
<file path=[Content_Types].xml><?xml version="1.0" encoding="utf-8"?>
<Types xmlns="http://schemas.openxmlformats.org/package/2006/content-types">
  <Default Extension="emf" ContentType="image/x-emf"/>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3.xml" ContentType="application/vnd.openxmlformats-officedocument.theme+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8" r:id="rId1"/>
    <p:sldMasterId id="2147483839" r:id="rId2"/>
    <p:sldMasterId id="2147483895" r:id="rId3"/>
    <p:sldMasterId id="2147483907" r:id="rId4"/>
  </p:sldMasterIdLst>
  <p:notesMasterIdLst>
    <p:notesMasterId r:id="rId54"/>
  </p:notesMasterIdLst>
  <p:sldIdLst>
    <p:sldId id="571" r:id="rId5"/>
    <p:sldId id="595" r:id="rId6"/>
    <p:sldId id="405" r:id="rId7"/>
    <p:sldId id="313" r:id="rId8"/>
    <p:sldId id="558" r:id="rId9"/>
    <p:sldId id="315" r:id="rId10"/>
    <p:sldId id="559" r:id="rId11"/>
    <p:sldId id="461" r:id="rId12"/>
    <p:sldId id="484" r:id="rId13"/>
    <p:sldId id="485" r:id="rId14"/>
    <p:sldId id="487" r:id="rId15"/>
    <p:sldId id="467" r:id="rId16"/>
    <p:sldId id="488" r:id="rId17"/>
    <p:sldId id="489" r:id="rId18"/>
    <p:sldId id="492" r:id="rId19"/>
    <p:sldId id="517" r:id="rId20"/>
    <p:sldId id="495" r:id="rId21"/>
    <p:sldId id="578" r:id="rId22"/>
    <p:sldId id="261" r:id="rId23"/>
    <p:sldId id="605" r:id="rId24"/>
    <p:sldId id="496" r:id="rId25"/>
    <p:sldId id="529" r:id="rId26"/>
    <p:sldId id="473" r:id="rId27"/>
    <p:sldId id="536" r:id="rId28"/>
    <p:sldId id="576" r:id="rId29"/>
    <p:sldId id="577" r:id="rId30"/>
    <p:sldId id="535" r:id="rId31"/>
    <p:sldId id="262" r:id="rId32"/>
    <p:sldId id="497" r:id="rId33"/>
    <p:sldId id="481" r:id="rId34"/>
    <p:sldId id="482" r:id="rId35"/>
    <p:sldId id="498" r:id="rId36"/>
    <p:sldId id="483" r:id="rId37"/>
    <p:sldId id="465" r:id="rId38"/>
    <p:sldId id="466" r:id="rId39"/>
    <p:sldId id="506" r:id="rId40"/>
    <p:sldId id="328" r:id="rId41"/>
    <p:sldId id="360" r:id="rId42"/>
    <p:sldId id="348" r:id="rId43"/>
    <p:sldId id="349" r:id="rId44"/>
    <p:sldId id="456" r:id="rId45"/>
    <p:sldId id="350" r:id="rId46"/>
    <p:sldId id="457" r:id="rId47"/>
    <p:sldId id="351" r:id="rId48"/>
    <p:sldId id="458" r:id="rId49"/>
    <p:sldId id="352" r:id="rId50"/>
    <p:sldId id="459" r:id="rId51"/>
    <p:sldId id="460" r:id="rId52"/>
    <p:sldId id="468" r:id="rId53"/>
  </p:sldIdLst>
  <p:sldSz cx="12192000" cy="6858000"/>
  <p:notesSz cx="6724650" cy="97742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00" autoAdjust="0"/>
    <p:restoredTop sz="94660"/>
  </p:normalViewPr>
  <p:slideViewPr>
    <p:cSldViewPr snapToGrid="0">
      <p:cViewPr varScale="1">
        <p:scale>
          <a:sx n="41" d="100"/>
          <a:sy n="41" d="100"/>
        </p:scale>
        <p:origin x="48" y="13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slideMaster" Target="slideMasters/slideMaster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tableStyles" Target="tableStyles.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viewProps" Target="view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slideMaster" Target="slideMasters/slideMaster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theme" Target="theme/theme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90409"/>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09079" y="0"/>
            <a:ext cx="2914015" cy="490409"/>
          </a:xfrm>
          <a:prstGeom prst="rect">
            <a:avLst/>
          </a:prstGeom>
        </p:spPr>
        <p:txBody>
          <a:bodyPr vert="horz" lIns="91440" tIns="45720" rIns="91440" bIns="45720" rtlCol="0"/>
          <a:lstStyle>
            <a:lvl1pPr algn="r">
              <a:defRPr sz="1200"/>
            </a:lvl1pPr>
          </a:lstStyle>
          <a:p>
            <a:fld id="{CFDACEE6-1811-4D15-997B-14D6118EA10E}" type="datetimeFigureOut">
              <a:rPr lang="en-GB" smtClean="0"/>
              <a:t>09/02/2025</a:t>
            </a:fld>
            <a:endParaRPr lang="en-GB"/>
          </a:p>
        </p:txBody>
      </p:sp>
      <p:sp>
        <p:nvSpPr>
          <p:cNvPr id="4" name="Slide Image Placeholder 3"/>
          <p:cNvSpPr>
            <a:spLocks noGrp="1" noRot="1" noChangeAspect="1"/>
          </p:cNvSpPr>
          <p:nvPr>
            <p:ph type="sldImg" idx="2"/>
          </p:nvPr>
        </p:nvSpPr>
        <p:spPr>
          <a:xfrm>
            <a:off x="430213" y="1222375"/>
            <a:ext cx="5864225" cy="32988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2465" y="4703852"/>
            <a:ext cx="5379720" cy="3848606"/>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83830"/>
            <a:ext cx="2914015" cy="49040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09079" y="9283830"/>
            <a:ext cx="2914015" cy="490408"/>
          </a:xfrm>
          <a:prstGeom prst="rect">
            <a:avLst/>
          </a:prstGeom>
        </p:spPr>
        <p:txBody>
          <a:bodyPr vert="horz" lIns="91440" tIns="45720" rIns="91440" bIns="45720" rtlCol="0" anchor="b"/>
          <a:lstStyle>
            <a:lvl1pPr algn="r">
              <a:defRPr sz="1200"/>
            </a:lvl1pPr>
          </a:lstStyle>
          <a:p>
            <a:fld id="{486707DB-A7CF-4867-BB40-8BAF47D797F1}" type="slidenum">
              <a:rPr lang="en-GB" smtClean="0"/>
              <a:t>‹#›</a:t>
            </a:fld>
            <a:endParaRPr lang="en-GB"/>
          </a:p>
        </p:txBody>
      </p:sp>
    </p:spTree>
    <p:extLst>
      <p:ext uri="{BB962C8B-B14F-4D97-AF65-F5344CB8AC3E}">
        <p14:creationId xmlns:p14="http://schemas.microsoft.com/office/powerpoint/2010/main" val="39104454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Low angle of repose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9F3ADBF-88AC-408F-BCD7-F9875670531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65740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Increases the angle of response due to cohesive forces…</a:t>
            </a:r>
          </a:p>
          <a:p>
            <a:r>
              <a:rPr lang="en-GB" dirty="0"/>
              <a:t>Over saturation with water….and our medium flows like a viscous fluid….</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9F3ADBF-88AC-408F-BCD7-F9875670531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313897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body" idx="1"/>
          </p:nvPr>
        </p:nvSpPr>
        <p:spPr>
          <a:noFill/>
          <a:ln w="9525"/>
        </p:spPr>
        <p:txBody>
          <a:bodyPr/>
          <a:lstStyle/>
          <a:p>
            <a:endParaRPr lang="en-US"/>
          </a:p>
        </p:txBody>
      </p:sp>
      <p:sp>
        <p:nvSpPr>
          <p:cNvPr id="62467" name="Rectangle 3"/>
          <p:cNvSpPr>
            <a:spLocks noGrp="1" noRot="1" noChangeAspect="1" noChangeArrowheads="1" noTextEdit="1"/>
          </p:cNvSpPr>
          <p:nvPr>
            <p:ph type="sldImg"/>
          </p:nvPr>
        </p:nvSpPr>
        <p:spPr>
          <a:ln cap="flat"/>
        </p:spPr>
      </p:sp>
    </p:spTree>
    <p:extLst>
      <p:ext uri="{BB962C8B-B14F-4D97-AF65-F5344CB8AC3E}">
        <p14:creationId xmlns:p14="http://schemas.microsoft.com/office/powerpoint/2010/main" val="16989557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Flow dependant upon the medium that the water was flowing through….linked to a coefficient ( a factoring)</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C2A9C00-BB29-462A-87BA-A4CFF083D0AC}"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9272903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BCAFD33-9854-49FF-A6BD-6312CDD71AFB}" type="datetimeFigureOut">
              <a:rPr lang="en-GB" smtClean="0"/>
              <a:pPr/>
              <a:t>09/02/2025</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B8A102B2-7516-4DE3-8509-675CCA7A24EF}" type="slidenum">
              <a:rPr lang="en-GB" smtClean="0"/>
              <a:pPr/>
              <a:t>‹#›</a:t>
            </a:fld>
            <a:endParaRPr lang="en-GB"/>
          </a:p>
        </p:txBody>
      </p:sp>
    </p:spTree>
    <p:extLst>
      <p:ext uri="{BB962C8B-B14F-4D97-AF65-F5344CB8AC3E}">
        <p14:creationId xmlns:p14="http://schemas.microsoft.com/office/powerpoint/2010/main" val="6162491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BCAFD33-9854-49FF-A6BD-6312CDD71AFB}" type="datetimeFigureOut">
              <a:rPr lang="en-GB" smtClean="0"/>
              <a:pPr/>
              <a:t>09/02/2025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B8A102B2-7516-4DE3-8509-675CCA7A24EF}" type="slidenum">
              <a:rPr lang="en-GB" smtClean="0"/>
              <a:pPr/>
              <a:t>‹#›</a:t>
            </a:fld>
            <a:endParaRPr lang="en-GB"/>
          </a:p>
        </p:txBody>
      </p:sp>
    </p:spTree>
    <p:extLst>
      <p:ext uri="{BB962C8B-B14F-4D97-AF65-F5344CB8AC3E}">
        <p14:creationId xmlns:p14="http://schemas.microsoft.com/office/powerpoint/2010/main" val="886043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BCAFD33-9854-49FF-A6BD-6312CDD71AFB}" type="datetimeFigureOut">
              <a:rPr lang="en-GB" smtClean="0"/>
              <a:pPr/>
              <a:t>09/02/2025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B8A102B2-7516-4DE3-8509-675CCA7A24EF}" type="slidenum">
              <a:rPr lang="en-GB" smtClean="0"/>
              <a:pPr/>
              <a:t>‹#›</a:t>
            </a:fld>
            <a:endParaRPr lang="en-GB"/>
          </a:p>
        </p:txBody>
      </p:sp>
    </p:spTree>
    <p:extLst>
      <p:ext uri="{BB962C8B-B14F-4D97-AF65-F5344CB8AC3E}">
        <p14:creationId xmlns:p14="http://schemas.microsoft.com/office/powerpoint/2010/main" val="37558036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BCAFD33-9854-49FF-A6BD-6312CDD71AFB}" type="datetimeFigureOut">
              <a:rPr lang="en-GB" smtClean="0"/>
              <a:pPr/>
              <a:t>09/02/2025</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B8A102B2-7516-4DE3-8509-675CCA7A24EF}" type="slidenum">
              <a:rPr lang="en-GB" smtClean="0"/>
              <a:pPr/>
              <a:t>‹#›</a:t>
            </a:fld>
            <a:endParaRPr lang="en-GB"/>
          </a:p>
        </p:txBody>
      </p:sp>
    </p:spTree>
    <p:extLst>
      <p:ext uri="{BB962C8B-B14F-4D97-AF65-F5344CB8AC3E}">
        <p14:creationId xmlns:p14="http://schemas.microsoft.com/office/powerpoint/2010/main" val="20354611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BCAFD33-9854-49FF-A6BD-6312CDD71AFB}" type="datetimeFigureOut">
              <a:rPr lang="en-GB" smtClean="0"/>
              <a:pPr/>
              <a:t>09/02/2025</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B8A102B2-7516-4DE3-8509-675CCA7A24EF}" type="slidenum">
              <a:rPr lang="en-GB" smtClean="0"/>
              <a:pPr/>
              <a:t>‹#›</a:t>
            </a:fld>
            <a:endParaRPr lang="en-GB"/>
          </a:p>
        </p:txBody>
      </p:sp>
    </p:spTree>
    <p:extLst>
      <p:ext uri="{BB962C8B-B14F-4D97-AF65-F5344CB8AC3E}">
        <p14:creationId xmlns:p14="http://schemas.microsoft.com/office/powerpoint/2010/main" val="13898639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BCAFD33-9854-49FF-A6BD-6312CDD71AFB}" type="datetimeFigureOut">
              <a:rPr lang="en-GB" smtClean="0"/>
              <a:pPr/>
              <a:t>09/02/2025</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B8A102B2-7516-4DE3-8509-675CCA7A24EF}" type="slidenum">
              <a:rPr lang="en-GB" smtClean="0"/>
              <a:pPr/>
              <a:t>‹#›</a:t>
            </a:fld>
            <a:endParaRPr lang="en-GB"/>
          </a:p>
        </p:txBody>
      </p:sp>
    </p:spTree>
    <p:extLst>
      <p:ext uri="{BB962C8B-B14F-4D97-AF65-F5344CB8AC3E}">
        <p14:creationId xmlns:p14="http://schemas.microsoft.com/office/powerpoint/2010/main" val="35738630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BCAFD33-9854-49FF-A6BD-6312CDD71AFB}" type="datetimeFigureOut">
              <a:rPr lang="en-GB" smtClean="0"/>
              <a:pPr/>
              <a:t>09/02/2025</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B8A102B2-7516-4DE3-8509-675CCA7A24EF}" type="slidenum">
              <a:rPr lang="en-GB" smtClean="0"/>
              <a:pPr/>
              <a:t>‹#›</a:t>
            </a:fld>
            <a:endParaRPr lang="en-GB"/>
          </a:p>
        </p:txBody>
      </p:sp>
    </p:spTree>
    <p:extLst>
      <p:ext uri="{BB962C8B-B14F-4D97-AF65-F5344CB8AC3E}">
        <p14:creationId xmlns:p14="http://schemas.microsoft.com/office/powerpoint/2010/main" val="17983187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BCAFD33-9854-49FF-A6BD-6312CDD71AFB}" type="datetimeFigureOut">
              <a:rPr lang="en-GB" smtClean="0"/>
              <a:pPr/>
              <a:t>09/02/2025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B8A102B2-7516-4DE3-8509-675CCA7A24EF}" type="slidenum">
              <a:rPr lang="en-GB" smtClean="0"/>
              <a:pPr/>
              <a:t>‹#›</a:t>
            </a:fld>
            <a:endParaRPr lang="en-GB"/>
          </a:p>
        </p:txBody>
      </p:sp>
    </p:spTree>
    <p:extLst>
      <p:ext uri="{BB962C8B-B14F-4D97-AF65-F5344CB8AC3E}">
        <p14:creationId xmlns:p14="http://schemas.microsoft.com/office/powerpoint/2010/main" val="38823752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BCAFD33-9854-49FF-A6BD-6312CDD71AFB}" type="datetimeFigureOut">
              <a:rPr lang="en-GB" smtClean="0"/>
              <a:pPr/>
              <a:t>09/02/2025</a:t>
            </a:fld>
            <a:endParaRPr lang="en-GB"/>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B8A102B2-7516-4DE3-8509-675CCA7A24EF}" type="slidenum">
              <a:rPr lang="en-GB" smtClean="0"/>
              <a:pPr/>
              <a:t>‹#›</a:t>
            </a:fld>
            <a:endParaRPr lang="en-GB"/>
          </a:p>
        </p:txBody>
      </p:sp>
    </p:spTree>
    <p:extLst>
      <p:ext uri="{BB962C8B-B14F-4D97-AF65-F5344CB8AC3E}">
        <p14:creationId xmlns:p14="http://schemas.microsoft.com/office/powerpoint/2010/main" val="11073603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BCAFD33-9854-49FF-A6BD-6312CDD71AFB}" type="datetimeFigureOut">
              <a:rPr lang="en-GB" smtClean="0"/>
              <a:pPr/>
              <a:t>09/02/2025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B8A102B2-7516-4DE3-8509-675CCA7A24EF}" type="slidenum">
              <a:rPr lang="en-GB" smtClean="0"/>
              <a:pPr/>
              <a:t>‹#›</a:t>
            </a:fld>
            <a:endParaRPr lang="en-GB"/>
          </a:p>
        </p:txBody>
      </p:sp>
    </p:spTree>
    <p:extLst>
      <p:ext uri="{BB962C8B-B14F-4D97-AF65-F5344CB8AC3E}">
        <p14:creationId xmlns:p14="http://schemas.microsoft.com/office/powerpoint/2010/main" val="17301807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BCAFD33-9854-49FF-A6BD-6312CDD71AFB}" type="datetimeFigureOut">
              <a:rPr lang="en-GB" smtClean="0"/>
              <a:pPr/>
              <a:t>09/02/2025</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B8A102B2-7516-4DE3-8509-675CCA7A24EF}" type="slidenum">
              <a:rPr lang="en-GB" smtClean="0"/>
              <a:pPr/>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32107001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FBCAFD33-9854-49FF-A6BD-6312CDD71AFB}" type="datetimeFigureOut">
              <a:rPr lang="en-GB" smtClean="0"/>
              <a:pPr/>
              <a:t>09/02/2025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B8A102B2-7516-4DE3-8509-675CCA7A24EF}" type="slidenum">
              <a:rPr lang="en-GB" smtClean="0"/>
              <a:pPr/>
              <a:t>‹#›</a:t>
            </a:fld>
            <a:endParaRPr lang="en-GB"/>
          </a:p>
        </p:txBody>
      </p:sp>
    </p:spTree>
    <p:extLst>
      <p:ext uri="{BB962C8B-B14F-4D97-AF65-F5344CB8AC3E}">
        <p14:creationId xmlns:p14="http://schemas.microsoft.com/office/powerpoint/2010/main" val="425046941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FBCAFD33-9854-49FF-A6BD-6312CDD71AFB}" type="datetimeFigureOut">
              <a:rPr lang="en-GB" smtClean="0"/>
              <a:pPr/>
              <a:t>09/02/2025</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B8A102B2-7516-4DE3-8509-675CCA7A24EF}" type="slidenum">
              <a:rPr lang="en-GB" smtClean="0"/>
              <a:pPr/>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8930452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FBCAFD33-9854-49FF-A6BD-6312CDD71AFB}" type="datetimeFigureOut">
              <a:rPr lang="en-GB" smtClean="0"/>
              <a:pPr/>
              <a:t>09/02/2025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B8A102B2-7516-4DE3-8509-675CCA7A24EF}" type="slidenum">
              <a:rPr lang="en-GB" smtClean="0"/>
              <a:pPr/>
              <a:t>‹#›</a:t>
            </a:fld>
            <a:endParaRPr lang="en-GB"/>
          </a:p>
        </p:txBody>
      </p:sp>
    </p:spTree>
    <p:extLst>
      <p:ext uri="{BB962C8B-B14F-4D97-AF65-F5344CB8AC3E}">
        <p14:creationId xmlns:p14="http://schemas.microsoft.com/office/powerpoint/2010/main" val="115421331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BCAFD33-9854-49FF-A6BD-6312CDD71AFB}" type="datetimeFigureOut">
              <a:rPr lang="en-GB" smtClean="0"/>
              <a:pPr/>
              <a:t>09/02/2025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B8A102B2-7516-4DE3-8509-675CCA7A24EF}" type="slidenum">
              <a:rPr lang="en-GB" smtClean="0"/>
              <a:pPr/>
              <a:t>‹#›</a:t>
            </a:fld>
            <a:endParaRPr lang="en-GB"/>
          </a:p>
        </p:txBody>
      </p:sp>
    </p:spTree>
    <p:extLst>
      <p:ext uri="{BB962C8B-B14F-4D97-AF65-F5344CB8AC3E}">
        <p14:creationId xmlns:p14="http://schemas.microsoft.com/office/powerpoint/2010/main" val="40314850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BCAFD33-9854-49FF-A6BD-6312CDD71AFB}" type="datetimeFigureOut">
              <a:rPr lang="en-GB" smtClean="0"/>
              <a:pPr/>
              <a:t>09/02/2025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B8A102B2-7516-4DE3-8509-675CCA7A24EF}" type="slidenum">
              <a:rPr lang="en-GB" smtClean="0"/>
              <a:pPr/>
              <a:t>‹#›</a:t>
            </a:fld>
            <a:endParaRPr lang="en-GB"/>
          </a:p>
        </p:txBody>
      </p:sp>
    </p:spTree>
    <p:extLst>
      <p:ext uri="{BB962C8B-B14F-4D97-AF65-F5344CB8AC3E}">
        <p14:creationId xmlns:p14="http://schemas.microsoft.com/office/powerpoint/2010/main" val="45691105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669A5361-B6C1-4EDF-9308-5082BF0B5C12}" type="datetimeFigureOut">
              <a:rPr lang="en-GB" smtClean="0"/>
              <a:pPr/>
              <a:t>09/02/2025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B5FB6D2-948C-4C77-8495-EBBB57EC03E8}" type="slidenum">
              <a:rPr lang="en-GB" smtClean="0"/>
              <a:pPr/>
              <a:t>‹#›</a:t>
            </a:fld>
            <a:endParaRPr lang="en-GB"/>
          </a:p>
        </p:txBody>
      </p:sp>
    </p:spTree>
    <p:extLst>
      <p:ext uri="{BB962C8B-B14F-4D97-AF65-F5344CB8AC3E}">
        <p14:creationId xmlns:p14="http://schemas.microsoft.com/office/powerpoint/2010/main" val="62191941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69A5361-B6C1-4EDF-9308-5082BF0B5C12}" type="datetimeFigureOut">
              <a:rPr lang="en-GB" smtClean="0"/>
              <a:pPr/>
              <a:t>09/02/2025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B5FB6D2-948C-4C77-8495-EBBB57EC03E8}" type="slidenum">
              <a:rPr lang="en-GB" smtClean="0"/>
              <a:pPr/>
              <a:t>‹#›</a:t>
            </a:fld>
            <a:endParaRPr lang="en-GB"/>
          </a:p>
        </p:txBody>
      </p:sp>
    </p:spTree>
    <p:extLst>
      <p:ext uri="{BB962C8B-B14F-4D97-AF65-F5344CB8AC3E}">
        <p14:creationId xmlns:p14="http://schemas.microsoft.com/office/powerpoint/2010/main" val="12230170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69A5361-B6C1-4EDF-9308-5082BF0B5C12}" type="datetimeFigureOut">
              <a:rPr lang="en-GB" smtClean="0"/>
              <a:pPr/>
              <a:t>09/02/2025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B5FB6D2-948C-4C77-8495-EBBB57EC03E8}" type="slidenum">
              <a:rPr lang="en-GB" smtClean="0"/>
              <a:pPr/>
              <a:t>‹#›</a:t>
            </a:fld>
            <a:endParaRPr lang="en-GB"/>
          </a:p>
        </p:txBody>
      </p:sp>
    </p:spTree>
    <p:extLst>
      <p:ext uri="{BB962C8B-B14F-4D97-AF65-F5344CB8AC3E}">
        <p14:creationId xmlns:p14="http://schemas.microsoft.com/office/powerpoint/2010/main" val="205676103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669A5361-B6C1-4EDF-9308-5082BF0B5C12}" type="datetimeFigureOut">
              <a:rPr lang="en-GB" smtClean="0"/>
              <a:pPr/>
              <a:t>09/02/2025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B5FB6D2-948C-4C77-8495-EBBB57EC03E8}" type="slidenum">
              <a:rPr lang="en-GB" smtClean="0"/>
              <a:pPr/>
              <a:t>‹#›</a:t>
            </a:fld>
            <a:endParaRPr lang="en-GB"/>
          </a:p>
        </p:txBody>
      </p:sp>
    </p:spTree>
    <p:extLst>
      <p:ext uri="{BB962C8B-B14F-4D97-AF65-F5344CB8AC3E}">
        <p14:creationId xmlns:p14="http://schemas.microsoft.com/office/powerpoint/2010/main" val="217476323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669A5361-B6C1-4EDF-9308-5082BF0B5C12}" type="datetimeFigureOut">
              <a:rPr lang="en-GB" smtClean="0"/>
              <a:pPr/>
              <a:t>09/02/2025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B5FB6D2-948C-4C77-8495-EBBB57EC03E8}" type="slidenum">
              <a:rPr lang="en-GB" smtClean="0"/>
              <a:pPr/>
              <a:t>‹#›</a:t>
            </a:fld>
            <a:endParaRPr lang="en-GB"/>
          </a:p>
        </p:txBody>
      </p:sp>
    </p:spTree>
    <p:extLst>
      <p:ext uri="{BB962C8B-B14F-4D97-AF65-F5344CB8AC3E}">
        <p14:creationId xmlns:p14="http://schemas.microsoft.com/office/powerpoint/2010/main" val="382739730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669A5361-B6C1-4EDF-9308-5082BF0B5C12}" type="datetimeFigureOut">
              <a:rPr lang="en-GB" smtClean="0"/>
              <a:pPr/>
              <a:t>09/02/2025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B5FB6D2-948C-4C77-8495-EBBB57EC03E8}" type="slidenum">
              <a:rPr lang="en-GB" smtClean="0"/>
              <a:pPr/>
              <a:t>‹#›</a:t>
            </a:fld>
            <a:endParaRPr lang="en-GB"/>
          </a:p>
        </p:txBody>
      </p:sp>
    </p:spTree>
    <p:extLst>
      <p:ext uri="{BB962C8B-B14F-4D97-AF65-F5344CB8AC3E}">
        <p14:creationId xmlns:p14="http://schemas.microsoft.com/office/powerpoint/2010/main" val="410122769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69A5361-B6C1-4EDF-9308-5082BF0B5C12}" type="datetimeFigureOut">
              <a:rPr lang="en-GB" smtClean="0"/>
              <a:pPr/>
              <a:t>09/02/2025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B5FB6D2-948C-4C77-8495-EBBB57EC03E8}" type="slidenum">
              <a:rPr lang="en-GB" smtClean="0"/>
              <a:pPr/>
              <a:t>‹#›</a:t>
            </a:fld>
            <a:endParaRPr lang="en-GB"/>
          </a:p>
        </p:txBody>
      </p:sp>
    </p:spTree>
    <p:extLst>
      <p:ext uri="{BB962C8B-B14F-4D97-AF65-F5344CB8AC3E}">
        <p14:creationId xmlns:p14="http://schemas.microsoft.com/office/powerpoint/2010/main" val="258451808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69A5361-B6C1-4EDF-9308-5082BF0B5C12}" type="datetimeFigureOut">
              <a:rPr lang="en-GB" smtClean="0"/>
              <a:pPr/>
              <a:t>09/02/2025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B5FB6D2-948C-4C77-8495-EBBB57EC03E8}" type="slidenum">
              <a:rPr lang="en-GB" smtClean="0"/>
              <a:pPr/>
              <a:t>‹#›</a:t>
            </a:fld>
            <a:endParaRPr lang="en-GB"/>
          </a:p>
        </p:txBody>
      </p:sp>
    </p:spTree>
    <p:extLst>
      <p:ext uri="{BB962C8B-B14F-4D97-AF65-F5344CB8AC3E}">
        <p14:creationId xmlns:p14="http://schemas.microsoft.com/office/powerpoint/2010/main" val="25540219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69A5361-B6C1-4EDF-9308-5082BF0B5C12}" type="datetimeFigureOut">
              <a:rPr lang="en-GB" smtClean="0"/>
              <a:pPr/>
              <a:t>09/02/2025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B5FB6D2-948C-4C77-8495-EBBB57EC03E8}" type="slidenum">
              <a:rPr lang="en-GB" smtClean="0"/>
              <a:pPr/>
              <a:t>‹#›</a:t>
            </a:fld>
            <a:endParaRPr lang="en-GB"/>
          </a:p>
        </p:txBody>
      </p:sp>
    </p:spTree>
    <p:extLst>
      <p:ext uri="{BB962C8B-B14F-4D97-AF65-F5344CB8AC3E}">
        <p14:creationId xmlns:p14="http://schemas.microsoft.com/office/powerpoint/2010/main" val="311090670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69A5361-B6C1-4EDF-9308-5082BF0B5C12}" type="datetimeFigureOut">
              <a:rPr lang="en-GB" smtClean="0"/>
              <a:pPr/>
              <a:t>09/02/2025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B5FB6D2-948C-4C77-8495-EBBB57EC03E8}" type="slidenum">
              <a:rPr lang="en-GB" smtClean="0"/>
              <a:pPr/>
              <a:t>‹#›</a:t>
            </a:fld>
            <a:endParaRPr lang="en-GB"/>
          </a:p>
        </p:txBody>
      </p:sp>
    </p:spTree>
    <p:extLst>
      <p:ext uri="{BB962C8B-B14F-4D97-AF65-F5344CB8AC3E}">
        <p14:creationId xmlns:p14="http://schemas.microsoft.com/office/powerpoint/2010/main" val="368285164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69A5361-B6C1-4EDF-9308-5082BF0B5C12}" type="datetimeFigureOut">
              <a:rPr lang="en-GB" smtClean="0"/>
              <a:pPr/>
              <a:t>09/02/2025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B5FB6D2-948C-4C77-8495-EBBB57EC03E8}" type="slidenum">
              <a:rPr lang="en-GB" smtClean="0"/>
              <a:pPr/>
              <a:t>‹#›</a:t>
            </a:fld>
            <a:endParaRPr lang="en-GB"/>
          </a:p>
        </p:txBody>
      </p:sp>
    </p:spTree>
    <p:extLst>
      <p:ext uri="{BB962C8B-B14F-4D97-AF65-F5344CB8AC3E}">
        <p14:creationId xmlns:p14="http://schemas.microsoft.com/office/powerpoint/2010/main" val="100307918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xOverObj">
  <p:cSld name="Title and Text over Content">
    <p:spTree>
      <p:nvGrpSpPr>
        <p:cNvPr id="1" name=""/>
        <p:cNvGrpSpPr/>
        <p:nvPr/>
      </p:nvGrpSpPr>
      <p:grpSpPr>
        <a:xfrm>
          <a:off x="0" y="0"/>
          <a:ext cx="0" cy="0"/>
          <a:chOff x="0" y="0"/>
          <a:chExt cx="0" cy="0"/>
        </a:xfrm>
      </p:grpSpPr>
      <p:sp>
        <p:nvSpPr>
          <p:cNvPr id="2" name="Title 1"/>
          <p:cNvSpPr>
            <a:spLocks noGrp="1"/>
          </p:cNvSpPr>
          <p:nvPr>
            <p:ph type="title"/>
          </p:nvPr>
        </p:nvSpPr>
        <p:spPr>
          <a:xfrm>
            <a:off x="508000" y="266700"/>
            <a:ext cx="10363200" cy="1104900"/>
          </a:xfrm>
        </p:spPr>
        <p:txBody>
          <a:bodyPr/>
          <a:lstStyle/>
          <a:p>
            <a:r>
              <a:rPr lang="en-US"/>
              <a:t>Click to edit Master title style</a:t>
            </a:r>
            <a:endParaRPr lang="en-AU"/>
          </a:p>
        </p:txBody>
      </p:sp>
      <p:sp>
        <p:nvSpPr>
          <p:cNvPr id="3" name="Text Placeholder 2"/>
          <p:cNvSpPr>
            <a:spLocks noGrp="1"/>
          </p:cNvSpPr>
          <p:nvPr>
            <p:ph type="body" sz="half" idx="1"/>
          </p:nvPr>
        </p:nvSpPr>
        <p:spPr>
          <a:xfrm>
            <a:off x="1320800" y="1676400"/>
            <a:ext cx="10303933"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Content Placeholder 3"/>
          <p:cNvSpPr>
            <a:spLocks noGrp="1"/>
          </p:cNvSpPr>
          <p:nvPr>
            <p:ph sz="half" idx="2"/>
          </p:nvPr>
        </p:nvSpPr>
        <p:spPr>
          <a:xfrm>
            <a:off x="1320800" y="3810000"/>
            <a:ext cx="10303933"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Tree>
    <p:extLst>
      <p:ext uri="{BB962C8B-B14F-4D97-AF65-F5344CB8AC3E}">
        <p14:creationId xmlns:p14="http://schemas.microsoft.com/office/powerpoint/2010/main" val="391683250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E4E378-0457-8FC2-11F4-0AFA0533D36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E443C73-9893-6C55-7DC7-75D1B34BD81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9D34C6B-AC8D-1CFD-647D-3ED9275D15C2}"/>
              </a:ext>
            </a:extLst>
          </p:cNvPr>
          <p:cNvSpPr>
            <a:spLocks noGrp="1"/>
          </p:cNvSpPr>
          <p:nvPr>
            <p:ph type="dt" sz="half" idx="10"/>
          </p:nvPr>
        </p:nvSpPr>
        <p:spPr/>
        <p:txBody>
          <a:bodyPr/>
          <a:lstStyle/>
          <a:p>
            <a:fld id="{D990BA72-4DFA-439E-BD11-A1D10BFEE409}" type="datetimeFigureOut">
              <a:rPr lang="en-GB" smtClean="0"/>
              <a:t>09/02/2025</a:t>
            </a:fld>
            <a:endParaRPr lang="en-GB"/>
          </a:p>
        </p:txBody>
      </p:sp>
      <p:sp>
        <p:nvSpPr>
          <p:cNvPr id="5" name="Footer Placeholder 4">
            <a:extLst>
              <a:ext uri="{FF2B5EF4-FFF2-40B4-BE49-F238E27FC236}">
                <a16:creationId xmlns:a16="http://schemas.microsoft.com/office/drawing/2014/main" id="{F037C0BB-FEA2-C394-572F-B1A0D78AC93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005F255-A8E0-4889-038B-D26E4A1DF280}"/>
              </a:ext>
            </a:extLst>
          </p:cNvPr>
          <p:cNvSpPr>
            <a:spLocks noGrp="1"/>
          </p:cNvSpPr>
          <p:nvPr>
            <p:ph type="sldNum" sz="quarter" idx="12"/>
          </p:nvPr>
        </p:nvSpPr>
        <p:spPr/>
        <p:txBody>
          <a:bodyPr/>
          <a:lstStyle/>
          <a:p>
            <a:fld id="{71C1A742-F994-4EC1-B226-AB2B1A20A3C4}" type="slidenum">
              <a:rPr lang="en-GB" smtClean="0"/>
              <a:t>‹#›</a:t>
            </a:fld>
            <a:endParaRPr lang="en-GB"/>
          </a:p>
        </p:txBody>
      </p:sp>
    </p:spTree>
    <p:extLst>
      <p:ext uri="{BB962C8B-B14F-4D97-AF65-F5344CB8AC3E}">
        <p14:creationId xmlns:p14="http://schemas.microsoft.com/office/powerpoint/2010/main" val="370509159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CD99C2-98AE-B6A7-E31F-D2E1D1F1AEE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9E86102-03CD-E5BD-05F5-3DD08796FC4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127D2AA-A835-1D5A-6947-4EEC4C7D44F8}"/>
              </a:ext>
            </a:extLst>
          </p:cNvPr>
          <p:cNvSpPr>
            <a:spLocks noGrp="1"/>
          </p:cNvSpPr>
          <p:nvPr>
            <p:ph type="dt" sz="half" idx="10"/>
          </p:nvPr>
        </p:nvSpPr>
        <p:spPr/>
        <p:txBody>
          <a:bodyPr/>
          <a:lstStyle/>
          <a:p>
            <a:fld id="{D990BA72-4DFA-439E-BD11-A1D10BFEE409}" type="datetimeFigureOut">
              <a:rPr lang="en-GB" smtClean="0"/>
              <a:t>09/02/2025</a:t>
            </a:fld>
            <a:endParaRPr lang="en-GB"/>
          </a:p>
        </p:txBody>
      </p:sp>
      <p:sp>
        <p:nvSpPr>
          <p:cNvPr id="5" name="Footer Placeholder 4">
            <a:extLst>
              <a:ext uri="{FF2B5EF4-FFF2-40B4-BE49-F238E27FC236}">
                <a16:creationId xmlns:a16="http://schemas.microsoft.com/office/drawing/2014/main" id="{A3B01AAB-3F6D-99BA-3794-CE0E6DD305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C8320A-42A3-61E1-A209-A3C46C3C7CED}"/>
              </a:ext>
            </a:extLst>
          </p:cNvPr>
          <p:cNvSpPr>
            <a:spLocks noGrp="1"/>
          </p:cNvSpPr>
          <p:nvPr>
            <p:ph type="sldNum" sz="quarter" idx="12"/>
          </p:nvPr>
        </p:nvSpPr>
        <p:spPr/>
        <p:txBody>
          <a:bodyPr/>
          <a:lstStyle/>
          <a:p>
            <a:fld id="{71C1A742-F994-4EC1-B226-AB2B1A20A3C4}" type="slidenum">
              <a:rPr lang="en-GB" smtClean="0"/>
              <a:t>‹#›</a:t>
            </a:fld>
            <a:endParaRPr lang="en-GB"/>
          </a:p>
        </p:txBody>
      </p:sp>
    </p:spTree>
    <p:extLst>
      <p:ext uri="{BB962C8B-B14F-4D97-AF65-F5344CB8AC3E}">
        <p14:creationId xmlns:p14="http://schemas.microsoft.com/office/powerpoint/2010/main" val="132113825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5A806F-2988-EA47-8B0F-C6301942EDE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8C9BFEC-F1DE-AF8A-7B30-58B11183FDA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EDFDFDE-8914-B2CA-3021-277DAAC572D8}"/>
              </a:ext>
            </a:extLst>
          </p:cNvPr>
          <p:cNvSpPr>
            <a:spLocks noGrp="1"/>
          </p:cNvSpPr>
          <p:nvPr>
            <p:ph type="dt" sz="half" idx="10"/>
          </p:nvPr>
        </p:nvSpPr>
        <p:spPr/>
        <p:txBody>
          <a:bodyPr/>
          <a:lstStyle/>
          <a:p>
            <a:fld id="{D990BA72-4DFA-439E-BD11-A1D10BFEE409}" type="datetimeFigureOut">
              <a:rPr lang="en-GB" smtClean="0"/>
              <a:t>09/02/2025</a:t>
            </a:fld>
            <a:endParaRPr lang="en-GB"/>
          </a:p>
        </p:txBody>
      </p:sp>
      <p:sp>
        <p:nvSpPr>
          <p:cNvPr id="5" name="Footer Placeholder 4">
            <a:extLst>
              <a:ext uri="{FF2B5EF4-FFF2-40B4-BE49-F238E27FC236}">
                <a16:creationId xmlns:a16="http://schemas.microsoft.com/office/drawing/2014/main" id="{63947159-D241-FD27-1F98-091B35817CF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50E9FD8-F564-897B-2285-5F8689779DDE}"/>
              </a:ext>
            </a:extLst>
          </p:cNvPr>
          <p:cNvSpPr>
            <a:spLocks noGrp="1"/>
          </p:cNvSpPr>
          <p:nvPr>
            <p:ph type="sldNum" sz="quarter" idx="12"/>
          </p:nvPr>
        </p:nvSpPr>
        <p:spPr/>
        <p:txBody>
          <a:bodyPr/>
          <a:lstStyle/>
          <a:p>
            <a:fld id="{71C1A742-F994-4EC1-B226-AB2B1A20A3C4}" type="slidenum">
              <a:rPr lang="en-GB" smtClean="0"/>
              <a:t>‹#›</a:t>
            </a:fld>
            <a:endParaRPr lang="en-GB"/>
          </a:p>
        </p:txBody>
      </p:sp>
    </p:spTree>
    <p:extLst>
      <p:ext uri="{BB962C8B-B14F-4D97-AF65-F5344CB8AC3E}">
        <p14:creationId xmlns:p14="http://schemas.microsoft.com/office/powerpoint/2010/main" val="47128720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D6FC06-3AFB-52F7-F430-1156A59F4E0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5F6ACF8-B2D9-05C6-D5B5-5E9CA1A3949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1C7F212-E90D-2704-E3A2-E04BB108444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9657FE4-9BF1-6B46-2DEF-6E6DE1B4F81B}"/>
              </a:ext>
            </a:extLst>
          </p:cNvPr>
          <p:cNvSpPr>
            <a:spLocks noGrp="1"/>
          </p:cNvSpPr>
          <p:nvPr>
            <p:ph type="dt" sz="half" idx="10"/>
          </p:nvPr>
        </p:nvSpPr>
        <p:spPr/>
        <p:txBody>
          <a:bodyPr/>
          <a:lstStyle/>
          <a:p>
            <a:fld id="{D990BA72-4DFA-439E-BD11-A1D10BFEE409}" type="datetimeFigureOut">
              <a:rPr lang="en-GB" smtClean="0"/>
              <a:t>09/02/2025</a:t>
            </a:fld>
            <a:endParaRPr lang="en-GB"/>
          </a:p>
        </p:txBody>
      </p:sp>
      <p:sp>
        <p:nvSpPr>
          <p:cNvPr id="6" name="Footer Placeholder 5">
            <a:extLst>
              <a:ext uri="{FF2B5EF4-FFF2-40B4-BE49-F238E27FC236}">
                <a16:creationId xmlns:a16="http://schemas.microsoft.com/office/drawing/2014/main" id="{2C375F4E-EECC-9E2C-1D69-7822655D11E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8DE26B0-CAB0-68FF-B9EA-447C7D2F5F93}"/>
              </a:ext>
            </a:extLst>
          </p:cNvPr>
          <p:cNvSpPr>
            <a:spLocks noGrp="1"/>
          </p:cNvSpPr>
          <p:nvPr>
            <p:ph type="sldNum" sz="quarter" idx="12"/>
          </p:nvPr>
        </p:nvSpPr>
        <p:spPr/>
        <p:txBody>
          <a:bodyPr/>
          <a:lstStyle/>
          <a:p>
            <a:fld id="{71C1A742-F994-4EC1-B226-AB2B1A20A3C4}" type="slidenum">
              <a:rPr lang="en-GB" smtClean="0"/>
              <a:t>‹#›</a:t>
            </a:fld>
            <a:endParaRPr lang="en-GB"/>
          </a:p>
        </p:txBody>
      </p:sp>
    </p:spTree>
    <p:extLst>
      <p:ext uri="{BB962C8B-B14F-4D97-AF65-F5344CB8AC3E}">
        <p14:creationId xmlns:p14="http://schemas.microsoft.com/office/powerpoint/2010/main" val="65944348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D4E8A-520E-618A-D4CA-F5878C9867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2D946F6-16D8-1A03-BFCC-6ACC30ADB91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3277897-7399-FF77-4505-EE69823C1EF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37187BE-B208-F45E-C343-619E2C622B3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642875-EC60-4B95-B584-D5E218528D8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3632D19-0CBC-E818-3152-E7A2EF5EAA0E}"/>
              </a:ext>
            </a:extLst>
          </p:cNvPr>
          <p:cNvSpPr>
            <a:spLocks noGrp="1"/>
          </p:cNvSpPr>
          <p:nvPr>
            <p:ph type="dt" sz="half" idx="10"/>
          </p:nvPr>
        </p:nvSpPr>
        <p:spPr/>
        <p:txBody>
          <a:bodyPr/>
          <a:lstStyle/>
          <a:p>
            <a:fld id="{D990BA72-4DFA-439E-BD11-A1D10BFEE409}" type="datetimeFigureOut">
              <a:rPr lang="en-GB" smtClean="0"/>
              <a:t>09/02/2025</a:t>
            </a:fld>
            <a:endParaRPr lang="en-GB"/>
          </a:p>
        </p:txBody>
      </p:sp>
      <p:sp>
        <p:nvSpPr>
          <p:cNvPr id="8" name="Footer Placeholder 7">
            <a:extLst>
              <a:ext uri="{FF2B5EF4-FFF2-40B4-BE49-F238E27FC236}">
                <a16:creationId xmlns:a16="http://schemas.microsoft.com/office/drawing/2014/main" id="{C4F9D785-78EB-1445-EAC4-E46D92FBE3D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E0D5CF5-B647-7D20-1E3C-A151D01F798F}"/>
              </a:ext>
            </a:extLst>
          </p:cNvPr>
          <p:cNvSpPr>
            <a:spLocks noGrp="1"/>
          </p:cNvSpPr>
          <p:nvPr>
            <p:ph type="sldNum" sz="quarter" idx="12"/>
          </p:nvPr>
        </p:nvSpPr>
        <p:spPr/>
        <p:txBody>
          <a:bodyPr/>
          <a:lstStyle/>
          <a:p>
            <a:fld id="{71C1A742-F994-4EC1-B226-AB2B1A20A3C4}" type="slidenum">
              <a:rPr lang="en-GB" smtClean="0"/>
              <a:t>‹#›</a:t>
            </a:fld>
            <a:endParaRPr lang="en-GB"/>
          </a:p>
        </p:txBody>
      </p:sp>
    </p:spTree>
    <p:extLst>
      <p:ext uri="{BB962C8B-B14F-4D97-AF65-F5344CB8AC3E}">
        <p14:creationId xmlns:p14="http://schemas.microsoft.com/office/powerpoint/2010/main" val="296983610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AEE570-B6DE-029E-A32C-D05662E1F8E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5B791A7-A977-5A54-C9A4-4372F91FBD62}"/>
              </a:ext>
            </a:extLst>
          </p:cNvPr>
          <p:cNvSpPr>
            <a:spLocks noGrp="1"/>
          </p:cNvSpPr>
          <p:nvPr>
            <p:ph type="dt" sz="half" idx="10"/>
          </p:nvPr>
        </p:nvSpPr>
        <p:spPr/>
        <p:txBody>
          <a:bodyPr/>
          <a:lstStyle/>
          <a:p>
            <a:fld id="{D990BA72-4DFA-439E-BD11-A1D10BFEE409}" type="datetimeFigureOut">
              <a:rPr lang="en-GB" smtClean="0"/>
              <a:t>09/02/2025</a:t>
            </a:fld>
            <a:endParaRPr lang="en-GB"/>
          </a:p>
        </p:txBody>
      </p:sp>
      <p:sp>
        <p:nvSpPr>
          <p:cNvPr id="4" name="Footer Placeholder 3">
            <a:extLst>
              <a:ext uri="{FF2B5EF4-FFF2-40B4-BE49-F238E27FC236}">
                <a16:creationId xmlns:a16="http://schemas.microsoft.com/office/drawing/2014/main" id="{08D671DC-12A1-C3A2-D294-B575FB5FC60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DF03ED4-BF97-A29F-7D10-8CEDEAC1F2B6}"/>
              </a:ext>
            </a:extLst>
          </p:cNvPr>
          <p:cNvSpPr>
            <a:spLocks noGrp="1"/>
          </p:cNvSpPr>
          <p:nvPr>
            <p:ph type="sldNum" sz="quarter" idx="12"/>
          </p:nvPr>
        </p:nvSpPr>
        <p:spPr/>
        <p:txBody>
          <a:bodyPr/>
          <a:lstStyle/>
          <a:p>
            <a:fld id="{71C1A742-F994-4EC1-B226-AB2B1A20A3C4}" type="slidenum">
              <a:rPr lang="en-GB" smtClean="0"/>
              <a:t>‹#›</a:t>
            </a:fld>
            <a:endParaRPr lang="en-GB"/>
          </a:p>
        </p:txBody>
      </p:sp>
    </p:spTree>
    <p:extLst>
      <p:ext uri="{BB962C8B-B14F-4D97-AF65-F5344CB8AC3E}">
        <p14:creationId xmlns:p14="http://schemas.microsoft.com/office/powerpoint/2010/main" val="354747241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0A4A7C1-210D-9FA4-477E-9BAB6AECFBE5}"/>
              </a:ext>
            </a:extLst>
          </p:cNvPr>
          <p:cNvSpPr>
            <a:spLocks noGrp="1"/>
          </p:cNvSpPr>
          <p:nvPr>
            <p:ph type="dt" sz="half" idx="10"/>
          </p:nvPr>
        </p:nvSpPr>
        <p:spPr/>
        <p:txBody>
          <a:bodyPr/>
          <a:lstStyle/>
          <a:p>
            <a:fld id="{D990BA72-4DFA-439E-BD11-A1D10BFEE409}" type="datetimeFigureOut">
              <a:rPr lang="en-GB" smtClean="0"/>
              <a:t>09/02/2025</a:t>
            </a:fld>
            <a:endParaRPr lang="en-GB"/>
          </a:p>
        </p:txBody>
      </p:sp>
      <p:sp>
        <p:nvSpPr>
          <p:cNvPr id="3" name="Footer Placeholder 2">
            <a:extLst>
              <a:ext uri="{FF2B5EF4-FFF2-40B4-BE49-F238E27FC236}">
                <a16:creationId xmlns:a16="http://schemas.microsoft.com/office/drawing/2014/main" id="{94F46BED-757E-5A75-BE04-676D11CD061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2495BD6-9C23-BAC2-BD20-D9E657BB97D8}"/>
              </a:ext>
            </a:extLst>
          </p:cNvPr>
          <p:cNvSpPr>
            <a:spLocks noGrp="1"/>
          </p:cNvSpPr>
          <p:nvPr>
            <p:ph type="sldNum" sz="quarter" idx="12"/>
          </p:nvPr>
        </p:nvSpPr>
        <p:spPr/>
        <p:txBody>
          <a:bodyPr/>
          <a:lstStyle/>
          <a:p>
            <a:fld id="{71C1A742-F994-4EC1-B226-AB2B1A20A3C4}" type="slidenum">
              <a:rPr lang="en-GB" smtClean="0"/>
              <a:t>‹#›</a:t>
            </a:fld>
            <a:endParaRPr lang="en-GB"/>
          </a:p>
        </p:txBody>
      </p:sp>
    </p:spTree>
    <p:extLst>
      <p:ext uri="{BB962C8B-B14F-4D97-AF65-F5344CB8AC3E}">
        <p14:creationId xmlns:p14="http://schemas.microsoft.com/office/powerpoint/2010/main" val="423802964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2B9CC3-98C0-9DA3-A213-A17D8120420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C874DB3-E3C8-3C8D-8277-1D5CECDE75D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49A8F2-D386-EBBF-5BFA-0C1C8355F69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252C85E-5D7F-E609-38A5-794C946817CA}"/>
              </a:ext>
            </a:extLst>
          </p:cNvPr>
          <p:cNvSpPr>
            <a:spLocks noGrp="1"/>
          </p:cNvSpPr>
          <p:nvPr>
            <p:ph type="dt" sz="half" idx="10"/>
          </p:nvPr>
        </p:nvSpPr>
        <p:spPr/>
        <p:txBody>
          <a:bodyPr/>
          <a:lstStyle/>
          <a:p>
            <a:fld id="{D990BA72-4DFA-439E-BD11-A1D10BFEE409}" type="datetimeFigureOut">
              <a:rPr lang="en-GB" smtClean="0"/>
              <a:t>09/02/2025</a:t>
            </a:fld>
            <a:endParaRPr lang="en-GB"/>
          </a:p>
        </p:txBody>
      </p:sp>
      <p:sp>
        <p:nvSpPr>
          <p:cNvPr id="6" name="Footer Placeholder 5">
            <a:extLst>
              <a:ext uri="{FF2B5EF4-FFF2-40B4-BE49-F238E27FC236}">
                <a16:creationId xmlns:a16="http://schemas.microsoft.com/office/drawing/2014/main" id="{45FCDCD9-F68F-66F9-4492-D6AAD78A47E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8B8F0A1-36FE-6B19-BDBB-C2D6BB00440E}"/>
              </a:ext>
            </a:extLst>
          </p:cNvPr>
          <p:cNvSpPr>
            <a:spLocks noGrp="1"/>
          </p:cNvSpPr>
          <p:nvPr>
            <p:ph type="sldNum" sz="quarter" idx="12"/>
          </p:nvPr>
        </p:nvSpPr>
        <p:spPr/>
        <p:txBody>
          <a:bodyPr/>
          <a:lstStyle/>
          <a:p>
            <a:fld id="{71C1A742-F994-4EC1-B226-AB2B1A20A3C4}" type="slidenum">
              <a:rPr lang="en-GB" smtClean="0"/>
              <a:t>‹#›</a:t>
            </a:fld>
            <a:endParaRPr lang="en-GB"/>
          </a:p>
        </p:txBody>
      </p:sp>
    </p:spTree>
    <p:extLst>
      <p:ext uri="{BB962C8B-B14F-4D97-AF65-F5344CB8AC3E}">
        <p14:creationId xmlns:p14="http://schemas.microsoft.com/office/powerpoint/2010/main" val="39673687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A1F05-F407-A1A6-13B3-4C6BD1C2139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BAC0B83-2054-78B2-2559-CE416CDD39B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A353173-FA6E-7756-3397-339640418C6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A5472DB-41E0-BDED-3317-2E331601106B}"/>
              </a:ext>
            </a:extLst>
          </p:cNvPr>
          <p:cNvSpPr>
            <a:spLocks noGrp="1"/>
          </p:cNvSpPr>
          <p:nvPr>
            <p:ph type="dt" sz="half" idx="10"/>
          </p:nvPr>
        </p:nvSpPr>
        <p:spPr/>
        <p:txBody>
          <a:bodyPr/>
          <a:lstStyle/>
          <a:p>
            <a:fld id="{D990BA72-4DFA-439E-BD11-A1D10BFEE409}" type="datetimeFigureOut">
              <a:rPr lang="en-GB" smtClean="0"/>
              <a:t>09/02/2025</a:t>
            </a:fld>
            <a:endParaRPr lang="en-GB"/>
          </a:p>
        </p:txBody>
      </p:sp>
      <p:sp>
        <p:nvSpPr>
          <p:cNvPr id="6" name="Footer Placeholder 5">
            <a:extLst>
              <a:ext uri="{FF2B5EF4-FFF2-40B4-BE49-F238E27FC236}">
                <a16:creationId xmlns:a16="http://schemas.microsoft.com/office/drawing/2014/main" id="{C6FEE2E7-60E3-EC9B-26D4-E79891E872E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671DDA1-E04A-8B0B-259F-2CCCF9ECA07B}"/>
              </a:ext>
            </a:extLst>
          </p:cNvPr>
          <p:cNvSpPr>
            <a:spLocks noGrp="1"/>
          </p:cNvSpPr>
          <p:nvPr>
            <p:ph type="sldNum" sz="quarter" idx="12"/>
          </p:nvPr>
        </p:nvSpPr>
        <p:spPr/>
        <p:txBody>
          <a:bodyPr/>
          <a:lstStyle/>
          <a:p>
            <a:fld id="{71C1A742-F994-4EC1-B226-AB2B1A20A3C4}" type="slidenum">
              <a:rPr lang="en-GB" smtClean="0"/>
              <a:t>‹#›</a:t>
            </a:fld>
            <a:endParaRPr lang="en-GB"/>
          </a:p>
        </p:txBody>
      </p:sp>
    </p:spTree>
    <p:extLst>
      <p:ext uri="{BB962C8B-B14F-4D97-AF65-F5344CB8AC3E}">
        <p14:creationId xmlns:p14="http://schemas.microsoft.com/office/powerpoint/2010/main" val="251388858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EF467A-2AD8-844C-4D9B-92B91EF1A0A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31B1C3B-C666-38A7-5329-43E9E5569E7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81908C9-D4AF-299A-217F-E220AF3A249C}"/>
              </a:ext>
            </a:extLst>
          </p:cNvPr>
          <p:cNvSpPr>
            <a:spLocks noGrp="1"/>
          </p:cNvSpPr>
          <p:nvPr>
            <p:ph type="dt" sz="half" idx="10"/>
          </p:nvPr>
        </p:nvSpPr>
        <p:spPr/>
        <p:txBody>
          <a:bodyPr/>
          <a:lstStyle/>
          <a:p>
            <a:fld id="{D990BA72-4DFA-439E-BD11-A1D10BFEE409}" type="datetimeFigureOut">
              <a:rPr lang="en-GB" smtClean="0"/>
              <a:t>09/02/2025</a:t>
            </a:fld>
            <a:endParaRPr lang="en-GB"/>
          </a:p>
        </p:txBody>
      </p:sp>
      <p:sp>
        <p:nvSpPr>
          <p:cNvPr id="5" name="Footer Placeholder 4">
            <a:extLst>
              <a:ext uri="{FF2B5EF4-FFF2-40B4-BE49-F238E27FC236}">
                <a16:creationId xmlns:a16="http://schemas.microsoft.com/office/drawing/2014/main" id="{C14132FA-1310-A040-CE31-440099DF1D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FD55E3-558C-B8D1-E67E-E6DA2BF00E35}"/>
              </a:ext>
            </a:extLst>
          </p:cNvPr>
          <p:cNvSpPr>
            <a:spLocks noGrp="1"/>
          </p:cNvSpPr>
          <p:nvPr>
            <p:ph type="sldNum" sz="quarter" idx="12"/>
          </p:nvPr>
        </p:nvSpPr>
        <p:spPr/>
        <p:txBody>
          <a:bodyPr/>
          <a:lstStyle/>
          <a:p>
            <a:fld id="{71C1A742-F994-4EC1-B226-AB2B1A20A3C4}" type="slidenum">
              <a:rPr lang="en-GB" smtClean="0"/>
              <a:t>‹#›</a:t>
            </a:fld>
            <a:endParaRPr lang="en-GB"/>
          </a:p>
        </p:txBody>
      </p:sp>
    </p:spTree>
    <p:extLst>
      <p:ext uri="{BB962C8B-B14F-4D97-AF65-F5344CB8AC3E}">
        <p14:creationId xmlns:p14="http://schemas.microsoft.com/office/powerpoint/2010/main" val="85742130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8B29130-0AB6-F1AF-D919-2E3E831E51F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02867DB-776E-9868-75C5-7A6EC3B2DFA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48FA6A-A359-FB0A-4168-F66C3032BAE2}"/>
              </a:ext>
            </a:extLst>
          </p:cNvPr>
          <p:cNvSpPr>
            <a:spLocks noGrp="1"/>
          </p:cNvSpPr>
          <p:nvPr>
            <p:ph type="dt" sz="half" idx="10"/>
          </p:nvPr>
        </p:nvSpPr>
        <p:spPr/>
        <p:txBody>
          <a:bodyPr/>
          <a:lstStyle/>
          <a:p>
            <a:fld id="{D990BA72-4DFA-439E-BD11-A1D10BFEE409}" type="datetimeFigureOut">
              <a:rPr lang="en-GB" smtClean="0"/>
              <a:t>09/02/2025</a:t>
            </a:fld>
            <a:endParaRPr lang="en-GB"/>
          </a:p>
        </p:txBody>
      </p:sp>
      <p:sp>
        <p:nvSpPr>
          <p:cNvPr id="5" name="Footer Placeholder 4">
            <a:extLst>
              <a:ext uri="{FF2B5EF4-FFF2-40B4-BE49-F238E27FC236}">
                <a16:creationId xmlns:a16="http://schemas.microsoft.com/office/drawing/2014/main" id="{3E6728DD-F414-611C-DFA7-1A7FDB28255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2226A3-33EF-7326-370E-5B0338A08508}"/>
              </a:ext>
            </a:extLst>
          </p:cNvPr>
          <p:cNvSpPr>
            <a:spLocks noGrp="1"/>
          </p:cNvSpPr>
          <p:nvPr>
            <p:ph type="sldNum" sz="quarter" idx="12"/>
          </p:nvPr>
        </p:nvSpPr>
        <p:spPr/>
        <p:txBody>
          <a:bodyPr/>
          <a:lstStyle/>
          <a:p>
            <a:fld id="{71C1A742-F994-4EC1-B226-AB2B1A20A3C4}" type="slidenum">
              <a:rPr lang="en-GB" smtClean="0"/>
              <a:t>‹#›</a:t>
            </a:fld>
            <a:endParaRPr lang="en-GB"/>
          </a:p>
        </p:txBody>
      </p:sp>
    </p:spTree>
    <p:extLst>
      <p:ext uri="{BB962C8B-B14F-4D97-AF65-F5344CB8AC3E}">
        <p14:creationId xmlns:p14="http://schemas.microsoft.com/office/powerpoint/2010/main" val="5129613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4" name="Title 13"/>
          <p:cNvSpPr>
            <a:spLocks noGrp="1"/>
          </p:cNvSpPr>
          <p:nvPr>
            <p:ph type="ctrTitle"/>
          </p:nvPr>
        </p:nvSpPr>
        <p:spPr>
          <a:xfrm>
            <a:off x="1910080" y="359898"/>
            <a:ext cx="9875520" cy="1472184"/>
          </a:xfrm>
        </p:spPr>
        <p:txBody>
          <a:bodyPr anchor="b"/>
          <a:lstStyle>
            <a:lvl1pPr algn="l">
              <a:defRPr/>
            </a:lvl1pPr>
            <a:extLst/>
          </a:lstStyle>
          <a:p>
            <a:r>
              <a:rPr kumimoji="0" lang="en-US"/>
              <a:t>Click to edit Master title style</a:t>
            </a:r>
          </a:p>
        </p:txBody>
      </p:sp>
      <p:sp>
        <p:nvSpPr>
          <p:cNvPr id="22" name="Subtitle 21"/>
          <p:cNvSpPr>
            <a:spLocks noGrp="1"/>
          </p:cNvSpPr>
          <p:nvPr>
            <p:ph type="subTitle" idx="1"/>
          </p:nvPr>
        </p:nvSpPr>
        <p:spPr>
          <a:xfrm>
            <a:off x="1910080" y="1850064"/>
            <a:ext cx="987552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sp>
        <p:nvSpPr>
          <p:cNvPr id="7" name="Date Placeholder 6"/>
          <p:cNvSpPr>
            <a:spLocks noGrp="1"/>
          </p:cNvSpPr>
          <p:nvPr>
            <p:ph type="dt" sz="half" idx="10"/>
          </p:nvPr>
        </p:nvSpPr>
        <p:spPr/>
        <p:txBody>
          <a:bodyPr/>
          <a:lstStyle/>
          <a:p>
            <a:fld id="{9816FBFC-ABED-451B-8D87-7E0D95C70AE8}" type="datetimeFigureOut">
              <a:rPr lang="en-GB" smtClean="0"/>
              <a:pPr/>
              <a:t>09/02/2025</a:t>
            </a:fld>
            <a:endParaRPr lang="en-GB"/>
          </a:p>
        </p:txBody>
      </p:sp>
      <p:sp>
        <p:nvSpPr>
          <p:cNvPr id="20" name="Footer Placeholder 19"/>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98CFE393-0B2B-46CB-AB60-E0D4F2E06E58}" type="slidenum">
              <a:rPr lang="en-GB" smtClean="0"/>
              <a:pPr/>
              <a:t>‹#›</a:t>
            </a:fld>
            <a:endParaRPr lang="en-GB"/>
          </a:p>
        </p:txBody>
      </p:sp>
      <p:sp>
        <p:nvSpPr>
          <p:cNvPr id="8" name="Oval 7"/>
          <p:cNvSpPr/>
          <p:nvPr/>
        </p:nvSpPr>
        <p:spPr>
          <a:xfrm>
            <a:off x="1228577" y="1413802"/>
            <a:ext cx="280416"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sz="1800"/>
          </a:p>
        </p:txBody>
      </p:sp>
      <p:sp>
        <p:nvSpPr>
          <p:cNvPr id="9" name="Oval 8"/>
          <p:cNvSpPr/>
          <p:nvPr/>
        </p:nvSpPr>
        <p:spPr>
          <a:xfrm>
            <a:off x="1542901" y="1345016"/>
            <a:ext cx="85344"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sz="1800"/>
          </a:p>
        </p:txBody>
      </p:sp>
    </p:spTree>
    <p:extLst>
      <p:ext uri="{BB962C8B-B14F-4D97-AF65-F5344CB8AC3E}">
        <p14:creationId xmlns:p14="http://schemas.microsoft.com/office/powerpoint/2010/main" val="152771306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9816FBFC-ABED-451B-8D87-7E0D95C70AE8}" type="datetimeFigureOut">
              <a:rPr lang="en-GB" smtClean="0"/>
              <a:pPr/>
              <a:t>09/02/2025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CFE393-0B2B-46CB-AB60-E0D4F2E06E58}" type="slidenum">
              <a:rPr lang="en-GB" smtClean="0"/>
              <a:pPr/>
              <a:t>‹#›</a:t>
            </a:fld>
            <a:endParaRPr lang="en-GB"/>
          </a:p>
        </p:txBody>
      </p:sp>
    </p:spTree>
    <p:extLst>
      <p:ext uri="{BB962C8B-B14F-4D97-AF65-F5344CB8AC3E}">
        <p14:creationId xmlns:p14="http://schemas.microsoft.com/office/powerpoint/2010/main" val="134622899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3043853" y="-54"/>
            <a:ext cx="9144000"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2" name="Title 1"/>
          <p:cNvSpPr>
            <a:spLocks noGrp="1"/>
          </p:cNvSpPr>
          <p:nvPr>
            <p:ph type="title"/>
          </p:nvPr>
        </p:nvSpPr>
        <p:spPr>
          <a:xfrm>
            <a:off x="3437856" y="2600325"/>
            <a:ext cx="8534400" cy="2286000"/>
          </a:xfrm>
        </p:spPr>
        <p:txBody>
          <a:bodyPr anchor="t"/>
          <a:lstStyle>
            <a:lvl1pPr algn="l">
              <a:lnSpc>
                <a:spcPts val="4500"/>
              </a:lnSpc>
              <a:buNone/>
              <a:defRPr sz="4000" b="1" cap="all"/>
            </a:lvl1pPr>
            <a:extLst/>
          </a:lstStyle>
          <a:p>
            <a:r>
              <a:rPr kumimoji="0" lang="en-US"/>
              <a:t>Click to edit Master title style</a:t>
            </a:r>
          </a:p>
        </p:txBody>
      </p:sp>
      <p:sp>
        <p:nvSpPr>
          <p:cNvPr id="3" name="Text Placeholder 2"/>
          <p:cNvSpPr>
            <a:spLocks noGrp="1"/>
          </p:cNvSpPr>
          <p:nvPr>
            <p:ph type="body" idx="1"/>
          </p:nvPr>
        </p:nvSpPr>
        <p:spPr>
          <a:xfrm>
            <a:off x="3437856" y="1066800"/>
            <a:ext cx="8534400" cy="1509712"/>
          </a:xfr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9816FBFC-ABED-451B-8D87-7E0D95C70AE8}" type="datetimeFigureOut">
              <a:rPr lang="en-GB" smtClean="0"/>
              <a:pPr/>
              <a:t>09/02/2025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CFE393-0B2B-46CB-AB60-E0D4F2E06E58}" type="slidenum">
              <a:rPr lang="en-GB" smtClean="0"/>
              <a:pPr/>
              <a:t>‹#›</a:t>
            </a:fld>
            <a:endParaRPr lang="en-GB"/>
          </a:p>
        </p:txBody>
      </p:sp>
      <p:sp>
        <p:nvSpPr>
          <p:cNvPr id="10" name="Rectangle 9"/>
          <p:cNvSpPr/>
          <p:nvPr/>
        </p:nvSpPr>
        <p:spPr bwMode="invGray">
          <a:xfrm>
            <a:off x="3048000" y="0"/>
            <a:ext cx="101600"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8" name="Oval 7"/>
          <p:cNvSpPr/>
          <p:nvPr/>
        </p:nvSpPr>
        <p:spPr>
          <a:xfrm>
            <a:off x="2896428" y="2814656"/>
            <a:ext cx="280416"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sz="1800"/>
          </a:p>
        </p:txBody>
      </p:sp>
      <p:sp>
        <p:nvSpPr>
          <p:cNvPr id="9" name="Oval 8"/>
          <p:cNvSpPr/>
          <p:nvPr/>
        </p:nvSpPr>
        <p:spPr>
          <a:xfrm>
            <a:off x="3210752" y="2745870"/>
            <a:ext cx="85344"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sz="1800"/>
          </a:p>
        </p:txBody>
      </p:sp>
    </p:spTree>
    <p:extLst>
      <p:ext uri="{BB962C8B-B14F-4D97-AF65-F5344CB8AC3E}">
        <p14:creationId xmlns:p14="http://schemas.microsoft.com/office/powerpoint/2010/main" val="169202631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914144" y="274320"/>
            <a:ext cx="9997440" cy="1143000"/>
          </a:xfrm>
        </p:spPr>
        <p:txBody>
          <a:bodyPr/>
          <a:lstStyle/>
          <a:p>
            <a:r>
              <a:rPr kumimoji="0" lang="en-US"/>
              <a:t>Click to edit Master title style</a:t>
            </a:r>
          </a:p>
        </p:txBody>
      </p:sp>
      <p:sp>
        <p:nvSpPr>
          <p:cNvPr id="3" name="Content Placeholder 2"/>
          <p:cNvSpPr>
            <a:spLocks noGrp="1"/>
          </p:cNvSpPr>
          <p:nvPr>
            <p:ph sz="half" idx="1"/>
          </p:nvPr>
        </p:nvSpPr>
        <p:spPr>
          <a:xfrm>
            <a:off x="1914144" y="1524000"/>
            <a:ext cx="48768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7034784" y="1524000"/>
            <a:ext cx="48768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9816FBFC-ABED-451B-8D87-7E0D95C70AE8}" type="datetimeFigureOut">
              <a:rPr lang="en-GB" smtClean="0"/>
              <a:pPr/>
              <a:t>09/02/2025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8CFE393-0B2B-46CB-AB60-E0D4F2E06E58}" type="slidenum">
              <a:rPr lang="en-GB" smtClean="0"/>
              <a:pPr/>
              <a:t>‹#›</a:t>
            </a:fld>
            <a:endParaRPr lang="en-GB"/>
          </a:p>
        </p:txBody>
      </p:sp>
    </p:spTree>
    <p:extLst>
      <p:ext uri="{BB962C8B-B14F-4D97-AF65-F5344CB8AC3E}">
        <p14:creationId xmlns:p14="http://schemas.microsoft.com/office/powerpoint/2010/main" val="104773979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5160336"/>
            <a:ext cx="10972800" cy="1143000"/>
          </a:xfrm>
        </p:spPr>
        <p:txBody>
          <a:bodyPr anchor="ctr"/>
          <a:lstStyle>
            <a:lvl1pPr algn="ctr">
              <a:defRPr sz="4500" b="1" cap="none" baseline="0"/>
            </a:lvl1pPr>
            <a:extLst/>
          </a:lstStyle>
          <a:p>
            <a:r>
              <a:rPr kumimoji="0" lang="en-US"/>
              <a:t>Click to edit Master title style</a:t>
            </a:r>
          </a:p>
        </p:txBody>
      </p:sp>
      <p:sp>
        <p:nvSpPr>
          <p:cNvPr id="3" name="Text Placeholder 2"/>
          <p:cNvSpPr>
            <a:spLocks noGrp="1"/>
          </p:cNvSpPr>
          <p:nvPr>
            <p:ph type="body" idx="1"/>
          </p:nvPr>
        </p:nvSpPr>
        <p:spPr>
          <a:xfrm>
            <a:off x="609600" y="328278"/>
            <a:ext cx="536448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6217920" y="328278"/>
            <a:ext cx="536448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609600" y="969336"/>
            <a:ext cx="536448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6217920" y="969336"/>
            <a:ext cx="536448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9816FBFC-ABED-451B-8D87-7E0D95C70AE8}" type="datetimeFigureOut">
              <a:rPr lang="en-GB" smtClean="0"/>
              <a:pPr/>
              <a:t>09/02/2025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8CFE393-0B2B-46CB-AB60-E0D4F2E06E58}" type="slidenum">
              <a:rPr lang="en-GB" smtClean="0"/>
              <a:pPr/>
              <a:t>‹#›</a:t>
            </a:fld>
            <a:endParaRPr lang="en-GB"/>
          </a:p>
        </p:txBody>
      </p:sp>
    </p:spTree>
    <p:extLst>
      <p:ext uri="{BB962C8B-B14F-4D97-AF65-F5344CB8AC3E}">
        <p14:creationId xmlns:p14="http://schemas.microsoft.com/office/powerpoint/2010/main" val="414907894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914144" y="274320"/>
            <a:ext cx="9997440" cy="1143000"/>
          </a:xfrm>
        </p:spPr>
        <p:txBody>
          <a:bodyPr anchor="ctr"/>
          <a:lstStyle/>
          <a:p>
            <a:r>
              <a:rPr kumimoji="0" lang="en-US"/>
              <a:t>Click to edit Master title style</a:t>
            </a:r>
          </a:p>
        </p:txBody>
      </p:sp>
      <p:sp>
        <p:nvSpPr>
          <p:cNvPr id="3" name="Date Placeholder 2"/>
          <p:cNvSpPr>
            <a:spLocks noGrp="1"/>
          </p:cNvSpPr>
          <p:nvPr>
            <p:ph type="dt" sz="half" idx="10"/>
          </p:nvPr>
        </p:nvSpPr>
        <p:spPr/>
        <p:txBody>
          <a:bodyPr/>
          <a:lstStyle/>
          <a:p>
            <a:fld id="{9816FBFC-ABED-451B-8D87-7E0D95C70AE8}" type="datetimeFigureOut">
              <a:rPr lang="en-GB" smtClean="0"/>
              <a:pPr/>
              <a:t>09/02/2025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8CFE393-0B2B-46CB-AB60-E0D4F2E06E58}" type="slidenum">
              <a:rPr lang="en-GB" smtClean="0"/>
              <a:pPr/>
              <a:t>‹#›</a:t>
            </a:fld>
            <a:endParaRPr lang="en-GB"/>
          </a:p>
        </p:txBody>
      </p:sp>
    </p:spTree>
    <p:extLst>
      <p:ext uri="{BB962C8B-B14F-4D97-AF65-F5344CB8AC3E}">
        <p14:creationId xmlns:p14="http://schemas.microsoft.com/office/powerpoint/2010/main" val="373614659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1353312" y="0"/>
            <a:ext cx="10838688"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2" name="Date Placeholder 1"/>
          <p:cNvSpPr>
            <a:spLocks noGrp="1"/>
          </p:cNvSpPr>
          <p:nvPr>
            <p:ph type="dt" sz="half" idx="10"/>
          </p:nvPr>
        </p:nvSpPr>
        <p:spPr/>
        <p:txBody>
          <a:bodyPr/>
          <a:lstStyle/>
          <a:p>
            <a:fld id="{9816FBFC-ABED-451B-8D87-7E0D95C70AE8}" type="datetimeFigureOut">
              <a:rPr lang="en-GB" smtClean="0"/>
              <a:pPr/>
              <a:t>09/02/2025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8CFE393-0B2B-46CB-AB60-E0D4F2E06E58}" type="slidenum">
              <a:rPr lang="en-GB" smtClean="0"/>
              <a:pPr/>
              <a:t>‹#›</a:t>
            </a:fld>
            <a:endParaRPr lang="en-GB"/>
          </a:p>
        </p:txBody>
      </p:sp>
      <p:sp>
        <p:nvSpPr>
          <p:cNvPr id="6" name="Rectangle 5"/>
          <p:cNvSpPr/>
          <p:nvPr/>
        </p:nvSpPr>
        <p:spPr bwMode="invGray">
          <a:xfrm>
            <a:off x="1353312" y="-54"/>
            <a:ext cx="97536"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Tree>
    <p:extLst>
      <p:ext uri="{BB962C8B-B14F-4D97-AF65-F5344CB8AC3E}">
        <p14:creationId xmlns:p14="http://schemas.microsoft.com/office/powerpoint/2010/main" val="348997071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16778"/>
            <a:ext cx="5080000" cy="1162050"/>
          </a:xfrm>
          <a:ln>
            <a:noFill/>
          </a:ln>
        </p:spPr>
        <p:txBody>
          <a:bodyPr anchor="b"/>
          <a:lstStyle>
            <a:lvl1pPr algn="l">
              <a:lnSpc>
                <a:spcPts val="2000"/>
              </a:lnSpc>
              <a:buNone/>
              <a:defRPr sz="2200" b="1" cap="all" baseline="0"/>
            </a:lvl1pPr>
            <a:extLst/>
          </a:lstStyle>
          <a:p>
            <a:r>
              <a:rPr kumimoji="0" lang="en-US"/>
              <a:t>Click to edit Master title style</a:t>
            </a:r>
          </a:p>
        </p:txBody>
      </p:sp>
      <p:sp>
        <p:nvSpPr>
          <p:cNvPr id="3" name="Text Placeholder 2"/>
          <p:cNvSpPr>
            <a:spLocks noGrp="1"/>
          </p:cNvSpPr>
          <p:nvPr>
            <p:ph type="body" idx="2"/>
          </p:nvPr>
        </p:nvSpPr>
        <p:spPr>
          <a:xfrm>
            <a:off x="609600" y="1406964"/>
            <a:ext cx="5080000" cy="698500"/>
          </a:xfr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609600" y="2133601"/>
            <a:ext cx="10871200" cy="3992563"/>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9816FBFC-ABED-451B-8D87-7E0D95C70AE8}" type="datetimeFigureOut">
              <a:rPr lang="en-GB" smtClean="0"/>
              <a:pPr/>
              <a:t>09/02/2025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8CFE393-0B2B-46CB-AB60-E0D4F2E06E58}" type="slidenum">
              <a:rPr lang="en-GB" smtClean="0"/>
              <a:pPr/>
              <a:t>‹#›</a:t>
            </a:fld>
            <a:endParaRPr lang="en-GB"/>
          </a:p>
        </p:txBody>
      </p:sp>
    </p:spTree>
    <p:extLst>
      <p:ext uri="{BB962C8B-B14F-4D97-AF65-F5344CB8AC3E}">
        <p14:creationId xmlns:p14="http://schemas.microsoft.com/office/powerpoint/2010/main" val="2951022264"/>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849195" y="1066800"/>
            <a:ext cx="3657600" cy="1981200"/>
          </a:xfrm>
        </p:spPr>
        <p:txBody>
          <a:bodyPr anchor="b">
            <a:noAutofit/>
          </a:bodyPr>
          <a:lstStyle>
            <a:lvl1pPr algn="l">
              <a:buNone/>
              <a:defRPr sz="2100" b="1">
                <a:effectLst/>
              </a:defRPr>
            </a:lvl1pPr>
            <a:extLst/>
          </a:lstStyle>
          <a:p>
            <a:r>
              <a:rPr kumimoji="0" lang="en-US"/>
              <a:t>Click to edit Master title style</a:t>
            </a:r>
          </a:p>
        </p:txBody>
      </p:sp>
      <p:sp>
        <p:nvSpPr>
          <p:cNvPr id="5" name="Date Placeholder 4"/>
          <p:cNvSpPr>
            <a:spLocks noGrp="1"/>
          </p:cNvSpPr>
          <p:nvPr>
            <p:ph type="dt" sz="half" idx="10"/>
          </p:nvPr>
        </p:nvSpPr>
        <p:spPr/>
        <p:txBody>
          <a:bodyPr/>
          <a:lstStyle/>
          <a:p>
            <a:fld id="{9816FBFC-ABED-451B-8D87-7E0D95C70AE8}" type="datetimeFigureOut">
              <a:rPr lang="en-GB" smtClean="0"/>
              <a:pPr/>
              <a:t>09/02/2025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8CFE393-0B2B-46CB-AB60-E0D4F2E06E58}" type="slidenum">
              <a:rPr lang="en-GB" smtClean="0"/>
              <a:pPr/>
              <a:t>‹#›</a:t>
            </a:fld>
            <a:endParaRPr lang="en-GB"/>
          </a:p>
        </p:txBody>
      </p:sp>
      <p:sp>
        <p:nvSpPr>
          <p:cNvPr id="8" name="Rectangle 7"/>
          <p:cNvSpPr/>
          <p:nvPr/>
        </p:nvSpPr>
        <p:spPr>
          <a:xfrm>
            <a:off x="1016000" y="1066800"/>
            <a:ext cx="6096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lIns="91440" tIns="274320" rtlCol="0" anchor="t">
            <a:normAutofit/>
          </a:bodyPr>
          <a:lstStyle/>
          <a:p>
            <a:pPr marL="0" indent="-283464" algn="l" rtl="0" eaLnBrk="1" latinLnBrk="0" hangingPunct="1">
              <a:lnSpc>
                <a:spcPts val="3000"/>
              </a:lnSpc>
              <a:spcBef>
                <a:spcPts val="600"/>
              </a:spcBef>
              <a:buClr>
                <a:schemeClr val="accent1"/>
              </a:buClr>
              <a:buSzPct val="80000"/>
              <a:buFont typeface="Wingdings 2"/>
              <a:buNone/>
            </a:pPr>
            <a:endParaRPr kumimoji="0" lang="en-US" sz="3200" kern="1200">
              <a:solidFill>
                <a:schemeClr val="tx1"/>
              </a:solidFill>
              <a:latin typeface="+mn-lt"/>
              <a:ea typeface="+mn-ea"/>
              <a:cs typeface="+mn-cs"/>
            </a:endParaRPr>
          </a:p>
        </p:txBody>
      </p:sp>
      <p:sp>
        <p:nvSpPr>
          <p:cNvPr id="3" name="Picture Placeholder 2"/>
          <p:cNvSpPr>
            <a:spLocks noGrp="1"/>
          </p:cNvSpPr>
          <p:nvPr>
            <p:ph type="pic" idx="1"/>
          </p:nvPr>
        </p:nvSpPr>
        <p:spPr>
          <a:xfrm>
            <a:off x="1117600" y="1143004"/>
            <a:ext cx="5892800" cy="3514531"/>
          </a:xfrm>
          <a:prstGeom prst="roundRect">
            <a:avLst>
              <a:gd name="adj" fmla="val 783"/>
            </a:avLst>
          </a:prstGeom>
          <a:solidFill>
            <a:schemeClr val="bg2"/>
          </a:solidFill>
          <a:ln w="127000">
            <a:noFill/>
            <a:miter lim="800000"/>
          </a:ln>
          <a:effectLst/>
        </p:spPr>
        <p:txBody>
          <a:bodyPr lIns="91440" tIns="274320" anchor="t"/>
          <a:lstStyle>
            <a:lvl1pPr marL="0" indent="0" algn="l" eaLnBrk="1" latinLnBrk="0" hangingPunct="1">
              <a:buNone/>
              <a:defRPr sz="3200"/>
            </a:lvl1pPr>
            <a:extLst/>
          </a:lstStyle>
          <a:p>
            <a:pPr marL="0" algn="l" eaLnBrk="1" latinLnBrk="0" hangingPunct="1"/>
            <a:r>
              <a:rPr kumimoji="0" lang="en-US"/>
              <a:t>Click icon to add picture</a:t>
            </a:r>
            <a:endParaRPr kumimoji="0" lang="en-US" dirty="0"/>
          </a:p>
        </p:txBody>
      </p:sp>
      <p:sp>
        <p:nvSpPr>
          <p:cNvPr id="9" name="Flowchart: Process 8"/>
          <p:cNvSpPr/>
          <p:nvPr/>
        </p:nvSpPr>
        <p:spPr>
          <a:xfrm rot="19468671">
            <a:off x="528967" y="954341"/>
            <a:ext cx="914400"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10" name="Flowchart: Process 9"/>
          <p:cNvSpPr/>
          <p:nvPr/>
        </p:nvSpPr>
        <p:spPr>
          <a:xfrm rot="2103354" flipH="1">
            <a:off x="6671556" y="936786"/>
            <a:ext cx="865632"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dirty="0"/>
          </a:p>
        </p:txBody>
      </p:sp>
      <p:sp>
        <p:nvSpPr>
          <p:cNvPr id="4" name="Text Placeholder 3"/>
          <p:cNvSpPr>
            <a:spLocks noGrp="1"/>
          </p:cNvSpPr>
          <p:nvPr>
            <p:ph type="body" sz="half" idx="2"/>
          </p:nvPr>
        </p:nvSpPr>
        <p:spPr>
          <a:xfrm>
            <a:off x="1117600" y="4800600"/>
            <a:ext cx="5892800" cy="762000"/>
          </a:xfrm>
        </p:spPr>
        <p:txBody>
          <a:bodyPr anchor="ct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Tree>
    <p:extLst>
      <p:ext uri="{BB962C8B-B14F-4D97-AF65-F5344CB8AC3E}">
        <p14:creationId xmlns:p14="http://schemas.microsoft.com/office/powerpoint/2010/main" val="330406512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9816FBFC-ABED-451B-8D87-7E0D95C70AE8}" type="datetimeFigureOut">
              <a:rPr lang="en-GB" smtClean="0"/>
              <a:pPr/>
              <a:t>09/02/2025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CFE393-0B2B-46CB-AB60-E0D4F2E06E58}" type="slidenum">
              <a:rPr lang="en-GB" smtClean="0"/>
              <a:pPr/>
              <a:t>‹#›</a:t>
            </a:fld>
            <a:endParaRPr lang="en-GB"/>
          </a:p>
        </p:txBody>
      </p:sp>
    </p:spTree>
    <p:extLst>
      <p:ext uri="{BB962C8B-B14F-4D97-AF65-F5344CB8AC3E}">
        <p14:creationId xmlns:p14="http://schemas.microsoft.com/office/powerpoint/2010/main" val="2099832888"/>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44000" y="274640"/>
            <a:ext cx="2438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1524000" y="274641"/>
            <a:ext cx="7416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9816FBFC-ABED-451B-8D87-7E0D95C70AE8}" type="datetimeFigureOut">
              <a:rPr lang="en-GB" smtClean="0"/>
              <a:pPr/>
              <a:t>09/02/2025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CFE393-0B2B-46CB-AB60-E0D4F2E06E58}" type="slidenum">
              <a:rPr lang="en-GB" smtClean="0"/>
              <a:pPr/>
              <a:t>‹#›</a:t>
            </a:fld>
            <a:endParaRPr lang="en-GB"/>
          </a:p>
        </p:txBody>
      </p:sp>
    </p:spTree>
    <p:extLst>
      <p:ext uri="{BB962C8B-B14F-4D97-AF65-F5344CB8AC3E}">
        <p14:creationId xmlns:p14="http://schemas.microsoft.com/office/powerpoint/2010/main" val="42790078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theme" Target="../theme/theme2.xml"/><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slideLayout" Target="../slideLayouts/slideLayout28.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6.xml"/><Relationship Id="rId3" Type="http://schemas.openxmlformats.org/officeDocument/2006/relationships/slideLayout" Target="../slideLayouts/slideLayout31.xml"/><Relationship Id="rId7" Type="http://schemas.openxmlformats.org/officeDocument/2006/relationships/slideLayout" Target="../slideLayouts/slideLayout35.xml"/><Relationship Id="rId12" Type="http://schemas.openxmlformats.org/officeDocument/2006/relationships/theme" Target="../theme/theme3.xml"/><Relationship Id="rId2" Type="http://schemas.openxmlformats.org/officeDocument/2006/relationships/slideLayout" Target="../slideLayouts/slideLayout30.xml"/><Relationship Id="rId1" Type="http://schemas.openxmlformats.org/officeDocument/2006/relationships/slideLayout" Target="../slideLayouts/slideLayout29.xml"/><Relationship Id="rId6" Type="http://schemas.openxmlformats.org/officeDocument/2006/relationships/slideLayout" Target="../slideLayouts/slideLayout34.xml"/><Relationship Id="rId11" Type="http://schemas.openxmlformats.org/officeDocument/2006/relationships/slideLayout" Target="../slideLayouts/slideLayout39.xml"/><Relationship Id="rId5" Type="http://schemas.openxmlformats.org/officeDocument/2006/relationships/slideLayout" Target="../slideLayouts/slideLayout33.xml"/><Relationship Id="rId10" Type="http://schemas.openxmlformats.org/officeDocument/2006/relationships/slideLayout" Target="../slideLayouts/slideLayout38.xml"/><Relationship Id="rId4" Type="http://schemas.openxmlformats.org/officeDocument/2006/relationships/slideLayout" Target="../slideLayouts/slideLayout32.xml"/><Relationship Id="rId9" Type="http://schemas.openxmlformats.org/officeDocument/2006/relationships/slideLayout" Target="../slideLayouts/slideLayout37.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7.xml"/><Relationship Id="rId3" Type="http://schemas.openxmlformats.org/officeDocument/2006/relationships/slideLayout" Target="../slideLayouts/slideLayout42.xml"/><Relationship Id="rId7" Type="http://schemas.openxmlformats.org/officeDocument/2006/relationships/slideLayout" Target="../slideLayouts/slideLayout46.xml"/><Relationship Id="rId12" Type="http://schemas.openxmlformats.org/officeDocument/2006/relationships/theme" Target="../theme/theme4.xml"/><Relationship Id="rId2" Type="http://schemas.openxmlformats.org/officeDocument/2006/relationships/slideLayout" Target="../slideLayouts/slideLayout41.xml"/><Relationship Id="rId1" Type="http://schemas.openxmlformats.org/officeDocument/2006/relationships/slideLayout" Target="../slideLayouts/slideLayout40.xml"/><Relationship Id="rId6" Type="http://schemas.openxmlformats.org/officeDocument/2006/relationships/slideLayout" Target="../slideLayouts/slideLayout45.xml"/><Relationship Id="rId11" Type="http://schemas.openxmlformats.org/officeDocument/2006/relationships/slideLayout" Target="../slideLayouts/slideLayout50.xml"/><Relationship Id="rId5" Type="http://schemas.openxmlformats.org/officeDocument/2006/relationships/slideLayout" Target="../slideLayouts/slideLayout44.xml"/><Relationship Id="rId10" Type="http://schemas.openxmlformats.org/officeDocument/2006/relationships/slideLayout" Target="../slideLayouts/slideLayout49.xml"/><Relationship Id="rId4" Type="http://schemas.openxmlformats.org/officeDocument/2006/relationships/slideLayout" Target="../slideLayouts/slideLayout43.xml"/><Relationship Id="rId9" Type="http://schemas.openxmlformats.org/officeDocument/2006/relationships/slideLayout" Target="../slideLayouts/slideLayout4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FBCAFD33-9854-49FF-A6BD-6312CDD71AFB}" type="datetimeFigureOut">
              <a:rPr lang="en-GB" smtClean="0"/>
              <a:pPr/>
              <a:t>09/02/2025</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B8A102B2-7516-4DE3-8509-675CCA7A24EF}" type="slidenum">
              <a:rPr lang="en-GB" smtClean="0"/>
              <a:pPr/>
              <a:t>‹#›</a:t>
            </a:fld>
            <a:endParaRPr lang="en-GB"/>
          </a:p>
        </p:txBody>
      </p:sp>
    </p:spTree>
    <p:extLst>
      <p:ext uri="{BB962C8B-B14F-4D97-AF65-F5344CB8AC3E}">
        <p14:creationId xmlns:p14="http://schemas.microsoft.com/office/powerpoint/2010/main" val="900395433"/>
      </p:ext>
    </p:extLst>
  </p:cSld>
  <p:clrMap bg1="lt1" tx1="dk1" bg2="lt2" tx2="dk2" accent1="accent1" accent2="accent2" accent3="accent3" accent4="accent4" accent5="accent5" accent6="accent6" hlink="hlink" folHlink="folHlink"/>
  <p:sldLayoutIdLst>
    <p:sldLayoutId id="2147483799" r:id="rId1"/>
    <p:sldLayoutId id="2147483800" r:id="rId2"/>
    <p:sldLayoutId id="2147483801" r:id="rId3"/>
    <p:sldLayoutId id="2147483802" r:id="rId4"/>
    <p:sldLayoutId id="2147483803" r:id="rId5"/>
    <p:sldLayoutId id="2147483804" r:id="rId6"/>
    <p:sldLayoutId id="2147483805" r:id="rId7"/>
    <p:sldLayoutId id="2147483806" r:id="rId8"/>
    <p:sldLayoutId id="2147483807" r:id="rId9"/>
    <p:sldLayoutId id="2147483808" r:id="rId10"/>
    <p:sldLayoutId id="2147483809" r:id="rId11"/>
    <p:sldLayoutId id="2147483810" r:id="rId12"/>
    <p:sldLayoutId id="2147483811" r:id="rId13"/>
    <p:sldLayoutId id="2147483812" r:id="rId14"/>
    <p:sldLayoutId id="2147483813" r:id="rId15"/>
    <p:sldLayoutId id="2147483814"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69A5361-B6C1-4EDF-9308-5082BF0B5C12}" type="datetimeFigureOut">
              <a:rPr lang="en-GB" smtClean="0"/>
              <a:pPr/>
              <a:t>09/02/2025</a:t>
            </a:fld>
            <a:endParaRPr lang="en-GB"/>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5FB6D2-948C-4C77-8495-EBBB57EC03E8}" type="slidenum">
              <a:rPr lang="en-GB" smtClean="0"/>
              <a:pPr/>
              <a:t>‹#›</a:t>
            </a:fld>
            <a:endParaRPr lang="en-GB"/>
          </a:p>
        </p:txBody>
      </p:sp>
    </p:spTree>
    <p:extLst>
      <p:ext uri="{BB962C8B-B14F-4D97-AF65-F5344CB8AC3E}">
        <p14:creationId xmlns:p14="http://schemas.microsoft.com/office/powerpoint/2010/main" val="2617107055"/>
      </p:ext>
    </p:extLst>
  </p:cSld>
  <p:clrMap bg1="lt1" tx1="dk1" bg2="lt2" tx2="dk2" accent1="accent1" accent2="accent2" accent3="accent3" accent4="accent4" accent5="accent5" accent6="accent6" hlink="hlink" folHlink="folHlink"/>
  <p:sldLayoutIdLst>
    <p:sldLayoutId id="2147483840" r:id="rId1"/>
    <p:sldLayoutId id="2147483841" r:id="rId2"/>
    <p:sldLayoutId id="2147483842" r:id="rId3"/>
    <p:sldLayoutId id="2147483843" r:id="rId4"/>
    <p:sldLayoutId id="2147483844" r:id="rId5"/>
    <p:sldLayoutId id="2147483845" r:id="rId6"/>
    <p:sldLayoutId id="2147483846" r:id="rId7"/>
    <p:sldLayoutId id="2147483847" r:id="rId8"/>
    <p:sldLayoutId id="2147483848" r:id="rId9"/>
    <p:sldLayoutId id="2147483849" r:id="rId10"/>
    <p:sldLayoutId id="2147483850" r:id="rId11"/>
    <p:sldLayoutId id="2147483851"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D11744E-4098-9B89-5BC5-193E0C1F150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1AF3B96-3867-2518-19C1-FD522766F86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C221B7B-9747-02BC-781A-20FBA24402D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990BA72-4DFA-439E-BD11-A1D10BFEE409}" type="datetimeFigureOut">
              <a:rPr lang="en-GB" smtClean="0"/>
              <a:t>09/02/2025</a:t>
            </a:fld>
            <a:endParaRPr lang="en-GB"/>
          </a:p>
        </p:txBody>
      </p:sp>
      <p:sp>
        <p:nvSpPr>
          <p:cNvPr id="5" name="Footer Placeholder 4">
            <a:extLst>
              <a:ext uri="{FF2B5EF4-FFF2-40B4-BE49-F238E27FC236}">
                <a16:creationId xmlns:a16="http://schemas.microsoft.com/office/drawing/2014/main" id="{B2B607BA-723F-8143-531F-DAF848E7F81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64CFB9C-9195-137F-4F8A-DD1167FF050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1C1A742-F994-4EC1-B226-AB2B1A20A3C4}" type="slidenum">
              <a:rPr lang="en-GB" smtClean="0"/>
              <a:t>‹#›</a:t>
            </a:fld>
            <a:endParaRPr lang="en-GB"/>
          </a:p>
        </p:txBody>
      </p:sp>
    </p:spTree>
    <p:extLst>
      <p:ext uri="{BB962C8B-B14F-4D97-AF65-F5344CB8AC3E}">
        <p14:creationId xmlns:p14="http://schemas.microsoft.com/office/powerpoint/2010/main" val="1184766675"/>
      </p:ext>
    </p:extLst>
  </p:cSld>
  <p:clrMap bg1="lt1" tx1="dk1" bg2="lt2" tx2="dk2" accent1="accent1" accent2="accent2" accent3="accent3" accent4="accent4" accent5="accent5" accent6="accent6" hlink="hlink" folHlink="folHlink"/>
  <p:sldLayoutIdLst>
    <p:sldLayoutId id="2147483896" r:id="rId1"/>
    <p:sldLayoutId id="2147483897" r:id="rId2"/>
    <p:sldLayoutId id="2147483898" r:id="rId3"/>
    <p:sldLayoutId id="2147483899" r:id="rId4"/>
    <p:sldLayoutId id="2147483900" r:id="rId5"/>
    <p:sldLayoutId id="2147483901" r:id="rId6"/>
    <p:sldLayoutId id="2147483902" r:id="rId7"/>
    <p:sldLayoutId id="2147483903" r:id="rId8"/>
    <p:sldLayoutId id="2147483904" r:id="rId9"/>
    <p:sldLayoutId id="2147483905" r:id="rId10"/>
    <p:sldLayoutId id="214748390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Pie 6"/>
          <p:cNvSpPr/>
          <p:nvPr/>
        </p:nvSpPr>
        <p:spPr>
          <a:xfrm>
            <a:off x="-1087902" y="-815922"/>
            <a:ext cx="2185183" cy="1638887"/>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8" name="Oval 7"/>
          <p:cNvSpPr/>
          <p:nvPr/>
        </p:nvSpPr>
        <p:spPr>
          <a:xfrm>
            <a:off x="225089" y="21103"/>
            <a:ext cx="2269588" cy="1702191"/>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11" name="Donut 10"/>
          <p:cNvSpPr/>
          <p:nvPr/>
        </p:nvSpPr>
        <p:spPr>
          <a:xfrm rot="2315675">
            <a:off x="243842" y="1055077"/>
            <a:ext cx="1500956" cy="1102624"/>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407500" t="-50000" r="507500" b="15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12" name="Rectangle 11"/>
          <p:cNvSpPr/>
          <p:nvPr/>
        </p:nvSpPr>
        <p:spPr>
          <a:xfrm>
            <a:off x="1350498" y="-54"/>
            <a:ext cx="10841503"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5" name="Title Placeholder 4"/>
          <p:cNvSpPr>
            <a:spLocks noGrp="1"/>
          </p:cNvSpPr>
          <p:nvPr>
            <p:ph type="title"/>
          </p:nvPr>
        </p:nvSpPr>
        <p:spPr>
          <a:xfrm>
            <a:off x="1914144" y="274638"/>
            <a:ext cx="9997440" cy="1143000"/>
          </a:xfrm>
          <a:prstGeom prst="rect">
            <a:avLst/>
          </a:prstGeom>
        </p:spPr>
        <p:txBody>
          <a:bodyPr anchor="ctr">
            <a:normAutofit/>
          </a:bodyPr>
          <a:lstStyle/>
          <a:p>
            <a:r>
              <a:rPr kumimoji="0" lang="en-US"/>
              <a:t>Click to edit Master title style</a:t>
            </a:r>
          </a:p>
        </p:txBody>
      </p:sp>
      <p:sp>
        <p:nvSpPr>
          <p:cNvPr id="9" name="Text Placeholder 8"/>
          <p:cNvSpPr>
            <a:spLocks noGrp="1"/>
          </p:cNvSpPr>
          <p:nvPr>
            <p:ph type="body" idx="1"/>
          </p:nvPr>
        </p:nvSpPr>
        <p:spPr>
          <a:xfrm>
            <a:off x="1914144" y="1447800"/>
            <a:ext cx="9997440" cy="4800600"/>
          </a:xfrm>
          <a:prstGeom prst="rect">
            <a:avLst/>
          </a:prstGeom>
        </p:spPr>
        <p:txBody>
          <a:bodyPr>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24" name="Date Placeholder 23"/>
          <p:cNvSpPr>
            <a:spLocks noGrp="1"/>
          </p:cNvSpPr>
          <p:nvPr>
            <p:ph type="dt" sz="half" idx="2"/>
          </p:nvPr>
        </p:nvSpPr>
        <p:spPr>
          <a:xfrm>
            <a:off x="4775200" y="6305550"/>
            <a:ext cx="2844800" cy="476250"/>
          </a:xfrm>
          <a:prstGeom prst="rect">
            <a:avLst/>
          </a:prstGeom>
        </p:spPr>
        <p:txBody>
          <a:bodyPr anchor="b"/>
          <a:lstStyle>
            <a:lvl1pPr algn="r" eaLnBrk="1" latinLnBrk="0" hangingPunct="1">
              <a:defRPr kumimoji="0" sz="1200">
                <a:solidFill>
                  <a:schemeClr val="bg2">
                    <a:shade val="50000"/>
                    <a:satMod val="200000"/>
                  </a:schemeClr>
                </a:solidFill>
              </a:defRPr>
            </a:lvl1pPr>
            <a:extLst/>
          </a:lstStyle>
          <a:p>
            <a:fld id="{9816FBFC-ABED-451B-8D87-7E0D95C70AE8}" type="datetimeFigureOut">
              <a:rPr lang="en-GB" smtClean="0"/>
              <a:pPr/>
              <a:t>09/02/2025</a:t>
            </a:fld>
            <a:endParaRPr lang="en-GB"/>
          </a:p>
        </p:txBody>
      </p:sp>
      <p:sp>
        <p:nvSpPr>
          <p:cNvPr id="10" name="Footer Placeholder 9"/>
          <p:cNvSpPr>
            <a:spLocks noGrp="1"/>
          </p:cNvSpPr>
          <p:nvPr>
            <p:ph type="ftr" sz="quarter" idx="3"/>
          </p:nvPr>
        </p:nvSpPr>
        <p:spPr>
          <a:xfrm>
            <a:off x="7620000" y="6305550"/>
            <a:ext cx="3860800" cy="476250"/>
          </a:xfrm>
          <a:prstGeom prst="rect">
            <a:avLst/>
          </a:prstGeom>
        </p:spPr>
        <p:txBody>
          <a:bodyPr anchor="b"/>
          <a:lstStyle>
            <a:lvl1pPr eaLnBrk="1" latinLnBrk="0" hangingPunct="1">
              <a:defRPr kumimoji="0" sz="1200">
                <a:solidFill>
                  <a:schemeClr val="bg2">
                    <a:shade val="50000"/>
                    <a:satMod val="200000"/>
                  </a:schemeClr>
                </a:solidFill>
                <a:effectLst/>
              </a:defRPr>
            </a:lvl1pPr>
            <a:extLst/>
          </a:lstStyle>
          <a:p>
            <a:endParaRPr lang="en-GB"/>
          </a:p>
        </p:txBody>
      </p:sp>
      <p:sp>
        <p:nvSpPr>
          <p:cNvPr id="22" name="Slide Number Placeholder 21"/>
          <p:cNvSpPr>
            <a:spLocks noGrp="1"/>
          </p:cNvSpPr>
          <p:nvPr>
            <p:ph type="sldNum" sz="quarter" idx="4"/>
          </p:nvPr>
        </p:nvSpPr>
        <p:spPr>
          <a:xfrm>
            <a:off x="11484864" y="6305550"/>
            <a:ext cx="609600" cy="476250"/>
          </a:xfrm>
          <a:prstGeom prst="rect">
            <a:avLst/>
          </a:prstGeom>
        </p:spPr>
        <p:txBody>
          <a:bodyPr anchor="b"/>
          <a:lstStyle>
            <a:lvl1pPr algn="ctr" eaLnBrk="1" latinLnBrk="0" hangingPunct="1">
              <a:defRPr kumimoji="0" sz="1200">
                <a:solidFill>
                  <a:schemeClr val="bg2">
                    <a:shade val="50000"/>
                    <a:satMod val="200000"/>
                  </a:schemeClr>
                </a:solidFill>
                <a:effectLst/>
              </a:defRPr>
            </a:lvl1pPr>
            <a:extLst/>
          </a:lstStyle>
          <a:p>
            <a:fld id="{98CFE393-0B2B-46CB-AB60-E0D4F2E06E58}" type="slidenum">
              <a:rPr lang="en-GB" smtClean="0"/>
              <a:pPr/>
              <a:t>‹#›</a:t>
            </a:fld>
            <a:endParaRPr lang="en-GB"/>
          </a:p>
        </p:txBody>
      </p:sp>
      <p:sp>
        <p:nvSpPr>
          <p:cNvPr id="15" name="Rectangle 14"/>
          <p:cNvSpPr/>
          <p:nvPr/>
        </p:nvSpPr>
        <p:spPr bwMode="invGray">
          <a:xfrm>
            <a:off x="1353312" y="-54"/>
            <a:ext cx="97536"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Tree>
    <p:extLst>
      <p:ext uri="{BB962C8B-B14F-4D97-AF65-F5344CB8AC3E}">
        <p14:creationId xmlns:p14="http://schemas.microsoft.com/office/powerpoint/2010/main" val="3522291488"/>
      </p:ext>
    </p:extLst>
  </p:cSld>
  <p:clrMap bg1="lt1" tx1="dk1" bg2="lt2" tx2="dk2" accent1="accent1" accent2="accent2" accent3="accent3" accent4="accent4" accent5="accent5" accent6="accent6" hlink="hlink" folHlink="folHlink"/>
  <p:sldLayoutIdLst>
    <p:sldLayoutId id="2147483908" r:id="rId1"/>
    <p:sldLayoutId id="2147483909" r:id="rId2"/>
    <p:sldLayoutId id="2147483910" r:id="rId3"/>
    <p:sldLayoutId id="2147483911" r:id="rId4"/>
    <p:sldLayoutId id="2147483912" r:id="rId5"/>
    <p:sldLayoutId id="2147483913" r:id="rId6"/>
    <p:sldLayoutId id="2147483914" r:id="rId7"/>
    <p:sldLayoutId id="2147483915" r:id="rId8"/>
    <p:sldLayoutId id="2147483916" r:id="rId9"/>
    <p:sldLayoutId id="2147483917" r:id="rId10"/>
    <p:sldLayoutId id="2147483918" r:id="rId11"/>
  </p:sldLayoutIdLst>
  <p:txStyles>
    <p:titleStyle>
      <a:lvl1pPr algn="l" rtl="0" eaLnBrk="1" latinLnBrk="0" hangingPunct="1">
        <a:spcBef>
          <a:spcPct val="0"/>
        </a:spcBef>
        <a:buNone/>
        <a:defRPr kumimoji="0" sz="4300" kern="1200">
          <a:solidFill>
            <a:schemeClr val="tx2">
              <a:satMod val="130000"/>
            </a:schemeClr>
          </a:solidFill>
          <a:effectLst>
            <a:outerShdw blurRad="50000" dist="30000" dir="5400000" algn="tl" rotWithShape="0">
              <a:srgbClr val="000000">
                <a:alpha val="30000"/>
              </a:srgbClr>
            </a:outerShdw>
          </a:effectLst>
          <a:latin typeface="+mj-lt"/>
          <a:ea typeface="+mj-ea"/>
          <a:cs typeface="+mj-cs"/>
        </a:defRPr>
      </a:lvl1pPr>
      <a:extLst/>
    </p:titleStyle>
    <p:body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notesSlide" Target="../notesSlides/notesSlide1.xml"/><Relationship Id="rId1" Type="http://schemas.openxmlformats.org/officeDocument/2006/relationships/slideLayout" Target="../slideLayouts/slideLayout35.xml"/></Relationships>
</file>

<file path=ppt/slides/_rels/slide3.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notesSlide" Target="../notesSlides/notesSlide2.xml"/><Relationship Id="rId1" Type="http://schemas.openxmlformats.org/officeDocument/2006/relationships/slideLayout" Target="../slideLayouts/slideLayout35.xml"/><Relationship Id="rId4" Type="http://schemas.openxmlformats.org/officeDocument/2006/relationships/image" Target="../media/image4.emf"/></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hyperlink" Target="http://www.bgs.ac.uk/discoveringGeology/hazards/landslides/images/earthflow.jpg" TargetMode="Externa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3.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3.xml"/></Relationships>
</file>

<file path=ppt/slides/_rels/slide11.xml.rels><?xml version="1.0" encoding="UTF-8" standalone="yes"?>
<Relationships xmlns="http://schemas.openxmlformats.org/package/2006/relationships"><Relationship Id="rId2" Type="http://schemas.openxmlformats.org/officeDocument/2006/relationships/image" Target="../media/image11.gif"/><Relationship Id="rId1" Type="http://schemas.openxmlformats.org/officeDocument/2006/relationships/slideLayout" Target="../slideLayouts/slideLayout20.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3.xml"/></Relationships>
</file>

<file path=ppt/slides/_rels/slide13.xml.rels><?xml version="1.0" encoding="UTF-8" standalone="yes"?>
<Relationships xmlns="http://schemas.openxmlformats.org/package/2006/relationships"><Relationship Id="rId2" Type="http://schemas.openxmlformats.org/officeDocument/2006/relationships/image" Target="../media/image11.gif"/><Relationship Id="rId1" Type="http://schemas.openxmlformats.org/officeDocument/2006/relationships/slideLayout" Target="../slideLayouts/slideLayout20.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23.xml"/><Relationship Id="rId4" Type="http://schemas.openxmlformats.org/officeDocument/2006/relationships/image" Target="../media/image14.emf"/></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3.xml"/><Relationship Id="rId4" Type="http://schemas.openxmlformats.org/officeDocument/2006/relationships/image" Target="../media/image17.emf"/></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19.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3.xml"/></Relationships>
</file>

<file path=ppt/slides/_rels/slide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3.xml"/></Relationships>
</file>

<file path=ppt/slides/_rels/slide21.xml.rels><?xml version="1.0" encoding="UTF-8" standalone="yes"?>
<Relationships xmlns="http://schemas.openxmlformats.org/package/2006/relationships"><Relationship Id="rId3" Type="http://schemas.openxmlformats.org/officeDocument/2006/relationships/hyperlink" Target="http://www.youtube.com/watch?v=BqJqcTdf4FY" TargetMode="External"/><Relationship Id="rId2" Type="http://schemas.openxmlformats.org/officeDocument/2006/relationships/image" Target="../media/image20.png"/><Relationship Id="rId1" Type="http://schemas.openxmlformats.org/officeDocument/2006/relationships/slideLayout" Target="../slideLayouts/slideLayout2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2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3.xml"/><Relationship Id="rId4" Type="http://schemas.openxmlformats.org/officeDocument/2006/relationships/image" Target="../media/image17.emf"/></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26.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28.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3.xml"/></Relationships>
</file>

<file path=ppt/slides/_rels/slide2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3.xml"/></Relationships>
</file>

<file path=ppt/slides/_rels/slide30.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hyperlink" Target="http://www.google.co.uk/url?sa=i&amp;rct=j&amp;q=&amp;esrc=s&amp;source=images&amp;cd=&amp;cad=rja&amp;docid=KTEuKOxlTQeneM&amp;tbnid=GHiJVkZBpepzhM:&amp;ved=0CAUQjRw&amp;url=http://www.geotechdata.info/geotest/falling-head-permeability-test.html&amp;ei=dugAU43aB6nB0gXZqYHwCA&amp;psig=AFQjCNGb8-ZjhZ0TmXYSqohmZJweVkTqcQ&amp;ust=1392654702891681" TargetMode="External"/><Relationship Id="rId1" Type="http://schemas.openxmlformats.org/officeDocument/2006/relationships/slideLayout" Target="../slideLayouts/slideLayout23.xml"/><Relationship Id="rId4" Type="http://schemas.openxmlformats.org/officeDocument/2006/relationships/hyperlink" Target="http://www.youtube.com/watch?v=BqJqcTdf4FY" TargetMode="Externa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34.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hyperlink" Target="http://www.google.co.uk/url?sa=i&amp;rct=j&amp;q=&amp;esrc=s&amp;source=images&amp;cd=&amp;cad=rja&amp;docid=lydEQEyCZe37CM&amp;tbnid=8qvjmpnqO8qyEM:&amp;ved=0CAUQjRw&amp;url=http://www.vanwalt.com/hand-augers-soil-sampling.html&amp;ei=Ag8FU875Ccz60gXXqIDoBg&amp;bvm=bv.61535280,d.ZG4&amp;psig=AFQjCNEgzFExVR3qR7k_R9MBbo1XsnP7oA&amp;ust=1392926827456705" TargetMode="External"/><Relationship Id="rId1" Type="http://schemas.openxmlformats.org/officeDocument/2006/relationships/slideLayout" Target="../slideLayouts/slideLayout23.xml"/><Relationship Id="rId5" Type="http://schemas.openxmlformats.org/officeDocument/2006/relationships/image" Target="../media/image25.jpeg"/><Relationship Id="rId4" Type="http://schemas.openxmlformats.org/officeDocument/2006/relationships/hyperlink" Target="http://www.google.co.uk/url?sa=i&amp;rct=j&amp;q=&amp;esrc=s&amp;source=images&amp;cd=&amp;cad=rja&amp;docid=Jfk5jkr7oTX2uM&amp;tbnid=U5vNwS3iNIaGPM:&amp;ved=0CAUQjRw&amp;url=http://www.extension.org/pages/55689/soil-sampling-in-vineyards&amp;ei=yxIFU4boDKKR0AWg_IDgCw&amp;bvm=bv.61535280,d.ZG4&amp;psig=AFQjCNEgzFExVR3qR7k_R9MBbo1XsnP7oA&amp;ust=1392926827456705" TargetMode="Externa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3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jpeg"/><Relationship Id="rId1" Type="http://schemas.openxmlformats.org/officeDocument/2006/relationships/slideLayout" Target="../slideLayouts/slideLayout41.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41.xml"/></Relationships>
</file>

<file path=ppt/slides/_rels/slide39.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41.xml"/></Relationships>
</file>

<file path=ppt/slides/_rels/slide4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41.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46.xml"/></Relationships>
</file>

<file path=ppt/slides/_rels/slide4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41.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46.xml"/></Relationships>
</file>

<file path=ppt/slides/_rels/slide4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41.xml"/></Relationships>
</file>

<file path=ppt/slides/_rels/slide45.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46.xml"/></Relationships>
</file>

<file path=ppt/slides/_rels/slide46.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41.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46.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46.xml"/></Relationships>
</file>

<file path=ppt/slides/_rels/slide49.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9CCF491-229B-49F1-95F1-64FCE80607A1}"/>
              </a:ext>
            </a:extLst>
          </p:cNvPr>
          <p:cNvSpPr txBox="1"/>
          <p:nvPr/>
        </p:nvSpPr>
        <p:spPr>
          <a:xfrm>
            <a:off x="3590567" y="2292299"/>
            <a:ext cx="6094854" cy="1754326"/>
          </a:xfrm>
          <a:prstGeom prst="rect">
            <a:avLst/>
          </a:prstGeom>
          <a:solidFill>
            <a:schemeClr val="accent1">
              <a:lumMod val="40000"/>
              <a:lumOff val="60000"/>
            </a:schemeClr>
          </a:solidFill>
          <a:ln w="28575">
            <a:solidFill>
              <a:schemeClr val="tx1"/>
            </a:solidFill>
          </a:ln>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3600" b="0" i="0" u="none" strike="noStrike" kern="1200" cap="none" spc="0" normalizeH="0" baseline="0" noProof="0" dirty="0">
                <a:ln>
                  <a:noFill/>
                </a:ln>
                <a:solidFill>
                  <a:prstClr val="black"/>
                </a:solidFill>
                <a:effectLst/>
                <a:uLnTx/>
                <a:uFillTx/>
                <a:latin typeface="Calibri"/>
                <a:ea typeface="+mn-ea"/>
                <a:cs typeface="+mn-cs"/>
              </a:rPr>
              <a:t>Factors affecting Permeability and Seepage flow of water in SOILS</a:t>
            </a:r>
          </a:p>
        </p:txBody>
      </p:sp>
      <p:sp>
        <p:nvSpPr>
          <p:cNvPr id="6" name="TextBox 5">
            <a:extLst>
              <a:ext uri="{FF2B5EF4-FFF2-40B4-BE49-F238E27FC236}">
                <a16:creationId xmlns:a16="http://schemas.microsoft.com/office/drawing/2014/main" id="{F467637A-BF80-4178-A907-B9171882B963}"/>
              </a:ext>
            </a:extLst>
          </p:cNvPr>
          <p:cNvSpPr txBox="1"/>
          <p:nvPr/>
        </p:nvSpPr>
        <p:spPr>
          <a:xfrm>
            <a:off x="3911982" y="4331368"/>
            <a:ext cx="5342022" cy="523220"/>
          </a:xfrm>
          <a:prstGeom prst="rect">
            <a:avLst/>
          </a:prstGeom>
          <a:solidFill>
            <a:schemeClr val="accent1">
              <a:lumMod val="40000"/>
              <a:lumOff val="60000"/>
            </a:schemeClr>
          </a:solidFill>
          <a:ln w="19050">
            <a:solidFill>
              <a:schemeClr val="tx1"/>
            </a:solidFill>
          </a:ln>
        </p:spPr>
        <p:txBody>
          <a:bodyPr wrap="square" rtlCol="0">
            <a:spAutoFit/>
          </a:bodyPr>
          <a:lstStyle/>
          <a:p>
            <a:r>
              <a:rPr lang="en-GB" sz="2800" dirty="0"/>
              <a:t>            PART 2- Fluid Flow</a:t>
            </a:r>
          </a:p>
        </p:txBody>
      </p:sp>
      <p:sp>
        <p:nvSpPr>
          <p:cNvPr id="2" name="TextBox 1">
            <a:extLst>
              <a:ext uri="{FF2B5EF4-FFF2-40B4-BE49-F238E27FC236}">
                <a16:creationId xmlns:a16="http://schemas.microsoft.com/office/drawing/2014/main" id="{1E564B03-D248-AB03-4735-C59B50428615}"/>
              </a:ext>
            </a:extLst>
          </p:cNvPr>
          <p:cNvSpPr txBox="1"/>
          <p:nvPr/>
        </p:nvSpPr>
        <p:spPr>
          <a:xfrm>
            <a:off x="10127152" y="5768283"/>
            <a:ext cx="1828800" cy="646331"/>
          </a:xfrm>
          <a:prstGeom prst="rect">
            <a:avLst/>
          </a:prstGeom>
          <a:noFill/>
        </p:spPr>
        <p:txBody>
          <a:bodyPr wrap="square" rtlCol="0">
            <a:spAutoFit/>
          </a:bodyPr>
          <a:lstStyle/>
          <a:p>
            <a:r>
              <a:rPr lang="en-GB" dirty="0"/>
              <a:t>Allan Nantel</a:t>
            </a:r>
          </a:p>
          <a:p>
            <a:r>
              <a:rPr lang="en-GB" dirty="0"/>
              <a:t>Sept 2024</a:t>
            </a:r>
          </a:p>
        </p:txBody>
      </p:sp>
    </p:spTree>
    <p:extLst>
      <p:ext uri="{BB962C8B-B14F-4D97-AF65-F5344CB8AC3E}">
        <p14:creationId xmlns:p14="http://schemas.microsoft.com/office/powerpoint/2010/main" val="15060194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34109" y="310804"/>
            <a:ext cx="11557399" cy="107721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sng" strike="noStrike" kern="1200" cap="none" spc="0" normalizeH="0" baseline="0" noProof="0" dirty="0">
                <a:ln>
                  <a:noFill/>
                </a:ln>
                <a:solidFill>
                  <a:prstClr val="black"/>
                </a:solidFill>
                <a:effectLst/>
                <a:uLnTx/>
                <a:uFillTx/>
                <a:latin typeface="Calibri" panose="020F0502020204030204"/>
                <a:ea typeface="+mn-ea"/>
                <a:cs typeface="+mn-cs"/>
              </a:rPr>
              <a:t>Soil Stability Linked to Gradation and Consistency in </a:t>
            </a:r>
            <a:r>
              <a:rPr kumimoji="0" lang="en-GB" sz="3200" b="1" i="0" u="sng" strike="noStrike" kern="1200" cap="none" spc="0" normalizeH="0" baseline="0" noProof="0" dirty="0">
                <a:ln>
                  <a:noFill/>
                </a:ln>
                <a:solidFill>
                  <a:prstClr val="black"/>
                </a:solidFill>
                <a:effectLst/>
                <a:uLnTx/>
                <a:uFillTx/>
                <a:latin typeface="Calibri" panose="020F0502020204030204"/>
                <a:ea typeface="+mn-ea"/>
                <a:cs typeface="+mn-cs"/>
              </a:rPr>
              <a:t>Granular Soils </a:t>
            </a:r>
            <a:r>
              <a:rPr kumimoji="0" lang="en-GB" sz="3200" i="0" u="sng" strike="noStrike" kern="1200" cap="none" spc="0" normalizeH="0" baseline="0" noProof="0" dirty="0">
                <a:ln>
                  <a:noFill/>
                </a:ln>
                <a:solidFill>
                  <a:prstClr val="black"/>
                </a:solidFill>
                <a:effectLst/>
                <a:uLnTx/>
                <a:uFillTx/>
                <a:latin typeface="Calibri" panose="020F0502020204030204"/>
                <a:ea typeface="+mn-ea"/>
                <a:cs typeface="+mn-cs"/>
              </a:rPr>
              <a:t>and it’s link to water content.</a:t>
            </a:r>
          </a:p>
        </p:txBody>
      </p:sp>
      <p:pic>
        <p:nvPicPr>
          <p:cNvPr id="3" name="Picture 2"/>
          <p:cNvPicPr>
            <a:picLocks noChangeAspect="1"/>
          </p:cNvPicPr>
          <p:nvPr/>
        </p:nvPicPr>
        <p:blipFill>
          <a:blip r:embed="rId3"/>
          <a:stretch>
            <a:fillRect/>
          </a:stretch>
        </p:blipFill>
        <p:spPr>
          <a:xfrm>
            <a:off x="2209800" y="1600200"/>
            <a:ext cx="6796392" cy="3657600"/>
          </a:xfrm>
          <a:prstGeom prst="rect">
            <a:avLst/>
          </a:prstGeom>
        </p:spPr>
      </p:pic>
      <p:sp>
        <p:nvSpPr>
          <p:cNvPr id="4" name="TextBox 3">
            <a:extLst>
              <a:ext uri="{FF2B5EF4-FFF2-40B4-BE49-F238E27FC236}">
                <a16:creationId xmlns:a16="http://schemas.microsoft.com/office/drawing/2014/main" id="{8A99F8B1-AD93-7920-1AFA-EDFEC4E76F97}"/>
              </a:ext>
            </a:extLst>
          </p:cNvPr>
          <p:cNvSpPr txBox="1"/>
          <p:nvPr/>
        </p:nvSpPr>
        <p:spPr>
          <a:xfrm>
            <a:off x="6582284" y="4118290"/>
            <a:ext cx="2826962" cy="923330"/>
          </a:xfrm>
          <a:prstGeom prst="rect">
            <a:avLst/>
          </a:prstGeom>
          <a:solidFill>
            <a:schemeClr val="bg1">
              <a:lumMod val="95000"/>
            </a:schemeClr>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Grain against Grain FRICTIONAL contact for support</a:t>
            </a:r>
          </a:p>
        </p:txBody>
      </p:sp>
      <p:sp>
        <p:nvSpPr>
          <p:cNvPr id="5" name="TextBox 4">
            <a:extLst>
              <a:ext uri="{FF2B5EF4-FFF2-40B4-BE49-F238E27FC236}">
                <a16:creationId xmlns:a16="http://schemas.microsoft.com/office/drawing/2014/main" id="{535DA89D-CAFF-196C-E0A7-C89C3AC7C737}"/>
              </a:ext>
            </a:extLst>
          </p:cNvPr>
          <p:cNvSpPr txBox="1"/>
          <p:nvPr/>
        </p:nvSpPr>
        <p:spPr>
          <a:xfrm>
            <a:off x="434109" y="2567709"/>
            <a:ext cx="1302327" cy="58477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   1.</a:t>
            </a:r>
          </a:p>
        </p:txBody>
      </p:sp>
      <p:sp>
        <p:nvSpPr>
          <p:cNvPr id="6" name="TextBox 5">
            <a:extLst>
              <a:ext uri="{FF2B5EF4-FFF2-40B4-BE49-F238E27FC236}">
                <a16:creationId xmlns:a16="http://schemas.microsoft.com/office/drawing/2014/main" id="{BADFF6F7-E8F2-B62B-C572-1D48A16B4420}"/>
              </a:ext>
            </a:extLst>
          </p:cNvPr>
          <p:cNvSpPr txBox="1"/>
          <p:nvPr/>
        </p:nvSpPr>
        <p:spPr>
          <a:xfrm>
            <a:off x="9208655" y="1662608"/>
            <a:ext cx="2706254"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FORCES ACTING?</a:t>
            </a:r>
          </a:p>
        </p:txBody>
      </p:sp>
    </p:spTree>
    <p:extLst>
      <p:ext uri="{BB962C8B-B14F-4D97-AF65-F5344CB8AC3E}">
        <p14:creationId xmlns:p14="http://schemas.microsoft.com/office/powerpoint/2010/main" val="38523394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 calcmode="lin" valueType="num">
                                      <p:cBhvr additive="base">
                                        <p:cTn id="1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2209800" y="1066800"/>
            <a:ext cx="5334001" cy="2743200"/>
          </a:xfrm>
          <a:prstGeom prst="rect">
            <a:avLst/>
          </a:prstGeom>
        </p:spPr>
      </p:pic>
      <p:pic>
        <p:nvPicPr>
          <p:cNvPr id="3" name="Picture 2"/>
          <p:cNvPicPr>
            <a:picLocks noChangeAspect="1"/>
          </p:cNvPicPr>
          <p:nvPr/>
        </p:nvPicPr>
        <p:blipFill>
          <a:blip r:embed="rId4"/>
          <a:stretch>
            <a:fillRect/>
          </a:stretch>
        </p:blipFill>
        <p:spPr>
          <a:xfrm>
            <a:off x="2189480" y="3962400"/>
            <a:ext cx="5195435" cy="2817524"/>
          </a:xfrm>
          <a:prstGeom prst="rect">
            <a:avLst/>
          </a:prstGeom>
        </p:spPr>
      </p:pic>
      <p:sp>
        <p:nvSpPr>
          <p:cNvPr id="4" name="TextBox 3"/>
          <p:cNvSpPr txBox="1"/>
          <p:nvPr/>
        </p:nvSpPr>
        <p:spPr>
          <a:xfrm>
            <a:off x="888617" y="164646"/>
            <a:ext cx="11624225" cy="58477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sng" strike="noStrike" kern="1200" cap="none" spc="0" normalizeH="0" baseline="0" noProof="0" dirty="0">
                <a:ln>
                  <a:noFill/>
                </a:ln>
                <a:solidFill>
                  <a:prstClr val="black"/>
                </a:solidFill>
                <a:effectLst/>
                <a:uLnTx/>
                <a:uFillTx/>
                <a:latin typeface="Calibri" panose="020F0502020204030204"/>
                <a:ea typeface="+mn-ea"/>
                <a:cs typeface="+mn-cs"/>
              </a:rPr>
              <a:t>STABILITY linked to Gradation and Consistency in </a:t>
            </a:r>
            <a:r>
              <a:rPr kumimoji="0" lang="en-GB" sz="3200" b="1" i="0" u="sng" strike="noStrike" kern="1200" cap="none" spc="0" normalizeH="0" baseline="0" noProof="0" dirty="0">
                <a:ln>
                  <a:noFill/>
                </a:ln>
                <a:solidFill>
                  <a:prstClr val="black"/>
                </a:solidFill>
                <a:effectLst/>
                <a:uLnTx/>
                <a:uFillTx/>
                <a:latin typeface="Calibri" panose="020F0502020204030204"/>
                <a:ea typeface="+mn-ea"/>
                <a:cs typeface="+mn-cs"/>
              </a:rPr>
              <a:t>Granular Soils</a:t>
            </a:r>
          </a:p>
        </p:txBody>
      </p:sp>
      <p:sp>
        <p:nvSpPr>
          <p:cNvPr id="5" name="TextBox 4"/>
          <p:cNvSpPr txBox="1"/>
          <p:nvPr/>
        </p:nvSpPr>
        <p:spPr>
          <a:xfrm>
            <a:off x="7772400" y="1447801"/>
            <a:ext cx="228600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FORCES ACTING NOW?</a:t>
            </a:r>
          </a:p>
        </p:txBody>
      </p:sp>
      <p:sp>
        <p:nvSpPr>
          <p:cNvPr id="7" name="TextBox 6"/>
          <p:cNvSpPr txBox="1"/>
          <p:nvPr/>
        </p:nvSpPr>
        <p:spPr>
          <a:xfrm>
            <a:off x="10002520" y="4269849"/>
            <a:ext cx="205740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Links to ‘Porosity’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And ‘Permeability’</a:t>
            </a:r>
          </a:p>
        </p:txBody>
      </p:sp>
      <p:sp>
        <p:nvSpPr>
          <p:cNvPr id="8" name="TextBox 7"/>
          <p:cNvSpPr txBox="1"/>
          <p:nvPr/>
        </p:nvSpPr>
        <p:spPr>
          <a:xfrm>
            <a:off x="10002520" y="5371162"/>
            <a:ext cx="201930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Volume of ‘voids’ to Total volume</a:t>
            </a:r>
          </a:p>
        </p:txBody>
      </p:sp>
      <p:sp>
        <p:nvSpPr>
          <p:cNvPr id="6" name="TextBox 5">
            <a:extLst>
              <a:ext uri="{FF2B5EF4-FFF2-40B4-BE49-F238E27FC236}">
                <a16:creationId xmlns:a16="http://schemas.microsoft.com/office/drawing/2014/main" id="{1DC2C592-7578-9D5C-0429-E025B588567D}"/>
              </a:ext>
            </a:extLst>
          </p:cNvPr>
          <p:cNvSpPr txBox="1"/>
          <p:nvPr/>
        </p:nvSpPr>
        <p:spPr>
          <a:xfrm>
            <a:off x="5654239" y="1066800"/>
            <a:ext cx="1954442" cy="2416296"/>
          </a:xfrm>
          <a:prstGeom prst="rect">
            <a:avLst/>
          </a:prstGeom>
          <a:solidFill>
            <a:schemeClr val="bg1">
              <a:lumMod val="75000"/>
            </a:schemeClr>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326163D-103D-E1DA-2681-8E730A135092}"/>
              </a:ext>
            </a:extLst>
          </p:cNvPr>
          <p:cNvSpPr txBox="1"/>
          <p:nvPr/>
        </p:nvSpPr>
        <p:spPr>
          <a:xfrm>
            <a:off x="5552191" y="3962400"/>
            <a:ext cx="1861570" cy="2585323"/>
          </a:xfrm>
          <a:prstGeom prst="rect">
            <a:avLst/>
          </a:prstGeom>
          <a:solidFill>
            <a:schemeClr val="bg1">
              <a:lumMod val="75000"/>
            </a:schemeClr>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6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6600" b="0" i="0" u="none" strike="noStrike" kern="1200" cap="none" spc="0" normalizeH="0" baseline="0" noProof="0" dirty="0">
                <a:ln>
                  <a:noFill/>
                </a:ln>
                <a:solidFill>
                  <a:prstClr val="black"/>
                </a:solidFill>
                <a:effectLst/>
                <a:uLnTx/>
                <a:uFillTx/>
                <a:latin typeface="Calibri" panose="020F0502020204030204"/>
                <a:ea typeface="+mn-ea"/>
                <a:cs typeface="+mn-cs"/>
              </a:rPr>
              <a:t>?</a:t>
            </a:r>
          </a:p>
        </p:txBody>
      </p:sp>
      <p:sp>
        <p:nvSpPr>
          <p:cNvPr id="10" name="TextBox 9">
            <a:extLst>
              <a:ext uri="{FF2B5EF4-FFF2-40B4-BE49-F238E27FC236}">
                <a16:creationId xmlns:a16="http://schemas.microsoft.com/office/drawing/2014/main" id="{DD27BEF9-8D54-E9CE-58C3-65309FAED04C}"/>
              </a:ext>
            </a:extLst>
          </p:cNvPr>
          <p:cNvSpPr txBox="1"/>
          <p:nvPr/>
        </p:nvSpPr>
        <p:spPr>
          <a:xfrm>
            <a:off x="7772400" y="2179782"/>
            <a:ext cx="3837709"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FRICTIONAL and COHESIVE SUPPORT</a:t>
            </a:r>
          </a:p>
        </p:txBody>
      </p:sp>
      <p:sp>
        <p:nvSpPr>
          <p:cNvPr id="11" name="TextBox 10">
            <a:extLst>
              <a:ext uri="{FF2B5EF4-FFF2-40B4-BE49-F238E27FC236}">
                <a16:creationId xmlns:a16="http://schemas.microsoft.com/office/drawing/2014/main" id="{D9D3DB66-0802-D23B-2829-07A3F885888B}"/>
              </a:ext>
            </a:extLst>
          </p:cNvPr>
          <p:cNvSpPr txBox="1"/>
          <p:nvPr/>
        </p:nvSpPr>
        <p:spPr>
          <a:xfrm>
            <a:off x="480290" y="2094132"/>
            <a:ext cx="1302327" cy="58477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   2.</a:t>
            </a:r>
          </a:p>
        </p:txBody>
      </p:sp>
      <p:sp>
        <p:nvSpPr>
          <p:cNvPr id="12" name="TextBox 11">
            <a:extLst>
              <a:ext uri="{FF2B5EF4-FFF2-40B4-BE49-F238E27FC236}">
                <a16:creationId xmlns:a16="http://schemas.microsoft.com/office/drawing/2014/main" id="{272577C8-31C5-9676-908F-48A34167EC6D}"/>
              </a:ext>
            </a:extLst>
          </p:cNvPr>
          <p:cNvSpPr txBox="1"/>
          <p:nvPr/>
        </p:nvSpPr>
        <p:spPr>
          <a:xfrm>
            <a:off x="480290" y="4884594"/>
            <a:ext cx="1302327" cy="58477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   3</a:t>
            </a:r>
          </a:p>
        </p:txBody>
      </p:sp>
      <p:sp>
        <p:nvSpPr>
          <p:cNvPr id="13" name="TextBox 12">
            <a:extLst>
              <a:ext uri="{FF2B5EF4-FFF2-40B4-BE49-F238E27FC236}">
                <a16:creationId xmlns:a16="http://schemas.microsoft.com/office/drawing/2014/main" id="{A58E1FA2-8230-58D1-FC1E-67B23CC69826}"/>
              </a:ext>
            </a:extLst>
          </p:cNvPr>
          <p:cNvSpPr txBox="1"/>
          <p:nvPr/>
        </p:nvSpPr>
        <p:spPr>
          <a:xfrm>
            <a:off x="7791778" y="4653761"/>
            <a:ext cx="2014590" cy="83099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Liquefaction –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ABERFAN</a:t>
            </a:r>
          </a:p>
        </p:txBody>
      </p:sp>
      <p:sp>
        <p:nvSpPr>
          <p:cNvPr id="15" name="TextBox 14">
            <a:extLst>
              <a:ext uri="{FF2B5EF4-FFF2-40B4-BE49-F238E27FC236}">
                <a16:creationId xmlns:a16="http://schemas.microsoft.com/office/drawing/2014/main" id="{CB230BC2-1732-E837-F60A-B66898CBAE08}"/>
              </a:ext>
            </a:extLst>
          </p:cNvPr>
          <p:cNvSpPr txBox="1"/>
          <p:nvPr/>
        </p:nvSpPr>
        <p:spPr>
          <a:xfrm>
            <a:off x="7543801" y="6027407"/>
            <a:ext cx="4478019" cy="707886"/>
          </a:xfrm>
          <a:prstGeom prst="rect">
            <a:avLst/>
          </a:prstGeom>
          <a:solidFill>
            <a:schemeClr val="bg1">
              <a:lumMod val="95000"/>
            </a:schemeClr>
          </a:solidFill>
          <a:ln w="12700">
            <a:solidFill>
              <a:schemeClr val="tx1"/>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Calibri"/>
              </a:rPr>
              <a:t>‘Pore Water Pressure’ </a:t>
            </a:r>
            <a:r>
              <a:rPr lang="en-GB" sz="2000" dirty="0">
                <a:solidFill>
                  <a:prstClr val="black"/>
                </a:solidFill>
                <a:latin typeface="Calibri"/>
              </a:rPr>
              <a:t>exceeds strength…a saturated flow…’liquefaction’</a:t>
            </a:r>
            <a:endParaRPr kumimoji="0" lang="en-GB" sz="2000" b="0" i="0" u="none" strike="noStrike" kern="1200" cap="none" spc="0" normalizeH="0" baseline="0" noProof="0" dirty="0">
              <a:ln>
                <a:noFill/>
              </a:ln>
              <a:solidFill>
                <a:prstClr val="black"/>
              </a:solidFill>
              <a:effectLst/>
              <a:uLnTx/>
              <a:uFillTx/>
              <a:latin typeface="Calibri"/>
            </a:endParaRPr>
          </a:p>
        </p:txBody>
      </p:sp>
    </p:spTree>
    <p:extLst>
      <p:ext uri="{BB962C8B-B14F-4D97-AF65-F5344CB8AC3E}">
        <p14:creationId xmlns:p14="http://schemas.microsoft.com/office/powerpoint/2010/main" val="17810395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xit" presetSubtype="4" fill="hold" grpId="0" nodeType="clickEffect">
                                  <p:stCondLst>
                                    <p:cond delay="0"/>
                                  </p:stCondLst>
                                  <p:childTnLst>
                                    <p:anim calcmode="lin" valueType="num">
                                      <p:cBhvr additive="base">
                                        <p:cTn id="18" dur="500"/>
                                        <p:tgtEl>
                                          <p:spTgt spid="6"/>
                                        </p:tgtEl>
                                        <p:attrNameLst>
                                          <p:attrName>ppt_x</p:attrName>
                                        </p:attrNameLst>
                                      </p:cBhvr>
                                      <p:tavLst>
                                        <p:tav tm="0">
                                          <p:val>
                                            <p:strVal val="ppt_x"/>
                                          </p:val>
                                        </p:tav>
                                        <p:tav tm="100000">
                                          <p:val>
                                            <p:strVal val="ppt_x"/>
                                          </p:val>
                                        </p:tav>
                                      </p:tavLst>
                                    </p:anim>
                                    <p:anim calcmode="lin" valueType="num">
                                      <p:cBhvr additive="base">
                                        <p:cTn id="19" dur="500"/>
                                        <p:tgtEl>
                                          <p:spTgt spid="6"/>
                                        </p:tgtEl>
                                        <p:attrNameLst>
                                          <p:attrName>ppt_y</p:attrName>
                                        </p:attrNameLst>
                                      </p:cBhvr>
                                      <p:tavLst>
                                        <p:tav tm="0">
                                          <p:val>
                                            <p:strVal val="ppt_y"/>
                                          </p:val>
                                        </p:tav>
                                        <p:tav tm="100000">
                                          <p:val>
                                            <p:strVal val="1+ppt_h/2"/>
                                          </p:val>
                                        </p:tav>
                                      </p:tavLst>
                                    </p:anim>
                                    <p:set>
                                      <p:cBhvr>
                                        <p:cTn id="20" dur="1" fill="hold">
                                          <p:stCondLst>
                                            <p:cond delay="499"/>
                                          </p:stCondLst>
                                        </p:cTn>
                                        <p:tgtEl>
                                          <p:spTgt spid="6"/>
                                        </p:tgtEl>
                                        <p:attrNameLst>
                                          <p:attrName>style.visibility</p:attrName>
                                        </p:attrNameLst>
                                      </p:cBhvr>
                                      <p:to>
                                        <p:strVal val="hidden"/>
                                      </p:to>
                                    </p:set>
                                  </p:childTnLst>
                                </p:cTn>
                              </p:par>
                            </p:childTnLst>
                          </p:cTn>
                        </p:par>
                      </p:childTnLst>
                    </p:cTn>
                  </p:par>
                  <p:par>
                    <p:cTn id="21" fill="hold">
                      <p:stCondLst>
                        <p:cond delay="indefinite"/>
                      </p:stCondLst>
                      <p:childTnLst>
                        <p:par>
                          <p:cTn id="22" fill="hold">
                            <p:stCondLst>
                              <p:cond delay="0"/>
                            </p:stCondLst>
                            <p:childTnLst>
                              <p:par>
                                <p:cTn id="23" presetID="2" presetClass="exit" presetSubtype="4" fill="hold" grpId="0" nodeType="clickEffect">
                                  <p:stCondLst>
                                    <p:cond delay="0"/>
                                  </p:stCondLst>
                                  <p:childTnLst>
                                    <p:anim calcmode="lin" valueType="num">
                                      <p:cBhvr additive="base">
                                        <p:cTn id="24" dur="500"/>
                                        <p:tgtEl>
                                          <p:spTgt spid="9"/>
                                        </p:tgtEl>
                                        <p:attrNameLst>
                                          <p:attrName>ppt_x</p:attrName>
                                        </p:attrNameLst>
                                      </p:cBhvr>
                                      <p:tavLst>
                                        <p:tav tm="0">
                                          <p:val>
                                            <p:strVal val="ppt_x"/>
                                          </p:val>
                                        </p:tav>
                                        <p:tav tm="100000">
                                          <p:val>
                                            <p:strVal val="ppt_x"/>
                                          </p:val>
                                        </p:tav>
                                      </p:tavLst>
                                    </p:anim>
                                    <p:anim calcmode="lin" valueType="num">
                                      <p:cBhvr additive="base">
                                        <p:cTn id="25" dur="500"/>
                                        <p:tgtEl>
                                          <p:spTgt spid="9"/>
                                        </p:tgtEl>
                                        <p:attrNameLst>
                                          <p:attrName>ppt_y</p:attrName>
                                        </p:attrNameLst>
                                      </p:cBhvr>
                                      <p:tavLst>
                                        <p:tav tm="0">
                                          <p:val>
                                            <p:strVal val="ppt_y"/>
                                          </p:val>
                                        </p:tav>
                                        <p:tav tm="100000">
                                          <p:val>
                                            <p:strVal val="1+ppt_h/2"/>
                                          </p:val>
                                        </p:tav>
                                      </p:tavLst>
                                    </p:anim>
                                    <p:set>
                                      <p:cBhvr>
                                        <p:cTn id="26" dur="1" fill="hold">
                                          <p:stCondLst>
                                            <p:cond delay="499"/>
                                          </p:stCondLst>
                                        </p:cTn>
                                        <p:tgtEl>
                                          <p:spTgt spid="9"/>
                                        </p:tgtEl>
                                        <p:attrNameLst>
                                          <p:attrName>style.visibility</p:attrName>
                                        </p:attrNameLst>
                                      </p:cBhvr>
                                      <p:to>
                                        <p:strVal val="hidden"/>
                                      </p:to>
                                    </p:set>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3"/>
                                        </p:tgtEl>
                                        <p:attrNameLst>
                                          <p:attrName>style.visibility</p:attrName>
                                        </p:attrNameLst>
                                      </p:cBhvr>
                                      <p:to>
                                        <p:strVal val="visible"/>
                                      </p:to>
                                    </p:set>
                                    <p:anim calcmode="lin" valueType="num">
                                      <p:cBhvr additive="base">
                                        <p:cTn id="31" dur="500" fill="hold"/>
                                        <p:tgtEl>
                                          <p:spTgt spid="13"/>
                                        </p:tgtEl>
                                        <p:attrNameLst>
                                          <p:attrName>ppt_x</p:attrName>
                                        </p:attrNameLst>
                                      </p:cBhvr>
                                      <p:tavLst>
                                        <p:tav tm="0">
                                          <p:val>
                                            <p:strVal val="#ppt_x"/>
                                          </p:val>
                                        </p:tav>
                                        <p:tav tm="100000">
                                          <p:val>
                                            <p:strVal val="#ppt_x"/>
                                          </p:val>
                                        </p:tav>
                                      </p:tavLst>
                                    </p:anim>
                                    <p:anim calcmode="lin" valueType="num">
                                      <p:cBhvr additive="base">
                                        <p:cTn id="32"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7"/>
                                        </p:tgtEl>
                                        <p:attrNameLst>
                                          <p:attrName>style.visibility</p:attrName>
                                        </p:attrNameLst>
                                      </p:cBhvr>
                                      <p:to>
                                        <p:strVal val="visible"/>
                                      </p:to>
                                    </p:set>
                                    <p:anim calcmode="lin" valueType="num">
                                      <p:cBhvr additive="base">
                                        <p:cTn id="37" dur="500" fill="hold"/>
                                        <p:tgtEl>
                                          <p:spTgt spid="7"/>
                                        </p:tgtEl>
                                        <p:attrNameLst>
                                          <p:attrName>ppt_x</p:attrName>
                                        </p:attrNameLst>
                                      </p:cBhvr>
                                      <p:tavLst>
                                        <p:tav tm="0">
                                          <p:val>
                                            <p:strVal val="#ppt_x"/>
                                          </p:val>
                                        </p:tav>
                                        <p:tav tm="100000">
                                          <p:val>
                                            <p:strVal val="#ppt_x"/>
                                          </p:val>
                                        </p:tav>
                                      </p:tavLst>
                                    </p:anim>
                                    <p:anim calcmode="lin" valueType="num">
                                      <p:cBhvr additive="base">
                                        <p:cTn id="3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8"/>
                                        </p:tgtEl>
                                        <p:attrNameLst>
                                          <p:attrName>style.visibility</p:attrName>
                                        </p:attrNameLst>
                                      </p:cBhvr>
                                      <p:to>
                                        <p:strVal val="visible"/>
                                      </p:to>
                                    </p:set>
                                    <p:anim calcmode="lin" valueType="num">
                                      <p:cBhvr additive="base">
                                        <p:cTn id="43" dur="500" fill="hold"/>
                                        <p:tgtEl>
                                          <p:spTgt spid="8"/>
                                        </p:tgtEl>
                                        <p:attrNameLst>
                                          <p:attrName>ppt_x</p:attrName>
                                        </p:attrNameLst>
                                      </p:cBhvr>
                                      <p:tavLst>
                                        <p:tav tm="0">
                                          <p:val>
                                            <p:strVal val="#ppt_x"/>
                                          </p:val>
                                        </p:tav>
                                        <p:tav tm="100000">
                                          <p:val>
                                            <p:strVal val="#ppt_x"/>
                                          </p:val>
                                        </p:tav>
                                      </p:tavLst>
                                    </p:anim>
                                    <p:anim calcmode="lin" valueType="num">
                                      <p:cBhvr additive="base">
                                        <p:cTn id="4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5"/>
                                        </p:tgtEl>
                                        <p:attrNameLst>
                                          <p:attrName>style.visibility</p:attrName>
                                        </p:attrNameLst>
                                      </p:cBhvr>
                                      <p:to>
                                        <p:strVal val="visible"/>
                                      </p:to>
                                    </p:set>
                                    <p:anim calcmode="lin" valueType="num">
                                      <p:cBhvr additive="base">
                                        <p:cTn id="49" dur="500" fill="hold"/>
                                        <p:tgtEl>
                                          <p:spTgt spid="15"/>
                                        </p:tgtEl>
                                        <p:attrNameLst>
                                          <p:attrName>ppt_x</p:attrName>
                                        </p:attrNameLst>
                                      </p:cBhvr>
                                      <p:tavLst>
                                        <p:tav tm="0">
                                          <p:val>
                                            <p:strVal val="#ppt_x"/>
                                          </p:val>
                                        </p:tav>
                                        <p:tav tm="100000">
                                          <p:val>
                                            <p:strVal val="#ppt_x"/>
                                          </p:val>
                                        </p:tav>
                                      </p:tavLst>
                                    </p:anim>
                                    <p:anim calcmode="lin" valueType="num">
                                      <p:cBhvr additive="base">
                                        <p:cTn id="50"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8" grpId="0"/>
      <p:bldP spid="6" grpId="0" animBg="1"/>
      <p:bldP spid="9" grpId="0" animBg="1"/>
      <p:bldP spid="10" grpId="0"/>
      <p:bldP spid="13" grpId="0"/>
      <p:bldP spid="15"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765182" y="1354213"/>
            <a:ext cx="8208912" cy="5909310"/>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sz="1800" b="1" i="0" u="none" strike="noStrike" kern="1200" cap="none" spc="0" normalizeH="0" baseline="0" noProof="0" dirty="0">
                <a:ln>
                  <a:noFill/>
                </a:ln>
                <a:solidFill>
                  <a:prstClr val="black"/>
                </a:solidFill>
                <a:effectLst/>
                <a:uLnTx/>
                <a:uFillTx/>
                <a:latin typeface="Century Gothic" panose="020B0502020202020204"/>
                <a:ea typeface="+mn-ea"/>
                <a:cs typeface="+mn-cs"/>
              </a:rPr>
              <a:t>140,000 tons </a:t>
            </a:r>
            <a:r>
              <a:rPr kumimoji="0" lang="en-GB" sz="1800" b="0" i="0" u="none" strike="noStrike" kern="1200" cap="none" spc="0" normalizeH="0" baseline="0" noProof="0" dirty="0">
                <a:ln>
                  <a:noFill/>
                </a:ln>
                <a:solidFill>
                  <a:prstClr val="black"/>
                </a:solidFill>
                <a:effectLst/>
                <a:uLnTx/>
                <a:uFillTx/>
                <a:latin typeface="Century Gothic" panose="020B0502020202020204"/>
                <a:ea typeface="+mn-ea"/>
                <a:cs typeface="+mn-cs"/>
              </a:rPr>
              <a:t>of colliery waste swept down the mountain side from Tip 7 of Merthyr Vale Colliery and into the mining community village of Aberfan.</a:t>
            </a:r>
          </a:p>
          <a:p>
            <a:pPr marL="285750" marR="0" lvl="0" indent="-285750" algn="l" defTabSz="914400" rtl="0" eaLnBrk="1" fontAlgn="auto" latinLnBrk="0" hangingPunct="1">
              <a:lnSpc>
                <a:spcPct val="100000"/>
              </a:lnSpc>
              <a:spcBef>
                <a:spcPts val="0"/>
              </a:spcBef>
              <a:spcAft>
                <a:spcPts val="0"/>
              </a:spcAft>
              <a:buClrTx/>
              <a:buSzTx/>
              <a:buFont typeface="Arial"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Century Gothic" panose="020B0502020202020204"/>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sz="1800" b="0" i="0" u="none" strike="noStrike" kern="1200" cap="none" spc="0" normalizeH="0" baseline="0" noProof="0" dirty="0">
                <a:ln>
                  <a:noFill/>
                </a:ln>
                <a:solidFill>
                  <a:prstClr val="black"/>
                </a:solidFill>
                <a:effectLst/>
                <a:uLnTx/>
                <a:uFillTx/>
                <a:latin typeface="Century Gothic" panose="020B0502020202020204"/>
                <a:ea typeface="+mn-ea"/>
                <a:cs typeface="+mn-cs"/>
              </a:rPr>
              <a:t>Saturated by water, this black slimy mass buried the two Hafod-Tanglyws-Uchaf farm cottages on the mountainside and their occupants.</a:t>
            </a:r>
          </a:p>
          <a:p>
            <a:pPr marL="285750" marR="0" lvl="0" indent="-285750" algn="l" defTabSz="914400" rtl="0" eaLnBrk="1" fontAlgn="auto" latinLnBrk="0" hangingPunct="1">
              <a:lnSpc>
                <a:spcPct val="100000"/>
              </a:lnSpc>
              <a:spcBef>
                <a:spcPts val="0"/>
              </a:spcBef>
              <a:spcAft>
                <a:spcPts val="0"/>
              </a:spcAft>
              <a:buClrTx/>
              <a:buSzTx/>
              <a:buFont typeface="Arial"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Century Gothic" panose="020B0502020202020204"/>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sz="1800" b="0" i="0" u="none" strike="noStrike" kern="1200" cap="none" spc="0" normalizeH="0" baseline="0" noProof="0" dirty="0">
                <a:ln>
                  <a:noFill/>
                </a:ln>
                <a:solidFill>
                  <a:prstClr val="black"/>
                </a:solidFill>
                <a:effectLst/>
                <a:uLnTx/>
                <a:uFillTx/>
                <a:latin typeface="Century Gothic" panose="020B0502020202020204"/>
                <a:ea typeface="+mn-ea"/>
                <a:cs typeface="+mn-cs"/>
              </a:rPr>
              <a:t>The Flow Slide crossed a railway embankment, broke two mains water pipes laid in a disused canal that added to the flow rate.</a:t>
            </a:r>
          </a:p>
          <a:p>
            <a:pPr marL="285750" marR="0" lvl="0" indent="-285750" algn="l" defTabSz="914400" rtl="0" eaLnBrk="1" fontAlgn="auto" latinLnBrk="0" hangingPunct="1">
              <a:lnSpc>
                <a:spcPct val="100000"/>
              </a:lnSpc>
              <a:spcBef>
                <a:spcPts val="0"/>
              </a:spcBef>
              <a:spcAft>
                <a:spcPts val="0"/>
              </a:spcAft>
              <a:buClrTx/>
              <a:buSzTx/>
              <a:buFont typeface="Arial"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Century Gothic" panose="020B0502020202020204"/>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sz="1800" b="0" i="0" u="none" strike="noStrike" kern="1200" cap="none" spc="0" normalizeH="0" baseline="0" noProof="0" dirty="0">
                <a:ln>
                  <a:noFill/>
                </a:ln>
                <a:solidFill>
                  <a:prstClr val="black"/>
                </a:solidFill>
                <a:effectLst/>
                <a:uLnTx/>
                <a:uFillTx/>
                <a:latin typeface="Century Gothic" panose="020B0502020202020204"/>
                <a:ea typeface="+mn-ea"/>
                <a:cs typeface="+mn-cs"/>
              </a:rPr>
              <a:t>Pantglas Junior School and eighteen houses were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entury Gothic" panose="020B0502020202020204"/>
                <a:ea typeface="+mn-ea"/>
                <a:cs typeface="+mn-cs"/>
              </a:rPr>
              <a:t>     buried under a thirty foot high wave of colliery waste.</a:t>
            </a:r>
          </a:p>
          <a:p>
            <a:pPr marL="285750" marR="0" lvl="0" indent="-285750" algn="l" defTabSz="914400" rtl="0" eaLnBrk="1" fontAlgn="auto" latinLnBrk="0" hangingPunct="1">
              <a:lnSpc>
                <a:spcPct val="100000"/>
              </a:lnSpc>
              <a:spcBef>
                <a:spcPts val="0"/>
              </a:spcBef>
              <a:spcAft>
                <a:spcPts val="0"/>
              </a:spcAft>
              <a:buClrTx/>
              <a:buSzTx/>
              <a:buFont typeface="Arial"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Century Gothic" panose="020B0502020202020204"/>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sz="1800" b="0" i="0" u="none" strike="noStrike" kern="1200" cap="none" spc="0" normalizeH="0" baseline="0" noProof="0" dirty="0">
                <a:ln>
                  <a:noFill/>
                </a:ln>
                <a:solidFill>
                  <a:prstClr val="black"/>
                </a:solidFill>
                <a:effectLst/>
                <a:uLnTx/>
                <a:uFillTx/>
                <a:latin typeface="Century Gothic" panose="020B0502020202020204"/>
                <a:ea typeface="+mn-ea"/>
                <a:cs typeface="+mn-cs"/>
              </a:rPr>
              <a:t>116 school children aged 7-10, 5 teachers and 23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entury Gothic" panose="020B0502020202020204"/>
                <a:ea typeface="+mn-ea"/>
                <a:cs typeface="+mn-cs"/>
              </a:rPr>
              <a:t>      other adults died.</a:t>
            </a:r>
          </a:p>
          <a:p>
            <a:pPr marL="285750" marR="0" lvl="0" indent="-285750" algn="l" defTabSz="914400" rtl="0" eaLnBrk="1" fontAlgn="auto" latinLnBrk="0" hangingPunct="1">
              <a:lnSpc>
                <a:spcPct val="100000"/>
              </a:lnSpc>
              <a:spcBef>
                <a:spcPts val="0"/>
              </a:spcBef>
              <a:spcAft>
                <a:spcPts val="0"/>
              </a:spcAft>
              <a:buClrTx/>
              <a:buSzTx/>
              <a:buFont typeface="Arial"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Century Gothic" panose="020B0502020202020204"/>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sz="1800" b="0" i="0" u="none" strike="noStrike" kern="1200" cap="none" spc="0" normalizeH="0" baseline="0" noProof="0" dirty="0">
                <a:ln>
                  <a:noFill/>
                </a:ln>
                <a:solidFill>
                  <a:prstClr val="black"/>
                </a:solidFill>
                <a:effectLst/>
                <a:uLnTx/>
                <a:uFillTx/>
                <a:latin typeface="Century Gothic" panose="020B0502020202020204"/>
                <a:ea typeface="+mn-ea"/>
                <a:cs typeface="+mn-cs"/>
              </a:rPr>
              <a:t>After 11am that morning, no one else was rescued alive.</a:t>
            </a:r>
          </a:p>
          <a:p>
            <a:pPr marL="285750" marR="0" lvl="0" indent="-285750" algn="l" defTabSz="914400" rtl="0" eaLnBrk="1" fontAlgn="auto" latinLnBrk="0" hangingPunct="1">
              <a:lnSpc>
                <a:spcPct val="100000"/>
              </a:lnSpc>
              <a:spcBef>
                <a:spcPts val="0"/>
              </a:spcBef>
              <a:spcAft>
                <a:spcPts val="0"/>
              </a:spcAft>
              <a:buClrTx/>
              <a:buSzTx/>
              <a:buFont typeface="Arial" pitchFamily="34" charset="0"/>
              <a:buChar char="•"/>
              <a:tabLst/>
              <a:defRPr/>
            </a:pPr>
            <a:endPar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itchFamily="34" charset="0"/>
              <a:buChar char="•"/>
              <a:tabLst/>
              <a:defRPr/>
            </a:pPr>
            <a:endPar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itchFamily="34" charset="0"/>
              <a:buChar char="•"/>
              <a:tabLst/>
              <a:defRPr/>
            </a:pPr>
            <a:endPar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4" name="TextBox 3"/>
          <p:cNvSpPr txBox="1"/>
          <p:nvPr/>
        </p:nvSpPr>
        <p:spPr>
          <a:xfrm>
            <a:off x="1936410" y="730104"/>
            <a:ext cx="7620000"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Century Gothic" panose="020B0502020202020204"/>
                <a:ea typeface="+mn-ea"/>
                <a:cs typeface="+mn-cs"/>
              </a:rPr>
              <a:t>THE ABERFAN DISASTER – 25</a:t>
            </a:r>
            <a:r>
              <a:rPr kumimoji="0" lang="en-GB" sz="2400" b="1" i="0" u="none" strike="noStrike" kern="1200" cap="none" spc="0" normalizeH="0" baseline="30000" noProof="0" dirty="0">
                <a:ln>
                  <a:noFill/>
                </a:ln>
                <a:solidFill>
                  <a:prstClr val="black"/>
                </a:solidFill>
                <a:effectLst/>
                <a:uLnTx/>
                <a:uFillTx/>
                <a:latin typeface="Century Gothic" panose="020B0502020202020204"/>
                <a:ea typeface="+mn-ea"/>
                <a:cs typeface="+mn-cs"/>
              </a:rPr>
              <a:t>th</a:t>
            </a:r>
            <a:r>
              <a:rPr kumimoji="0" lang="en-GB" sz="2400" b="1" i="0" u="none" strike="noStrike" kern="1200" cap="none" spc="0" normalizeH="0" baseline="0" noProof="0" dirty="0">
                <a:ln>
                  <a:noFill/>
                </a:ln>
                <a:solidFill>
                  <a:prstClr val="black"/>
                </a:solidFill>
                <a:effectLst/>
                <a:uLnTx/>
                <a:uFillTx/>
                <a:latin typeface="Century Gothic" panose="020B0502020202020204"/>
                <a:ea typeface="+mn-ea"/>
                <a:cs typeface="+mn-cs"/>
              </a:rPr>
              <a:t> OCTOBER 1966</a:t>
            </a:r>
          </a:p>
        </p:txBody>
      </p:sp>
      <p:sp>
        <p:nvSpPr>
          <p:cNvPr id="5" name="TextBox 4"/>
          <p:cNvSpPr txBox="1"/>
          <p:nvPr/>
        </p:nvSpPr>
        <p:spPr>
          <a:xfrm>
            <a:off x="1978571" y="218156"/>
            <a:ext cx="5562600"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Century Gothic" panose="020B0502020202020204"/>
                <a:ea typeface="+mn-ea"/>
                <a:cs typeface="+mn-cs"/>
              </a:rPr>
              <a:t>A Saturated Debris Flow</a:t>
            </a:r>
          </a:p>
        </p:txBody>
      </p:sp>
      <p:pic>
        <p:nvPicPr>
          <p:cNvPr id="10242" name="Picture 2" descr="Earth flow">
            <a:hlinkClick r:id="rId2" tooltip="Earth flow"/>
          </p:cNvPr>
          <p:cNvPicPr>
            <a:picLocks noChangeAspect="1" noChangeArrowheads="1"/>
          </p:cNvPicPr>
          <p:nvPr/>
        </p:nvPicPr>
        <p:blipFill>
          <a:blip r:embed="rId3" cstate="print"/>
          <a:srcRect/>
          <a:stretch>
            <a:fillRect/>
          </a:stretch>
        </p:blipFill>
        <p:spPr bwMode="auto">
          <a:xfrm>
            <a:off x="8762559" y="4252877"/>
            <a:ext cx="3166132" cy="2266951"/>
          </a:xfrm>
          <a:prstGeom prst="rect">
            <a:avLst/>
          </a:prstGeom>
          <a:noFill/>
          <a:ln w="38100">
            <a:solidFill>
              <a:schemeClr val="accent1"/>
            </a:solidFill>
          </a:ln>
        </p:spPr>
      </p:pic>
    </p:spTree>
    <p:extLst>
      <p:ext uri="{BB962C8B-B14F-4D97-AF65-F5344CB8AC3E}">
        <p14:creationId xmlns:p14="http://schemas.microsoft.com/office/powerpoint/2010/main" val="27222388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anim calcmode="lin" valueType="num">
                                      <p:cBhvr additive="base">
                                        <p:cTn id="2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anim calcmode="lin" valueType="num">
                                      <p:cBhvr additive="base">
                                        <p:cTn id="35"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9" end="9"/>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3">
                                            <p:txEl>
                                              <p:pRg st="10" end="10"/>
                                            </p:txEl>
                                          </p:spTgt>
                                        </p:tgtEl>
                                        <p:attrNameLst>
                                          <p:attrName>style.visibility</p:attrName>
                                        </p:attrNameLst>
                                      </p:cBhvr>
                                      <p:to>
                                        <p:strVal val="visible"/>
                                      </p:to>
                                    </p:set>
                                    <p:anim calcmode="lin" valueType="num">
                                      <p:cBhvr additive="base">
                                        <p:cTn id="39"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4" fill="hold" nodeType="clickEffect">
                                  <p:stCondLst>
                                    <p:cond delay="0"/>
                                  </p:stCondLst>
                                  <p:childTnLst>
                                    <p:set>
                                      <p:cBhvr>
                                        <p:cTn id="44" dur="1" fill="hold">
                                          <p:stCondLst>
                                            <p:cond delay="0"/>
                                          </p:stCondLst>
                                        </p:cTn>
                                        <p:tgtEl>
                                          <p:spTgt spid="3">
                                            <p:txEl>
                                              <p:pRg st="12" end="12"/>
                                            </p:txEl>
                                          </p:spTgt>
                                        </p:tgtEl>
                                        <p:attrNameLst>
                                          <p:attrName>style.visibility</p:attrName>
                                        </p:attrNameLst>
                                      </p:cBhvr>
                                      <p:to>
                                        <p:strVal val="visible"/>
                                      </p:to>
                                    </p:set>
                                    <p:anim calcmode="lin" valueType="num">
                                      <p:cBhvr additive="base">
                                        <p:cTn id="45"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fad-an\Desktop\Soils pic 16.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524001" y="0"/>
            <a:ext cx="6026671"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7924800" y="1066800"/>
            <a:ext cx="1600200" cy="230832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entury Gothic" panose="020B0502020202020204"/>
                <a:ea typeface="+mn-ea"/>
                <a:cs typeface="+mn-cs"/>
              </a:rPr>
              <a:t>Aberfan Spoil Tips 1 year before the disaster</a:t>
            </a:r>
          </a:p>
        </p:txBody>
      </p:sp>
    </p:spTree>
    <p:extLst>
      <p:ext uri="{BB962C8B-B14F-4D97-AF65-F5344CB8AC3E}">
        <p14:creationId xmlns:p14="http://schemas.microsoft.com/office/powerpoint/2010/main" val="521013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C:\Users\fad-an\Desktop\Soils pic 17.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524000" y="0"/>
            <a:ext cx="6119696"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8064403" y="2262152"/>
            <a:ext cx="2438400" cy="3970318"/>
          </a:xfrm>
          <a:prstGeom prst="rect">
            <a:avLst/>
          </a:prstGeom>
        </p:spPr>
        <p:txBody>
          <a:bodyPr wrap="square">
            <a:spAutoFit/>
          </a:bodyPr>
          <a:lstStyle/>
          <a:p>
            <a:pPr marL="285750" marR="0" lvl="0" indent="-28575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sz="1800" b="0" i="0" u="none" strike="noStrike" kern="1200" cap="none" spc="0" normalizeH="0" baseline="0" noProof="0" dirty="0">
                <a:ln>
                  <a:noFill/>
                </a:ln>
                <a:solidFill>
                  <a:prstClr val="black"/>
                </a:solidFill>
                <a:effectLst/>
                <a:uLnTx/>
                <a:uFillTx/>
                <a:latin typeface="Century Gothic" panose="020B0502020202020204"/>
                <a:ea typeface="+mn-ea"/>
                <a:cs typeface="+mn-cs"/>
              </a:rPr>
              <a:t>Descriptions of the flow:</a:t>
            </a:r>
          </a:p>
          <a:p>
            <a:pPr marL="285750" marR="0" lvl="0" indent="-285750" algn="l" defTabSz="914400" rtl="0" eaLnBrk="1" fontAlgn="auto" latinLnBrk="0" hangingPunct="1">
              <a:lnSpc>
                <a:spcPct val="100000"/>
              </a:lnSpc>
              <a:spcBef>
                <a:spcPts val="0"/>
              </a:spcBef>
              <a:spcAft>
                <a:spcPts val="0"/>
              </a:spcAft>
              <a:buClrTx/>
              <a:buSzTx/>
              <a:buFont typeface="Arial" pitchFamily="34" charset="0"/>
              <a:buChar char="•"/>
              <a:tabLst/>
              <a:defRPr/>
            </a:pPr>
            <a:endPar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1" u="none" strike="noStrike" kern="1200" cap="none" spc="0" normalizeH="0" baseline="0" noProof="0" dirty="0">
                <a:ln>
                  <a:noFill/>
                </a:ln>
                <a:solidFill>
                  <a:prstClr val="black"/>
                </a:solidFill>
                <a:effectLst/>
                <a:uLnTx/>
                <a:uFillTx/>
                <a:latin typeface="Century Gothic" panose="020B0502020202020204"/>
                <a:ea typeface="+mn-ea"/>
                <a:cs typeface="+mn-cs"/>
              </a:rPr>
              <a:t>     </a:t>
            </a:r>
            <a:r>
              <a:rPr kumimoji="0" lang="en-GB" sz="1800" b="1" i="1" u="none" strike="noStrike" kern="1200" cap="none" spc="0" normalizeH="0" baseline="0" noProof="0" dirty="0">
                <a:ln>
                  <a:noFill/>
                </a:ln>
                <a:solidFill>
                  <a:prstClr val="black"/>
                </a:solidFill>
                <a:effectLst/>
                <a:uLnTx/>
                <a:uFillTx/>
                <a:latin typeface="Century Gothic" panose="020B0502020202020204"/>
                <a:ea typeface="+mn-ea"/>
                <a:cs typeface="+mn-cs"/>
              </a:rPr>
              <a:t>‘…approaching like a low flying jet……like thunder’</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1" u="none" strike="noStrike" kern="1200" cap="none" spc="0" normalizeH="0" baseline="0" noProof="0" dirty="0">
              <a:ln>
                <a:noFill/>
              </a:ln>
              <a:solidFill>
                <a:prstClr val="black"/>
              </a:solidFill>
              <a:effectLst/>
              <a:uLnTx/>
              <a:uFillTx/>
              <a:latin typeface="Century Gothic" panose="020B0502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entury Gothic" panose="020B0502020202020204"/>
                <a:ea typeface="+mn-ea"/>
                <a:cs typeface="+mn-cs"/>
              </a:rPr>
              <a:t>     ‘ </a:t>
            </a:r>
            <a:r>
              <a:rPr kumimoji="0" lang="en-GB" sz="1800" b="1" i="1" u="none" strike="noStrike" kern="1200" cap="none" spc="0" normalizeH="0" baseline="0" noProof="0" dirty="0">
                <a:ln>
                  <a:noFill/>
                </a:ln>
                <a:solidFill>
                  <a:prstClr val="black"/>
                </a:solidFill>
                <a:effectLst/>
                <a:uLnTx/>
                <a:uFillTx/>
                <a:latin typeface="Century Gothic" panose="020B0502020202020204"/>
                <a:ea typeface="+mn-ea"/>
                <a:cs typeface="+mn-cs"/>
              </a:rPr>
              <a:t>….it was a wave of muck 30 feet high coming over the embankment.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1" u="none" strike="noStrike" kern="1200" cap="none" spc="0" normalizeH="0" baseline="0" noProof="0" dirty="0">
                <a:ln>
                  <a:noFill/>
                </a:ln>
                <a:solidFill>
                  <a:prstClr val="black"/>
                </a:solidFill>
                <a:effectLst/>
                <a:uLnTx/>
                <a:uFillTx/>
                <a:latin typeface="Century Gothic" panose="020B0502020202020204"/>
                <a:ea typeface="+mn-ea"/>
                <a:cs typeface="+mn-cs"/>
              </a:rPr>
              <a:t>           In it I could see boulders, trees, trams and bricks….’</a:t>
            </a:r>
          </a:p>
        </p:txBody>
      </p:sp>
      <p:sp>
        <p:nvSpPr>
          <p:cNvPr id="4" name="TextBox 3"/>
          <p:cNvSpPr txBox="1"/>
          <p:nvPr/>
        </p:nvSpPr>
        <p:spPr>
          <a:xfrm>
            <a:off x="7848600" y="685801"/>
            <a:ext cx="2514600"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entury Gothic" panose="020B0502020202020204"/>
                <a:ea typeface="+mn-ea"/>
                <a:cs typeface="+mn-cs"/>
              </a:rPr>
              <a:t>Aberfan Spoil Tips on 25</a:t>
            </a:r>
            <a:r>
              <a:rPr kumimoji="0" lang="en-GB" sz="2400" b="0" i="0" u="none" strike="noStrike" kern="1200" cap="none" spc="0" normalizeH="0" baseline="30000" noProof="0" dirty="0">
                <a:ln>
                  <a:noFill/>
                </a:ln>
                <a:solidFill>
                  <a:prstClr val="black"/>
                </a:solidFill>
                <a:effectLst/>
                <a:uLnTx/>
                <a:uFillTx/>
                <a:latin typeface="Century Gothic" panose="020B0502020202020204"/>
                <a:ea typeface="+mn-ea"/>
                <a:cs typeface="+mn-cs"/>
              </a:rPr>
              <a:t>th</a:t>
            </a:r>
            <a:r>
              <a:rPr kumimoji="0" lang="en-GB" sz="2400" b="0" i="0" u="none" strike="noStrike" kern="1200" cap="none" spc="0" normalizeH="0" baseline="0" noProof="0" dirty="0">
                <a:ln>
                  <a:noFill/>
                </a:ln>
                <a:solidFill>
                  <a:prstClr val="black"/>
                </a:solidFill>
                <a:effectLst/>
                <a:uLnTx/>
                <a:uFillTx/>
                <a:latin typeface="Century Gothic" panose="020B0502020202020204"/>
                <a:ea typeface="+mn-ea"/>
                <a:cs typeface="+mn-cs"/>
              </a:rPr>
              <a:t> October 1966</a:t>
            </a:r>
          </a:p>
        </p:txBody>
      </p:sp>
    </p:spTree>
    <p:extLst>
      <p:ext uri="{BB962C8B-B14F-4D97-AF65-F5344CB8AC3E}">
        <p14:creationId xmlns:p14="http://schemas.microsoft.com/office/powerpoint/2010/main" val="37916301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fad-an\Desktop\Aberfan-2.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809750" y="561975"/>
            <a:ext cx="8572500" cy="57340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641252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8674" name="Rectangle 2"/>
          <p:cNvSpPr>
            <a:spLocks noGrp="1" noChangeArrowheads="1"/>
          </p:cNvSpPr>
          <p:nvPr>
            <p:ph type="ctrTitle"/>
          </p:nvPr>
        </p:nvSpPr>
        <p:spPr bwMode="auto">
          <a:xfrm>
            <a:off x="2209800" y="2286000"/>
            <a:ext cx="7772400" cy="1143000"/>
          </a:xfrm>
          <a:noFill/>
          <a:ln w="12700">
            <a:miter lim="800000"/>
            <a:headEnd/>
            <a:tailEnd/>
          </a:ln>
        </p:spPr>
        <p:txBody>
          <a:bodyPr vert="horz" wrap="square" lIns="90488" tIns="44450" rIns="90488" bIns="44450" numCol="1" rtlCol="0" anchor="ctr" anchorCtr="0" compatLnSpc="1">
            <a:prstTxWarp prst="textNoShape">
              <a:avLst/>
            </a:prstTxWarp>
            <a:normAutofit/>
          </a:bodyPr>
          <a:lstStyle/>
          <a:p>
            <a:pPr algn="ctr"/>
            <a:r>
              <a:rPr lang="en-GB" b="1" dirty="0">
                <a:solidFill>
                  <a:srgbClr val="0070C0"/>
                </a:solidFill>
              </a:rPr>
              <a:t>Permeability and Flow</a:t>
            </a:r>
            <a:endParaRPr lang="tr-TR" b="1" dirty="0">
              <a:solidFill>
                <a:srgbClr val="0070C0"/>
              </a:solidFill>
            </a:endParaRPr>
          </a:p>
        </p:txBody>
      </p:sp>
      <p:sp>
        <p:nvSpPr>
          <p:cNvPr id="2051" name="Rectangle 3"/>
          <p:cNvSpPr>
            <a:spLocks noGrp="1" noChangeArrowheads="1"/>
          </p:cNvSpPr>
          <p:nvPr>
            <p:ph type="subTitle" idx="1"/>
          </p:nvPr>
        </p:nvSpPr>
        <p:spPr bwMode="auto">
          <a:noFill/>
          <a:ln w="12700">
            <a:miter lim="800000"/>
            <a:headEnd/>
            <a:tailEnd/>
          </a:ln>
        </p:spPr>
        <p:txBody>
          <a:bodyPr vert="horz" wrap="square" lIns="90488" tIns="44450" rIns="90488" bIns="44450" numCol="1" rtlCol="0" anchor="t" anchorCtr="0" compatLnSpc="1">
            <a:prstTxWarp prst="textNoShape">
              <a:avLst/>
            </a:prstTxWarp>
            <a:normAutofit/>
          </a:bodyPr>
          <a:lstStyle/>
          <a:p>
            <a:pPr marL="342900" indent="-342900"/>
            <a:r>
              <a:rPr lang="tr-TR" dirty="0"/>
              <a:t> </a:t>
            </a:r>
          </a:p>
        </p:txBody>
      </p:sp>
      <p:sp>
        <p:nvSpPr>
          <p:cNvPr id="28676" name="Rectangle 4"/>
          <p:cNvSpPr>
            <a:spLocks noChangeArrowheads="1"/>
          </p:cNvSpPr>
          <p:nvPr/>
        </p:nvSpPr>
        <p:spPr bwMode="auto">
          <a:xfrm>
            <a:off x="4924425" y="5029200"/>
            <a:ext cx="2343150" cy="457200"/>
          </a:xfrm>
          <a:prstGeom prst="rect">
            <a:avLst/>
          </a:prstGeom>
          <a:noFill/>
          <a:ln w="12700">
            <a:noFill/>
            <a:miter lim="800000"/>
            <a:headEnd/>
            <a:tailEnd/>
          </a:ln>
        </p:spPr>
        <p:txBody>
          <a:bodyPr wrap="none" anchor="ctr"/>
          <a:lstStyle/>
          <a:p>
            <a:pPr defTabSz="914400"/>
            <a:endParaRPr lang="en-GB">
              <a:solidFill>
                <a:prstClr val="black"/>
              </a:solidFill>
              <a:latin typeface="Calibri"/>
            </a:endParaRPr>
          </a:p>
        </p:txBody>
      </p:sp>
    </p:spTree>
    <p:extLst>
      <p:ext uri="{BB962C8B-B14F-4D97-AF65-F5344CB8AC3E}">
        <p14:creationId xmlns:p14="http://schemas.microsoft.com/office/powerpoint/2010/main" val="251495027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051">
                                            <p:txEl>
                                              <p:pRg st="0" end="0"/>
                                            </p:txEl>
                                          </p:spTgt>
                                        </p:tgtEl>
                                        <p:attrNameLst>
                                          <p:attrName>style.visibility</p:attrName>
                                        </p:attrNameLst>
                                      </p:cBhvr>
                                      <p:to>
                                        <p:strVal val="visible"/>
                                      </p:to>
                                    </p:set>
                                    <p:anim calcmode="lin" valueType="num">
                                      <p:cBhvr additive="base">
                                        <p:cTn id="7" dur="500" fill="hold"/>
                                        <p:tgtEl>
                                          <p:spTgt spid="2051">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2051">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51" grpId="0" build="p" autoUpdateAnimBg="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976673" y="1688524"/>
            <a:ext cx="4608512" cy="4524315"/>
          </a:xfrm>
          <a:prstGeom prst="rect">
            <a:avLst/>
          </a:prstGeom>
          <a:noFill/>
        </p:spPr>
        <p:txBody>
          <a:bodyPr wrap="square" rtlCol="0">
            <a:spAutoFit/>
          </a:bodyPr>
          <a:lstStyle/>
          <a:p>
            <a:pPr defTabSz="914400"/>
            <a:r>
              <a:rPr lang="en-GB" sz="2400" dirty="0">
                <a:solidFill>
                  <a:prstClr val="black"/>
                </a:solidFill>
                <a:latin typeface="Calibri"/>
              </a:rPr>
              <a:t>The void spaces between particles of soil are continuous throughout the soil mass.</a:t>
            </a:r>
          </a:p>
          <a:p>
            <a:pPr defTabSz="914400"/>
            <a:endParaRPr lang="en-GB" sz="2400" dirty="0">
              <a:solidFill>
                <a:prstClr val="black"/>
              </a:solidFill>
              <a:latin typeface="Calibri"/>
            </a:endParaRPr>
          </a:p>
          <a:p>
            <a:pPr defTabSz="914400"/>
            <a:r>
              <a:rPr lang="en-GB" sz="2400" dirty="0">
                <a:solidFill>
                  <a:prstClr val="black"/>
                </a:solidFill>
                <a:latin typeface="Calibri"/>
              </a:rPr>
              <a:t>Ground water will percolate through soils </a:t>
            </a:r>
            <a:r>
              <a:rPr lang="en-GB" sz="2400" u="sng" dirty="0">
                <a:solidFill>
                  <a:prstClr val="black"/>
                </a:solidFill>
                <a:latin typeface="Calibri"/>
              </a:rPr>
              <a:t>which are permeable</a:t>
            </a:r>
            <a:r>
              <a:rPr lang="en-GB" sz="2400" dirty="0">
                <a:solidFill>
                  <a:prstClr val="black"/>
                </a:solidFill>
                <a:latin typeface="Calibri"/>
              </a:rPr>
              <a:t>.</a:t>
            </a:r>
          </a:p>
          <a:p>
            <a:pPr defTabSz="914400"/>
            <a:endParaRPr lang="en-GB" sz="2400" dirty="0">
              <a:solidFill>
                <a:prstClr val="black"/>
              </a:solidFill>
              <a:latin typeface="Calibri"/>
            </a:endParaRPr>
          </a:p>
          <a:p>
            <a:pPr defTabSz="914400"/>
            <a:r>
              <a:rPr lang="en-GB" sz="2400" b="1" dirty="0">
                <a:solidFill>
                  <a:srgbClr val="0070C0"/>
                </a:solidFill>
                <a:latin typeface="Calibri"/>
              </a:rPr>
              <a:t>Permeability is the measure of the rate of flow of that groundwater. </a:t>
            </a:r>
          </a:p>
          <a:p>
            <a:pPr defTabSz="914400"/>
            <a:endParaRPr lang="en-GB" sz="2400" dirty="0">
              <a:solidFill>
                <a:prstClr val="black"/>
              </a:solidFill>
              <a:latin typeface="Calibri"/>
            </a:endParaRPr>
          </a:p>
          <a:p>
            <a:pPr defTabSz="914400"/>
            <a:r>
              <a:rPr lang="en-GB" sz="2400" dirty="0">
                <a:solidFill>
                  <a:prstClr val="black"/>
                </a:solidFill>
                <a:latin typeface="Calibri"/>
              </a:rPr>
              <a:t>The rate at which this happens differs widely.</a:t>
            </a:r>
          </a:p>
        </p:txBody>
      </p:sp>
      <p:pic>
        <p:nvPicPr>
          <p:cNvPr id="8909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833307" y="1412776"/>
            <a:ext cx="3610736" cy="2880320"/>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
        <p:nvSpPr>
          <p:cNvPr id="3" name="Rectangle 2"/>
          <p:cNvSpPr/>
          <p:nvPr/>
        </p:nvSpPr>
        <p:spPr>
          <a:xfrm>
            <a:off x="1976674" y="359404"/>
            <a:ext cx="4856634" cy="707886"/>
          </a:xfrm>
          <a:prstGeom prst="rect">
            <a:avLst/>
          </a:prstGeom>
        </p:spPr>
        <p:txBody>
          <a:bodyPr wrap="square">
            <a:spAutoFit/>
          </a:bodyPr>
          <a:lstStyle/>
          <a:p>
            <a:pPr defTabSz="914400"/>
            <a:r>
              <a:rPr lang="en-GB" sz="4000" b="1" dirty="0">
                <a:solidFill>
                  <a:srgbClr val="0070C0"/>
                </a:solidFill>
                <a:latin typeface="Calibri"/>
              </a:rPr>
              <a:t>Permeability of Soils </a:t>
            </a:r>
            <a:endParaRPr lang="en-GB" sz="4000" dirty="0">
              <a:solidFill>
                <a:prstClr val="black"/>
              </a:solidFill>
              <a:latin typeface="Calibri"/>
            </a:endParaRPr>
          </a:p>
        </p:txBody>
      </p:sp>
    </p:spTree>
    <p:extLst>
      <p:ext uri="{BB962C8B-B14F-4D97-AF65-F5344CB8AC3E}">
        <p14:creationId xmlns:p14="http://schemas.microsoft.com/office/powerpoint/2010/main" val="7236518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011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783760" y="548681"/>
            <a:ext cx="1728192" cy="5538379"/>
          </a:xfrm>
          <a:prstGeom prst="rect">
            <a:avLst/>
          </a:prstGeom>
          <a:solidFill>
            <a:schemeClr val="bg1"/>
          </a:solidFill>
          <a:ln w="19050">
            <a:solidFill>
              <a:schemeClr val="tx1"/>
            </a:solidFill>
          </a:ln>
        </p:spPr>
      </p:pic>
      <p:sp>
        <p:nvSpPr>
          <p:cNvPr id="3" name="Rectangle 2"/>
          <p:cNvSpPr/>
          <p:nvPr/>
        </p:nvSpPr>
        <p:spPr>
          <a:xfrm>
            <a:off x="2063553" y="407546"/>
            <a:ext cx="5127911" cy="707886"/>
          </a:xfrm>
          <a:prstGeom prst="rect">
            <a:avLst/>
          </a:prstGeom>
        </p:spPr>
        <p:txBody>
          <a:bodyPr wrap="square">
            <a:spAutoFit/>
          </a:bodyPr>
          <a:lstStyle/>
          <a:p>
            <a:pPr defTabSz="914400"/>
            <a:r>
              <a:rPr lang="en-GB" sz="4000" b="1" dirty="0">
                <a:solidFill>
                  <a:srgbClr val="0070C0"/>
                </a:solidFill>
                <a:latin typeface="Calibri"/>
              </a:rPr>
              <a:t>Flow Rate (q)</a:t>
            </a:r>
            <a:endParaRPr lang="en-GB" sz="4000" dirty="0">
              <a:solidFill>
                <a:prstClr val="black"/>
              </a:solidFill>
              <a:latin typeface="Calibri"/>
            </a:endParaRPr>
          </a:p>
        </p:txBody>
      </p:sp>
      <p:sp>
        <p:nvSpPr>
          <p:cNvPr id="2" name="Rectangle 1"/>
          <p:cNvSpPr/>
          <p:nvPr/>
        </p:nvSpPr>
        <p:spPr>
          <a:xfrm>
            <a:off x="2137063" y="1556792"/>
            <a:ext cx="5646698" cy="4278094"/>
          </a:xfrm>
          <a:prstGeom prst="rect">
            <a:avLst/>
          </a:prstGeom>
        </p:spPr>
        <p:txBody>
          <a:bodyPr wrap="square">
            <a:spAutoFit/>
          </a:bodyPr>
          <a:lstStyle/>
          <a:p>
            <a:pPr defTabSz="914400"/>
            <a:r>
              <a:rPr lang="en-GB" sz="2400" dirty="0">
                <a:solidFill>
                  <a:prstClr val="black"/>
                </a:solidFill>
                <a:latin typeface="Calibri"/>
              </a:rPr>
              <a:t>Assume a column of soil, and water flowing through from one section to another.</a:t>
            </a:r>
          </a:p>
          <a:p>
            <a:pPr defTabSz="914400"/>
            <a:endParaRPr lang="en-GB" sz="2400" dirty="0">
              <a:solidFill>
                <a:prstClr val="black"/>
              </a:solidFill>
              <a:latin typeface="Calibri"/>
            </a:endParaRPr>
          </a:p>
          <a:p>
            <a:pPr defTabSz="914400"/>
            <a:r>
              <a:rPr lang="en-GB" sz="2400" dirty="0">
                <a:solidFill>
                  <a:prstClr val="black"/>
                </a:solidFill>
                <a:latin typeface="Calibri"/>
              </a:rPr>
              <a:t>The </a:t>
            </a:r>
            <a:r>
              <a:rPr lang="en-GB" sz="2400" dirty="0">
                <a:solidFill>
                  <a:srgbClr val="0070C0"/>
                </a:solidFill>
                <a:latin typeface="Calibri"/>
              </a:rPr>
              <a:t>volume of water flow q </a:t>
            </a:r>
            <a:r>
              <a:rPr lang="en-GB" sz="2400" dirty="0">
                <a:solidFill>
                  <a:prstClr val="black"/>
                </a:solidFill>
                <a:latin typeface="Calibri"/>
              </a:rPr>
              <a:t>through</a:t>
            </a:r>
            <a:r>
              <a:rPr lang="en-GB" sz="2400" dirty="0">
                <a:solidFill>
                  <a:srgbClr val="0070C0"/>
                </a:solidFill>
                <a:latin typeface="Calibri"/>
              </a:rPr>
              <a:t> </a:t>
            </a:r>
            <a:r>
              <a:rPr lang="en-GB" sz="2400" dirty="0">
                <a:solidFill>
                  <a:prstClr val="black"/>
                </a:solidFill>
                <a:latin typeface="Calibri"/>
              </a:rPr>
              <a:t>total cross sectional </a:t>
            </a:r>
            <a:r>
              <a:rPr lang="en-GB" sz="2400" dirty="0">
                <a:solidFill>
                  <a:srgbClr val="0070C0"/>
                </a:solidFill>
                <a:latin typeface="Calibri"/>
              </a:rPr>
              <a:t>area A </a:t>
            </a:r>
            <a:r>
              <a:rPr lang="en-GB" sz="2400" dirty="0">
                <a:solidFill>
                  <a:prstClr val="black"/>
                </a:solidFill>
                <a:latin typeface="Calibri"/>
              </a:rPr>
              <a:t>in the time of 1 second</a:t>
            </a:r>
            <a:r>
              <a:rPr lang="en-GB" sz="2400" dirty="0">
                <a:solidFill>
                  <a:srgbClr val="0070C0"/>
                </a:solidFill>
                <a:latin typeface="Calibri"/>
              </a:rPr>
              <a:t>  </a:t>
            </a:r>
            <a:r>
              <a:rPr lang="en-GB" sz="2400" dirty="0">
                <a:solidFill>
                  <a:prstClr val="black"/>
                </a:solidFill>
                <a:latin typeface="Calibri"/>
              </a:rPr>
              <a:t>is calculated</a:t>
            </a:r>
          </a:p>
          <a:p>
            <a:pPr defTabSz="914400"/>
            <a:r>
              <a:rPr lang="en-GB" sz="2400" dirty="0">
                <a:solidFill>
                  <a:prstClr val="black"/>
                </a:solidFill>
                <a:latin typeface="Calibri"/>
              </a:rPr>
              <a:t> </a:t>
            </a:r>
          </a:p>
          <a:p>
            <a:pPr defTabSz="914400"/>
            <a:r>
              <a:rPr lang="en-GB" sz="2400" dirty="0">
                <a:solidFill>
                  <a:prstClr val="black"/>
                </a:solidFill>
                <a:latin typeface="Calibri"/>
              </a:rPr>
              <a:t>          </a:t>
            </a:r>
            <a:r>
              <a:rPr lang="en-GB" sz="3200" b="1" dirty="0">
                <a:solidFill>
                  <a:srgbClr val="0070C0"/>
                </a:solidFill>
                <a:latin typeface="Calibri"/>
              </a:rPr>
              <a:t>q (flow rate) = V </a:t>
            </a:r>
            <a:r>
              <a:rPr lang="en-GB" sz="2400" b="1" dirty="0">
                <a:solidFill>
                  <a:srgbClr val="0070C0"/>
                </a:solidFill>
                <a:latin typeface="Calibri"/>
              </a:rPr>
              <a:t>x</a:t>
            </a:r>
            <a:r>
              <a:rPr lang="en-GB" sz="3200" b="1" dirty="0">
                <a:solidFill>
                  <a:srgbClr val="0070C0"/>
                </a:solidFill>
                <a:latin typeface="Calibri"/>
              </a:rPr>
              <a:t> A</a:t>
            </a:r>
          </a:p>
          <a:p>
            <a:pPr defTabSz="914400"/>
            <a:endParaRPr lang="en-GB" sz="2400" dirty="0">
              <a:solidFill>
                <a:prstClr val="black"/>
              </a:solidFill>
              <a:latin typeface="Calibri"/>
            </a:endParaRPr>
          </a:p>
          <a:p>
            <a:pPr defTabSz="914400"/>
            <a:r>
              <a:rPr lang="en-GB" sz="2400" dirty="0">
                <a:solidFill>
                  <a:prstClr val="black"/>
                </a:solidFill>
                <a:latin typeface="Calibri"/>
              </a:rPr>
              <a:t>where </a:t>
            </a:r>
            <a:r>
              <a:rPr lang="en-GB" sz="2400" dirty="0">
                <a:solidFill>
                  <a:srgbClr val="0070C0"/>
                </a:solidFill>
                <a:latin typeface="Calibri"/>
              </a:rPr>
              <a:t>v = Velocity of water flow</a:t>
            </a:r>
          </a:p>
          <a:p>
            <a:pPr defTabSz="914400"/>
            <a:r>
              <a:rPr lang="en-GB" sz="2400" dirty="0">
                <a:solidFill>
                  <a:srgbClr val="0070C0"/>
                </a:solidFill>
                <a:latin typeface="Calibri"/>
              </a:rPr>
              <a:t>             A = Cross sectional area</a:t>
            </a:r>
          </a:p>
        </p:txBody>
      </p:sp>
    </p:spTree>
    <p:extLst>
      <p:ext uri="{BB962C8B-B14F-4D97-AF65-F5344CB8AC3E}">
        <p14:creationId xmlns:p14="http://schemas.microsoft.com/office/powerpoint/2010/main" val="5927220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761658" y="234534"/>
            <a:ext cx="7430686" cy="523220"/>
          </a:xfrm>
          <a:prstGeom prst="rect">
            <a:avLst/>
          </a:prstGeom>
          <a:noFill/>
        </p:spPr>
        <p:txBody>
          <a:bodyPr wrap="square" rtlCol="0">
            <a:spAutoFit/>
          </a:bodyPr>
          <a:lstStyle/>
          <a:p>
            <a:pPr defTabSz="914400"/>
            <a:r>
              <a:rPr lang="en-GB" sz="2800" b="1" dirty="0">
                <a:solidFill>
                  <a:srgbClr val="0070C0"/>
                </a:solidFill>
                <a:latin typeface="Calibri"/>
              </a:rPr>
              <a:t>Piezometric Level and Hydraulic Head</a:t>
            </a:r>
          </a:p>
        </p:txBody>
      </p:sp>
      <p:sp>
        <p:nvSpPr>
          <p:cNvPr id="7" name="TextBox 6"/>
          <p:cNvSpPr txBox="1"/>
          <p:nvPr/>
        </p:nvSpPr>
        <p:spPr>
          <a:xfrm>
            <a:off x="1806832" y="836712"/>
            <a:ext cx="8424936" cy="1569660"/>
          </a:xfrm>
          <a:prstGeom prst="rect">
            <a:avLst/>
          </a:prstGeom>
          <a:noFill/>
        </p:spPr>
        <p:txBody>
          <a:bodyPr wrap="square" rtlCol="0">
            <a:spAutoFit/>
          </a:bodyPr>
          <a:lstStyle/>
          <a:p>
            <a:pPr algn="just" defTabSz="914400"/>
            <a:r>
              <a:rPr lang="en-GB" sz="2400" dirty="0">
                <a:solidFill>
                  <a:prstClr val="black"/>
                </a:solidFill>
                <a:latin typeface="Calibri"/>
              </a:rPr>
              <a:t>If a stand pipe is installed to penetrate below the ground water table, water rises into it to find its own level. These standpipes are called Piezometric tubes and the level to which the water rises is the </a:t>
            </a:r>
            <a:r>
              <a:rPr lang="en-GB" sz="2400" b="1" dirty="0">
                <a:solidFill>
                  <a:srgbClr val="0070C0"/>
                </a:solidFill>
                <a:latin typeface="Calibri"/>
              </a:rPr>
              <a:t>Piezometric Level.</a:t>
            </a:r>
          </a:p>
        </p:txBody>
      </p:sp>
      <p:pic>
        <p:nvPicPr>
          <p:cNvPr id="89094" name="Picture 6" descr="http://www.gg.uwyo.edu/media/water/groundwater/diagrams/hydraulic_gradient.gi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799759" y="2591866"/>
            <a:ext cx="4900089" cy="3757920"/>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10" name="TextBox 9"/>
          <p:cNvSpPr txBox="1"/>
          <p:nvPr/>
        </p:nvSpPr>
        <p:spPr>
          <a:xfrm>
            <a:off x="6960096" y="3695146"/>
            <a:ext cx="3446156" cy="2677656"/>
          </a:xfrm>
          <a:prstGeom prst="rect">
            <a:avLst/>
          </a:prstGeom>
          <a:noFill/>
        </p:spPr>
        <p:txBody>
          <a:bodyPr wrap="square" rtlCol="0">
            <a:spAutoFit/>
          </a:bodyPr>
          <a:lstStyle/>
          <a:p>
            <a:pPr defTabSz="914400"/>
            <a:r>
              <a:rPr lang="en-GB" sz="2400" dirty="0">
                <a:solidFill>
                  <a:prstClr val="black"/>
                </a:solidFill>
                <a:latin typeface="Calibri"/>
              </a:rPr>
              <a:t>The ‘out of balance’ water head that is causing flow downhill is called the </a:t>
            </a:r>
            <a:r>
              <a:rPr lang="en-GB" sz="2400" b="1" dirty="0">
                <a:solidFill>
                  <a:srgbClr val="0070C0"/>
                </a:solidFill>
                <a:latin typeface="Calibri"/>
              </a:rPr>
              <a:t>Hydraulic Head (h). </a:t>
            </a:r>
            <a:r>
              <a:rPr lang="en-GB" sz="2400" dirty="0">
                <a:solidFill>
                  <a:prstClr val="black"/>
                </a:solidFill>
                <a:latin typeface="Calibri"/>
              </a:rPr>
              <a:t>The hydraulic head is given up in pushing the water along its flow path</a:t>
            </a:r>
          </a:p>
        </p:txBody>
      </p:sp>
      <p:cxnSp>
        <p:nvCxnSpPr>
          <p:cNvPr id="3" name="Straight Arrow Connector 2"/>
          <p:cNvCxnSpPr/>
          <p:nvPr/>
        </p:nvCxnSpPr>
        <p:spPr>
          <a:xfrm flipV="1">
            <a:off x="6240016" y="2852936"/>
            <a:ext cx="1296144" cy="36004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4" name="TextBox 3"/>
          <p:cNvSpPr txBox="1"/>
          <p:nvPr/>
        </p:nvSpPr>
        <p:spPr>
          <a:xfrm>
            <a:off x="7536160" y="2699048"/>
            <a:ext cx="2232248" cy="276999"/>
          </a:xfrm>
          <a:prstGeom prst="rect">
            <a:avLst/>
          </a:prstGeom>
          <a:noFill/>
        </p:spPr>
        <p:txBody>
          <a:bodyPr wrap="square" rtlCol="0">
            <a:spAutoFit/>
          </a:bodyPr>
          <a:lstStyle/>
          <a:p>
            <a:pPr defTabSz="914400"/>
            <a:r>
              <a:rPr lang="en-GB" sz="1200" b="1" dirty="0">
                <a:solidFill>
                  <a:srgbClr val="0070C0"/>
                </a:solidFill>
                <a:latin typeface="Calibri"/>
              </a:rPr>
              <a:t>Height difference</a:t>
            </a:r>
          </a:p>
        </p:txBody>
      </p:sp>
    </p:spTree>
    <p:extLst>
      <p:ext uri="{BB962C8B-B14F-4D97-AF65-F5344CB8AC3E}">
        <p14:creationId xmlns:p14="http://schemas.microsoft.com/office/powerpoint/2010/main" val="42850585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847528" y="44625"/>
            <a:ext cx="2267800" cy="584775"/>
          </a:xfrm>
          <a:prstGeom prst="rect">
            <a:avLst/>
          </a:prstGeom>
        </p:spPr>
        <p:txBody>
          <a:bodyPr wrap="none">
            <a:spAutoFit/>
          </a:bodyPr>
          <a:lstStyle/>
          <a:p>
            <a:pPr defTabSz="914400"/>
            <a:r>
              <a:rPr lang="en-GB" sz="3200" b="1" dirty="0">
                <a:solidFill>
                  <a:srgbClr val="0070C0"/>
                </a:solidFill>
                <a:latin typeface="Calibri"/>
              </a:rPr>
              <a:t>Peizometers</a:t>
            </a:r>
          </a:p>
        </p:txBody>
      </p:sp>
      <p:sp>
        <p:nvSpPr>
          <p:cNvPr id="3" name="TextBox 2"/>
          <p:cNvSpPr txBox="1"/>
          <p:nvPr/>
        </p:nvSpPr>
        <p:spPr>
          <a:xfrm>
            <a:off x="1703513" y="620688"/>
            <a:ext cx="4460629" cy="6247864"/>
          </a:xfrm>
          <a:prstGeom prst="rect">
            <a:avLst/>
          </a:prstGeom>
          <a:noFill/>
        </p:spPr>
        <p:txBody>
          <a:bodyPr wrap="square" rtlCol="0">
            <a:spAutoFit/>
          </a:bodyPr>
          <a:lstStyle/>
          <a:p>
            <a:pPr algn="just" defTabSz="914400"/>
            <a:r>
              <a:rPr lang="en-GB" sz="2000" dirty="0">
                <a:solidFill>
                  <a:prstClr val="black"/>
                </a:solidFill>
                <a:latin typeface="Calibri"/>
              </a:rPr>
              <a:t>A simple method of measuring ground water conditions is by inserting a polythene tube at each point where the pore water pressure is required to be measured. </a:t>
            </a:r>
          </a:p>
          <a:p>
            <a:pPr algn="just" defTabSz="914400"/>
            <a:r>
              <a:rPr lang="en-GB" sz="2000" dirty="0">
                <a:solidFill>
                  <a:prstClr val="black"/>
                </a:solidFill>
                <a:latin typeface="Calibri"/>
              </a:rPr>
              <a:t>If the lower end is fitted with a filter, the rise in water in the tube measures the pore water pressure. The instrument used is called a </a:t>
            </a:r>
            <a:r>
              <a:rPr lang="en-GB" sz="2000" dirty="0">
                <a:solidFill>
                  <a:srgbClr val="7030A0"/>
                </a:solidFill>
                <a:latin typeface="Calibri"/>
              </a:rPr>
              <a:t>Peizometer</a:t>
            </a:r>
            <a:r>
              <a:rPr lang="en-GB" sz="2000" dirty="0">
                <a:solidFill>
                  <a:prstClr val="black"/>
                </a:solidFill>
                <a:latin typeface="Calibri"/>
              </a:rPr>
              <a:t>.</a:t>
            </a:r>
          </a:p>
          <a:p>
            <a:pPr algn="just" defTabSz="914400"/>
            <a:endParaRPr lang="en-GB" sz="2000" dirty="0">
              <a:solidFill>
                <a:prstClr val="black"/>
              </a:solidFill>
              <a:latin typeface="Calibri"/>
            </a:endParaRPr>
          </a:p>
          <a:p>
            <a:pPr algn="just" defTabSz="914400"/>
            <a:r>
              <a:rPr lang="en-GB" sz="2000" dirty="0">
                <a:solidFill>
                  <a:prstClr val="black"/>
                </a:solidFill>
                <a:latin typeface="Calibri"/>
              </a:rPr>
              <a:t>An electrical probe is lowered into the tube. When it touches the water surface level there is a detectable indication, giving an accurate reading of water surface level which is adequate for site testing.</a:t>
            </a:r>
          </a:p>
          <a:p>
            <a:pPr algn="just" defTabSz="914400"/>
            <a:endParaRPr lang="en-GB" sz="2000" dirty="0">
              <a:solidFill>
                <a:prstClr val="black"/>
              </a:solidFill>
              <a:latin typeface="Calibri"/>
            </a:endParaRPr>
          </a:p>
          <a:p>
            <a:pPr algn="just" defTabSz="914400"/>
            <a:r>
              <a:rPr lang="en-GB" sz="2000" dirty="0">
                <a:solidFill>
                  <a:prstClr val="black"/>
                </a:solidFill>
                <a:latin typeface="Calibri"/>
              </a:rPr>
              <a:t>More elaborate stand pipes are available that give charted recordings of variation in water pressure.</a:t>
            </a:r>
          </a:p>
        </p:txBody>
      </p:sp>
      <p:pic>
        <p:nvPicPr>
          <p:cNvPr id="90114" name="Picture 2" descr="E:\LECTURES GEOLOGY and SOILS\LECTURES\SOIL MECHANICS\LECTURES\Soils pic 10.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312024" y="755752"/>
            <a:ext cx="4242360" cy="566124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7320136" y="6134774"/>
            <a:ext cx="2520280" cy="369332"/>
          </a:xfrm>
          <a:prstGeom prst="rect">
            <a:avLst/>
          </a:prstGeom>
          <a:noFill/>
        </p:spPr>
        <p:txBody>
          <a:bodyPr wrap="square" rtlCol="0">
            <a:spAutoFit/>
          </a:bodyPr>
          <a:lstStyle/>
          <a:p>
            <a:pPr algn="ctr" defTabSz="914400"/>
            <a:r>
              <a:rPr lang="en-GB" dirty="0">
                <a:solidFill>
                  <a:prstClr val="black"/>
                </a:solidFill>
                <a:latin typeface="Calibri"/>
              </a:rPr>
              <a:t>In Hand out</a:t>
            </a:r>
          </a:p>
        </p:txBody>
      </p:sp>
    </p:spTree>
    <p:extLst>
      <p:ext uri="{BB962C8B-B14F-4D97-AF65-F5344CB8AC3E}">
        <p14:creationId xmlns:p14="http://schemas.microsoft.com/office/powerpoint/2010/main" val="13705024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761658" y="476672"/>
            <a:ext cx="5400600" cy="523220"/>
          </a:xfrm>
          <a:prstGeom prst="rect">
            <a:avLst/>
          </a:prstGeom>
          <a:noFill/>
        </p:spPr>
        <p:txBody>
          <a:bodyPr wrap="square" rtlCol="0">
            <a:spAutoFit/>
          </a:bodyPr>
          <a:lstStyle/>
          <a:p>
            <a:pPr defTabSz="914400"/>
            <a:r>
              <a:rPr lang="en-GB" sz="2800" b="1" dirty="0">
                <a:solidFill>
                  <a:srgbClr val="0070C0"/>
                </a:solidFill>
                <a:latin typeface="Calibri"/>
              </a:rPr>
              <a:t>Hydraulic Gradient</a:t>
            </a:r>
          </a:p>
        </p:txBody>
      </p:sp>
      <p:pic>
        <p:nvPicPr>
          <p:cNvPr id="89094" name="Picture 6" descr="http://www.gg.uwyo.edu/media/water/groundwater/diagrams/hydraulic_gradient.gi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919537" y="1412776"/>
            <a:ext cx="4319117" cy="3312368"/>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8" name="TextBox 7"/>
          <p:cNvSpPr txBox="1"/>
          <p:nvPr/>
        </p:nvSpPr>
        <p:spPr>
          <a:xfrm>
            <a:off x="6528048" y="1395141"/>
            <a:ext cx="3456384" cy="954107"/>
          </a:xfrm>
          <a:prstGeom prst="rect">
            <a:avLst/>
          </a:prstGeom>
          <a:noFill/>
        </p:spPr>
        <p:txBody>
          <a:bodyPr wrap="square" rtlCol="0">
            <a:spAutoFit/>
          </a:bodyPr>
          <a:lstStyle/>
          <a:p>
            <a:pPr defTabSz="914400"/>
            <a:r>
              <a:rPr lang="en-GB" sz="2800" dirty="0">
                <a:solidFill>
                  <a:prstClr val="black"/>
                </a:solidFill>
                <a:latin typeface="Calibri"/>
              </a:rPr>
              <a:t>Average Hydraulic Gradient (i) </a:t>
            </a:r>
            <a:r>
              <a:rPr lang="en-GB" sz="2000" dirty="0">
                <a:solidFill>
                  <a:prstClr val="black"/>
                </a:solidFill>
                <a:latin typeface="Calibri"/>
              </a:rPr>
              <a:t>is defined as:</a:t>
            </a:r>
          </a:p>
        </p:txBody>
      </p:sp>
      <p:sp>
        <p:nvSpPr>
          <p:cNvPr id="11" name="TextBox 10"/>
          <p:cNvSpPr txBox="1"/>
          <p:nvPr/>
        </p:nvSpPr>
        <p:spPr>
          <a:xfrm>
            <a:off x="7284132" y="2780929"/>
            <a:ext cx="2952328" cy="1200329"/>
          </a:xfrm>
          <a:prstGeom prst="rect">
            <a:avLst/>
          </a:prstGeom>
          <a:noFill/>
        </p:spPr>
        <p:txBody>
          <a:bodyPr wrap="square" rtlCol="0">
            <a:spAutoFit/>
          </a:bodyPr>
          <a:lstStyle/>
          <a:p>
            <a:pPr defTabSz="914400"/>
            <a:r>
              <a:rPr lang="en-GB" sz="3600" dirty="0">
                <a:solidFill>
                  <a:srgbClr val="0070C0"/>
                </a:solidFill>
                <a:latin typeface="Calibri"/>
              </a:rPr>
              <a:t>i  =  </a:t>
            </a:r>
            <a:r>
              <a:rPr lang="el-GR" sz="3600" u="sng" dirty="0">
                <a:solidFill>
                  <a:srgbClr val="0070C0"/>
                </a:solidFill>
                <a:latin typeface="GreekC"/>
                <a:cs typeface="GreekC"/>
              </a:rPr>
              <a:t>Δ</a:t>
            </a:r>
            <a:r>
              <a:rPr lang="en-GB" sz="3600" u="sng" dirty="0">
                <a:solidFill>
                  <a:srgbClr val="0070C0"/>
                </a:solidFill>
                <a:latin typeface="Calibri"/>
              </a:rPr>
              <a:t> h</a:t>
            </a:r>
          </a:p>
          <a:p>
            <a:pPr defTabSz="914400"/>
            <a:r>
              <a:rPr lang="en-GB" sz="3600" dirty="0">
                <a:solidFill>
                  <a:srgbClr val="0070C0"/>
                </a:solidFill>
                <a:latin typeface="Calibri"/>
              </a:rPr>
              <a:t>          L   </a:t>
            </a:r>
            <a:r>
              <a:rPr lang="en-GB" sz="3600" dirty="0">
                <a:solidFill>
                  <a:prstClr val="black"/>
                </a:solidFill>
                <a:latin typeface="Calibri"/>
              </a:rPr>
              <a:t>                 </a:t>
            </a:r>
          </a:p>
        </p:txBody>
      </p:sp>
      <p:sp>
        <p:nvSpPr>
          <p:cNvPr id="2" name="Rectangle 1"/>
          <p:cNvSpPr/>
          <p:nvPr/>
        </p:nvSpPr>
        <p:spPr>
          <a:xfrm>
            <a:off x="6496536" y="4293095"/>
            <a:ext cx="3991953" cy="1569660"/>
          </a:xfrm>
          <a:prstGeom prst="rect">
            <a:avLst/>
          </a:prstGeom>
        </p:spPr>
        <p:txBody>
          <a:bodyPr wrap="square">
            <a:spAutoFit/>
          </a:bodyPr>
          <a:lstStyle/>
          <a:p>
            <a:pPr defTabSz="914400"/>
            <a:r>
              <a:rPr lang="en-GB" sz="2400" dirty="0">
                <a:solidFill>
                  <a:prstClr val="black"/>
                </a:solidFill>
                <a:latin typeface="Calibri"/>
              </a:rPr>
              <a:t>Where </a:t>
            </a:r>
          </a:p>
          <a:p>
            <a:pPr defTabSz="914400"/>
            <a:endParaRPr lang="en-GB" sz="2400" dirty="0">
              <a:solidFill>
                <a:prstClr val="black"/>
              </a:solidFill>
              <a:latin typeface="Calibri"/>
            </a:endParaRPr>
          </a:p>
          <a:p>
            <a:pPr defTabSz="914400"/>
            <a:r>
              <a:rPr lang="en-GB" sz="2400" dirty="0">
                <a:solidFill>
                  <a:prstClr val="black"/>
                </a:solidFill>
                <a:latin typeface="Calibri"/>
              </a:rPr>
              <a:t>h = hydraulic head difference</a:t>
            </a:r>
          </a:p>
          <a:p>
            <a:pPr defTabSz="914400"/>
            <a:r>
              <a:rPr lang="en-GB" sz="2400" dirty="0">
                <a:solidFill>
                  <a:prstClr val="black"/>
                </a:solidFill>
                <a:latin typeface="Calibri"/>
              </a:rPr>
              <a:t>L = The length of the flow line</a:t>
            </a:r>
          </a:p>
        </p:txBody>
      </p:sp>
      <p:sp>
        <p:nvSpPr>
          <p:cNvPr id="3" name="TextBox 2"/>
          <p:cNvSpPr txBox="1"/>
          <p:nvPr/>
        </p:nvSpPr>
        <p:spPr>
          <a:xfrm>
            <a:off x="2583562" y="5301208"/>
            <a:ext cx="2592288" cy="369332"/>
          </a:xfrm>
          <a:prstGeom prst="rect">
            <a:avLst/>
          </a:prstGeom>
          <a:noFill/>
        </p:spPr>
        <p:txBody>
          <a:bodyPr wrap="square" rtlCol="0">
            <a:spAutoFit/>
          </a:bodyPr>
          <a:lstStyle/>
          <a:p>
            <a:pPr algn="ctr" defTabSz="914400"/>
            <a:r>
              <a:rPr lang="en-GB" b="1" dirty="0">
                <a:solidFill>
                  <a:srgbClr val="0070C0"/>
                </a:solidFill>
                <a:latin typeface="Calibri"/>
              </a:rPr>
              <a:t>SKETCH THIS</a:t>
            </a:r>
          </a:p>
        </p:txBody>
      </p:sp>
      <p:cxnSp>
        <p:nvCxnSpPr>
          <p:cNvPr id="5" name="Straight Arrow Connector 4"/>
          <p:cNvCxnSpPr/>
          <p:nvPr/>
        </p:nvCxnSpPr>
        <p:spPr>
          <a:xfrm flipV="1">
            <a:off x="3879706" y="4869160"/>
            <a:ext cx="0" cy="432048"/>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7" name="Straight Arrow Connector 6"/>
          <p:cNvCxnSpPr/>
          <p:nvPr/>
        </p:nvCxnSpPr>
        <p:spPr>
          <a:xfrm flipV="1">
            <a:off x="5951985" y="1872194"/>
            <a:ext cx="544551" cy="188655"/>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42320573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03512" y="980728"/>
            <a:ext cx="4784290" cy="5570756"/>
          </a:xfrm>
          <a:prstGeom prst="rect">
            <a:avLst/>
          </a:prstGeom>
        </p:spPr>
        <p:txBody>
          <a:bodyPr wrap="square">
            <a:spAutoFit/>
          </a:bodyPr>
          <a:lstStyle/>
          <a:p>
            <a:pPr algn="just" defTabSz="914400"/>
            <a:r>
              <a:rPr lang="en-GB" sz="2000" dirty="0">
                <a:solidFill>
                  <a:prstClr val="black"/>
                </a:solidFill>
                <a:latin typeface="Calibri"/>
              </a:rPr>
              <a:t>Henry Darcy was a French engineer who studied the movement of water through sand in 1856.  </a:t>
            </a:r>
          </a:p>
          <a:p>
            <a:pPr algn="just" defTabSz="914400"/>
            <a:endParaRPr lang="en-GB" sz="2000" dirty="0">
              <a:solidFill>
                <a:prstClr val="black"/>
              </a:solidFill>
              <a:latin typeface="Calibri"/>
            </a:endParaRPr>
          </a:p>
          <a:p>
            <a:pPr algn="just" defTabSz="914400"/>
            <a:r>
              <a:rPr lang="en-GB" sz="2000" dirty="0">
                <a:solidFill>
                  <a:prstClr val="black"/>
                </a:solidFill>
                <a:latin typeface="Calibri"/>
              </a:rPr>
              <a:t>He determined that the ‘</a:t>
            </a:r>
            <a:r>
              <a:rPr lang="en-GB" sz="2000" b="1" dirty="0">
                <a:solidFill>
                  <a:srgbClr val="0070C0"/>
                </a:solidFill>
                <a:latin typeface="Calibri"/>
              </a:rPr>
              <a:t>rate of water flow through a tube is proportional to the difference in the height of the water between the two ends of the tube, and inversely proportional to the length of the tube.....the value of </a:t>
            </a:r>
            <a:r>
              <a:rPr lang="en-GB" sz="2000" b="1" dirty="0" err="1">
                <a:solidFill>
                  <a:srgbClr val="0070C0"/>
                </a:solidFill>
                <a:latin typeface="Calibri"/>
              </a:rPr>
              <a:t>i</a:t>
            </a:r>
            <a:r>
              <a:rPr lang="en-GB" sz="2000" b="1" dirty="0">
                <a:solidFill>
                  <a:srgbClr val="0070C0"/>
                </a:solidFill>
                <a:latin typeface="Calibri"/>
              </a:rPr>
              <a:t> (hydraulic gradient)’</a:t>
            </a:r>
          </a:p>
          <a:p>
            <a:pPr algn="just" defTabSz="914400"/>
            <a:endParaRPr lang="en-GB" sz="2000" dirty="0">
              <a:solidFill>
                <a:prstClr val="black"/>
              </a:solidFill>
              <a:latin typeface="Calibri"/>
            </a:endParaRPr>
          </a:p>
          <a:p>
            <a:pPr algn="just" defTabSz="914400"/>
            <a:r>
              <a:rPr lang="en-GB" sz="2000" dirty="0">
                <a:solidFill>
                  <a:prstClr val="black"/>
                </a:solidFill>
                <a:latin typeface="Calibri"/>
              </a:rPr>
              <a:t>He also discovered </a:t>
            </a:r>
            <a:r>
              <a:rPr lang="en-GB" sz="2000" b="1" dirty="0">
                <a:solidFill>
                  <a:srgbClr val="0070C0"/>
                </a:solidFill>
                <a:latin typeface="Calibri"/>
              </a:rPr>
              <a:t>that flow was proportional to a coefficient, K, which is called the…</a:t>
            </a:r>
          </a:p>
          <a:p>
            <a:pPr algn="just" defTabSz="914400"/>
            <a:endParaRPr lang="en-GB" sz="2000" dirty="0">
              <a:solidFill>
                <a:prstClr val="black"/>
              </a:solidFill>
              <a:latin typeface="Calibri"/>
            </a:endParaRPr>
          </a:p>
          <a:p>
            <a:pPr algn="just" defTabSz="914400"/>
            <a:r>
              <a:rPr lang="en-GB" sz="2000" dirty="0">
                <a:solidFill>
                  <a:prstClr val="black"/>
                </a:solidFill>
                <a:latin typeface="Calibri"/>
              </a:rPr>
              <a:t>  </a:t>
            </a:r>
            <a:r>
              <a:rPr lang="en-GB" sz="2800" b="1" i="1" dirty="0">
                <a:solidFill>
                  <a:srgbClr val="0070C0"/>
                </a:solidFill>
                <a:latin typeface="Calibri"/>
              </a:rPr>
              <a:t>Hydraulic Conductivity </a:t>
            </a:r>
            <a:r>
              <a:rPr lang="en-GB" sz="2000" b="1" i="1" dirty="0">
                <a:solidFill>
                  <a:srgbClr val="0070C0"/>
                </a:solidFill>
                <a:latin typeface="Calibri"/>
              </a:rPr>
              <a:t>or the</a:t>
            </a:r>
          </a:p>
          <a:p>
            <a:pPr algn="just" defTabSz="914400"/>
            <a:r>
              <a:rPr lang="en-GB" sz="2000" b="1" i="1" dirty="0">
                <a:solidFill>
                  <a:srgbClr val="0070C0"/>
                </a:solidFill>
                <a:latin typeface="Calibri"/>
              </a:rPr>
              <a:t> </a:t>
            </a:r>
            <a:r>
              <a:rPr lang="en-GB" sz="2800" b="1" i="1" dirty="0">
                <a:solidFill>
                  <a:srgbClr val="0070C0"/>
                </a:solidFill>
                <a:latin typeface="Calibri"/>
              </a:rPr>
              <a:t>Coefficient of Permeability</a:t>
            </a:r>
            <a:endParaRPr lang="en-GB" sz="2800" b="1" dirty="0">
              <a:solidFill>
                <a:srgbClr val="0070C0"/>
              </a:solidFill>
              <a:latin typeface="Calibri"/>
            </a:endParaRPr>
          </a:p>
        </p:txBody>
      </p:sp>
      <p:sp>
        <p:nvSpPr>
          <p:cNvPr id="4" name="TextBox 3"/>
          <p:cNvSpPr txBox="1"/>
          <p:nvPr/>
        </p:nvSpPr>
        <p:spPr>
          <a:xfrm>
            <a:off x="1703512" y="260648"/>
            <a:ext cx="5400600" cy="523220"/>
          </a:xfrm>
          <a:prstGeom prst="rect">
            <a:avLst/>
          </a:prstGeom>
          <a:noFill/>
        </p:spPr>
        <p:txBody>
          <a:bodyPr wrap="square" rtlCol="0">
            <a:spAutoFit/>
          </a:bodyPr>
          <a:lstStyle/>
          <a:p>
            <a:pPr defTabSz="914400"/>
            <a:r>
              <a:rPr lang="en-GB" sz="2800" b="1" dirty="0">
                <a:solidFill>
                  <a:srgbClr val="0070C0"/>
                </a:solidFill>
                <a:latin typeface="Calibri"/>
              </a:rPr>
              <a:t>Henry Darcy </a:t>
            </a:r>
          </a:p>
        </p:txBody>
      </p:sp>
      <p:pic>
        <p:nvPicPr>
          <p:cNvPr id="5" name="Picture 3"/>
          <p:cNvPicPr>
            <a:picLocks noChangeAspect="1" noChangeArrowheads="1"/>
          </p:cNvPicPr>
          <p:nvPr/>
        </p:nvPicPr>
        <p:blipFill>
          <a:blip r:embed="rId3" cstate="print"/>
          <a:srcRect/>
          <a:stretch>
            <a:fillRect/>
          </a:stretch>
        </p:blipFill>
        <p:spPr bwMode="auto">
          <a:xfrm>
            <a:off x="7176121" y="188641"/>
            <a:ext cx="2589893" cy="3120039"/>
          </a:xfrm>
          <a:prstGeom prst="rect">
            <a:avLst/>
          </a:prstGeom>
          <a:noFill/>
          <a:ln w="19050">
            <a:noFill/>
            <a:miter lim="800000"/>
            <a:headEnd/>
            <a:tailEnd/>
          </a:ln>
          <a:effectLst/>
        </p:spPr>
      </p:pic>
      <p:pic>
        <p:nvPicPr>
          <p:cNvPr id="6" name="Picture 5"/>
          <p:cNvPicPr>
            <a:picLocks noChangeAspect="1"/>
          </p:cNvPicPr>
          <p:nvPr/>
        </p:nvPicPr>
        <p:blipFill>
          <a:blip r:embed="rId4" cstate="print"/>
          <a:stretch>
            <a:fillRect/>
          </a:stretch>
        </p:blipFill>
        <p:spPr>
          <a:xfrm>
            <a:off x="6384032" y="3429000"/>
            <a:ext cx="4214144" cy="3284984"/>
          </a:xfrm>
          <a:prstGeom prst="rect">
            <a:avLst/>
          </a:prstGeom>
        </p:spPr>
      </p:pic>
    </p:spTree>
    <p:extLst>
      <p:ext uri="{BB962C8B-B14F-4D97-AF65-F5344CB8AC3E}">
        <p14:creationId xmlns:p14="http://schemas.microsoft.com/office/powerpoint/2010/main" val="5451911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523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591945" y="1395084"/>
            <a:ext cx="2928404" cy="49433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Box 2"/>
          <p:cNvSpPr txBox="1"/>
          <p:nvPr/>
        </p:nvSpPr>
        <p:spPr>
          <a:xfrm>
            <a:off x="1761658" y="476672"/>
            <a:ext cx="6602594" cy="523220"/>
          </a:xfrm>
          <a:prstGeom prst="rect">
            <a:avLst/>
          </a:prstGeom>
          <a:noFill/>
        </p:spPr>
        <p:txBody>
          <a:bodyPr wrap="square" rtlCol="0">
            <a:spAutoFit/>
          </a:bodyPr>
          <a:lstStyle/>
          <a:p>
            <a:pPr defTabSz="914400"/>
            <a:r>
              <a:rPr lang="en-GB" sz="2800" b="1" dirty="0">
                <a:solidFill>
                  <a:srgbClr val="0070C0"/>
                </a:solidFill>
                <a:latin typeface="Calibri"/>
              </a:rPr>
              <a:t>Darcy’s Law &amp; Coefficient of Permeability</a:t>
            </a:r>
          </a:p>
        </p:txBody>
      </p:sp>
      <p:sp>
        <p:nvSpPr>
          <p:cNvPr id="2" name="TextBox 1"/>
          <p:cNvSpPr txBox="1"/>
          <p:nvPr/>
        </p:nvSpPr>
        <p:spPr>
          <a:xfrm>
            <a:off x="1828800" y="1235289"/>
            <a:ext cx="3907161" cy="5262979"/>
          </a:xfrm>
          <a:prstGeom prst="rect">
            <a:avLst/>
          </a:prstGeom>
          <a:noFill/>
        </p:spPr>
        <p:txBody>
          <a:bodyPr wrap="square" rtlCol="0">
            <a:spAutoFit/>
          </a:bodyPr>
          <a:lstStyle/>
          <a:p>
            <a:pPr defTabSz="914400"/>
            <a:r>
              <a:rPr lang="en-GB" sz="2400" dirty="0">
                <a:solidFill>
                  <a:prstClr val="black"/>
                </a:solidFill>
                <a:latin typeface="Calibri"/>
              </a:rPr>
              <a:t>The Coefficient of permeability ‘K’ may vary from as large as 1 m/s for clean gravels to a small value of the order of 10</a:t>
            </a:r>
            <a:r>
              <a:rPr lang="en-GB" sz="2400" baseline="30000" dirty="0">
                <a:solidFill>
                  <a:prstClr val="black"/>
                </a:solidFill>
                <a:latin typeface="Calibri"/>
              </a:rPr>
              <a:t>-10</a:t>
            </a:r>
            <a:r>
              <a:rPr lang="en-GB" sz="2400" dirty="0">
                <a:solidFill>
                  <a:prstClr val="black"/>
                </a:solidFill>
                <a:latin typeface="Calibri"/>
              </a:rPr>
              <a:t> m/s for very fine soil such as clay / silt.</a:t>
            </a:r>
          </a:p>
          <a:p>
            <a:pPr defTabSz="914400"/>
            <a:r>
              <a:rPr lang="en-GB" sz="2400" b="1" dirty="0">
                <a:solidFill>
                  <a:srgbClr val="0070C0"/>
                </a:solidFill>
                <a:latin typeface="Calibri"/>
              </a:rPr>
              <a:t>The values of k are influenced by….?</a:t>
            </a:r>
          </a:p>
          <a:p>
            <a:pPr marL="342900" indent="-342900" defTabSz="914400">
              <a:buFont typeface="Arial" panose="020B0604020202020204" pitchFamily="34" charset="0"/>
              <a:buChar char="•"/>
            </a:pPr>
            <a:r>
              <a:rPr lang="en-GB" sz="2400" dirty="0">
                <a:solidFill>
                  <a:prstClr val="black"/>
                </a:solidFill>
                <a:latin typeface="Calibri"/>
              </a:rPr>
              <a:t>Pore size</a:t>
            </a:r>
          </a:p>
          <a:p>
            <a:pPr marL="342900" indent="-342900" defTabSz="914400">
              <a:buFont typeface="Arial" panose="020B0604020202020204" pitchFamily="34" charset="0"/>
              <a:buChar char="•"/>
            </a:pPr>
            <a:r>
              <a:rPr lang="en-GB" sz="2400" dirty="0">
                <a:solidFill>
                  <a:prstClr val="black"/>
                </a:solidFill>
                <a:latin typeface="Calibri"/>
              </a:rPr>
              <a:t>Soil structure </a:t>
            </a:r>
          </a:p>
          <a:p>
            <a:pPr defTabSz="914400"/>
            <a:r>
              <a:rPr lang="en-GB" sz="2400" dirty="0">
                <a:solidFill>
                  <a:prstClr val="black"/>
                </a:solidFill>
                <a:latin typeface="Calibri"/>
              </a:rPr>
              <a:t>    (grain size and cohesive</a:t>
            </a:r>
          </a:p>
          <a:p>
            <a:pPr defTabSz="914400"/>
            <a:r>
              <a:rPr lang="en-GB" sz="2400" dirty="0">
                <a:solidFill>
                  <a:prstClr val="black"/>
                </a:solidFill>
                <a:latin typeface="Calibri"/>
              </a:rPr>
              <a:t>      nature of the soil)</a:t>
            </a:r>
          </a:p>
          <a:p>
            <a:pPr marL="342900" indent="-342900" defTabSz="914400">
              <a:buFont typeface="Arial" panose="020B0604020202020204" pitchFamily="34" charset="0"/>
              <a:buChar char="•"/>
            </a:pPr>
            <a:r>
              <a:rPr lang="en-GB" sz="2400" dirty="0">
                <a:solidFill>
                  <a:prstClr val="black"/>
                </a:solidFill>
                <a:latin typeface="Calibri"/>
              </a:rPr>
              <a:t>Viscosity of the pore  fluid</a:t>
            </a:r>
          </a:p>
        </p:txBody>
      </p:sp>
      <p:sp>
        <p:nvSpPr>
          <p:cNvPr id="4" name="AutoShape 5" descr="data:image/jpeg;base64,/9j/4AAQSkZJRgABAQAAAQABAAD/2wCEAAkGBhMSERUUEhQWFRUVGBwaGBgYGBoeGxscGB0YGBkaHBgbHSYeHBojGhwdHy8gJCcpLCwsHB4xNTAqNSYrLCkBCQoKDgwOGg8PGiwkHyQsLCwsLCwsLCwsLCwsLCwsLCwsLCwsLCwsLCwsLCwsLCwsLCwsLCwsLCwsLCwsLCwsLP/AABEIAMIBAwMBIgACEQEDEQH/xAAcAAACAwEBAQEAAAAAAAAAAAAFBgMEBwABAgj/xAA8EAABAgQEBAMHAwMDBAMAAAABAhEAAwQhBRIxQQZRYXETIoEykaGxwdHwB0LhFCNSYnLxFjOCkhUksv/EABkBAAMBAQEAAAAAAAAAAAAAAAIDBAEABf/EACURAAICAgIBBQEBAQEAAAAAAAABAhEDIRIxQQQTIjJRYYFxQv/aAAwDAQACEQMRAD8AW+D8Kk1BXMnKU6VZUZSwBYFzudW5Q7f/ABWgC1ps2r/EiFPDlolpCEBmv/MMWGcQOyJhOXZWpHQ8xEcmubUuitbjaJP6JaLCbMG/SB1ZiUyWcs05gbAnQ/Yw0T5HlSUeZPMXB+x6QMxSgTMQXDjcbjW7QyWKLWgFJ+RZxPC5U1LhiSC43jOlpVLUpJJBSSD6b/WHaj8SXU+GhJmC1wNAeZ0BDReVwCmaoqUlsxcm4+MDGfC1Loxxb6M+o5rrvfvGi4BVyRlcBxo4e/MRdl8H0cpGUyUKPM3PvN3jPk165KiLqSFEDmwJZ+rQ2GXm/iC1x7NcqVpUgqB6/eEnH5zELa6C4b3H1Yx94ZWzZiNFpBHJiffEdZRzV2GX1Jg5M1fwuUuM/wBsKBGUh3fTo0GJWJeLSlzcHbcdfSM3rMDqpRKkh0nUJL+8ERdpaKvWnJLSoJOrMNev2gOL8Guf6Ma/CqlmWzhDFQ2c6Jf4t2hrw6iQhOjDZI/NIUOEcAnUxUicjIpSnF3cMA7+hhtmVIQCpVgmJ8jblT8BR60T4hiyZUsqJygad+kZ7ieNFTkE33fQR2PY0VqKlkE7DYdIr0PBU6rI8Q+Gg9HUegGw7+6GQg5MGUlFCzLxopmFQNtBbkdYYVYsSGVbcg217w24d+lsqUoe0oi7liflaOxz9NW/uS1FdrhRL25K09/viz2tCY5qf6JFRNcGGLgniEJR4KixSTl6gl/gT8ooJ4XCSUrMwHVmDgdv3DtALGML8JaBKmKUSdRYjl6wqWJpbG++m9G00mLAgB4s/wBcACHhBwtU3KLvDBLw+YsOVZQ0RrOkOcLK/EeOEJyI/fYkbD7x7g8jKix1ipxotEimKrOkpY83IDe6PjBsWK5aT5WbbnB4pvJ8hWVcdBirXlBL6/KFufVJXMSi9y0WsVxBxClIxA/1cvLdlX+R+ENq2KTNMwyj8NORCQlI2H1goJRUGULc4pSagrLmyT6OftEwl5S9yOYNo9FPXRHJW+yvVUq0b22/4irMqikEBLwQnTSo3OmkA8TxbwXCUhR0aAdBRT8i/wAbUIXJCgPOhQb/AMiAfzoIgw3hUpSlRlnS5JL92e3aGjh6QJn9+dlBY5Uk2T/qHXrBjx/MEpIJtcaN33iSeXdIsjjuOxCXw3IUXch+/wB46HSo4SSpRUFpAN2I9/xjoPmhXtz/AEWcUwzw1FIBJ2YgfAi/wgXTVt20IsYYOJF5kgg3G45i4hRrVeYLTou/ruD1eFTxKaf6hscji/8Ao04fisyV7BIflp6xNiGMzJxly9Cu3lt3MLVJiYbtreDGC1QMwHXKCffEe4Mr+yNDwnDpEiWEs7h369esVcVrAl8oF4qTK0qQ55D+YG4lUuAByjU00Ka2D6qtf3wDpMOR4ii1yoluV4s184BLfuKmAghwvwtOmupWj+7e6ti20NxR/DpUX8Pw2YsWQW9z++PufTZH6agweXSS0slSyotqDZ+h37wo4xPIKmVbeKJJJdC1tkFZODsIdeE6ZKpSVZWG5jOaJp0wJD5R7RjVuHktKCdE7DlHY43tic0vCPjiTDkKluDlUnRXL1jKsbNUULLlSBoXyu2zaesatisyUP8AuLs/s6vCFxnjKCnLLDBRCRbdVozLFdnYpPpFOf8ApuoIlzUTnWMq8ikhlEMpgdQO7+kOGEy1hIMxHhqIuHBb1G0EsGkIQhDkLISA5vYBmgjXlJS4AflE8M8o/UoniUtMhkIs4P8AP8R9TqkISSrSBArlpLOQG0Ox6ekQVlX4hGY3Gz/GL8XqFlVeSKeB43/APxNQqmpK286S6e3Ls30haFQmYhlgKbfcN8R2izxDx8EEy5agopLdH6n6QCpFTqgEoAGpKzYc4Lmo2FxchnwLFZaSpJKSAd9ekH5vE8lKfL5lK0SLk9hCZgHBYmkqzPe6mLE6WfWHzCOHaen9kZlblgH7nVukeU/Tucm4aLPcUVTE/GcAqK7/ALn9tALgO5J2dnAgejA5tIhWVZUEgkA7tch9o1OrU4tt0EL2LJCwUM72IA59oojB4YqKFOfuOzNaHE11SmIZO/WGSip5crKsgeVQOli3aB1Dw9MpwQwIe3Ntn9IIqxyWPJORk5KuUm2427Q9A0MYx4EuliIllY1KDkuO0KVVLlJBMubm3DafaK9LJXMBZZI2+ukM9x/oHtJjLiOOJU2Rg+pNoC4jWpfMVAl2+kV5mBOPaUYgn4GqWxDnq0Y22EkkHKSozHznXTkIYKCkYOPQQnUk5x21g3hWKZSEqJbY/m0een7c9os+0dDO45vHsUGBuDboY6D9xGcRZxOeMoHM390LlLOlrdCixQS3ftBurDkesB52ASJzlExCZjsq7X5Ec+sO58XbJ3GwPiACVWVlPeCfA9f/AHV5iSCACeWrH5wLrOGFoJcO347ww8JcOGUkzVqcTA2QaAAm5P8AlGZKcWbC00P09TANpAipNjEsqewynYeXqk6QPxGrADPEK/B7PKKmC1ggO2/z933hhBypAew2e0C8HlqTKDpN9+fryeIqqqz20bfaPRhpCXRbqMVYtsLv9oWcfxJ0KJsBcfzFquWQw15/aFjiOrJHhpck2AGrmwYR0m5OjUklYz8NICcqgQQd4d0YqJaWBD/l/wCIw3DaqqkLEtOZBJZlJNn3+sPdNiAHtl1aW32BjqaYlRvsb59WgpLupW7/AEGg9IS8Zmggi3lII6Nf5xen1WRLk3aFqozrBTLQtajrlSTf0EG3y6RiXHyaDg+LpXLSp2LQRmYkQUhn+UIkigny6dCjJWFhN257Ax8yuIJp8i0TEFtcpKfeNI89+nnGVrotjljJU2aBUTkqfK5t7u0JP6gVK5UkFByiYsBZFiAxLA7AkX7wUw6tTldUzy9/rHtLWSqmYAAFJSoNyfR/R4yMn7icf9NlFKLsRMD4Gn1U0EIyymBK1aeg1MNmJcNzJc2XJAeQbuLORsep594fpOSX5RcHWKOM1spBUhShp7t/fDsmRXsnim+ipRKCJYSnb8b6RdlTevxhew/FUrALsInnYuEggHcCKVKKWiepNhSrrwBl05np94q/1gbyMA/5eA1ZXvYWEfMiZ5bfnKDjJWN4Ui7OJJeBldh6V6gP2i3JqH59t4mmEEX1gnG9oxSrTEHiCgMtHlLcwPlDT+nwRMptHIV/P4Io8USv7KlAOwJ62hS4Tx2fSzh4IK/EsZYDlX+0cxCdsPSNfRQJexyg7NFhVHLLuSbbiIZFUvKCuUpJUNCzjoWcP6x5NqlAZilY6hNvW0Gmv0xgbEOHUgmZLUxa4vcfflAqUuwMGZ+OSfM60ApDqdWnUh4TF8QoVOUEOUE2U0Izw5q12Mxy4umNEupIAY27x0e0fD9bMQlcunWpKg4Ng453IMdHnUU2ijVThYxSosOSkqWoAOSSTtveB06pQZgSSuUoay5gb3Ej5wRralMxpKHCGdSm9op9lA9bk9I9OEv0kaPmdh1QuWqZKn/21OyClykHXzEv9oIcF06hKVKUXyqcPqy7n4ufWIMNmqp0l02LtyJ7wS4emmWtS5zIlqT5TyUL3HJnjcnBx0ZFSvYTxfBTkSpLgi3zIgJh+GqM4FbOlzfp0h5mYqhSB4ZSeTXPe8BpKM04k8rxNDjaGfJ2RCqZOVmbloYHTV8x190H6pCU3YdoXK5QAUp9dO51iuNJCmmwXX1OvMn4naPjD8EBqZK1Ooh1kA8gW9Hv6RQmnOu3O33hmweXlK1b2QP9v7vfB44quTByS3xQWoadBNwCRcOPpC9j1EUzfILcufaDsublL/5WgfjU1LgvcnSNdcbBXdFTCqcVKnUXSGGXR9H6tDIjEVSvJLSmWBowALdoUcPxFMpakgkZi79Trfa4i2nEVTFZZYKlnQJDqPYAfl41OhU02w/OxWYT7T8yN/Q/aIp9eUjMsBuYb7RNQ8CVc4BUxQkg7G6v/UW95g2rg2lkDzFayNStZY/+KWEZPMoK2dHE5OkLUmdKWzpDnoIu8O0cokhCcuRatBY6NEM6dJUpSJUtKAAyVAXfmTygngE9CEZQN+cSr1Ecquih4ZY9MNzZyEIzH2Uj3nl3eM54priUKIvMWWSOalWA95hp4mxAKypToLn5D86wAw2iE2cFqD5T5ehNn7t84kk+cr/CmEeKIcB/TioWgKVUoRzSJZU3TNnD92gnjHAhlJC0z1rUNilIB92nvMN9NM8NAe3S+vOB2I4wCGbbQfxFOq32K86M6GIAljZQsYtU9SzM784rcR8PTps5KqeWXJ8xsA3MuQ8eU/CVcPaCABuV/YGCjLygmvARztfMfSPF4gw39Yo18udTpBmNl0zAuAeR3EDxiYO8M5tbQPFPsu4hVFYyqLA299oO8J4dT0vsoBWqwmG5bl09Iz7F8ReydYNcP4/mQx1FvwQuTdWbro1OnmgrD2D7aRbqJphBpsemILAuIvf9VTjby26R0ctdox4n4CnE2B09VKKJyRmZwtIGZJ5g/TSEXgHhHxq4SVhxLJVM6pQfqWHrDCriVTEKQl+d4K/oknxJlZOOpWlHzV9R7hGvJd0Y4UtmrS5TAAC0dEpMdC+AuzLOMeHZM9ioAEH2hYpJ+hhLnyl0ikpUy0PYtr+CHyuqk+EAoXIf333hQ4/qUzqbLLDrzoy5bnMSAWb1iPDk3x/pa1Wy7R4nJWWIbl/ER4zWpKWDZRc99h/MLuGcHYiZec+EG/apfnt/tSU/GPcJqlCslIqpX9sLaalXUEA2sQ7HlFjUnoDlFbD+G4KRIQVFvGBWEg3SCfIddCz+sB5tUulUtZKsoPmckkNY2Oo/BGmkInZlJYIQlm6hikp5hrPCXxnh2emmqCXKUuSCLNdz6Q1JVRO5O7B6eJhNRml+YfnNoWarHvFXkDjvp6RNwsoCWtPI/MAxSEuXMQWSTNQtg24cvp3eNUQnLVhzD6NA8zueX5tF6lrQlQSSyibdX2ihKwiekOpBSG5390UVKAUcxKVC6SdfSC9zwBw3Y5qToYBV9QCon3ReosWC05lEMzHod/eYXK7FUpWwSVN6fODbtaMSp7PiomGWp1DPmD9Ut8xGm/pDW0ypcwhQM/N5hZ0pHsgb5Tr3flCLguFLqVCYoa7XYAavB7EfKkplshI0y8/8hA2bwvs16oqbO9vzeM64qxgrJQg2BufzlAfBOO8iPDqiSBZKzcHortzj5qVJU6ksQeV4h9TJydNFXp4qO0fFKCEpUearxew+Z5QQb8/vAOfUlCDe2v2irS8YSZUoJIWVszAFiep0jYJ1pA5HvYaxiqzLbcsG6mDGBy0yrEuBd/zeFHhdMyrnqmrDS5R96zf4C/qIbjNSmayujdRAKDj32byT6CM2rXMV5dtOnpp74+kYaE+0oBthFGdjgFksOgsIEVeL7qV6RSuK29iXyfQxTMWlosAH/N4G1/EgNhr00hVrMYfSKaZql6axssjeoo5QS2wtik81CFSyxzJIG19vjCDiGDT5B88tQBOouH5OPlGl8LU6ETCJgBJAb6iGtVFTq0LA6gjcctjDsWNpCcmVcqRj9FwdOmJd0gi+Ugu3ygTOwufSzHIdJ3DsY2w4YEElPlfTkenSBuK0qFy3AsXzAj3wxxSQKnb0IlNiAUBozRYVWpTv8YEY/h3hzv7R8pAPY3tHvCkgrqfPcSxmY83ZP1PpEzxlKyDTMw0+DmmOkrDgbtzMPv6S0CZElSU6LVnubk2F/QCFbGnUX2IBts1oN/p1igz+GrVnT6WP0hjgoxsDlyNOYx0fSZgjoDQGzKsTZaEuXZn7Bre6A/DlKnx+176Op9PSDdXlkyFlbAXhd4FqfEXMVtmYduceXjvbXR6L/B8xMBAGUMFXbkdNfSFbEpCVKBID6P3hnrvMluQ+ELddSqKCwNosumIatbPuk4NVMaZ4xlI5p5i7Np6mI8S4KUsGX/WTCmY+YMGJGx7+4wwcF4qlUllmwfMOmx7vFyrmpIOXTly69I5z+Whajox5WBzKIzFZgtHMJYhrFwXhr4EwKUJHibzQF9goOB3AhlxbBkzJbK1Avrd/rGZ1mE1FBOH9LNWiWosUBiAdbBQIY9nh8ZAPejQMQpwpmIL2t0gPVcJoqFeZOYbW07RQQZipYImrE0hwba6MzN8IeP0/llclPinNMZySA/WwAAvb0joxTaZruKE+p4NMlQUlLJFiAInxfh5C5JSQ5aytweYMaDi6xmIAhYxRNi0VRitiJTehfwTNIo8oBKi4e3X/AJgVXTXYXA+8X6irSkNfkbe/aB2cTFAa7D5wpMqoin4cFSy5cAGzd94v4FwdMSjMlZTa9/poYjrkkhIFvNfsNvlDQaxUuQCNSAB6xkmn2ZtdCDxPg1Sgu+ZAuMo+YEBsO4fqZw8Xw1lH+bMG5gG5HUWjX+FsPNRmXOSfDTb/AHK19wg7XFCZagAAltI3HqIjLL5UIvCEhHggIP7i7bl4o8V4iszQmUnMUBjsG6naF6m4sFIqdICCyZijLI1D6JI6aBobeGsNUqUTNH/cOZR3JPe9oVHE5zvwNeRQiLiqyYWca/6vu0DKysnAsJbjm8aP/wBLyy/mLtYMNusA8Sw1CAWhksKj2gI5eXRn0ytWTct0EM3DWYJJBLBgS3mc8h8Iu4pw/Ln04WgZVgfEag9DAbgclUxaiWyMWbm4fvaNg0vAOS2hylIyIKmUVL03Prf/AIiSgxhKVf3FXUWD6doHmkmKWfCcMHdWtzsdorLUmXJUpSSVEu5Ia2pvD5OhEVbC/EWP5SkJmE8wSNByaLmCLM1AUbg7Rm8lapywpAYAhu8a1w7h4CUJfa5iLPkfgrxY0iDFMCRNSQpI6WhCmYEqlmLWDYtY6hvmL6xslXSjK4PpC1juFCagjdrQtOWN76GNKa0JFNxEGKVXG3SPabFlSZyJqC+Ug235j1EKVdJVKnLllwUnQ/A9olo8QUgvrFa6E9H6YpMTC0JUDZQB98dGHUPHlRLlpQkpZIs7/eOiJ4J3pjOSGbAsZ/qUIXNSm7nL7SWcgXIvE2D1EuVOm+FKGUqcpAsC2w27RcpMAQsqEopBGrAgfaAVdg0+iWuZMuheihsev3g3Co1HoNS+XyGydjQFwgB+cCsQxcFKnUAANoUTWqVcFyTFXFKSauUwUxWoBukLjGUg5OMQrgOO+FLN3C9Rva4/4hvwytQtKZiFFtmu/cHTsYWMG4ZQgIB8xJ1Ov8QZm8PZCFyiUbFjr1L6wbxco8l4EqdOmN1RiSPDzLCRkHpGf47jMnMEJWFzCQrKNAL6jQbCC6eG5k5Cs8xRQLsVFn6AWjNKvhmbIqVKk3SlV36nQ/eNxxk+zm4pjvRpT4Y1BGrjeHrhejTKQT/kze5/nGfyKsmUCtJSxcv+fOGfDMSDqTm8rA/8Q9ao5u06D2J3U+xgHiI8ptEWMcWSpI86rfD1MI+N/qYhz4RzDkBr66QxToQ4WFpcsLCgSAz+Xc97cokpZCQ5/cLl4y2s4jmTJhX7P+kGzcjB/D+JyQoIQoZt1FwD0gbrbHJ2g3U1eaaEB/ac2hnxitEiTJSr2pqgkDdztzEKGEqTLKp05Q8odyfX5xFw1VzK/EkTZqv7Up1JzWCRoLQtO9hSNsQjw5KEgAW0Abt8ITONMX8JBA1MM9RiSVoJCkqKRcJPuMIFZ4FTUZZq/Z/Y7P0ffsIc2nUUS0022LeB8If1kxM1RIlguo/5EFwkH0vytzjS2AAAsBYCI0oSlISgBIGgAYD0jzPFMI8UKlLkTZ2BPKEbGK91KGw+JhzqlNLUekZ1OOZSieZMI9RLwOwryX5VYJVOVKOxP2hEwXFjJnKUXCZgIPRy4Po8XsSq1zvKHCR8f4gYrDV8jCINLtjZbHKXxKQhSVLGYsQQNeQfeBuKSqqqJyoOUB26c4k4bwtRWlU2WoBI3B1h8wvHJSJwQtLIUkgWa5+pjZTbBjFJme8LyVonJlrSWKnBBsGuX6WjZMMLJfmWhaxrBUSp6Zied+oIsYMUFWMsTZW+SspgtMYnBSxgVU2j4Ff5miGtrgN9Y2Uk0Yk0xF4qwBM6pll8rhlEasDa8diXAKBKzSSpKm/cSQffE07FRMq8ib5QH7w1V1eBJynbSMTlWmc0r6MyHDsz/NHrb4R0MM/DUrUVNr1joP3/AOA+0aTQpJKZoZKQNvi8DuMcUk/0i0KLhdmP5ygFi/Ec6WtaESZwQC48hSn3q+kA5s0rUPFLrUsZU6gA7n0gqZ1oF8PKlyPaOaYWsxLDm/vhzqcFkzqfxZaznAza2BGoy/WKhwKWib4hZSSGKRYi+rbx8z8NnIJ/p0KWgpJGgY7AhRFjHeLiwX3TCmCzkrABsoQx06QQxu20ZthlUtDJmgomDp+OIdcKxkBs7PuYyHejpdbCWK1gky2Gp2hKo6Jcyeokul7j/VcuR0f5wcx2uCiZn7QGHeKvDM1OUqO515OYfLuhK6sJDAswIYAaF/gw+MAsYwubLB8ElB00B09IbpE9LXfp+bR9VTKuzAb/ABMN4KtC+TswnH6CdMBUsqWpPtA7dQNG7QvyUuWjY8aoEupTB317/TpGXYxSeDUrT1cdjAL8GXYycI/pz/UjxJxIR+1KdVdSdh2htPAMhAypBSB1P1g5wbMCZaQNkAfKGWspApOYeoiNuU7aY9JRqzI8d4BUrzJWVcn+T6QK4blKpjORNGVSsoY2sHLg6G525Rq86RtAfGMClz0FMxLj4jqDsYGOZxfy6ClC+hUpcQCVulbdjqIBcTTB4jILgb99ft74sV+D/wBEv+4nNLNkTOuyVDY9d/hF3g/hhFbMWua/hoPsi2Y8n/xEUXH7IVvpnzwxxjMlgInAqlMwWdQev+SdOo67PkmeFAFJBB0ILv6x5iXBspSAEJCW0bRuX8wmYjwnNlKcZk8iCW9CDDVmlD7LQDhGfXY7VM1OQgkB+cZ7XVspC1pKw5NgOR7RWm4VMUXmKUoDmTAPGaTKQUCwcH6QEsiyOg4w4Ib8JpELFkv1BDeu7w2YXgUpF1Bz+bwtcHLSJCQTfLmPLnF7EMfKv7cohyLqdmgIQ5OqNlKlYWxPG6WQMrErGyb+86DtClimJpnKsnIH1cv3FrR4qmlpOaYsqUfzU3McqvlpLiWg/wC4qP1tF6wpdkTzPwE67H/EliWXfKBm5toO8DcP4jKSyyxiDFKpKpYUgZSDpyOsBKuSqaokHKNm1ibNgT0VYc+rY/jGgQ8AMd4pIBSm6j8OpheQid7PiFokl0ARdTl4nXp67H+8n0ScKzz/AFDqJJIvD3i9V5e7QhYfOSmeANW+sOcwlYS8LzaloKG0fKZlo8idNPaOhPE2x4qJC5iVZ7oUTmB5A2PaETiTBJsiZKXLGZGo0DHk+/T1jVKlaQnL+4v6DaFLFK5M3LTq9or25By79resehWiVPYO4ZpZk5PizUlIdkpOv+6Humw6WQxG35aKVNLCQAzNF2nn3EZjjHtjJ34AXEnDgULi4uCN26xncnHvDmKkzPKtBuFb8iDG1VJC0G3UfWM74w4RTN/uAedPxHLvATSTrwdFuhbxDFM4EtBD7cu8MWCKaUBo2p5NaEiZIp0pUVTQhQFgHzA9m16QewnFkzEIz+WZYHKWSseuh6Qag1sFy5DAuu3BBEfCMRL3sL/gEfNdTJRKzpmFjdiPno0BE1q1+yhn6mC5MDiW8anqIIZyqwHfT86Qm49gExvEMtSltdr2Gzbxo/D2DOrxJl/8RsO3pZ4aMSo5ZlkiWHItlF+og+LeweSWhP4LqT4MtRFygFuVtIdKOsYawkUM3ISnQpV8NR9oPIrLR56bhNlbXKKDtRKSrzC0D5lOAbiKH9U+5fkYmOKBIuYJuM3synFFTGMGlz5S5aw4UGI+o5GBfCtEJEhEpB8yXBLM5cu43u8WMQxxKQVEhKdy8C8HrVqT5gBmJPUOX+sDGlo6QwJnLKi2ZOU8yxPXaLufOm4inKmhPMnf1jplebEM3L80hkcqj2LcLAfE9KEJLbi0KdHhBmOoFmt+CGni6eSUNcM8DsCqEgKFgXe2u2jwEr5PiGnrYD8GZKVlAcbNb3iOkqUlasw9pPyh4wiQlR8SYAbeUaBhoS25hMx2mmImlag1yenYdIsxY5RipMTOSk3FEMyS5N9R7ooqQoPZ2iwiqSbg9wY41A0TcxWmRtUyuZhKL7n5NFqRJAWxDps7atu0VJ8x7tpFnDvMqBkxkEOkvhmTMUCl0ggaEF/5aBmPYchIUlIsHD7wZo52RKRyEA+I6zOSlJ1OsFlpRBxcnIQKSeRNCjGjYTXJmBI0YXhIqsIVqgZiOQMe0OKFCm0I1H8R5uSPJWi+MqNMKk8xHQqox9LCPYTv8GUjWcfxSWmWFpUDnsGIc7+sIaUTE1XjTQUpIIA779T94sSeApdPOE1ImJUhxlUXTdttj2inxfVVBlkhGcJ1y6gDpr7orjkxvvsncJp2uhqk4yFWBB+fbvBBFU28ZbguOAgKB9Hv1hnl42GsbNBS0hg4IxU9B6xDPq0qcqIFoSqziUiyE5lchBNOHJmUyVrzZ1AucxsXIsHZvSJnJ1sYoeUC8QwhExUxSQCAQ43uNYVcTpFyj/buN0/m8GOFamaqatALqBOYkWYFvwQw1/DoUCXYkP0jufCqB42Z3R8TTCtEsrOQqAKVhyHLWP3jVcIok5A4BI+cY9xJReGu1iPwGNB4S4wRMlpGZlAMpPI8+oeKE9WKa8D2lISNg0SSKlI9o2P1gFMxQHUpyn5j7xFVYqhKCokW0D6nYAfCCeT8B9v9AnHAEheeWQDrzcHV+cBMP4zzpuCG7N6Q2U3DSJyjOq0iYSGShXspHJtCrmT2EQ41wZTrQoSZaZSgHSUgB21Bax/iJ5uEttDY8loW5vGCeaj6QOqeKZqiBKQVKUWA1JJsLQDn0E4TTKy+Yctxz7Q+/p1wUsL8eaCAn2H1JIYnsBHLFDvs55GUsa/TmvnS0rKxmF8hcJfooWfuIo09BitMQlUpShsUlKh8DaNh8Qos79IjKwdRu8Ue1qid5XdmXUvGKkKKJoIUCxexeCqOIUKuHPo8W+NcCRPKZgQMwPmLXUA3LcfL0j3DaVKZQLJSx2DWN9YlyQhEqxXNFPEp3iITmSpPIkM+7QqTknxpTWzKb0Ic/KHHGOIpaZSkuMjEl25agbXhJwStE6oB/wAQT66fKAxpydhTio6GuqxPIQxYCBGIYypVtoir1vAecltDF6mxLivwhmrYkiPEVHOz3ilW1BH1MF6WhUoPkURzylo5OhUkmVDMJsIZsFo8iQtWu0QS5ktAylJAH+SWv6xFiONACxtBp+WBXgJVmIl2GptBTC+GQrKua5PLa+kCOD6PxnnK0BZPpqfpGg0lDfkBATneg4xrZ1LhgGiQOgECsbwKXNSc6AdWLXHYw2KlAJJHpAaeXcc4U48UGpWZDXcMzUzFJSSQDYtHkP8APPmMewPIOh7k1DoKRdxvAeupALR8mrbdo+RXZgxux1hLksnxDpx2I3EvC7kzZHlmfuTsv02V13hRlVk9SSwNi3roxjVK5V7QtpwkT5uRDAlTq+pjsWRp8WFKF7QewfhJKaTPdUxYT5jqXIuOQ3hjxSWEoYBgAzdoJnJJkgOCyQBfkGEA8brAwbcCGTXxZ0bugJgEpEla1MHmF/d/ME8RxJJbnpb5wnoriFkvYKLX12sI6fPWtiATmLJbf0gFa6Nor4phUupnDOpaXH7QG+MWaf8ATmQDmRMI65lAj4RQlq8OcoTTcEW5esNOEJm1LiSl2HMD5m8dclpGVFqzpHDkoApXNWX5feOwPhaSZomAqUlPs5jy31ueUSz8MqwgkyyLfuUkX/8AaLcmaqnQkrQpCWDEsU6cwWjrkC6GEhgGADfAfc848WtKgHDEafB/hFSgxSVMslSSdTmN794+62oBcoUD5SO2ojpPQKWxJRSpOISAxdRI93mL+gjSpqi2VLARmUivEvEqcq0UVJ7EpN40RNekJBKgH23+EH6aq2BmT8FaZSKclyY+ps1k35aaxXreI5aBcEDmSB8TCxXfqBTJPmmofkl1Ef8AqItTiuifjJ9hyvq7M2kJkzgtc2bNXNnTEoUoqRJStTNbXvqwgpgfFcmomqKMxCWclLa6AA+/06wZr1BgpOoF+XvhMkmOxprsV5mAiWA6QynALbHnC5R4UaWfM/wUPI/xHp8oP8R8WJRLCEh1/IQvYbhFVWTQtRUkHc6kdE7DqYFDCQlUwskFRgjh3BkyaXWWHIfU6CGvDeH5chIBud+vcxeXXABgwENjjfkW8n4UMP4UppA9kE/n7jeL0yZLbLlSOwvFCoxE7e+Kc2pCPMS5g1xWkDT7ZPiNOjKXYg6xnmKYGpc8okgqBuEj4wcxLFyssDZ4vcNUqs2fcfHrE2XIo/UdGF9hLg+m8CSiWsFJBuD3cw3GsAS37YEImHe/ePJ6CU+Q9SPzWOi+PZko30EhXvYH3xTrqrKNdrmBX9eU6+0Bv84HVNaVFncmNlK0Yo7JlzSS4Fo9j7kyl5Q2kdCqYfJBAzuZiGZWN7JaBKsWiJeJAByWiBWiqi/W1jJ+ZitwxxNTpz53zEtsBYlg+/OF6rxrxZiZKAXUWf4n4Q88OYNToUhc2ShbG4IextFOLE135FyyLwWzjqFpuX5fSB06jnzQRKQok6KVZI6udW5CNGmyJUuyJctI1skRHJlld2YD80itYF5ZM/UNdIyus4WqZSW8NUzKMxY7b6b9In4Ww5HlnJmAhJYgG1+fURrYSBCHxfglPKnCakCWqa+YJtmIbzFu+vaDlFR2LjOU9GW4xiRXWzkN5SsgE6OmzvGkcDUZpaNSyovNWct7hFvg4gP/ANMy5iVKQApuXzg9w6oLkeEsuZNh2U5H50hKkpPY2mlQWKzNLJL9SGJeONGZsvIXyDY/uIAv2HzjqHDspKlKZmAHbf1iDEaggqc+YhgBoP4ijpWxD26RnvEMubSlS2KpQOu6X+YvE+CSq2akTUAJQq6SssVDmAQSRDQuoSAAwXo+a9/W0Q1uMrd9ehvpyO0SzV9FML8gLH+HJk8pUmYEKSQdCb9LhrwNrK2tlnwlKUSWYpAD87i8HzxAtmypHUj+YlwMeJMK5ozA+gHL0jMfKOgnGxZp+Eama6pk1THRyVEepMfM79NyHImKKuoDfCNVRVISlmAtaAWI1AQ5JseW/eHSjJbs6KjdUIWDyzSBaVgZipwQdQAI8xHHZszyJUpXQR8cVkzCgSjcK+HX4QTwbDESUuolStzAJXs560juHuEHPi1FzqBsD9T8IcU1SEJZLJHTU9zC6vHEu0RTcWHOHRajvyKcWw3UYgTow2d7+6KE6pAvr1P0gNUYyO5gJiGPKfKNeukC5uQXFRGOuxtCAS8AFYyZxLaAwHmJWsuov62j7kNLWAC+ax7xji6M5bDFDRqUSQ7PD3gVKyGAhdwMpMry+1y3hlwaoZPX8eIm7lsfWggZRAvHwVaNrEyZxOkeqXaLKTQpCniElSp5DkXIProID8YYFMlBE1ClDKx7HnDPPmD+oWTpYjuGi9jDTqdQOhSREim4vXgOSEOk4+UlAC0kqGpBsY6FnKN46PQomDMtZEpLGKNRMJLEkx0dCK+Q2/iX+Gh/9yT/AOX/AOFRrNMLnsPnHR0G+xaHhabDsPlEVVZJblHR0NXQryQHX0+0KvHF5d7soM+zgO3KOjoTl+rH4+wLhKiFJYt+GLcq1cwsCm7b33j2OhUOv9Cl2G8Q1MC5+i/zaPY6KcnQiPYDkGw9Yo1Ciwjo6J10VFCqNh3+sNWEDyjt946OjY/YPweoUc2vP5wFx9Zvcx0dDH9Tf/QG4dlJVUHMAWFnDt2h7MoNoPdHkdEGXsYhAx4NUKAsLWEDp6iwvHkdFUOkTy7PaQ694X8QP99feOjoOP2YE+iU6RUWq0eR0MFjjw8o+Xv9IbsLOkeR0QZPsVL6oNy9R2j6XoY6OimH1F+Rer/394lUs+Cb7COjomXkKfgyyZ7R7n5x7HR0ekuiZn//2Q=="/>
          <p:cNvSpPr>
            <a:spLocks noChangeAspect="1" noChangeArrowheads="1"/>
          </p:cNvSpPr>
          <p:nvPr/>
        </p:nvSpPr>
        <p:spPr bwMode="auto">
          <a:xfrm>
            <a:off x="1524000"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defTabSz="914400"/>
            <a:endParaRPr lang="en-GB">
              <a:solidFill>
                <a:prstClr val="black"/>
              </a:solidFill>
              <a:latin typeface="Calibri"/>
            </a:endParaRPr>
          </a:p>
        </p:txBody>
      </p:sp>
      <p:pic>
        <p:nvPicPr>
          <p:cNvPr id="95238" name="Picture 6"/>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472264" y="1792556"/>
            <a:ext cx="1800200" cy="13484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8792434" y="1383902"/>
            <a:ext cx="1480031" cy="374299"/>
          </a:xfrm>
          <a:prstGeom prst="rect">
            <a:avLst/>
          </a:prstGeom>
          <a:noFill/>
        </p:spPr>
        <p:txBody>
          <a:bodyPr wrap="square" rtlCol="0">
            <a:spAutoFit/>
          </a:bodyPr>
          <a:lstStyle/>
          <a:p>
            <a:pPr algn="ctr" defTabSz="914400"/>
            <a:r>
              <a:rPr lang="en-GB" dirty="0">
                <a:solidFill>
                  <a:prstClr val="black"/>
                </a:solidFill>
                <a:latin typeface="Calibri"/>
              </a:rPr>
              <a:t>Gravels</a:t>
            </a:r>
          </a:p>
        </p:txBody>
      </p:sp>
      <p:pic>
        <p:nvPicPr>
          <p:cNvPr id="95239" name="Picture 7"/>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456211" y="4797637"/>
            <a:ext cx="1883888" cy="13298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 name="TextBox 9"/>
          <p:cNvSpPr txBox="1"/>
          <p:nvPr/>
        </p:nvSpPr>
        <p:spPr>
          <a:xfrm>
            <a:off x="8757368" y="4371886"/>
            <a:ext cx="1480031" cy="374299"/>
          </a:xfrm>
          <a:prstGeom prst="rect">
            <a:avLst/>
          </a:prstGeom>
          <a:noFill/>
        </p:spPr>
        <p:txBody>
          <a:bodyPr wrap="square" rtlCol="0">
            <a:spAutoFit/>
          </a:bodyPr>
          <a:lstStyle/>
          <a:p>
            <a:pPr algn="ctr" defTabSz="914400"/>
            <a:r>
              <a:rPr lang="en-GB" dirty="0">
                <a:solidFill>
                  <a:prstClr val="black"/>
                </a:solidFill>
                <a:latin typeface="Calibri"/>
              </a:rPr>
              <a:t>Clay /  silt</a:t>
            </a:r>
          </a:p>
        </p:txBody>
      </p:sp>
    </p:spTree>
    <p:extLst>
      <p:ext uri="{BB962C8B-B14F-4D97-AF65-F5344CB8AC3E}">
        <p14:creationId xmlns:p14="http://schemas.microsoft.com/office/powerpoint/2010/main" val="25199890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 calcmode="lin" valueType="num">
                                      <p:cBhvr additive="base">
                                        <p:cTn id="7"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3" end="3"/>
                                            </p:txEl>
                                          </p:spTgt>
                                        </p:tgtEl>
                                        <p:attrNameLst>
                                          <p:attrName>style.visibility</p:attrName>
                                        </p:attrNameLst>
                                      </p:cBhvr>
                                      <p:to>
                                        <p:strVal val="visible"/>
                                      </p:to>
                                    </p:set>
                                    <p:anim calcmode="lin" valueType="num">
                                      <p:cBhvr additive="base">
                                        <p:cTn id="13"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anim calcmode="lin" valueType="num">
                                      <p:cBhvr additive="base">
                                        <p:cTn id="19"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4" end="4"/>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2">
                                            <p:txEl>
                                              <p:pRg st="5" end="5"/>
                                            </p:txEl>
                                          </p:spTgt>
                                        </p:tgtEl>
                                        <p:attrNameLst>
                                          <p:attrName>style.visibility</p:attrName>
                                        </p:attrNameLst>
                                      </p:cBhvr>
                                      <p:to>
                                        <p:strVal val="visible"/>
                                      </p:to>
                                    </p:set>
                                    <p:anim calcmode="lin" valueType="num">
                                      <p:cBhvr additive="base">
                                        <p:cTn id="23"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2">
                                            <p:txEl>
                                              <p:pRg st="6" end="6"/>
                                            </p:txEl>
                                          </p:spTgt>
                                        </p:tgtEl>
                                        <p:attrNameLst>
                                          <p:attrName>style.visibility</p:attrName>
                                        </p:attrNameLst>
                                      </p:cBhvr>
                                      <p:to>
                                        <p:strVal val="visible"/>
                                      </p:to>
                                    </p:set>
                                    <p:anim calcmode="lin" valueType="num">
                                      <p:cBhvr additive="base">
                                        <p:cTn id="29"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35760" y="2780929"/>
            <a:ext cx="4572000" cy="1200329"/>
          </a:xfrm>
          <a:prstGeom prst="rect">
            <a:avLst/>
          </a:prstGeom>
        </p:spPr>
        <p:txBody>
          <a:bodyPr>
            <a:spAutoFit/>
          </a:bodyPr>
          <a:lstStyle/>
          <a:p>
            <a:pPr defTabSz="914400"/>
            <a:r>
              <a:rPr lang="en-GB" sz="3600" b="1" dirty="0">
                <a:solidFill>
                  <a:srgbClr val="0070C0"/>
                </a:solidFill>
                <a:latin typeface="Calibri"/>
              </a:rPr>
              <a:t>K =   </a:t>
            </a:r>
            <a:r>
              <a:rPr lang="en-GB" sz="3600" b="1" u="sng" dirty="0">
                <a:solidFill>
                  <a:srgbClr val="0070C0"/>
                </a:solidFill>
                <a:latin typeface="Calibri"/>
              </a:rPr>
              <a:t>   Q  x  L</a:t>
            </a:r>
            <a:r>
              <a:rPr lang="en-GB" sz="3600" b="1" dirty="0">
                <a:solidFill>
                  <a:srgbClr val="0070C0"/>
                </a:solidFill>
                <a:latin typeface="Calibri"/>
              </a:rPr>
              <a:t>   </a:t>
            </a:r>
            <a:r>
              <a:rPr lang="en-GB" sz="3600" b="1" u="sng" dirty="0">
                <a:solidFill>
                  <a:srgbClr val="0070C0"/>
                </a:solidFill>
                <a:latin typeface="Calibri"/>
              </a:rPr>
              <a:t>  </a:t>
            </a:r>
            <a:r>
              <a:rPr lang="en-GB" sz="3600" b="1" dirty="0">
                <a:solidFill>
                  <a:srgbClr val="0070C0"/>
                </a:solidFill>
                <a:latin typeface="Calibri"/>
              </a:rPr>
              <a:t>   </a:t>
            </a:r>
          </a:p>
          <a:p>
            <a:pPr defTabSz="914400"/>
            <a:r>
              <a:rPr lang="en-GB" sz="3600" b="1" dirty="0">
                <a:solidFill>
                  <a:srgbClr val="0070C0"/>
                </a:solidFill>
                <a:latin typeface="Calibri"/>
              </a:rPr>
              <a:t>         A x h x t</a:t>
            </a:r>
          </a:p>
        </p:txBody>
      </p:sp>
      <p:sp>
        <p:nvSpPr>
          <p:cNvPr id="3" name="Rectangle 2"/>
          <p:cNvSpPr/>
          <p:nvPr/>
        </p:nvSpPr>
        <p:spPr>
          <a:xfrm>
            <a:off x="1991544" y="2636913"/>
            <a:ext cx="1835582" cy="1200329"/>
          </a:xfrm>
          <a:prstGeom prst="rect">
            <a:avLst/>
          </a:prstGeom>
        </p:spPr>
        <p:txBody>
          <a:bodyPr wrap="square">
            <a:spAutoFit/>
          </a:bodyPr>
          <a:lstStyle/>
          <a:p>
            <a:pPr algn="ctr" defTabSz="914400"/>
            <a:r>
              <a:rPr lang="en-GB" sz="2400" b="1" dirty="0">
                <a:solidFill>
                  <a:srgbClr val="0070C0"/>
                </a:solidFill>
                <a:latin typeface="Calibri"/>
              </a:rPr>
              <a:t>Coefficient of Permeability </a:t>
            </a:r>
            <a:endParaRPr lang="en-GB" sz="2400" dirty="0">
              <a:solidFill>
                <a:prstClr val="black"/>
              </a:solidFill>
              <a:latin typeface="Calibri"/>
            </a:endParaRPr>
          </a:p>
        </p:txBody>
      </p:sp>
      <p:sp>
        <p:nvSpPr>
          <p:cNvPr id="4" name="Rectangle 3"/>
          <p:cNvSpPr/>
          <p:nvPr/>
        </p:nvSpPr>
        <p:spPr>
          <a:xfrm>
            <a:off x="7320136" y="2365430"/>
            <a:ext cx="3134618" cy="2031325"/>
          </a:xfrm>
          <a:prstGeom prst="rect">
            <a:avLst/>
          </a:prstGeom>
        </p:spPr>
        <p:txBody>
          <a:bodyPr wrap="square">
            <a:spAutoFit/>
          </a:bodyPr>
          <a:lstStyle/>
          <a:p>
            <a:pPr defTabSz="914400"/>
            <a:r>
              <a:rPr lang="en-GB" dirty="0">
                <a:solidFill>
                  <a:prstClr val="black"/>
                </a:solidFill>
                <a:latin typeface="Calibri"/>
              </a:rPr>
              <a:t>Where:</a:t>
            </a:r>
          </a:p>
          <a:p>
            <a:pPr defTabSz="914400"/>
            <a:r>
              <a:rPr lang="en-GB" dirty="0">
                <a:solidFill>
                  <a:prstClr val="black"/>
                </a:solidFill>
                <a:latin typeface="Calibri"/>
              </a:rPr>
              <a:t>Q = Flow over time ‘t’ in m</a:t>
            </a:r>
            <a:r>
              <a:rPr lang="en-GB" baseline="30000" dirty="0">
                <a:solidFill>
                  <a:prstClr val="black"/>
                </a:solidFill>
                <a:latin typeface="Calibri"/>
              </a:rPr>
              <a:t>3</a:t>
            </a:r>
            <a:r>
              <a:rPr lang="en-GB" dirty="0">
                <a:solidFill>
                  <a:prstClr val="black"/>
                </a:solidFill>
                <a:latin typeface="Calibri"/>
              </a:rPr>
              <a:t>/s</a:t>
            </a:r>
          </a:p>
          <a:p>
            <a:pPr defTabSz="914400"/>
            <a:r>
              <a:rPr lang="en-GB" dirty="0">
                <a:solidFill>
                  <a:prstClr val="black"/>
                </a:solidFill>
                <a:latin typeface="Calibri"/>
              </a:rPr>
              <a:t>A = Area of Flow</a:t>
            </a:r>
          </a:p>
          <a:p>
            <a:pPr defTabSz="914400"/>
            <a:r>
              <a:rPr lang="en-GB" dirty="0">
                <a:solidFill>
                  <a:prstClr val="black"/>
                </a:solidFill>
                <a:latin typeface="Calibri"/>
              </a:rPr>
              <a:t>K = Coeff. Of Permeability</a:t>
            </a:r>
          </a:p>
          <a:p>
            <a:pPr defTabSz="914400"/>
            <a:r>
              <a:rPr lang="en-GB" dirty="0">
                <a:solidFill>
                  <a:prstClr val="black"/>
                </a:solidFill>
                <a:latin typeface="Calibri"/>
              </a:rPr>
              <a:t>L = Length of the flow line</a:t>
            </a:r>
          </a:p>
          <a:p>
            <a:pPr defTabSz="914400"/>
            <a:r>
              <a:rPr lang="en-GB" dirty="0">
                <a:solidFill>
                  <a:prstClr val="black"/>
                </a:solidFill>
                <a:latin typeface="Calibri"/>
              </a:rPr>
              <a:t>h = Hydraulic head difference</a:t>
            </a:r>
          </a:p>
          <a:p>
            <a:pPr defTabSz="914400"/>
            <a:r>
              <a:rPr lang="en-GB" dirty="0">
                <a:solidFill>
                  <a:prstClr val="black"/>
                </a:solidFill>
                <a:latin typeface="Calibri"/>
              </a:rPr>
              <a:t> t = time in seconds</a:t>
            </a:r>
          </a:p>
        </p:txBody>
      </p:sp>
    </p:spTree>
    <p:extLst>
      <p:ext uri="{BB962C8B-B14F-4D97-AF65-F5344CB8AC3E}">
        <p14:creationId xmlns:p14="http://schemas.microsoft.com/office/powerpoint/2010/main" val="1408505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669666" y="1052736"/>
            <a:ext cx="8839200" cy="5357850"/>
          </a:xfrm>
        </p:spPr>
        <p:txBody>
          <a:bodyPr>
            <a:normAutofit/>
          </a:bodyPr>
          <a:lstStyle/>
          <a:p>
            <a:pPr>
              <a:buNone/>
            </a:pPr>
            <a:r>
              <a:rPr lang="en-IN" sz="2000" dirty="0">
                <a:cs typeface="Times New Roman" pitchFamily="18" charset="0"/>
              </a:rPr>
              <a:t>The various methods to determine coefficient of permeability are as under :-</a:t>
            </a:r>
          </a:p>
          <a:p>
            <a:pPr>
              <a:buNone/>
            </a:pPr>
            <a:r>
              <a:rPr lang="en-IN" sz="2000" dirty="0">
                <a:cs typeface="Times New Roman" pitchFamily="18" charset="0"/>
              </a:rPr>
              <a:t> </a:t>
            </a:r>
          </a:p>
          <a:p>
            <a:pPr>
              <a:buNone/>
            </a:pPr>
            <a:r>
              <a:rPr lang="en-IN" sz="2000" dirty="0">
                <a:cs typeface="Times New Roman" pitchFamily="18" charset="0"/>
              </a:rPr>
              <a:t>		      </a:t>
            </a:r>
            <a:r>
              <a:rPr lang="en-IN" sz="2400" dirty="0">
                <a:cs typeface="Times New Roman" pitchFamily="18" charset="0"/>
              </a:rPr>
              <a:t>Methods to determine coefficient of permeability</a:t>
            </a:r>
          </a:p>
          <a:p>
            <a:pPr>
              <a:buNone/>
            </a:pPr>
            <a:endParaRPr lang="en-US" sz="2000" dirty="0">
              <a:cs typeface="Times New Roman" pitchFamily="18" charset="0"/>
            </a:endParaRPr>
          </a:p>
          <a:p>
            <a:endParaRPr lang="en-US" sz="2000" dirty="0">
              <a:cs typeface="Times New Roman" pitchFamily="18" charset="0"/>
            </a:endParaRPr>
          </a:p>
          <a:p>
            <a:pPr>
              <a:buNone/>
            </a:pPr>
            <a:r>
              <a:rPr lang="en-IN" sz="2000" b="1" dirty="0">
                <a:cs typeface="Times New Roman" pitchFamily="18" charset="0"/>
              </a:rPr>
              <a:t>Laboratory Methods                                            		    Indirect Methods</a:t>
            </a:r>
          </a:p>
          <a:p>
            <a:pPr>
              <a:buNone/>
            </a:pPr>
            <a:endParaRPr lang="en-IN" sz="2000" dirty="0">
              <a:cs typeface="Times New Roman" pitchFamily="18" charset="0"/>
            </a:endParaRPr>
          </a:p>
          <a:p>
            <a:pPr lvl="0">
              <a:buNone/>
            </a:pPr>
            <a:r>
              <a:rPr lang="en-IN" sz="2000" b="1" dirty="0">
                <a:solidFill>
                  <a:srgbClr val="0070C0"/>
                </a:solidFill>
                <a:cs typeface="Times New Roman" pitchFamily="18" charset="0"/>
              </a:rPr>
              <a:t>1) Constant head</a:t>
            </a:r>
            <a:r>
              <a:rPr lang="en-IN" sz="2000" dirty="0">
                <a:cs typeface="Times New Roman" pitchFamily="18" charset="0"/>
              </a:rPr>
              <a:t>		                                  	      1)  Computation from the </a:t>
            </a:r>
          </a:p>
          <a:p>
            <a:pPr>
              <a:buNone/>
            </a:pPr>
            <a:r>
              <a:rPr lang="en-IN" sz="2000" dirty="0">
                <a:cs typeface="Times New Roman" pitchFamily="18" charset="0"/>
              </a:rPr>
              <a:t>     </a:t>
            </a:r>
            <a:r>
              <a:rPr lang="en-IN" sz="2000" b="1" dirty="0">
                <a:solidFill>
                  <a:srgbClr val="0070C0"/>
                </a:solidFill>
                <a:cs typeface="Times New Roman" pitchFamily="18" charset="0"/>
              </a:rPr>
              <a:t>Permeability test</a:t>
            </a:r>
            <a:r>
              <a:rPr lang="en-IN" sz="2000" dirty="0">
                <a:cs typeface="Times New Roman" pitchFamily="18" charset="0"/>
              </a:rPr>
              <a:t>	                                                            particle size</a:t>
            </a:r>
          </a:p>
          <a:p>
            <a:pPr lvl="0">
              <a:buNone/>
            </a:pPr>
            <a:r>
              <a:rPr lang="en-IN" sz="2000" b="1" dirty="0">
                <a:solidFill>
                  <a:srgbClr val="0070C0"/>
                </a:solidFill>
                <a:cs typeface="Times New Roman" pitchFamily="18" charset="0"/>
              </a:rPr>
              <a:t>2)  Falling head</a:t>
            </a:r>
            <a:r>
              <a:rPr lang="en-IN" sz="2000" dirty="0">
                <a:cs typeface="Times New Roman" pitchFamily="18" charset="0"/>
              </a:rPr>
              <a:t>					       2)  Computation from</a:t>
            </a:r>
          </a:p>
          <a:p>
            <a:pPr>
              <a:buNone/>
            </a:pPr>
            <a:r>
              <a:rPr lang="en-IN" sz="2000" dirty="0">
                <a:cs typeface="Times New Roman" pitchFamily="18" charset="0"/>
              </a:rPr>
              <a:t>      </a:t>
            </a:r>
            <a:r>
              <a:rPr lang="en-IN" sz="2000" b="1" dirty="0">
                <a:solidFill>
                  <a:srgbClr val="0070C0"/>
                </a:solidFill>
                <a:cs typeface="Times New Roman" pitchFamily="18" charset="0"/>
              </a:rPr>
              <a:t>Permeability test</a:t>
            </a:r>
            <a:r>
              <a:rPr lang="en-IN" sz="2000" dirty="0">
                <a:cs typeface="Times New Roman" pitchFamily="18" charset="0"/>
              </a:rPr>
              <a:t>				             </a:t>
            </a:r>
            <a:r>
              <a:rPr lang="en-IN" sz="2000" b="1" dirty="0">
                <a:solidFill>
                  <a:srgbClr val="0070C0"/>
                </a:solidFill>
                <a:cs typeface="Times New Roman" pitchFamily="18" charset="0"/>
              </a:rPr>
              <a:t>Consolidation test</a:t>
            </a:r>
          </a:p>
          <a:p>
            <a:endParaRPr lang="en-IN" sz="2000" dirty="0">
              <a:cs typeface="Times New Roman" pitchFamily="18" charset="0"/>
            </a:endParaRPr>
          </a:p>
        </p:txBody>
      </p:sp>
      <p:cxnSp>
        <p:nvCxnSpPr>
          <p:cNvPr id="8" name="Straight Arrow Connector 7"/>
          <p:cNvCxnSpPr/>
          <p:nvPr/>
        </p:nvCxnSpPr>
        <p:spPr>
          <a:xfrm rot="5400000">
            <a:off x="5846761" y="2463793"/>
            <a:ext cx="357190" cy="1588"/>
          </a:xfrm>
          <a:prstGeom prst="straightConnector1">
            <a:avLst/>
          </a:prstGeom>
          <a:ln w="127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2595538" y="2643182"/>
            <a:ext cx="6858048"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rot="5400000">
            <a:off x="2417737" y="2820983"/>
            <a:ext cx="357190" cy="1588"/>
          </a:xfrm>
          <a:prstGeom prst="straightConnector1">
            <a:avLst/>
          </a:prstGeom>
          <a:ln w="127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p:nvPr/>
        </p:nvCxnSpPr>
        <p:spPr>
          <a:xfrm rot="5400000">
            <a:off x="9275785" y="2820983"/>
            <a:ext cx="357190" cy="1588"/>
          </a:xfrm>
          <a:prstGeom prst="straightConnector1">
            <a:avLst/>
          </a:prstGeom>
          <a:ln w="127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1669666" y="188641"/>
            <a:ext cx="8712968" cy="584775"/>
          </a:xfrm>
          <a:prstGeom prst="rect">
            <a:avLst/>
          </a:prstGeom>
          <a:noFill/>
        </p:spPr>
        <p:txBody>
          <a:bodyPr wrap="square" rtlCol="0">
            <a:spAutoFit/>
          </a:bodyPr>
          <a:lstStyle/>
          <a:p>
            <a:pPr defTabSz="914400"/>
            <a:r>
              <a:rPr lang="en-GB" sz="3200" b="1" dirty="0">
                <a:solidFill>
                  <a:srgbClr val="0070C0"/>
                </a:solidFill>
                <a:latin typeface="Calibri"/>
              </a:rPr>
              <a:t>Determination of the Coefficient of Permeability</a:t>
            </a:r>
          </a:p>
        </p:txBody>
      </p:sp>
      <p:sp>
        <p:nvSpPr>
          <p:cNvPr id="11" name="TextBox 10"/>
          <p:cNvSpPr txBox="1"/>
          <p:nvPr/>
        </p:nvSpPr>
        <p:spPr>
          <a:xfrm>
            <a:off x="4727848" y="5157192"/>
            <a:ext cx="2448272" cy="923330"/>
          </a:xfrm>
          <a:prstGeom prst="rect">
            <a:avLst/>
          </a:prstGeom>
          <a:solidFill>
            <a:schemeClr val="bg1"/>
          </a:solidFill>
        </p:spPr>
        <p:txBody>
          <a:bodyPr wrap="square" rtlCol="0">
            <a:spAutoFit/>
          </a:bodyPr>
          <a:lstStyle/>
          <a:p>
            <a:pPr defTabSz="914400"/>
            <a:endParaRPr lang="en-GB" dirty="0">
              <a:solidFill>
                <a:prstClr val="black"/>
              </a:solidFill>
              <a:latin typeface="Calibri"/>
            </a:endParaRPr>
          </a:p>
          <a:p>
            <a:pPr defTabSz="914400"/>
            <a:endParaRPr lang="en-GB" dirty="0">
              <a:solidFill>
                <a:prstClr val="black"/>
              </a:solidFill>
              <a:latin typeface="Calibri"/>
            </a:endParaRPr>
          </a:p>
          <a:p>
            <a:pPr defTabSz="914400"/>
            <a:endParaRPr lang="en-GB" dirty="0">
              <a:solidFill>
                <a:prstClr val="black"/>
              </a:solidFill>
              <a:latin typeface="Calibri"/>
            </a:endParaRPr>
          </a:p>
        </p:txBody>
      </p:sp>
    </p:spTree>
    <p:extLst>
      <p:ext uri="{BB962C8B-B14F-4D97-AF65-F5344CB8AC3E}">
        <p14:creationId xmlns:p14="http://schemas.microsoft.com/office/powerpoint/2010/main" val="3098830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783632" y="1988841"/>
            <a:ext cx="6696744" cy="954107"/>
          </a:xfrm>
          <a:prstGeom prst="rect">
            <a:avLst/>
          </a:prstGeom>
          <a:noFill/>
        </p:spPr>
        <p:txBody>
          <a:bodyPr wrap="square" rtlCol="0">
            <a:spAutoFit/>
          </a:bodyPr>
          <a:lstStyle/>
          <a:p>
            <a:pPr algn="ctr" defTabSz="914400"/>
            <a:r>
              <a:rPr lang="en-GB" sz="2800" dirty="0">
                <a:solidFill>
                  <a:prstClr val="black"/>
                </a:solidFill>
                <a:latin typeface="Calibri"/>
              </a:rPr>
              <a:t>CONSTANT HEAD PERMEAMETER FOR COARSE GRAINED SOILS</a:t>
            </a:r>
          </a:p>
        </p:txBody>
      </p:sp>
    </p:spTree>
    <p:extLst>
      <p:ext uri="{BB962C8B-B14F-4D97-AF65-F5344CB8AC3E}">
        <p14:creationId xmlns:p14="http://schemas.microsoft.com/office/powerpoint/2010/main" val="24706257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C:\Users\fad-an\Desktop\Soils pic 7.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807968" y="0"/>
            <a:ext cx="4860032" cy="6874842"/>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1775520" y="188641"/>
            <a:ext cx="3960440" cy="1200329"/>
          </a:xfrm>
          <a:prstGeom prst="rect">
            <a:avLst/>
          </a:prstGeom>
          <a:noFill/>
        </p:spPr>
        <p:txBody>
          <a:bodyPr wrap="square" rtlCol="0">
            <a:spAutoFit/>
          </a:bodyPr>
          <a:lstStyle/>
          <a:p>
            <a:pPr defTabSz="914400"/>
            <a:r>
              <a:rPr lang="en-GB" sz="3600" b="1" dirty="0">
                <a:solidFill>
                  <a:srgbClr val="0070C0"/>
                </a:solidFill>
                <a:latin typeface="Calibri"/>
              </a:rPr>
              <a:t>The Constant Head Permeameter</a:t>
            </a:r>
          </a:p>
        </p:txBody>
      </p:sp>
      <p:sp>
        <p:nvSpPr>
          <p:cNvPr id="3" name="TextBox 2"/>
          <p:cNvSpPr txBox="1"/>
          <p:nvPr/>
        </p:nvSpPr>
        <p:spPr>
          <a:xfrm>
            <a:off x="1919536" y="1412776"/>
            <a:ext cx="3600400" cy="5016758"/>
          </a:xfrm>
          <a:prstGeom prst="rect">
            <a:avLst/>
          </a:prstGeom>
          <a:noFill/>
        </p:spPr>
        <p:txBody>
          <a:bodyPr wrap="square" rtlCol="0">
            <a:spAutoFit/>
          </a:bodyPr>
          <a:lstStyle/>
          <a:p>
            <a:pPr algn="just" defTabSz="914400"/>
            <a:r>
              <a:rPr lang="en-GB" sz="2000" dirty="0">
                <a:solidFill>
                  <a:prstClr val="black"/>
                </a:solidFill>
                <a:latin typeface="Calibri"/>
              </a:rPr>
              <a:t>Is </a:t>
            </a:r>
            <a:r>
              <a:rPr lang="en-GB" sz="2000" b="1" dirty="0">
                <a:solidFill>
                  <a:srgbClr val="0070C0"/>
                </a:solidFill>
                <a:latin typeface="Calibri"/>
              </a:rPr>
              <a:t>used for soils with higher permeability (granular soils) down to K value of about 10</a:t>
            </a:r>
            <a:r>
              <a:rPr lang="en-GB" sz="2000" b="1" baseline="30000" dirty="0">
                <a:solidFill>
                  <a:srgbClr val="0070C0"/>
                </a:solidFill>
                <a:latin typeface="Calibri"/>
              </a:rPr>
              <a:t>-4</a:t>
            </a:r>
            <a:r>
              <a:rPr lang="en-GB" sz="2000" b="1" dirty="0">
                <a:solidFill>
                  <a:srgbClr val="0070C0"/>
                </a:solidFill>
                <a:latin typeface="Calibri"/>
              </a:rPr>
              <a:t> m/s. </a:t>
            </a:r>
          </a:p>
          <a:p>
            <a:pPr defTabSz="914400"/>
            <a:endParaRPr lang="en-GB" sz="2000" dirty="0">
              <a:solidFill>
                <a:prstClr val="black"/>
              </a:solidFill>
              <a:latin typeface="Calibri"/>
            </a:endParaRPr>
          </a:p>
          <a:p>
            <a:pPr algn="just" defTabSz="914400"/>
            <a:r>
              <a:rPr lang="en-GB" sz="2000" dirty="0">
                <a:solidFill>
                  <a:prstClr val="black"/>
                </a:solidFill>
                <a:latin typeface="Calibri"/>
              </a:rPr>
              <a:t>A constant head of water is maintained across a sample under test. Once equilibrium flow has been reached, the rate of flow is measured, and the coefficient of permeability (K) is calculated.</a:t>
            </a:r>
          </a:p>
          <a:p>
            <a:pPr algn="just" defTabSz="914400"/>
            <a:r>
              <a:rPr lang="en-GB" sz="2000" dirty="0">
                <a:solidFill>
                  <a:prstClr val="black"/>
                </a:solidFill>
                <a:latin typeface="Calibri"/>
              </a:rPr>
              <a:t>Filters are usually placed at the top and bottom of the sample to prevent fine material washing out.</a:t>
            </a:r>
          </a:p>
        </p:txBody>
      </p:sp>
    </p:spTree>
    <p:extLst>
      <p:ext uri="{BB962C8B-B14F-4D97-AF65-F5344CB8AC3E}">
        <p14:creationId xmlns:p14="http://schemas.microsoft.com/office/powerpoint/2010/main" val="32938456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a:xfrm>
            <a:off x="1744133" y="188640"/>
            <a:ext cx="82296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3000" b="1" dirty="0">
                <a:solidFill>
                  <a:srgbClr val="0070C0"/>
                </a:solidFill>
                <a:latin typeface="Calibri"/>
              </a:rPr>
              <a:t>Measurement of the Coefficient of Permeability</a:t>
            </a:r>
          </a:p>
        </p:txBody>
      </p:sp>
      <p:sp>
        <p:nvSpPr>
          <p:cNvPr id="5" name="Rectangle 4"/>
          <p:cNvSpPr/>
          <p:nvPr/>
        </p:nvSpPr>
        <p:spPr>
          <a:xfrm>
            <a:off x="1767099" y="760140"/>
            <a:ext cx="8568952" cy="523220"/>
          </a:xfrm>
          <a:prstGeom prst="rect">
            <a:avLst/>
          </a:prstGeom>
        </p:spPr>
        <p:txBody>
          <a:bodyPr wrap="square">
            <a:spAutoFit/>
          </a:bodyPr>
          <a:lstStyle/>
          <a:p>
            <a:pPr algn="ctr" defTabSz="914400"/>
            <a:r>
              <a:rPr lang="en-US" sz="2800" b="1" dirty="0">
                <a:solidFill>
                  <a:srgbClr val="0070C0"/>
                </a:solidFill>
                <a:latin typeface="Calibri"/>
              </a:rPr>
              <a:t>Constant head permeameter test procedure</a:t>
            </a:r>
            <a:endParaRPr lang="en-GB" sz="2800" b="1" dirty="0">
              <a:solidFill>
                <a:srgbClr val="0070C0"/>
              </a:solidFill>
              <a:latin typeface="Calibri"/>
            </a:endParaRPr>
          </a:p>
        </p:txBody>
      </p:sp>
      <p:sp>
        <p:nvSpPr>
          <p:cNvPr id="7" name="Rectangle 6"/>
          <p:cNvSpPr/>
          <p:nvPr/>
        </p:nvSpPr>
        <p:spPr>
          <a:xfrm>
            <a:off x="1737642" y="1628801"/>
            <a:ext cx="4502374" cy="4708981"/>
          </a:xfrm>
          <a:prstGeom prst="rect">
            <a:avLst/>
          </a:prstGeom>
        </p:spPr>
        <p:txBody>
          <a:bodyPr wrap="square">
            <a:spAutoFit/>
          </a:bodyPr>
          <a:lstStyle/>
          <a:p>
            <a:pPr marL="457200" indent="-457200" defTabSz="914400">
              <a:buFontTx/>
              <a:buAutoNum type="arabicPeriod"/>
            </a:pPr>
            <a:r>
              <a:rPr lang="en-US" sz="2000" dirty="0">
                <a:solidFill>
                  <a:prstClr val="black"/>
                </a:solidFill>
                <a:latin typeface="Calibri"/>
              </a:rPr>
              <a:t>Pour water into the permeameter, pour the test sand  into the permeameter through the water. </a:t>
            </a:r>
          </a:p>
          <a:p>
            <a:pPr marL="457200" indent="-457200" defTabSz="914400">
              <a:buFontTx/>
              <a:buAutoNum type="arabicPeriod"/>
            </a:pPr>
            <a:r>
              <a:rPr lang="en-US" sz="2000" dirty="0">
                <a:solidFill>
                  <a:prstClr val="black"/>
                </a:solidFill>
                <a:latin typeface="Calibri"/>
              </a:rPr>
              <a:t>Open the valve to establish the constant head difference </a:t>
            </a:r>
            <a:r>
              <a:rPr lang="en-US" sz="2000" b="1" i="1" dirty="0">
                <a:solidFill>
                  <a:srgbClr val="0070C0"/>
                </a:solidFill>
                <a:latin typeface="Calibri"/>
              </a:rPr>
              <a:t>h</a:t>
            </a:r>
            <a:r>
              <a:rPr lang="en-US" sz="2000" dirty="0">
                <a:solidFill>
                  <a:prstClr val="black"/>
                </a:solidFill>
                <a:latin typeface="Calibri"/>
              </a:rPr>
              <a:t>. This is the head used up in pushing water through the permeameter a length</a:t>
            </a:r>
            <a:r>
              <a:rPr lang="en-US" sz="2000" i="1" dirty="0">
                <a:solidFill>
                  <a:prstClr val="black"/>
                </a:solidFill>
                <a:latin typeface="Calibri"/>
              </a:rPr>
              <a:t> </a:t>
            </a:r>
            <a:r>
              <a:rPr lang="en-US" sz="2000" b="1" i="1" dirty="0">
                <a:solidFill>
                  <a:srgbClr val="0070C0"/>
                </a:solidFill>
                <a:latin typeface="Calibri"/>
              </a:rPr>
              <a:t>l </a:t>
            </a:r>
            <a:r>
              <a:rPr lang="en-US" sz="2000" dirty="0">
                <a:solidFill>
                  <a:prstClr val="black"/>
                </a:solidFill>
                <a:latin typeface="Calibri"/>
              </a:rPr>
              <a:t>of the test sample. </a:t>
            </a:r>
          </a:p>
          <a:p>
            <a:pPr marL="457200" indent="-457200" defTabSz="914400">
              <a:buFontTx/>
              <a:buAutoNum type="arabicPeriod"/>
            </a:pPr>
            <a:r>
              <a:rPr lang="en-US" sz="2000" dirty="0">
                <a:solidFill>
                  <a:prstClr val="black"/>
                </a:solidFill>
                <a:latin typeface="Calibri"/>
              </a:rPr>
              <a:t>Collect the water passing through the sample over a time</a:t>
            </a:r>
            <a:r>
              <a:rPr lang="en-US" sz="2000" i="1" dirty="0">
                <a:solidFill>
                  <a:prstClr val="black"/>
                </a:solidFill>
                <a:latin typeface="Calibri"/>
              </a:rPr>
              <a:t> </a:t>
            </a:r>
            <a:r>
              <a:rPr lang="en-US" sz="2000" b="1" i="1" dirty="0">
                <a:solidFill>
                  <a:srgbClr val="0070C0"/>
                </a:solidFill>
                <a:latin typeface="Calibri"/>
              </a:rPr>
              <a:t>t </a:t>
            </a:r>
            <a:r>
              <a:rPr lang="en-US" sz="2000" dirty="0">
                <a:solidFill>
                  <a:prstClr val="black"/>
                </a:solidFill>
                <a:latin typeface="Calibri"/>
              </a:rPr>
              <a:t>second. </a:t>
            </a:r>
          </a:p>
          <a:p>
            <a:pPr marL="457200" indent="-457200" defTabSz="914400">
              <a:buFontTx/>
              <a:buAutoNum type="arabicPeriod"/>
            </a:pPr>
            <a:r>
              <a:rPr lang="en-US" sz="2000" dirty="0">
                <a:solidFill>
                  <a:prstClr val="black"/>
                </a:solidFill>
                <a:latin typeface="Calibri"/>
              </a:rPr>
              <a:t>The hydraulic gradient is the height difference in the two manometer tubes divided by the height difference between manometer connections in the cell itself.</a:t>
            </a:r>
          </a:p>
        </p:txBody>
      </p:sp>
      <p:pic>
        <p:nvPicPr>
          <p:cNvPr id="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456040" y="1484785"/>
            <a:ext cx="3672408" cy="49887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445855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728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888088" y="2420863"/>
            <a:ext cx="2651400" cy="3312419"/>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
        <p:nvSpPr>
          <p:cNvPr id="3" name="TextBox 2"/>
          <p:cNvSpPr txBox="1"/>
          <p:nvPr/>
        </p:nvSpPr>
        <p:spPr>
          <a:xfrm>
            <a:off x="1847528" y="188640"/>
            <a:ext cx="8568952" cy="2123658"/>
          </a:xfrm>
          <a:prstGeom prst="rect">
            <a:avLst/>
          </a:prstGeom>
          <a:noFill/>
        </p:spPr>
        <p:txBody>
          <a:bodyPr wrap="square" rtlCol="0">
            <a:spAutoFit/>
          </a:bodyPr>
          <a:lstStyle/>
          <a:p>
            <a:pPr defTabSz="914400"/>
            <a:r>
              <a:rPr lang="en-GB" sz="3600" b="1" dirty="0">
                <a:solidFill>
                  <a:srgbClr val="0070C0"/>
                </a:solidFill>
                <a:latin typeface="Calibri"/>
              </a:rPr>
              <a:t>Laboratory Methods of testing Permeability  </a:t>
            </a:r>
          </a:p>
          <a:p>
            <a:pPr defTabSz="914400"/>
            <a:endParaRPr lang="en-GB" sz="2400" b="1" dirty="0">
              <a:solidFill>
                <a:prstClr val="black"/>
              </a:solidFill>
              <a:latin typeface="Calibri"/>
            </a:endParaRPr>
          </a:p>
          <a:p>
            <a:pPr defTabSz="914400"/>
            <a:endParaRPr lang="en-GB" sz="2400" b="1" dirty="0">
              <a:solidFill>
                <a:prstClr val="black"/>
              </a:solidFill>
              <a:latin typeface="Calibri"/>
            </a:endParaRPr>
          </a:p>
          <a:p>
            <a:pPr defTabSz="914400"/>
            <a:endParaRPr lang="en-GB" sz="2400" b="1" dirty="0">
              <a:solidFill>
                <a:prstClr val="black"/>
              </a:solidFill>
              <a:latin typeface="Calibri"/>
            </a:endParaRPr>
          </a:p>
          <a:p>
            <a:pPr defTabSz="914400"/>
            <a:r>
              <a:rPr lang="en-GB" sz="2400" b="1" dirty="0">
                <a:solidFill>
                  <a:prstClr val="black"/>
                </a:solidFill>
                <a:latin typeface="Calibri"/>
              </a:rPr>
              <a:t>1) The Constant Head Permeameter</a:t>
            </a:r>
          </a:p>
        </p:txBody>
      </p:sp>
      <p:sp>
        <p:nvSpPr>
          <p:cNvPr id="2" name="TextBox 1"/>
          <p:cNvSpPr txBox="1"/>
          <p:nvPr/>
        </p:nvSpPr>
        <p:spPr>
          <a:xfrm>
            <a:off x="7392144" y="1916833"/>
            <a:ext cx="2592288" cy="461665"/>
          </a:xfrm>
          <a:prstGeom prst="rect">
            <a:avLst/>
          </a:prstGeom>
          <a:noFill/>
        </p:spPr>
        <p:txBody>
          <a:bodyPr wrap="square" rtlCol="0">
            <a:spAutoFit/>
          </a:bodyPr>
          <a:lstStyle/>
          <a:p>
            <a:pPr defTabSz="914400"/>
            <a:r>
              <a:rPr lang="en-GB" sz="2400" dirty="0">
                <a:solidFill>
                  <a:prstClr val="black"/>
                </a:solidFill>
                <a:latin typeface="Calibri"/>
              </a:rPr>
              <a:t>Permeameter</a:t>
            </a:r>
          </a:p>
        </p:txBody>
      </p:sp>
      <p:sp>
        <p:nvSpPr>
          <p:cNvPr id="4" name="TextBox 3"/>
          <p:cNvSpPr txBox="1"/>
          <p:nvPr/>
        </p:nvSpPr>
        <p:spPr>
          <a:xfrm>
            <a:off x="1998301" y="2784410"/>
            <a:ext cx="4428492" cy="3477875"/>
          </a:xfrm>
          <a:prstGeom prst="rect">
            <a:avLst/>
          </a:prstGeom>
          <a:noFill/>
        </p:spPr>
        <p:txBody>
          <a:bodyPr wrap="square" rtlCol="0">
            <a:spAutoFit/>
          </a:bodyPr>
          <a:lstStyle/>
          <a:p>
            <a:pPr marL="285750" indent="-285750" defTabSz="914400">
              <a:buFont typeface="Arial" panose="020B0604020202020204" pitchFamily="34" charset="0"/>
              <a:buChar char="•"/>
            </a:pPr>
            <a:r>
              <a:rPr lang="en-GB" sz="2000" dirty="0">
                <a:solidFill>
                  <a:prstClr val="black"/>
                </a:solidFill>
                <a:latin typeface="Calibri"/>
              </a:rPr>
              <a:t>Recommended for coarse grained soils</a:t>
            </a:r>
          </a:p>
          <a:p>
            <a:pPr marL="285750" indent="-285750" defTabSz="914400">
              <a:buFont typeface="Arial" panose="020B0604020202020204" pitchFamily="34" charset="0"/>
              <a:buChar char="•"/>
            </a:pPr>
            <a:endParaRPr lang="en-GB" sz="2000" dirty="0">
              <a:solidFill>
                <a:prstClr val="black"/>
              </a:solidFill>
              <a:latin typeface="Calibri"/>
            </a:endParaRPr>
          </a:p>
          <a:p>
            <a:pPr marL="285750" indent="-285750" defTabSz="914400">
              <a:buFont typeface="Arial" panose="020B0604020202020204" pitchFamily="34" charset="0"/>
              <a:buChar char="•"/>
            </a:pPr>
            <a:r>
              <a:rPr lang="en-GB" sz="2000" dirty="0">
                <a:solidFill>
                  <a:prstClr val="black"/>
                </a:solidFill>
                <a:latin typeface="Calibri"/>
              </a:rPr>
              <a:t>In this test, an element of the soil with length L is placed into a cylindrical container with a cross sectional area A.</a:t>
            </a:r>
          </a:p>
          <a:p>
            <a:pPr marL="285750" indent="-285750" defTabSz="914400">
              <a:buFont typeface="Arial" panose="020B0604020202020204" pitchFamily="34" charset="0"/>
              <a:buChar char="•"/>
            </a:pPr>
            <a:endParaRPr lang="en-GB" sz="2000" dirty="0">
              <a:solidFill>
                <a:prstClr val="black"/>
              </a:solidFill>
              <a:latin typeface="Calibri"/>
            </a:endParaRPr>
          </a:p>
          <a:p>
            <a:pPr marL="285750" indent="-285750" defTabSz="914400">
              <a:buFont typeface="Arial" panose="020B0604020202020204" pitchFamily="34" charset="0"/>
              <a:buChar char="•"/>
            </a:pPr>
            <a:r>
              <a:rPr lang="en-GB" sz="2000" dirty="0">
                <a:solidFill>
                  <a:prstClr val="black"/>
                </a:solidFill>
                <a:latin typeface="Calibri"/>
              </a:rPr>
              <a:t>The soil sample is subjected to steady total head drop </a:t>
            </a:r>
            <a:r>
              <a:rPr lang="el-GR" sz="2000" u="sng" dirty="0">
                <a:solidFill>
                  <a:srgbClr val="0070C0"/>
                </a:solidFill>
                <a:latin typeface="GreekC"/>
                <a:cs typeface="GreekC"/>
              </a:rPr>
              <a:t>Δ</a:t>
            </a:r>
            <a:r>
              <a:rPr lang="en-GB" sz="2000" dirty="0">
                <a:solidFill>
                  <a:prstClr val="black"/>
                </a:solidFill>
                <a:latin typeface="Calibri"/>
              </a:rPr>
              <a:t>h causing a water flow with flow rate q</a:t>
            </a:r>
          </a:p>
        </p:txBody>
      </p:sp>
      <p:sp>
        <p:nvSpPr>
          <p:cNvPr id="5" name="Rectangle 4"/>
          <p:cNvSpPr/>
          <p:nvPr/>
        </p:nvSpPr>
        <p:spPr>
          <a:xfrm>
            <a:off x="2027218" y="1250469"/>
            <a:ext cx="5760640" cy="369332"/>
          </a:xfrm>
          <a:prstGeom prst="rect">
            <a:avLst/>
          </a:prstGeom>
        </p:spPr>
        <p:txBody>
          <a:bodyPr wrap="square">
            <a:spAutoFit/>
          </a:bodyPr>
          <a:lstStyle/>
          <a:p>
            <a:pPr defTabSz="914400"/>
            <a:r>
              <a:rPr lang="en-GB" u="sng" dirty="0">
                <a:solidFill>
                  <a:prstClr val="black"/>
                </a:solidFill>
                <a:latin typeface="Calibri"/>
                <a:hlinkClick r:id="rId3"/>
              </a:rPr>
              <a:t>http://www.youtube.com/watch?v=BqJqcTdf4FY</a:t>
            </a:r>
            <a:endParaRPr lang="en-GB" dirty="0">
              <a:solidFill>
                <a:prstClr val="black"/>
              </a:solidFill>
              <a:latin typeface="Calibri"/>
            </a:endParaRPr>
          </a:p>
        </p:txBody>
      </p:sp>
      <p:sp>
        <p:nvSpPr>
          <p:cNvPr id="7" name="TextBox 6"/>
          <p:cNvSpPr txBox="1"/>
          <p:nvPr/>
        </p:nvSpPr>
        <p:spPr>
          <a:xfrm>
            <a:off x="7536160" y="1268760"/>
            <a:ext cx="2448272" cy="369332"/>
          </a:xfrm>
          <a:prstGeom prst="rect">
            <a:avLst/>
          </a:prstGeom>
          <a:noFill/>
        </p:spPr>
        <p:txBody>
          <a:bodyPr wrap="square" rtlCol="0">
            <a:spAutoFit/>
          </a:bodyPr>
          <a:lstStyle/>
          <a:p>
            <a:pPr defTabSz="914400"/>
            <a:r>
              <a:rPr lang="en-US" dirty="0">
                <a:solidFill>
                  <a:prstClr val="black"/>
                </a:solidFill>
                <a:latin typeface="Calibri"/>
              </a:rPr>
              <a:t>(5 minutes)</a:t>
            </a:r>
            <a:endParaRPr lang="en-GB" dirty="0">
              <a:solidFill>
                <a:prstClr val="black"/>
              </a:solidFill>
              <a:latin typeface="Calibri"/>
            </a:endParaRPr>
          </a:p>
        </p:txBody>
      </p:sp>
    </p:spTree>
    <p:extLst>
      <p:ext uri="{BB962C8B-B14F-4D97-AF65-F5344CB8AC3E}">
        <p14:creationId xmlns:p14="http://schemas.microsoft.com/office/powerpoint/2010/main" val="25676800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35760" y="2780929"/>
            <a:ext cx="4572000" cy="1200329"/>
          </a:xfrm>
          <a:prstGeom prst="rect">
            <a:avLst/>
          </a:prstGeom>
        </p:spPr>
        <p:txBody>
          <a:bodyPr>
            <a:spAutoFit/>
          </a:bodyPr>
          <a:lstStyle/>
          <a:p>
            <a:pPr defTabSz="914400"/>
            <a:r>
              <a:rPr lang="en-GB" sz="3600" b="1" dirty="0">
                <a:solidFill>
                  <a:srgbClr val="0070C0"/>
                </a:solidFill>
                <a:latin typeface="Calibri"/>
              </a:rPr>
              <a:t>K =   </a:t>
            </a:r>
            <a:r>
              <a:rPr lang="en-GB" sz="3600" b="1" u="sng" dirty="0">
                <a:solidFill>
                  <a:srgbClr val="0070C0"/>
                </a:solidFill>
                <a:latin typeface="Calibri"/>
              </a:rPr>
              <a:t>   Q  x  L</a:t>
            </a:r>
            <a:r>
              <a:rPr lang="en-GB" sz="3600" b="1" dirty="0">
                <a:solidFill>
                  <a:srgbClr val="0070C0"/>
                </a:solidFill>
                <a:latin typeface="Calibri"/>
              </a:rPr>
              <a:t>   </a:t>
            </a:r>
            <a:r>
              <a:rPr lang="en-GB" sz="3600" b="1" u="sng" dirty="0">
                <a:solidFill>
                  <a:srgbClr val="0070C0"/>
                </a:solidFill>
                <a:latin typeface="Calibri"/>
              </a:rPr>
              <a:t>  </a:t>
            </a:r>
            <a:r>
              <a:rPr lang="en-GB" sz="3600" b="1" dirty="0">
                <a:solidFill>
                  <a:srgbClr val="0070C0"/>
                </a:solidFill>
                <a:latin typeface="Calibri"/>
              </a:rPr>
              <a:t>   </a:t>
            </a:r>
          </a:p>
          <a:p>
            <a:pPr defTabSz="914400"/>
            <a:r>
              <a:rPr lang="en-GB" sz="3600" b="1" dirty="0">
                <a:solidFill>
                  <a:srgbClr val="0070C0"/>
                </a:solidFill>
                <a:latin typeface="Calibri"/>
              </a:rPr>
              <a:t>         A x h x t</a:t>
            </a:r>
          </a:p>
        </p:txBody>
      </p:sp>
      <p:sp>
        <p:nvSpPr>
          <p:cNvPr id="3" name="Rectangle 2"/>
          <p:cNvSpPr/>
          <p:nvPr/>
        </p:nvSpPr>
        <p:spPr>
          <a:xfrm>
            <a:off x="1991544" y="2636913"/>
            <a:ext cx="1835582" cy="1200329"/>
          </a:xfrm>
          <a:prstGeom prst="rect">
            <a:avLst/>
          </a:prstGeom>
        </p:spPr>
        <p:txBody>
          <a:bodyPr wrap="square">
            <a:spAutoFit/>
          </a:bodyPr>
          <a:lstStyle/>
          <a:p>
            <a:pPr algn="ctr" defTabSz="914400"/>
            <a:r>
              <a:rPr lang="en-GB" sz="2400" b="1" dirty="0">
                <a:solidFill>
                  <a:srgbClr val="0070C0"/>
                </a:solidFill>
                <a:latin typeface="Calibri"/>
              </a:rPr>
              <a:t>Coefficient of Permeability </a:t>
            </a:r>
            <a:endParaRPr lang="en-GB" sz="2400" dirty="0">
              <a:solidFill>
                <a:prstClr val="black"/>
              </a:solidFill>
              <a:latin typeface="Calibri"/>
            </a:endParaRPr>
          </a:p>
        </p:txBody>
      </p:sp>
      <p:sp>
        <p:nvSpPr>
          <p:cNvPr id="4" name="Rectangle 3"/>
          <p:cNvSpPr/>
          <p:nvPr/>
        </p:nvSpPr>
        <p:spPr>
          <a:xfrm>
            <a:off x="7320136" y="2365430"/>
            <a:ext cx="3134618" cy="2031325"/>
          </a:xfrm>
          <a:prstGeom prst="rect">
            <a:avLst/>
          </a:prstGeom>
        </p:spPr>
        <p:txBody>
          <a:bodyPr wrap="square">
            <a:spAutoFit/>
          </a:bodyPr>
          <a:lstStyle/>
          <a:p>
            <a:pPr defTabSz="914400"/>
            <a:r>
              <a:rPr lang="en-GB" dirty="0">
                <a:solidFill>
                  <a:prstClr val="black"/>
                </a:solidFill>
                <a:latin typeface="Calibri"/>
              </a:rPr>
              <a:t>Where:</a:t>
            </a:r>
          </a:p>
          <a:p>
            <a:pPr defTabSz="914400"/>
            <a:r>
              <a:rPr lang="en-GB" dirty="0">
                <a:solidFill>
                  <a:prstClr val="black"/>
                </a:solidFill>
                <a:latin typeface="Calibri"/>
              </a:rPr>
              <a:t>Q = Flow over time ‘t’ in m</a:t>
            </a:r>
            <a:r>
              <a:rPr lang="en-GB" baseline="30000" dirty="0">
                <a:solidFill>
                  <a:prstClr val="black"/>
                </a:solidFill>
                <a:latin typeface="Calibri"/>
              </a:rPr>
              <a:t>3</a:t>
            </a:r>
            <a:r>
              <a:rPr lang="en-GB" dirty="0">
                <a:solidFill>
                  <a:prstClr val="black"/>
                </a:solidFill>
                <a:latin typeface="Calibri"/>
              </a:rPr>
              <a:t>/s</a:t>
            </a:r>
          </a:p>
          <a:p>
            <a:pPr defTabSz="914400"/>
            <a:r>
              <a:rPr lang="en-GB" dirty="0">
                <a:solidFill>
                  <a:prstClr val="black"/>
                </a:solidFill>
                <a:latin typeface="Calibri"/>
              </a:rPr>
              <a:t>A = Area of Flow</a:t>
            </a:r>
          </a:p>
          <a:p>
            <a:pPr defTabSz="914400"/>
            <a:r>
              <a:rPr lang="en-GB" dirty="0">
                <a:solidFill>
                  <a:prstClr val="black"/>
                </a:solidFill>
                <a:latin typeface="Calibri"/>
              </a:rPr>
              <a:t>K = Coeff. Of Permeability</a:t>
            </a:r>
          </a:p>
          <a:p>
            <a:pPr defTabSz="914400"/>
            <a:r>
              <a:rPr lang="en-GB" dirty="0">
                <a:solidFill>
                  <a:prstClr val="black"/>
                </a:solidFill>
                <a:latin typeface="Calibri"/>
              </a:rPr>
              <a:t>L = Length of the flow line</a:t>
            </a:r>
          </a:p>
          <a:p>
            <a:pPr defTabSz="914400"/>
            <a:r>
              <a:rPr lang="en-GB" dirty="0">
                <a:solidFill>
                  <a:prstClr val="black"/>
                </a:solidFill>
                <a:latin typeface="Calibri"/>
              </a:rPr>
              <a:t>h = Hydraulic head difference</a:t>
            </a:r>
          </a:p>
          <a:p>
            <a:pPr defTabSz="914400"/>
            <a:r>
              <a:rPr lang="en-GB" dirty="0">
                <a:solidFill>
                  <a:prstClr val="black"/>
                </a:solidFill>
                <a:latin typeface="Calibri"/>
              </a:rPr>
              <a:t> t = time in seconds</a:t>
            </a:r>
          </a:p>
        </p:txBody>
      </p:sp>
    </p:spTree>
    <p:extLst>
      <p:ext uri="{BB962C8B-B14F-4D97-AF65-F5344CB8AC3E}">
        <p14:creationId xmlns:p14="http://schemas.microsoft.com/office/powerpoint/2010/main" val="15909249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135560" y="580039"/>
            <a:ext cx="1728192" cy="584775"/>
          </a:xfrm>
          <a:prstGeom prst="rect">
            <a:avLst/>
          </a:prstGeom>
          <a:noFill/>
        </p:spPr>
        <p:txBody>
          <a:bodyPr wrap="square" rtlCol="0">
            <a:spAutoFit/>
          </a:bodyPr>
          <a:lstStyle/>
          <a:p>
            <a:pPr defTabSz="914400"/>
            <a:r>
              <a:rPr lang="en-GB" sz="3200" dirty="0">
                <a:solidFill>
                  <a:prstClr val="black"/>
                </a:solidFill>
                <a:latin typeface="Calibri"/>
              </a:rPr>
              <a:t>Example</a:t>
            </a:r>
          </a:p>
        </p:txBody>
      </p:sp>
      <p:sp>
        <p:nvSpPr>
          <p:cNvPr id="3" name="TextBox 2"/>
          <p:cNvSpPr txBox="1"/>
          <p:nvPr/>
        </p:nvSpPr>
        <p:spPr>
          <a:xfrm>
            <a:off x="2064621" y="1268760"/>
            <a:ext cx="8207843" cy="1569660"/>
          </a:xfrm>
          <a:prstGeom prst="rect">
            <a:avLst/>
          </a:prstGeom>
          <a:noFill/>
        </p:spPr>
        <p:txBody>
          <a:bodyPr wrap="square" rtlCol="0">
            <a:spAutoFit/>
          </a:bodyPr>
          <a:lstStyle/>
          <a:p>
            <a:pPr algn="just" defTabSz="914400"/>
            <a:r>
              <a:rPr lang="en-GB" sz="2400" dirty="0">
                <a:solidFill>
                  <a:prstClr val="black"/>
                </a:solidFill>
                <a:latin typeface="Calibri"/>
              </a:rPr>
              <a:t>During a constant head permeameter test, a flow of 173 x 10</a:t>
            </a:r>
            <a:r>
              <a:rPr lang="en-GB" sz="2400" baseline="30000" dirty="0">
                <a:solidFill>
                  <a:prstClr val="black"/>
                </a:solidFill>
                <a:latin typeface="Calibri"/>
              </a:rPr>
              <a:t>-6</a:t>
            </a:r>
            <a:r>
              <a:rPr lang="en-GB" sz="2400" dirty="0">
                <a:solidFill>
                  <a:prstClr val="black"/>
                </a:solidFill>
                <a:latin typeface="Calibri"/>
              </a:rPr>
              <a:t> m</a:t>
            </a:r>
            <a:r>
              <a:rPr lang="en-GB" sz="2400" baseline="30000" dirty="0">
                <a:solidFill>
                  <a:prstClr val="black"/>
                </a:solidFill>
                <a:latin typeface="Calibri"/>
              </a:rPr>
              <a:t>3</a:t>
            </a:r>
            <a:r>
              <a:rPr lang="en-GB" sz="2400" dirty="0">
                <a:solidFill>
                  <a:prstClr val="black"/>
                </a:solidFill>
                <a:latin typeface="Calibri"/>
              </a:rPr>
              <a:t> was measured in 5 minutes. The sample was 0.1m in diameter and the head difference of 0.061m was measured between  points 0.2m apart.       </a:t>
            </a:r>
          </a:p>
        </p:txBody>
      </p:sp>
      <p:sp>
        <p:nvSpPr>
          <p:cNvPr id="4" name="Rectangle 3"/>
          <p:cNvSpPr/>
          <p:nvPr/>
        </p:nvSpPr>
        <p:spPr>
          <a:xfrm>
            <a:off x="2135560" y="3105835"/>
            <a:ext cx="6696744" cy="2246769"/>
          </a:xfrm>
          <a:prstGeom prst="rect">
            <a:avLst/>
          </a:prstGeom>
        </p:spPr>
        <p:txBody>
          <a:bodyPr wrap="square">
            <a:spAutoFit/>
          </a:bodyPr>
          <a:lstStyle/>
          <a:p>
            <a:pPr defTabSz="914400"/>
            <a:r>
              <a:rPr lang="en-GB" sz="2800" b="1" dirty="0">
                <a:solidFill>
                  <a:srgbClr val="0070C0"/>
                </a:solidFill>
                <a:latin typeface="Calibri"/>
              </a:rPr>
              <a:t>K =   </a:t>
            </a:r>
            <a:r>
              <a:rPr lang="en-GB" sz="2800" b="1" u="sng" dirty="0">
                <a:solidFill>
                  <a:srgbClr val="0070C0"/>
                </a:solidFill>
                <a:latin typeface="Calibri"/>
              </a:rPr>
              <a:t>   Q  x  L	</a:t>
            </a:r>
            <a:r>
              <a:rPr lang="en-GB" sz="2800" b="1" dirty="0">
                <a:solidFill>
                  <a:srgbClr val="0070C0"/>
                </a:solidFill>
                <a:latin typeface="Calibri"/>
              </a:rPr>
              <a:t>			</a:t>
            </a:r>
            <a:r>
              <a:rPr lang="en-GB" sz="2800" baseline="30000" dirty="0">
                <a:solidFill>
                  <a:prstClr val="black"/>
                </a:solidFill>
                <a:latin typeface="Calibri"/>
                <a:cs typeface="GreekC"/>
              </a:rPr>
              <a:t> </a:t>
            </a:r>
            <a:endParaRPr lang="en-GB" sz="2800" b="1" baseline="30000" dirty="0">
              <a:solidFill>
                <a:srgbClr val="0070C0"/>
              </a:solidFill>
              <a:latin typeface="Calibri"/>
            </a:endParaRPr>
          </a:p>
          <a:p>
            <a:pPr defTabSz="914400"/>
            <a:r>
              <a:rPr lang="en-GB" sz="2800" b="1" dirty="0">
                <a:solidFill>
                  <a:srgbClr val="0070C0"/>
                </a:solidFill>
                <a:latin typeface="Calibri"/>
              </a:rPr>
              <a:t>         A x h x t</a:t>
            </a:r>
          </a:p>
          <a:p>
            <a:pPr defTabSz="914400"/>
            <a:endParaRPr lang="en-GB" sz="2800" b="1" dirty="0">
              <a:solidFill>
                <a:srgbClr val="0070C0"/>
              </a:solidFill>
              <a:latin typeface="Calibri"/>
            </a:endParaRPr>
          </a:p>
          <a:p>
            <a:pPr defTabSz="914400"/>
            <a:r>
              <a:rPr lang="en-GB" sz="2800" b="1" dirty="0">
                <a:solidFill>
                  <a:prstClr val="black"/>
                </a:solidFill>
                <a:latin typeface="Calibri"/>
              </a:rPr>
              <a:t>   </a:t>
            </a:r>
            <a:endParaRPr lang="en-GB" sz="2800" baseline="30000" dirty="0">
              <a:solidFill>
                <a:prstClr val="black"/>
              </a:solidFill>
              <a:latin typeface="Calibri"/>
              <a:cs typeface="GreekC"/>
            </a:endParaRPr>
          </a:p>
          <a:p>
            <a:pPr defTabSz="914400"/>
            <a:r>
              <a:rPr lang="en-GB" sz="2800" dirty="0">
                <a:solidFill>
                  <a:prstClr val="black"/>
                </a:solidFill>
                <a:latin typeface="Calibri"/>
              </a:rPr>
              <a:t>   </a:t>
            </a:r>
            <a:endParaRPr lang="en-GB" sz="2400" baseline="30000" dirty="0">
              <a:solidFill>
                <a:prstClr val="black"/>
              </a:solidFill>
              <a:latin typeface="Calibri"/>
            </a:endParaRPr>
          </a:p>
        </p:txBody>
      </p:sp>
      <p:sp>
        <p:nvSpPr>
          <p:cNvPr id="5" name="Rectangle 4"/>
          <p:cNvSpPr/>
          <p:nvPr/>
        </p:nvSpPr>
        <p:spPr>
          <a:xfrm>
            <a:off x="1847528" y="4229219"/>
            <a:ext cx="5400600" cy="954107"/>
          </a:xfrm>
          <a:prstGeom prst="rect">
            <a:avLst/>
          </a:prstGeom>
        </p:spPr>
        <p:txBody>
          <a:bodyPr wrap="square">
            <a:spAutoFit/>
          </a:bodyPr>
          <a:lstStyle/>
          <a:p>
            <a:pPr defTabSz="914400"/>
            <a:r>
              <a:rPr lang="en-GB" sz="2800" b="1" dirty="0">
                <a:solidFill>
                  <a:prstClr val="black"/>
                </a:solidFill>
                <a:latin typeface="Calibri"/>
              </a:rPr>
              <a:t>=   </a:t>
            </a:r>
            <a:r>
              <a:rPr lang="en-GB" sz="2800" b="1" u="sng" dirty="0">
                <a:solidFill>
                  <a:prstClr val="black"/>
                </a:solidFill>
                <a:latin typeface="Calibri"/>
              </a:rPr>
              <a:t>     (</a:t>
            </a:r>
            <a:r>
              <a:rPr lang="en-GB" sz="2800" u="sng" dirty="0">
                <a:solidFill>
                  <a:prstClr val="black"/>
                </a:solidFill>
                <a:latin typeface="Calibri"/>
              </a:rPr>
              <a:t>173     x     10</a:t>
            </a:r>
            <a:r>
              <a:rPr lang="en-GB" sz="2800" u="sng" baseline="30000" dirty="0">
                <a:solidFill>
                  <a:prstClr val="black"/>
                </a:solidFill>
                <a:latin typeface="Calibri"/>
              </a:rPr>
              <a:t>-6 </a:t>
            </a:r>
            <a:r>
              <a:rPr lang="en-GB" sz="2800" u="sng" dirty="0">
                <a:solidFill>
                  <a:prstClr val="black"/>
                </a:solidFill>
                <a:latin typeface="Calibri"/>
              </a:rPr>
              <a:t> )</a:t>
            </a:r>
            <a:r>
              <a:rPr lang="en-GB" sz="2800" u="sng" baseline="30000" dirty="0">
                <a:solidFill>
                  <a:prstClr val="black"/>
                </a:solidFill>
                <a:latin typeface="Calibri"/>
              </a:rPr>
              <a:t>   </a:t>
            </a:r>
            <a:r>
              <a:rPr lang="en-GB" sz="2800" u="sng" dirty="0">
                <a:solidFill>
                  <a:prstClr val="black"/>
                </a:solidFill>
                <a:latin typeface="Calibri"/>
              </a:rPr>
              <a:t>x     0.2   </a:t>
            </a:r>
          </a:p>
          <a:p>
            <a:pPr defTabSz="914400"/>
            <a:r>
              <a:rPr lang="en-GB" sz="2800" baseline="30000" dirty="0">
                <a:solidFill>
                  <a:prstClr val="black"/>
                </a:solidFill>
                <a:latin typeface="Calibri"/>
              </a:rPr>
              <a:t>            </a:t>
            </a:r>
            <a:r>
              <a:rPr lang="en-GB" sz="2800" b="1" dirty="0">
                <a:solidFill>
                  <a:prstClr val="black"/>
                </a:solidFill>
                <a:latin typeface="Calibri"/>
              </a:rPr>
              <a:t>(</a:t>
            </a:r>
            <a:r>
              <a:rPr lang="en-GB" sz="2800" baseline="30000" dirty="0">
                <a:solidFill>
                  <a:prstClr val="black"/>
                </a:solidFill>
                <a:latin typeface="Calibri"/>
              </a:rPr>
              <a:t>  </a:t>
            </a:r>
            <a:r>
              <a:rPr lang="en-GB" sz="2800" baseline="30000" dirty="0">
                <a:solidFill>
                  <a:prstClr val="black"/>
                </a:solidFill>
                <a:latin typeface="GreekC"/>
              </a:rPr>
              <a:t>ᴨ </a:t>
            </a:r>
            <a:r>
              <a:rPr lang="en-GB" sz="2800" baseline="30000" dirty="0">
                <a:solidFill>
                  <a:prstClr val="black"/>
                </a:solidFill>
                <a:latin typeface="Calibri"/>
                <a:cs typeface="GreekC"/>
              </a:rPr>
              <a:t>x</a:t>
            </a:r>
            <a:r>
              <a:rPr lang="en-GB" sz="2800" dirty="0">
                <a:solidFill>
                  <a:prstClr val="black"/>
                </a:solidFill>
                <a:latin typeface="Calibri"/>
                <a:cs typeface="GreekC"/>
              </a:rPr>
              <a:t> 0.05 </a:t>
            </a:r>
            <a:r>
              <a:rPr lang="en-GB" sz="2800" baseline="30000" dirty="0">
                <a:solidFill>
                  <a:prstClr val="black"/>
                </a:solidFill>
                <a:latin typeface="Calibri"/>
                <a:cs typeface="GreekC"/>
              </a:rPr>
              <a:t>2</a:t>
            </a:r>
            <a:r>
              <a:rPr lang="en-GB" sz="2800" dirty="0">
                <a:solidFill>
                  <a:prstClr val="black"/>
                </a:solidFill>
                <a:latin typeface="Calibri"/>
                <a:cs typeface="GreekC"/>
              </a:rPr>
              <a:t> </a:t>
            </a:r>
            <a:r>
              <a:rPr lang="en-GB" sz="2800" dirty="0">
                <a:solidFill>
                  <a:prstClr val="black"/>
                </a:solidFill>
                <a:latin typeface="Calibri"/>
              </a:rPr>
              <a:t>) </a:t>
            </a:r>
            <a:r>
              <a:rPr lang="en-GB" sz="2800" dirty="0">
                <a:solidFill>
                  <a:prstClr val="black"/>
                </a:solidFill>
                <a:latin typeface="Calibri"/>
                <a:cs typeface="GreekC"/>
              </a:rPr>
              <a:t>x 0.061 x (5 x 60)</a:t>
            </a:r>
          </a:p>
        </p:txBody>
      </p:sp>
      <p:sp>
        <p:nvSpPr>
          <p:cNvPr id="6" name="Rectangle 5"/>
          <p:cNvSpPr/>
          <p:nvPr/>
        </p:nvSpPr>
        <p:spPr>
          <a:xfrm>
            <a:off x="2711624" y="5529592"/>
            <a:ext cx="2948436" cy="584775"/>
          </a:xfrm>
          <a:prstGeom prst="rect">
            <a:avLst/>
          </a:prstGeom>
        </p:spPr>
        <p:txBody>
          <a:bodyPr wrap="none">
            <a:spAutoFit/>
          </a:bodyPr>
          <a:lstStyle/>
          <a:p>
            <a:pPr defTabSz="914400"/>
            <a:r>
              <a:rPr lang="en-GB" sz="3200" dirty="0">
                <a:solidFill>
                  <a:prstClr val="black"/>
                </a:solidFill>
                <a:latin typeface="Calibri"/>
              </a:rPr>
              <a:t>=  2.41 x10</a:t>
            </a:r>
            <a:r>
              <a:rPr lang="en-GB" sz="3200" baseline="30000" dirty="0">
                <a:solidFill>
                  <a:prstClr val="black"/>
                </a:solidFill>
                <a:latin typeface="Calibri"/>
              </a:rPr>
              <a:t>-4</a:t>
            </a:r>
            <a:r>
              <a:rPr lang="en-GB" sz="3200" dirty="0">
                <a:solidFill>
                  <a:prstClr val="black"/>
                </a:solidFill>
                <a:latin typeface="Calibri"/>
              </a:rPr>
              <a:t> m/s</a:t>
            </a:r>
          </a:p>
        </p:txBody>
      </p:sp>
      <p:sp>
        <p:nvSpPr>
          <p:cNvPr id="7" name="Rectangle 6"/>
          <p:cNvSpPr/>
          <p:nvPr/>
        </p:nvSpPr>
        <p:spPr>
          <a:xfrm>
            <a:off x="7392144" y="2996953"/>
            <a:ext cx="2990602" cy="2031325"/>
          </a:xfrm>
          <a:prstGeom prst="rect">
            <a:avLst/>
          </a:prstGeom>
        </p:spPr>
        <p:txBody>
          <a:bodyPr wrap="square">
            <a:spAutoFit/>
          </a:bodyPr>
          <a:lstStyle/>
          <a:p>
            <a:pPr defTabSz="914400"/>
            <a:r>
              <a:rPr lang="en-GB" dirty="0">
                <a:solidFill>
                  <a:prstClr val="black"/>
                </a:solidFill>
                <a:latin typeface="Calibri"/>
              </a:rPr>
              <a:t>Where:</a:t>
            </a:r>
          </a:p>
          <a:p>
            <a:pPr defTabSz="914400"/>
            <a:r>
              <a:rPr lang="en-GB" dirty="0">
                <a:solidFill>
                  <a:prstClr val="black"/>
                </a:solidFill>
                <a:latin typeface="Calibri"/>
              </a:rPr>
              <a:t>Q = Flow over time ‘t’ in m</a:t>
            </a:r>
            <a:r>
              <a:rPr lang="en-GB" baseline="30000" dirty="0">
                <a:solidFill>
                  <a:prstClr val="black"/>
                </a:solidFill>
                <a:latin typeface="Calibri"/>
              </a:rPr>
              <a:t>3</a:t>
            </a:r>
            <a:r>
              <a:rPr lang="en-GB" dirty="0">
                <a:solidFill>
                  <a:prstClr val="black"/>
                </a:solidFill>
                <a:latin typeface="Calibri"/>
              </a:rPr>
              <a:t>/s</a:t>
            </a:r>
          </a:p>
          <a:p>
            <a:pPr defTabSz="914400"/>
            <a:r>
              <a:rPr lang="en-GB" dirty="0">
                <a:solidFill>
                  <a:prstClr val="black"/>
                </a:solidFill>
                <a:latin typeface="Calibri"/>
              </a:rPr>
              <a:t>A = Area of Flow</a:t>
            </a:r>
          </a:p>
          <a:p>
            <a:pPr defTabSz="914400"/>
            <a:r>
              <a:rPr lang="en-GB" dirty="0">
                <a:solidFill>
                  <a:prstClr val="black"/>
                </a:solidFill>
                <a:latin typeface="Calibri"/>
              </a:rPr>
              <a:t>K = Coeff. Of Permeability</a:t>
            </a:r>
          </a:p>
          <a:p>
            <a:pPr defTabSz="914400"/>
            <a:r>
              <a:rPr lang="en-GB" dirty="0">
                <a:solidFill>
                  <a:prstClr val="black"/>
                </a:solidFill>
                <a:latin typeface="Calibri"/>
              </a:rPr>
              <a:t>L = Length of the flow line</a:t>
            </a:r>
          </a:p>
          <a:p>
            <a:pPr defTabSz="914400"/>
            <a:r>
              <a:rPr lang="en-GB" dirty="0">
                <a:solidFill>
                  <a:prstClr val="black"/>
                </a:solidFill>
                <a:latin typeface="Calibri"/>
              </a:rPr>
              <a:t>h = Hydraulic head difference</a:t>
            </a:r>
          </a:p>
          <a:p>
            <a:pPr defTabSz="914400"/>
            <a:r>
              <a:rPr lang="en-GB" dirty="0">
                <a:solidFill>
                  <a:prstClr val="black"/>
                </a:solidFill>
                <a:latin typeface="Calibri"/>
              </a:rPr>
              <a:t> t = time in seconds</a:t>
            </a:r>
          </a:p>
        </p:txBody>
      </p:sp>
      <p:sp>
        <p:nvSpPr>
          <p:cNvPr id="8" name="TextBox 7"/>
          <p:cNvSpPr txBox="1"/>
          <p:nvPr/>
        </p:nvSpPr>
        <p:spPr>
          <a:xfrm>
            <a:off x="7608168" y="5852756"/>
            <a:ext cx="2448272" cy="523220"/>
          </a:xfrm>
          <a:prstGeom prst="rect">
            <a:avLst/>
          </a:prstGeom>
          <a:noFill/>
        </p:spPr>
        <p:txBody>
          <a:bodyPr wrap="square" rtlCol="0">
            <a:spAutoFit/>
          </a:bodyPr>
          <a:lstStyle/>
          <a:p>
            <a:pPr defTabSz="914400"/>
            <a:r>
              <a:rPr lang="en-GB" sz="2800" b="1" dirty="0">
                <a:solidFill>
                  <a:srgbClr val="0070C0"/>
                </a:solidFill>
                <a:latin typeface="Calibri"/>
              </a:rPr>
              <a:t>Copy Down</a:t>
            </a:r>
          </a:p>
        </p:txBody>
      </p:sp>
    </p:spTree>
    <p:extLst>
      <p:ext uri="{BB962C8B-B14F-4D97-AF65-F5344CB8AC3E}">
        <p14:creationId xmlns:p14="http://schemas.microsoft.com/office/powerpoint/2010/main" val="31933022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anim calcmode="lin" valueType="num">
                                      <p:cBhvr additive="base">
                                        <p:cTn id="11"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6">
                                            <p:txEl>
                                              <p:pRg st="0" end="0"/>
                                            </p:txEl>
                                          </p:spTgt>
                                        </p:tgtEl>
                                        <p:attrNameLst>
                                          <p:attrName>style.visibility</p:attrName>
                                        </p:attrNameLst>
                                      </p:cBhvr>
                                      <p:to>
                                        <p:strVal val="visible"/>
                                      </p:to>
                                    </p:set>
                                    <p:anim calcmode="lin" valueType="num">
                                      <p:cBhvr additive="base">
                                        <p:cTn id="1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523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591945" y="1395084"/>
            <a:ext cx="2928404" cy="49433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Box 2"/>
          <p:cNvSpPr txBox="1"/>
          <p:nvPr/>
        </p:nvSpPr>
        <p:spPr>
          <a:xfrm>
            <a:off x="1761658" y="476672"/>
            <a:ext cx="6602594" cy="523220"/>
          </a:xfrm>
          <a:prstGeom prst="rect">
            <a:avLst/>
          </a:prstGeom>
          <a:noFill/>
        </p:spPr>
        <p:txBody>
          <a:bodyPr wrap="square" rtlCol="0">
            <a:spAutoFit/>
          </a:bodyPr>
          <a:lstStyle/>
          <a:p>
            <a:pPr defTabSz="914400"/>
            <a:r>
              <a:rPr lang="en-GB" sz="2800" b="1" dirty="0">
                <a:solidFill>
                  <a:srgbClr val="0070C0"/>
                </a:solidFill>
                <a:latin typeface="Calibri"/>
              </a:rPr>
              <a:t>Darcy’s Law &amp; Coefficient of Permeability</a:t>
            </a:r>
          </a:p>
        </p:txBody>
      </p:sp>
      <p:sp>
        <p:nvSpPr>
          <p:cNvPr id="2" name="TextBox 1"/>
          <p:cNvSpPr txBox="1"/>
          <p:nvPr/>
        </p:nvSpPr>
        <p:spPr>
          <a:xfrm>
            <a:off x="1828800" y="1235289"/>
            <a:ext cx="3907161" cy="4893647"/>
          </a:xfrm>
          <a:prstGeom prst="rect">
            <a:avLst/>
          </a:prstGeom>
          <a:noFill/>
        </p:spPr>
        <p:txBody>
          <a:bodyPr wrap="square" rtlCol="0">
            <a:spAutoFit/>
          </a:bodyPr>
          <a:lstStyle/>
          <a:p>
            <a:pPr defTabSz="914400"/>
            <a:r>
              <a:rPr lang="en-GB" sz="2400" dirty="0">
                <a:solidFill>
                  <a:prstClr val="black"/>
                </a:solidFill>
                <a:latin typeface="Calibri"/>
              </a:rPr>
              <a:t>The Coefficient of permeability ‘K’ may vary from as large as 1 m/s for clean gravels to a small value of the order of 10</a:t>
            </a:r>
            <a:r>
              <a:rPr lang="en-GB" sz="2400" baseline="30000" dirty="0">
                <a:solidFill>
                  <a:prstClr val="black"/>
                </a:solidFill>
                <a:latin typeface="Calibri"/>
              </a:rPr>
              <a:t>-10</a:t>
            </a:r>
            <a:r>
              <a:rPr lang="en-GB" sz="2400" dirty="0">
                <a:solidFill>
                  <a:prstClr val="black"/>
                </a:solidFill>
                <a:latin typeface="Calibri"/>
              </a:rPr>
              <a:t> m/s for very fine soil such as clay / silt.</a:t>
            </a:r>
          </a:p>
          <a:p>
            <a:pPr defTabSz="914400"/>
            <a:r>
              <a:rPr lang="en-GB" sz="2400" b="1" dirty="0">
                <a:solidFill>
                  <a:srgbClr val="0070C0"/>
                </a:solidFill>
                <a:latin typeface="Calibri"/>
              </a:rPr>
              <a:t>The values of k are influenced by….?</a:t>
            </a:r>
          </a:p>
          <a:p>
            <a:pPr marL="342900" indent="-342900" defTabSz="914400">
              <a:buFont typeface="Arial" panose="020B0604020202020204" pitchFamily="34" charset="0"/>
              <a:buChar char="•"/>
            </a:pPr>
            <a:r>
              <a:rPr lang="en-GB" sz="2400" dirty="0">
                <a:solidFill>
                  <a:prstClr val="black"/>
                </a:solidFill>
                <a:latin typeface="Calibri"/>
              </a:rPr>
              <a:t>Pore size</a:t>
            </a:r>
          </a:p>
          <a:p>
            <a:pPr marL="342900" indent="-342900" defTabSz="914400">
              <a:buFont typeface="Arial" panose="020B0604020202020204" pitchFamily="34" charset="0"/>
              <a:buChar char="•"/>
            </a:pPr>
            <a:r>
              <a:rPr lang="en-GB" sz="2400" dirty="0">
                <a:solidFill>
                  <a:prstClr val="black"/>
                </a:solidFill>
                <a:latin typeface="Calibri"/>
              </a:rPr>
              <a:t>Soil structure </a:t>
            </a:r>
          </a:p>
          <a:p>
            <a:pPr defTabSz="914400"/>
            <a:r>
              <a:rPr lang="en-GB" sz="2400" dirty="0">
                <a:solidFill>
                  <a:prstClr val="black"/>
                </a:solidFill>
                <a:latin typeface="Calibri"/>
              </a:rPr>
              <a:t>    (grain size and cohesion)</a:t>
            </a:r>
          </a:p>
          <a:p>
            <a:pPr marL="342900" indent="-342900" defTabSz="914400">
              <a:buFont typeface="Arial" panose="020B0604020202020204" pitchFamily="34" charset="0"/>
              <a:buChar char="•"/>
            </a:pPr>
            <a:r>
              <a:rPr lang="en-GB" sz="2400" dirty="0">
                <a:solidFill>
                  <a:prstClr val="black"/>
                </a:solidFill>
                <a:latin typeface="Calibri"/>
              </a:rPr>
              <a:t>Viscosity of the pore  fluid</a:t>
            </a:r>
          </a:p>
        </p:txBody>
      </p:sp>
      <p:sp>
        <p:nvSpPr>
          <p:cNvPr id="4" name="AutoShape 5" descr="data:image/jpeg;base64,/9j/4AAQSkZJRgABAQAAAQABAAD/2wCEAAkGBhMSERUUEhQWFRUVGBwaGBgYGBoeGxscGB0YGBkaHBgbHSYeHBojGhwdHy8gJCcpLCwsHB4xNTAqNSYrLCkBCQoKDgwOGg8PGiwkHyQsLCwsLCwsLCwsLCwsLCwsLCwsLCwsLCwsLCwsLCwsLCwsLCwsLCwsLCwsLCwsLCwsLP/AABEIAMIBAwMBIgACEQEDEQH/xAAcAAACAwEBAQEAAAAAAAAAAAAFBgMEBwABAgj/xAA8EAABAgQEBAMHAwMDBAMAAAABAhEAAwQhBRIxQQZRYXETIoEykaGxwdHwB0LhFCNSYnLxFjOCkhUksv/EABkBAAMBAQEAAAAAAAAAAAAAAAIDBAEABf/EACURAAICAgIBBQEBAQEAAAAAAAABAhEDIRIxQQQTIjJRYYFxQv/aAAwDAQACEQMRAD8AW+D8Kk1BXMnKU6VZUZSwBYFzudW5Q7f/ABWgC1ps2r/EiFPDlolpCEBmv/MMWGcQOyJhOXZWpHQ8xEcmubUuitbjaJP6JaLCbMG/SB1ZiUyWcs05gbAnQ/Yw0T5HlSUeZPMXB+x6QMxSgTMQXDjcbjW7QyWKLWgFJ+RZxPC5U1LhiSC43jOlpVLUpJJBSSD6b/WHaj8SXU+GhJmC1wNAeZ0BDReVwCmaoqUlsxcm4+MDGfC1Loxxb6M+o5rrvfvGi4BVyRlcBxo4e/MRdl8H0cpGUyUKPM3PvN3jPk165KiLqSFEDmwJZ+rQ2GXm/iC1x7NcqVpUgqB6/eEnH5zELa6C4b3H1Yx94ZWzZiNFpBHJiffEdZRzV2GX1Jg5M1fwuUuM/wBsKBGUh3fTo0GJWJeLSlzcHbcdfSM3rMDqpRKkh0nUJL+8ERdpaKvWnJLSoJOrMNev2gOL8Guf6Ma/CqlmWzhDFQ2c6Jf4t2hrw6iQhOjDZI/NIUOEcAnUxUicjIpSnF3cMA7+hhtmVIQCpVgmJ8jblT8BR60T4hiyZUsqJygad+kZ7ieNFTkE33fQR2PY0VqKlkE7DYdIr0PBU6rI8Q+Gg9HUegGw7+6GQg5MGUlFCzLxopmFQNtBbkdYYVYsSGVbcg217w24d+lsqUoe0oi7liflaOxz9NW/uS1FdrhRL25K09/viz2tCY5qf6JFRNcGGLgniEJR4KixSTl6gl/gT8ooJ4XCSUrMwHVmDgdv3DtALGML8JaBKmKUSdRYjl6wqWJpbG++m9G00mLAgB4s/wBcACHhBwtU3KLvDBLw+YsOVZQ0RrOkOcLK/EeOEJyI/fYkbD7x7g8jKix1ipxotEimKrOkpY83IDe6PjBsWK5aT5WbbnB4pvJ8hWVcdBirXlBL6/KFufVJXMSi9y0WsVxBxClIxA/1cvLdlX+R+ENq2KTNMwyj8NORCQlI2H1goJRUGULc4pSagrLmyT6OftEwl5S9yOYNo9FPXRHJW+yvVUq0b22/4irMqikEBLwQnTSo3OmkA8TxbwXCUhR0aAdBRT8i/wAbUIXJCgPOhQb/AMiAfzoIgw3hUpSlRlnS5JL92e3aGjh6QJn9+dlBY5Uk2T/qHXrBjx/MEpIJtcaN33iSeXdIsjjuOxCXw3IUXch+/wB46HSo4SSpRUFpAN2I9/xjoPmhXtz/AEWcUwzw1FIBJ2YgfAi/wgXTVt20IsYYOJF5kgg3G45i4hRrVeYLTou/ruD1eFTxKaf6hscji/8Ao04fisyV7BIflp6xNiGMzJxly9Cu3lt3MLVJiYbtreDGC1QMwHXKCffEe4Mr+yNDwnDpEiWEs7h369esVcVrAl8oF4qTK0qQ55D+YG4lUuAByjU00Ka2D6qtf3wDpMOR4ii1yoluV4s184BLfuKmAghwvwtOmupWj+7e6ti20NxR/DpUX8Pw2YsWQW9z++PufTZH6agweXSS0slSyotqDZ+h37wo4xPIKmVbeKJJJdC1tkFZODsIdeE6ZKpSVZWG5jOaJp0wJD5R7RjVuHktKCdE7DlHY43tic0vCPjiTDkKluDlUnRXL1jKsbNUULLlSBoXyu2zaesatisyUP8AuLs/s6vCFxnjKCnLLDBRCRbdVozLFdnYpPpFOf8ApuoIlzUTnWMq8ikhlEMpgdQO7+kOGEy1hIMxHhqIuHBb1G0EsGkIQhDkLISA5vYBmgjXlJS4AflE8M8o/UoniUtMhkIs4P8AP8R9TqkISSrSBArlpLOQG0Ox6ekQVlX4hGY3Gz/GL8XqFlVeSKeB43/APxNQqmpK286S6e3Ls30haFQmYhlgKbfcN8R2izxDx8EEy5agopLdH6n6QCpFTqgEoAGpKzYc4Lmo2FxchnwLFZaSpJKSAd9ekH5vE8lKfL5lK0SLk9hCZgHBYmkqzPe6mLE6WfWHzCOHaen9kZlblgH7nVukeU/Tucm4aLPcUVTE/GcAqK7/ALn9tALgO5J2dnAgejA5tIhWVZUEgkA7tch9o1OrU4tt0EL2LJCwUM72IA59oojB4YqKFOfuOzNaHE11SmIZO/WGSip5crKsgeVQOli3aB1Dw9MpwQwIe3Ntn9IIqxyWPJORk5KuUm2427Q9A0MYx4EuliIllY1KDkuO0KVVLlJBMubm3DafaK9LJXMBZZI2+ukM9x/oHtJjLiOOJU2Rg+pNoC4jWpfMVAl2+kV5mBOPaUYgn4GqWxDnq0Y22EkkHKSozHznXTkIYKCkYOPQQnUk5x21g3hWKZSEqJbY/m0een7c9os+0dDO45vHsUGBuDboY6D9xGcRZxOeMoHM390LlLOlrdCixQS3ftBurDkesB52ASJzlExCZjsq7X5Ec+sO58XbJ3GwPiACVWVlPeCfA9f/AHV5iSCACeWrH5wLrOGFoJcO347ww8JcOGUkzVqcTA2QaAAm5P8AlGZKcWbC00P09TANpAipNjEsqewynYeXqk6QPxGrADPEK/B7PKKmC1ggO2/z933hhBypAew2e0C8HlqTKDpN9+fryeIqqqz20bfaPRhpCXRbqMVYtsLv9oWcfxJ0KJsBcfzFquWQw15/aFjiOrJHhpck2AGrmwYR0m5OjUklYz8NICcqgQQd4d0YqJaWBD/l/wCIw3DaqqkLEtOZBJZlJNn3+sPdNiAHtl1aW32BjqaYlRvsb59WgpLupW7/AEGg9IS8Zmggi3lII6Nf5xen1WRLk3aFqozrBTLQtajrlSTf0EG3y6RiXHyaDg+LpXLSp2LQRmYkQUhn+UIkigny6dCjJWFhN257Ax8yuIJp8i0TEFtcpKfeNI89+nnGVrotjljJU2aBUTkqfK5t7u0JP6gVK5UkFByiYsBZFiAxLA7AkX7wUw6tTldUzy9/rHtLWSqmYAAFJSoNyfR/R4yMn7icf9NlFKLsRMD4Gn1U0EIyymBK1aeg1MNmJcNzJc2XJAeQbuLORsep594fpOSX5RcHWKOM1spBUhShp7t/fDsmRXsnim+ipRKCJYSnb8b6RdlTevxhew/FUrALsInnYuEggHcCKVKKWiepNhSrrwBl05np94q/1gbyMA/5eA1ZXvYWEfMiZ5bfnKDjJWN4Ui7OJJeBldh6V6gP2i3JqH59t4mmEEX1gnG9oxSrTEHiCgMtHlLcwPlDT+nwRMptHIV/P4Io8USv7KlAOwJ62hS4Tx2fSzh4IK/EsZYDlX+0cxCdsPSNfRQJexyg7NFhVHLLuSbbiIZFUvKCuUpJUNCzjoWcP6x5NqlAZilY6hNvW0Gmv0xgbEOHUgmZLUxa4vcfflAqUuwMGZ+OSfM60ApDqdWnUh4TF8QoVOUEOUE2U0Izw5q12Mxy4umNEupIAY27x0e0fD9bMQlcunWpKg4Ng453IMdHnUU2ijVThYxSosOSkqWoAOSSTtveB06pQZgSSuUoay5gb3Ej5wRralMxpKHCGdSm9op9lA9bk9I9OEv0kaPmdh1QuWqZKn/21OyClykHXzEv9oIcF06hKVKUXyqcPqy7n4ufWIMNmqp0l02LtyJ7wS4emmWtS5zIlqT5TyUL3HJnjcnBx0ZFSvYTxfBTkSpLgi3zIgJh+GqM4FbOlzfp0h5mYqhSB4ZSeTXPe8BpKM04k8rxNDjaGfJ2RCqZOVmbloYHTV8x190H6pCU3YdoXK5QAUp9dO51iuNJCmmwXX1OvMn4naPjD8EBqZK1Ooh1kA8gW9Hv6RQmnOu3O33hmweXlK1b2QP9v7vfB44quTByS3xQWoadBNwCRcOPpC9j1EUzfILcufaDsublL/5WgfjU1LgvcnSNdcbBXdFTCqcVKnUXSGGXR9H6tDIjEVSvJLSmWBowALdoUcPxFMpakgkZi79Trfa4i2nEVTFZZYKlnQJDqPYAfl41OhU02w/OxWYT7T8yN/Q/aIp9eUjMsBuYb7RNQ8CVc4BUxQkg7G6v/UW95g2rg2lkDzFayNStZY/+KWEZPMoK2dHE5OkLUmdKWzpDnoIu8O0cokhCcuRatBY6NEM6dJUpSJUtKAAyVAXfmTygngE9CEZQN+cSr1Ecquih4ZY9MNzZyEIzH2Uj3nl3eM54priUKIvMWWSOalWA95hp4mxAKypToLn5D86wAw2iE2cFqD5T5ehNn7t84kk+cr/CmEeKIcB/TioWgKVUoRzSJZU3TNnD92gnjHAhlJC0z1rUNilIB92nvMN9NM8NAe3S+vOB2I4wCGbbQfxFOq32K86M6GIAljZQsYtU9SzM784rcR8PTps5KqeWXJ8xsA3MuQ8eU/CVcPaCABuV/YGCjLygmvARztfMfSPF4gw39Yo18udTpBmNl0zAuAeR3EDxiYO8M5tbQPFPsu4hVFYyqLA299oO8J4dT0vsoBWqwmG5bl09Iz7F8ReydYNcP4/mQx1FvwQuTdWbro1OnmgrD2D7aRbqJphBpsemILAuIvf9VTjby26R0ctdox4n4CnE2B09VKKJyRmZwtIGZJ5g/TSEXgHhHxq4SVhxLJVM6pQfqWHrDCriVTEKQl+d4K/oknxJlZOOpWlHzV9R7hGvJd0Y4UtmrS5TAAC0dEpMdC+AuzLOMeHZM9ioAEH2hYpJ+hhLnyl0ikpUy0PYtr+CHyuqk+EAoXIf333hQ4/qUzqbLLDrzoy5bnMSAWb1iPDk3x/pa1Wy7R4nJWWIbl/ER4zWpKWDZRc99h/MLuGcHYiZec+EG/apfnt/tSU/GPcJqlCslIqpX9sLaalXUEA2sQ7HlFjUnoDlFbD+G4KRIQVFvGBWEg3SCfIddCz+sB5tUulUtZKsoPmckkNY2Oo/BGmkInZlJYIQlm6hikp5hrPCXxnh2emmqCXKUuSCLNdz6Q1JVRO5O7B6eJhNRml+YfnNoWarHvFXkDjvp6RNwsoCWtPI/MAxSEuXMQWSTNQtg24cvp3eNUQnLVhzD6NA8zueX5tF6lrQlQSSyibdX2ihKwiekOpBSG5390UVKAUcxKVC6SdfSC9zwBw3Y5qToYBV9QCon3ReosWC05lEMzHod/eYXK7FUpWwSVN6fODbtaMSp7PiomGWp1DPmD9Ut8xGm/pDW0ypcwhQM/N5hZ0pHsgb5Tr3flCLguFLqVCYoa7XYAavB7EfKkplshI0y8/8hA2bwvs16oqbO9vzeM64qxgrJQg2BufzlAfBOO8iPDqiSBZKzcHortzj5qVJU6ksQeV4h9TJydNFXp4qO0fFKCEpUearxew+Z5QQb8/vAOfUlCDe2v2irS8YSZUoJIWVszAFiep0jYJ1pA5HvYaxiqzLbcsG6mDGBy0yrEuBd/zeFHhdMyrnqmrDS5R96zf4C/qIbjNSmayujdRAKDj32byT6CM2rXMV5dtOnpp74+kYaE+0oBthFGdjgFksOgsIEVeL7qV6RSuK29iXyfQxTMWlosAH/N4G1/EgNhr00hVrMYfSKaZql6axssjeoo5QS2wtik81CFSyxzJIG19vjCDiGDT5B88tQBOouH5OPlGl8LU6ETCJgBJAb6iGtVFTq0LA6gjcctjDsWNpCcmVcqRj9FwdOmJd0gi+Ugu3ygTOwufSzHIdJ3DsY2w4YEElPlfTkenSBuK0qFy3AsXzAj3wxxSQKnb0IlNiAUBozRYVWpTv8YEY/h3hzv7R8pAPY3tHvCkgrqfPcSxmY83ZP1PpEzxlKyDTMw0+DmmOkrDgbtzMPv6S0CZElSU6LVnubk2F/QCFbGnUX2IBts1oN/p1igz+GrVnT6WP0hjgoxsDlyNOYx0fSZgjoDQGzKsTZaEuXZn7Bre6A/DlKnx+176Op9PSDdXlkyFlbAXhd4FqfEXMVtmYduceXjvbXR6L/B8xMBAGUMFXbkdNfSFbEpCVKBID6P3hnrvMluQ+ELddSqKCwNosumIatbPuk4NVMaZ4xlI5p5i7Np6mI8S4KUsGX/WTCmY+YMGJGx7+4wwcF4qlUllmwfMOmx7vFyrmpIOXTly69I5z+Whajox5WBzKIzFZgtHMJYhrFwXhr4EwKUJHibzQF9goOB3AhlxbBkzJbK1Avrd/rGZ1mE1FBOH9LNWiWosUBiAdbBQIY9nh8ZAPejQMQpwpmIL2t0gPVcJoqFeZOYbW07RQQZipYImrE0hwba6MzN8IeP0/llclPinNMZySA/WwAAvb0joxTaZruKE+p4NMlQUlLJFiAInxfh5C5JSQ5aytweYMaDi6xmIAhYxRNi0VRitiJTehfwTNIo8oBKi4e3X/AJgVXTXYXA+8X6irSkNfkbe/aB2cTFAa7D5wpMqoin4cFSy5cAGzd94v4FwdMSjMlZTa9/poYjrkkhIFvNfsNvlDQaxUuQCNSAB6xkmn2ZtdCDxPg1Sgu+ZAuMo+YEBsO4fqZw8Xw1lH+bMG5gG5HUWjX+FsPNRmXOSfDTb/AHK19wg7XFCZagAAltI3HqIjLL5UIvCEhHggIP7i7bl4o8V4iszQmUnMUBjsG6naF6m4sFIqdICCyZijLI1D6JI6aBobeGsNUqUTNH/cOZR3JPe9oVHE5zvwNeRQiLiqyYWca/6vu0DKysnAsJbjm8aP/wBLyy/mLtYMNusA8Sw1CAWhksKj2gI5eXRn0ytWTct0EM3DWYJJBLBgS3mc8h8Iu4pw/Ln04WgZVgfEag9DAbgclUxaiWyMWbm4fvaNg0vAOS2hylIyIKmUVL03Prf/AIiSgxhKVf3FXUWD6doHmkmKWfCcMHdWtzsdorLUmXJUpSSVEu5Ia2pvD5OhEVbC/EWP5SkJmE8wSNByaLmCLM1AUbg7Rm8lapywpAYAhu8a1w7h4CUJfa5iLPkfgrxY0iDFMCRNSQpI6WhCmYEqlmLWDYtY6hvmL6xslXSjK4PpC1juFCagjdrQtOWN76GNKa0JFNxEGKVXG3SPabFlSZyJqC+Ug235j1EKVdJVKnLllwUnQ/A9olo8QUgvrFa6E9H6YpMTC0JUDZQB98dGHUPHlRLlpQkpZIs7/eOiJ4J3pjOSGbAsZ/qUIXNSm7nL7SWcgXIvE2D1EuVOm+FKGUqcpAsC2w27RcpMAQsqEopBGrAgfaAVdg0+iWuZMuheihsev3g3Co1HoNS+XyGydjQFwgB+cCsQxcFKnUAANoUTWqVcFyTFXFKSauUwUxWoBukLjGUg5OMQrgOO+FLN3C9Rva4/4hvwytQtKZiFFtmu/cHTsYWMG4ZQgIB8xJ1Ov8QZm8PZCFyiUbFjr1L6wbxco8l4EqdOmN1RiSPDzLCRkHpGf47jMnMEJWFzCQrKNAL6jQbCC6eG5k5Cs8xRQLsVFn6AWjNKvhmbIqVKk3SlV36nQ/eNxxk+zm4pjvRpT4Y1BGrjeHrhejTKQT/kze5/nGfyKsmUCtJSxcv+fOGfDMSDqTm8rA/8Q9ao5u06D2J3U+xgHiI8ptEWMcWSpI86rfD1MI+N/qYhz4RzDkBr66QxToQ4WFpcsLCgSAz+Xc97cokpZCQ5/cLl4y2s4jmTJhX7P+kGzcjB/D+JyQoIQoZt1FwD0gbrbHJ2g3U1eaaEB/ac2hnxitEiTJSr2pqgkDdztzEKGEqTLKp05Q8odyfX5xFw1VzK/EkTZqv7Up1JzWCRoLQtO9hSNsQjw5KEgAW0Abt8ITONMX8JBA1MM9RiSVoJCkqKRcJPuMIFZ4FTUZZq/Z/Y7P0ffsIc2nUUS0022LeB8If1kxM1RIlguo/5EFwkH0vytzjS2AAAsBYCI0oSlISgBIGgAYD0jzPFMI8UKlLkTZ2BPKEbGK91KGw+JhzqlNLUekZ1OOZSieZMI9RLwOwryX5VYJVOVKOxP2hEwXFjJnKUXCZgIPRy4Po8XsSq1zvKHCR8f4gYrDV8jCINLtjZbHKXxKQhSVLGYsQQNeQfeBuKSqqqJyoOUB26c4k4bwtRWlU2WoBI3B1h8wvHJSJwQtLIUkgWa5+pjZTbBjFJme8LyVonJlrSWKnBBsGuX6WjZMMLJfmWhaxrBUSp6Zied+oIsYMUFWMsTZW+SspgtMYnBSxgVU2j4Ff5miGtrgN9Y2Uk0Yk0xF4qwBM6pll8rhlEasDa8diXAKBKzSSpKm/cSQffE07FRMq8ib5QH7w1V1eBJynbSMTlWmc0r6MyHDsz/NHrb4R0MM/DUrUVNr1joP3/AOA+0aTQpJKZoZKQNvi8DuMcUk/0i0KLhdmP5ygFi/Ec6WtaESZwQC48hSn3q+kA5s0rUPFLrUsZU6gA7n0gqZ1oF8PKlyPaOaYWsxLDm/vhzqcFkzqfxZaznAza2BGoy/WKhwKWib4hZSSGKRYi+rbx8z8NnIJ/p0KWgpJGgY7AhRFjHeLiwX3TCmCzkrABsoQx06QQxu20ZthlUtDJmgomDp+OIdcKxkBs7PuYyHejpdbCWK1gky2Gp2hKo6Jcyeokul7j/VcuR0f5wcx2uCiZn7QGHeKvDM1OUqO515OYfLuhK6sJDAswIYAaF/gw+MAsYwubLB8ElB00B09IbpE9LXfp+bR9VTKuzAb/ABMN4KtC+TswnH6CdMBUsqWpPtA7dQNG7QvyUuWjY8aoEupTB317/TpGXYxSeDUrT1cdjAL8GXYycI/pz/UjxJxIR+1KdVdSdh2htPAMhAypBSB1P1g5wbMCZaQNkAfKGWspApOYeoiNuU7aY9JRqzI8d4BUrzJWVcn+T6QK4blKpjORNGVSsoY2sHLg6G525Rq86RtAfGMClz0FMxLj4jqDsYGOZxfy6ClC+hUpcQCVulbdjqIBcTTB4jILgb99ft74sV+D/wBEv+4nNLNkTOuyVDY9d/hF3g/hhFbMWua/hoPsi2Y8n/xEUXH7IVvpnzwxxjMlgInAqlMwWdQev+SdOo67PkmeFAFJBB0ILv6x5iXBspSAEJCW0bRuX8wmYjwnNlKcZk8iCW9CDDVmlD7LQDhGfXY7VM1OQgkB+cZ7XVspC1pKw5NgOR7RWm4VMUXmKUoDmTAPGaTKQUCwcH6QEsiyOg4w4Ib8JpELFkv1BDeu7w2YXgUpF1Bz+bwtcHLSJCQTfLmPLnF7EMfKv7cohyLqdmgIQ5OqNlKlYWxPG6WQMrErGyb+86DtClimJpnKsnIH1cv3FrR4qmlpOaYsqUfzU3McqvlpLiWg/wC4qP1tF6wpdkTzPwE67H/EliWXfKBm5toO8DcP4jKSyyxiDFKpKpYUgZSDpyOsBKuSqaokHKNm1ibNgT0VYc+rY/jGgQ8AMd4pIBSm6j8OpheQid7PiFokl0ARdTl4nXp67H+8n0ScKzz/AFDqJJIvD3i9V5e7QhYfOSmeANW+sOcwlYS8LzaloKG0fKZlo8idNPaOhPE2x4qJC5iVZ7oUTmB5A2PaETiTBJsiZKXLGZGo0DHk+/T1jVKlaQnL+4v6DaFLFK5M3LTq9or25By79resehWiVPYO4ZpZk5PizUlIdkpOv+6Humw6WQxG35aKVNLCQAzNF2nn3EZjjHtjJ34AXEnDgULi4uCN26xncnHvDmKkzPKtBuFb8iDG1VJC0G3UfWM74w4RTN/uAedPxHLvATSTrwdFuhbxDFM4EtBD7cu8MWCKaUBo2p5NaEiZIp0pUVTQhQFgHzA9m16QewnFkzEIz+WZYHKWSseuh6Qag1sFy5DAuu3BBEfCMRL3sL/gEfNdTJRKzpmFjdiPno0BE1q1+yhn6mC5MDiW8anqIIZyqwHfT86Qm49gExvEMtSltdr2Gzbxo/D2DOrxJl/8RsO3pZ4aMSo5ZlkiWHItlF+og+LeweSWhP4LqT4MtRFygFuVtIdKOsYawkUM3ISnQpV8NR9oPIrLR56bhNlbXKKDtRKSrzC0D5lOAbiKH9U+5fkYmOKBIuYJuM3synFFTGMGlz5S5aw4UGI+o5GBfCtEJEhEpB8yXBLM5cu43u8WMQxxKQVEhKdy8C8HrVqT5gBmJPUOX+sDGlo6QwJnLKi2ZOU8yxPXaLufOm4inKmhPMnf1jplebEM3L80hkcqj2LcLAfE9KEJLbi0KdHhBmOoFmt+CGni6eSUNcM8DsCqEgKFgXe2u2jwEr5PiGnrYD8GZKVlAcbNb3iOkqUlasw9pPyh4wiQlR8SYAbeUaBhoS25hMx2mmImlag1yenYdIsxY5RipMTOSk3FEMyS5N9R7ooqQoPZ2iwiqSbg9wY41A0TcxWmRtUyuZhKL7n5NFqRJAWxDps7atu0VJ8x7tpFnDvMqBkxkEOkvhmTMUCl0ggaEF/5aBmPYchIUlIsHD7wZo52RKRyEA+I6zOSlJ1OsFlpRBxcnIQKSeRNCjGjYTXJmBI0YXhIqsIVqgZiOQMe0OKFCm0I1H8R5uSPJWi+MqNMKk8xHQqox9LCPYTv8GUjWcfxSWmWFpUDnsGIc7+sIaUTE1XjTQUpIIA779T94sSeApdPOE1ImJUhxlUXTdttj2inxfVVBlkhGcJ1y6gDpr7orjkxvvsncJp2uhqk4yFWBB+fbvBBFU28ZbguOAgKB9Hv1hnl42GsbNBS0hg4IxU9B6xDPq0qcqIFoSqziUiyE5lchBNOHJmUyVrzZ1AucxsXIsHZvSJnJ1sYoeUC8QwhExUxSQCAQ43uNYVcTpFyj/buN0/m8GOFamaqatALqBOYkWYFvwQw1/DoUCXYkP0jufCqB42Z3R8TTCtEsrOQqAKVhyHLWP3jVcIok5A4BI+cY9xJReGu1iPwGNB4S4wRMlpGZlAMpPI8+oeKE9WKa8D2lISNg0SSKlI9o2P1gFMxQHUpyn5j7xFVYqhKCokW0D6nYAfCCeT8B9v9AnHAEheeWQDrzcHV+cBMP4zzpuCG7N6Q2U3DSJyjOq0iYSGShXspHJtCrmT2EQ41wZTrQoSZaZSgHSUgB21Bax/iJ5uEttDY8loW5vGCeaj6QOqeKZqiBKQVKUWA1JJsLQDn0E4TTKy+Yctxz7Q+/p1wUsL8eaCAn2H1JIYnsBHLFDvs55GUsa/TmvnS0rKxmF8hcJfooWfuIo09BitMQlUpShsUlKh8DaNh8Qos79IjKwdRu8Ue1qid5XdmXUvGKkKKJoIUCxexeCqOIUKuHPo8W+NcCRPKZgQMwPmLXUA3LcfL0j3DaVKZQLJSx2DWN9YlyQhEqxXNFPEp3iITmSpPIkM+7QqTknxpTWzKb0Ic/KHHGOIpaZSkuMjEl25agbXhJwStE6oB/wAQT66fKAxpydhTio6GuqxPIQxYCBGIYypVtoir1vAecltDF6mxLivwhmrYkiPEVHOz3ilW1BH1MF6WhUoPkURzylo5OhUkmVDMJsIZsFo8iQtWu0QS5ktAylJAH+SWv6xFiONACxtBp+WBXgJVmIl2GptBTC+GQrKua5PLa+kCOD6PxnnK0BZPpqfpGg0lDfkBATneg4xrZ1LhgGiQOgECsbwKXNSc6AdWLXHYw2KlAJJHpAaeXcc4U48UGpWZDXcMzUzFJSSQDYtHkP8APPmMewPIOh7k1DoKRdxvAeupALR8mrbdo+RXZgxux1hLksnxDpx2I3EvC7kzZHlmfuTsv02V13hRlVk9SSwNi3roxjVK5V7QtpwkT5uRDAlTq+pjsWRp8WFKF7QewfhJKaTPdUxYT5jqXIuOQ3hjxSWEoYBgAzdoJnJJkgOCyQBfkGEA8brAwbcCGTXxZ0bugJgEpEla1MHmF/d/ME8RxJJbnpb5wnoriFkvYKLX12sI6fPWtiATmLJbf0gFa6Nor4phUupnDOpaXH7QG+MWaf8ATmQDmRMI65lAj4RQlq8OcoTTcEW5esNOEJm1LiSl2HMD5m8dclpGVFqzpHDkoApXNWX5feOwPhaSZomAqUlPs5jy31ueUSz8MqwgkyyLfuUkX/8AaLcmaqnQkrQpCWDEsU6cwWjrkC6GEhgGADfAfc848WtKgHDEafB/hFSgxSVMslSSdTmN794+62oBcoUD5SO2ojpPQKWxJRSpOISAxdRI93mL+gjSpqi2VLARmUivEvEqcq0UVJ7EpN40RNekJBKgH23+EH6aq2BmT8FaZSKclyY+ps1k35aaxXreI5aBcEDmSB8TCxXfqBTJPmmofkl1Ef8AqItTiuifjJ9hyvq7M2kJkzgtc2bNXNnTEoUoqRJStTNbXvqwgpgfFcmomqKMxCWclLa6AA+/06wZr1BgpOoF+XvhMkmOxprsV5mAiWA6QynALbHnC5R4UaWfM/wUPI/xHp8oP8R8WJRLCEh1/IQvYbhFVWTQtRUkHc6kdE7DqYFDCQlUwskFRgjh3BkyaXWWHIfU6CGvDeH5chIBud+vcxeXXABgwENjjfkW8n4UMP4UppA9kE/n7jeL0yZLbLlSOwvFCoxE7e+Kc2pCPMS5g1xWkDT7ZPiNOjKXYg6xnmKYGpc8okgqBuEj4wcxLFyssDZ4vcNUqs2fcfHrE2XIo/UdGF9hLg+m8CSiWsFJBuD3cw3GsAS37YEImHe/ePJ6CU+Q9SPzWOi+PZko30EhXvYH3xTrqrKNdrmBX9eU6+0Bv84HVNaVFncmNlK0Yo7JlzSS4Fo9j7kyl5Q2kdCqYfJBAzuZiGZWN7JaBKsWiJeJAByWiBWiqi/W1jJ+ZitwxxNTpz53zEtsBYlg+/OF6rxrxZiZKAXUWf4n4Q88OYNToUhc2ShbG4IextFOLE135FyyLwWzjqFpuX5fSB06jnzQRKQok6KVZI6udW5CNGmyJUuyJctI1skRHJlld2YD80itYF5ZM/UNdIyus4WqZSW8NUzKMxY7b6b9In4Ww5HlnJmAhJYgG1+fURrYSBCHxfglPKnCakCWqa+YJtmIbzFu+vaDlFR2LjOU9GW4xiRXWzkN5SsgE6OmzvGkcDUZpaNSyovNWct7hFvg4gP/ANMy5iVKQApuXzg9w6oLkeEsuZNh2U5H50hKkpPY2mlQWKzNLJL9SGJeONGZsvIXyDY/uIAv2HzjqHDspKlKZmAHbf1iDEaggqc+YhgBoP4ijpWxD26RnvEMubSlS2KpQOu6X+YvE+CSq2akTUAJQq6SssVDmAQSRDQuoSAAwXo+a9/W0Q1uMrd9ehvpyO0SzV9FML8gLH+HJk8pUmYEKSQdCb9LhrwNrK2tlnwlKUSWYpAD87i8HzxAtmypHUj+YlwMeJMK5ozA+gHL0jMfKOgnGxZp+Eama6pk1THRyVEepMfM79NyHImKKuoDfCNVRVISlmAtaAWI1AQ5JseW/eHSjJbs6KjdUIWDyzSBaVgZipwQdQAI8xHHZszyJUpXQR8cVkzCgSjcK+HX4QTwbDESUuolStzAJXs560juHuEHPi1FzqBsD9T8IcU1SEJZLJHTU9zC6vHEu0RTcWHOHRajvyKcWw3UYgTow2d7+6KE6pAvr1P0gNUYyO5gJiGPKfKNeukC5uQXFRGOuxtCAS8AFYyZxLaAwHmJWsuov62j7kNLWAC+ax7xji6M5bDFDRqUSQ7PD3gVKyGAhdwMpMry+1y3hlwaoZPX8eIm7lsfWggZRAvHwVaNrEyZxOkeqXaLKTQpCniElSp5DkXIProID8YYFMlBE1ClDKx7HnDPPmD+oWTpYjuGi9jDTqdQOhSREim4vXgOSEOk4+UlAC0kqGpBsY6FnKN46PQomDMtZEpLGKNRMJLEkx0dCK+Q2/iX+Gh/9yT/AOX/AOFRrNMLnsPnHR0G+xaHhabDsPlEVVZJblHR0NXQryQHX0+0KvHF5d7soM+zgO3KOjoTl+rH4+wLhKiFJYt+GLcq1cwsCm7b33j2OhUOv9Cl2G8Q1MC5+i/zaPY6KcnQiPYDkGw9Yo1Ciwjo6J10VFCqNh3+sNWEDyjt946OjY/YPweoUc2vP5wFx9Zvcx0dDH9Tf/QG4dlJVUHMAWFnDt2h7MoNoPdHkdEGXsYhAx4NUKAsLWEDp6iwvHkdFUOkTy7PaQ694X8QP99feOjoOP2YE+iU6RUWq0eR0MFjjw8o+Xv9IbsLOkeR0QZPsVL6oNy9R2j6XoY6OimH1F+Rer/394lUs+Cb7COjomXkKfgyyZ7R7n5x7HR0ekuiZn//2Q=="/>
          <p:cNvSpPr>
            <a:spLocks noChangeAspect="1" noChangeArrowheads="1"/>
          </p:cNvSpPr>
          <p:nvPr/>
        </p:nvSpPr>
        <p:spPr bwMode="auto">
          <a:xfrm>
            <a:off x="1524000"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defTabSz="914400"/>
            <a:endParaRPr lang="en-GB">
              <a:solidFill>
                <a:prstClr val="black"/>
              </a:solidFill>
              <a:latin typeface="Calibri"/>
            </a:endParaRPr>
          </a:p>
        </p:txBody>
      </p:sp>
      <p:pic>
        <p:nvPicPr>
          <p:cNvPr id="95238" name="Picture 6"/>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472264" y="1792556"/>
            <a:ext cx="1800200" cy="13484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8792434" y="1383902"/>
            <a:ext cx="1480031" cy="374299"/>
          </a:xfrm>
          <a:prstGeom prst="rect">
            <a:avLst/>
          </a:prstGeom>
          <a:noFill/>
        </p:spPr>
        <p:txBody>
          <a:bodyPr wrap="square" rtlCol="0">
            <a:spAutoFit/>
          </a:bodyPr>
          <a:lstStyle/>
          <a:p>
            <a:pPr algn="ctr" defTabSz="914400"/>
            <a:r>
              <a:rPr lang="en-GB" dirty="0">
                <a:solidFill>
                  <a:prstClr val="black"/>
                </a:solidFill>
                <a:latin typeface="Calibri"/>
              </a:rPr>
              <a:t>Gravels</a:t>
            </a:r>
          </a:p>
        </p:txBody>
      </p:sp>
      <p:pic>
        <p:nvPicPr>
          <p:cNvPr id="95239" name="Picture 7"/>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456211" y="4797637"/>
            <a:ext cx="1883888" cy="13298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 name="TextBox 9"/>
          <p:cNvSpPr txBox="1"/>
          <p:nvPr/>
        </p:nvSpPr>
        <p:spPr>
          <a:xfrm>
            <a:off x="8757368" y="4371886"/>
            <a:ext cx="1480031" cy="374299"/>
          </a:xfrm>
          <a:prstGeom prst="rect">
            <a:avLst/>
          </a:prstGeom>
          <a:noFill/>
        </p:spPr>
        <p:txBody>
          <a:bodyPr wrap="square" rtlCol="0">
            <a:spAutoFit/>
          </a:bodyPr>
          <a:lstStyle/>
          <a:p>
            <a:pPr algn="ctr" defTabSz="914400"/>
            <a:r>
              <a:rPr lang="en-GB" dirty="0">
                <a:solidFill>
                  <a:prstClr val="black"/>
                </a:solidFill>
                <a:latin typeface="Calibri"/>
              </a:rPr>
              <a:t>Clay /  silt</a:t>
            </a:r>
          </a:p>
        </p:txBody>
      </p:sp>
    </p:spTree>
    <p:extLst>
      <p:ext uri="{BB962C8B-B14F-4D97-AF65-F5344CB8AC3E}">
        <p14:creationId xmlns:p14="http://schemas.microsoft.com/office/powerpoint/2010/main" val="334153470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03512" y="188640"/>
            <a:ext cx="7776864" cy="400110"/>
          </a:xfrm>
          <a:prstGeom prst="rect">
            <a:avLst/>
          </a:prstGeom>
          <a:noFill/>
        </p:spPr>
        <p:txBody>
          <a:bodyPr wrap="square" rtlCol="0">
            <a:spAutoFit/>
          </a:bodyPr>
          <a:lstStyle/>
          <a:p>
            <a:pPr defTabSz="914400"/>
            <a:r>
              <a:rPr lang="en-GB" sz="2000" b="1" u="sng" dirty="0">
                <a:solidFill>
                  <a:prstClr val="black"/>
                </a:solidFill>
                <a:latin typeface="Calibri"/>
              </a:rPr>
              <a:t>Hypothetical Data </a:t>
            </a:r>
          </a:p>
        </p:txBody>
      </p:sp>
      <p:sp>
        <p:nvSpPr>
          <p:cNvPr id="3" name="Rectangle 2"/>
          <p:cNvSpPr/>
          <p:nvPr/>
        </p:nvSpPr>
        <p:spPr>
          <a:xfrm>
            <a:off x="1847528" y="692696"/>
            <a:ext cx="8568952" cy="5976508"/>
          </a:xfrm>
          <a:prstGeom prst="rect">
            <a:avLst/>
          </a:prstGeom>
        </p:spPr>
        <p:txBody>
          <a:bodyPr wrap="square">
            <a:spAutoFit/>
          </a:bodyPr>
          <a:lstStyle/>
          <a:p>
            <a:pPr defTabSz="914400">
              <a:lnSpc>
                <a:spcPct val="115000"/>
              </a:lnSpc>
            </a:pPr>
            <a:r>
              <a:rPr lang="en-GB" dirty="0">
                <a:solidFill>
                  <a:prstClr val="black"/>
                </a:solidFill>
                <a:latin typeface="Arial" panose="020B0604020202020204" pitchFamily="34" charset="0"/>
                <a:ea typeface="Times New Roman" panose="02020603050405020304" pitchFamily="18" charset="0"/>
                <a:cs typeface="Times New Roman" panose="02020603050405020304" pitchFamily="18" charset="0"/>
              </a:rPr>
              <a:t>In our Constant Head Permeameter test, the following results were obtained:</a:t>
            </a:r>
          </a:p>
          <a:p>
            <a:pPr defTabSz="914400">
              <a:lnSpc>
                <a:spcPct val="115000"/>
              </a:lnSpc>
            </a:pPr>
            <a:endParaRPr lang="en-GB" sz="1200"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marL="285750" indent="-285750" defTabSz="914400">
              <a:lnSpc>
                <a:spcPct val="115000"/>
              </a:lnSpc>
              <a:buFont typeface="Arial" panose="020B0604020202020204" pitchFamily="34" charset="0"/>
              <a:buChar char="•"/>
            </a:pPr>
            <a:r>
              <a:rPr lang="en-GB" b="1"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Water collected was 920 x 10</a:t>
            </a:r>
            <a:r>
              <a:rPr lang="en-GB" b="1" baseline="300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-7</a:t>
            </a:r>
            <a:r>
              <a:rPr lang="en-GB" b="1"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m</a:t>
            </a:r>
            <a:r>
              <a:rPr lang="en-GB" b="1" baseline="300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3</a:t>
            </a:r>
            <a:r>
              <a:rPr lang="en-GB" b="1"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in 2 minutes and 45 seconds. </a:t>
            </a:r>
            <a:endParaRPr lang="en-GB" sz="1200" b="1"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marL="285750" indent="-285750" algn="just" defTabSz="914400">
              <a:lnSpc>
                <a:spcPct val="115000"/>
              </a:lnSpc>
              <a:buFont typeface="Arial" panose="020B0604020202020204" pitchFamily="34" charset="0"/>
              <a:buChar char="•"/>
            </a:pPr>
            <a:r>
              <a:rPr lang="en-GB" b="1"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Water collected was 185 x 10</a:t>
            </a:r>
            <a:r>
              <a:rPr lang="en-GB" b="1" baseline="300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-6</a:t>
            </a:r>
            <a:r>
              <a:rPr lang="en-GB" b="1"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m</a:t>
            </a:r>
            <a:r>
              <a:rPr lang="en-GB" b="1" baseline="300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3</a:t>
            </a:r>
            <a:r>
              <a:rPr lang="en-GB" b="1"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in 5 minutes and 30 seconds.</a:t>
            </a:r>
            <a:endParaRPr lang="en-GB" sz="1200" b="1"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marL="285750" indent="-285750" algn="just" defTabSz="914400">
              <a:lnSpc>
                <a:spcPct val="115000"/>
              </a:lnSpc>
              <a:buFont typeface="Arial" panose="020B0604020202020204" pitchFamily="34" charset="0"/>
              <a:buChar char="•"/>
            </a:pPr>
            <a:r>
              <a:rPr lang="en-GB" b="1"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Water collected was 36.8 x 10</a:t>
            </a:r>
            <a:r>
              <a:rPr lang="en-GB" b="1" baseline="300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-5</a:t>
            </a:r>
            <a:r>
              <a:rPr lang="en-GB" b="1"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m</a:t>
            </a:r>
            <a:r>
              <a:rPr lang="en-GB" b="1" baseline="300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3</a:t>
            </a:r>
            <a:r>
              <a:rPr lang="en-GB" b="1"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in 11 minutes. </a:t>
            </a:r>
            <a:endParaRPr lang="en-GB" sz="1200" b="1" dirty="0">
              <a:solidFill>
                <a:prstClr val="black"/>
              </a:solidFill>
              <a:latin typeface="Calibri" panose="020F0502020204030204" pitchFamily="34" charset="0"/>
              <a:ea typeface="Times New Roman" panose="02020603050405020304" pitchFamily="18" charset="0"/>
              <a:cs typeface="Times New Roman" panose="02020603050405020304" pitchFamily="18" charset="0"/>
            </a:endParaRPr>
          </a:p>
          <a:p>
            <a:pPr algn="just" defTabSz="914400">
              <a:lnSpc>
                <a:spcPct val="115000"/>
              </a:lnSpc>
            </a:pPr>
            <a:r>
              <a:rPr lang="en-GB"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a:t>
            </a:r>
          </a:p>
          <a:p>
            <a:pPr algn="just" defTabSz="914400">
              <a:lnSpc>
                <a:spcPct val="115000"/>
              </a:lnSpc>
            </a:pPr>
            <a:r>
              <a:rPr lang="en-GB"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The sample was 0.1m in diameter.</a:t>
            </a:r>
            <a:endParaRPr lang="en-GB" sz="1200"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algn="just" defTabSz="914400">
              <a:lnSpc>
                <a:spcPct val="115000"/>
              </a:lnSpc>
            </a:pPr>
            <a:r>
              <a:rPr lang="en-GB"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The head difference of 0.068m was measured between points</a:t>
            </a:r>
            <a:endParaRPr lang="en-GB" sz="1200"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algn="just" defTabSz="914400">
              <a:lnSpc>
                <a:spcPct val="115000"/>
              </a:lnSpc>
            </a:pPr>
            <a:r>
              <a:rPr lang="en-GB"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0.2m apart.     </a:t>
            </a:r>
            <a:endParaRPr lang="en-GB" sz="1200"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algn="just" defTabSz="914400">
              <a:lnSpc>
                <a:spcPct val="115000"/>
              </a:lnSpc>
            </a:pPr>
            <a:r>
              <a:rPr lang="en-GB"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a:t>
            </a:r>
            <a:r>
              <a:rPr lang="en-GB" dirty="0">
                <a:solidFill>
                  <a:prstClr val="black"/>
                </a:solidFill>
                <a:latin typeface="Arial" panose="020B0604020202020204" pitchFamily="34" charset="0"/>
                <a:ea typeface="Times New Roman" panose="02020603050405020304" pitchFamily="18" charset="0"/>
                <a:cs typeface="Times New Roman" panose="02020603050405020304" pitchFamily="18" charset="0"/>
              </a:rPr>
              <a:t>Determine the Coefficient of Permeability in m/s. to three</a:t>
            </a:r>
            <a:endParaRPr lang="en-GB" sz="1200"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defTabSz="914400">
              <a:lnSpc>
                <a:spcPct val="115000"/>
              </a:lnSpc>
              <a:tabLst>
                <a:tab pos="1390650" algn="l"/>
              </a:tabLst>
            </a:pPr>
            <a:r>
              <a:rPr lang="en-GB" dirty="0">
                <a:solidFill>
                  <a:prstClr val="black"/>
                </a:solidFill>
                <a:latin typeface="Arial" panose="020B0604020202020204" pitchFamily="34" charset="0"/>
                <a:ea typeface="Times New Roman" panose="02020603050405020304" pitchFamily="18" charset="0"/>
                <a:cs typeface="Times New Roman" panose="02020603050405020304" pitchFamily="18" charset="0"/>
              </a:rPr>
              <a:t> decimal places for each of the three tests.	</a:t>
            </a:r>
            <a:endParaRPr lang="en-GB" sz="1200"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defTabSz="914400">
              <a:lnSpc>
                <a:spcPct val="115000"/>
              </a:lnSpc>
            </a:pPr>
            <a:r>
              <a:rPr lang="en-GB" dirty="0">
                <a:solidFill>
                  <a:prstClr val="black"/>
                </a:solidFill>
                <a:latin typeface="Arial" panose="020B0604020202020204" pitchFamily="34" charset="0"/>
                <a:ea typeface="Times New Roman" panose="02020603050405020304" pitchFamily="18" charset="0"/>
                <a:cs typeface="Times New Roman" panose="02020603050405020304" pitchFamily="18" charset="0"/>
              </a:rPr>
              <a:t> </a:t>
            </a:r>
            <a:endParaRPr lang="en-GB" sz="1200"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defTabSz="914400">
              <a:lnSpc>
                <a:spcPct val="115000"/>
              </a:lnSpc>
            </a:pPr>
            <a:r>
              <a:rPr lang="en-GB" b="1" dirty="0">
                <a:solidFill>
                  <a:srgbClr val="0070C0"/>
                </a:solidFill>
                <a:latin typeface="Arial" panose="020B0604020202020204" pitchFamily="34" charset="0"/>
                <a:ea typeface="Times New Roman" panose="02020603050405020304" pitchFamily="18" charset="0"/>
                <a:cs typeface="Times New Roman" panose="02020603050405020304" pitchFamily="18" charset="0"/>
              </a:rPr>
              <a:t>        K =   </a:t>
            </a:r>
            <a:r>
              <a:rPr lang="en-GB" b="1" u="sng" dirty="0">
                <a:solidFill>
                  <a:srgbClr val="0070C0"/>
                </a:solidFill>
                <a:latin typeface="Arial" panose="020B0604020202020204" pitchFamily="34" charset="0"/>
                <a:ea typeface="Times New Roman" panose="02020603050405020304" pitchFamily="18" charset="0"/>
                <a:cs typeface="Times New Roman" panose="02020603050405020304" pitchFamily="18" charset="0"/>
              </a:rPr>
              <a:t>   Q  x  L	</a:t>
            </a:r>
            <a:r>
              <a:rPr lang="en-GB" b="1" dirty="0">
                <a:solidFill>
                  <a:srgbClr val="0070C0"/>
                </a:solidFill>
                <a:latin typeface="Arial" panose="020B0604020202020204" pitchFamily="34" charset="0"/>
                <a:ea typeface="Times New Roman" panose="02020603050405020304" pitchFamily="18" charset="0"/>
                <a:cs typeface="Times New Roman" panose="02020603050405020304" pitchFamily="18" charset="0"/>
              </a:rPr>
              <a:t>			</a:t>
            </a:r>
            <a:r>
              <a:rPr lang="en-GB" baseline="300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a:t>
            </a:r>
            <a:endParaRPr lang="en-GB" sz="1200"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defTabSz="914400">
              <a:lnSpc>
                <a:spcPct val="115000"/>
              </a:lnSpc>
            </a:pPr>
            <a:r>
              <a:rPr lang="en-GB" b="1" dirty="0">
                <a:solidFill>
                  <a:srgbClr val="0070C0"/>
                </a:solidFill>
                <a:latin typeface="Arial" panose="020B0604020202020204" pitchFamily="34" charset="0"/>
                <a:ea typeface="Times New Roman" panose="02020603050405020304" pitchFamily="18" charset="0"/>
                <a:cs typeface="Times New Roman" panose="02020603050405020304" pitchFamily="18" charset="0"/>
              </a:rPr>
              <a:t>                   A x h x t</a:t>
            </a:r>
            <a:endParaRPr lang="en-GB" sz="1200"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defTabSz="914400">
              <a:lnSpc>
                <a:spcPct val="115000"/>
              </a:lnSpc>
              <a:spcAft>
                <a:spcPts val="1000"/>
              </a:spcAft>
            </a:pPr>
            <a:r>
              <a:rPr lang="en-GB" dirty="0">
                <a:solidFill>
                  <a:prstClr val="black"/>
                </a:solidFill>
                <a:latin typeface="Calibri" panose="020F0502020204030204" pitchFamily="34" charset="0"/>
                <a:ea typeface="Calibri" panose="020F0502020204030204" pitchFamily="34" charset="0"/>
                <a:cs typeface="Times New Roman" panose="02020603050405020304" pitchFamily="18" charset="0"/>
              </a:rPr>
              <a:t> </a:t>
            </a:r>
          </a:p>
          <a:p>
            <a:pPr defTabSz="914400">
              <a:lnSpc>
                <a:spcPct val="115000"/>
              </a:lnSpc>
              <a:spcAft>
                <a:spcPts val="1000"/>
              </a:spcAft>
            </a:pPr>
            <a:r>
              <a:rPr lang="en-GB" dirty="0">
                <a:solidFill>
                  <a:prstClr val="black"/>
                </a:solidFill>
                <a:latin typeface="Calibri" panose="020F0502020204030204" pitchFamily="34" charset="0"/>
                <a:ea typeface="Calibri" panose="020F0502020204030204" pitchFamily="34" charset="0"/>
                <a:cs typeface="Times New Roman" panose="02020603050405020304" pitchFamily="18" charset="0"/>
              </a:rPr>
              <a:t>Average the three test values to find the Coefficient for the sample  under test.</a:t>
            </a:r>
            <a:endParaRPr lang="en-GB" sz="1200"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defTabSz="914400">
              <a:lnSpc>
                <a:spcPct val="115000"/>
              </a:lnSpc>
              <a:spcAft>
                <a:spcPts val="1000"/>
              </a:spcAft>
            </a:pPr>
            <a:r>
              <a:rPr lang="en-GB" dirty="0">
                <a:solidFill>
                  <a:prstClr val="black"/>
                </a:solidFill>
                <a:latin typeface="Calibri" panose="020F0502020204030204" pitchFamily="34" charset="0"/>
                <a:ea typeface="Calibri" panose="020F0502020204030204" pitchFamily="34" charset="0"/>
                <a:cs typeface="Times New Roman" panose="02020603050405020304" pitchFamily="18" charset="0"/>
              </a:rPr>
              <a:t>Associate this value with Darcy’s table of Coefficients to classify the sample type by Permeability Value.</a:t>
            </a:r>
            <a:endParaRPr lang="en-GB" sz="1200"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60401243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135560" y="620689"/>
            <a:ext cx="7128792" cy="5576911"/>
          </a:xfrm>
          <a:prstGeom prst="rect">
            <a:avLst/>
          </a:prstGeom>
        </p:spPr>
        <p:txBody>
          <a:bodyPr wrap="square">
            <a:spAutoFit/>
          </a:bodyPr>
          <a:lstStyle/>
          <a:p>
            <a:pPr defTabSz="914400">
              <a:lnSpc>
                <a:spcPct val="115000"/>
              </a:lnSpc>
            </a:pPr>
            <a:r>
              <a:rPr lang="en-GB" sz="1100" b="1" dirty="0">
                <a:solidFill>
                  <a:prstClr val="black"/>
                </a:solidFill>
                <a:latin typeface="Arial" panose="020B0604020202020204" pitchFamily="34" charset="0"/>
                <a:ea typeface="Times New Roman" panose="02020603050405020304" pitchFamily="18" charset="0"/>
                <a:cs typeface="Times New Roman" panose="02020603050405020304" pitchFamily="18" charset="0"/>
              </a:rPr>
              <a:t>Solution 1:</a:t>
            </a:r>
            <a:endParaRPr lang="en-GB" sz="1400"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defTabSz="914400">
              <a:lnSpc>
                <a:spcPct val="115000"/>
              </a:lnSpc>
            </a:pPr>
            <a:r>
              <a:rPr lang="en-GB" sz="1100" dirty="0">
                <a:solidFill>
                  <a:prstClr val="black"/>
                </a:solidFill>
                <a:latin typeface="Arial" panose="020B0604020202020204" pitchFamily="34" charset="0"/>
                <a:ea typeface="Times New Roman" panose="02020603050405020304" pitchFamily="18" charset="0"/>
                <a:cs typeface="Times New Roman" panose="02020603050405020304" pitchFamily="18" charset="0"/>
              </a:rPr>
              <a:t> </a:t>
            </a:r>
            <a:endParaRPr lang="en-GB" sz="1400"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defTabSz="914400">
              <a:lnSpc>
                <a:spcPct val="115000"/>
              </a:lnSpc>
            </a:pPr>
            <a:r>
              <a:rPr lang="en-GB" b="1"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b="1" u="sng"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u="sng"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920     x     10</a:t>
            </a:r>
            <a:r>
              <a:rPr lang="en-GB" u="sng" baseline="300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-7</a:t>
            </a:r>
            <a:r>
              <a:rPr lang="en-GB" u="sng"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u="sng" baseline="300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u="sng"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x     0.2   </a:t>
            </a:r>
            <a:endParaRPr lang="en-GB" sz="1400"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defTabSz="914400">
              <a:lnSpc>
                <a:spcPct val="115000"/>
              </a:lnSpc>
            </a:pPr>
            <a:r>
              <a:rPr lang="en-GB" baseline="300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baseline="300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ᴨ</a:t>
            </a:r>
            <a:r>
              <a:rPr lang="en-GB" baseline="30000" dirty="0">
                <a:solidFill>
                  <a:srgbClr val="000000"/>
                </a:solidFill>
                <a:latin typeface="GreekC"/>
                <a:ea typeface="Times New Roman" panose="02020603050405020304" pitchFamily="18" charset="0"/>
                <a:cs typeface="Times New Roman" panose="02020603050405020304" pitchFamily="18" charset="0"/>
              </a:rPr>
              <a:t> </a:t>
            </a:r>
            <a:r>
              <a:rPr lang="en-GB" baseline="30000" dirty="0">
                <a:solidFill>
                  <a:srgbClr val="000000"/>
                </a:solidFill>
                <a:latin typeface="Calibri" panose="020F0502020204030204" pitchFamily="34" charset="0"/>
                <a:ea typeface="Times New Roman" panose="02020603050405020304" pitchFamily="18" charset="0"/>
                <a:cs typeface="GreekC"/>
              </a:rPr>
              <a:t>x</a:t>
            </a:r>
            <a:r>
              <a:rPr lang="en-GB" dirty="0">
                <a:solidFill>
                  <a:srgbClr val="000000"/>
                </a:solidFill>
                <a:latin typeface="Calibri" panose="020F0502020204030204" pitchFamily="34" charset="0"/>
                <a:ea typeface="Times New Roman" panose="02020603050405020304" pitchFamily="18" charset="0"/>
                <a:cs typeface="GreekC"/>
              </a:rPr>
              <a:t> 0.05 </a:t>
            </a:r>
            <a:r>
              <a:rPr lang="en-GB" baseline="30000" dirty="0">
                <a:solidFill>
                  <a:srgbClr val="000000"/>
                </a:solidFill>
                <a:latin typeface="Calibri" panose="020F0502020204030204" pitchFamily="34" charset="0"/>
                <a:ea typeface="Times New Roman" panose="02020603050405020304" pitchFamily="18" charset="0"/>
                <a:cs typeface="GreekC"/>
              </a:rPr>
              <a:t>2</a:t>
            </a:r>
            <a:r>
              <a:rPr lang="en-GB" dirty="0">
                <a:solidFill>
                  <a:srgbClr val="000000"/>
                </a:solidFill>
                <a:latin typeface="Calibri" panose="020F0502020204030204" pitchFamily="34" charset="0"/>
                <a:ea typeface="Times New Roman" panose="02020603050405020304" pitchFamily="18" charset="0"/>
                <a:cs typeface="GreekC"/>
              </a:rPr>
              <a:t> x 0.068 x (2.75 x 60)</a:t>
            </a:r>
            <a:endParaRPr lang="en-GB" sz="1400"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defTabSz="914400">
              <a:lnSpc>
                <a:spcPct val="115000"/>
              </a:lnSpc>
            </a:pPr>
            <a:r>
              <a:rPr lang="en-GB" b="1" dirty="0">
                <a:solidFill>
                  <a:srgbClr val="0070C0"/>
                </a:solidFill>
                <a:latin typeface="Arial" panose="020B0604020202020204" pitchFamily="34" charset="0"/>
                <a:ea typeface="Times New Roman" panose="02020603050405020304" pitchFamily="18" charset="0"/>
                <a:cs typeface="Times New Roman" panose="02020603050405020304" pitchFamily="18" charset="0"/>
              </a:rPr>
              <a:t> </a:t>
            </a:r>
            <a:endParaRPr lang="en-GB" sz="1400"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defTabSz="914400">
              <a:lnSpc>
                <a:spcPct val="115000"/>
              </a:lnSpc>
            </a:pPr>
            <a:r>
              <a:rPr lang="en-GB" sz="1100" dirty="0">
                <a:solidFill>
                  <a:prstClr val="black"/>
                </a:solidFill>
                <a:latin typeface="Arial" panose="020B0604020202020204" pitchFamily="34" charset="0"/>
                <a:ea typeface="Times New Roman" panose="02020603050405020304" pitchFamily="18" charset="0"/>
                <a:cs typeface="Times New Roman" panose="02020603050405020304" pitchFamily="18" charset="0"/>
              </a:rPr>
              <a:t>=</a:t>
            </a:r>
            <a:r>
              <a:rPr lang="en-GB"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u="sng"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2.086 x10</a:t>
            </a:r>
            <a:r>
              <a:rPr lang="en-GB" u="sng" baseline="300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-4</a:t>
            </a:r>
            <a:r>
              <a:rPr lang="en-GB" u="sng"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m/s</a:t>
            </a:r>
            <a:endParaRPr lang="en-GB" sz="1400"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algn="just" defTabSz="914400"/>
            <a:r>
              <a:rPr lang="en-GB" sz="1400" dirty="0">
                <a:solidFill>
                  <a:prstClr val="black"/>
                </a:solidFill>
                <a:latin typeface="Calibri" panose="020F0502020204030204" pitchFamily="34" charset="0"/>
                <a:ea typeface="Times New Roman" panose="02020603050405020304" pitchFamily="18" charset="0"/>
                <a:cs typeface="Times New Roman" panose="02020603050405020304" pitchFamily="18" charset="0"/>
              </a:rPr>
              <a:t> </a:t>
            </a:r>
            <a:endParaRPr lang="en-GB" sz="1600" dirty="0">
              <a:solidFill>
                <a:prstClr val="black"/>
              </a:solidFill>
              <a:latin typeface="Times New Roman" panose="02020603050405020304" pitchFamily="18" charset="0"/>
              <a:ea typeface="Times New Roman" panose="02020603050405020304" pitchFamily="18" charset="0"/>
            </a:endParaRPr>
          </a:p>
          <a:p>
            <a:pPr defTabSz="914400">
              <a:lnSpc>
                <a:spcPct val="115000"/>
              </a:lnSpc>
              <a:spcAft>
                <a:spcPts val="1000"/>
              </a:spcAft>
              <a:tabLst>
                <a:tab pos="6086475" algn="l"/>
              </a:tabLst>
            </a:pPr>
            <a:r>
              <a:rPr lang="en-GB" sz="1400" b="1" dirty="0">
                <a:solidFill>
                  <a:prstClr val="black"/>
                </a:solidFill>
                <a:latin typeface="Calibri" panose="020F0502020204030204" pitchFamily="34" charset="0"/>
                <a:ea typeface="Calibri" panose="020F0502020204030204" pitchFamily="34" charset="0"/>
                <a:cs typeface="Arial" panose="020B0604020202020204" pitchFamily="34" charset="0"/>
              </a:rPr>
              <a:t>Solution 2: </a:t>
            </a:r>
            <a:endParaRPr lang="en-GB" sz="1400"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defTabSz="914400">
              <a:lnSpc>
                <a:spcPct val="115000"/>
              </a:lnSpc>
            </a:pPr>
            <a:r>
              <a:rPr lang="en-GB" b="1"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b="1" u="sng"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u="sng"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185     x     10</a:t>
            </a:r>
            <a:r>
              <a:rPr lang="en-GB" u="sng" baseline="300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-6 </a:t>
            </a:r>
            <a:r>
              <a:rPr lang="en-GB" u="sng"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u="sng" baseline="300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u="sng"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x     0.2   </a:t>
            </a:r>
            <a:endParaRPr lang="en-GB" sz="1400"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defTabSz="914400">
              <a:lnSpc>
                <a:spcPct val="115000"/>
              </a:lnSpc>
            </a:pPr>
            <a:r>
              <a:rPr lang="en-GB" baseline="300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baseline="300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ᴨ</a:t>
            </a:r>
            <a:r>
              <a:rPr lang="en-GB" baseline="30000" dirty="0">
                <a:solidFill>
                  <a:srgbClr val="000000"/>
                </a:solidFill>
                <a:latin typeface="GreekC"/>
                <a:ea typeface="Times New Roman" panose="02020603050405020304" pitchFamily="18" charset="0"/>
                <a:cs typeface="Times New Roman" panose="02020603050405020304" pitchFamily="18" charset="0"/>
              </a:rPr>
              <a:t> </a:t>
            </a:r>
            <a:r>
              <a:rPr lang="en-GB" baseline="30000" dirty="0">
                <a:solidFill>
                  <a:srgbClr val="000000"/>
                </a:solidFill>
                <a:latin typeface="Calibri" panose="020F0502020204030204" pitchFamily="34" charset="0"/>
                <a:ea typeface="Times New Roman" panose="02020603050405020304" pitchFamily="18" charset="0"/>
                <a:cs typeface="GreekC"/>
              </a:rPr>
              <a:t>x</a:t>
            </a:r>
            <a:r>
              <a:rPr lang="en-GB" dirty="0">
                <a:solidFill>
                  <a:srgbClr val="000000"/>
                </a:solidFill>
                <a:latin typeface="Calibri" panose="020F0502020204030204" pitchFamily="34" charset="0"/>
                <a:ea typeface="Times New Roman" panose="02020603050405020304" pitchFamily="18" charset="0"/>
                <a:cs typeface="GreekC"/>
              </a:rPr>
              <a:t> 0.05 </a:t>
            </a:r>
            <a:r>
              <a:rPr lang="en-GB" baseline="30000" dirty="0">
                <a:solidFill>
                  <a:srgbClr val="000000"/>
                </a:solidFill>
                <a:latin typeface="Calibri" panose="020F0502020204030204" pitchFamily="34" charset="0"/>
                <a:ea typeface="Times New Roman" panose="02020603050405020304" pitchFamily="18" charset="0"/>
                <a:cs typeface="GreekC"/>
              </a:rPr>
              <a:t>2</a:t>
            </a:r>
            <a:r>
              <a:rPr lang="en-GB" dirty="0">
                <a:solidFill>
                  <a:srgbClr val="000000"/>
                </a:solidFill>
                <a:latin typeface="Calibri" panose="020F0502020204030204" pitchFamily="34" charset="0"/>
                <a:ea typeface="Times New Roman" panose="02020603050405020304" pitchFamily="18" charset="0"/>
                <a:cs typeface="GreekC"/>
              </a:rPr>
              <a:t> x 0.068 x (5.5 x 60)</a:t>
            </a:r>
            <a:endParaRPr lang="en-GB" sz="1400"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defTabSz="914400">
              <a:lnSpc>
                <a:spcPct val="115000"/>
              </a:lnSpc>
            </a:pPr>
            <a:r>
              <a:rPr lang="en-GB" dirty="0">
                <a:solidFill>
                  <a:prstClr val="black"/>
                </a:solidFill>
                <a:latin typeface="Times New Roman" panose="02020603050405020304" pitchFamily="18" charset="0"/>
                <a:ea typeface="Times New Roman" panose="02020603050405020304" pitchFamily="18" charset="0"/>
                <a:cs typeface="Times New Roman" panose="02020603050405020304" pitchFamily="18" charset="0"/>
              </a:rPr>
              <a:t> </a:t>
            </a:r>
            <a:endParaRPr lang="en-GB" sz="1400"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defTabSz="914400">
              <a:lnSpc>
                <a:spcPct val="115000"/>
              </a:lnSpc>
            </a:pPr>
            <a:r>
              <a:rPr lang="en-GB"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u="sng"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2.097 x10</a:t>
            </a:r>
            <a:r>
              <a:rPr lang="en-GB" u="sng" baseline="300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-4</a:t>
            </a:r>
            <a:r>
              <a:rPr lang="en-GB" u="sng"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m/s</a:t>
            </a:r>
            <a:endParaRPr lang="en-GB" sz="1400"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defTabSz="914400">
              <a:lnSpc>
                <a:spcPct val="115000"/>
              </a:lnSpc>
              <a:spcAft>
                <a:spcPts val="1000"/>
              </a:spcAft>
              <a:tabLst>
                <a:tab pos="6086475" algn="l"/>
              </a:tabLst>
            </a:pPr>
            <a:r>
              <a:rPr lang="en-GB" sz="1400" dirty="0">
                <a:solidFill>
                  <a:prstClr val="black"/>
                </a:solidFill>
                <a:latin typeface="Calibri" panose="020F0502020204030204" pitchFamily="34" charset="0"/>
                <a:ea typeface="Calibri" panose="020F0502020204030204" pitchFamily="34" charset="0"/>
                <a:cs typeface="Arial" panose="020B0604020202020204" pitchFamily="34" charset="0"/>
              </a:rPr>
              <a:t> </a:t>
            </a:r>
            <a:endParaRPr lang="en-GB" sz="1400"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defTabSz="914400">
              <a:lnSpc>
                <a:spcPct val="115000"/>
              </a:lnSpc>
              <a:spcAft>
                <a:spcPts val="1000"/>
              </a:spcAft>
              <a:tabLst>
                <a:tab pos="6086475" algn="l"/>
              </a:tabLst>
            </a:pPr>
            <a:r>
              <a:rPr lang="en-GB" sz="1400" b="1" dirty="0">
                <a:solidFill>
                  <a:prstClr val="black"/>
                </a:solidFill>
                <a:latin typeface="Calibri" panose="020F0502020204030204" pitchFamily="34" charset="0"/>
                <a:ea typeface="Calibri" panose="020F0502020204030204" pitchFamily="34" charset="0"/>
                <a:cs typeface="Arial" panose="020B0604020202020204" pitchFamily="34" charset="0"/>
              </a:rPr>
              <a:t>Solution 3: </a:t>
            </a:r>
            <a:endParaRPr lang="en-GB" sz="1400"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defTabSz="914400">
              <a:lnSpc>
                <a:spcPct val="115000"/>
              </a:lnSpc>
            </a:pPr>
            <a:r>
              <a:rPr lang="en-GB" b="1"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b="1" u="sng"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u="sng"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36.8     x     10</a:t>
            </a:r>
            <a:r>
              <a:rPr lang="en-GB" u="sng" baseline="300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-5 </a:t>
            </a:r>
            <a:r>
              <a:rPr lang="en-GB" u="sng"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u="sng" baseline="300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u="sng"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x     0.2   </a:t>
            </a:r>
            <a:endParaRPr lang="en-GB" sz="1400"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defTabSz="914400">
              <a:lnSpc>
                <a:spcPct val="115000"/>
              </a:lnSpc>
            </a:pPr>
            <a:r>
              <a:rPr lang="en-GB" baseline="300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baseline="300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ᴨ</a:t>
            </a:r>
            <a:r>
              <a:rPr lang="en-GB" baseline="30000" dirty="0">
                <a:solidFill>
                  <a:srgbClr val="000000"/>
                </a:solidFill>
                <a:latin typeface="GreekC"/>
                <a:ea typeface="Times New Roman" panose="02020603050405020304" pitchFamily="18" charset="0"/>
                <a:cs typeface="Times New Roman" panose="02020603050405020304" pitchFamily="18" charset="0"/>
              </a:rPr>
              <a:t> </a:t>
            </a:r>
            <a:r>
              <a:rPr lang="en-GB" baseline="30000" dirty="0">
                <a:solidFill>
                  <a:srgbClr val="000000"/>
                </a:solidFill>
                <a:latin typeface="Calibri" panose="020F0502020204030204" pitchFamily="34" charset="0"/>
                <a:ea typeface="Times New Roman" panose="02020603050405020304" pitchFamily="18" charset="0"/>
                <a:cs typeface="GreekC"/>
              </a:rPr>
              <a:t>x</a:t>
            </a:r>
            <a:r>
              <a:rPr lang="en-GB" dirty="0">
                <a:solidFill>
                  <a:srgbClr val="000000"/>
                </a:solidFill>
                <a:latin typeface="Calibri" panose="020F0502020204030204" pitchFamily="34" charset="0"/>
                <a:ea typeface="Times New Roman" panose="02020603050405020304" pitchFamily="18" charset="0"/>
                <a:cs typeface="GreekC"/>
              </a:rPr>
              <a:t> 0.05 </a:t>
            </a:r>
            <a:r>
              <a:rPr lang="en-GB" baseline="30000" dirty="0">
                <a:solidFill>
                  <a:srgbClr val="000000"/>
                </a:solidFill>
                <a:latin typeface="Calibri" panose="020F0502020204030204" pitchFamily="34" charset="0"/>
                <a:ea typeface="Times New Roman" panose="02020603050405020304" pitchFamily="18" charset="0"/>
                <a:cs typeface="GreekC"/>
              </a:rPr>
              <a:t>2</a:t>
            </a:r>
            <a:r>
              <a:rPr lang="en-GB" dirty="0">
                <a:solidFill>
                  <a:srgbClr val="000000"/>
                </a:solidFill>
                <a:latin typeface="Calibri" panose="020F0502020204030204" pitchFamily="34" charset="0"/>
                <a:ea typeface="Times New Roman" panose="02020603050405020304" pitchFamily="18" charset="0"/>
                <a:cs typeface="GreekC"/>
              </a:rPr>
              <a:t> x 0.068 x (11 x 60)</a:t>
            </a:r>
          </a:p>
          <a:p>
            <a:pPr defTabSz="914400">
              <a:lnSpc>
                <a:spcPct val="115000"/>
              </a:lnSpc>
            </a:pPr>
            <a:endParaRPr lang="en-GB" sz="1400"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defTabSz="914400">
              <a:lnSpc>
                <a:spcPct val="115000"/>
              </a:lnSpc>
            </a:pPr>
            <a:r>
              <a:rPr lang="en-GB" sz="1400" dirty="0">
                <a:solidFill>
                  <a:prstClr val="black"/>
                </a:solidFill>
                <a:latin typeface="Calibri" panose="020F0502020204030204" pitchFamily="34" charset="0"/>
                <a:ea typeface="Calibri" panose="020F0502020204030204" pitchFamily="34" charset="0"/>
                <a:cs typeface="Times New Roman" panose="02020603050405020304" pitchFamily="18" charset="0"/>
              </a:rPr>
              <a:t>=</a:t>
            </a:r>
            <a:r>
              <a:rPr lang="en-GB"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u="sng"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2.085 x10</a:t>
            </a:r>
            <a:r>
              <a:rPr lang="en-GB" u="sng" baseline="300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-4</a:t>
            </a:r>
            <a:r>
              <a:rPr lang="en-GB" u="sng"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m/s</a:t>
            </a:r>
            <a:endParaRPr lang="en-GB" sz="1400"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p:txBody>
      </p:sp>
      <mc:AlternateContent xmlns:mc="http://schemas.openxmlformats.org/markup-compatibility/2006" xmlns:a14="http://schemas.microsoft.com/office/drawing/2010/main">
        <mc:Choice Requires="a14">
          <p:sp>
            <p:nvSpPr>
              <p:cNvPr id="3" name="Rectangle 2"/>
              <p:cNvSpPr/>
              <p:nvPr/>
            </p:nvSpPr>
            <p:spPr>
              <a:xfrm>
                <a:off x="5879976" y="3140968"/>
                <a:ext cx="4572000" cy="1754326"/>
              </a:xfrm>
              <a:prstGeom prst="rect">
                <a:avLst/>
              </a:prstGeom>
            </p:spPr>
            <p:txBody>
              <a:bodyPr>
                <a:spAutoFit/>
              </a:bodyPr>
              <a:lstStyle/>
              <a:p>
                <a:pPr defTabSz="914400">
                  <a:lnSpc>
                    <a:spcPct val="150000"/>
                  </a:lnSpc>
                  <a:spcAft>
                    <a:spcPts val="800"/>
                  </a:spcAft>
                </a:pPr>
                <a:r>
                  <a:rPr lang="en-GB" dirty="0">
                    <a:solidFill>
                      <a:prstClr val="black"/>
                    </a:solidFill>
                    <a:latin typeface="Arial" panose="020B0604020202020204" pitchFamily="34" charset="0"/>
                    <a:ea typeface="Calibri" panose="020F0502020204030204" pitchFamily="34" charset="0"/>
                    <a:cs typeface="Times New Roman" panose="02020603050405020304" pitchFamily="18" charset="0"/>
                  </a:rPr>
                  <a:t>Taking these results and working out the mean value gives us a coefficient of permeability of </a:t>
                </a:r>
                <a14:m>
                  <m:oMath xmlns:m="http://schemas.openxmlformats.org/officeDocument/2006/math">
                    <m:sSup>
                      <m:sSupPr>
                        <m:ctrlPr>
                          <a:rPr lang="en-GB" sz="2000" i="1">
                            <a:solidFill>
                              <a:prstClr val="black"/>
                            </a:solidFill>
                            <a:latin typeface="Cambria Math" panose="02040503050406030204" pitchFamily="18" charset="0"/>
                            <a:ea typeface="Calibri" panose="020F0502020204030204" pitchFamily="34" charset="0"/>
                            <a:cs typeface="Times New Roman" panose="02020603050405020304" pitchFamily="18" charset="0"/>
                          </a:rPr>
                        </m:ctrlPr>
                      </m:sSupPr>
                      <m:e>
                        <m:r>
                          <a:rPr lang="en-GB" sz="2000" i="1">
                            <a:solidFill>
                              <a:prstClr val="black"/>
                            </a:solidFill>
                            <a:latin typeface="Cambria Math" panose="02040503050406030204" pitchFamily="18" charset="0"/>
                            <a:ea typeface="Calibri" panose="020F0502020204030204" pitchFamily="34" charset="0"/>
                            <a:cs typeface="Times New Roman" panose="02020603050405020304" pitchFamily="18" charset="0"/>
                          </a:rPr>
                          <m:t>2.092 </m:t>
                        </m:r>
                        <m:r>
                          <a:rPr lang="en-GB" sz="2000" i="1">
                            <a:solidFill>
                              <a:prstClr val="black"/>
                            </a:solidFill>
                            <a:latin typeface="Cambria Math" panose="02040503050406030204" pitchFamily="18" charset="0"/>
                            <a:ea typeface="Calibri" panose="020F0502020204030204" pitchFamily="34" charset="0"/>
                            <a:cs typeface="Times New Roman" panose="02020603050405020304" pitchFamily="18" charset="0"/>
                          </a:rPr>
                          <m:t>𝑥</m:t>
                        </m:r>
                        <m:r>
                          <a:rPr lang="en-GB" sz="2000" i="1">
                            <a:solidFill>
                              <a:prstClr val="black"/>
                            </a:solidFill>
                            <a:latin typeface="Cambria Math" panose="02040503050406030204" pitchFamily="18" charset="0"/>
                            <a:ea typeface="Calibri" panose="020F0502020204030204" pitchFamily="34" charset="0"/>
                            <a:cs typeface="Times New Roman" panose="02020603050405020304" pitchFamily="18" charset="0"/>
                          </a:rPr>
                          <m:t> 10</m:t>
                        </m:r>
                      </m:e>
                      <m:sup>
                        <m:r>
                          <a:rPr lang="en-GB" sz="2000" i="1">
                            <a:solidFill>
                              <a:prstClr val="black"/>
                            </a:solidFill>
                            <a:latin typeface="Cambria Math" panose="02040503050406030204" pitchFamily="18" charset="0"/>
                            <a:ea typeface="Calibri" panose="020F0502020204030204" pitchFamily="34" charset="0"/>
                            <a:cs typeface="Times New Roman" panose="02020603050405020304" pitchFamily="18" charset="0"/>
                          </a:rPr>
                          <m:t>−4</m:t>
                        </m:r>
                      </m:sup>
                    </m:sSup>
                    <m:r>
                      <a:rPr lang="en-GB" sz="2000" i="1">
                        <a:solidFill>
                          <a:prstClr val="black"/>
                        </a:solidFill>
                        <a:latin typeface="Cambria Math" panose="02040503050406030204" pitchFamily="18" charset="0"/>
                        <a:ea typeface="Calibri" panose="020F0502020204030204" pitchFamily="34" charset="0"/>
                        <a:cs typeface="Times New Roman" panose="02020603050405020304" pitchFamily="18" charset="0"/>
                      </a:rPr>
                      <m:t>𝑚</m:t>
                    </m:r>
                    <m:r>
                      <a:rPr lang="en-GB" sz="2000" i="1">
                        <a:solidFill>
                          <a:prstClr val="black"/>
                        </a:solidFill>
                        <a:latin typeface="Cambria Math" panose="02040503050406030204" pitchFamily="18" charset="0"/>
                        <a:ea typeface="Calibri" panose="020F0502020204030204" pitchFamily="34" charset="0"/>
                        <a:cs typeface="Times New Roman" panose="02020603050405020304" pitchFamily="18" charset="0"/>
                      </a:rPr>
                      <m:t>/</m:t>
                    </m:r>
                    <m:r>
                      <a:rPr lang="en-GB" sz="2000" i="1">
                        <a:solidFill>
                          <a:prstClr val="black"/>
                        </a:solidFill>
                        <a:latin typeface="Cambria Math" panose="02040503050406030204" pitchFamily="18" charset="0"/>
                        <a:ea typeface="Calibri" panose="020F0502020204030204" pitchFamily="34" charset="0"/>
                        <a:cs typeface="Times New Roman" panose="02020603050405020304" pitchFamily="18" charset="0"/>
                      </a:rPr>
                      <m:t>𝑠</m:t>
                    </m:r>
                  </m:oMath>
                </a14:m>
                <a:r>
                  <a:rPr lang="en-GB" dirty="0">
                    <a:solidFill>
                      <a:prstClr val="black"/>
                    </a:solidFill>
                    <a:latin typeface="Arial" panose="020B0604020202020204" pitchFamily="34" charset="0"/>
                    <a:ea typeface="Calibri" panose="020F0502020204030204" pitchFamily="34" charset="0"/>
                    <a:cs typeface="Times New Roman" panose="02020603050405020304" pitchFamily="18" charset="0"/>
                  </a:rPr>
                  <a:t> for the sample under test.</a:t>
                </a:r>
              </a:p>
            </p:txBody>
          </p:sp>
        </mc:Choice>
        <mc:Fallback xmlns="">
          <p:sp>
            <p:nvSpPr>
              <p:cNvPr id="3" name="Rectangle 2"/>
              <p:cNvSpPr>
                <a:spLocks noRot="1" noChangeAspect="1" noMove="1" noResize="1" noEditPoints="1" noAdjustHandles="1" noChangeArrowheads="1" noChangeShapeType="1" noTextEdit="1"/>
              </p:cNvSpPr>
              <p:nvPr/>
            </p:nvSpPr>
            <p:spPr>
              <a:xfrm>
                <a:off x="5879976" y="3140968"/>
                <a:ext cx="4572000" cy="1754326"/>
              </a:xfrm>
              <a:prstGeom prst="rect">
                <a:avLst/>
              </a:prstGeom>
              <a:blipFill>
                <a:blip r:embed="rId2"/>
                <a:stretch>
                  <a:fillRect l="-1200" b="-4167"/>
                </a:stretch>
              </a:blipFill>
            </p:spPr>
            <p:txBody>
              <a:bodyPr/>
              <a:lstStyle/>
              <a:p>
                <a:r>
                  <a:rPr lang="en-GB">
                    <a:noFill/>
                  </a:rPr>
                  <a:t> </a:t>
                </a:r>
              </a:p>
            </p:txBody>
          </p:sp>
        </mc:Fallback>
      </mc:AlternateContent>
      <p:sp>
        <p:nvSpPr>
          <p:cNvPr id="4" name="Rectangle 3"/>
          <p:cNvSpPr/>
          <p:nvPr/>
        </p:nvSpPr>
        <p:spPr>
          <a:xfrm>
            <a:off x="5919353" y="5022458"/>
            <a:ext cx="4572000" cy="1047979"/>
          </a:xfrm>
          <a:prstGeom prst="rect">
            <a:avLst/>
          </a:prstGeom>
        </p:spPr>
        <p:txBody>
          <a:bodyPr>
            <a:spAutoFit/>
          </a:bodyPr>
          <a:lstStyle/>
          <a:p>
            <a:pPr defTabSz="914400">
              <a:lnSpc>
                <a:spcPct val="115000"/>
              </a:lnSpc>
              <a:spcAft>
                <a:spcPts val="1000"/>
              </a:spcAft>
            </a:pPr>
            <a:r>
              <a:rPr lang="en-GB" dirty="0">
                <a:solidFill>
                  <a:prstClr val="black"/>
                </a:solidFill>
                <a:latin typeface="Arial" panose="020B0604020202020204" pitchFamily="34" charset="0"/>
                <a:ea typeface="Calibri" panose="020F0502020204030204" pitchFamily="34" charset="0"/>
                <a:cs typeface="Arial" panose="020B0604020202020204" pitchFamily="34" charset="0"/>
              </a:rPr>
              <a:t>Associate this value with Darcy’s table of Coefficients to classify the sample type by Permeability Value.</a:t>
            </a:r>
          </a:p>
        </p:txBody>
      </p:sp>
    </p:spTree>
    <p:extLst>
      <p:ext uri="{BB962C8B-B14F-4D97-AF65-F5344CB8AC3E}">
        <p14:creationId xmlns:p14="http://schemas.microsoft.com/office/powerpoint/2010/main" val="176093824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783632" y="1916833"/>
            <a:ext cx="6696744" cy="954107"/>
          </a:xfrm>
          <a:prstGeom prst="rect">
            <a:avLst/>
          </a:prstGeom>
          <a:noFill/>
        </p:spPr>
        <p:txBody>
          <a:bodyPr wrap="square" rtlCol="0">
            <a:spAutoFit/>
          </a:bodyPr>
          <a:lstStyle/>
          <a:p>
            <a:pPr algn="ctr" defTabSz="914400"/>
            <a:r>
              <a:rPr lang="en-GB" sz="2800" dirty="0">
                <a:solidFill>
                  <a:prstClr val="black"/>
                </a:solidFill>
                <a:latin typeface="Calibri"/>
              </a:rPr>
              <a:t>FALLING HEAD PERMEAMETER FOR FINE GRAINED SOILS</a:t>
            </a:r>
          </a:p>
        </p:txBody>
      </p:sp>
    </p:spTree>
    <p:extLst>
      <p:ext uri="{BB962C8B-B14F-4D97-AF65-F5344CB8AC3E}">
        <p14:creationId xmlns:p14="http://schemas.microsoft.com/office/powerpoint/2010/main" val="184011473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C:\Users\fad-an\Desktop\Soils pic 8.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879976" y="-37709"/>
            <a:ext cx="4824536" cy="6892704"/>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2" name="Rectangle 1"/>
          <p:cNvSpPr/>
          <p:nvPr/>
        </p:nvSpPr>
        <p:spPr>
          <a:xfrm>
            <a:off x="1919537" y="497516"/>
            <a:ext cx="3443763" cy="1200329"/>
          </a:xfrm>
          <a:prstGeom prst="rect">
            <a:avLst/>
          </a:prstGeom>
        </p:spPr>
        <p:txBody>
          <a:bodyPr wrap="none">
            <a:spAutoFit/>
          </a:bodyPr>
          <a:lstStyle/>
          <a:p>
            <a:pPr defTabSz="914400"/>
            <a:r>
              <a:rPr lang="en-GB" sz="3600" b="1" dirty="0">
                <a:solidFill>
                  <a:srgbClr val="0070C0"/>
                </a:solidFill>
                <a:latin typeface="Calibri"/>
              </a:rPr>
              <a:t>The Falling Head </a:t>
            </a:r>
          </a:p>
          <a:p>
            <a:pPr defTabSz="914400"/>
            <a:r>
              <a:rPr lang="en-GB" sz="3600" b="1" dirty="0">
                <a:solidFill>
                  <a:srgbClr val="0070C0"/>
                </a:solidFill>
                <a:latin typeface="Calibri"/>
              </a:rPr>
              <a:t>Permeameter</a:t>
            </a:r>
          </a:p>
        </p:txBody>
      </p:sp>
      <p:sp>
        <p:nvSpPr>
          <p:cNvPr id="3" name="TextBox 2"/>
          <p:cNvSpPr txBox="1"/>
          <p:nvPr/>
        </p:nvSpPr>
        <p:spPr>
          <a:xfrm>
            <a:off x="1919537" y="1988840"/>
            <a:ext cx="3443763" cy="4154984"/>
          </a:xfrm>
          <a:prstGeom prst="rect">
            <a:avLst/>
          </a:prstGeom>
          <a:noFill/>
        </p:spPr>
        <p:txBody>
          <a:bodyPr wrap="square" rtlCol="0">
            <a:spAutoFit/>
          </a:bodyPr>
          <a:lstStyle/>
          <a:p>
            <a:pPr algn="just" defTabSz="914400"/>
            <a:r>
              <a:rPr lang="en-GB" sz="2400" b="1" dirty="0">
                <a:solidFill>
                  <a:srgbClr val="0070C0"/>
                </a:solidFill>
                <a:latin typeface="Calibri"/>
              </a:rPr>
              <a:t>When the rate of flow through a sample is too small to be accurately measured in the Constant head apparatus, the Falling Head is used.</a:t>
            </a:r>
          </a:p>
          <a:p>
            <a:pPr algn="just" defTabSz="914400"/>
            <a:endParaRPr lang="en-GB" sz="2400" dirty="0">
              <a:solidFill>
                <a:prstClr val="black"/>
              </a:solidFill>
              <a:latin typeface="Calibri"/>
            </a:endParaRPr>
          </a:p>
          <a:p>
            <a:pPr algn="just" defTabSz="914400"/>
            <a:r>
              <a:rPr lang="en-GB" sz="2400" dirty="0">
                <a:solidFill>
                  <a:prstClr val="black"/>
                </a:solidFill>
                <a:latin typeface="Calibri"/>
              </a:rPr>
              <a:t>This measures values of K between 10</a:t>
            </a:r>
            <a:r>
              <a:rPr lang="en-GB" sz="2800" baseline="30000" dirty="0">
                <a:solidFill>
                  <a:prstClr val="black"/>
                </a:solidFill>
                <a:latin typeface="Calibri"/>
              </a:rPr>
              <a:t>-4</a:t>
            </a:r>
            <a:r>
              <a:rPr lang="en-GB" sz="2400" dirty="0">
                <a:solidFill>
                  <a:prstClr val="black"/>
                </a:solidFill>
                <a:latin typeface="Calibri"/>
              </a:rPr>
              <a:t> and 10</a:t>
            </a:r>
            <a:r>
              <a:rPr lang="en-GB" sz="2400" b="1" baseline="30000" dirty="0">
                <a:solidFill>
                  <a:prstClr val="black"/>
                </a:solidFill>
                <a:latin typeface="Calibri"/>
              </a:rPr>
              <a:t>-9</a:t>
            </a:r>
            <a:r>
              <a:rPr lang="en-GB" sz="2400" dirty="0">
                <a:solidFill>
                  <a:prstClr val="black"/>
                </a:solidFill>
                <a:latin typeface="Calibri"/>
              </a:rPr>
              <a:t> m/s  so is </a:t>
            </a:r>
            <a:r>
              <a:rPr lang="en-GB" sz="2400" b="1" dirty="0">
                <a:solidFill>
                  <a:srgbClr val="0070C0"/>
                </a:solidFill>
                <a:latin typeface="Calibri"/>
              </a:rPr>
              <a:t>ideal for soils of Low permeability.</a:t>
            </a:r>
          </a:p>
        </p:txBody>
      </p:sp>
    </p:spTree>
    <p:extLst>
      <p:ext uri="{BB962C8B-B14F-4D97-AF65-F5344CB8AC3E}">
        <p14:creationId xmlns:p14="http://schemas.microsoft.com/office/powerpoint/2010/main" val="165526389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1991544" y="548680"/>
            <a:ext cx="8568952" cy="1384995"/>
          </a:xfrm>
          <a:prstGeom prst="rect">
            <a:avLst/>
          </a:prstGeom>
          <a:noFill/>
        </p:spPr>
        <p:txBody>
          <a:bodyPr wrap="square" rtlCol="0">
            <a:spAutoFit/>
          </a:bodyPr>
          <a:lstStyle/>
          <a:p>
            <a:pPr defTabSz="914400"/>
            <a:r>
              <a:rPr lang="en-GB" sz="3600" b="1" dirty="0">
                <a:solidFill>
                  <a:srgbClr val="0070C0"/>
                </a:solidFill>
                <a:latin typeface="Calibri"/>
              </a:rPr>
              <a:t>Laboratory Methods </a:t>
            </a:r>
          </a:p>
          <a:p>
            <a:pPr defTabSz="914400"/>
            <a:endParaRPr lang="en-GB" sz="2400" b="1" dirty="0">
              <a:solidFill>
                <a:prstClr val="black"/>
              </a:solidFill>
              <a:latin typeface="Calibri"/>
            </a:endParaRPr>
          </a:p>
          <a:p>
            <a:pPr defTabSz="914400"/>
            <a:r>
              <a:rPr lang="en-GB" sz="2400" b="1" dirty="0">
                <a:solidFill>
                  <a:prstClr val="black"/>
                </a:solidFill>
                <a:latin typeface="Calibri"/>
              </a:rPr>
              <a:t>2) The Falling Head Permeameter</a:t>
            </a:r>
          </a:p>
        </p:txBody>
      </p:sp>
      <p:pic>
        <p:nvPicPr>
          <p:cNvPr id="9830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752184" y="2120258"/>
            <a:ext cx="2088232" cy="335857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2135560" y="2120257"/>
            <a:ext cx="4428492" cy="1754326"/>
          </a:xfrm>
          <a:prstGeom prst="rect">
            <a:avLst/>
          </a:prstGeom>
          <a:noFill/>
        </p:spPr>
        <p:txBody>
          <a:bodyPr wrap="square" rtlCol="0">
            <a:spAutoFit/>
          </a:bodyPr>
          <a:lstStyle/>
          <a:p>
            <a:pPr marL="285750" indent="-285750" defTabSz="914400">
              <a:buFont typeface="Arial" panose="020B0604020202020204" pitchFamily="34" charset="0"/>
              <a:buChar char="•"/>
            </a:pPr>
            <a:r>
              <a:rPr lang="en-GB" dirty="0">
                <a:solidFill>
                  <a:prstClr val="black"/>
                </a:solidFill>
                <a:latin typeface="Calibri"/>
              </a:rPr>
              <a:t>Recommended for fine grained soils</a:t>
            </a:r>
          </a:p>
          <a:p>
            <a:pPr marL="285750" indent="-285750" defTabSz="914400">
              <a:buFont typeface="Arial" panose="020B0604020202020204" pitchFamily="34" charset="0"/>
              <a:buChar char="•"/>
            </a:pPr>
            <a:endParaRPr lang="en-GB" dirty="0">
              <a:solidFill>
                <a:prstClr val="black"/>
              </a:solidFill>
              <a:latin typeface="Calibri"/>
            </a:endParaRPr>
          </a:p>
          <a:p>
            <a:pPr marL="285750" indent="-285750" defTabSz="914400">
              <a:buFont typeface="Arial" panose="020B0604020202020204" pitchFamily="34" charset="0"/>
              <a:buChar char="•"/>
            </a:pPr>
            <a:r>
              <a:rPr lang="en-GB" dirty="0">
                <a:solidFill>
                  <a:prstClr val="black"/>
                </a:solidFill>
                <a:latin typeface="Calibri"/>
              </a:rPr>
              <a:t>In this test, an element of the soil with length L is placed into a cylindrical container with a cross sectional area A.</a:t>
            </a:r>
          </a:p>
          <a:p>
            <a:pPr marL="285750" indent="-285750" defTabSz="914400">
              <a:buFont typeface="Arial" panose="020B0604020202020204" pitchFamily="34" charset="0"/>
              <a:buChar char="•"/>
            </a:pPr>
            <a:endParaRPr lang="en-GB" dirty="0">
              <a:solidFill>
                <a:prstClr val="black"/>
              </a:solidFill>
              <a:latin typeface="Calibri"/>
            </a:endParaRPr>
          </a:p>
        </p:txBody>
      </p:sp>
      <p:sp>
        <p:nvSpPr>
          <p:cNvPr id="3" name="Rectangle 2"/>
          <p:cNvSpPr/>
          <p:nvPr/>
        </p:nvSpPr>
        <p:spPr>
          <a:xfrm>
            <a:off x="2351584" y="3874583"/>
            <a:ext cx="4572000" cy="1754326"/>
          </a:xfrm>
          <a:prstGeom prst="rect">
            <a:avLst/>
          </a:prstGeom>
        </p:spPr>
        <p:txBody>
          <a:bodyPr>
            <a:spAutoFit/>
          </a:bodyPr>
          <a:lstStyle/>
          <a:p>
            <a:pPr defTabSz="914400"/>
            <a:r>
              <a:rPr lang="en-US" dirty="0">
                <a:solidFill>
                  <a:prstClr val="black"/>
                </a:solidFill>
                <a:latin typeface="Calibri"/>
              </a:rPr>
              <a:t>The water flows through the sample from a standpipe. The difference in head through the sample at any moment is taken to be the difference between the levels in the standpipe and in the level of water in the container surrounding the sample.</a:t>
            </a:r>
          </a:p>
        </p:txBody>
      </p:sp>
    </p:spTree>
    <p:extLst>
      <p:ext uri="{BB962C8B-B14F-4D97-AF65-F5344CB8AC3E}">
        <p14:creationId xmlns:p14="http://schemas.microsoft.com/office/powerpoint/2010/main" val="168226420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919536" y="404665"/>
            <a:ext cx="7992888" cy="646331"/>
          </a:xfrm>
          <a:prstGeom prst="rect">
            <a:avLst/>
          </a:prstGeom>
        </p:spPr>
        <p:txBody>
          <a:bodyPr wrap="square">
            <a:spAutoFit/>
          </a:bodyPr>
          <a:lstStyle/>
          <a:p>
            <a:pPr defTabSz="914400"/>
            <a:r>
              <a:rPr lang="en-GB" sz="3600" b="1" dirty="0">
                <a:solidFill>
                  <a:srgbClr val="0070C0"/>
                </a:solidFill>
                <a:latin typeface="Calibri"/>
              </a:rPr>
              <a:t>The Falling Head Permeameter(Contd.)</a:t>
            </a:r>
          </a:p>
        </p:txBody>
      </p:sp>
      <p:sp>
        <p:nvSpPr>
          <p:cNvPr id="3" name="TextBox 2"/>
          <p:cNvSpPr txBox="1"/>
          <p:nvPr/>
        </p:nvSpPr>
        <p:spPr>
          <a:xfrm>
            <a:off x="1892261" y="968971"/>
            <a:ext cx="4752528" cy="7017306"/>
          </a:xfrm>
          <a:prstGeom prst="rect">
            <a:avLst/>
          </a:prstGeom>
          <a:noFill/>
        </p:spPr>
        <p:txBody>
          <a:bodyPr wrap="square" rtlCol="0">
            <a:spAutoFit/>
          </a:bodyPr>
          <a:lstStyle/>
          <a:p>
            <a:pPr algn="just" defTabSz="914400"/>
            <a:r>
              <a:rPr lang="en-GB" dirty="0">
                <a:solidFill>
                  <a:prstClr val="black"/>
                </a:solidFill>
                <a:latin typeface="Calibri"/>
              </a:rPr>
              <a:t>A short soil sample is connected to a stand pipe, which provides both the head of water and the means of measuring the quantity of water flowing through the pipe. </a:t>
            </a:r>
          </a:p>
          <a:p>
            <a:pPr algn="just" defTabSz="914400"/>
            <a:endParaRPr lang="en-GB" dirty="0">
              <a:solidFill>
                <a:prstClr val="black"/>
              </a:solidFill>
              <a:latin typeface="Calibri"/>
            </a:endParaRPr>
          </a:p>
          <a:p>
            <a:pPr algn="just" defTabSz="914400"/>
            <a:r>
              <a:rPr lang="en-GB" b="1" dirty="0">
                <a:solidFill>
                  <a:srgbClr val="0070C0"/>
                </a:solidFill>
                <a:latin typeface="Calibri"/>
              </a:rPr>
              <a:t>Several standpipes of different diameter are available from which is selected the diameter most suitable for the type of material under test.</a:t>
            </a:r>
          </a:p>
          <a:p>
            <a:pPr algn="just" defTabSz="914400"/>
            <a:endParaRPr lang="en-GB" b="1" dirty="0">
              <a:solidFill>
                <a:srgbClr val="0070C0"/>
              </a:solidFill>
              <a:latin typeface="Calibri"/>
            </a:endParaRPr>
          </a:p>
          <a:p>
            <a:pPr marL="285750" indent="-285750" algn="just" defTabSz="914400">
              <a:buFont typeface="Arial" panose="020B0604020202020204" pitchFamily="34" charset="0"/>
              <a:buChar char="•"/>
            </a:pPr>
            <a:r>
              <a:rPr lang="en-GB" dirty="0">
                <a:solidFill>
                  <a:prstClr val="black"/>
                </a:solidFill>
                <a:latin typeface="Calibri"/>
              </a:rPr>
              <a:t>Before starting the flow measurements, the soil sample is saturated and the standpipes are filled with de-aired water to a given level. </a:t>
            </a:r>
          </a:p>
          <a:p>
            <a:pPr algn="just" defTabSz="914400"/>
            <a:endParaRPr lang="en-GB" dirty="0">
              <a:solidFill>
                <a:prstClr val="black"/>
              </a:solidFill>
              <a:latin typeface="Calibri"/>
            </a:endParaRPr>
          </a:p>
          <a:p>
            <a:pPr marL="285750" indent="-285750" algn="just" defTabSz="914400">
              <a:buFont typeface="Arial" panose="020B0604020202020204" pitchFamily="34" charset="0"/>
              <a:buChar char="•"/>
            </a:pPr>
            <a:r>
              <a:rPr lang="en-GB" dirty="0">
                <a:solidFill>
                  <a:prstClr val="black"/>
                </a:solidFill>
                <a:latin typeface="Calibri"/>
              </a:rPr>
              <a:t>The test then starts by allowing water to flow through the sample, until the water in the standpipe reaches a given lower limit. </a:t>
            </a:r>
          </a:p>
          <a:p>
            <a:pPr marL="285750" indent="-285750" algn="just" defTabSz="914400">
              <a:buFont typeface="Arial" panose="020B0604020202020204" pitchFamily="34" charset="0"/>
              <a:buChar char="•"/>
            </a:pPr>
            <a:endParaRPr lang="en-GB" dirty="0">
              <a:solidFill>
                <a:prstClr val="black"/>
              </a:solidFill>
              <a:latin typeface="Calibri"/>
            </a:endParaRPr>
          </a:p>
          <a:p>
            <a:pPr marL="285750" indent="-285750" algn="just" defTabSz="914400">
              <a:buFont typeface="Arial" panose="020B0604020202020204" pitchFamily="34" charset="0"/>
              <a:buChar char="•"/>
            </a:pPr>
            <a:r>
              <a:rPr lang="en-GB" dirty="0">
                <a:solidFill>
                  <a:prstClr val="black"/>
                </a:solidFill>
                <a:latin typeface="Calibri"/>
              </a:rPr>
              <a:t>The time required for the water in the standpipe to drop from the upper to the lower level is recorded. </a:t>
            </a:r>
          </a:p>
          <a:p>
            <a:pPr algn="just" defTabSz="914400"/>
            <a:endParaRPr lang="en-GB" dirty="0">
              <a:solidFill>
                <a:prstClr val="black"/>
              </a:solidFill>
              <a:latin typeface="Calibri"/>
            </a:endParaRPr>
          </a:p>
          <a:p>
            <a:pPr algn="just" defTabSz="914400"/>
            <a:endParaRPr lang="en-GB" dirty="0">
              <a:solidFill>
                <a:prstClr val="black"/>
              </a:solidFill>
              <a:latin typeface="Calibri"/>
            </a:endParaRPr>
          </a:p>
          <a:p>
            <a:pPr algn="just" defTabSz="914400"/>
            <a:endParaRPr lang="en-GB" dirty="0">
              <a:solidFill>
                <a:prstClr val="black"/>
              </a:solidFill>
              <a:latin typeface="Calibri"/>
            </a:endParaRPr>
          </a:p>
          <a:p>
            <a:pPr algn="just" defTabSz="914400"/>
            <a:endParaRPr lang="en-GB" dirty="0">
              <a:solidFill>
                <a:prstClr val="black"/>
              </a:solidFill>
              <a:latin typeface="Calibri"/>
            </a:endParaRPr>
          </a:p>
        </p:txBody>
      </p:sp>
      <p:sp>
        <p:nvSpPr>
          <p:cNvPr id="195588" name="AutoShape 4" descr="data:image/jpeg;base64,/9j/4AAQSkZJRgABAQAAAQABAAD/2wCEAAkGBhQQEBQUEBQUFBUUFRYWEBQVFRUYEBUUFRQXFBcVFRcXHCceFxojGhcXHy8gJSgtLC4sFx4xNTAqNSYrLCkBCQoKDgwOFQ8PGi0cHh81KSkuNTUpKiw1NTU1KSopLS01KiktMCwpNSwsMCksLDUpNSkpLCwsKSksLCwsKSkqLP/AABEIASwAqAMBIgACEQEDEQH/xAAcAAEAAgMBAQEAAAAAAAAAAAAABQcBAwQGAgj/xABOEAABAwIDAwcGCQgJAwUAAAABAAIDBBESEyEFBjEHIiMyNEFRFGFxcnOzJFJUdJGTsbLRFRc1QoGSobQzRFNiY4PB0tNDlOEIFiWChP/EABsBAQADAQEBAQAAAAAAAAAAAAABBAUDAgYH/8QAMxEBAAEEAAMGAggHAAAAAAAAAAECAwQRBSExEhMyNHGyQVFTYZKhscHR4QYWJGKBkaL/2gAMAwEAAhEDEQA/ALxREQEREBERAREQYK8zsTbD3z07HuJElA2Y8LF4fG0uPnONemKpTkWq3ybRmEj3vEdO5sYe9zgxonjs1gJ5reGg0Vi1j1XKLlcdKIiZ/wAzoXXdLqIqd1KeUESNkcCSSDPORcm/x9F1M2JEIRCGkRhuEAOeCASHWDgcXEeKrjtul1Du3Qpi5rix5c0gtJmnOrTccX68Fu2nu3BUhomYXYS4t58jbF5u7quF0EldLrzR5OKAuDsg3FrHOn7jf+0UntfduCrYGVDC9oeXgY5G2cQRe7XA8Dw4IJK6XUDsvcWjppWywxFr23wuzZnWuC06OeRwJ7ljejdOCrjJkjxPYyTKJklYA513amNwPW1vY27kE/dZXldyN14IIYahsTWTyQMzS2SZzLva1zsIkcbC4HdovVICIiAiIgIiICIiAiIgwVR/If8ApKp9i/38avAqjeRE22pUD/Al/hURfitXC8tlelPuhErzREWUkREQEREBaqnqO9U/YVtWqp6jvVP2FBx7u9jp/YRe7apFR27vY6f2EXu2qRQEREBERBgrwVLyrDJlqJqcsp2NJY9kzJH4s1sQinjsDBKS4ODSToHa6a+9cFWtVyY1MucZJqbGYHxRzMhcyacmaKVr6wtNnkZQHNHFxPmQewk31omyOjdUxB7Y81wLuEeDMxE8OoQ63Gxusf8AveiyTN5TFliTKL8Wmba+DxvbX0a8F5Pb/JzV1k0j5KiKzmyhg6azM6jdTua1uLAGh5xYsOMg2J0spbaG5s5qXVFPJCHiqbPE2RrzHhNC2ie1waQb2BcLHwCDr2Lyg0tQyAPljimnDC2Avu8GS5YL2AOIcOF76LZQb+Ur2wZs0Uck7WFkeYH3zHOYyzgLEFzCL+OngvIbD3DqmTugLoxBH+TTJIY33l8kJl6A3sOcA034X08/1R7g1Qf5NjjETaaijqJTG8l+VVVM7hAb2a4c0G9+uD3BB7+j3hp5ppIIpmPli/pWNN3NsbH02OhtwOhsqc5E/wBKz+wm/mIVYO7O48lJWPle9j4wajI1qM4CpnEzg5rpDE0Ai3NYMVgTqNa+5E/0rP7Cb+YhWrheWyvSn3QiV6IiLKSIiICIiAtVT1HeqfsK2rVU9R3qn7Cg493ex0/sIvdtUio7d3sdP7CL3bVIoCIiAiIgIiICIiDACWWUQYKozkS/Ss/sJv5mFXmVRnIn+lZ/YTfzMK1cLy2V6U+6ESvRERZSRERAREQFqqeo71T9hW1aqnqO9U/YUHHu72On9hF7tqkVHbu9jp/YRe7apFAREQEREBEXy+QNBJNgBck8ABqSg+kWiir4542yQvbIx4ux7Tdrh4gjit2JBlFi6w54AJOluP7EGSqM5E/0tP7Cb+YhU7+dqpq9peQ7NghdaQtNS57pYstp50wazCMIHdi1Ol9VBciQI2rPfj5PNc+J8og7u5auF5bK9KfdCJXoiIspIiIgIiIC1VPUd6p+wratVT1HeqfsKDj3d7HT+wi921SKjt3ex0/sIvdtUigIiICIiAvN7/iZ9DJDTNLpaktp22DsLWynDI97mg4GiPHzraad9gvSIgqvYGyatlZBSStmp4Ipqqa1M+XyQxyCGaGIzYGhwbIZm4SAbC3DjGUlVtARS55rXOe6JtU1ratoilM7y57HtYXGPAA0sgBBaY+cNSrnRBX7aqqGwIjK2qM5DGSluaypaM/A57sLXS2DBd2FpcRex1utOyN1J9o0NMyunqWRNdO2ppyHsknDah4izZH9JgwAaHiLG99VYyIOGg2NBAGiGKOPAzLZgaBhZfFhBHdfX06qm+Rdttr1I/wJ/wCZhV5FUfyN/pip9jP/ADMK1cLy2V6U+6ESvBERZSRERAREQFqqeo71T9hW1aqnqO9U/YUHHu72On9hF7tqkVHbu9jp/YRe7apFAREQEREBERAREQEREGCqM5E332tOb3vBPr4/CYVeZVD8ilxtWYaX8nnA8L58JF9PMtPEnWPkxr4R7oQvlFGVAqrNy/J74ekxZlsffht+r6dVuomz4RnGLFiN8sPw4LGwGI3xXtrwt3LMS7UUZRQ1eK80lOW36scUodb1nSkeHct9WJsHRZWO+uPHgw6/F1vw/ig7Loo6iFTc52R+rhy8z43Ovi/u8POuOaPaGJ2B9HhucGKOfFhvpiIksTbjZBOrVU9R3qn7CvM0u0q/y0U8gpsIjbK+RscwaWmQsLGuLyA8AA6gg37rL01T1HeqfsKDj3d7HT+wi921SKjt3ex0/sIvdtUigIiICIiAiIgIiICIiDBVDckBDdtSA8THUgekSsP2BX0qC5MG23gcPDywfQ9amFP9Pkx/bHuhC/URFlpEREBERBFDt5+bD3rlIztu1wHeCB6bKNHbz82HvSozZG+JfXTUssbgRNKyCQAZbhFFDI5judix9KTewFrDignNi07o6aFjxZzYo2uGmjmsAI004hdqwCsoCIiAiIgIiICIiAiIg+JgcJw8bHD4Xtp/FUDuDTPG14Gts2dkk3lJIGYCxobV5rw0CYPkx5YDjh4kcLfoEr8z1u35aDa9VUQYA9tTVgYxiZZ00gNxcX+laGDhVZc3KaZ50xuP9wh+l2rK/Pg5da/41J9W7/lWPz51/wAak+qP/Ku0cGyvlH2qf1Nv0JdLr8/M5b697g3MomYnBuN0T8LMRtidaQ6C9+B9C9Luzv1VzTOimrIKcZeZ8LhZnsPMADg0wNwvxF7bAnCNbHQUcjGuY9XYuRz69d/glbiLXTPxMacQddoOJvVdcdYanQ8eJWxVxEjt5+bD3pXPVbpxkySRYmzOz3MfjdZss8LYXOtfhaNmndbzrpHbz82HvSpVBC7pbMfT04ZI0MON7mxtIc2NrnEhoI08+nxlNLm2fWCaNsgBAcLgHiNbLpQEREBERAREQEREBEUBU7/bPje5klZTNcxxa9plaHNc02LSL6EHRBOvdYEnu4qhN1Sx22RUStxMnnkfkujBMcda+9LM4k2diMzRZouNb2srZPKNs35dTfWt/FVDuntSmi226SSSNtMyeskp3OcBA3Mc4Mcy+gu1rLegK3j27tVNybfKIjn6bj8xerdjQf2MX1bPwWfyPB/YxfVs/BRA5RNnfLaf6wLs2VvZSVbzHTVEUrw0uLWOBdhBAJt4XcPpCrTRVEbmB2u2XCeMUZ9LG/guel3bpYm4I6aBjdThbFGG3PHQBSSLyMMYAAAAABYAcAB3BZREEUO3n5sPelShUWO3n5sPelShQRm7J+CQ+r/qVKKM3aPwSH1B/qpNAREQEREBERAREQF+U97apo2hWc4dqqO//Gev1WqLyW5tRdoBfWVgsdXTWq5RhjOYMojhe3eFfweI1cPrm5TTFW41ze6ae1OlZ+Vt+OPpTytnxm/SFaApm/FbzAdbaQ2vcSjN6Y6HXzFbTs5vDCDiDnOaA7FJhtqx+ZaEEuGi1v5tvfR0/e99xPzVV5Y344+lWHyFTh21H2IPwWXgb/8AVgUo3ZnA4WAgc04CWsGnMezNtI7UjF5lObj0rItpRhosTT1Bdo7U5lMCQXE2H90KtlfxHcy7VViaIiKvVFVnsxvaxqOvZKCWYtCWnEx7dR4B4Fx5xouGfeiCOTLcZA+7gBkTnEWC7sJDLOsPC6lbKI2hA011K4jVrKjCe8XEd/4BYbklmPxAEcCLi4IOviDqF9IEQRQ7efmw96VKFRY7efmw96VKFBG7tC1JB7Nqk1Gbsn4HB7Nv2KTQEREBERAREQEREBUWxzc2q6vbKvOsYcJZ5VLbynMGIN42tfS6vRUpTVBbJU2BcBWVhfcPGEeVS9QCM5nfcA3C5XejrZ8TU0su3gOPk5vTXAAv8E5uo6vWtpZZdlWNsNv6xi8lyszu8qtrixfF71vznf3uffBzpeeCLc85fwewsdLa/tX2at1iecLaPIbITG7UXjBi6bXv4aXVdacsJiHCwfqKfsmbhJIApraYeI186mNwcv8AKMeXh1gnDw3JuHYof6TK/wCpx81uHfeLfJzedezsVxieWyaAXkfl9B6ug4jxCl9y3X2lDcknJqW21s0dAcLOa3G3wfrfxXujxQ8XPDK1FFV/a6b1Z7fus/BSoUfWU7jUQOAuG5uI6aYmgD6SFaU0gsErK+X8EEfFCXVWa2xjMAa1wIIJzC7S3dYg34KRKrjdCoq6GmjZIyV7MvZbWicYMl05yZ2s5gJwdGMHEE6nUqxroI/dvscHsmfdCklGbtC1HT+xj+6FJoCIiAtTKppcWBzS5ti5oIxNDuBI4i62ONgqTl2vVQPqdoiKSJtZFWCKfHG69oi+hIiF3MLWwEXcLEy+cILtRVltna1ZS11NAKpzhhgcwygDyp8tS8TtLYoHYsLMIAaWYAQ4k6ldHJxvNNU1FSJZpJIsqOVglwY43GSVr2kMjaGEAMBYC/D8a5IQWAypa5zmhzS5tsbQQXNxajEOIv3X4rZdVVujVzjaTaySB8cO0XSszXPYWvHXo+jBxR2iic3nDjJ516zb2wa+rmc1lYKWls2wgZ8Mebc4GV+kYvwLRdBJbwb3UlA3FVzsj7w0m8rvVYLud+wL8/bW29Vyl5oI5mtlq6pzXua2782ocWhrHAluG+p4Ak3V67A5PqKidjjhxzHV08xMtQT4433sfRZVrMwtnqxYc6rqbkXIc3PkNptOibd1gRxsSudydQ6W43Lj3cMzYh5XI98jXdIBhAitcESFrrSCwuCL+hSRnPi7n38bv5t+g5/M/wDtb/VfDXHTTRhGEWdYaEHI5t5tdde5ZleedoOkNnA47G4A6Y2vFYeHnVaecrcRox2B1PMxA3uWt5tyKgY+kd5xfVSm5sl9pwWxWMVSQXcCCIepqbM06psdQooG5BIPM1bdrg4AAaQi3SjTie4jxUlui135Spi4AYm1B0DtSYwSXFzRhdr1R4nwC92/FDxc8MrZUVtPaRjqaWMEgTOlBGEEHBC54uSbt1HcCpVcFbFCZ4DILyNMhpzztCYy1/DTqnv/AGK0pu8IsBZQcNZUNzYonMDhJidc2IBiwvBsRqb2I8CLrtUVX9spvRP91ilSgjd2TeipvYR/cCk1G7t9jpvYRe7apJAREQCFjCsogxhTCsog+cK+kRAKpiqiJqaoCxvVVGKzWWbeR9s67wZRZ1wBa1lc6qCeMmoqdTY1VRxw8zpHjFHzSSbn9Y+PoPK74Xaz4nNgLSL20IDAQ3C84DzYW4+iOnevp0LyDzWnGQXdGyzOB6QGTpbcLg9y3CI2AzHc06no8Tu+z+jsB6oBsuOocQQXloedGAvhuLizvJi5gc53AWfYE99lVW3RhfcWaOZoOawl+gByzmdFw7/EeC7d2MX5UpS/vbU4W2ADAI23DrOOJ2o5wsNHeKj3QEtOMgNAuQ4x2fcYnZ4y8I172nxXRum7/wCWpDe4MdRhsYjHYxMPRFjQ4sGgu7zad66W/FDnd8MrfUTtLtVL/ne7UsonaXaqX/O92raklkREETX9spvRP91ilSoqv7ZTeif7rFKlBG7s9ipfm8PumqTUXuub0NL83h901SiAiIgIiICIiAiIgwVQG8O97KavrInNlBFRIS5oc9rg5xJaxokaIjY9Yfar/KoDfPcGvl2jVSRUsj2STOcxzTHhLTbXVwKu4ONYybk0X6+xGt7/ACTFU084RbeUGOzbx1AA4DpC5h7i5+aDOL/qnDppdPzhMu7o59eOjwJPMwZ3wc+cYl8jkz2lr8Dk0/vQ/wAOk1UJTbImkn8njie6bE5piA54cy+IHWwtY31W7RwHh9cTNORvXOej131Sddygs5to6jTq6P5nDr9N8I/bh4edeh3A3kZVbXpRG2ZpDakvzMVjeLTBd7g0aXwgC1+JsvON5MtpH+pyfvwj7ZF6nk25P66l2nFNUQGONjJcTnPiOr4y1oAY8m9yqWVwzAs2qq7V/tVR0jkTcqnkumCXE0HC5t+5ws4ekKB2tNL5XTuZFMWRGXNLWMLSHxWbhJeD1rcAf2cV6ELKwnh8xuuAbEXF7HiPMfOvpEQRNf2ym9E/3WKVKiq/tlN6J/usUqUEZut2Gl+bw+6apRRW6g+AUvzeD3TVKoCIiAiFclDtaGfFkSxy4HYX5b2vwu+K7CTY+ZB1osXWDIAQCdTw8/fp46IPpFi61yVTGi7nNAxBtyQBiLsAbfxLiG28dEG1Ysl0ugEL85N3i/J+3aioLMwMqqsFgOEkOllZcE6XC/RUVQ14OBwdYlrrEGzm6FptwIPcqF2Js6OfeF+fEJIH1tbGC9mKndKM54YS4YXHvw+ha/DLtq3F/vecTTPLet84Q9N+f6L5JL9Yz8E/P7F8jl+sZ+C963cmgHCipB/+aH/ag3JoPkVJ/wBvD/tXLv8AC+in7f7DwY5emEgMo5C5xDWAzRtaXOOFoJtoLkaqW3T5RJ6ybKyYnkh7mvbIY2tMWUJonNdjcXMMrAH6NdzraDX0s241A4EOoqUg/wCBFfXvBDbg+cLTs3cCiguWwNecIaHTF0z2xtFmxsdKXFrALANGmiqX67VVW7VM0x9c7SnoHEtBcAHEDEAcQB8AbC/psti1wQNjaGsaGtaLNa0ANA8ABoAti4CJr+2U3on+6xSruCiq/tlN6J/usUo86FBG7r9hpfm8PumqUUbuyPgVN7CH3TVJICIiDg29SPmpZ44XYZJIZWROvbC90bmtNxwsSCvBubIY4zDQVVJGzyeKsdCGx1kkbI5ujhbGbuYyQxXeDchzraBWWiCs9lUO08THTPqg8kRvAc0xtYdlXx4DzC/yoN14Y7jgSuCioq7DTTSRVskkL6wMu94e4vo2ZbnCTEYgZQ9vOxNDrkc0gK20QVFs6m2obkmtDY3NfCHF7cQM9JcPD3Oc8YDU6OJ0voLNAmqfZckOyzGIql7ototkLCHPldGzabZ8UdzzmmIB1+84u+6sNYJQeA21UVtRWUr4G1UMDgwYcDg4PFQRPntDw1oMWGxdfi4t5yjaum2p5KcTqjE2obC7AXmV0EFO9jahgY5rjmzlrzY9wvcApNy9QNcQKWc2JAOKMXHjYm49CincurvKg4QyeTZdjFeLMzb9bH8W3dxuFep4dl1RExaq1P1SjawNwaKaKmkFS0iR1TO9xLQ0uxvvjsCQL8dDZVZu5s9r9tilthMNRK0yjBd8FLJmRMLAwYZC+JhdKHYiCRwK9G3l9iP9UlH+Yz/QLwGyt9BBtY1xjcWvkncY8QDgJcywvaxIuO7uVuxwq9NNzvaJidbp5fHcG36VCyqndy+xi9qSQ+AzW3P0tXEP/UfHe3kUt/DNbf7ioXsO/ZmIuUTG+nJK5UVSDl+Z8jf9c3/YrE3a2/5dSQ1DWYBKCS0uBLbOc3iBrq3+KX8O/jxE3aZp30Eui8/NU7SxHBT0Rbc4cVVOHW84FMRddOdWZF8qmztOZny5HWdfpMnF1cJ6vEkdwJqjNf2um9Wf7rFJy9U+gryb9nV0tVBNNFSNyGz4BHVVDsT5I7NDmmBow4gLk3te4Fwu3bX5Qe2SOCKkwvjwiR9TMyRrnMsSGsgcNHE2OLuHBBIbtj4HTewh921SSi92qF8FJBFMQZIomMkIc57S5jQ0kOcATe19QpRAREQEREBERAWFlYKD8lV/9LJ67vtWhWrW8hU7pZHMqYsLnuLcTXh1iSQHWuLi9tPBaPzDVPyiD92T8F+i4/HsKi1RTVVO4iI6T8nnSsVggaeb/wA/irPHILU/KIP3ZPwWfzDVPyiD6JPwXSrjvD6utX3SaVgsYBe9tfHvVpDkEn76mH916x+YWo+Uw/uPUzx7AnrV/wAyalV6uDZ+2JKbZOzMt9QxjjVmbyZsTpyyPOk5olBboRc99rrg/MJP8ph/cerN3X3VbSUtPFJhlfT5hZIW2s6Vzy/ADews8t9C+f49xLHzLdumzO5iZ+GvgmHndi7/AMxdBDJFnOMUTp5o72xzRPljIwMyrFrWgnG3VxwghpWqPlWeY2HyW8rnPLoWumL2RxxxSODhkYhJ0rQLjLNi7HZevg3SpI3xvZTQtdE0tiIY0FjSXGzfAc9/oxO8VrG5NEIxH5LBgD8wNyxhD7Yb/ugNtwsAOAXyqXn6TlFkdlY6ZrRUvLKPpSXPLKplO/MGXzCGuMthfmsd4L52nv68PLBFgY6d0MErJWmUup62GmmxsLCGNOY62pJA/VLgR69mw4G5dooxlOc+GzR0b34sTmfFJxOvbxK0O3WpTI+UwRZkhaZH4BicWOa9pPnDmMdfxY09wQfG6m2ZKyljqJImxZoD42B+Po3AFpccIseOno1UwtNJRshY2OJoYxgDWNaLNa0cAB3BbkBERAREQEREBERAREQEREBERAREQEREBERAREQEREH/2Q==">
            <a:hlinkClick r:id="rId2"/>
          </p:cNvPr>
          <p:cNvSpPr>
            <a:spLocks noChangeAspect="1" noChangeArrowheads="1"/>
          </p:cNvSpPr>
          <p:nvPr/>
        </p:nvSpPr>
        <p:spPr bwMode="auto">
          <a:xfrm>
            <a:off x="1524000" y="-2125663"/>
            <a:ext cx="2476500" cy="4429126"/>
          </a:xfrm>
          <a:prstGeom prst="rect">
            <a:avLst/>
          </a:prstGeom>
          <a:noFill/>
        </p:spPr>
        <p:txBody>
          <a:bodyPr vert="horz" wrap="square" lIns="91440" tIns="45720" rIns="91440" bIns="45720" numCol="1" anchor="t" anchorCtr="0" compatLnSpc="1">
            <a:prstTxWarp prst="textNoShape">
              <a:avLst/>
            </a:prstTxWarp>
          </a:bodyPr>
          <a:lstStyle/>
          <a:p>
            <a:pPr defTabSz="914400"/>
            <a:endParaRPr lang="en-GB">
              <a:solidFill>
                <a:prstClr val="black"/>
              </a:solidFill>
              <a:latin typeface="Calibri"/>
            </a:endParaRPr>
          </a:p>
        </p:txBody>
      </p:sp>
      <p:sp>
        <p:nvSpPr>
          <p:cNvPr id="195590" name="AutoShape 6" descr="data:image/jpeg;base64,/9j/4AAQSkZJRgABAQAAAQABAAD/2wCEAAkGBhQQEBQUEBQUFBUUFRYWEBQVFRUYEBUUFRQXFBcVFRcXHCceFxojGhcXHy8gJSgtLC4sFx4xNTAqNSYrLCkBCQoKDgwOFQ8PGi0cHh81KSkuNTUpKiw1NTU1KSopLS01KiktMCwpNSwsMCksLDUpNSkpLCwsKSksLCwsKSkqLP/AABEIASwAqAMBIgACEQEDEQH/xAAcAAEAAgMBAQEAAAAAAAAAAAAABQcBAwQGAgj/xABOEAABAwIDAwcGCQgJAwUAAAABAAIDBBESEyEFBjEHIiMyNEFRFGFxcnOzJFJUdJGTsbLRFRc1QoGSobQzRFNiY4PB0tNDlOEIFiWChP/EABsBAQADAQEBAQAAAAAAAAAAAAABBAUDAgYH/8QAMxEBAAEEAAMGAggHAAAAAAAAAAECAwQRBSExEhMyNHGyQVFTYZKhscHR4QYWJGKBkaL/2gAMAwEAAhEDEQA/ALxREQEREBERAREQYK8zsTbD3z07HuJElA2Y8LF4fG0uPnONemKpTkWq3ybRmEj3vEdO5sYe9zgxonjs1gJ5reGg0Vi1j1XKLlcdKIiZ/wAzoXXdLqIqd1KeUESNkcCSSDPORcm/x9F1M2JEIRCGkRhuEAOeCASHWDgcXEeKrjtul1Du3Qpi5rix5c0gtJmnOrTccX68Fu2nu3BUhomYXYS4t58jbF5u7quF0EldLrzR5OKAuDsg3FrHOn7jf+0UntfduCrYGVDC9oeXgY5G2cQRe7XA8Dw4IJK6XUDsvcWjppWywxFr23wuzZnWuC06OeRwJ7ljejdOCrjJkjxPYyTKJklYA513amNwPW1vY27kE/dZXldyN14IIYahsTWTyQMzS2SZzLva1zsIkcbC4HdovVICIiAiIgIiICIiAiIgwVR/If8ApKp9i/38avAqjeRE22pUD/Al/hURfitXC8tlelPuhErzREWUkREQEREBaqnqO9U/YVtWqp6jvVP2FBx7u9jp/YRe7apFR27vY6f2EXu2qRQEREBERBgrwVLyrDJlqJqcsp2NJY9kzJH4s1sQinjsDBKS4ODSToHa6a+9cFWtVyY1MucZJqbGYHxRzMhcyacmaKVr6wtNnkZQHNHFxPmQewk31omyOjdUxB7Y81wLuEeDMxE8OoQ63Gxusf8AveiyTN5TFliTKL8Wmba+DxvbX0a8F5Pb/JzV1k0j5KiKzmyhg6azM6jdTua1uLAGh5xYsOMg2J0spbaG5s5qXVFPJCHiqbPE2RrzHhNC2ie1waQb2BcLHwCDr2Lyg0tQyAPljimnDC2Avu8GS5YL2AOIcOF76LZQb+Ur2wZs0Uck7WFkeYH3zHOYyzgLEFzCL+OngvIbD3DqmTugLoxBH+TTJIY33l8kJl6A3sOcA034X08/1R7g1Qf5NjjETaaijqJTG8l+VVVM7hAb2a4c0G9+uD3BB7+j3hp5ppIIpmPli/pWNN3NsbH02OhtwOhsqc5E/wBKz+wm/mIVYO7O48lJWPle9j4wajI1qM4CpnEzg5rpDE0Ai3NYMVgTqNa+5E/0rP7Cb+YhWrheWyvSn3QiV6IiLKSIiICIiAtVT1HeqfsK2rVU9R3qn7Cg493ex0/sIvdtUio7d3sdP7CL3bVIoCIiAiIgIiICIiDACWWUQYKozkS/Ss/sJv5mFXmVRnIn+lZ/YTfzMK1cLy2V6U+6ESvRERZSRERAREQFqqeo71T9hW1aqnqO9U/YUHHu72On9hF7tqkVHbu9jp/YRe7apFAREQEREBEXy+QNBJNgBck8ABqSg+kWiir4542yQvbIx4ux7Tdrh4gjit2JBlFi6w54AJOluP7EGSqM5E/0tP7Cb+YhU7+dqpq9peQ7NghdaQtNS57pYstp50wazCMIHdi1Ol9VBciQI2rPfj5PNc+J8og7u5auF5bK9KfdCJXoiIspIiIgIiIC1VPUd6p+wratVT1HeqfsKDj3d7HT+wi921SKjt3ex0/sIvdtUigIiICIiAvN7/iZ9DJDTNLpaktp22DsLWynDI97mg4GiPHzraad9gvSIgqvYGyatlZBSStmp4Ipqqa1M+XyQxyCGaGIzYGhwbIZm4SAbC3DjGUlVtARS55rXOe6JtU1ratoilM7y57HtYXGPAA0sgBBaY+cNSrnRBX7aqqGwIjK2qM5DGSluaypaM/A57sLXS2DBd2FpcRex1utOyN1J9o0NMyunqWRNdO2ppyHsknDah4izZH9JgwAaHiLG99VYyIOGg2NBAGiGKOPAzLZgaBhZfFhBHdfX06qm+Rdttr1I/wJ/wCZhV5FUfyN/pip9jP/ADMK1cLy2V6U+6ESvBERZSRERAREQFqqeo71T9hW1aqnqO9U/YUHHu72On9hF7tqkVHbu9jp/YRe7apFAREQEREBERAREQEREGCqM5E332tOb3vBPr4/CYVeZVD8ilxtWYaX8nnA8L58JF9PMtPEnWPkxr4R7oQvlFGVAqrNy/J74ekxZlsffht+r6dVuomz4RnGLFiN8sPw4LGwGI3xXtrwt3LMS7UUZRQ1eK80lOW36scUodb1nSkeHct9WJsHRZWO+uPHgw6/F1vw/ig7Loo6iFTc52R+rhy8z43Ovi/u8POuOaPaGJ2B9HhucGKOfFhvpiIksTbjZBOrVU9R3qn7CvM0u0q/y0U8gpsIjbK+RscwaWmQsLGuLyA8AA6gg37rL01T1HeqfsKDj3d7HT+wi921SKjt3ex0/sIvdtUigIiICIiAiIgIiICIiDBVDckBDdtSA8THUgekSsP2BX0qC5MG23gcPDywfQ9amFP9Pkx/bHuhC/URFlpEREBERBFDt5+bD3rlIztu1wHeCB6bKNHbz82HvSozZG+JfXTUssbgRNKyCQAZbhFFDI5judix9KTewFrDignNi07o6aFjxZzYo2uGmjmsAI004hdqwCsoCIiAiIgIiICIiAiIg+JgcJw8bHD4Xtp/FUDuDTPG14Gts2dkk3lJIGYCxobV5rw0CYPkx5YDjh4kcLfoEr8z1u35aDa9VUQYA9tTVgYxiZZ00gNxcX+laGDhVZc3KaZ50xuP9wh+l2rK/Pg5da/41J9W7/lWPz51/wAak+qP/Ku0cGyvlH2qf1Nv0JdLr8/M5b697g3MomYnBuN0T8LMRtidaQ6C9+B9C9Luzv1VzTOimrIKcZeZ8LhZnsPMADg0wNwvxF7bAnCNbHQUcjGuY9XYuRz69d/glbiLXTPxMacQddoOJvVdcdYanQ8eJWxVxEjt5+bD3pXPVbpxkySRYmzOz3MfjdZss8LYXOtfhaNmndbzrpHbz82HvSpVBC7pbMfT04ZI0MON7mxtIc2NrnEhoI08+nxlNLm2fWCaNsgBAcLgHiNbLpQEREBERAREQEREBEUBU7/bPje5klZTNcxxa9plaHNc02LSL6EHRBOvdYEnu4qhN1Sx22RUStxMnnkfkujBMcda+9LM4k2diMzRZouNb2srZPKNs35dTfWt/FVDuntSmi226SSSNtMyeskp3OcBA3Mc4Mcy+gu1rLegK3j27tVNybfKIjn6bj8xerdjQf2MX1bPwWfyPB/YxfVs/BRA5RNnfLaf6wLs2VvZSVbzHTVEUrw0uLWOBdhBAJt4XcPpCrTRVEbmB2u2XCeMUZ9LG/guel3bpYm4I6aBjdThbFGG3PHQBSSLyMMYAAAAABYAcAB3BZREEUO3n5sPelShUWO3n5sPelShQRm7J+CQ+r/qVKKM3aPwSH1B/qpNAREQEREBERAREQF+U97apo2hWc4dqqO//Gev1WqLyW5tRdoBfWVgsdXTWq5RhjOYMojhe3eFfweI1cPrm5TTFW41ze6ae1OlZ+Vt+OPpTytnxm/SFaApm/FbzAdbaQ2vcSjN6Y6HXzFbTs5vDCDiDnOaA7FJhtqx+ZaEEuGi1v5tvfR0/e99xPzVV5Y344+lWHyFTh21H2IPwWXgb/8AVgUo3ZnA4WAgc04CWsGnMezNtI7UjF5lObj0rItpRhosTT1Bdo7U5lMCQXE2H90KtlfxHcy7VViaIiKvVFVnsxvaxqOvZKCWYtCWnEx7dR4B4Fx5xouGfeiCOTLcZA+7gBkTnEWC7sJDLOsPC6lbKI2hA011K4jVrKjCe8XEd/4BYbklmPxAEcCLi4IOviDqF9IEQRQ7efmw96VKFRY7efmw96VKFBG7tC1JB7Nqk1Gbsn4HB7Nv2KTQEREBERAREQEREBUWxzc2q6vbKvOsYcJZ5VLbynMGIN42tfS6vRUpTVBbJU2BcBWVhfcPGEeVS9QCM5nfcA3C5XejrZ8TU0su3gOPk5vTXAAv8E5uo6vWtpZZdlWNsNv6xi8lyszu8qtrixfF71vznf3uffBzpeeCLc85fwewsdLa/tX2at1iecLaPIbITG7UXjBi6bXv4aXVdacsJiHCwfqKfsmbhJIApraYeI186mNwcv8AKMeXh1gnDw3JuHYof6TK/wCpx81uHfeLfJzedezsVxieWyaAXkfl9B6ug4jxCl9y3X2lDcknJqW21s0dAcLOa3G3wfrfxXujxQ8XPDK1FFV/a6b1Z7fus/BSoUfWU7jUQOAuG5uI6aYmgD6SFaU0gsErK+X8EEfFCXVWa2xjMAa1wIIJzC7S3dYg34KRKrjdCoq6GmjZIyV7MvZbWicYMl05yZ2s5gJwdGMHEE6nUqxroI/dvscHsmfdCklGbtC1HT+xj+6FJoCIiAtTKppcWBzS5ti5oIxNDuBI4i62ONgqTl2vVQPqdoiKSJtZFWCKfHG69oi+hIiF3MLWwEXcLEy+cILtRVltna1ZS11NAKpzhhgcwygDyp8tS8TtLYoHYsLMIAaWYAQ4k6ldHJxvNNU1FSJZpJIsqOVglwY43GSVr2kMjaGEAMBYC/D8a5IQWAypa5zmhzS5tsbQQXNxajEOIv3X4rZdVVujVzjaTaySB8cO0XSszXPYWvHXo+jBxR2iic3nDjJ516zb2wa+rmc1lYKWls2wgZ8Mebc4GV+kYvwLRdBJbwb3UlA3FVzsj7w0m8rvVYLud+wL8/bW29Vyl5oI5mtlq6pzXua2782ocWhrHAluG+p4Ak3V67A5PqKidjjhxzHV08xMtQT4433sfRZVrMwtnqxYc6rqbkXIc3PkNptOibd1gRxsSudydQ6W43Lj3cMzYh5XI98jXdIBhAitcESFrrSCwuCL+hSRnPi7n38bv5t+g5/M/wDtb/VfDXHTTRhGEWdYaEHI5t5tdde5ZleedoOkNnA47G4A6Y2vFYeHnVaecrcRox2B1PMxA3uWt5tyKgY+kd5xfVSm5sl9pwWxWMVSQXcCCIepqbM06psdQooG5BIPM1bdrg4AAaQi3SjTie4jxUlui135Spi4AYm1B0DtSYwSXFzRhdr1R4nwC92/FDxc8MrZUVtPaRjqaWMEgTOlBGEEHBC54uSbt1HcCpVcFbFCZ4DILyNMhpzztCYy1/DTqnv/AGK0pu8IsBZQcNZUNzYonMDhJidc2IBiwvBsRqb2I8CLrtUVX9spvRP91ilSgjd2TeipvYR/cCk1G7t9jpvYRe7apJAREQCFjCsogxhTCsog+cK+kRAKpiqiJqaoCxvVVGKzWWbeR9s67wZRZ1wBa1lc6qCeMmoqdTY1VRxw8zpHjFHzSSbn9Y+PoPK74Xaz4nNgLSL20IDAQ3C84DzYW4+iOnevp0LyDzWnGQXdGyzOB6QGTpbcLg9y3CI2AzHc06no8Tu+z+jsB6oBsuOocQQXloedGAvhuLizvJi5gc53AWfYE99lVW3RhfcWaOZoOawl+gByzmdFw7/EeC7d2MX5UpS/vbU4W2ADAI23DrOOJ2o5wsNHeKj3QEtOMgNAuQ4x2fcYnZ4y8I172nxXRum7/wCWpDe4MdRhsYjHYxMPRFjQ4sGgu7zad66W/FDnd8MrfUTtLtVL/ne7UsonaXaqX/O92raklkREETX9spvRP91ilSoqv7ZTeif7rFKlBG7s9ipfm8PumqTUXuub0NL83h901SiAiIgIiICIiAiIgwVQG8O97KavrInNlBFRIS5oc9rg5xJaxokaIjY9Yfar/KoDfPcGvl2jVSRUsj2STOcxzTHhLTbXVwKu4ONYybk0X6+xGt7/ACTFU084RbeUGOzbx1AA4DpC5h7i5+aDOL/qnDppdPzhMu7o59eOjwJPMwZ3wc+cYl8jkz2lr8Dk0/vQ/wAOk1UJTbImkn8njie6bE5piA54cy+IHWwtY31W7RwHh9cTNORvXOej131Sddygs5to6jTq6P5nDr9N8I/bh4edeh3A3kZVbXpRG2ZpDakvzMVjeLTBd7g0aXwgC1+JsvON5MtpH+pyfvwj7ZF6nk25P66l2nFNUQGONjJcTnPiOr4y1oAY8m9yqWVwzAs2qq7V/tVR0jkTcqnkumCXE0HC5t+5ws4ekKB2tNL5XTuZFMWRGXNLWMLSHxWbhJeD1rcAf2cV6ELKwnh8xuuAbEXF7HiPMfOvpEQRNf2ym9E/3WKVKiq/tlN6J/usUqUEZut2Gl+bw+6apRRW6g+AUvzeD3TVKoCIiAiFclDtaGfFkSxy4HYX5b2vwu+K7CTY+ZB1osXWDIAQCdTw8/fp46IPpFi61yVTGi7nNAxBtyQBiLsAbfxLiG28dEG1Ysl0ugEL85N3i/J+3aioLMwMqqsFgOEkOllZcE6XC/RUVQ14OBwdYlrrEGzm6FptwIPcqF2Js6OfeF+fEJIH1tbGC9mKndKM54YS4YXHvw+ha/DLtq3F/vecTTPLet84Q9N+f6L5JL9Yz8E/P7F8jl+sZ+C963cmgHCipB/+aH/ag3JoPkVJ/wBvD/tXLv8AC+in7f7DwY5emEgMo5C5xDWAzRtaXOOFoJtoLkaqW3T5RJ6ybKyYnkh7mvbIY2tMWUJonNdjcXMMrAH6NdzraDX0s241A4EOoqUg/wCBFfXvBDbg+cLTs3cCiguWwNecIaHTF0z2xtFmxsdKXFrALANGmiqX67VVW7VM0x9c7SnoHEtBcAHEDEAcQB8AbC/psti1wQNjaGsaGtaLNa0ANA8ABoAti4CJr+2U3on+6xSruCiq/tlN6J/usUo86FBG7r9hpfm8PumqUUbuyPgVN7CH3TVJICIiDg29SPmpZ44XYZJIZWROvbC90bmtNxwsSCvBubIY4zDQVVJGzyeKsdCGx1kkbI5ujhbGbuYyQxXeDchzraBWWiCs9lUO08THTPqg8kRvAc0xtYdlXx4DzC/yoN14Y7jgSuCioq7DTTSRVskkL6wMu94e4vo2ZbnCTEYgZQ9vOxNDrkc0gK20QVFs6m2obkmtDY3NfCHF7cQM9JcPD3Oc8YDU6OJ0voLNAmqfZckOyzGIql7ototkLCHPldGzabZ8UdzzmmIB1+84u+6sNYJQeA21UVtRWUr4G1UMDgwYcDg4PFQRPntDw1oMWGxdfi4t5yjaum2p5KcTqjE2obC7AXmV0EFO9jahgY5rjmzlrzY9wvcApNy9QNcQKWc2JAOKMXHjYm49CincurvKg4QyeTZdjFeLMzb9bH8W3dxuFep4dl1RExaq1P1SjawNwaKaKmkFS0iR1TO9xLQ0uxvvjsCQL8dDZVZu5s9r9tilthMNRK0yjBd8FLJmRMLAwYZC+JhdKHYiCRwK9G3l9iP9UlH+Yz/QLwGyt9BBtY1xjcWvkncY8QDgJcywvaxIuO7uVuxwq9NNzvaJidbp5fHcG36VCyqndy+xi9qSQ+AzW3P0tXEP/UfHe3kUt/DNbf7ioXsO/ZmIuUTG+nJK5UVSDl+Z8jf9c3/YrE3a2/5dSQ1DWYBKCS0uBLbOc3iBrq3+KX8O/jxE3aZp30Eui8/NU7SxHBT0Rbc4cVVOHW84FMRddOdWZF8qmztOZny5HWdfpMnF1cJ6vEkdwJqjNf2um9Wf7rFJy9U+gryb9nV0tVBNNFSNyGz4BHVVDsT5I7NDmmBow4gLk3te4Fwu3bX5Qe2SOCKkwvjwiR9TMyRrnMsSGsgcNHE2OLuHBBIbtj4HTewh921SSi92qF8FJBFMQZIomMkIc57S5jQ0kOcATe19QpRAREQEREBERAWFlYKD8lV/9LJ67vtWhWrW8hU7pZHMqYsLnuLcTXh1iSQHWuLi9tPBaPzDVPyiD92T8F+i4/HsKi1RTVVO4iI6T8nnSsVggaeb/wA/irPHILU/KIP3ZPwWfzDVPyiD6JPwXSrjvD6utX3SaVgsYBe9tfHvVpDkEn76mH916x+YWo+Uw/uPUzx7AnrV/wAyalV6uDZ+2JKbZOzMt9QxjjVmbyZsTpyyPOk5olBboRc99rrg/MJP8ph/cerN3X3VbSUtPFJhlfT5hZIW2s6Vzy/ADews8t9C+f49xLHzLdumzO5iZ+GvgmHndi7/AMxdBDJFnOMUTp5o72xzRPljIwMyrFrWgnG3VxwghpWqPlWeY2HyW8rnPLoWumL2RxxxSODhkYhJ0rQLjLNi7HZevg3SpI3xvZTQtdE0tiIY0FjSXGzfAc9/oxO8VrG5NEIxH5LBgD8wNyxhD7Yb/ugNtwsAOAXyqXn6TlFkdlY6ZrRUvLKPpSXPLKplO/MGXzCGuMthfmsd4L52nv68PLBFgY6d0MErJWmUup62GmmxsLCGNOY62pJA/VLgR69mw4G5dooxlOc+GzR0b34sTmfFJxOvbxK0O3WpTI+UwRZkhaZH4BicWOa9pPnDmMdfxY09wQfG6m2ZKyljqJImxZoD42B+Po3AFpccIseOno1UwtNJRshY2OJoYxgDWNaLNa0cAB3BbkBERAREQEREBERAREQEREBERAREQEREBERAREQEREH/2Q==">
            <a:hlinkClick r:id="rId2"/>
          </p:cNvPr>
          <p:cNvSpPr>
            <a:spLocks noChangeAspect="1" noChangeArrowheads="1"/>
          </p:cNvSpPr>
          <p:nvPr/>
        </p:nvSpPr>
        <p:spPr bwMode="auto">
          <a:xfrm>
            <a:off x="1524000" y="-2125663"/>
            <a:ext cx="2476500" cy="4429126"/>
          </a:xfrm>
          <a:prstGeom prst="rect">
            <a:avLst/>
          </a:prstGeom>
          <a:noFill/>
        </p:spPr>
        <p:txBody>
          <a:bodyPr vert="horz" wrap="square" lIns="91440" tIns="45720" rIns="91440" bIns="45720" numCol="1" anchor="t" anchorCtr="0" compatLnSpc="1">
            <a:prstTxWarp prst="textNoShape">
              <a:avLst/>
            </a:prstTxWarp>
          </a:bodyPr>
          <a:lstStyle/>
          <a:p>
            <a:pPr defTabSz="914400"/>
            <a:endParaRPr lang="en-GB">
              <a:solidFill>
                <a:prstClr val="black"/>
              </a:solidFill>
              <a:latin typeface="Calibri"/>
            </a:endParaRPr>
          </a:p>
        </p:txBody>
      </p:sp>
      <p:pic>
        <p:nvPicPr>
          <p:cNvPr id="195592" name="Picture 8" descr="oedo1"/>
          <p:cNvPicPr>
            <a:picLocks noChangeAspect="1" noChangeArrowheads="1"/>
          </p:cNvPicPr>
          <p:nvPr/>
        </p:nvPicPr>
        <p:blipFill>
          <a:blip r:embed="rId3" cstate="print"/>
          <a:srcRect/>
          <a:stretch>
            <a:fillRect/>
          </a:stretch>
        </p:blipFill>
        <p:spPr bwMode="auto">
          <a:xfrm>
            <a:off x="7248129" y="1030940"/>
            <a:ext cx="3058269" cy="5488353"/>
          </a:xfrm>
          <a:prstGeom prst="rect">
            <a:avLst/>
          </a:prstGeom>
          <a:noFill/>
        </p:spPr>
      </p:pic>
      <p:sp>
        <p:nvSpPr>
          <p:cNvPr id="7" name="Rectangle 6"/>
          <p:cNvSpPr/>
          <p:nvPr/>
        </p:nvSpPr>
        <p:spPr>
          <a:xfrm>
            <a:off x="3215680" y="48498"/>
            <a:ext cx="5760640" cy="369332"/>
          </a:xfrm>
          <a:prstGeom prst="rect">
            <a:avLst/>
          </a:prstGeom>
        </p:spPr>
        <p:txBody>
          <a:bodyPr wrap="square">
            <a:spAutoFit/>
          </a:bodyPr>
          <a:lstStyle/>
          <a:p>
            <a:pPr defTabSz="914400"/>
            <a:r>
              <a:rPr lang="en-GB" u="sng" dirty="0">
                <a:solidFill>
                  <a:prstClr val="black"/>
                </a:solidFill>
                <a:latin typeface="Calibri"/>
                <a:hlinkClick r:id="rId4"/>
              </a:rPr>
              <a:t>http://www.youtube.com/watch?v=BqJqcTdf4FY</a:t>
            </a:r>
            <a:endParaRPr lang="en-GB" dirty="0">
              <a:solidFill>
                <a:prstClr val="black"/>
              </a:solidFill>
              <a:latin typeface="Calibri"/>
            </a:endParaRPr>
          </a:p>
        </p:txBody>
      </p:sp>
      <p:sp>
        <p:nvSpPr>
          <p:cNvPr id="4" name="TextBox 3"/>
          <p:cNvSpPr txBox="1"/>
          <p:nvPr/>
        </p:nvSpPr>
        <p:spPr>
          <a:xfrm>
            <a:off x="8112224" y="41915"/>
            <a:ext cx="2664296" cy="369332"/>
          </a:xfrm>
          <a:prstGeom prst="rect">
            <a:avLst/>
          </a:prstGeom>
          <a:noFill/>
        </p:spPr>
        <p:txBody>
          <a:bodyPr wrap="square" rtlCol="0">
            <a:spAutoFit/>
          </a:bodyPr>
          <a:lstStyle/>
          <a:p>
            <a:pPr defTabSz="914400"/>
            <a:r>
              <a:rPr lang="en-GB" dirty="0">
                <a:solidFill>
                  <a:prstClr val="black"/>
                </a:solidFill>
                <a:latin typeface="Calibri"/>
              </a:rPr>
              <a:t>(From 5 to 7.15 minutes)</a:t>
            </a:r>
            <a:endParaRPr lang="en-US" dirty="0">
              <a:solidFill>
                <a:prstClr val="black"/>
              </a:solidFill>
              <a:latin typeface="Calibri"/>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991545" y="548680"/>
            <a:ext cx="8207843" cy="523220"/>
          </a:xfrm>
          <a:prstGeom prst="rect">
            <a:avLst/>
          </a:prstGeom>
          <a:noFill/>
        </p:spPr>
        <p:txBody>
          <a:bodyPr wrap="square" rtlCol="0">
            <a:spAutoFit/>
          </a:bodyPr>
          <a:lstStyle/>
          <a:p>
            <a:pPr algn="just" defTabSz="914400"/>
            <a:r>
              <a:rPr lang="en-GB" sz="2800" b="1" dirty="0">
                <a:solidFill>
                  <a:srgbClr val="0070C0"/>
                </a:solidFill>
                <a:latin typeface="Calibri"/>
              </a:rPr>
              <a:t>Calculating K from the Falling Head Permeameter test </a:t>
            </a:r>
          </a:p>
        </p:txBody>
      </p:sp>
      <p:sp>
        <p:nvSpPr>
          <p:cNvPr id="4" name="Rectangle 3"/>
          <p:cNvSpPr/>
          <p:nvPr/>
        </p:nvSpPr>
        <p:spPr>
          <a:xfrm>
            <a:off x="2567608" y="1628800"/>
            <a:ext cx="7704856" cy="2492990"/>
          </a:xfrm>
          <a:prstGeom prst="rect">
            <a:avLst/>
          </a:prstGeom>
        </p:spPr>
        <p:txBody>
          <a:bodyPr wrap="square">
            <a:spAutoFit/>
          </a:bodyPr>
          <a:lstStyle/>
          <a:p>
            <a:pPr defTabSz="914400"/>
            <a:r>
              <a:rPr lang="en-GB" sz="3200" b="1" dirty="0">
                <a:solidFill>
                  <a:srgbClr val="0070C0"/>
                </a:solidFill>
                <a:latin typeface="Calibri"/>
              </a:rPr>
              <a:t>K =  2.3 x a x L x (Log ( h</a:t>
            </a:r>
            <a:r>
              <a:rPr lang="en-GB" sz="2400" b="1" dirty="0">
                <a:solidFill>
                  <a:srgbClr val="0070C0"/>
                </a:solidFill>
                <a:latin typeface="Calibri"/>
              </a:rPr>
              <a:t>o</a:t>
            </a:r>
            <a:r>
              <a:rPr lang="en-GB" sz="3200" b="1" dirty="0">
                <a:solidFill>
                  <a:srgbClr val="0070C0"/>
                </a:solidFill>
                <a:latin typeface="Calibri"/>
              </a:rPr>
              <a:t>))	</a:t>
            </a:r>
            <a:endParaRPr lang="en-GB" sz="3200" b="1" baseline="30000" dirty="0">
              <a:solidFill>
                <a:srgbClr val="0070C0"/>
              </a:solidFill>
              <a:latin typeface="Calibri"/>
            </a:endParaRPr>
          </a:p>
          <a:p>
            <a:pPr defTabSz="914400"/>
            <a:r>
              <a:rPr lang="en-GB" sz="3200" b="1" dirty="0">
                <a:solidFill>
                  <a:srgbClr val="0070C0"/>
                </a:solidFill>
                <a:latin typeface="Calibri"/>
              </a:rPr>
              <a:t>                 </a:t>
            </a:r>
          </a:p>
          <a:p>
            <a:pPr defTabSz="914400"/>
            <a:endParaRPr lang="en-GB" sz="3200" b="1" dirty="0">
              <a:solidFill>
                <a:srgbClr val="0070C0"/>
              </a:solidFill>
              <a:latin typeface="Calibri"/>
            </a:endParaRPr>
          </a:p>
          <a:p>
            <a:pPr defTabSz="914400"/>
            <a:r>
              <a:rPr lang="en-GB" sz="3200" b="1" dirty="0">
                <a:solidFill>
                  <a:prstClr val="black"/>
                </a:solidFill>
                <a:latin typeface="Calibri"/>
              </a:rPr>
              <a:t>   </a:t>
            </a:r>
            <a:endParaRPr lang="en-GB" sz="3200" baseline="30000" dirty="0">
              <a:solidFill>
                <a:prstClr val="black"/>
              </a:solidFill>
              <a:latin typeface="Calibri"/>
              <a:cs typeface="GreekC"/>
            </a:endParaRPr>
          </a:p>
          <a:p>
            <a:pPr defTabSz="914400"/>
            <a:r>
              <a:rPr lang="en-GB" sz="2800" dirty="0">
                <a:solidFill>
                  <a:prstClr val="black"/>
                </a:solidFill>
                <a:latin typeface="Calibri"/>
              </a:rPr>
              <a:t>   </a:t>
            </a:r>
            <a:endParaRPr lang="en-GB" sz="2400" baseline="30000" dirty="0">
              <a:solidFill>
                <a:prstClr val="black"/>
              </a:solidFill>
              <a:latin typeface="Calibri"/>
            </a:endParaRPr>
          </a:p>
        </p:txBody>
      </p:sp>
      <p:cxnSp>
        <p:nvCxnSpPr>
          <p:cNvPr id="8" name="Straight Connector 7"/>
          <p:cNvCxnSpPr/>
          <p:nvPr/>
        </p:nvCxnSpPr>
        <p:spPr>
          <a:xfrm>
            <a:off x="6312024" y="2204864"/>
            <a:ext cx="504056" cy="0"/>
          </a:xfrm>
          <a:prstGeom prst="line">
            <a:avLst/>
          </a:prstGeom>
        </p:spPr>
        <p:style>
          <a:lnRef idx="2">
            <a:schemeClr val="accent1"/>
          </a:lnRef>
          <a:fillRef idx="0">
            <a:schemeClr val="accent1"/>
          </a:fillRef>
          <a:effectRef idx="1">
            <a:schemeClr val="accent1"/>
          </a:effectRef>
          <a:fontRef idx="minor">
            <a:schemeClr val="tx1"/>
          </a:fontRef>
        </p:style>
      </p:cxnSp>
      <p:sp>
        <p:nvSpPr>
          <p:cNvPr id="9" name="TextBox 8"/>
          <p:cNvSpPr txBox="1"/>
          <p:nvPr/>
        </p:nvSpPr>
        <p:spPr>
          <a:xfrm>
            <a:off x="6355724" y="2276872"/>
            <a:ext cx="792088" cy="523220"/>
          </a:xfrm>
          <a:prstGeom prst="rect">
            <a:avLst/>
          </a:prstGeom>
          <a:noFill/>
        </p:spPr>
        <p:txBody>
          <a:bodyPr wrap="square" rtlCol="0">
            <a:spAutoFit/>
          </a:bodyPr>
          <a:lstStyle/>
          <a:p>
            <a:pPr defTabSz="914400"/>
            <a:r>
              <a:rPr lang="en-GB" sz="2800" b="1" dirty="0">
                <a:solidFill>
                  <a:srgbClr val="0070C0"/>
                </a:solidFill>
                <a:latin typeface="Calibri"/>
              </a:rPr>
              <a:t>h</a:t>
            </a:r>
            <a:r>
              <a:rPr lang="en-GB" sz="2000" b="1" dirty="0">
                <a:solidFill>
                  <a:srgbClr val="0070C0"/>
                </a:solidFill>
                <a:latin typeface="Calibri"/>
              </a:rPr>
              <a:t>1 </a:t>
            </a:r>
            <a:endParaRPr lang="en-GB" sz="2800" b="1" dirty="0">
              <a:solidFill>
                <a:srgbClr val="0070C0"/>
              </a:solidFill>
              <a:latin typeface="Calibri"/>
            </a:endParaRPr>
          </a:p>
        </p:txBody>
      </p:sp>
      <p:cxnSp>
        <p:nvCxnSpPr>
          <p:cNvPr id="11" name="Straight Connector 10"/>
          <p:cNvCxnSpPr/>
          <p:nvPr/>
        </p:nvCxnSpPr>
        <p:spPr>
          <a:xfrm>
            <a:off x="2999656" y="2924944"/>
            <a:ext cx="3888432" cy="0"/>
          </a:xfrm>
          <a:prstGeom prst="line">
            <a:avLst/>
          </a:prstGeom>
        </p:spPr>
        <p:style>
          <a:lnRef idx="3">
            <a:schemeClr val="accent1"/>
          </a:lnRef>
          <a:fillRef idx="0">
            <a:schemeClr val="accent1"/>
          </a:fillRef>
          <a:effectRef idx="2">
            <a:schemeClr val="accent1"/>
          </a:effectRef>
          <a:fontRef idx="minor">
            <a:schemeClr val="tx1"/>
          </a:fontRef>
        </p:style>
      </p:cxnSp>
      <p:sp>
        <p:nvSpPr>
          <p:cNvPr id="12" name="TextBox 11"/>
          <p:cNvSpPr txBox="1"/>
          <p:nvPr/>
        </p:nvSpPr>
        <p:spPr>
          <a:xfrm>
            <a:off x="4007768" y="3068961"/>
            <a:ext cx="2016224" cy="584775"/>
          </a:xfrm>
          <a:prstGeom prst="rect">
            <a:avLst/>
          </a:prstGeom>
          <a:noFill/>
        </p:spPr>
        <p:txBody>
          <a:bodyPr wrap="square" rtlCol="0">
            <a:spAutoFit/>
          </a:bodyPr>
          <a:lstStyle/>
          <a:p>
            <a:pPr algn="ctr" defTabSz="914400"/>
            <a:r>
              <a:rPr lang="en-GB" sz="3200" b="1" dirty="0">
                <a:solidFill>
                  <a:srgbClr val="0070C0"/>
                </a:solidFill>
                <a:latin typeface="Calibri"/>
              </a:rPr>
              <a:t>A x t</a:t>
            </a:r>
          </a:p>
        </p:txBody>
      </p:sp>
      <p:sp>
        <p:nvSpPr>
          <p:cNvPr id="13" name="TextBox 12"/>
          <p:cNvSpPr txBox="1"/>
          <p:nvPr/>
        </p:nvSpPr>
        <p:spPr>
          <a:xfrm>
            <a:off x="5015880" y="4077073"/>
            <a:ext cx="4896544" cy="2585323"/>
          </a:xfrm>
          <a:prstGeom prst="rect">
            <a:avLst/>
          </a:prstGeom>
          <a:noFill/>
        </p:spPr>
        <p:txBody>
          <a:bodyPr wrap="square" rtlCol="0">
            <a:spAutoFit/>
          </a:bodyPr>
          <a:lstStyle/>
          <a:p>
            <a:pPr defTabSz="914400"/>
            <a:r>
              <a:rPr lang="en-GB" dirty="0">
                <a:solidFill>
                  <a:prstClr val="black"/>
                </a:solidFill>
                <a:latin typeface="Calibri"/>
              </a:rPr>
              <a:t>a = cross sectional area of the stand-pipe</a:t>
            </a:r>
          </a:p>
          <a:p>
            <a:pPr defTabSz="914400"/>
            <a:r>
              <a:rPr lang="en-GB" dirty="0">
                <a:solidFill>
                  <a:prstClr val="black"/>
                </a:solidFill>
                <a:latin typeface="Calibri"/>
              </a:rPr>
              <a:t>L = Length of the sample</a:t>
            </a:r>
          </a:p>
          <a:p>
            <a:pPr defTabSz="914400"/>
            <a:r>
              <a:rPr lang="en-GB" dirty="0">
                <a:solidFill>
                  <a:prstClr val="black"/>
                </a:solidFill>
                <a:latin typeface="Calibri"/>
              </a:rPr>
              <a:t>A = cross sectional area of the soil</a:t>
            </a:r>
          </a:p>
          <a:p>
            <a:pPr defTabSz="914400"/>
            <a:r>
              <a:rPr lang="en-GB" dirty="0">
                <a:solidFill>
                  <a:prstClr val="black"/>
                </a:solidFill>
                <a:latin typeface="Calibri"/>
              </a:rPr>
              <a:t>       column</a:t>
            </a:r>
          </a:p>
          <a:p>
            <a:pPr defTabSz="914400"/>
            <a:r>
              <a:rPr lang="en-GB" dirty="0">
                <a:solidFill>
                  <a:prstClr val="black"/>
                </a:solidFill>
                <a:latin typeface="Calibri"/>
              </a:rPr>
              <a:t>t = length of time for the head to drop in seconds</a:t>
            </a:r>
          </a:p>
          <a:p>
            <a:pPr defTabSz="914400"/>
            <a:r>
              <a:rPr lang="en-GB" dirty="0">
                <a:solidFill>
                  <a:prstClr val="black"/>
                </a:solidFill>
                <a:latin typeface="Calibri"/>
              </a:rPr>
              <a:t>h</a:t>
            </a:r>
            <a:r>
              <a:rPr lang="en-GB" baseline="-25000" dirty="0">
                <a:solidFill>
                  <a:prstClr val="black"/>
                </a:solidFill>
                <a:latin typeface="Calibri"/>
              </a:rPr>
              <a:t>o</a:t>
            </a:r>
            <a:r>
              <a:rPr lang="en-GB" dirty="0">
                <a:solidFill>
                  <a:prstClr val="black"/>
                </a:solidFill>
                <a:latin typeface="Calibri"/>
              </a:rPr>
              <a:t> = Head before the test</a:t>
            </a:r>
          </a:p>
          <a:p>
            <a:pPr defTabSz="914400"/>
            <a:r>
              <a:rPr lang="en-GB" dirty="0">
                <a:solidFill>
                  <a:prstClr val="black"/>
                </a:solidFill>
                <a:latin typeface="Calibri"/>
              </a:rPr>
              <a:t>h</a:t>
            </a:r>
            <a:r>
              <a:rPr lang="en-GB" baseline="-25000" dirty="0">
                <a:solidFill>
                  <a:prstClr val="black"/>
                </a:solidFill>
                <a:latin typeface="Calibri"/>
              </a:rPr>
              <a:t>1</a:t>
            </a:r>
            <a:r>
              <a:rPr lang="en-GB" dirty="0">
                <a:solidFill>
                  <a:prstClr val="black"/>
                </a:solidFill>
                <a:latin typeface="Calibri"/>
              </a:rPr>
              <a:t> = Head after the test</a:t>
            </a:r>
          </a:p>
          <a:p>
            <a:pPr defTabSz="914400"/>
            <a:endParaRPr lang="en-GB" dirty="0">
              <a:solidFill>
                <a:prstClr val="black"/>
              </a:solidFill>
              <a:latin typeface="Calibri"/>
            </a:endParaRPr>
          </a:p>
          <a:p>
            <a:pPr defTabSz="914400"/>
            <a:endParaRPr lang="en-GB" dirty="0">
              <a:solidFill>
                <a:prstClr val="black"/>
              </a:solidFill>
              <a:latin typeface="Calibri"/>
            </a:endParaRPr>
          </a:p>
        </p:txBody>
      </p:sp>
    </p:spTree>
    <p:extLst>
      <p:ext uri="{BB962C8B-B14F-4D97-AF65-F5344CB8AC3E}">
        <p14:creationId xmlns:p14="http://schemas.microsoft.com/office/powerpoint/2010/main" val="383464620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135560" y="548681"/>
            <a:ext cx="8064896" cy="3108543"/>
          </a:xfrm>
          <a:prstGeom prst="rect">
            <a:avLst/>
          </a:prstGeom>
        </p:spPr>
        <p:txBody>
          <a:bodyPr wrap="square">
            <a:spAutoFit/>
          </a:bodyPr>
          <a:lstStyle/>
          <a:p>
            <a:pPr defTabSz="914400"/>
            <a:r>
              <a:rPr lang="en-GB" sz="3600" dirty="0">
                <a:solidFill>
                  <a:prstClr val="black"/>
                </a:solidFill>
                <a:latin typeface="Calibri"/>
              </a:rPr>
              <a:t>Example:</a:t>
            </a:r>
          </a:p>
          <a:p>
            <a:pPr defTabSz="914400"/>
            <a:endParaRPr lang="en-GB" sz="2400" dirty="0">
              <a:solidFill>
                <a:prstClr val="black"/>
              </a:solidFill>
              <a:latin typeface="Calibri"/>
            </a:endParaRPr>
          </a:p>
          <a:p>
            <a:pPr defTabSz="914400"/>
            <a:r>
              <a:rPr lang="en-GB" sz="2400" dirty="0">
                <a:solidFill>
                  <a:prstClr val="black"/>
                </a:solidFill>
                <a:latin typeface="Calibri"/>
              </a:rPr>
              <a:t>In a Falling Head permeameter test, the water level in the standpipe was originally 1.584 above the overflow and dropped  1.0m (to .584) in 15.2 minutes.</a:t>
            </a:r>
          </a:p>
          <a:p>
            <a:pPr defTabSz="914400"/>
            <a:r>
              <a:rPr lang="en-GB" sz="2400" dirty="0">
                <a:solidFill>
                  <a:prstClr val="black"/>
                </a:solidFill>
                <a:latin typeface="Calibri"/>
              </a:rPr>
              <a:t>The sample was 0.1 m long and 0.1m in diameter. </a:t>
            </a:r>
          </a:p>
          <a:p>
            <a:pPr defTabSz="914400"/>
            <a:r>
              <a:rPr lang="en-GB" sz="2400" dirty="0">
                <a:solidFill>
                  <a:prstClr val="black"/>
                </a:solidFill>
                <a:latin typeface="Calibri"/>
              </a:rPr>
              <a:t>The area of the standpipe was 67 x </a:t>
            </a:r>
            <a:r>
              <a:rPr lang="en-GB" sz="2400" b="1" dirty="0">
                <a:solidFill>
                  <a:prstClr val="black"/>
                </a:solidFill>
                <a:latin typeface="Calibri"/>
              </a:rPr>
              <a:t>10</a:t>
            </a:r>
            <a:r>
              <a:rPr lang="en-GB" sz="2400" b="1" baseline="30000" dirty="0">
                <a:solidFill>
                  <a:prstClr val="black"/>
                </a:solidFill>
                <a:latin typeface="Calibri"/>
              </a:rPr>
              <a:t>-6 </a:t>
            </a:r>
            <a:r>
              <a:rPr lang="en-GB" sz="2400" dirty="0">
                <a:solidFill>
                  <a:prstClr val="black"/>
                </a:solidFill>
                <a:latin typeface="Calibri"/>
              </a:rPr>
              <a:t>m</a:t>
            </a:r>
            <a:r>
              <a:rPr lang="en-GB" sz="2400" baseline="30000" dirty="0">
                <a:solidFill>
                  <a:prstClr val="black"/>
                </a:solidFill>
                <a:latin typeface="Calibri"/>
              </a:rPr>
              <a:t>2</a:t>
            </a:r>
          </a:p>
          <a:p>
            <a:pPr defTabSz="914400"/>
            <a:endParaRPr lang="en-GB" sz="2400" baseline="30000" dirty="0">
              <a:solidFill>
                <a:prstClr val="black"/>
              </a:solidFill>
              <a:latin typeface="Calibri"/>
            </a:endParaRPr>
          </a:p>
        </p:txBody>
      </p:sp>
      <p:sp>
        <p:nvSpPr>
          <p:cNvPr id="3" name="Rectangle 2"/>
          <p:cNvSpPr/>
          <p:nvPr/>
        </p:nvSpPr>
        <p:spPr>
          <a:xfrm>
            <a:off x="1775520" y="3708646"/>
            <a:ext cx="8604956" cy="461665"/>
          </a:xfrm>
          <a:prstGeom prst="rect">
            <a:avLst/>
          </a:prstGeom>
        </p:spPr>
        <p:txBody>
          <a:bodyPr wrap="square">
            <a:spAutoFit/>
          </a:bodyPr>
          <a:lstStyle/>
          <a:p>
            <a:pPr defTabSz="914400"/>
            <a:r>
              <a:rPr lang="en-GB" sz="2400" b="1" dirty="0">
                <a:solidFill>
                  <a:srgbClr val="0070C0"/>
                </a:solidFill>
                <a:latin typeface="Calibri"/>
              </a:rPr>
              <a:t>Calculate the value of the Coefficient of Permeability K for the soil.</a:t>
            </a:r>
          </a:p>
        </p:txBody>
      </p:sp>
      <p:sp>
        <p:nvSpPr>
          <p:cNvPr id="4" name="Rectangle 3"/>
          <p:cNvSpPr/>
          <p:nvPr/>
        </p:nvSpPr>
        <p:spPr>
          <a:xfrm>
            <a:off x="2279576" y="4509120"/>
            <a:ext cx="7704856" cy="2492990"/>
          </a:xfrm>
          <a:prstGeom prst="rect">
            <a:avLst/>
          </a:prstGeom>
        </p:spPr>
        <p:txBody>
          <a:bodyPr wrap="square">
            <a:spAutoFit/>
          </a:bodyPr>
          <a:lstStyle/>
          <a:p>
            <a:pPr defTabSz="914400"/>
            <a:r>
              <a:rPr lang="en-GB" sz="3200" b="1" dirty="0">
                <a:solidFill>
                  <a:srgbClr val="0070C0"/>
                </a:solidFill>
                <a:latin typeface="Calibri"/>
              </a:rPr>
              <a:t>K =  2.3 x a x L x Log ( h</a:t>
            </a:r>
            <a:r>
              <a:rPr lang="en-GB" sz="2400" b="1" dirty="0">
                <a:solidFill>
                  <a:srgbClr val="0070C0"/>
                </a:solidFill>
                <a:latin typeface="Calibri"/>
              </a:rPr>
              <a:t>o</a:t>
            </a:r>
            <a:r>
              <a:rPr lang="en-GB" sz="3200" b="1" dirty="0">
                <a:solidFill>
                  <a:srgbClr val="0070C0"/>
                </a:solidFill>
                <a:latin typeface="Calibri"/>
              </a:rPr>
              <a:t>)		</a:t>
            </a:r>
            <a:endParaRPr lang="en-GB" sz="3200" b="1" baseline="30000" dirty="0">
              <a:solidFill>
                <a:srgbClr val="0070C0"/>
              </a:solidFill>
              <a:latin typeface="Calibri"/>
            </a:endParaRPr>
          </a:p>
          <a:p>
            <a:pPr defTabSz="914400"/>
            <a:r>
              <a:rPr lang="en-GB" sz="3200" b="1" dirty="0">
                <a:solidFill>
                  <a:srgbClr val="0070C0"/>
                </a:solidFill>
                <a:latin typeface="Calibri"/>
              </a:rPr>
              <a:t>                 </a:t>
            </a:r>
          </a:p>
          <a:p>
            <a:pPr defTabSz="914400"/>
            <a:endParaRPr lang="en-GB" sz="3200" b="1" dirty="0">
              <a:solidFill>
                <a:srgbClr val="0070C0"/>
              </a:solidFill>
              <a:latin typeface="Calibri"/>
            </a:endParaRPr>
          </a:p>
          <a:p>
            <a:pPr defTabSz="914400"/>
            <a:r>
              <a:rPr lang="en-GB" sz="3200" b="1" dirty="0">
                <a:solidFill>
                  <a:prstClr val="black"/>
                </a:solidFill>
                <a:latin typeface="Calibri"/>
              </a:rPr>
              <a:t>   </a:t>
            </a:r>
            <a:endParaRPr lang="en-GB" sz="3200" baseline="30000" dirty="0">
              <a:solidFill>
                <a:prstClr val="black"/>
              </a:solidFill>
              <a:latin typeface="Calibri"/>
              <a:cs typeface="GreekC"/>
            </a:endParaRPr>
          </a:p>
          <a:p>
            <a:pPr defTabSz="914400"/>
            <a:r>
              <a:rPr lang="en-GB" sz="2800" dirty="0">
                <a:solidFill>
                  <a:prstClr val="black"/>
                </a:solidFill>
                <a:latin typeface="Calibri"/>
              </a:rPr>
              <a:t>   </a:t>
            </a:r>
            <a:endParaRPr lang="en-GB" sz="2400" baseline="30000" dirty="0">
              <a:solidFill>
                <a:prstClr val="black"/>
              </a:solidFill>
              <a:latin typeface="Calibri"/>
            </a:endParaRPr>
          </a:p>
        </p:txBody>
      </p:sp>
      <p:sp>
        <p:nvSpPr>
          <p:cNvPr id="5" name="TextBox 4"/>
          <p:cNvSpPr txBox="1"/>
          <p:nvPr/>
        </p:nvSpPr>
        <p:spPr>
          <a:xfrm>
            <a:off x="3359696" y="5463228"/>
            <a:ext cx="2016224" cy="584775"/>
          </a:xfrm>
          <a:prstGeom prst="rect">
            <a:avLst/>
          </a:prstGeom>
          <a:noFill/>
        </p:spPr>
        <p:txBody>
          <a:bodyPr wrap="square" rtlCol="0">
            <a:spAutoFit/>
          </a:bodyPr>
          <a:lstStyle/>
          <a:p>
            <a:pPr algn="ctr" defTabSz="914400"/>
            <a:r>
              <a:rPr lang="en-GB" sz="3200" b="1" dirty="0">
                <a:solidFill>
                  <a:srgbClr val="0070C0"/>
                </a:solidFill>
                <a:latin typeface="Calibri"/>
              </a:rPr>
              <a:t>A x t</a:t>
            </a:r>
          </a:p>
        </p:txBody>
      </p:sp>
      <p:cxnSp>
        <p:nvCxnSpPr>
          <p:cNvPr id="6" name="Straight Connector 5"/>
          <p:cNvCxnSpPr/>
          <p:nvPr/>
        </p:nvCxnSpPr>
        <p:spPr>
          <a:xfrm>
            <a:off x="2855640" y="5517232"/>
            <a:ext cx="3888432" cy="0"/>
          </a:xfrm>
          <a:prstGeom prst="line">
            <a:avLst/>
          </a:prstGeom>
        </p:spPr>
        <p:style>
          <a:lnRef idx="3">
            <a:schemeClr val="accent1"/>
          </a:lnRef>
          <a:fillRef idx="0">
            <a:schemeClr val="accent1"/>
          </a:fillRef>
          <a:effectRef idx="2">
            <a:schemeClr val="accent1"/>
          </a:effectRef>
          <a:fontRef idx="minor">
            <a:schemeClr val="tx1"/>
          </a:fontRef>
        </p:style>
      </p:cxnSp>
      <p:cxnSp>
        <p:nvCxnSpPr>
          <p:cNvPr id="7" name="Straight Connector 6"/>
          <p:cNvCxnSpPr/>
          <p:nvPr/>
        </p:nvCxnSpPr>
        <p:spPr>
          <a:xfrm>
            <a:off x="5879976" y="5013176"/>
            <a:ext cx="504056" cy="0"/>
          </a:xfrm>
          <a:prstGeom prst="line">
            <a:avLst/>
          </a:prstGeom>
        </p:spPr>
        <p:style>
          <a:lnRef idx="2">
            <a:schemeClr val="accent1"/>
          </a:lnRef>
          <a:fillRef idx="0">
            <a:schemeClr val="accent1"/>
          </a:fillRef>
          <a:effectRef idx="1">
            <a:schemeClr val="accent1"/>
          </a:effectRef>
          <a:fontRef idx="minor">
            <a:schemeClr val="tx1"/>
          </a:fontRef>
        </p:style>
      </p:cxnSp>
      <p:sp>
        <p:nvSpPr>
          <p:cNvPr id="8" name="Rectangle 7"/>
          <p:cNvSpPr/>
          <p:nvPr/>
        </p:nvSpPr>
        <p:spPr>
          <a:xfrm>
            <a:off x="5879977" y="4941169"/>
            <a:ext cx="559769" cy="584775"/>
          </a:xfrm>
          <a:prstGeom prst="rect">
            <a:avLst/>
          </a:prstGeom>
        </p:spPr>
        <p:txBody>
          <a:bodyPr wrap="none">
            <a:spAutoFit/>
          </a:bodyPr>
          <a:lstStyle/>
          <a:p>
            <a:pPr defTabSz="914400"/>
            <a:r>
              <a:rPr lang="en-GB" sz="3200" b="1" dirty="0">
                <a:solidFill>
                  <a:srgbClr val="0070C0"/>
                </a:solidFill>
                <a:latin typeface="Calibri"/>
              </a:rPr>
              <a:t>h</a:t>
            </a:r>
            <a:r>
              <a:rPr lang="en-GB" sz="2400" b="1" dirty="0">
                <a:solidFill>
                  <a:srgbClr val="0070C0"/>
                </a:solidFill>
                <a:latin typeface="Calibri"/>
              </a:rPr>
              <a:t>1</a:t>
            </a:r>
          </a:p>
        </p:txBody>
      </p:sp>
      <p:sp>
        <p:nvSpPr>
          <p:cNvPr id="9" name="Rectangle 8"/>
          <p:cNvSpPr/>
          <p:nvPr/>
        </p:nvSpPr>
        <p:spPr>
          <a:xfrm>
            <a:off x="7932204" y="5786392"/>
            <a:ext cx="1908212" cy="523220"/>
          </a:xfrm>
          <a:prstGeom prst="rect">
            <a:avLst/>
          </a:prstGeom>
        </p:spPr>
        <p:txBody>
          <a:bodyPr wrap="square">
            <a:spAutoFit/>
          </a:bodyPr>
          <a:lstStyle/>
          <a:p>
            <a:pPr defTabSz="914400"/>
            <a:r>
              <a:rPr lang="en-GB" sz="2800" b="1" dirty="0">
                <a:solidFill>
                  <a:srgbClr val="0070C0"/>
                </a:solidFill>
                <a:latin typeface="Calibri"/>
              </a:rPr>
              <a:t>Copy Down</a:t>
            </a:r>
          </a:p>
        </p:txBody>
      </p:sp>
      <p:sp>
        <p:nvSpPr>
          <p:cNvPr id="10" name="TextBox 9"/>
          <p:cNvSpPr txBox="1"/>
          <p:nvPr/>
        </p:nvSpPr>
        <p:spPr>
          <a:xfrm>
            <a:off x="1775083" y="6406204"/>
            <a:ext cx="3888432" cy="369332"/>
          </a:xfrm>
          <a:prstGeom prst="rect">
            <a:avLst/>
          </a:prstGeom>
          <a:noFill/>
        </p:spPr>
        <p:txBody>
          <a:bodyPr wrap="square" rtlCol="0">
            <a:spAutoFit/>
          </a:bodyPr>
          <a:lstStyle/>
          <a:p>
            <a:pPr defTabSz="914400"/>
            <a:r>
              <a:rPr lang="en-GB" dirty="0">
                <a:solidFill>
                  <a:prstClr val="black"/>
                </a:solidFill>
                <a:latin typeface="Calibri"/>
              </a:rPr>
              <a:t>Remember to bring time to seconds</a:t>
            </a:r>
          </a:p>
        </p:txBody>
      </p:sp>
    </p:spTree>
    <p:extLst>
      <p:ext uri="{BB962C8B-B14F-4D97-AF65-F5344CB8AC3E}">
        <p14:creationId xmlns:p14="http://schemas.microsoft.com/office/powerpoint/2010/main" val="412480403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351584" y="3868307"/>
            <a:ext cx="7632848" cy="2349361"/>
          </a:xfrm>
          <a:prstGeom prst="rect">
            <a:avLst/>
          </a:prstGeom>
        </p:spPr>
        <p:txBody>
          <a:bodyPr wrap="square">
            <a:spAutoFit/>
          </a:bodyPr>
          <a:lstStyle/>
          <a:p>
            <a:pPr defTabSz="914400"/>
            <a:r>
              <a:rPr lang="en-GB" sz="2400" dirty="0">
                <a:solidFill>
                  <a:prstClr val="black"/>
                </a:solidFill>
                <a:latin typeface="Calibri"/>
              </a:rPr>
              <a:t>=   </a:t>
            </a:r>
            <a:r>
              <a:rPr lang="en-GB" sz="2400" b="1" dirty="0">
                <a:solidFill>
                  <a:prstClr val="black"/>
                </a:solidFill>
                <a:latin typeface="Calibri"/>
              </a:rPr>
              <a:t>     2.3 x (67 x 10</a:t>
            </a:r>
            <a:r>
              <a:rPr lang="en-GB" sz="2400" b="1" baseline="30000" dirty="0">
                <a:solidFill>
                  <a:prstClr val="black"/>
                </a:solidFill>
                <a:latin typeface="Calibri"/>
              </a:rPr>
              <a:t>-6</a:t>
            </a:r>
            <a:r>
              <a:rPr lang="en-GB" sz="2400" b="1" dirty="0">
                <a:solidFill>
                  <a:prstClr val="black"/>
                </a:solidFill>
                <a:latin typeface="Calibri"/>
              </a:rPr>
              <a:t>) x .1 x (Log (</a:t>
            </a:r>
            <a:r>
              <a:rPr lang="en-GB" sz="2400" u="sng" dirty="0">
                <a:solidFill>
                  <a:prstClr val="black"/>
                </a:solidFill>
                <a:latin typeface="Calibri"/>
              </a:rPr>
              <a:t>   </a:t>
            </a:r>
          </a:p>
          <a:p>
            <a:pPr defTabSz="914400"/>
            <a:endParaRPr lang="en-GB" sz="2400" u="sng" dirty="0">
              <a:solidFill>
                <a:prstClr val="black"/>
              </a:solidFill>
              <a:latin typeface="Calibri"/>
            </a:endParaRPr>
          </a:p>
          <a:p>
            <a:pPr defTabSz="914400"/>
            <a:endParaRPr lang="en-GB" sz="2400" u="sng" dirty="0">
              <a:solidFill>
                <a:prstClr val="black"/>
              </a:solidFill>
              <a:latin typeface="Calibri"/>
            </a:endParaRPr>
          </a:p>
          <a:p>
            <a:pPr defTabSz="914400"/>
            <a:r>
              <a:rPr lang="en-GB" sz="2400" b="1" baseline="30000" dirty="0">
                <a:solidFill>
                  <a:prstClr val="black"/>
                </a:solidFill>
                <a:latin typeface="Calibri"/>
              </a:rPr>
              <a:t>                         </a:t>
            </a:r>
            <a:r>
              <a:rPr lang="en-GB" sz="4000" b="1" baseline="30000" dirty="0">
                <a:solidFill>
                  <a:prstClr val="black"/>
                </a:solidFill>
                <a:latin typeface="GreekC"/>
              </a:rPr>
              <a:t>ᴨ</a:t>
            </a:r>
            <a:r>
              <a:rPr lang="en-GB" sz="2400" b="1" baseline="30000" dirty="0">
                <a:solidFill>
                  <a:prstClr val="black"/>
                </a:solidFill>
                <a:latin typeface="GreekC"/>
              </a:rPr>
              <a:t> </a:t>
            </a:r>
            <a:r>
              <a:rPr lang="en-GB" sz="2400" b="1" baseline="30000" dirty="0">
                <a:solidFill>
                  <a:prstClr val="black"/>
                </a:solidFill>
                <a:latin typeface="Calibri"/>
                <a:cs typeface="GreekC"/>
              </a:rPr>
              <a:t>x</a:t>
            </a:r>
            <a:r>
              <a:rPr lang="en-GB" sz="2400" b="1" dirty="0">
                <a:solidFill>
                  <a:prstClr val="black"/>
                </a:solidFill>
                <a:latin typeface="Calibri"/>
                <a:cs typeface="GreekC"/>
              </a:rPr>
              <a:t> 0.05 </a:t>
            </a:r>
            <a:r>
              <a:rPr lang="en-GB" sz="2400" b="1" baseline="30000" dirty="0">
                <a:solidFill>
                  <a:prstClr val="black"/>
                </a:solidFill>
                <a:latin typeface="Calibri"/>
                <a:cs typeface="GreekC"/>
              </a:rPr>
              <a:t>2</a:t>
            </a:r>
            <a:r>
              <a:rPr lang="en-GB" sz="2400" b="1" dirty="0">
                <a:solidFill>
                  <a:prstClr val="black"/>
                </a:solidFill>
                <a:latin typeface="Calibri"/>
                <a:cs typeface="GreekC"/>
              </a:rPr>
              <a:t>  x   (15.2 x 60)</a:t>
            </a:r>
          </a:p>
          <a:p>
            <a:pPr defTabSz="914400"/>
            <a:endParaRPr lang="en-GB" sz="2400" b="1" dirty="0">
              <a:solidFill>
                <a:prstClr val="black"/>
              </a:solidFill>
              <a:latin typeface="Calibri"/>
              <a:cs typeface="GreekC"/>
            </a:endParaRPr>
          </a:p>
          <a:p>
            <a:pPr defTabSz="914400"/>
            <a:endParaRPr lang="en-GB" sz="2400" b="1" dirty="0">
              <a:solidFill>
                <a:prstClr val="black"/>
              </a:solidFill>
              <a:latin typeface="Calibri"/>
              <a:cs typeface="GreekC"/>
            </a:endParaRPr>
          </a:p>
        </p:txBody>
      </p:sp>
      <p:sp>
        <p:nvSpPr>
          <p:cNvPr id="3" name="Rectangle 2"/>
          <p:cNvSpPr/>
          <p:nvPr/>
        </p:nvSpPr>
        <p:spPr>
          <a:xfrm>
            <a:off x="7392145" y="5733257"/>
            <a:ext cx="2279535" cy="461665"/>
          </a:xfrm>
          <a:prstGeom prst="rect">
            <a:avLst/>
          </a:prstGeom>
        </p:spPr>
        <p:txBody>
          <a:bodyPr wrap="none">
            <a:spAutoFit/>
          </a:bodyPr>
          <a:lstStyle/>
          <a:p>
            <a:pPr defTabSz="914400"/>
            <a:r>
              <a:rPr lang="en-GB" sz="2400" b="1" dirty="0">
                <a:solidFill>
                  <a:prstClr val="black"/>
                </a:solidFill>
                <a:latin typeface="Calibri"/>
              </a:rPr>
              <a:t>=  9.32 x10</a:t>
            </a:r>
            <a:r>
              <a:rPr lang="en-GB" sz="2400" b="1" baseline="30000" dirty="0">
                <a:solidFill>
                  <a:prstClr val="black"/>
                </a:solidFill>
                <a:latin typeface="Calibri"/>
              </a:rPr>
              <a:t>-7</a:t>
            </a:r>
            <a:r>
              <a:rPr lang="en-GB" sz="2400" b="1" dirty="0">
                <a:solidFill>
                  <a:prstClr val="black"/>
                </a:solidFill>
                <a:latin typeface="Calibri"/>
              </a:rPr>
              <a:t> m/s</a:t>
            </a:r>
          </a:p>
        </p:txBody>
      </p:sp>
      <p:sp>
        <p:nvSpPr>
          <p:cNvPr id="4" name="TextBox 3"/>
          <p:cNvSpPr txBox="1"/>
          <p:nvPr/>
        </p:nvSpPr>
        <p:spPr>
          <a:xfrm>
            <a:off x="1775520" y="188640"/>
            <a:ext cx="8352928" cy="2646878"/>
          </a:xfrm>
          <a:prstGeom prst="rect">
            <a:avLst/>
          </a:prstGeom>
          <a:noFill/>
        </p:spPr>
        <p:txBody>
          <a:bodyPr wrap="square" rtlCol="0">
            <a:spAutoFit/>
          </a:bodyPr>
          <a:lstStyle/>
          <a:p>
            <a:pPr defTabSz="914400"/>
            <a:r>
              <a:rPr lang="en-GB" sz="2800" dirty="0">
                <a:solidFill>
                  <a:prstClr val="black"/>
                </a:solidFill>
                <a:latin typeface="Calibri"/>
              </a:rPr>
              <a:t>Example:</a:t>
            </a:r>
          </a:p>
          <a:p>
            <a:pPr defTabSz="914400"/>
            <a:endParaRPr lang="en-GB" dirty="0">
              <a:solidFill>
                <a:prstClr val="black"/>
              </a:solidFill>
              <a:latin typeface="Calibri"/>
            </a:endParaRPr>
          </a:p>
          <a:p>
            <a:pPr defTabSz="914400"/>
            <a:r>
              <a:rPr lang="en-GB" sz="2400" dirty="0">
                <a:solidFill>
                  <a:prstClr val="black"/>
                </a:solidFill>
                <a:latin typeface="Calibri"/>
              </a:rPr>
              <a:t>In a falling head permeameter test, the water level in the standpipe was originally 1.584 above the overflow and dropped 1.0m in 15.2 minutes.</a:t>
            </a:r>
          </a:p>
          <a:p>
            <a:pPr defTabSz="914400"/>
            <a:r>
              <a:rPr lang="en-GB" sz="2400" dirty="0">
                <a:solidFill>
                  <a:prstClr val="black"/>
                </a:solidFill>
                <a:latin typeface="Calibri"/>
              </a:rPr>
              <a:t>The sample was 0.1 m long and 0.1m in diameter. </a:t>
            </a:r>
          </a:p>
          <a:p>
            <a:pPr defTabSz="914400"/>
            <a:r>
              <a:rPr lang="en-GB" sz="2400" dirty="0">
                <a:solidFill>
                  <a:prstClr val="black"/>
                </a:solidFill>
                <a:latin typeface="Calibri"/>
              </a:rPr>
              <a:t>The area of the standpipe was 67 x </a:t>
            </a:r>
            <a:r>
              <a:rPr lang="en-GB" sz="2400" b="1" dirty="0">
                <a:solidFill>
                  <a:prstClr val="black"/>
                </a:solidFill>
                <a:latin typeface="Calibri"/>
              </a:rPr>
              <a:t>10</a:t>
            </a:r>
            <a:r>
              <a:rPr lang="en-GB" sz="2400" b="1" baseline="30000" dirty="0">
                <a:solidFill>
                  <a:prstClr val="black"/>
                </a:solidFill>
                <a:latin typeface="Calibri"/>
              </a:rPr>
              <a:t>-6 </a:t>
            </a:r>
            <a:r>
              <a:rPr lang="en-GB" sz="2400" dirty="0">
                <a:solidFill>
                  <a:prstClr val="black"/>
                </a:solidFill>
                <a:latin typeface="Calibri"/>
              </a:rPr>
              <a:t>m</a:t>
            </a:r>
            <a:r>
              <a:rPr lang="en-GB" sz="2400" baseline="30000" dirty="0">
                <a:solidFill>
                  <a:prstClr val="black"/>
                </a:solidFill>
                <a:latin typeface="Calibri"/>
              </a:rPr>
              <a:t>2</a:t>
            </a:r>
          </a:p>
        </p:txBody>
      </p:sp>
      <p:sp>
        <p:nvSpPr>
          <p:cNvPr id="5" name="TextBox 4"/>
          <p:cNvSpPr txBox="1"/>
          <p:nvPr/>
        </p:nvSpPr>
        <p:spPr>
          <a:xfrm>
            <a:off x="1775520" y="3091100"/>
            <a:ext cx="8564016" cy="461665"/>
          </a:xfrm>
          <a:prstGeom prst="rect">
            <a:avLst/>
          </a:prstGeom>
          <a:noFill/>
        </p:spPr>
        <p:txBody>
          <a:bodyPr wrap="square" rtlCol="0">
            <a:spAutoFit/>
          </a:bodyPr>
          <a:lstStyle/>
          <a:p>
            <a:pPr algn="ctr" defTabSz="914400"/>
            <a:r>
              <a:rPr lang="en-GB" sz="2400" dirty="0">
                <a:solidFill>
                  <a:prstClr val="black"/>
                </a:solidFill>
                <a:latin typeface="Calibri"/>
              </a:rPr>
              <a:t>Calculate the value of the Coefficient of Permeability K for the soil.</a:t>
            </a:r>
          </a:p>
        </p:txBody>
      </p:sp>
      <p:cxnSp>
        <p:nvCxnSpPr>
          <p:cNvPr id="8" name="Straight Connector 7"/>
          <p:cNvCxnSpPr/>
          <p:nvPr/>
        </p:nvCxnSpPr>
        <p:spPr>
          <a:xfrm>
            <a:off x="2927649" y="4797152"/>
            <a:ext cx="4749793" cy="0"/>
          </a:xfrm>
          <a:prstGeom prst="line">
            <a:avLst/>
          </a:prstGeom>
        </p:spPr>
        <p:style>
          <a:lnRef idx="2">
            <a:schemeClr val="accent1"/>
          </a:lnRef>
          <a:fillRef idx="0">
            <a:schemeClr val="accent1"/>
          </a:fillRef>
          <a:effectRef idx="1">
            <a:schemeClr val="accent1"/>
          </a:effectRef>
          <a:fontRef idx="minor">
            <a:schemeClr val="tx1"/>
          </a:fontRef>
        </p:style>
      </p:cxnSp>
      <p:sp>
        <p:nvSpPr>
          <p:cNvPr id="11" name="TextBox 10"/>
          <p:cNvSpPr txBox="1"/>
          <p:nvPr/>
        </p:nvSpPr>
        <p:spPr>
          <a:xfrm>
            <a:off x="6584191" y="3939856"/>
            <a:ext cx="1224136" cy="646331"/>
          </a:xfrm>
          <a:prstGeom prst="rect">
            <a:avLst/>
          </a:prstGeom>
          <a:noFill/>
        </p:spPr>
        <p:txBody>
          <a:bodyPr wrap="square" rtlCol="0">
            <a:spAutoFit/>
          </a:bodyPr>
          <a:lstStyle/>
          <a:p>
            <a:pPr defTabSz="914400"/>
            <a:r>
              <a:rPr lang="en-GB" dirty="0">
                <a:solidFill>
                  <a:prstClr val="black"/>
                </a:solidFill>
                <a:latin typeface="Calibri"/>
              </a:rPr>
              <a:t>1.584</a:t>
            </a:r>
          </a:p>
          <a:p>
            <a:pPr defTabSz="914400"/>
            <a:r>
              <a:rPr lang="en-GB" dirty="0">
                <a:solidFill>
                  <a:prstClr val="black"/>
                </a:solidFill>
                <a:latin typeface="Calibri"/>
              </a:rPr>
              <a:t>0.584</a:t>
            </a:r>
          </a:p>
        </p:txBody>
      </p:sp>
      <p:cxnSp>
        <p:nvCxnSpPr>
          <p:cNvPr id="13" name="Straight Connector 12"/>
          <p:cNvCxnSpPr>
            <a:stCxn id="11" idx="1"/>
          </p:cNvCxnSpPr>
          <p:nvPr/>
        </p:nvCxnSpPr>
        <p:spPr>
          <a:xfrm>
            <a:off x="6584191" y="4263021"/>
            <a:ext cx="864096" cy="1740"/>
          </a:xfrm>
          <a:prstGeom prst="line">
            <a:avLst/>
          </a:prstGeom>
        </p:spPr>
        <p:style>
          <a:lnRef idx="2">
            <a:schemeClr val="dk1"/>
          </a:lnRef>
          <a:fillRef idx="0">
            <a:schemeClr val="dk1"/>
          </a:fillRef>
          <a:effectRef idx="1">
            <a:schemeClr val="dk1"/>
          </a:effectRef>
          <a:fontRef idx="minor">
            <a:schemeClr val="tx1"/>
          </a:fontRef>
        </p:style>
      </p:cxnSp>
      <p:sp>
        <p:nvSpPr>
          <p:cNvPr id="18" name="TextBox 17"/>
          <p:cNvSpPr txBox="1"/>
          <p:nvPr/>
        </p:nvSpPr>
        <p:spPr>
          <a:xfrm>
            <a:off x="7317401" y="3885048"/>
            <a:ext cx="504056" cy="461665"/>
          </a:xfrm>
          <a:prstGeom prst="rect">
            <a:avLst/>
          </a:prstGeom>
          <a:noFill/>
        </p:spPr>
        <p:txBody>
          <a:bodyPr wrap="square" rtlCol="0">
            <a:spAutoFit/>
          </a:bodyPr>
          <a:lstStyle/>
          <a:p>
            <a:pPr defTabSz="914400"/>
            <a:r>
              <a:rPr lang="en-GB" sz="2400" b="1" dirty="0">
                <a:solidFill>
                  <a:prstClr val="black"/>
                </a:solidFill>
                <a:latin typeface="Calibri"/>
              </a:rPr>
              <a:t>))</a:t>
            </a:r>
          </a:p>
        </p:txBody>
      </p:sp>
      <p:sp>
        <p:nvSpPr>
          <p:cNvPr id="10" name="TextBox 9"/>
          <p:cNvSpPr txBox="1"/>
          <p:nvPr/>
        </p:nvSpPr>
        <p:spPr>
          <a:xfrm>
            <a:off x="1919536" y="3861049"/>
            <a:ext cx="504056" cy="461665"/>
          </a:xfrm>
          <a:prstGeom prst="rect">
            <a:avLst/>
          </a:prstGeom>
          <a:noFill/>
        </p:spPr>
        <p:txBody>
          <a:bodyPr wrap="square" rtlCol="0">
            <a:spAutoFit/>
          </a:bodyPr>
          <a:lstStyle/>
          <a:p>
            <a:pPr defTabSz="914400"/>
            <a:r>
              <a:rPr lang="en-US" sz="2400" b="1" dirty="0">
                <a:solidFill>
                  <a:prstClr val="black"/>
                </a:solidFill>
                <a:latin typeface="Calibri"/>
              </a:rPr>
              <a:t>K</a:t>
            </a:r>
            <a:endParaRPr lang="en-GB" sz="2400" b="1" dirty="0">
              <a:solidFill>
                <a:prstClr val="black"/>
              </a:solidFill>
              <a:latin typeface="Calibri"/>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1919536" y="332656"/>
            <a:ext cx="8208912" cy="1077218"/>
          </a:xfrm>
          <a:prstGeom prst="rect">
            <a:avLst/>
          </a:prstGeom>
          <a:noFill/>
        </p:spPr>
        <p:txBody>
          <a:bodyPr wrap="square" rtlCol="0">
            <a:spAutoFit/>
          </a:bodyPr>
          <a:lstStyle/>
          <a:p>
            <a:pPr algn="ctr" defTabSz="914400"/>
            <a:r>
              <a:rPr lang="en-GB" sz="3200" b="1" dirty="0">
                <a:solidFill>
                  <a:srgbClr val="0070C0"/>
                </a:solidFill>
                <a:latin typeface="Calibri"/>
              </a:rPr>
              <a:t>Precautions required in the accuracy of the permeability tests</a:t>
            </a:r>
          </a:p>
        </p:txBody>
      </p:sp>
      <p:sp>
        <p:nvSpPr>
          <p:cNvPr id="3" name="TextBox 2"/>
          <p:cNvSpPr txBox="1"/>
          <p:nvPr/>
        </p:nvSpPr>
        <p:spPr>
          <a:xfrm>
            <a:off x="1991544" y="1628800"/>
            <a:ext cx="8352928" cy="3231654"/>
          </a:xfrm>
          <a:prstGeom prst="rect">
            <a:avLst/>
          </a:prstGeom>
          <a:noFill/>
        </p:spPr>
        <p:txBody>
          <a:bodyPr wrap="square" rtlCol="0">
            <a:spAutoFit/>
          </a:bodyPr>
          <a:lstStyle/>
          <a:p>
            <a:pPr marL="285750" indent="-285750" defTabSz="914400">
              <a:buFont typeface="Arial" panose="020B0604020202020204" pitchFamily="34" charset="0"/>
              <a:buChar char="•"/>
            </a:pPr>
            <a:r>
              <a:rPr lang="en-GB" sz="2400" b="1" dirty="0">
                <a:solidFill>
                  <a:srgbClr val="0070C0"/>
                </a:solidFill>
                <a:latin typeface="Calibri"/>
              </a:rPr>
              <a:t>Air in the sample </a:t>
            </a:r>
            <a:r>
              <a:rPr lang="en-GB" dirty="0">
                <a:solidFill>
                  <a:prstClr val="black"/>
                </a:solidFill>
                <a:latin typeface="Calibri"/>
              </a:rPr>
              <a:t>– </a:t>
            </a:r>
            <a:r>
              <a:rPr lang="en-GB" sz="2000" dirty="0">
                <a:solidFill>
                  <a:prstClr val="black"/>
                </a:solidFill>
                <a:latin typeface="Calibri"/>
              </a:rPr>
              <a:t>The hydraulic gradient is usually much greater in the lab test than is experienced in situ. The resulting pressure drop may cause any air dissolved in the soil water to be deposited in the pores. </a:t>
            </a:r>
            <a:r>
              <a:rPr lang="en-GB" sz="2000" b="1" dirty="0">
                <a:solidFill>
                  <a:srgbClr val="7030A0"/>
                </a:solidFill>
                <a:latin typeface="Calibri"/>
              </a:rPr>
              <a:t>This would considerably reduce the measured permeability.</a:t>
            </a:r>
          </a:p>
          <a:p>
            <a:pPr marL="285750" indent="-285750" defTabSz="914400">
              <a:buFont typeface="Arial" panose="020B0604020202020204" pitchFamily="34" charset="0"/>
              <a:buChar char="•"/>
            </a:pPr>
            <a:endParaRPr lang="en-GB" dirty="0">
              <a:solidFill>
                <a:prstClr val="black"/>
              </a:solidFill>
              <a:latin typeface="Calibri"/>
            </a:endParaRPr>
          </a:p>
          <a:p>
            <a:pPr marL="285750" indent="-285750" defTabSz="914400">
              <a:buFont typeface="Arial" panose="020B0604020202020204" pitchFamily="34" charset="0"/>
              <a:buChar char="•"/>
            </a:pPr>
            <a:r>
              <a:rPr lang="en-GB" sz="2400" b="1" dirty="0">
                <a:solidFill>
                  <a:srgbClr val="0070C0"/>
                </a:solidFill>
                <a:latin typeface="Calibri"/>
              </a:rPr>
              <a:t>Unrepresentative Samples </a:t>
            </a:r>
            <a:r>
              <a:rPr lang="en-GB" dirty="0">
                <a:solidFill>
                  <a:prstClr val="black"/>
                </a:solidFill>
                <a:latin typeface="Calibri"/>
              </a:rPr>
              <a:t>– </a:t>
            </a:r>
            <a:r>
              <a:rPr lang="en-GB" sz="2000" dirty="0">
                <a:solidFill>
                  <a:prstClr val="black"/>
                </a:solidFill>
                <a:latin typeface="Calibri"/>
              </a:rPr>
              <a:t>Since </a:t>
            </a:r>
            <a:r>
              <a:rPr lang="en-GB" sz="2000" b="1" dirty="0">
                <a:solidFill>
                  <a:srgbClr val="7030A0"/>
                </a:solidFill>
                <a:latin typeface="Calibri"/>
              </a:rPr>
              <a:t>permeability may vary considerably over a small area in situ, the results from a few </a:t>
            </a:r>
          </a:p>
          <a:p>
            <a:pPr defTabSz="914400"/>
            <a:r>
              <a:rPr lang="en-GB" sz="2000" b="1" dirty="0">
                <a:solidFill>
                  <a:srgbClr val="7030A0"/>
                </a:solidFill>
                <a:latin typeface="Calibri"/>
              </a:rPr>
              <a:t>     samples may not give an accurate enough result </a:t>
            </a:r>
          </a:p>
          <a:p>
            <a:pPr defTabSz="914400"/>
            <a:r>
              <a:rPr lang="en-GB" sz="2000" dirty="0">
                <a:solidFill>
                  <a:prstClr val="black"/>
                </a:solidFill>
                <a:latin typeface="Calibri"/>
              </a:rPr>
              <a:t>     for an area under scrutiny</a:t>
            </a:r>
          </a:p>
          <a:p>
            <a:pPr marL="285750" indent="-285750" defTabSz="914400">
              <a:buFont typeface="Arial" panose="020B0604020202020204" pitchFamily="34" charset="0"/>
              <a:buChar char="•"/>
            </a:pPr>
            <a:endParaRPr lang="en-GB" dirty="0">
              <a:solidFill>
                <a:prstClr val="black"/>
              </a:solidFill>
              <a:latin typeface="Calibri"/>
            </a:endParaRPr>
          </a:p>
        </p:txBody>
      </p:sp>
      <p:pic>
        <p:nvPicPr>
          <p:cNvPr id="91138" name="Picture 2" descr="http://www.vanwalt.com/images/equipment/soil-sampling/hand-augers/hand1_l-soil-sampling-auger-water-level.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824192" y="4007978"/>
            <a:ext cx="2843808" cy="2850022"/>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pic>
        <p:nvPicPr>
          <p:cNvPr id="91140" name="Picture 4" descr="http://www.extension.org/sites/default/files/w/7/74/Soil_sampling_1.jpg">
            <a:hlinkClick r:id="rId4"/>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951985" y="4509120"/>
            <a:ext cx="1476375" cy="2085976"/>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749657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additive="base">
                                        <p:cTn id="2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1961495" y="278500"/>
            <a:ext cx="7992888" cy="646331"/>
          </a:xfrm>
          <a:prstGeom prst="rect">
            <a:avLst/>
          </a:prstGeom>
          <a:noFill/>
        </p:spPr>
        <p:txBody>
          <a:bodyPr wrap="square" rtlCol="0">
            <a:spAutoFit/>
          </a:bodyPr>
          <a:lstStyle/>
          <a:p>
            <a:pPr defTabSz="914400"/>
            <a:r>
              <a:rPr lang="en-GB" sz="3600" b="1" dirty="0">
                <a:solidFill>
                  <a:srgbClr val="0070C0"/>
                </a:solidFill>
                <a:latin typeface="Calibri"/>
              </a:rPr>
              <a:t>Effects of Permeability of Ground Water</a:t>
            </a:r>
          </a:p>
        </p:txBody>
      </p:sp>
      <p:sp>
        <p:nvSpPr>
          <p:cNvPr id="3" name="TextBox 2"/>
          <p:cNvSpPr txBox="1"/>
          <p:nvPr/>
        </p:nvSpPr>
        <p:spPr>
          <a:xfrm>
            <a:off x="1979453" y="836712"/>
            <a:ext cx="7992888" cy="6124754"/>
          </a:xfrm>
          <a:prstGeom prst="rect">
            <a:avLst/>
          </a:prstGeom>
          <a:noFill/>
        </p:spPr>
        <p:txBody>
          <a:bodyPr wrap="square" rtlCol="0">
            <a:spAutoFit/>
          </a:bodyPr>
          <a:lstStyle/>
          <a:p>
            <a:pPr algn="just" defTabSz="914400"/>
            <a:r>
              <a:rPr lang="en-GB" sz="2800" b="1" dirty="0">
                <a:solidFill>
                  <a:srgbClr val="0070C0"/>
                </a:solidFill>
                <a:latin typeface="Calibri"/>
              </a:rPr>
              <a:t>Ground Water </a:t>
            </a:r>
            <a:r>
              <a:rPr lang="en-GB" sz="2400" dirty="0">
                <a:solidFill>
                  <a:prstClr val="black"/>
                </a:solidFill>
                <a:latin typeface="Calibri"/>
              </a:rPr>
              <a:t>– Part of the natural rainwater that falls on the land will sink into permeable ground. It will </a:t>
            </a:r>
            <a:r>
              <a:rPr lang="en-GB" sz="2400" b="1" dirty="0">
                <a:solidFill>
                  <a:srgbClr val="0070C0"/>
                </a:solidFill>
                <a:latin typeface="Calibri"/>
              </a:rPr>
              <a:t>percolate or ‘seep’ by gravitation to lower levels</a:t>
            </a:r>
            <a:r>
              <a:rPr lang="en-GB" sz="2400" dirty="0">
                <a:solidFill>
                  <a:prstClr val="black"/>
                </a:solidFill>
                <a:latin typeface="Calibri"/>
              </a:rPr>
              <a:t>, until impervious stratum is reached. </a:t>
            </a:r>
            <a:r>
              <a:rPr lang="en-GB" sz="2400" b="1" dirty="0">
                <a:solidFill>
                  <a:srgbClr val="0070C0"/>
                </a:solidFill>
                <a:latin typeface="Calibri"/>
              </a:rPr>
              <a:t>Ground water will then build up in pressure and volume.</a:t>
            </a:r>
          </a:p>
          <a:p>
            <a:pPr algn="just" defTabSz="914400"/>
            <a:endParaRPr lang="en-GB" sz="2400" dirty="0">
              <a:solidFill>
                <a:prstClr val="black"/>
              </a:solidFill>
              <a:latin typeface="Calibri"/>
            </a:endParaRPr>
          </a:p>
          <a:p>
            <a:pPr algn="just" defTabSz="914400"/>
            <a:r>
              <a:rPr lang="en-GB" sz="2800" b="1" dirty="0">
                <a:solidFill>
                  <a:srgbClr val="0070C0"/>
                </a:solidFill>
                <a:latin typeface="Calibri"/>
              </a:rPr>
              <a:t>Aquifers</a:t>
            </a:r>
            <a:r>
              <a:rPr lang="en-GB" sz="2400" b="1" dirty="0">
                <a:solidFill>
                  <a:srgbClr val="0070C0"/>
                </a:solidFill>
                <a:latin typeface="Calibri"/>
              </a:rPr>
              <a:t> - </a:t>
            </a:r>
            <a:r>
              <a:rPr lang="en-GB" sz="2400" dirty="0">
                <a:solidFill>
                  <a:prstClr val="black"/>
                </a:solidFill>
                <a:latin typeface="Calibri"/>
              </a:rPr>
              <a:t>Large solution </a:t>
            </a:r>
            <a:r>
              <a:rPr lang="en-GB" sz="2400" b="1" dirty="0">
                <a:solidFill>
                  <a:srgbClr val="0070C0"/>
                </a:solidFill>
                <a:latin typeface="Calibri"/>
              </a:rPr>
              <a:t>cavities in Limestone </a:t>
            </a:r>
            <a:r>
              <a:rPr lang="en-GB" sz="2400" dirty="0">
                <a:solidFill>
                  <a:prstClr val="black"/>
                </a:solidFill>
                <a:latin typeface="Calibri"/>
              </a:rPr>
              <a:t>and </a:t>
            </a:r>
            <a:r>
              <a:rPr lang="en-GB" sz="2400" b="1" dirty="0">
                <a:solidFill>
                  <a:srgbClr val="0070C0"/>
                </a:solidFill>
                <a:latin typeface="Calibri"/>
              </a:rPr>
              <a:t>layers of sandstone</a:t>
            </a:r>
            <a:r>
              <a:rPr lang="en-GB" sz="2400" dirty="0">
                <a:solidFill>
                  <a:prstClr val="black"/>
                </a:solidFill>
                <a:latin typeface="Calibri"/>
              </a:rPr>
              <a:t> </a:t>
            </a:r>
            <a:r>
              <a:rPr lang="en-GB" sz="2400" b="1" dirty="0">
                <a:solidFill>
                  <a:srgbClr val="7030A0"/>
                </a:solidFill>
                <a:latin typeface="Calibri"/>
              </a:rPr>
              <a:t>provide natural strata for the storage of water.</a:t>
            </a:r>
            <a:r>
              <a:rPr lang="en-GB" sz="2400" dirty="0">
                <a:solidFill>
                  <a:prstClr val="black"/>
                </a:solidFill>
                <a:latin typeface="Calibri"/>
              </a:rPr>
              <a:t> All such layers of permeable media are termed ‘Aquifers’. </a:t>
            </a:r>
          </a:p>
          <a:p>
            <a:pPr algn="just" defTabSz="914400"/>
            <a:endParaRPr lang="en-GB" sz="2400" dirty="0">
              <a:solidFill>
                <a:prstClr val="black"/>
              </a:solidFill>
              <a:latin typeface="Calibri"/>
            </a:endParaRPr>
          </a:p>
          <a:p>
            <a:pPr algn="just" defTabSz="914400"/>
            <a:r>
              <a:rPr lang="en-GB" sz="2400" b="1" dirty="0">
                <a:solidFill>
                  <a:srgbClr val="0070C0"/>
                </a:solidFill>
                <a:latin typeface="Calibri"/>
              </a:rPr>
              <a:t>Clays and fine grained soils of low permeability (cohesive layers) will obstruct the movement of water, or serve to contain it. </a:t>
            </a:r>
          </a:p>
          <a:p>
            <a:pPr algn="just" defTabSz="914400"/>
            <a:endParaRPr lang="en-GB" sz="2400" b="1" dirty="0">
              <a:solidFill>
                <a:srgbClr val="0070C0"/>
              </a:solidFill>
              <a:latin typeface="Calibri"/>
            </a:endParaRPr>
          </a:p>
          <a:p>
            <a:pPr algn="just" defTabSz="914400"/>
            <a:r>
              <a:rPr lang="en-GB" sz="2400" b="1" dirty="0">
                <a:solidFill>
                  <a:srgbClr val="0070C0"/>
                </a:solidFill>
                <a:latin typeface="Calibri"/>
              </a:rPr>
              <a:t>This constraint of movement can also be linked to Geology.</a:t>
            </a:r>
          </a:p>
          <a:p>
            <a:pPr algn="just" defTabSz="914400"/>
            <a:endParaRPr lang="en-GB" sz="2400" b="1" dirty="0">
              <a:solidFill>
                <a:srgbClr val="7030A0"/>
              </a:solidFill>
              <a:latin typeface="Calibri"/>
            </a:endParaRPr>
          </a:p>
        </p:txBody>
      </p:sp>
    </p:spTree>
    <p:extLst>
      <p:ext uri="{BB962C8B-B14F-4D97-AF65-F5344CB8AC3E}">
        <p14:creationId xmlns:p14="http://schemas.microsoft.com/office/powerpoint/2010/main" val="27724501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2207568" y="1305343"/>
            <a:ext cx="7848872" cy="4524315"/>
          </a:xfrm>
          <a:prstGeom prst="rect">
            <a:avLst/>
          </a:prstGeom>
        </p:spPr>
        <p:txBody>
          <a:bodyPr wrap="square">
            <a:spAutoFit/>
          </a:bodyPr>
          <a:lstStyle/>
          <a:p>
            <a:pPr algn="just" defTabSz="914400"/>
            <a:r>
              <a:rPr lang="en-GB" sz="2400" b="1" dirty="0">
                <a:solidFill>
                  <a:srgbClr val="0070C0"/>
                </a:solidFill>
                <a:latin typeface="Calibri"/>
              </a:rPr>
              <a:t>Springs - </a:t>
            </a:r>
            <a:r>
              <a:rPr lang="en-GB" sz="2400" dirty="0">
                <a:solidFill>
                  <a:prstClr val="black"/>
                </a:solidFill>
                <a:latin typeface="Calibri"/>
              </a:rPr>
              <a:t>If the top surface of a relatively impermeable layer is tilted (dips) and outcrops on the side of a valley or slope, instead of the groundwater building up to any extent, water will flow through the aquifer and emerge at the surface as a </a:t>
            </a:r>
            <a:r>
              <a:rPr lang="en-GB" sz="2400" b="1" dirty="0">
                <a:solidFill>
                  <a:srgbClr val="0070C0"/>
                </a:solidFill>
                <a:latin typeface="Calibri"/>
              </a:rPr>
              <a:t>natural spring.</a:t>
            </a:r>
            <a:endParaRPr lang="en-GB" sz="2400" dirty="0">
              <a:solidFill>
                <a:prstClr val="black"/>
              </a:solidFill>
              <a:latin typeface="Calibri"/>
            </a:endParaRPr>
          </a:p>
          <a:p>
            <a:pPr algn="just" defTabSz="914400"/>
            <a:endParaRPr lang="en-GB" sz="2400" b="1" dirty="0">
              <a:solidFill>
                <a:srgbClr val="0070C0"/>
              </a:solidFill>
              <a:latin typeface="Calibri"/>
            </a:endParaRPr>
          </a:p>
          <a:p>
            <a:pPr algn="just" defTabSz="914400"/>
            <a:r>
              <a:rPr lang="en-GB" sz="2400" b="1" dirty="0">
                <a:solidFill>
                  <a:srgbClr val="0070C0"/>
                </a:solidFill>
                <a:latin typeface="Calibri"/>
              </a:rPr>
              <a:t>Under washing – </a:t>
            </a:r>
            <a:r>
              <a:rPr lang="en-GB" sz="2400" dirty="0">
                <a:solidFill>
                  <a:prstClr val="black"/>
                </a:solidFill>
                <a:latin typeface="Calibri"/>
              </a:rPr>
              <a:t>The </a:t>
            </a:r>
            <a:r>
              <a:rPr lang="en-GB" sz="2400" b="1" dirty="0">
                <a:solidFill>
                  <a:srgbClr val="7030A0"/>
                </a:solidFill>
                <a:latin typeface="Calibri"/>
              </a:rPr>
              <a:t>‘Under-washing’ of frictional soils by springs can have a huge effect on its structural stability</a:t>
            </a:r>
            <a:r>
              <a:rPr lang="en-GB" sz="2400" dirty="0">
                <a:solidFill>
                  <a:prstClr val="black"/>
                </a:solidFill>
                <a:latin typeface="Calibri"/>
              </a:rPr>
              <a:t>. Flowing and percolating water can </a:t>
            </a:r>
            <a:r>
              <a:rPr lang="en-GB" sz="2400" b="1" dirty="0">
                <a:solidFill>
                  <a:srgbClr val="7030A0"/>
                </a:solidFill>
                <a:latin typeface="Calibri"/>
              </a:rPr>
              <a:t>lubricate, loosen and remove loose particles. </a:t>
            </a:r>
            <a:r>
              <a:rPr lang="en-GB" sz="2400" dirty="0">
                <a:solidFill>
                  <a:prstClr val="black"/>
                </a:solidFill>
                <a:latin typeface="Calibri"/>
              </a:rPr>
              <a:t>As these particles are moved, gravity takes over and there is an eventual inevitable downhill movement of water and soil.</a:t>
            </a:r>
            <a:endParaRPr lang="en-GB" sz="2400" b="1" dirty="0">
              <a:solidFill>
                <a:srgbClr val="0070C0"/>
              </a:solidFill>
              <a:latin typeface="Calibri"/>
            </a:endParaRPr>
          </a:p>
        </p:txBody>
      </p:sp>
      <p:sp>
        <p:nvSpPr>
          <p:cNvPr id="3" name="Rectangle 2"/>
          <p:cNvSpPr/>
          <p:nvPr/>
        </p:nvSpPr>
        <p:spPr>
          <a:xfrm>
            <a:off x="2207569" y="332657"/>
            <a:ext cx="4491229" cy="646331"/>
          </a:xfrm>
          <a:prstGeom prst="rect">
            <a:avLst/>
          </a:prstGeom>
        </p:spPr>
        <p:txBody>
          <a:bodyPr wrap="none">
            <a:spAutoFit/>
          </a:bodyPr>
          <a:lstStyle/>
          <a:p>
            <a:pPr defTabSz="914400"/>
            <a:r>
              <a:rPr lang="en-GB" sz="3600" b="1" dirty="0">
                <a:solidFill>
                  <a:srgbClr val="0070C0"/>
                </a:solidFill>
                <a:latin typeface="Calibri"/>
              </a:rPr>
              <a:t>Effects of Permeability</a:t>
            </a:r>
          </a:p>
        </p:txBody>
      </p:sp>
    </p:spTree>
    <p:extLst>
      <p:ext uri="{BB962C8B-B14F-4D97-AF65-F5344CB8AC3E}">
        <p14:creationId xmlns:p14="http://schemas.microsoft.com/office/powerpoint/2010/main" val="36715786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anim calcmode="lin" valueType="num">
                                      <p:cBhvr additive="base">
                                        <p:cTn id="13"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0070C0"/>
                </a:solidFill>
              </a:rPr>
              <a:t>Formation of Soil</a:t>
            </a:r>
          </a:p>
        </p:txBody>
      </p:sp>
      <p:grpSp>
        <p:nvGrpSpPr>
          <p:cNvPr id="4" name="Group 23"/>
          <p:cNvGrpSpPr>
            <a:grpSpLocks/>
          </p:cNvGrpSpPr>
          <p:nvPr/>
        </p:nvGrpSpPr>
        <p:grpSpPr bwMode="auto">
          <a:xfrm>
            <a:off x="1775481" y="1338262"/>
            <a:ext cx="7646789" cy="5191944"/>
            <a:chOff x="1381" y="1363"/>
            <a:chExt cx="3995" cy="2756"/>
          </a:xfrm>
        </p:grpSpPr>
        <p:pic>
          <p:nvPicPr>
            <p:cNvPr id="5" name="Picture 11"/>
            <p:cNvPicPr>
              <a:picLocks noChangeAspect="1" noChangeArrowheads="1"/>
            </p:cNvPicPr>
            <p:nvPr/>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764" y="1363"/>
              <a:ext cx="3612" cy="2756"/>
            </a:xfrm>
            <a:prstGeom prst="rect">
              <a:avLst/>
            </a:prstGeom>
            <a:noFill/>
            <a:extLst>
              <a:ext uri="{909E8E84-426E-40DD-AFC4-6F175D3DCCD1}">
                <a14:hiddenFill xmlns:a14="http://schemas.microsoft.com/office/drawing/2010/main">
                  <a:solidFill>
                    <a:srgbClr val="FFFFFF"/>
                  </a:solidFill>
                </a14:hiddenFill>
              </a:ext>
            </a:extLst>
          </p:spPr>
        </p:pic>
        <p:sp>
          <p:nvSpPr>
            <p:cNvPr id="10" name="Text Box 16"/>
            <p:cNvSpPr txBox="1">
              <a:spLocks noChangeArrowheads="1"/>
            </p:cNvSpPr>
            <p:nvPr/>
          </p:nvSpPr>
          <p:spPr bwMode="auto">
            <a:xfrm>
              <a:off x="1419" y="3390"/>
              <a:ext cx="862" cy="441"/>
            </a:xfrm>
            <a:prstGeom prst="rect">
              <a:avLst/>
            </a:prstGeom>
            <a:solidFill>
              <a:schemeClr val="bg1">
                <a:lumMod val="75000"/>
              </a:schemeClr>
            </a:solidFill>
            <a:ln>
              <a:noFill/>
            </a:ln>
            <a:effectLst/>
            <a:extLst>
              <a:ext uri="{91240B29-F687-4F45-9708-019B960494DF}">
                <a14:hiddenLine xmlns:a14="http://schemas.microsoft.com/office/drawing/2010/main" w="25400">
                  <a:solidFill>
                    <a:srgbClr val="000000"/>
                  </a:solidFill>
                  <a:miter lim="800000"/>
                  <a:headEnd type="none" w="med" len="lg"/>
                  <a:tailEnd type="none" w="med" len="lg"/>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pPr defTabSz="914400">
                <a:defRPr/>
              </a:pPr>
              <a:r>
                <a:rPr lang="en-US" altLang="en-US" sz="2400" dirty="0">
                  <a:solidFill>
                    <a:srgbClr val="FFFF00"/>
                  </a:solidFill>
                  <a:effectLst>
                    <a:outerShdw blurRad="38100" dist="38100" dir="2700000" algn="tl">
                      <a:srgbClr val="000000"/>
                    </a:outerShdw>
                  </a:effectLst>
                  <a:latin typeface="Arial" charset="0"/>
                </a:rPr>
                <a:t>Mature soil</a:t>
              </a:r>
            </a:p>
          </p:txBody>
        </p:sp>
        <p:sp>
          <p:nvSpPr>
            <p:cNvPr id="11" name="Text Box 17"/>
            <p:cNvSpPr txBox="1">
              <a:spLocks noChangeArrowheads="1"/>
            </p:cNvSpPr>
            <p:nvPr/>
          </p:nvSpPr>
          <p:spPr bwMode="auto">
            <a:xfrm>
              <a:off x="1381" y="2664"/>
              <a:ext cx="983" cy="243"/>
            </a:xfrm>
            <a:prstGeom prst="rect">
              <a:avLst/>
            </a:prstGeom>
            <a:solidFill>
              <a:schemeClr val="bg1">
                <a:lumMod val="75000"/>
              </a:schemeClr>
            </a:solidFill>
            <a:ln>
              <a:noFill/>
            </a:ln>
            <a:effectLst/>
            <a:extLst>
              <a:ext uri="{91240B29-F687-4F45-9708-019B960494DF}">
                <a14:hiddenLine xmlns:a14="http://schemas.microsoft.com/office/drawing/2010/main" w="25400">
                  <a:solidFill>
                    <a:srgbClr val="000000"/>
                  </a:solidFill>
                  <a:miter lim="800000"/>
                  <a:headEnd type="none" w="med" len="lg"/>
                  <a:tailEnd type="none" w="med" len="lg"/>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pPr defTabSz="914400">
                <a:defRPr/>
              </a:pPr>
              <a:r>
                <a:rPr lang="en-US" altLang="en-US" sz="2400" dirty="0">
                  <a:solidFill>
                    <a:srgbClr val="FFFF00"/>
                  </a:solidFill>
                  <a:effectLst>
                    <a:outerShdw blurRad="38100" dist="38100" dir="2700000" algn="tl">
                      <a:srgbClr val="000000"/>
                    </a:outerShdw>
                  </a:effectLst>
                  <a:latin typeface="Arial" charset="0"/>
                </a:rPr>
                <a:t>Young soil</a:t>
              </a:r>
            </a:p>
          </p:txBody>
        </p:sp>
        <p:sp>
          <p:nvSpPr>
            <p:cNvPr id="12" name="Text Box 18"/>
            <p:cNvSpPr txBox="1">
              <a:spLocks noChangeArrowheads="1"/>
            </p:cNvSpPr>
            <p:nvPr/>
          </p:nvSpPr>
          <p:spPr bwMode="auto">
            <a:xfrm>
              <a:off x="3939" y="2664"/>
              <a:ext cx="688" cy="245"/>
            </a:xfrm>
            <a:prstGeom prst="rect">
              <a:avLst/>
            </a:prstGeom>
            <a:solidFill>
              <a:schemeClr val="bg1">
                <a:lumMod val="85000"/>
              </a:schemeClr>
            </a:solidFill>
            <a:ln>
              <a:noFill/>
            </a:ln>
            <a:effectLst>
              <a:outerShdw dist="35921" dir="2700000" algn="ctr" rotWithShape="0">
                <a:schemeClr val="tx1"/>
              </a:outerShdw>
            </a:effectLst>
            <a:extLst>
              <a:ext uri="{91240B29-F687-4F45-9708-019B960494DF}">
                <a14:hiddenLine xmlns:a14="http://schemas.microsoft.com/office/drawing/2010/main" w="25400">
                  <a:solidFill>
                    <a:srgbClr val="000000"/>
                  </a:solidFill>
                  <a:miter lim="800000"/>
                  <a:headEnd type="none" w="med" len="lg"/>
                  <a:tailEnd type="none" w="med" len="lg"/>
                </a14:hiddenLine>
              </a:ext>
            </a:extLst>
          </p:spPr>
          <p:txBody>
            <a:bodyPr wrap="none">
              <a:spAutoFit/>
            </a:bodyPr>
            <a:lstStyle/>
            <a:p>
              <a:pPr defTabSz="914400">
                <a:defRPr/>
              </a:pPr>
              <a:r>
                <a:rPr lang="en-US" altLang="en-US" sz="2400" dirty="0">
                  <a:solidFill>
                    <a:prstClr val="black"/>
                  </a:solidFill>
                  <a:effectLst>
                    <a:outerShdw blurRad="38100" dist="38100" dir="2700000" algn="tl">
                      <a:srgbClr val="000000"/>
                    </a:outerShdw>
                  </a:effectLst>
                  <a:latin typeface="Arial" charset="0"/>
                </a:rPr>
                <a:t>Regolith</a:t>
              </a:r>
              <a:endParaRPr lang="en-US" altLang="en-US" sz="2800" dirty="0">
                <a:solidFill>
                  <a:prstClr val="black"/>
                </a:solidFill>
                <a:effectLst>
                  <a:outerShdw blurRad="38100" dist="38100" dir="2700000" algn="tl">
                    <a:srgbClr val="000000"/>
                  </a:outerShdw>
                </a:effectLst>
                <a:latin typeface="Arial" charset="0"/>
              </a:endParaRPr>
            </a:p>
          </p:txBody>
        </p:sp>
        <p:sp>
          <p:nvSpPr>
            <p:cNvPr id="13" name="Text Box 19"/>
            <p:cNvSpPr txBox="1">
              <a:spLocks noChangeArrowheads="1"/>
            </p:cNvSpPr>
            <p:nvPr/>
          </p:nvSpPr>
          <p:spPr bwMode="auto">
            <a:xfrm>
              <a:off x="4223" y="2956"/>
              <a:ext cx="97" cy="278"/>
            </a:xfrm>
            <a:prstGeom prst="rect">
              <a:avLst/>
            </a:prstGeom>
            <a:noFill/>
            <a:ln>
              <a:noFill/>
            </a:ln>
            <a:effectLst>
              <a:outerShdw dist="35921" dir="2700000" algn="ctr" rotWithShape="0">
                <a:schemeClr val="tx1"/>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type="none" w="med" len="lg"/>
                  <a:tailEnd type="none" w="med" len="lg"/>
                </a14:hiddenLine>
              </a:ext>
            </a:extLst>
          </p:spPr>
          <p:txBody>
            <a:bodyPr wrap="none">
              <a:spAutoFit/>
            </a:bodyPr>
            <a:lstStyle/>
            <a:p>
              <a:pPr defTabSz="914400">
                <a:defRPr/>
              </a:pPr>
              <a:endParaRPr lang="en-US" altLang="en-US" sz="2800">
                <a:solidFill>
                  <a:prstClr val="white"/>
                </a:solidFill>
                <a:effectLst>
                  <a:outerShdw blurRad="38100" dist="38100" dir="2700000" algn="tl">
                    <a:srgbClr val="000000"/>
                  </a:outerShdw>
                </a:effectLst>
                <a:latin typeface="Arial" charset="0"/>
              </a:endParaRPr>
            </a:p>
          </p:txBody>
        </p:sp>
        <p:sp>
          <p:nvSpPr>
            <p:cNvPr id="14" name="Text Box 20"/>
            <p:cNvSpPr txBox="1">
              <a:spLocks noChangeArrowheads="1"/>
            </p:cNvSpPr>
            <p:nvPr/>
          </p:nvSpPr>
          <p:spPr bwMode="auto">
            <a:xfrm>
              <a:off x="1381" y="3046"/>
              <a:ext cx="1062" cy="245"/>
            </a:xfrm>
            <a:prstGeom prst="rect">
              <a:avLst/>
            </a:prstGeom>
            <a:solidFill>
              <a:schemeClr val="bg1">
                <a:lumMod val="75000"/>
              </a:schemeClr>
            </a:solidFill>
            <a:ln>
              <a:noFill/>
            </a:ln>
            <a:effectLst/>
            <a:extLst>
              <a:ext uri="{91240B29-F687-4F45-9708-019B960494DF}">
                <a14:hiddenLine xmlns:a14="http://schemas.microsoft.com/office/drawing/2010/main" w="25400">
                  <a:solidFill>
                    <a:srgbClr val="000000"/>
                  </a:solidFill>
                  <a:miter lim="800000"/>
                  <a:headEnd type="none" w="med" len="lg"/>
                  <a:tailEnd type="none" w="med" len="lg"/>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defTabSz="914400">
                <a:defRPr/>
              </a:pPr>
              <a:r>
                <a:rPr lang="en-US" altLang="en-US" sz="2400" dirty="0">
                  <a:solidFill>
                    <a:srgbClr val="FFFF00"/>
                  </a:solidFill>
                  <a:effectLst>
                    <a:outerShdw blurRad="38100" dist="38100" dir="2700000" algn="tl">
                      <a:srgbClr val="000000"/>
                    </a:outerShdw>
                  </a:effectLst>
                  <a:latin typeface="Arial" charset="0"/>
                </a:rPr>
                <a:t>Immature soil</a:t>
              </a:r>
            </a:p>
          </p:txBody>
        </p:sp>
      </p:grpSp>
      <p:sp>
        <p:nvSpPr>
          <p:cNvPr id="15" name="Rectangle 24"/>
          <p:cNvSpPr>
            <a:spLocks noChangeArrowheads="1"/>
          </p:cNvSpPr>
          <p:nvPr/>
        </p:nvSpPr>
        <p:spPr bwMode="auto">
          <a:xfrm>
            <a:off x="9376945" y="4566320"/>
            <a:ext cx="1314784"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defTabSz="914400">
              <a:defRPr/>
            </a:pPr>
            <a:r>
              <a:rPr lang="en-US" altLang="en-US" sz="2400" dirty="0">
                <a:solidFill>
                  <a:prstClr val="black"/>
                </a:solidFill>
                <a:effectLst>
                  <a:outerShdw blurRad="38100" dist="38100" dir="2700000" algn="tl">
                    <a:srgbClr val="000000"/>
                  </a:outerShdw>
                </a:effectLst>
                <a:latin typeface="Arial" charset="0"/>
              </a:rPr>
              <a:t>Bedrock</a:t>
            </a:r>
          </a:p>
        </p:txBody>
      </p:sp>
      <p:sp>
        <p:nvSpPr>
          <p:cNvPr id="16" name="TextBox 15"/>
          <p:cNvSpPr txBox="1"/>
          <p:nvPr/>
        </p:nvSpPr>
        <p:spPr>
          <a:xfrm>
            <a:off x="7320136" y="1268760"/>
            <a:ext cx="2952328" cy="369332"/>
          </a:xfrm>
          <a:prstGeom prst="rect">
            <a:avLst/>
          </a:prstGeom>
          <a:solidFill>
            <a:schemeClr val="bg1"/>
          </a:solidFill>
        </p:spPr>
        <p:txBody>
          <a:bodyPr wrap="square" rtlCol="0">
            <a:spAutoFit/>
          </a:bodyPr>
          <a:lstStyle/>
          <a:p>
            <a:pPr defTabSz="914400">
              <a:defRPr/>
            </a:pPr>
            <a:endParaRPr lang="en-GB" dirty="0">
              <a:solidFill>
                <a:prstClr val="black"/>
              </a:solidFill>
              <a:latin typeface="Gill Sans MT"/>
            </a:endParaRPr>
          </a:p>
        </p:txBody>
      </p:sp>
      <p:sp>
        <p:nvSpPr>
          <p:cNvPr id="17" name="Rectangle 16"/>
          <p:cNvSpPr/>
          <p:nvPr/>
        </p:nvSpPr>
        <p:spPr>
          <a:xfrm>
            <a:off x="1703512" y="2708921"/>
            <a:ext cx="1330814" cy="830997"/>
          </a:xfrm>
          <a:prstGeom prst="rect">
            <a:avLst/>
          </a:prstGeom>
          <a:solidFill>
            <a:schemeClr val="bg1">
              <a:lumMod val="85000"/>
            </a:schemeClr>
          </a:solidFill>
        </p:spPr>
        <p:txBody>
          <a:bodyPr wrap="none">
            <a:spAutoFit/>
          </a:bodyPr>
          <a:lstStyle/>
          <a:p>
            <a:pPr defTabSz="914400">
              <a:defRPr/>
            </a:pPr>
            <a:r>
              <a:rPr lang="en-US" altLang="en-US" sz="2400" dirty="0">
                <a:solidFill>
                  <a:srgbClr val="FFFF00"/>
                </a:solidFill>
                <a:effectLst>
                  <a:outerShdw blurRad="38100" dist="38100" dir="2700000" algn="tl">
                    <a:srgbClr val="000000"/>
                  </a:outerShdw>
                </a:effectLst>
                <a:latin typeface="Arial" charset="0"/>
              </a:rPr>
              <a:t>Detritus </a:t>
            </a:r>
          </a:p>
          <a:p>
            <a:pPr defTabSz="914400">
              <a:defRPr/>
            </a:pPr>
            <a:r>
              <a:rPr lang="en-US" altLang="en-US" sz="2400" dirty="0">
                <a:solidFill>
                  <a:srgbClr val="FFFF00"/>
                </a:solidFill>
                <a:effectLst>
                  <a:outerShdw blurRad="38100" dist="38100" dir="2700000" algn="tl">
                    <a:srgbClr val="000000"/>
                  </a:outerShdw>
                </a:effectLst>
                <a:latin typeface="Arial" charset="0"/>
              </a:rPr>
              <a:t>Layer</a:t>
            </a:r>
          </a:p>
        </p:txBody>
      </p:sp>
      <p:pic>
        <p:nvPicPr>
          <p:cNvPr id="18" name="Picture 3">
            <a:extLst>
              <a:ext uri="{FF2B5EF4-FFF2-40B4-BE49-F238E27FC236}">
                <a16:creationId xmlns:a16="http://schemas.microsoft.com/office/drawing/2014/main" id="{A10CAB60-C960-492F-A15C-F66879D45D29}"/>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198133" y="5002904"/>
            <a:ext cx="2448272" cy="1838787"/>
          </a:xfrm>
          <a:prstGeom prst="rect">
            <a:avLst/>
          </a:prstGeom>
          <a:noFill/>
          <a:ln w="19050">
            <a:solidFill>
              <a:schemeClr val="tx1"/>
            </a:solidFill>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6" name="Straight Arrow Connector 5">
            <a:extLst>
              <a:ext uri="{FF2B5EF4-FFF2-40B4-BE49-F238E27FC236}">
                <a16:creationId xmlns:a16="http://schemas.microsoft.com/office/drawing/2014/main" id="{C4382307-BF37-4015-918F-9507938B3CFD}"/>
              </a:ext>
            </a:extLst>
          </p:cNvPr>
          <p:cNvCxnSpPr>
            <a:cxnSpLocks/>
          </p:cNvCxnSpPr>
          <p:nvPr/>
        </p:nvCxnSpPr>
        <p:spPr>
          <a:xfrm flipH="1">
            <a:off x="8043992" y="3854054"/>
            <a:ext cx="1639432" cy="164013"/>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B4570229-441E-4F6C-9492-3EA08A52E259}"/>
              </a:ext>
            </a:extLst>
          </p:cNvPr>
          <p:cNvSpPr txBox="1"/>
          <p:nvPr/>
        </p:nvSpPr>
        <p:spPr>
          <a:xfrm>
            <a:off x="9435053" y="3438556"/>
            <a:ext cx="1166029" cy="830997"/>
          </a:xfrm>
          <a:prstGeom prst="rect">
            <a:avLst/>
          </a:prstGeom>
          <a:noFill/>
        </p:spPr>
        <p:txBody>
          <a:bodyPr wrap="square" rtlCol="0">
            <a:spAutoFit/>
          </a:bodyPr>
          <a:lstStyle/>
          <a:p>
            <a:pPr algn="ctr" defTabSz="914400">
              <a:defRPr/>
            </a:pPr>
            <a:r>
              <a:rPr lang="en-GB" sz="1600" dirty="0">
                <a:solidFill>
                  <a:prstClr val="black"/>
                </a:solidFill>
                <a:latin typeface="Gill Sans MT"/>
              </a:rPr>
              <a:t>Origin of Soil Minerals</a:t>
            </a:r>
          </a:p>
        </p:txBody>
      </p:sp>
      <p:cxnSp>
        <p:nvCxnSpPr>
          <p:cNvPr id="20" name="Straight Arrow Connector 19">
            <a:extLst>
              <a:ext uri="{FF2B5EF4-FFF2-40B4-BE49-F238E27FC236}">
                <a16:creationId xmlns:a16="http://schemas.microsoft.com/office/drawing/2014/main" id="{3BAC7271-E4DD-4A3C-BD68-D56CE17EC084}"/>
              </a:ext>
            </a:extLst>
          </p:cNvPr>
          <p:cNvCxnSpPr>
            <a:cxnSpLocks/>
          </p:cNvCxnSpPr>
          <p:nvPr/>
        </p:nvCxnSpPr>
        <p:spPr>
          <a:xfrm>
            <a:off x="7680176" y="4313288"/>
            <a:ext cx="1368152" cy="1419968"/>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0386272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585166" y="404664"/>
            <a:ext cx="8064896" cy="707886"/>
          </a:xfrm>
          <a:prstGeom prst="rect">
            <a:avLst/>
          </a:prstGeom>
          <a:noFill/>
        </p:spPr>
        <p:txBody>
          <a:bodyPr wrap="square" rtlCol="0">
            <a:spAutoFit/>
          </a:bodyPr>
          <a:lstStyle/>
          <a:p>
            <a:pPr defTabSz="914400">
              <a:defRPr/>
            </a:pPr>
            <a:r>
              <a:rPr lang="en-GB" sz="4000" b="1" dirty="0">
                <a:solidFill>
                  <a:srgbClr val="0070C0"/>
                </a:solidFill>
                <a:latin typeface="Gill Sans MT"/>
              </a:rPr>
              <a:t>SOIL HORIZONS / PROFILES</a:t>
            </a:r>
          </a:p>
        </p:txBody>
      </p:sp>
      <p:sp>
        <p:nvSpPr>
          <p:cNvPr id="2" name="TextBox 1">
            <a:extLst>
              <a:ext uri="{FF2B5EF4-FFF2-40B4-BE49-F238E27FC236}">
                <a16:creationId xmlns:a16="http://schemas.microsoft.com/office/drawing/2014/main" id="{3BE24AD0-731A-4419-B937-5CBE63DBF431}"/>
              </a:ext>
            </a:extLst>
          </p:cNvPr>
          <p:cNvSpPr txBox="1"/>
          <p:nvPr/>
        </p:nvSpPr>
        <p:spPr>
          <a:xfrm>
            <a:off x="2988976" y="1658501"/>
            <a:ext cx="6624736" cy="4093428"/>
          </a:xfrm>
          <a:prstGeom prst="rect">
            <a:avLst/>
          </a:prstGeom>
          <a:noFill/>
        </p:spPr>
        <p:txBody>
          <a:bodyPr wrap="square" rtlCol="0">
            <a:spAutoFit/>
          </a:bodyPr>
          <a:lstStyle/>
          <a:p>
            <a:pPr defTabSz="914400">
              <a:defRPr/>
            </a:pPr>
            <a:r>
              <a:rPr lang="en-GB" sz="2800" dirty="0">
                <a:solidFill>
                  <a:prstClr val="black"/>
                </a:solidFill>
                <a:latin typeface="Gill Sans MT"/>
              </a:rPr>
              <a:t>The ‘Horizons’ are a series of horizontal layers that differ in:</a:t>
            </a:r>
          </a:p>
          <a:p>
            <a:pPr defTabSz="914400">
              <a:defRPr/>
            </a:pPr>
            <a:endParaRPr lang="en-GB" dirty="0">
              <a:solidFill>
                <a:prstClr val="black"/>
              </a:solidFill>
              <a:latin typeface="Gill Sans MT"/>
            </a:endParaRPr>
          </a:p>
          <a:p>
            <a:pPr marL="285750" indent="-285750" defTabSz="914400">
              <a:buFont typeface="Arial" panose="020B0604020202020204" pitchFamily="34" charset="0"/>
              <a:buChar char="•"/>
              <a:defRPr/>
            </a:pPr>
            <a:r>
              <a:rPr lang="en-GB" sz="2400" b="1" dirty="0">
                <a:solidFill>
                  <a:srgbClr val="0070C0"/>
                </a:solidFill>
                <a:latin typeface="Gill Sans MT"/>
              </a:rPr>
              <a:t>Chemical Composition</a:t>
            </a:r>
          </a:p>
          <a:p>
            <a:pPr defTabSz="914400">
              <a:defRPr/>
            </a:pPr>
            <a:endParaRPr lang="en-GB" sz="2400" b="1" dirty="0">
              <a:solidFill>
                <a:srgbClr val="0070C0"/>
              </a:solidFill>
              <a:latin typeface="Gill Sans MT"/>
            </a:endParaRPr>
          </a:p>
          <a:p>
            <a:pPr marL="285750" indent="-285750" defTabSz="914400">
              <a:buFont typeface="Arial" panose="020B0604020202020204" pitchFamily="34" charset="0"/>
              <a:buChar char="•"/>
              <a:defRPr/>
            </a:pPr>
            <a:r>
              <a:rPr lang="en-GB" sz="2400" b="1" dirty="0">
                <a:solidFill>
                  <a:srgbClr val="0070C0"/>
                </a:solidFill>
                <a:latin typeface="Gill Sans MT"/>
              </a:rPr>
              <a:t>Physical Properties</a:t>
            </a:r>
          </a:p>
          <a:p>
            <a:pPr defTabSz="914400">
              <a:defRPr/>
            </a:pPr>
            <a:endParaRPr lang="en-GB" sz="2400" b="1" dirty="0">
              <a:solidFill>
                <a:srgbClr val="0070C0"/>
              </a:solidFill>
              <a:latin typeface="Gill Sans MT"/>
            </a:endParaRPr>
          </a:p>
          <a:p>
            <a:pPr marL="285750" indent="-285750" defTabSz="914400">
              <a:buFont typeface="Arial" panose="020B0604020202020204" pitchFamily="34" charset="0"/>
              <a:buChar char="•"/>
              <a:defRPr/>
            </a:pPr>
            <a:r>
              <a:rPr lang="en-GB" sz="2400" b="1" dirty="0">
                <a:solidFill>
                  <a:srgbClr val="0070C0"/>
                </a:solidFill>
                <a:latin typeface="Gill Sans MT"/>
              </a:rPr>
              <a:t>Particle Size</a:t>
            </a:r>
          </a:p>
          <a:p>
            <a:pPr defTabSz="914400">
              <a:defRPr/>
            </a:pPr>
            <a:endParaRPr lang="en-GB" sz="2400" b="1" dirty="0">
              <a:solidFill>
                <a:srgbClr val="0070C0"/>
              </a:solidFill>
              <a:latin typeface="Gill Sans MT"/>
            </a:endParaRPr>
          </a:p>
          <a:p>
            <a:pPr marL="285750" indent="-285750" defTabSz="914400">
              <a:buFont typeface="Arial" panose="020B0604020202020204" pitchFamily="34" charset="0"/>
              <a:buChar char="•"/>
              <a:defRPr/>
            </a:pPr>
            <a:r>
              <a:rPr lang="en-GB" sz="2400" b="1" dirty="0">
                <a:solidFill>
                  <a:srgbClr val="0070C0"/>
                </a:solidFill>
                <a:latin typeface="Gill Sans MT"/>
              </a:rPr>
              <a:t>Organic Matter content</a:t>
            </a:r>
          </a:p>
          <a:p>
            <a:pPr defTabSz="914400">
              <a:defRPr/>
            </a:pPr>
            <a:endParaRPr lang="en-GB" dirty="0">
              <a:solidFill>
                <a:prstClr val="black"/>
              </a:solidFill>
              <a:latin typeface="Gill Sans MT"/>
            </a:endParaRPr>
          </a:p>
        </p:txBody>
      </p:sp>
    </p:spTree>
    <p:extLst>
      <p:ext uri="{BB962C8B-B14F-4D97-AF65-F5344CB8AC3E}">
        <p14:creationId xmlns:p14="http://schemas.microsoft.com/office/powerpoint/2010/main" val="378299267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95600" y="0"/>
            <a:ext cx="7498080" cy="1143000"/>
          </a:xfrm>
        </p:spPr>
        <p:txBody>
          <a:bodyPr/>
          <a:lstStyle/>
          <a:p>
            <a:r>
              <a:rPr lang="en-US" dirty="0">
                <a:solidFill>
                  <a:srgbClr val="0070C0"/>
                </a:solidFill>
              </a:rPr>
              <a:t>Soil Horizons</a:t>
            </a:r>
          </a:p>
        </p:txBody>
      </p:sp>
      <p:grpSp>
        <p:nvGrpSpPr>
          <p:cNvPr id="4" name="Group 23"/>
          <p:cNvGrpSpPr>
            <a:grpSpLocks/>
          </p:cNvGrpSpPr>
          <p:nvPr/>
        </p:nvGrpSpPr>
        <p:grpSpPr bwMode="auto">
          <a:xfrm>
            <a:off x="1847529" y="908720"/>
            <a:ext cx="8028667" cy="5621486"/>
            <a:chOff x="973" y="1441"/>
            <a:chExt cx="4403" cy="2678"/>
          </a:xfrm>
        </p:grpSpPr>
        <p:pic>
          <p:nvPicPr>
            <p:cNvPr id="5" name="Picture 11"/>
            <p:cNvPicPr>
              <a:picLocks noChangeAspect="1" noChangeArrowheads="1"/>
            </p:cNvPicPr>
            <p:nvPr/>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866" y="1441"/>
              <a:ext cx="3510" cy="2678"/>
            </a:xfrm>
            <a:prstGeom prst="rect">
              <a:avLst/>
            </a:prstGeom>
            <a:noFill/>
            <a:extLst>
              <a:ext uri="{909E8E84-426E-40DD-AFC4-6F175D3DCCD1}">
                <a14:hiddenFill xmlns:a14="http://schemas.microsoft.com/office/drawing/2010/main">
                  <a:solidFill>
                    <a:srgbClr val="FFFFFF"/>
                  </a:solidFill>
                </a14:hiddenFill>
              </a:ext>
            </a:extLst>
          </p:spPr>
        </p:pic>
        <p:sp>
          <p:nvSpPr>
            <p:cNvPr id="6" name="Text Box 12"/>
            <p:cNvSpPr txBox="1">
              <a:spLocks noChangeArrowheads="1"/>
            </p:cNvSpPr>
            <p:nvPr/>
          </p:nvSpPr>
          <p:spPr bwMode="auto">
            <a:xfrm>
              <a:off x="1012" y="2127"/>
              <a:ext cx="796" cy="374"/>
            </a:xfrm>
            <a:prstGeom prst="rect">
              <a:avLst/>
            </a:prstGeom>
            <a:solidFill>
              <a:schemeClr val="bg1">
                <a:lumMod val="95000"/>
              </a:schemeClr>
            </a:solidFill>
            <a:ln>
              <a:noFill/>
            </a:ln>
            <a:effectLst/>
            <a:extLst>
              <a:ext uri="{91240B29-F687-4F45-9708-019B960494DF}">
                <a14:hiddenLine xmlns:a14="http://schemas.microsoft.com/office/drawing/2010/main" w="25400">
                  <a:solidFill>
                    <a:srgbClr val="000000"/>
                  </a:solidFill>
                  <a:miter lim="800000"/>
                  <a:headEnd type="none" w="med" len="lg"/>
                  <a:tailEnd type="none" w="med" len="lg"/>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defTabSz="914400">
                <a:defRPr/>
              </a:pPr>
              <a:r>
                <a:rPr lang="en-US" altLang="en-US" sz="2100" dirty="0">
                  <a:solidFill>
                    <a:prstClr val="black"/>
                  </a:solidFill>
                  <a:effectLst>
                    <a:outerShdw blurRad="38100" dist="38100" dir="2700000" algn="tl">
                      <a:srgbClr val="000000"/>
                    </a:outerShdw>
                  </a:effectLst>
                  <a:latin typeface="Arial" charset="0"/>
                </a:rPr>
                <a:t>‘O’ horizon</a:t>
              </a:r>
            </a:p>
            <a:p>
              <a:pPr defTabSz="914400">
                <a:defRPr/>
              </a:pPr>
              <a:r>
                <a:rPr lang="en-US" altLang="en-US" sz="2400" dirty="0">
                  <a:solidFill>
                    <a:prstClr val="black"/>
                  </a:solidFill>
                  <a:effectLst>
                    <a:outerShdw blurRad="38100" dist="38100" dir="2700000" algn="tl">
                      <a:srgbClr val="000000"/>
                    </a:outerShdw>
                  </a:effectLst>
                  <a:latin typeface="Arial" charset="0"/>
                </a:rPr>
                <a:t>Leaf litter</a:t>
              </a:r>
            </a:p>
          </p:txBody>
        </p:sp>
        <p:sp>
          <p:nvSpPr>
            <p:cNvPr id="7" name="Text Box 13"/>
            <p:cNvSpPr txBox="1">
              <a:spLocks noChangeArrowheads="1"/>
            </p:cNvSpPr>
            <p:nvPr/>
          </p:nvSpPr>
          <p:spPr bwMode="auto">
            <a:xfrm>
              <a:off x="973" y="2573"/>
              <a:ext cx="784" cy="374"/>
            </a:xfrm>
            <a:prstGeom prst="rect">
              <a:avLst/>
            </a:prstGeom>
            <a:solidFill>
              <a:schemeClr val="bg1">
                <a:lumMod val="95000"/>
              </a:schemeClr>
            </a:solidFill>
            <a:ln>
              <a:noFill/>
            </a:ln>
            <a:effectLst/>
            <a:extLst>
              <a:ext uri="{91240B29-F687-4F45-9708-019B960494DF}">
                <a14:hiddenLine xmlns:a14="http://schemas.microsoft.com/office/drawing/2010/main" w="25400">
                  <a:solidFill>
                    <a:srgbClr val="000000"/>
                  </a:solidFill>
                  <a:miter lim="800000"/>
                  <a:headEnd type="none" w="med" len="lg"/>
                  <a:tailEnd type="none" w="med" len="lg"/>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defTabSz="914400">
                <a:defRPr/>
              </a:pPr>
              <a:r>
                <a:rPr lang="en-US" altLang="en-US" sz="2100" dirty="0">
                  <a:solidFill>
                    <a:prstClr val="black"/>
                  </a:solidFill>
                  <a:effectLst>
                    <a:outerShdw blurRad="38100" dist="38100" dir="2700000" algn="tl">
                      <a:srgbClr val="000000"/>
                    </a:outerShdw>
                  </a:effectLst>
                  <a:latin typeface="Arial" charset="0"/>
                </a:rPr>
                <a:t>‘A’ horizon</a:t>
              </a:r>
            </a:p>
            <a:p>
              <a:pPr defTabSz="914400">
                <a:defRPr/>
              </a:pPr>
              <a:r>
                <a:rPr lang="en-US" altLang="en-US" sz="2400" dirty="0">
                  <a:solidFill>
                    <a:prstClr val="black"/>
                  </a:solidFill>
                  <a:effectLst>
                    <a:outerShdw blurRad="38100" dist="38100" dir="2700000" algn="tl">
                      <a:srgbClr val="000000"/>
                    </a:outerShdw>
                  </a:effectLst>
                  <a:latin typeface="Arial" charset="0"/>
                </a:rPr>
                <a:t>Topsoil</a:t>
              </a:r>
            </a:p>
          </p:txBody>
        </p:sp>
        <p:sp>
          <p:nvSpPr>
            <p:cNvPr id="8" name="Text Box 14"/>
            <p:cNvSpPr txBox="1">
              <a:spLocks noChangeArrowheads="1"/>
            </p:cNvSpPr>
            <p:nvPr/>
          </p:nvSpPr>
          <p:spPr bwMode="auto">
            <a:xfrm>
              <a:off x="973" y="3053"/>
              <a:ext cx="784" cy="374"/>
            </a:xfrm>
            <a:prstGeom prst="rect">
              <a:avLst/>
            </a:prstGeom>
            <a:solidFill>
              <a:schemeClr val="bg1">
                <a:lumMod val="95000"/>
              </a:schemeClr>
            </a:solidFill>
            <a:ln>
              <a:noFill/>
            </a:ln>
            <a:effectLst/>
            <a:extLst>
              <a:ext uri="{91240B29-F687-4F45-9708-019B960494DF}">
                <a14:hiddenLine xmlns:a14="http://schemas.microsoft.com/office/drawing/2010/main" w="25400">
                  <a:solidFill>
                    <a:srgbClr val="000000"/>
                  </a:solidFill>
                  <a:miter lim="800000"/>
                  <a:headEnd type="none" w="med" len="lg"/>
                  <a:tailEnd type="none" w="med" len="lg"/>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defTabSz="914400">
                <a:defRPr/>
              </a:pPr>
              <a:r>
                <a:rPr lang="en-US" altLang="en-US" sz="2100" dirty="0">
                  <a:solidFill>
                    <a:prstClr val="black"/>
                  </a:solidFill>
                  <a:effectLst>
                    <a:outerShdw blurRad="38100" dist="38100" dir="2700000" algn="tl">
                      <a:srgbClr val="000000"/>
                    </a:outerShdw>
                  </a:effectLst>
                  <a:latin typeface="Arial" charset="0"/>
                </a:rPr>
                <a:t>‘B’ horizon</a:t>
              </a:r>
            </a:p>
            <a:p>
              <a:pPr defTabSz="914400">
                <a:defRPr/>
              </a:pPr>
              <a:r>
                <a:rPr lang="en-US" altLang="en-US" sz="2400" dirty="0">
                  <a:solidFill>
                    <a:prstClr val="black"/>
                  </a:solidFill>
                  <a:effectLst>
                    <a:outerShdw blurRad="38100" dist="38100" dir="2700000" algn="tl">
                      <a:srgbClr val="000000"/>
                    </a:outerShdw>
                  </a:effectLst>
                  <a:latin typeface="Arial" charset="0"/>
                </a:rPr>
                <a:t>Subsoil</a:t>
              </a:r>
            </a:p>
          </p:txBody>
        </p:sp>
        <p:sp>
          <p:nvSpPr>
            <p:cNvPr id="9" name="Text Box 15"/>
            <p:cNvSpPr txBox="1">
              <a:spLocks noChangeArrowheads="1"/>
            </p:cNvSpPr>
            <p:nvPr/>
          </p:nvSpPr>
          <p:spPr bwMode="auto">
            <a:xfrm>
              <a:off x="973" y="3499"/>
              <a:ext cx="829" cy="550"/>
            </a:xfrm>
            <a:prstGeom prst="rect">
              <a:avLst/>
            </a:prstGeom>
            <a:solidFill>
              <a:schemeClr val="bg1">
                <a:lumMod val="95000"/>
              </a:schemeClr>
            </a:solidFill>
            <a:ln>
              <a:noFill/>
            </a:ln>
            <a:effectLst/>
            <a:extLst>
              <a:ext uri="{91240B29-F687-4F45-9708-019B960494DF}">
                <a14:hiddenLine xmlns:a14="http://schemas.microsoft.com/office/drawing/2010/main" w="25400">
                  <a:solidFill>
                    <a:srgbClr val="000000"/>
                  </a:solidFill>
                  <a:miter lim="800000"/>
                  <a:headEnd type="none" w="med" len="lg"/>
                  <a:tailEnd type="none" w="med" len="lg"/>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pPr defTabSz="914400">
                <a:defRPr/>
              </a:pPr>
              <a:r>
                <a:rPr lang="en-US" altLang="en-US" sz="2100" dirty="0">
                  <a:solidFill>
                    <a:prstClr val="black"/>
                  </a:solidFill>
                  <a:effectLst>
                    <a:outerShdw blurRad="38100" dist="38100" dir="2700000" algn="tl">
                      <a:srgbClr val="000000"/>
                    </a:outerShdw>
                  </a:effectLst>
                  <a:latin typeface="Arial" charset="0"/>
                </a:rPr>
                <a:t>‘C’ horizon</a:t>
              </a:r>
            </a:p>
            <a:p>
              <a:pPr defTabSz="914400">
                <a:defRPr/>
              </a:pPr>
              <a:r>
                <a:rPr lang="en-US" altLang="en-US" sz="2400" dirty="0">
                  <a:solidFill>
                    <a:prstClr val="black"/>
                  </a:solidFill>
                  <a:effectLst>
                    <a:outerShdw blurRad="38100" dist="38100" dir="2700000" algn="tl">
                      <a:srgbClr val="000000"/>
                    </a:outerShdw>
                  </a:effectLst>
                  <a:latin typeface="Arial" charset="0"/>
                </a:rPr>
                <a:t>Parent</a:t>
              </a:r>
            </a:p>
            <a:p>
              <a:pPr defTabSz="914400">
                <a:defRPr/>
              </a:pPr>
              <a:r>
                <a:rPr lang="en-US" altLang="en-US" sz="2400" dirty="0">
                  <a:solidFill>
                    <a:prstClr val="black"/>
                  </a:solidFill>
                  <a:effectLst>
                    <a:outerShdw blurRad="38100" dist="38100" dir="2700000" algn="tl">
                      <a:srgbClr val="000000"/>
                    </a:outerShdw>
                  </a:effectLst>
                  <a:latin typeface="Arial" charset="0"/>
                </a:rPr>
                <a:t>material</a:t>
              </a:r>
            </a:p>
          </p:txBody>
        </p:sp>
        <p:sp>
          <p:nvSpPr>
            <p:cNvPr id="13" name="Text Box 19"/>
            <p:cNvSpPr txBox="1">
              <a:spLocks noChangeArrowheads="1"/>
            </p:cNvSpPr>
            <p:nvPr/>
          </p:nvSpPr>
          <p:spPr bwMode="auto">
            <a:xfrm>
              <a:off x="4223" y="2956"/>
              <a:ext cx="101" cy="249"/>
            </a:xfrm>
            <a:prstGeom prst="rect">
              <a:avLst/>
            </a:prstGeom>
            <a:noFill/>
            <a:ln>
              <a:noFill/>
            </a:ln>
            <a:effectLst>
              <a:outerShdw dist="35921" dir="2700000" algn="ctr" rotWithShape="0">
                <a:schemeClr val="tx1"/>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type="none" w="med" len="lg"/>
                  <a:tailEnd type="none" w="med" len="lg"/>
                </a14:hiddenLine>
              </a:ext>
            </a:extLst>
          </p:spPr>
          <p:txBody>
            <a:bodyPr wrap="none">
              <a:spAutoFit/>
            </a:bodyPr>
            <a:lstStyle/>
            <a:p>
              <a:pPr defTabSz="914400">
                <a:defRPr/>
              </a:pPr>
              <a:endParaRPr lang="en-US" altLang="en-US" sz="2800">
                <a:solidFill>
                  <a:prstClr val="white"/>
                </a:solidFill>
                <a:effectLst>
                  <a:outerShdw blurRad="38100" dist="38100" dir="2700000" algn="tl">
                    <a:srgbClr val="000000"/>
                  </a:outerShdw>
                </a:effectLst>
                <a:latin typeface="Arial" charset="0"/>
              </a:endParaRPr>
            </a:p>
          </p:txBody>
        </p:sp>
      </p:grpSp>
      <p:sp>
        <p:nvSpPr>
          <p:cNvPr id="15" name="TextBox 14"/>
          <p:cNvSpPr txBox="1"/>
          <p:nvPr/>
        </p:nvSpPr>
        <p:spPr>
          <a:xfrm>
            <a:off x="7968208" y="908720"/>
            <a:ext cx="2160240" cy="369332"/>
          </a:xfrm>
          <a:prstGeom prst="rect">
            <a:avLst/>
          </a:prstGeom>
          <a:solidFill>
            <a:schemeClr val="bg1"/>
          </a:solidFill>
        </p:spPr>
        <p:txBody>
          <a:bodyPr wrap="square" rtlCol="0">
            <a:spAutoFit/>
          </a:bodyPr>
          <a:lstStyle/>
          <a:p>
            <a:pPr defTabSz="914400">
              <a:defRPr/>
            </a:pPr>
            <a:endParaRPr lang="en-GB" dirty="0">
              <a:solidFill>
                <a:prstClr val="black"/>
              </a:solidFill>
              <a:latin typeface="Gill Sans MT"/>
            </a:endParaRPr>
          </a:p>
        </p:txBody>
      </p:sp>
      <p:cxnSp>
        <p:nvCxnSpPr>
          <p:cNvPr id="17" name="Straight Arrow Connector 16"/>
          <p:cNvCxnSpPr/>
          <p:nvPr/>
        </p:nvCxnSpPr>
        <p:spPr>
          <a:xfrm>
            <a:off x="3359696" y="2636912"/>
            <a:ext cx="504056" cy="216024"/>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cxnSp>
        <p:nvCxnSpPr>
          <p:cNvPr id="20" name="Straight Arrow Connector 19"/>
          <p:cNvCxnSpPr/>
          <p:nvPr/>
        </p:nvCxnSpPr>
        <p:spPr>
          <a:xfrm>
            <a:off x="2999656" y="3861048"/>
            <a:ext cx="504056" cy="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cxnSp>
        <p:nvCxnSpPr>
          <p:cNvPr id="21" name="Straight Arrow Connector 20"/>
          <p:cNvCxnSpPr/>
          <p:nvPr/>
        </p:nvCxnSpPr>
        <p:spPr>
          <a:xfrm flipV="1">
            <a:off x="3143672" y="4509120"/>
            <a:ext cx="360040" cy="288032"/>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cxnSp>
        <p:nvCxnSpPr>
          <p:cNvPr id="22" name="Straight Arrow Connector 21"/>
          <p:cNvCxnSpPr/>
          <p:nvPr/>
        </p:nvCxnSpPr>
        <p:spPr>
          <a:xfrm>
            <a:off x="3151126" y="5373216"/>
            <a:ext cx="936104" cy="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134870688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75520" y="620688"/>
            <a:ext cx="5112568" cy="1143000"/>
          </a:xfrm>
          <a:solidFill>
            <a:schemeClr val="bg1">
              <a:lumMod val="95000"/>
            </a:schemeClr>
          </a:solidFill>
        </p:spPr>
        <p:txBody>
          <a:bodyPr>
            <a:normAutofit fontScale="90000"/>
          </a:bodyPr>
          <a:lstStyle/>
          <a:p>
            <a:r>
              <a:rPr lang="en-US" dirty="0">
                <a:solidFill>
                  <a:srgbClr val="0070C0"/>
                </a:solidFill>
              </a:rPr>
              <a:t>Dominant processes in</a:t>
            </a:r>
            <a:br>
              <a:rPr lang="en-US" dirty="0">
                <a:solidFill>
                  <a:srgbClr val="0070C0"/>
                </a:solidFill>
              </a:rPr>
            </a:br>
            <a:r>
              <a:rPr lang="en-US" dirty="0">
                <a:solidFill>
                  <a:srgbClr val="0070C0"/>
                </a:solidFill>
              </a:rPr>
              <a:t>Soil Horizons</a:t>
            </a:r>
          </a:p>
        </p:txBody>
      </p:sp>
      <p:sp>
        <p:nvSpPr>
          <p:cNvPr id="3" name="Content Placeholder 2"/>
          <p:cNvSpPr>
            <a:spLocks noGrp="1"/>
          </p:cNvSpPr>
          <p:nvPr>
            <p:ph idx="1"/>
          </p:nvPr>
        </p:nvSpPr>
        <p:spPr>
          <a:xfrm>
            <a:off x="2594503" y="2436735"/>
            <a:ext cx="4755976" cy="4525963"/>
          </a:xfrm>
        </p:spPr>
        <p:txBody>
          <a:bodyPr/>
          <a:lstStyle/>
          <a:p>
            <a:r>
              <a:rPr lang="en-US" b="1" dirty="0">
                <a:solidFill>
                  <a:srgbClr val="0070C0"/>
                </a:solidFill>
              </a:rPr>
              <a:t>O Horizon:</a:t>
            </a:r>
          </a:p>
          <a:p>
            <a:r>
              <a:rPr lang="en-US" dirty="0"/>
              <a:t>Top Layer/Surface litter layer</a:t>
            </a:r>
          </a:p>
          <a:p>
            <a:r>
              <a:rPr lang="en-US" dirty="0"/>
              <a:t>Mostly plant debris (leaves, branches) and animal waste</a:t>
            </a:r>
          </a:p>
          <a:p>
            <a:r>
              <a:rPr lang="en-US" dirty="0"/>
              <a:t>Brown/black in colour</a:t>
            </a:r>
          </a:p>
        </p:txBody>
      </p:sp>
      <p:pic>
        <p:nvPicPr>
          <p:cNvPr id="4" name="Picture 5" descr="http://www.terrapsych.com/soilhorizons.gi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320137" y="404664"/>
            <a:ext cx="3178175" cy="4000500"/>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40525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CCC5CED-0601-4B45-B6AB-3B7AF677F01A}"/>
              </a:ext>
            </a:extLst>
          </p:cNvPr>
          <p:cNvSpPr txBox="1"/>
          <p:nvPr/>
        </p:nvSpPr>
        <p:spPr>
          <a:xfrm>
            <a:off x="2609199" y="764705"/>
            <a:ext cx="7519249" cy="5632311"/>
          </a:xfrm>
          <a:prstGeom prst="rect">
            <a:avLst/>
          </a:prstGeom>
          <a:noFill/>
        </p:spPr>
        <p:txBody>
          <a:bodyPr wrap="square">
            <a:spAutoFit/>
          </a:bodyPr>
          <a:lstStyle/>
          <a:p>
            <a:pPr marL="285750" indent="-285750" defTabSz="914400">
              <a:buFont typeface="Arial" panose="020B0604020202020204" pitchFamily="34" charset="0"/>
              <a:buChar char="•"/>
              <a:defRPr/>
            </a:pPr>
            <a:r>
              <a:rPr lang="en-GB" dirty="0">
                <a:solidFill>
                  <a:srgbClr val="333333"/>
                </a:solidFill>
                <a:latin typeface="Arial" panose="020B0604020202020204" pitchFamily="34" charset="0"/>
              </a:rPr>
              <a:t>An O horizon has at least 20%  </a:t>
            </a:r>
            <a:r>
              <a:rPr lang="en-GB" b="1" dirty="0">
                <a:solidFill>
                  <a:srgbClr val="0070C0"/>
                </a:solidFill>
                <a:latin typeface="Arial" panose="020B0604020202020204" pitchFamily="34" charset="0"/>
              </a:rPr>
              <a:t>organic matter </a:t>
            </a:r>
            <a:r>
              <a:rPr lang="en-GB" dirty="0">
                <a:solidFill>
                  <a:srgbClr val="333333"/>
                </a:solidFill>
                <a:latin typeface="Arial" panose="020B0604020202020204" pitchFamily="34" charset="0"/>
              </a:rPr>
              <a:t>by mass. </a:t>
            </a:r>
          </a:p>
          <a:p>
            <a:pPr marL="285750" indent="-285750" defTabSz="914400">
              <a:buFont typeface="Arial" panose="020B0604020202020204" pitchFamily="34" charset="0"/>
              <a:buChar char="•"/>
              <a:defRPr/>
            </a:pPr>
            <a:endParaRPr lang="en-GB" dirty="0">
              <a:solidFill>
                <a:srgbClr val="333333"/>
              </a:solidFill>
              <a:latin typeface="Arial" panose="020B0604020202020204" pitchFamily="34" charset="0"/>
            </a:endParaRPr>
          </a:p>
          <a:p>
            <a:pPr marL="285750" indent="-285750" algn="just" defTabSz="914400">
              <a:buFont typeface="Arial" panose="020B0604020202020204" pitchFamily="34" charset="0"/>
              <a:buChar char="•"/>
              <a:defRPr/>
            </a:pPr>
            <a:r>
              <a:rPr lang="en-GB" dirty="0">
                <a:solidFill>
                  <a:srgbClr val="333333"/>
                </a:solidFill>
                <a:latin typeface="Arial" panose="020B0604020202020204" pitchFamily="34" charset="0"/>
              </a:rPr>
              <a:t>Two main scenarios result in the formation of an O horizon: </a:t>
            </a:r>
          </a:p>
          <a:p>
            <a:pPr algn="just" defTabSz="914400">
              <a:defRPr/>
            </a:pPr>
            <a:r>
              <a:rPr lang="en-GB" dirty="0">
                <a:solidFill>
                  <a:srgbClr val="333333"/>
                </a:solidFill>
                <a:latin typeface="Arial" panose="020B0604020202020204" pitchFamily="34" charset="0"/>
              </a:rPr>
              <a:t>    1. Saturated condition, </a:t>
            </a:r>
            <a:r>
              <a:rPr lang="en-GB" b="1" dirty="0">
                <a:solidFill>
                  <a:srgbClr val="336699"/>
                </a:solidFill>
                <a:latin typeface="Arial" panose="020B0604020202020204" pitchFamily="34" charset="0"/>
              </a:rPr>
              <a:t>anaerobic</a:t>
            </a:r>
            <a:r>
              <a:rPr lang="en-GB" dirty="0">
                <a:solidFill>
                  <a:srgbClr val="333333"/>
                </a:solidFill>
                <a:latin typeface="Arial" panose="020B0604020202020204" pitchFamily="34" charset="0"/>
              </a:rPr>
              <a:t> conditions (wetlands) or </a:t>
            </a:r>
          </a:p>
          <a:p>
            <a:pPr algn="just" defTabSz="914400">
              <a:defRPr/>
            </a:pPr>
            <a:r>
              <a:rPr lang="en-GB" dirty="0">
                <a:solidFill>
                  <a:srgbClr val="333333"/>
                </a:solidFill>
                <a:latin typeface="Arial" panose="020B0604020202020204" pitchFamily="34" charset="0"/>
              </a:rPr>
              <a:t>    2. High production of ‘leaf litter’ (forested areas). </a:t>
            </a:r>
          </a:p>
          <a:p>
            <a:pPr marL="285750" indent="-285750" algn="just" defTabSz="914400">
              <a:buFont typeface="Arial" panose="020B0604020202020204" pitchFamily="34" charset="0"/>
              <a:buChar char="•"/>
              <a:defRPr/>
            </a:pPr>
            <a:r>
              <a:rPr lang="en-GB" dirty="0">
                <a:solidFill>
                  <a:srgbClr val="333333"/>
                </a:solidFill>
                <a:latin typeface="Arial" panose="020B0604020202020204" pitchFamily="34" charset="0"/>
              </a:rPr>
              <a:t>Anaerobic conditions slow the </a:t>
            </a:r>
            <a:r>
              <a:rPr lang="en-GB" b="1" dirty="0">
                <a:solidFill>
                  <a:srgbClr val="336699"/>
                </a:solidFill>
                <a:latin typeface="Arial" panose="020B0604020202020204" pitchFamily="34" charset="0"/>
              </a:rPr>
              <a:t>decomposition</a:t>
            </a:r>
            <a:r>
              <a:rPr lang="en-GB" b="1" dirty="0">
                <a:solidFill>
                  <a:srgbClr val="333333"/>
                </a:solidFill>
                <a:latin typeface="Arial" panose="020B0604020202020204" pitchFamily="34" charset="0"/>
              </a:rPr>
              <a:t> </a:t>
            </a:r>
            <a:r>
              <a:rPr lang="en-GB" dirty="0">
                <a:solidFill>
                  <a:srgbClr val="333333"/>
                </a:solidFill>
                <a:latin typeface="Arial" panose="020B0604020202020204" pitchFamily="34" charset="0"/>
              </a:rPr>
              <a:t>process and allow</a:t>
            </a:r>
          </a:p>
          <a:p>
            <a:pPr algn="just" defTabSz="914400">
              <a:defRPr/>
            </a:pPr>
            <a:r>
              <a:rPr lang="en-GB" dirty="0">
                <a:solidFill>
                  <a:srgbClr val="333333"/>
                </a:solidFill>
                <a:latin typeface="Arial" panose="020B0604020202020204" pitchFamily="34" charset="0"/>
              </a:rPr>
              <a:t>    organic material to accumulate.</a:t>
            </a:r>
          </a:p>
          <a:p>
            <a:pPr marL="285750" indent="-285750" algn="just" defTabSz="914400">
              <a:buFont typeface="Arial" panose="020B0604020202020204" pitchFamily="34" charset="0"/>
              <a:buChar char="•"/>
              <a:defRPr/>
            </a:pPr>
            <a:endParaRPr lang="en-GB" dirty="0">
              <a:solidFill>
                <a:srgbClr val="333333"/>
              </a:solidFill>
              <a:latin typeface="Arial" panose="020B0604020202020204" pitchFamily="34" charset="0"/>
            </a:endParaRPr>
          </a:p>
          <a:p>
            <a:pPr marL="285750" indent="-285750" algn="just" defTabSz="914400">
              <a:buFont typeface="Arial" panose="020B0604020202020204" pitchFamily="34" charset="0"/>
              <a:buChar char="•"/>
              <a:defRPr/>
            </a:pPr>
            <a:r>
              <a:rPr lang="en-GB" dirty="0">
                <a:solidFill>
                  <a:srgbClr val="333333"/>
                </a:solidFill>
                <a:latin typeface="Arial" panose="020B0604020202020204" pitchFamily="34" charset="0"/>
              </a:rPr>
              <a:t>An O horizon can have various stages of decomposed organic matter: </a:t>
            </a:r>
          </a:p>
          <a:p>
            <a:pPr defTabSz="914400">
              <a:defRPr/>
            </a:pPr>
            <a:r>
              <a:rPr lang="en-GB" dirty="0">
                <a:solidFill>
                  <a:srgbClr val="333333"/>
                </a:solidFill>
                <a:latin typeface="Arial" panose="020B0604020202020204" pitchFamily="34" charset="0"/>
              </a:rPr>
              <a:t>     - highly de-composed, </a:t>
            </a:r>
            <a:r>
              <a:rPr lang="en-GB" b="1" dirty="0">
                <a:solidFill>
                  <a:srgbClr val="0070C0"/>
                </a:solidFill>
                <a:latin typeface="Arial" panose="020B0604020202020204" pitchFamily="34" charset="0"/>
              </a:rPr>
              <a:t>sapric</a:t>
            </a:r>
            <a:r>
              <a:rPr lang="en-GB" dirty="0">
                <a:solidFill>
                  <a:srgbClr val="333333"/>
                </a:solidFill>
                <a:latin typeface="Arial" panose="020B0604020202020204" pitchFamily="34" charset="0"/>
              </a:rPr>
              <a:t>; </a:t>
            </a:r>
          </a:p>
          <a:p>
            <a:pPr defTabSz="914400">
              <a:defRPr/>
            </a:pPr>
            <a:r>
              <a:rPr lang="en-GB" dirty="0">
                <a:solidFill>
                  <a:srgbClr val="333333"/>
                </a:solidFill>
                <a:latin typeface="Arial" panose="020B0604020202020204" pitchFamily="34" charset="0"/>
              </a:rPr>
              <a:t>     - moderately de-composed, </a:t>
            </a:r>
            <a:r>
              <a:rPr lang="en-GB" b="1" dirty="0">
                <a:solidFill>
                  <a:srgbClr val="0070C0"/>
                </a:solidFill>
                <a:latin typeface="Arial" panose="020B0604020202020204" pitchFamily="34" charset="0"/>
              </a:rPr>
              <a:t>hemic</a:t>
            </a:r>
            <a:r>
              <a:rPr lang="en-GB" dirty="0">
                <a:solidFill>
                  <a:srgbClr val="333333"/>
                </a:solidFill>
                <a:latin typeface="Arial" panose="020B0604020202020204" pitchFamily="34" charset="0"/>
              </a:rPr>
              <a:t>; and </a:t>
            </a:r>
          </a:p>
          <a:p>
            <a:pPr defTabSz="914400">
              <a:defRPr/>
            </a:pPr>
            <a:r>
              <a:rPr lang="en-GB" dirty="0">
                <a:solidFill>
                  <a:srgbClr val="333333"/>
                </a:solidFill>
                <a:latin typeface="Arial" panose="020B0604020202020204" pitchFamily="34" charset="0"/>
              </a:rPr>
              <a:t>     - minimally de-composed, </a:t>
            </a:r>
            <a:r>
              <a:rPr lang="en-GB" b="1" dirty="0">
                <a:solidFill>
                  <a:srgbClr val="0070C0"/>
                </a:solidFill>
                <a:latin typeface="Arial" panose="020B0604020202020204" pitchFamily="34" charset="0"/>
              </a:rPr>
              <a:t>fibric.</a:t>
            </a:r>
            <a:r>
              <a:rPr lang="en-GB" dirty="0">
                <a:solidFill>
                  <a:srgbClr val="333333"/>
                </a:solidFill>
                <a:latin typeface="Arial" panose="020B0604020202020204" pitchFamily="34" charset="0"/>
              </a:rPr>
              <a:t> </a:t>
            </a:r>
          </a:p>
          <a:p>
            <a:pPr defTabSz="914400">
              <a:defRPr/>
            </a:pPr>
            <a:endParaRPr lang="en-GB" dirty="0">
              <a:solidFill>
                <a:srgbClr val="333333"/>
              </a:solidFill>
              <a:latin typeface="Arial" panose="020B0604020202020204" pitchFamily="34" charset="0"/>
            </a:endParaRPr>
          </a:p>
          <a:p>
            <a:pPr marL="285750" indent="-285750" algn="just" defTabSz="914400">
              <a:buFont typeface="Arial" panose="020B0604020202020204" pitchFamily="34" charset="0"/>
              <a:buChar char="•"/>
              <a:defRPr/>
            </a:pPr>
            <a:r>
              <a:rPr lang="en-GB" dirty="0">
                <a:solidFill>
                  <a:srgbClr val="333333"/>
                </a:solidFill>
                <a:latin typeface="Arial" panose="020B0604020202020204" pitchFamily="34" charset="0"/>
              </a:rPr>
              <a:t>O horizons stack upon one another exhibiting different decomposition stages. Because of their organic content, these horizons are typically black or dark brown in colour. </a:t>
            </a:r>
          </a:p>
          <a:p>
            <a:pPr marL="285750" indent="-285750" algn="just" defTabSz="914400">
              <a:buFont typeface="Arial" panose="020B0604020202020204" pitchFamily="34" charset="0"/>
              <a:buChar char="•"/>
              <a:defRPr/>
            </a:pPr>
            <a:endParaRPr lang="en-GB" dirty="0">
              <a:solidFill>
                <a:srgbClr val="333333"/>
              </a:solidFill>
              <a:latin typeface="Arial" panose="020B0604020202020204" pitchFamily="34" charset="0"/>
            </a:endParaRPr>
          </a:p>
          <a:p>
            <a:pPr marL="285750" indent="-285750" algn="just" defTabSz="914400">
              <a:buFont typeface="Arial" panose="020B0604020202020204" pitchFamily="34" charset="0"/>
              <a:buChar char="•"/>
              <a:defRPr/>
            </a:pPr>
            <a:r>
              <a:rPr lang="en-GB" b="1" dirty="0">
                <a:solidFill>
                  <a:srgbClr val="0070C0"/>
                </a:solidFill>
                <a:latin typeface="Arial" panose="020B0604020202020204" pitchFamily="34" charset="0"/>
              </a:rPr>
              <a:t>The dominant processes of the O horizon are </a:t>
            </a:r>
            <a:r>
              <a:rPr lang="en-GB" b="1" i="1" dirty="0">
                <a:solidFill>
                  <a:srgbClr val="0070C0"/>
                </a:solidFill>
                <a:latin typeface="Arial" panose="020B0604020202020204" pitchFamily="34" charset="0"/>
              </a:rPr>
              <a:t>additions</a:t>
            </a:r>
            <a:r>
              <a:rPr lang="en-GB" b="1" dirty="0">
                <a:solidFill>
                  <a:srgbClr val="0070C0"/>
                </a:solidFill>
                <a:latin typeface="Arial" panose="020B0604020202020204" pitchFamily="34" charset="0"/>
              </a:rPr>
              <a:t> of organic matter, and </a:t>
            </a:r>
            <a:r>
              <a:rPr lang="en-GB" b="1" i="1" dirty="0">
                <a:solidFill>
                  <a:srgbClr val="0070C0"/>
                </a:solidFill>
                <a:latin typeface="Arial" panose="020B0604020202020204" pitchFamily="34" charset="0"/>
              </a:rPr>
              <a:t>transformations </a:t>
            </a:r>
            <a:r>
              <a:rPr lang="en-GB" b="1" dirty="0">
                <a:solidFill>
                  <a:srgbClr val="0070C0"/>
                </a:solidFill>
                <a:latin typeface="Arial" panose="020B0604020202020204" pitchFamily="34" charset="0"/>
              </a:rPr>
              <a:t>from fibric to sapric.</a:t>
            </a:r>
            <a:endParaRPr lang="en-GB" b="1" dirty="0">
              <a:solidFill>
                <a:srgbClr val="0070C0"/>
              </a:solidFill>
              <a:latin typeface="Gill Sans MT"/>
            </a:endParaRPr>
          </a:p>
        </p:txBody>
      </p:sp>
      <p:sp>
        <p:nvSpPr>
          <p:cNvPr id="5" name="TextBox 4">
            <a:extLst>
              <a:ext uri="{FF2B5EF4-FFF2-40B4-BE49-F238E27FC236}">
                <a16:creationId xmlns:a16="http://schemas.microsoft.com/office/drawing/2014/main" id="{4D308D7C-C556-408F-9947-F7DF33CD15F7}"/>
              </a:ext>
            </a:extLst>
          </p:cNvPr>
          <p:cNvSpPr txBox="1"/>
          <p:nvPr/>
        </p:nvSpPr>
        <p:spPr>
          <a:xfrm>
            <a:off x="2609199" y="71711"/>
            <a:ext cx="4572000" cy="523220"/>
          </a:xfrm>
          <a:prstGeom prst="rect">
            <a:avLst/>
          </a:prstGeom>
          <a:noFill/>
        </p:spPr>
        <p:txBody>
          <a:bodyPr wrap="square">
            <a:spAutoFit/>
          </a:bodyPr>
          <a:lstStyle/>
          <a:p>
            <a:pPr defTabSz="914400">
              <a:defRPr/>
            </a:pPr>
            <a:r>
              <a:rPr lang="en-GB" sz="2800" b="1" dirty="0">
                <a:solidFill>
                  <a:srgbClr val="0070C0"/>
                </a:solidFill>
                <a:latin typeface="Arial" panose="020B0604020202020204" pitchFamily="34" charset="0"/>
              </a:rPr>
              <a:t>O horizon: </a:t>
            </a:r>
            <a:endParaRPr lang="en-GB" sz="2800" b="1" dirty="0">
              <a:solidFill>
                <a:srgbClr val="0070C0"/>
              </a:solidFill>
              <a:latin typeface="Gill Sans MT"/>
            </a:endParaRPr>
          </a:p>
        </p:txBody>
      </p:sp>
    </p:spTree>
    <p:extLst>
      <p:ext uri="{BB962C8B-B14F-4D97-AF65-F5344CB8AC3E}">
        <p14:creationId xmlns:p14="http://schemas.microsoft.com/office/powerpoint/2010/main" val="14825262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additive="base">
                                        <p:cTn id="2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 calcmode="lin" valueType="num">
                                      <p:cBhvr additive="base">
                                        <p:cTn id="2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anim calcmode="lin" valueType="num">
                                      <p:cBhvr additive="base">
                                        <p:cTn id="3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8" end="8"/>
                                            </p:txEl>
                                          </p:spTgt>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3">
                                            <p:txEl>
                                              <p:pRg st="9" end="9"/>
                                            </p:txEl>
                                          </p:spTgt>
                                        </p:tgtEl>
                                        <p:attrNameLst>
                                          <p:attrName>style.visibility</p:attrName>
                                        </p:attrNameLst>
                                      </p:cBhvr>
                                      <p:to>
                                        <p:strVal val="visible"/>
                                      </p:to>
                                    </p:set>
                                    <p:anim calcmode="lin" valueType="num">
                                      <p:cBhvr additive="base">
                                        <p:cTn id="41"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9" end="9"/>
                                            </p:txEl>
                                          </p:spTgt>
                                        </p:tgtEl>
                                        <p:attrNameLst>
                                          <p:attrName>ppt_y</p:attrName>
                                        </p:attrNameLst>
                                      </p:cBhvr>
                                      <p:tavLst>
                                        <p:tav tm="0">
                                          <p:val>
                                            <p:strVal val="1+#ppt_h/2"/>
                                          </p:val>
                                        </p:tav>
                                        <p:tav tm="100000">
                                          <p:val>
                                            <p:strVal val="#ppt_y"/>
                                          </p:val>
                                        </p:tav>
                                      </p:tavLst>
                                    </p:anim>
                                  </p:childTnLst>
                                </p:cTn>
                              </p:par>
                              <p:par>
                                <p:cTn id="43" presetID="2" presetClass="entr" presetSubtype="4" fill="hold" nodeType="withEffect">
                                  <p:stCondLst>
                                    <p:cond delay="0"/>
                                  </p:stCondLst>
                                  <p:childTnLst>
                                    <p:set>
                                      <p:cBhvr>
                                        <p:cTn id="44" dur="1" fill="hold">
                                          <p:stCondLst>
                                            <p:cond delay="0"/>
                                          </p:stCondLst>
                                        </p:cTn>
                                        <p:tgtEl>
                                          <p:spTgt spid="3">
                                            <p:txEl>
                                              <p:pRg st="10" end="10"/>
                                            </p:txEl>
                                          </p:spTgt>
                                        </p:tgtEl>
                                        <p:attrNameLst>
                                          <p:attrName>style.visibility</p:attrName>
                                        </p:attrNameLst>
                                      </p:cBhvr>
                                      <p:to>
                                        <p:strVal val="visible"/>
                                      </p:to>
                                    </p:set>
                                    <p:anim calcmode="lin" valueType="num">
                                      <p:cBhvr additive="base">
                                        <p:cTn id="45"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3">
                                            <p:txEl>
                                              <p:pRg st="10" end="10"/>
                                            </p:txEl>
                                          </p:spTgt>
                                        </p:tgtEl>
                                        <p:attrNameLst>
                                          <p:attrName>ppt_y</p:attrName>
                                        </p:attrNameLst>
                                      </p:cBhvr>
                                      <p:tavLst>
                                        <p:tav tm="0">
                                          <p:val>
                                            <p:strVal val="1+#ppt_h/2"/>
                                          </p:val>
                                        </p:tav>
                                        <p:tav tm="100000">
                                          <p:val>
                                            <p:strVal val="#ppt_y"/>
                                          </p:val>
                                        </p:tav>
                                      </p:tavLst>
                                    </p:anim>
                                  </p:childTnLst>
                                </p:cTn>
                              </p:par>
                              <p:par>
                                <p:cTn id="47" presetID="2" presetClass="entr" presetSubtype="4" fill="hold" nodeType="withEffect">
                                  <p:stCondLst>
                                    <p:cond delay="0"/>
                                  </p:stCondLst>
                                  <p:childTnLst>
                                    <p:set>
                                      <p:cBhvr>
                                        <p:cTn id="48" dur="1" fill="hold">
                                          <p:stCondLst>
                                            <p:cond delay="0"/>
                                          </p:stCondLst>
                                        </p:cTn>
                                        <p:tgtEl>
                                          <p:spTgt spid="3">
                                            <p:txEl>
                                              <p:pRg st="11" end="11"/>
                                            </p:txEl>
                                          </p:spTgt>
                                        </p:tgtEl>
                                        <p:attrNameLst>
                                          <p:attrName>style.visibility</p:attrName>
                                        </p:attrNameLst>
                                      </p:cBhvr>
                                      <p:to>
                                        <p:strVal val="visible"/>
                                      </p:to>
                                    </p:set>
                                    <p:anim calcmode="lin" valueType="num">
                                      <p:cBhvr additive="base">
                                        <p:cTn id="49"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3">
                                            <p:txEl>
                                              <p:pRg st="13" end="13"/>
                                            </p:txEl>
                                          </p:spTgt>
                                        </p:tgtEl>
                                        <p:attrNameLst>
                                          <p:attrName>style.visibility</p:attrName>
                                        </p:attrNameLst>
                                      </p:cBhvr>
                                      <p:to>
                                        <p:strVal val="visible"/>
                                      </p:to>
                                    </p:set>
                                    <p:anim calcmode="lin" valueType="num">
                                      <p:cBhvr additive="base">
                                        <p:cTn id="55" dur="500" fill="hold"/>
                                        <p:tgtEl>
                                          <p:spTgt spid="3">
                                            <p:txEl>
                                              <p:pRg st="13" end="13"/>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3">
                                            <p:txEl>
                                              <p:pRg st="15" end="15"/>
                                            </p:txEl>
                                          </p:spTgt>
                                        </p:tgtEl>
                                        <p:attrNameLst>
                                          <p:attrName>style.visibility</p:attrName>
                                        </p:attrNameLst>
                                      </p:cBhvr>
                                      <p:to>
                                        <p:strVal val="visible"/>
                                      </p:to>
                                    </p:set>
                                    <p:anim calcmode="lin" valueType="num">
                                      <p:cBhvr additive="base">
                                        <p:cTn id="61" dur="500" fill="hold"/>
                                        <p:tgtEl>
                                          <p:spTgt spid="3">
                                            <p:txEl>
                                              <p:pRg st="15" end="15"/>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15" end="1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9616" y="260648"/>
            <a:ext cx="7498080" cy="1143000"/>
          </a:xfrm>
        </p:spPr>
        <p:txBody>
          <a:bodyPr/>
          <a:lstStyle/>
          <a:p>
            <a:r>
              <a:rPr lang="en-US" dirty="0">
                <a:solidFill>
                  <a:srgbClr val="0070C0"/>
                </a:solidFill>
              </a:rPr>
              <a:t>Soil Horizons</a:t>
            </a:r>
          </a:p>
        </p:txBody>
      </p:sp>
      <p:sp>
        <p:nvSpPr>
          <p:cNvPr id="3" name="Content Placeholder 2"/>
          <p:cNvSpPr>
            <a:spLocks noGrp="1"/>
          </p:cNvSpPr>
          <p:nvPr>
            <p:ph idx="1"/>
          </p:nvPr>
        </p:nvSpPr>
        <p:spPr>
          <a:xfrm>
            <a:off x="2423592" y="1600200"/>
            <a:ext cx="5107632" cy="5257800"/>
          </a:xfrm>
        </p:spPr>
        <p:txBody>
          <a:bodyPr>
            <a:normAutofit lnSpcReduction="10000"/>
          </a:bodyPr>
          <a:lstStyle/>
          <a:p>
            <a:r>
              <a:rPr lang="en-US" b="1" dirty="0">
                <a:solidFill>
                  <a:srgbClr val="0070C0"/>
                </a:solidFill>
              </a:rPr>
              <a:t>A Horizon</a:t>
            </a:r>
          </a:p>
          <a:p>
            <a:r>
              <a:rPr lang="en-US" dirty="0"/>
              <a:t>The ‘Topsoil’ Layer</a:t>
            </a:r>
          </a:p>
          <a:p>
            <a:r>
              <a:rPr lang="en-US" dirty="0"/>
              <a:t>A mixture of decomposing organic matter called Humus</a:t>
            </a:r>
          </a:p>
          <a:p>
            <a:r>
              <a:rPr lang="en-US" dirty="0"/>
              <a:t>And…</a:t>
            </a:r>
          </a:p>
          <a:p>
            <a:r>
              <a:rPr lang="en-US" dirty="0"/>
              <a:t>Small mineral particles from the bedrock</a:t>
            </a:r>
          </a:p>
          <a:p>
            <a:r>
              <a:rPr lang="en-US" dirty="0"/>
              <a:t>Contains most plant roots and soil organisms.</a:t>
            </a:r>
          </a:p>
        </p:txBody>
      </p:sp>
      <p:pic>
        <p:nvPicPr>
          <p:cNvPr id="4" name="Picture 5" descr="http://www.terrapsych.com/soilhorizons.gi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392145" y="404664"/>
            <a:ext cx="3034159" cy="4320480"/>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753634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2D6593A-FD8D-4499-ABCF-5A38728E812F}"/>
              </a:ext>
            </a:extLst>
          </p:cNvPr>
          <p:cNvSpPr txBox="1"/>
          <p:nvPr/>
        </p:nvSpPr>
        <p:spPr>
          <a:xfrm>
            <a:off x="2609199" y="692696"/>
            <a:ext cx="7663265" cy="5355312"/>
          </a:xfrm>
          <a:prstGeom prst="rect">
            <a:avLst/>
          </a:prstGeom>
          <a:noFill/>
        </p:spPr>
        <p:txBody>
          <a:bodyPr wrap="square">
            <a:spAutoFit/>
          </a:bodyPr>
          <a:lstStyle/>
          <a:p>
            <a:pPr marL="285750" indent="-285750" defTabSz="914400">
              <a:buFont typeface="Arial" panose="020B0604020202020204" pitchFamily="34" charset="0"/>
              <a:buChar char="•"/>
              <a:defRPr/>
            </a:pPr>
            <a:r>
              <a:rPr lang="en-GB" dirty="0">
                <a:solidFill>
                  <a:srgbClr val="333333"/>
                </a:solidFill>
                <a:latin typeface="Arial" panose="020B0604020202020204" pitchFamily="34" charset="0"/>
              </a:rPr>
              <a:t>An A horizon is a </a:t>
            </a:r>
            <a:r>
              <a:rPr lang="en-GB" b="1" i="1" dirty="0">
                <a:solidFill>
                  <a:srgbClr val="0070C0"/>
                </a:solidFill>
                <a:latin typeface="Arial" panose="020B0604020202020204" pitchFamily="34" charset="0"/>
              </a:rPr>
              <a:t>organic horizon </a:t>
            </a:r>
            <a:r>
              <a:rPr lang="en-GB" dirty="0">
                <a:solidFill>
                  <a:prstClr val="black"/>
                </a:solidFill>
                <a:latin typeface="Arial" panose="020B0604020202020204" pitchFamily="34" charset="0"/>
              </a:rPr>
              <a:t>predominantly</a:t>
            </a:r>
            <a:r>
              <a:rPr lang="en-GB" i="1" dirty="0">
                <a:solidFill>
                  <a:srgbClr val="333333"/>
                </a:solidFill>
                <a:latin typeface="Arial" panose="020B0604020202020204" pitchFamily="34" charset="0"/>
              </a:rPr>
              <a:t>.</a:t>
            </a:r>
            <a:r>
              <a:rPr lang="en-GB" dirty="0">
                <a:solidFill>
                  <a:srgbClr val="333333"/>
                </a:solidFill>
                <a:latin typeface="Arial" panose="020B0604020202020204" pitchFamily="34" charset="0"/>
              </a:rPr>
              <a:t> This horizon always forms at the surface and is what many people refer to as </a:t>
            </a:r>
            <a:r>
              <a:rPr lang="en-GB" b="1" dirty="0">
                <a:solidFill>
                  <a:srgbClr val="0070C0"/>
                </a:solidFill>
                <a:latin typeface="Arial" panose="020B0604020202020204" pitchFamily="34" charset="0"/>
              </a:rPr>
              <a:t>topsoil. </a:t>
            </a:r>
          </a:p>
          <a:p>
            <a:pPr defTabSz="914400">
              <a:defRPr/>
            </a:pPr>
            <a:endParaRPr lang="en-GB" dirty="0">
              <a:solidFill>
                <a:srgbClr val="333333"/>
              </a:solidFill>
              <a:latin typeface="Arial" panose="020B0604020202020204" pitchFamily="34" charset="0"/>
            </a:endParaRPr>
          </a:p>
          <a:p>
            <a:pPr marL="285750" indent="-285750" algn="just" defTabSz="914400">
              <a:buFont typeface="Arial" panose="020B0604020202020204" pitchFamily="34" charset="0"/>
              <a:buChar char="•"/>
              <a:defRPr/>
            </a:pPr>
            <a:r>
              <a:rPr lang="en-GB" dirty="0">
                <a:solidFill>
                  <a:srgbClr val="333333"/>
                </a:solidFill>
                <a:latin typeface="Arial" panose="020B0604020202020204" pitchFamily="34" charset="0"/>
              </a:rPr>
              <a:t>Natural events, such as flooding, volcanic eruptions, landslides, and till  (re) deposition can bury an A horizon so that it is no longer found at the surface.  </a:t>
            </a:r>
          </a:p>
          <a:p>
            <a:pPr marL="285750" indent="-285750" defTabSz="914400">
              <a:buFont typeface="Arial" panose="020B0604020202020204" pitchFamily="34" charset="0"/>
              <a:buChar char="•"/>
              <a:defRPr/>
            </a:pPr>
            <a:endParaRPr lang="en-GB" dirty="0">
              <a:solidFill>
                <a:srgbClr val="333333"/>
              </a:solidFill>
              <a:latin typeface="Arial" panose="020B0604020202020204" pitchFamily="34" charset="0"/>
            </a:endParaRPr>
          </a:p>
          <a:p>
            <a:pPr marL="285750" indent="-285750" algn="just" defTabSz="914400">
              <a:buFont typeface="Arial" panose="020B0604020202020204" pitchFamily="34" charset="0"/>
              <a:buChar char="•"/>
              <a:defRPr/>
            </a:pPr>
            <a:r>
              <a:rPr lang="en-GB" dirty="0">
                <a:solidFill>
                  <a:srgbClr val="333333"/>
                </a:solidFill>
                <a:latin typeface="Arial" panose="020B0604020202020204" pitchFamily="34" charset="0"/>
              </a:rPr>
              <a:t>A buried A horizon is a clear indication that soil and landscape environmental processes have changed some time in the past.  </a:t>
            </a:r>
          </a:p>
          <a:p>
            <a:pPr marL="285750" indent="-285750" algn="just" defTabSz="914400">
              <a:buFont typeface="Arial" panose="020B0604020202020204" pitchFamily="34" charset="0"/>
              <a:buChar char="•"/>
              <a:defRPr/>
            </a:pPr>
            <a:endParaRPr lang="en-GB" dirty="0">
              <a:solidFill>
                <a:srgbClr val="333333"/>
              </a:solidFill>
              <a:latin typeface="Arial" panose="020B0604020202020204" pitchFamily="34" charset="0"/>
            </a:endParaRPr>
          </a:p>
          <a:p>
            <a:pPr marL="285750" indent="-285750" defTabSz="914400">
              <a:buFont typeface="Arial" panose="020B0604020202020204" pitchFamily="34" charset="0"/>
              <a:buChar char="•"/>
              <a:defRPr/>
            </a:pPr>
            <a:r>
              <a:rPr lang="en-GB" dirty="0">
                <a:solidFill>
                  <a:srgbClr val="333333"/>
                </a:solidFill>
                <a:latin typeface="Arial" panose="020B0604020202020204" pitchFamily="34" charset="0"/>
              </a:rPr>
              <a:t>Compared to the other </a:t>
            </a:r>
            <a:r>
              <a:rPr lang="en-GB" b="1" dirty="0">
                <a:solidFill>
                  <a:srgbClr val="0070C0"/>
                </a:solidFill>
                <a:latin typeface="Arial" panose="020B0604020202020204" pitchFamily="34" charset="0"/>
              </a:rPr>
              <a:t>mineral horizons </a:t>
            </a:r>
            <a:r>
              <a:rPr lang="en-GB" dirty="0">
                <a:solidFill>
                  <a:srgbClr val="333333"/>
                </a:solidFill>
                <a:latin typeface="Arial" panose="020B0604020202020204" pitchFamily="34" charset="0"/>
              </a:rPr>
              <a:t>(E, B, or C) in the soil profile, they are rich in organic matter, giving them a darker colour.  </a:t>
            </a:r>
          </a:p>
          <a:p>
            <a:pPr marL="285750" indent="-285750" defTabSz="914400">
              <a:buFont typeface="Arial" panose="020B0604020202020204" pitchFamily="34" charset="0"/>
              <a:buChar char="•"/>
              <a:defRPr/>
            </a:pPr>
            <a:endParaRPr lang="en-GB" dirty="0">
              <a:solidFill>
                <a:srgbClr val="333333"/>
              </a:solidFill>
              <a:latin typeface="Arial" panose="020B0604020202020204" pitchFamily="34" charset="0"/>
            </a:endParaRPr>
          </a:p>
          <a:p>
            <a:pPr marL="285750" indent="-285750" algn="just" defTabSz="914400">
              <a:buFont typeface="Arial" panose="020B0604020202020204" pitchFamily="34" charset="0"/>
              <a:buChar char="•"/>
              <a:defRPr/>
            </a:pPr>
            <a:r>
              <a:rPr lang="en-GB" dirty="0">
                <a:solidFill>
                  <a:srgbClr val="333333"/>
                </a:solidFill>
                <a:latin typeface="Arial" panose="020B0604020202020204" pitchFamily="34" charset="0"/>
              </a:rPr>
              <a:t>The A horizon, over time, is also a zone of loss – clays and easily dissolved compounds being leached out – and A horizons are typically more coarse (less clay) compared to underlying horizons (with the exception of an E horizon). </a:t>
            </a:r>
          </a:p>
          <a:p>
            <a:pPr marL="285750" indent="-285750" defTabSz="914400">
              <a:buFont typeface="Arial" panose="020B0604020202020204" pitchFamily="34" charset="0"/>
              <a:buChar char="•"/>
              <a:defRPr/>
            </a:pPr>
            <a:endParaRPr lang="en-GB" dirty="0">
              <a:solidFill>
                <a:srgbClr val="333333"/>
              </a:solidFill>
              <a:latin typeface="Arial" panose="020B0604020202020204" pitchFamily="34" charset="0"/>
            </a:endParaRPr>
          </a:p>
          <a:p>
            <a:pPr marL="285750" indent="-285750" defTabSz="914400">
              <a:buFont typeface="Arial" panose="020B0604020202020204" pitchFamily="34" charset="0"/>
              <a:buChar char="•"/>
              <a:defRPr/>
            </a:pPr>
            <a:r>
              <a:rPr lang="en-GB" b="1" i="1" dirty="0">
                <a:solidFill>
                  <a:srgbClr val="0070C0"/>
                </a:solidFill>
                <a:latin typeface="Arial" panose="020B0604020202020204" pitchFamily="34" charset="0"/>
              </a:rPr>
              <a:t>Additions </a:t>
            </a:r>
            <a:r>
              <a:rPr lang="en-GB" b="1" dirty="0">
                <a:solidFill>
                  <a:srgbClr val="0070C0"/>
                </a:solidFill>
                <a:latin typeface="Arial" panose="020B0604020202020204" pitchFamily="34" charset="0"/>
              </a:rPr>
              <a:t>and </a:t>
            </a:r>
            <a:r>
              <a:rPr lang="en-GB" b="1" i="1" dirty="0">
                <a:solidFill>
                  <a:srgbClr val="0070C0"/>
                </a:solidFill>
                <a:latin typeface="Arial" panose="020B0604020202020204" pitchFamily="34" charset="0"/>
              </a:rPr>
              <a:t>losses </a:t>
            </a:r>
            <a:r>
              <a:rPr lang="en-GB" b="1" dirty="0">
                <a:solidFill>
                  <a:srgbClr val="0070C0"/>
                </a:solidFill>
                <a:latin typeface="Arial" panose="020B0604020202020204" pitchFamily="34" charset="0"/>
              </a:rPr>
              <a:t>are the dominant processes of A horizons.</a:t>
            </a:r>
            <a:endParaRPr lang="en-GB" b="1" dirty="0">
              <a:solidFill>
                <a:srgbClr val="0070C0"/>
              </a:solidFill>
              <a:latin typeface="Gill Sans MT"/>
            </a:endParaRPr>
          </a:p>
        </p:txBody>
      </p:sp>
      <p:sp>
        <p:nvSpPr>
          <p:cNvPr id="3" name="TextBox 2">
            <a:extLst>
              <a:ext uri="{FF2B5EF4-FFF2-40B4-BE49-F238E27FC236}">
                <a16:creationId xmlns:a16="http://schemas.microsoft.com/office/drawing/2014/main" id="{4314152C-33A4-472E-9657-029BC374B089}"/>
              </a:ext>
            </a:extLst>
          </p:cNvPr>
          <p:cNvSpPr txBox="1"/>
          <p:nvPr/>
        </p:nvSpPr>
        <p:spPr>
          <a:xfrm>
            <a:off x="2609199" y="71711"/>
            <a:ext cx="4572000" cy="523220"/>
          </a:xfrm>
          <a:prstGeom prst="rect">
            <a:avLst/>
          </a:prstGeom>
          <a:noFill/>
        </p:spPr>
        <p:txBody>
          <a:bodyPr wrap="square">
            <a:spAutoFit/>
          </a:bodyPr>
          <a:lstStyle/>
          <a:p>
            <a:pPr defTabSz="914400">
              <a:defRPr/>
            </a:pPr>
            <a:r>
              <a:rPr lang="en-GB" sz="2800" b="1" dirty="0">
                <a:solidFill>
                  <a:srgbClr val="0070C0"/>
                </a:solidFill>
                <a:latin typeface="Arial" panose="020B0604020202020204" pitchFamily="34" charset="0"/>
              </a:rPr>
              <a:t>A horizon: </a:t>
            </a:r>
            <a:endParaRPr lang="en-GB" sz="2800" b="1" dirty="0">
              <a:solidFill>
                <a:srgbClr val="0070C0"/>
              </a:solidFill>
              <a:latin typeface="Gill Sans MT"/>
            </a:endParaRPr>
          </a:p>
        </p:txBody>
      </p:sp>
    </p:spTree>
    <p:extLst>
      <p:ext uri="{BB962C8B-B14F-4D97-AF65-F5344CB8AC3E}">
        <p14:creationId xmlns:p14="http://schemas.microsoft.com/office/powerpoint/2010/main" val="8100754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anim calcmode="lin" valueType="num">
                                      <p:cBhvr additive="base">
                                        <p:cTn id="13"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anim calcmode="lin" valueType="num">
                                      <p:cBhvr additive="base">
                                        <p:cTn id="19"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6" end="6"/>
                                            </p:txEl>
                                          </p:spTgt>
                                        </p:tgtEl>
                                        <p:attrNameLst>
                                          <p:attrName>style.visibility</p:attrName>
                                        </p:attrNameLst>
                                      </p:cBhvr>
                                      <p:to>
                                        <p:strVal val="visible"/>
                                      </p:to>
                                    </p:set>
                                    <p:anim calcmode="lin" valueType="num">
                                      <p:cBhvr additive="base">
                                        <p:cTn id="25"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
                                            <p:txEl>
                                              <p:pRg st="8" end="8"/>
                                            </p:txEl>
                                          </p:spTgt>
                                        </p:tgtEl>
                                        <p:attrNameLst>
                                          <p:attrName>style.visibility</p:attrName>
                                        </p:attrNameLst>
                                      </p:cBhvr>
                                      <p:to>
                                        <p:strVal val="visible"/>
                                      </p:to>
                                    </p:set>
                                    <p:anim calcmode="lin" valueType="num">
                                      <p:cBhvr additive="base">
                                        <p:cTn id="31"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2">
                                            <p:txEl>
                                              <p:pRg st="10" end="10"/>
                                            </p:txEl>
                                          </p:spTgt>
                                        </p:tgtEl>
                                        <p:attrNameLst>
                                          <p:attrName>style.visibility</p:attrName>
                                        </p:attrNameLst>
                                      </p:cBhvr>
                                      <p:to>
                                        <p:strVal val="visible"/>
                                      </p:to>
                                    </p:set>
                                    <p:anim calcmode="lin" valueType="num">
                                      <p:cBhvr additive="base">
                                        <p:cTn id="37" dur="500" fill="hold"/>
                                        <p:tgtEl>
                                          <p:spTgt spid="2">
                                            <p:txEl>
                                              <p:pRg st="10" end="1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11624" y="141709"/>
            <a:ext cx="7498080" cy="1143000"/>
          </a:xfrm>
        </p:spPr>
        <p:txBody>
          <a:bodyPr/>
          <a:lstStyle/>
          <a:p>
            <a:r>
              <a:rPr lang="en-US" dirty="0">
                <a:solidFill>
                  <a:srgbClr val="0070C0"/>
                </a:solidFill>
              </a:rPr>
              <a:t>Soil Horizons</a:t>
            </a:r>
          </a:p>
        </p:txBody>
      </p:sp>
      <p:sp>
        <p:nvSpPr>
          <p:cNvPr id="3" name="Content Placeholder 2"/>
          <p:cNvSpPr>
            <a:spLocks noGrp="1"/>
          </p:cNvSpPr>
          <p:nvPr>
            <p:ph idx="1"/>
          </p:nvPr>
        </p:nvSpPr>
        <p:spPr>
          <a:xfrm>
            <a:off x="2423592" y="1196752"/>
            <a:ext cx="5112568" cy="4953000"/>
          </a:xfrm>
        </p:spPr>
        <p:txBody>
          <a:bodyPr>
            <a:normAutofit lnSpcReduction="10000"/>
          </a:bodyPr>
          <a:lstStyle/>
          <a:p>
            <a:r>
              <a:rPr lang="en-US" b="1" dirty="0">
                <a:solidFill>
                  <a:srgbClr val="0070C0"/>
                </a:solidFill>
              </a:rPr>
              <a:t>B Horizon </a:t>
            </a:r>
          </a:p>
          <a:p>
            <a:r>
              <a:rPr lang="en-US" dirty="0"/>
              <a:t>The ‘Subsoil’ Layer</a:t>
            </a:r>
          </a:p>
          <a:p>
            <a:r>
              <a:rPr lang="en-US" dirty="0"/>
              <a:t>A ‘transitional’ layer of</a:t>
            </a:r>
          </a:p>
          <a:p>
            <a:pPr>
              <a:buNone/>
            </a:pPr>
            <a:r>
              <a:rPr lang="en-US" dirty="0"/>
              <a:t>   parent material, organic material, and minerals leached from the A horizon(via the action of water percolation and chemical reaction).</a:t>
            </a:r>
          </a:p>
          <a:p>
            <a:pPr marL="82296" indent="0">
              <a:buNone/>
            </a:pPr>
            <a:r>
              <a:rPr lang="en-US" dirty="0"/>
              <a:t> </a:t>
            </a:r>
          </a:p>
        </p:txBody>
      </p:sp>
      <p:pic>
        <p:nvPicPr>
          <p:cNvPr id="4" name="Picture 5" descr="http://www.terrapsych.com/soilhorizons.gi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392145" y="1268760"/>
            <a:ext cx="3178175" cy="4000500"/>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595323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DB23C5A-F19D-4D9E-B629-B1902B985DFF}"/>
              </a:ext>
            </a:extLst>
          </p:cNvPr>
          <p:cNvSpPr txBox="1"/>
          <p:nvPr/>
        </p:nvSpPr>
        <p:spPr>
          <a:xfrm>
            <a:off x="2609199" y="619100"/>
            <a:ext cx="7711370" cy="5355312"/>
          </a:xfrm>
          <a:prstGeom prst="rect">
            <a:avLst/>
          </a:prstGeom>
          <a:noFill/>
        </p:spPr>
        <p:txBody>
          <a:bodyPr wrap="square">
            <a:spAutoFit/>
          </a:bodyPr>
          <a:lstStyle/>
          <a:p>
            <a:pPr marL="285750" indent="-285750" defTabSz="914400">
              <a:buFont typeface="Arial" panose="020B0604020202020204" pitchFamily="34" charset="0"/>
              <a:buChar char="•"/>
              <a:defRPr/>
            </a:pPr>
            <a:r>
              <a:rPr lang="en-GB" dirty="0">
                <a:solidFill>
                  <a:srgbClr val="333333"/>
                </a:solidFill>
                <a:latin typeface="Arial" panose="020B0604020202020204" pitchFamily="34" charset="0"/>
              </a:rPr>
              <a:t>The B horizon is typically a mineral subsurface horizon and is a </a:t>
            </a:r>
            <a:r>
              <a:rPr lang="en-GB" b="1" dirty="0">
                <a:solidFill>
                  <a:srgbClr val="0070C0"/>
                </a:solidFill>
                <a:latin typeface="Arial" panose="020B0604020202020204" pitchFamily="34" charset="0"/>
              </a:rPr>
              <a:t>zone of accumulation</a:t>
            </a:r>
            <a:r>
              <a:rPr lang="en-GB" dirty="0">
                <a:solidFill>
                  <a:srgbClr val="333333"/>
                </a:solidFill>
                <a:latin typeface="Arial" panose="020B0604020202020204" pitchFamily="34" charset="0"/>
              </a:rPr>
              <a:t>, called </a:t>
            </a:r>
            <a:r>
              <a:rPr lang="en-GB" b="1" i="1" dirty="0">
                <a:solidFill>
                  <a:srgbClr val="0070C0"/>
                </a:solidFill>
                <a:latin typeface="Arial" panose="020B0604020202020204" pitchFamily="34" charset="0"/>
              </a:rPr>
              <a:t>illuviation</a:t>
            </a:r>
            <a:r>
              <a:rPr lang="en-GB" b="1" dirty="0">
                <a:solidFill>
                  <a:srgbClr val="0070C0"/>
                </a:solidFill>
                <a:latin typeface="Arial" panose="020B0604020202020204" pitchFamily="34" charset="0"/>
              </a:rPr>
              <a:t>. </a:t>
            </a:r>
          </a:p>
          <a:p>
            <a:pPr marL="285750" indent="-285750" defTabSz="914400">
              <a:buFont typeface="Arial" panose="020B0604020202020204" pitchFamily="34" charset="0"/>
              <a:buChar char="•"/>
              <a:defRPr/>
            </a:pPr>
            <a:endParaRPr lang="en-GB" dirty="0">
              <a:solidFill>
                <a:srgbClr val="333333"/>
              </a:solidFill>
              <a:latin typeface="Arial" panose="020B0604020202020204" pitchFamily="34" charset="0"/>
            </a:endParaRPr>
          </a:p>
          <a:p>
            <a:pPr marL="285750" indent="-285750" defTabSz="914400">
              <a:buFont typeface="Arial" panose="020B0604020202020204" pitchFamily="34" charset="0"/>
              <a:buChar char="•"/>
              <a:defRPr/>
            </a:pPr>
            <a:r>
              <a:rPr lang="en-GB" dirty="0">
                <a:solidFill>
                  <a:srgbClr val="333333"/>
                </a:solidFill>
                <a:latin typeface="Arial" panose="020B0604020202020204" pitchFamily="34" charset="0"/>
              </a:rPr>
              <a:t>Materials that commonly accumulate are clay, soluble salts, and/or iron.</a:t>
            </a:r>
          </a:p>
          <a:p>
            <a:pPr marL="285750" indent="-285750" defTabSz="914400">
              <a:buFont typeface="Arial" panose="020B0604020202020204" pitchFamily="34" charset="0"/>
              <a:buChar char="•"/>
              <a:defRPr/>
            </a:pPr>
            <a:endParaRPr lang="en-GB" dirty="0">
              <a:solidFill>
                <a:srgbClr val="333333"/>
              </a:solidFill>
              <a:latin typeface="Arial" panose="020B0604020202020204" pitchFamily="34" charset="0"/>
            </a:endParaRPr>
          </a:p>
          <a:p>
            <a:pPr marL="285750" indent="-285750" defTabSz="914400">
              <a:buFont typeface="Arial" panose="020B0604020202020204" pitchFamily="34" charset="0"/>
              <a:buChar char="•"/>
              <a:defRPr/>
            </a:pPr>
            <a:r>
              <a:rPr lang="en-GB" dirty="0">
                <a:solidFill>
                  <a:srgbClr val="333333"/>
                </a:solidFill>
                <a:latin typeface="Arial" panose="020B0604020202020204" pitchFamily="34" charset="0"/>
              </a:rPr>
              <a:t>Minerals in the B horizon may be undergoing transformations such as chemical alteration of clay structure. </a:t>
            </a:r>
          </a:p>
          <a:p>
            <a:pPr marL="285750" indent="-285750" defTabSz="914400">
              <a:buFont typeface="Arial" panose="020B0604020202020204" pitchFamily="34" charset="0"/>
              <a:buChar char="•"/>
              <a:defRPr/>
            </a:pPr>
            <a:endParaRPr lang="en-GB" dirty="0">
              <a:solidFill>
                <a:srgbClr val="333333"/>
              </a:solidFill>
              <a:latin typeface="Arial" panose="020B0604020202020204" pitchFamily="34" charset="0"/>
            </a:endParaRPr>
          </a:p>
          <a:p>
            <a:pPr marL="285750" indent="-285750" defTabSz="914400">
              <a:buFont typeface="Arial" panose="020B0604020202020204" pitchFamily="34" charset="0"/>
              <a:buChar char="•"/>
              <a:defRPr/>
            </a:pPr>
            <a:r>
              <a:rPr lang="en-GB" dirty="0">
                <a:solidFill>
                  <a:srgbClr val="333333"/>
                </a:solidFill>
                <a:latin typeface="Arial" panose="020B0604020202020204" pitchFamily="34" charset="0"/>
              </a:rPr>
              <a:t>In human modified landscapes, processes such as erosion can sometimes strip away overlying horizons and leave a B horizon at the surface. </a:t>
            </a:r>
          </a:p>
          <a:p>
            <a:pPr marL="285750" indent="-285750" defTabSz="914400">
              <a:buFont typeface="Arial" panose="020B0604020202020204" pitchFamily="34" charset="0"/>
              <a:buChar char="•"/>
              <a:defRPr/>
            </a:pPr>
            <a:endParaRPr lang="en-GB" dirty="0">
              <a:solidFill>
                <a:srgbClr val="333333"/>
              </a:solidFill>
              <a:latin typeface="Arial" panose="020B0604020202020204" pitchFamily="34" charset="0"/>
            </a:endParaRPr>
          </a:p>
          <a:p>
            <a:pPr marL="285750" indent="-285750" defTabSz="914400">
              <a:buFont typeface="Arial" panose="020B0604020202020204" pitchFamily="34" charset="0"/>
              <a:buChar char="•"/>
              <a:defRPr/>
            </a:pPr>
            <a:r>
              <a:rPr lang="en-GB" dirty="0">
                <a:solidFill>
                  <a:srgbClr val="333333"/>
                </a:solidFill>
                <a:latin typeface="Arial" panose="020B0604020202020204" pitchFamily="34" charset="0"/>
              </a:rPr>
              <a:t>Such erosion is common in sloping, agricultural landscapes. A bulldozer preparing land for a new sub-division can also leave a B horizon at the surface. </a:t>
            </a:r>
          </a:p>
          <a:p>
            <a:pPr marL="285750" indent="-285750" defTabSz="914400">
              <a:buFont typeface="Arial" panose="020B0604020202020204" pitchFamily="34" charset="0"/>
              <a:buChar char="•"/>
              <a:defRPr/>
            </a:pPr>
            <a:endParaRPr lang="en-GB" dirty="0">
              <a:solidFill>
                <a:srgbClr val="333333"/>
              </a:solidFill>
              <a:latin typeface="Arial" panose="020B0604020202020204" pitchFamily="34" charset="0"/>
            </a:endParaRPr>
          </a:p>
          <a:p>
            <a:pPr marL="285750" indent="-285750" defTabSz="914400">
              <a:buFont typeface="Arial" panose="020B0604020202020204" pitchFamily="34" charset="0"/>
              <a:buChar char="•"/>
              <a:defRPr/>
            </a:pPr>
            <a:r>
              <a:rPr lang="en-GB" b="1" dirty="0">
                <a:solidFill>
                  <a:srgbClr val="0070C0"/>
                </a:solidFill>
                <a:latin typeface="Arial" panose="020B0604020202020204" pitchFamily="34" charset="0"/>
              </a:rPr>
              <a:t>The dominant processes in a B horizon </a:t>
            </a:r>
          </a:p>
          <a:p>
            <a:pPr defTabSz="914400">
              <a:defRPr/>
            </a:pPr>
            <a:r>
              <a:rPr lang="en-GB" b="1" dirty="0">
                <a:solidFill>
                  <a:srgbClr val="0070C0"/>
                </a:solidFill>
                <a:latin typeface="Arial" panose="020B0604020202020204" pitchFamily="34" charset="0"/>
              </a:rPr>
              <a:t>     are </a:t>
            </a:r>
            <a:r>
              <a:rPr lang="en-GB" b="1" i="1" dirty="0">
                <a:solidFill>
                  <a:srgbClr val="0070C0"/>
                </a:solidFill>
                <a:latin typeface="Arial" panose="020B0604020202020204" pitchFamily="34" charset="0"/>
              </a:rPr>
              <a:t>transformations and additions</a:t>
            </a:r>
            <a:r>
              <a:rPr lang="en-GB" b="1" dirty="0">
                <a:solidFill>
                  <a:srgbClr val="0070C0"/>
                </a:solidFill>
                <a:latin typeface="Arial" panose="020B0604020202020204" pitchFamily="34" charset="0"/>
              </a:rPr>
              <a:t>.</a:t>
            </a:r>
            <a:br>
              <a:rPr lang="en-GB" b="1" dirty="0">
                <a:solidFill>
                  <a:srgbClr val="0070C0"/>
                </a:solidFill>
                <a:latin typeface="Gill Sans MT"/>
              </a:rPr>
            </a:br>
            <a:endParaRPr lang="en-GB" b="1" dirty="0">
              <a:solidFill>
                <a:srgbClr val="0070C0"/>
              </a:solidFill>
              <a:latin typeface="Gill Sans MT"/>
            </a:endParaRPr>
          </a:p>
        </p:txBody>
      </p:sp>
      <p:sp>
        <p:nvSpPr>
          <p:cNvPr id="4" name="TextBox 3">
            <a:extLst>
              <a:ext uri="{FF2B5EF4-FFF2-40B4-BE49-F238E27FC236}">
                <a16:creationId xmlns:a16="http://schemas.microsoft.com/office/drawing/2014/main" id="{347A333A-9351-4545-B42F-85C2E5F1A789}"/>
              </a:ext>
            </a:extLst>
          </p:cNvPr>
          <p:cNvSpPr txBox="1"/>
          <p:nvPr/>
        </p:nvSpPr>
        <p:spPr>
          <a:xfrm>
            <a:off x="2609199" y="71711"/>
            <a:ext cx="4572000" cy="523220"/>
          </a:xfrm>
          <a:prstGeom prst="rect">
            <a:avLst/>
          </a:prstGeom>
          <a:noFill/>
        </p:spPr>
        <p:txBody>
          <a:bodyPr wrap="square">
            <a:spAutoFit/>
          </a:bodyPr>
          <a:lstStyle/>
          <a:p>
            <a:pPr defTabSz="914400">
              <a:defRPr/>
            </a:pPr>
            <a:r>
              <a:rPr lang="en-GB" sz="2800" b="1" dirty="0">
                <a:solidFill>
                  <a:srgbClr val="0070C0"/>
                </a:solidFill>
                <a:latin typeface="Arial" panose="020B0604020202020204" pitchFamily="34" charset="0"/>
              </a:rPr>
              <a:t>B horizon: </a:t>
            </a:r>
            <a:endParaRPr lang="en-GB" sz="2800" b="1" dirty="0">
              <a:solidFill>
                <a:srgbClr val="0070C0"/>
              </a:solidFill>
              <a:latin typeface="Gill Sans MT"/>
            </a:endParaRPr>
          </a:p>
        </p:txBody>
      </p:sp>
      <p:pic>
        <p:nvPicPr>
          <p:cNvPr id="5" name="Picture 2">
            <a:extLst>
              <a:ext uri="{FF2B5EF4-FFF2-40B4-BE49-F238E27FC236}">
                <a16:creationId xmlns:a16="http://schemas.microsoft.com/office/drawing/2014/main" id="{BF1DB189-9950-4DF4-8F47-93FA53666633}"/>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752184" y="4653136"/>
            <a:ext cx="2831232" cy="2123424"/>
          </a:xfrm>
          <a:prstGeom prst="rect">
            <a:avLst/>
          </a:prstGeom>
          <a:noFill/>
          <a:ln w="28575">
            <a:solidFill>
              <a:schemeClr val="tx1"/>
            </a:solidFill>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9946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 calcmode="lin" valueType="num">
                                      <p:cBhvr additive="base">
                                        <p:cTn id="3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5"/>
                                        </p:tgtEl>
                                        <p:attrNameLst>
                                          <p:attrName>style.visibility</p:attrName>
                                        </p:attrNameLst>
                                      </p:cBhvr>
                                      <p:to>
                                        <p:strVal val="visible"/>
                                      </p:to>
                                    </p:set>
                                    <p:anim calcmode="lin" valueType="num">
                                      <p:cBhvr additive="base">
                                        <p:cTn id="37" dur="500" fill="hold"/>
                                        <p:tgtEl>
                                          <p:spTgt spid="5"/>
                                        </p:tgtEl>
                                        <p:attrNameLst>
                                          <p:attrName>ppt_x</p:attrName>
                                        </p:attrNameLst>
                                      </p:cBhvr>
                                      <p:tavLst>
                                        <p:tav tm="0">
                                          <p:val>
                                            <p:strVal val="#ppt_x"/>
                                          </p:val>
                                        </p:tav>
                                        <p:tav tm="100000">
                                          <p:val>
                                            <p:strVal val="#ppt_x"/>
                                          </p:val>
                                        </p:tav>
                                      </p:tavLst>
                                    </p:anim>
                                    <p:anim calcmode="lin" valueType="num">
                                      <p:cBhvr additive="base">
                                        <p:cTn id="3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10" end="10"/>
                                            </p:txEl>
                                          </p:spTgt>
                                        </p:tgtEl>
                                        <p:attrNameLst>
                                          <p:attrName>style.visibility</p:attrName>
                                        </p:attrNameLst>
                                      </p:cBhvr>
                                      <p:to>
                                        <p:strVal val="visible"/>
                                      </p:to>
                                    </p:set>
                                    <p:anim calcmode="lin" valueType="num">
                                      <p:cBhvr additive="base">
                                        <p:cTn id="43"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10" end="10"/>
                                            </p:txEl>
                                          </p:spTgt>
                                        </p:tgtEl>
                                        <p:attrNameLst>
                                          <p:attrName>ppt_y</p:attrName>
                                        </p:attrNameLst>
                                      </p:cBhvr>
                                      <p:tavLst>
                                        <p:tav tm="0">
                                          <p:val>
                                            <p:strVal val="1+#ppt_h/2"/>
                                          </p:val>
                                        </p:tav>
                                        <p:tav tm="100000">
                                          <p:val>
                                            <p:strVal val="#ppt_y"/>
                                          </p:val>
                                        </p:tav>
                                      </p:tavLst>
                                    </p:anim>
                                  </p:childTnLst>
                                </p:cTn>
                              </p:par>
                              <p:par>
                                <p:cTn id="45" presetID="2" presetClass="entr" presetSubtype="4" fill="hold" nodeType="withEffect">
                                  <p:stCondLst>
                                    <p:cond delay="0"/>
                                  </p:stCondLst>
                                  <p:childTnLst>
                                    <p:set>
                                      <p:cBhvr>
                                        <p:cTn id="46" dur="1" fill="hold">
                                          <p:stCondLst>
                                            <p:cond delay="0"/>
                                          </p:stCondLst>
                                        </p:cTn>
                                        <p:tgtEl>
                                          <p:spTgt spid="3">
                                            <p:txEl>
                                              <p:pRg st="11" end="11"/>
                                            </p:txEl>
                                          </p:spTgt>
                                        </p:tgtEl>
                                        <p:attrNameLst>
                                          <p:attrName>style.visibility</p:attrName>
                                        </p:attrNameLst>
                                      </p:cBhvr>
                                      <p:to>
                                        <p:strVal val="visible"/>
                                      </p:to>
                                    </p:set>
                                    <p:anim calcmode="lin" valueType="num">
                                      <p:cBhvr additive="base">
                                        <p:cTn id="47"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9616" y="-132708"/>
            <a:ext cx="3384376" cy="1143000"/>
          </a:xfrm>
        </p:spPr>
        <p:txBody>
          <a:bodyPr/>
          <a:lstStyle/>
          <a:p>
            <a:r>
              <a:rPr lang="en-US" dirty="0">
                <a:solidFill>
                  <a:srgbClr val="0070C0"/>
                </a:solidFill>
              </a:rPr>
              <a:t>Soil Horizons</a:t>
            </a:r>
          </a:p>
        </p:txBody>
      </p:sp>
      <p:sp>
        <p:nvSpPr>
          <p:cNvPr id="3" name="Content Placeholder 2"/>
          <p:cNvSpPr>
            <a:spLocks noGrp="1"/>
          </p:cNvSpPr>
          <p:nvPr>
            <p:ph idx="1"/>
          </p:nvPr>
        </p:nvSpPr>
        <p:spPr>
          <a:xfrm>
            <a:off x="2639616" y="1075683"/>
            <a:ext cx="4675584" cy="4790229"/>
          </a:xfrm>
        </p:spPr>
        <p:txBody>
          <a:bodyPr>
            <a:normAutofit lnSpcReduction="10000"/>
          </a:bodyPr>
          <a:lstStyle/>
          <a:p>
            <a:r>
              <a:rPr lang="en-US" b="1" dirty="0">
                <a:solidFill>
                  <a:srgbClr val="0070C0"/>
                </a:solidFill>
              </a:rPr>
              <a:t>C Horizon </a:t>
            </a:r>
          </a:p>
          <a:p>
            <a:r>
              <a:rPr lang="en-US" dirty="0"/>
              <a:t>The ‘Parent Material’</a:t>
            </a:r>
          </a:p>
          <a:p>
            <a:r>
              <a:rPr lang="en-US" dirty="0"/>
              <a:t>This is the </a:t>
            </a:r>
            <a:r>
              <a:rPr lang="en-US" b="1" dirty="0">
                <a:solidFill>
                  <a:srgbClr val="0070C0"/>
                </a:solidFill>
              </a:rPr>
              <a:t>regolith</a:t>
            </a:r>
            <a:r>
              <a:rPr lang="en-US" dirty="0"/>
              <a:t>.</a:t>
            </a:r>
          </a:p>
          <a:p>
            <a:r>
              <a:rPr lang="en-US" dirty="0"/>
              <a:t>The partially weathered rocks from the bedrock.  </a:t>
            </a:r>
          </a:p>
          <a:p>
            <a:r>
              <a:rPr lang="en-US" dirty="0"/>
              <a:t>This layer usually has no organic material.</a:t>
            </a:r>
          </a:p>
          <a:p>
            <a:r>
              <a:rPr lang="en-US" dirty="0"/>
              <a:t>Below the C horizon is the bedrock.</a:t>
            </a:r>
          </a:p>
          <a:p>
            <a:endParaRPr lang="en-US" dirty="0"/>
          </a:p>
        </p:txBody>
      </p:sp>
      <p:pic>
        <p:nvPicPr>
          <p:cNvPr id="4" name="Picture 5" descr="http://www.terrapsych.com/soilhorizons.gi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315201" y="1781817"/>
            <a:ext cx="3178175" cy="4000500"/>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348721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ACEBC0F-4AF2-4494-85C4-6F05A325107F}"/>
              </a:ext>
            </a:extLst>
          </p:cNvPr>
          <p:cNvSpPr txBox="1"/>
          <p:nvPr/>
        </p:nvSpPr>
        <p:spPr>
          <a:xfrm>
            <a:off x="2711624" y="980729"/>
            <a:ext cx="7488832" cy="3139321"/>
          </a:xfrm>
          <a:prstGeom prst="rect">
            <a:avLst/>
          </a:prstGeom>
          <a:noFill/>
        </p:spPr>
        <p:txBody>
          <a:bodyPr wrap="square">
            <a:spAutoFit/>
          </a:bodyPr>
          <a:lstStyle/>
          <a:p>
            <a:pPr marL="285750" indent="-285750" algn="just" defTabSz="914400">
              <a:buFont typeface="Arial" panose="020B0604020202020204" pitchFamily="34" charset="0"/>
              <a:buChar char="•"/>
              <a:defRPr/>
            </a:pPr>
            <a:r>
              <a:rPr lang="en-GB" dirty="0">
                <a:solidFill>
                  <a:srgbClr val="333333"/>
                </a:solidFill>
                <a:latin typeface="Arial" panose="020B0604020202020204" pitchFamily="34" charset="0"/>
              </a:rPr>
              <a:t>A C horizon consists of </a:t>
            </a:r>
            <a:r>
              <a:rPr lang="en-GB" b="1" dirty="0">
                <a:solidFill>
                  <a:srgbClr val="336699"/>
                </a:solidFill>
                <a:latin typeface="Arial" panose="020B0604020202020204" pitchFamily="34" charset="0"/>
              </a:rPr>
              <a:t>parent material</a:t>
            </a:r>
            <a:r>
              <a:rPr lang="en-GB" dirty="0">
                <a:solidFill>
                  <a:srgbClr val="333333"/>
                </a:solidFill>
                <a:latin typeface="Arial" panose="020B0604020202020204" pitchFamily="34" charset="0"/>
              </a:rPr>
              <a:t>, such as glacial till, lake sediments or bed rock weathering clast that have little to no physical alteration due to the upper soil forming processes.  </a:t>
            </a:r>
          </a:p>
          <a:p>
            <a:pPr marL="285750" indent="-285750" defTabSz="914400">
              <a:buFont typeface="Arial" panose="020B0604020202020204" pitchFamily="34" charset="0"/>
              <a:buChar char="•"/>
              <a:defRPr/>
            </a:pPr>
            <a:endParaRPr lang="en-GB" dirty="0">
              <a:solidFill>
                <a:srgbClr val="333333"/>
              </a:solidFill>
              <a:latin typeface="Arial" panose="020B0604020202020204" pitchFamily="34" charset="0"/>
            </a:endParaRPr>
          </a:p>
          <a:p>
            <a:pPr marL="285750" indent="-285750" algn="just" defTabSz="914400">
              <a:buFont typeface="Arial" panose="020B0604020202020204" pitchFamily="34" charset="0"/>
              <a:buChar char="•"/>
              <a:defRPr/>
            </a:pPr>
            <a:r>
              <a:rPr lang="en-GB" dirty="0">
                <a:solidFill>
                  <a:srgbClr val="333333"/>
                </a:solidFill>
                <a:latin typeface="Arial" panose="020B0604020202020204" pitchFamily="34" charset="0"/>
              </a:rPr>
              <a:t>Low intensity processes, such as </a:t>
            </a:r>
            <a:r>
              <a:rPr lang="en-GB" b="1" dirty="0">
                <a:solidFill>
                  <a:srgbClr val="0070C0"/>
                </a:solidFill>
                <a:latin typeface="Arial" panose="020B0604020202020204" pitchFamily="34" charset="0"/>
              </a:rPr>
              <a:t>movement of soluble salts</a:t>
            </a:r>
            <a:r>
              <a:rPr lang="en-GB" dirty="0">
                <a:solidFill>
                  <a:srgbClr val="333333"/>
                </a:solidFill>
                <a:latin typeface="Arial" panose="020B0604020202020204" pitchFamily="34" charset="0"/>
              </a:rPr>
              <a:t> or </a:t>
            </a:r>
            <a:r>
              <a:rPr lang="en-GB" b="1" dirty="0">
                <a:solidFill>
                  <a:srgbClr val="0070C0"/>
                </a:solidFill>
                <a:latin typeface="Arial" panose="020B0604020202020204" pitchFamily="34" charset="0"/>
              </a:rPr>
              <a:t>oxidisation and reduction of iron </a:t>
            </a:r>
            <a:r>
              <a:rPr lang="en-GB" dirty="0">
                <a:solidFill>
                  <a:srgbClr val="333333"/>
                </a:solidFill>
                <a:latin typeface="Arial" panose="020B0604020202020204" pitchFamily="34" charset="0"/>
              </a:rPr>
              <a:t>may occur.  </a:t>
            </a:r>
          </a:p>
          <a:p>
            <a:pPr marL="285750" indent="-285750" defTabSz="914400">
              <a:buFont typeface="Arial" panose="020B0604020202020204" pitchFamily="34" charset="0"/>
              <a:buChar char="•"/>
              <a:defRPr/>
            </a:pPr>
            <a:endParaRPr lang="en-GB" dirty="0">
              <a:solidFill>
                <a:srgbClr val="333333"/>
              </a:solidFill>
              <a:latin typeface="Arial" panose="020B0604020202020204" pitchFamily="34" charset="0"/>
            </a:endParaRPr>
          </a:p>
          <a:p>
            <a:pPr marL="285750" indent="-285750" defTabSz="914400">
              <a:buFont typeface="Arial" panose="020B0604020202020204" pitchFamily="34" charset="0"/>
              <a:buChar char="•"/>
              <a:defRPr/>
            </a:pPr>
            <a:r>
              <a:rPr lang="en-GB" b="1" dirty="0">
                <a:solidFill>
                  <a:srgbClr val="0070C0"/>
                </a:solidFill>
                <a:latin typeface="Arial" panose="020B0604020202020204" pitchFamily="34" charset="0"/>
              </a:rPr>
              <a:t>There are no dominant processes in the C horizon.</a:t>
            </a:r>
          </a:p>
          <a:p>
            <a:pPr marL="285750" indent="-285750" defTabSz="914400">
              <a:buFont typeface="Arial" panose="020B0604020202020204" pitchFamily="34" charset="0"/>
              <a:buChar char="•"/>
              <a:defRPr/>
            </a:pPr>
            <a:endParaRPr lang="en-GB" dirty="0">
              <a:solidFill>
                <a:srgbClr val="333333"/>
              </a:solidFill>
              <a:latin typeface="Arial" panose="020B0604020202020204" pitchFamily="34" charset="0"/>
            </a:endParaRPr>
          </a:p>
          <a:p>
            <a:pPr marL="285750" indent="-285750" defTabSz="914400">
              <a:buFont typeface="Arial" panose="020B0604020202020204" pitchFamily="34" charset="0"/>
              <a:buChar char="•"/>
              <a:defRPr/>
            </a:pPr>
            <a:r>
              <a:rPr lang="en-GB" dirty="0">
                <a:solidFill>
                  <a:srgbClr val="333333"/>
                </a:solidFill>
                <a:latin typeface="Arial" panose="020B0604020202020204" pitchFamily="34" charset="0"/>
              </a:rPr>
              <a:t>Minimal additions and losses of highly soluble material (e.g., salts) may occur.</a:t>
            </a:r>
            <a:endParaRPr lang="en-GB" dirty="0">
              <a:solidFill>
                <a:prstClr val="black"/>
              </a:solidFill>
              <a:latin typeface="Gill Sans MT"/>
            </a:endParaRPr>
          </a:p>
        </p:txBody>
      </p:sp>
      <p:sp>
        <p:nvSpPr>
          <p:cNvPr id="6" name="TextBox 5">
            <a:extLst>
              <a:ext uri="{FF2B5EF4-FFF2-40B4-BE49-F238E27FC236}">
                <a16:creationId xmlns:a16="http://schemas.microsoft.com/office/drawing/2014/main" id="{2C8A2E68-AD97-4932-A17F-BF882842E069}"/>
              </a:ext>
            </a:extLst>
          </p:cNvPr>
          <p:cNvSpPr txBox="1"/>
          <p:nvPr/>
        </p:nvSpPr>
        <p:spPr>
          <a:xfrm>
            <a:off x="2639616" y="260648"/>
            <a:ext cx="4572000" cy="523220"/>
          </a:xfrm>
          <a:prstGeom prst="rect">
            <a:avLst/>
          </a:prstGeom>
          <a:noFill/>
        </p:spPr>
        <p:txBody>
          <a:bodyPr wrap="square">
            <a:spAutoFit/>
          </a:bodyPr>
          <a:lstStyle/>
          <a:p>
            <a:pPr defTabSz="914400">
              <a:defRPr/>
            </a:pPr>
            <a:r>
              <a:rPr lang="en-GB" sz="2800" b="1" dirty="0">
                <a:solidFill>
                  <a:srgbClr val="0070C0"/>
                </a:solidFill>
                <a:latin typeface="Arial" panose="020B0604020202020204" pitchFamily="34" charset="0"/>
              </a:rPr>
              <a:t>C horizon: </a:t>
            </a:r>
            <a:endParaRPr lang="en-GB" sz="2800" b="1" dirty="0">
              <a:solidFill>
                <a:srgbClr val="0070C0"/>
              </a:solidFill>
              <a:latin typeface="Gill Sans MT"/>
            </a:endParaRPr>
          </a:p>
        </p:txBody>
      </p:sp>
    </p:spTree>
    <p:extLst>
      <p:ext uri="{BB962C8B-B14F-4D97-AF65-F5344CB8AC3E}">
        <p14:creationId xmlns:p14="http://schemas.microsoft.com/office/powerpoint/2010/main" val="1013958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anim calcmode="lin" valueType="num">
                                      <p:cBhvr additive="base">
                                        <p:cTn id="13"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anim calcmode="lin" valueType="num">
                                      <p:cBhvr additive="base">
                                        <p:cTn id="19"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xEl>
                                              <p:pRg st="6" end="6"/>
                                            </p:txEl>
                                          </p:spTgt>
                                        </p:tgtEl>
                                        <p:attrNameLst>
                                          <p:attrName>style.visibility</p:attrName>
                                        </p:attrNameLst>
                                      </p:cBhvr>
                                      <p:to>
                                        <p:strVal val="visible"/>
                                      </p:to>
                                    </p:set>
                                    <p:anim calcmode="lin" valueType="num">
                                      <p:cBhvr additive="base">
                                        <p:cTn id="25" dur="500" fill="hold"/>
                                        <p:tgtEl>
                                          <p:spTgt spid="5">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CC27117-FFB9-4D80-B842-8DE1367A13AF}"/>
              </a:ext>
            </a:extLst>
          </p:cNvPr>
          <p:cNvSpPr txBox="1"/>
          <p:nvPr/>
        </p:nvSpPr>
        <p:spPr>
          <a:xfrm>
            <a:off x="2664162" y="1859339"/>
            <a:ext cx="7747658" cy="3416320"/>
          </a:xfrm>
          <a:prstGeom prst="rect">
            <a:avLst/>
          </a:prstGeom>
          <a:noFill/>
        </p:spPr>
        <p:txBody>
          <a:bodyPr wrap="square">
            <a:spAutoFit/>
          </a:bodyPr>
          <a:lstStyle/>
          <a:p>
            <a:pPr marL="285750" indent="-285750" defTabSz="914400">
              <a:buFont typeface="Arial" panose="020B0604020202020204" pitchFamily="34" charset="0"/>
              <a:buChar char="•"/>
              <a:defRPr/>
            </a:pPr>
            <a:r>
              <a:rPr lang="en-GB" dirty="0">
                <a:solidFill>
                  <a:srgbClr val="333333"/>
                </a:solidFill>
                <a:latin typeface="Arial" panose="020B0604020202020204" pitchFamily="34" charset="0"/>
              </a:rPr>
              <a:t>The E horizon appears lighter in colour than an associated A horizon (above) or B horizon (below).</a:t>
            </a:r>
          </a:p>
          <a:p>
            <a:pPr marL="285750" indent="-285750" defTabSz="914400">
              <a:buFont typeface="Arial" panose="020B0604020202020204" pitchFamily="34" charset="0"/>
              <a:buChar char="•"/>
              <a:defRPr/>
            </a:pPr>
            <a:endParaRPr lang="en-GB" dirty="0">
              <a:solidFill>
                <a:srgbClr val="333333"/>
              </a:solidFill>
              <a:latin typeface="Arial" panose="020B0604020202020204" pitchFamily="34" charset="0"/>
            </a:endParaRPr>
          </a:p>
          <a:p>
            <a:pPr marL="285750" indent="-285750" defTabSz="914400">
              <a:buFont typeface="Arial" panose="020B0604020202020204" pitchFamily="34" charset="0"/>
              <a:buChar char="•"/>
              <a:defRPr/>
            </a:pPr>
            <a:r>
              <a:rPr lang="en-GB" dirty="0">
                <a:solidFill>
                  <a:srgbClr val="333333"/>
                </a:solidFill>
                <a:latin typeface="Arial" panose="020B0604020202020204" pitchFamily="34" charset="0"/>
              </a:rPr>
              <a:t> An E horizon has a lower clay content than an underlying B horizon, and often has a lower clay content than an overlying A horizon, if an A is present.  </a:t>
            </a:r>
          </a:p>
          <a:p>
            <a:pPr marL="285750" indent="-285750" defTabSz="914400">
              <a:buFont typeface="Arial" panose="020B0604020202020204" pitchFamily="34" charset="0"/>
              <a:buChar char="•"/>
              <a:defRPr/>
            </a:pPr>
            <a:endParaRPr lang="en-GB" dirty="0">
              <a:solidFill>
                <a:srgbClr val="333333"/>
              </a:solidFill>
              <a:latin typeface="Arial" panose="020B0604020202020204" pitchFamily="34" charset="0"/>
            </a:endParaRPr>
          </a:p>
          <a:p>
            <a:pPr marL="285750" indent="-285750" defTabSz="914400">
              <a:buFont typeface="Arial" panose="020B0604020202020204" pitchFamily="34" charset="0"/>
              <a:buChar char="•"/>
              <a:defRPr/>
            </a:pPr>
            <a:r>
              <a:rPr lang="en-GB" b="1" dirty="0">
                <a:solidFill>
                  <a:srgbClr val="0070C0"/>
                </a:solidFill>
                <a:latin typeface="Arial" panose="020B0604020202020204" pitchFamily="34" charset="0"/>
              </a:rPr>
              <a:t>E horizons are more common in older soils and  forested areas because forests are in regions with higher precipitation and forest litter is acidic.  </a:t>
            </a:r>
          </a:p>
          <a:p>
            <a:pPr marL="285750" indent="-285750" defTabSz="914400">
              <a:buFont typeface="Arial" panose="020B0604020202020204" pitchFamily="34" charset="0"/>
              <a:buChar char="•"/>
              <a:defRPr/>
            </a:pPr>
            <a:endParaRPr lang="en-GB" b="1" dirty="0">
              <a:solidFill>
                <a:srgbClr val="0070C0"/>
              </a:solidFill>
              <a:latin typeface="Arial" panose="020B0604020202020204" pitchFamily="34" charset="0"/>
            </a:endParaRPr>
          </a:p>
          <a:p>
            <a:pPr marL="285750" indent="-285750" defTabSz="914400">
              <a:buFont typeface="Arial" panose="020B0604020202020204" pitchFamily="34" charset="0"/>
              <a:buChar char="•"/>
              <a:defRPr/>
            </a:pPr>
            <a:r>
              <a:rPr lang="en-GB" b="1" dirty="0">
                <a:solidFill>
                  <a:srgbClr val="0070C0"/>
                </a:solidFill>
                <a:latin typeface="Arial" panose="020B0604020202020204" pitchFamily="34" charset="0"/>
              </a:rPr>
              <a:t>The dominant processes of an E horizon are </a:t>
            </a:r>
            <a:r>
              <a:rPr lang="en-GB" b="1" i="1" dirty="0">
                <a:solidFill>
                  <a:srgbClr val="0070C0"/>
                </a:solidFill>
                <a:latin typeface="Arial" panose="020B0604020202020204" pitchFamily="34" charset="0"/>
              </a:rPr>
              <a:t>losses</a:t>
            </a:r>
            <a:r>
              <a:rPr lang="en-GB" b="1" dirty="0">
                <a:solidFill>
                  <a:srgbClr val="0070C0"/>
                </a:solidFill>
                <a:latin typeface="Arial" panose="020B0604020202020204" pitchFamily="34" charset="0"/>
              </a:rPr>
              <a:t>.</a:t>
            </a:r>
            <a:endParaRPr lang="en-GB" b="1" dirty="0">
              <a:solidFill>
                <a:srgbClr val="0070C0"/>
              </a:solidFill>
              <a:latin typeface="Gill Sans MT"/>
            </a:endParaRPr>
          </a:p>
        </p:txBody>
      </p:sp>
      <p:sp>
        <p:nvSpPr>
          <p:cNvPr id="4" name="TextBox 3">
            <a:extLst>
              <a:ext uri="{FF2B5EF4-FFF2-40B4-BE49-F238E27FC236}">
                <a16:creationId xmlns:a16="http://schemas.microsoft.com/office/drawing/2014/main" id="{8E7E50A8-87EF-4DD8-8BEC-A2E3A4D12E84}"/>
              </a:ext>
            </a:extLst>
          </p:cNvPr>
          <p:cNvSpPr txBox="1"/>
          <p:nvPr/>
        </p:nvSpPr>
        <p:spPr>
          <a:xfrm>
            <a:off x="2639616" y="260648"/>
            <a:ext cx="4572000" cy="523220"/>
          </a:xfrm>
          <a:prstGeom prst="rect">
            <a:avLst/>
          </a:prstGeom>
          <a:noFill/>
        </p:spPr>
        <p:txBody>
          <a:bodyPr wrap="square">
            <a:spAutoFit/>
          </a:bodyPr>
          <a:lstStyle/>
          <a:p>
            <a:pPr defTabSz="914400">
              <a:defRPr/>
            </a:pPr>
            <a:r>
              <a:rPr lang="en-GB" sz="2800" b="1" dirty="0">
                <a:solidFill>
                  <a:srgbClr val="0070C0"/>
                </a:solidFill>
                <a:latin typeface="Arial" panose="020B0604020202020204" pitchFamily="34" charset="0"/>
              </a:rPr>
              <a:t>The illusive ‘E’ horizon: </a:t>
            </a:r>
            <a:endParaRPr lang="en-GB" sz="2800" b="1" dirty="0">
              <a:solidFill>
                <a:srgbClr val="0070C0"/>
              </a:solidFill>
              <a:latin typeface="Gill Sans MT"/>
            </a:endParaRPr>
          </a:p>
        </p:txBody>
      </p:sp>
      <p:sp>
        <p:nvSpPr>
          <p:cNvPr id="6" name="TextBox 5">
            <a:extLst>
              <a:ext uri="{FF2B5EF4-FFF2-40B4-BE49-F238E27FC236}">
                <a16:creationId xmlns:a16="http://schemas.microsoft.com/office/drawing/2014/main" id="{9A72DC3F-7B29-4C58-99D4-097A9749B55E}"/>
              </a:ext>
            </a:extLst>
          </p:cNvPr>
          <p:cNvSpPr txBox="1"/>
          <p:nvPr/>
        </p:nvSpPr>
        <p:spPr>
          <a:xfrm>
            <a:off x="2640678" y="783868"/>
            <a:ext cx="7747658" cy="923330"/>
          </a:xfrm>
          <a:prstGeom prst="rect">
            <a:avLst/>
          </a:prstGeom>
          <a:noFill/>
        </p:spPr>
        <p:txBody>
          <a:bodyPr wrap="square">
            <a:spAutoFit/>
          </a:bodyPr>
          <a:lstStyle/>
          <a:p>
            <a:pPr marL="285750" indent="-285750" algn="just" defTabSz="914400">
              <a:buFont typeface="Arial" panose="020B0604020202020204" pitchFamily="34" charset="0"/>
              <a:buChar char="•"/>
              <a:defRPr/>
            </a:pPr>
            <a:r>
              <a:rPr lang="en-GB" b="1" dirty="0">
                <a:solidFill>
                  <a:srgbClr val="FF0000"/>
                </a:solidFill>
                <a:latin typeface="Arial" panose="020B0604020202020204" pitchFamily="34" charset="0"/>
                <a:cs typeface="Arial" panose="020B0604020202020204" pitchFamily="34" charset="0"/>
              </a:rPr>
              <a:t>E</a:t>
            </a:r>
            <a:r>
              <a:rPr lang="en-GB" dirty="0">
                <a:solidFill>
                  <a:srgbClr val="000000"/>
                </a:solidFill>
                <a:latin typeface="Arial" panose="020B0604020202020204" pitchFamily="34" charset="0"/>
                <a:cs typeface="Arial" panose="020B0604020202020204" pitchFamily="34" charset="0"/>
              </a:rPr>
              <a:t> (eluviated): a thin layered concentration of sand and silt particles of quartz or other resistant materials – </a:t>
            </a:r>
            <a:r>
              <a:rPr lang="en-GB" b="1" dirty="0">
                <a:solidFill>
                  <a:srgbClr val="0070C0"/>
                </a:solidFill>
                <a:latin typeface="Arial" panose="020B0604020202020204" pitchFamily="34" charset="0"/>
                <a:cs typeface="Arial" panose="020B0604020202020204" pitchFamily="34" charset="0"/>
              </a:rPr>
              <a:t>Common in areas of high rainfall with a silica rich parent material. Lies between the A and B layer.</a:t>
            </a:r>
          </a:p>
        </p:txBody>
      </p:sp>
    </p:spTree>
    <p:extLst>
      <p:ext uri="{BB962C8B-B14F-4D97-AF65-F5344CB8AC3E}">
        <p14:creationId xmlns:p14="http://schemas.microsoft.com/office/powerpoint/2010/main" val="34191337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9090" name="Picture 2" descr="E:\LECTURES GEOLOGY and SOILS\LECTURES\SOIL MECHANICS\LECTURES\Soils pic 9.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583833" y="0"/>
            <a:ext cx="6063457"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1941383" y="521928"/>
            <a:ext cx="2232248" cy="369332"/>
          </a:xfrm>
          <a:prstGeom prst="rect">
            <a:avLst/>
          </a:prstGeom>
          <a:noFill/>
          <a:ln>
            <a:solidFill>
              <a:schemeClr val="tx1"/>
            </a:solidFill>
          </a:ln>
        </p:spPr>
        <p:txBody>
          <a:bodyPr wrap="square" rtlCol="0">
            <a:spAutoFit/>
          </a:bodyPr>
          <a:lstStyle/>
          <a:p>
            <a:pPr defTabSz="914400"/>
            <a:r>
              <a:rPr lang="en-GB" dirty="0">
                <a:solidFill>
                  <a:prstClr val="black"/>
                </a:solidFill>
                <a:latin typeface="Calibri"/>
              </a:rPr>
              <a:t>Impervious strata</a:t>
            </a:r>
          </a:p>
        </p:txBody>
      </p:sp>
      <p:cxnSp>
        <p:nvCxnSpPr>
          <p:cNvPr id="5" name="Straight Arrow Connector 4"/>
          <p:cNvCxnSpPr>
            <a:cxnSpLocks/>
            <a:stCxn id="3" idx="3"/>
          </p:cNvCxnSpPr>
          <p:nvPr/>
        </p:nvCxnSpPr>
        <p:spPr>
          <a:xfrm>
            <a:off x="4173632" y="706594"/>
            <a:ext cx="2210401" cy="202126"/>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6" name="Rectangle 5"/>
          <p:cNvSpPr/>
          <p:nvPr/>
        </p:nvSpPr>
        <p:spPr>
          <a:xfrm>
            <a:off x="1908025" y="1468814"/>
            <a:ext cx="2419958" cy="646331"/>
          </a:xfrm>
          <a:prstGeom prst="rect">
            <a:avLst/>
          </a:prstGeom>
          <a:ln>
            <a:solidFill>
              <a:schemeClr val="tx1"/>
            </a:solidFill>
          </a:ln>
        </p:spPr>
        <p:txBody>
          <a:bodyPr wrap="none">
            <a:spAutoFit/>
          </a:bodyPr>
          <a:lstStyle/>
          <a:p>
            <a:pPr defTabSz="914400"/>
            <a:r>
              <a:rPr lang="en-GB" dirty="0">
                <a:solidFill>
                  <a:prstClr val="black"/>
                </a:solidFill>
                <a:latin typeface="Calibri"/>
              </a:rPr>
              <a:t>Geological interference </a:t>
            </a:r>
          </a:p>
          <a:p>
            <a:pPr defTabSz="914400"/>
            <a:r>
              <a:rPr lang="en-GB" dirty="0">
                <a:solidFill>
                  <a:prstClr val="black"/>
                </a:solidFill>
                <a:latin typeface="Calibri"/>
              </a:rPr>
              <a:t>by fault </a:t>
            </a:r>
          </a:p>
        </p:txBody>
      </p:sp>
      <p:cxnSp>
        <p:nvCxnSpPr>
          <p:cNvPr id="8" name="Straight Arrow Connector 7"/>
          <p:cNvCxnSpPr>
            <a:cxnSpLocks/>
          </p:cNvCxnSpPr>
          <p:nvPr/>
        </p:nvCxnSpPr>
        <p:spPr>
          <a:xfrm>
            <a:off x="4388480" y="2115144"/>
            <a:ext cx="1211848" cy="51719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7" name="Rectangle 6"/>
          <p:cNvSpPr/>
          <p:nvPr/>
        </p:nvSpPr>
        <p:spPr>
          <a:xfrm>
            <a:off x="1902396" y="2792688"/>
            <a:ext cx="2540952" cy="923330"/>
          </a:xfrm>
          <a:prstGeom prst="rect">
            <a:avLst/>
          </a:prstGeom>
          <a:ln>
            <a:solidFill>
              <a:schemeClr val="tx1"/>
            </a:solidFill>
          </a:ln>
        </p:spPr>
        <p:txBody>
          <a:bodyPr wrap="none">
            <a:spAutoFit/>
          </a:bodyPr>
          <a:lstStyle/>
          <a:p>
            <a:pPr defTabSz="914400"/>
            <a:r>
              <a:rPr lang="en-GB" dirty="0">
                <a:solidFill>
                  <a:prstClr val="black"/>
                </a:solidFill>
                <a:latin typeface="Calibri"/>
              </a:rPr>
              <a:t>Out falling of the natural </a:t>
            </a:r>
          </a:p>
          <a:p>
            <a:pPr defTabSz="914400"/>
            <a:r>
              <a:rPr lang="en-GB" dirty="0">
                <a:solidFill>
                  <a:prstClr val="black"/>
                </a:solidFill>
                <a:latin typeface="Calibri"/>
              </a:rPr>
              <a:t>water table due to </a:t>
            </a:r>
          </a:p>
          <a:p>
            <a:pPr defTabSz="914400"/>
            <a:r>
              <a:rPr lang="en-GB" dirty="0">
                <a:solidFill>
                  <a:prstClr val="black"/>
                </a:solidFill>
                <a:latin typeface="Calibri"/>
              </a:rPr>
              <a:t>topography </a:t>
            </a:r>
          </a:p>
        </p:txBody>
      </p:sp>
      <p:cxnSp>
        <p:nvCxnSpPr>
          <p:cNvPr id="10" name="Straight Arrow Connector 9"/>
          <p:cNvCxnSpPr>
            <a:cxnSpLocks/>
          </p:cNvCxnSpPr>
          <p:nvPr/>
        </p:nvCxnSpPr>
        <p:spPr>
          <a:xfrm>
            <a:off x="4443348" y="3715516"/>
            <a:ext cx="2228716" cy="678047"/>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A1D13C46-75C8-51DC-ABE3-8C190EF697DE}"/>
              </a:ext>
            </a:extLst>
          </p:cNvPr>
          <p:cNvSpPr txBox="1"/>
          <p:nvPr/>
        </p:nvSpPr>
        <p:spPr>
          <a:xfrm>
            <a:off x="1573053" y="4111915"/>
            <a:ext cx="2952328" cy="2554545"/>
          </a:xfrm>
          <a:prstGeom prst="rect">
            <a:avLst/>
          </a:prstGeom>
          <a:noFill/>
        </p:spPr>
        <p:txBody>
          <a:bodyPr wrap="square" rtlCol="0">
            <a:spAutoFit/>
          </a:bodyPr>
          <a:lstStyle/>
          <a:p>
            <a:pPr algn="ctr" defTabSz="914400"/>
            <a:r>
              <a:rPr lang="en-GB" sz="3200" b="1" dirty="0">
                <a:solidFill>
                  <a:srgbClr val="0070C0"/>
                </a:solidFill>
                <a:latin typeface="Calibri"/>
              </a:rPr>
              <a:t>Flow of Ground </a:t>
            </a:r>
          </a:p>
          <a:p>
            <a:pPr algn="ctr" defTabSz="914400"/>
            <a:r>
              <a:rPr lang="en-GB" sz="3200" b="1" dirty="0">
                <a:solidFill>
                  <a:srgbClr val="0070C0"/>
                </a:solidFill>
                <a:latin typeface="Calibri"/>
              </a:rPr>
              <a:t>Water – Geological and Topographical links</a:t>
            </a:r>
          </a:p>
        </p:txBody>
      </p:sp>
    </p:spTree>
    <p:extLst>
      <p:ext uri="{BB962C8B-B14F-4D97-AF65-F5344CB8AC3E}">
        <p14:creationId xmlns:p14="http://schemas.microsoft.com/office/powerpoint/2010/main" val="1762736867"/>
      </p:ext>
    </p:extLst>
  </p:cSld>
  <p:clrMapOvr>
    <a:masterClrMapping/>
  </p:clrMapOvr>
</p:sld>
</file>

<file path=ppt/theme/_rels/theme4.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Solstice">
  <a:themeElements>
    <a:clrScheme name="Solstice">
      <a:dk1>
        <a:sysClr val="windowText" lastClr="000000"/>
      </a:dk1>
      <a:lt1>
        <a:sysClr val="window" lastClr="FFFFFF"/>
      </a:lt1>
      <a:dk2>
        <a:srgbClr val="4F271C"/>
      </a:dk2>
      <a:lt2>
        <a:srgbClr val="E7DEC9"/>
      </a:lt2>
      <a:accent1>
        <a:srgbClr val="3891A7"/>
      </a:accent1>
      <a:accent2>
        <a:srgbClr val="FEB80A"/>
      </a:accent2>
      <a:accent3>
        <a:srgbClr val="C32D2E"/>
      </a:accent3>
      <a:accent4>
        <a:srgbClr val="84AA33"/>
      </a:accent4>
      <a:accent5>
        <a:srgbClr val="964305"/>
      </a:accent5>
      <a:accent6>
        <a:srgbClr val="475A8D"/>
      </a:accent6>
      <a:hlink>
        <a:srgbClr val="8DC765"/>
      </a:hlink>
      <a:folHlink>
        <a:srgbClr val="AA8A14"/>
      </a:folHlink>
    </a:clrScheme>
    <a:fontScheme name="Solstice">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Solstice">
      <a:fillStyleLst>
        <a:solidFill>
          <a:schemeClr val="phClr"/>
        </a:solidFill>
        <a:gradFill rotWithShape="1">
          <a:gsLst>
            <a:gs pos="0">
              <a:schemeClr val="phClr">
                <a:tint val="35000"/>
                <a:satMod val="253000"/>
              </a:schemeClr>
            </a:gs>
            <a:gs pos="50000">
              <a:schemeClr val="phClr">
                <a:tint val="42000"/>
                <a:satMod val="255000"/>
              </a:schemeClr>
            </a:gs>
            <a:gs pos="97000">
              <a:schemeClr val="phClr">
                <a:tint val="53000"/>
                <a:satMod val="260000"/>
              </a:schemeClr>
            </a:gs>
            <a:gs pos="100000">
              <a:schemeClr val="phClr">
                <a:tint val="56000"/>
                <a:satMod val="275000"/>
              </a:schemeClr>
            </a:gs>
          </a:gsLst>
          <a:path path="circle">
            <a:fillToRect l="50000" t="50000" r="50000" b="50000"/>
          </a:path>
        </a:gradFill>
        <a:gradFill rotWithShape="1">
          <a:gsLst>
            <a:gs pos="0">
              <a:schemeClr val="phClr">
                <a:tint val="92000"/>
                <a:satMod val="170000"/>
              </a:schemeClr>
            </a:gs>
            <a:gs pos="15000">
              <a:schemeClr val="phClr">
                <a:tint val="92000"/>
                <a:shade val="99000"/>
                <a:satMod val="170000"/>
              </a:schemeClr>
            </a:gs>
            <a:gs pos="62000">
              <a:schemeClr val="phClr">
                <a:tint val="96000"/>
                <a:shade val="80000"/>
                <a:satMod val="170000"/>
              </a:schemeClr>
            </a:gs>
            <a:gs pos="97000">
              <a:schemeClr val="phClr">
                <a:tint val="98000"/>
                <a:shade val="63000"/>
                <a:satMod val="170000"/>
              </a:schemeClr>
            </a:gs>
            <a:gs pos="100000">
              <a:schemeClr val="phClr">
                <a:shade val="62000"/>
                <a:satMod val="170000"/>
              </a:schemeClr>
            </a:gs>
          </a:gsLst>
          <a:path path="circle">
            <a:fillToRect l="50000" t="50000" r="50000" b="50000"/>
          </a:path>
        </a:gradFill>
      </a:fillStyleLst>
      <a:lnStyleLst>
        <a:ln w="9525" cap="flat" cmpd="sng" algn="ctr">
          <a:solidFill>
            <a:schemeClr val="phClr"/>
          </a:solidFill>
          <a:prstDash val="solid"/>
        </a:ln>
        <a:ln w="254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5400000" rotWithShape="0">
              <a:srgbClr val="000000">
                <a:alpha val="43137"/>
              </a:srgbClr>
            </a:outerShdw>
          </a:effectLst>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phClr">
                <a:shade val="80000"/>
              </a:schemeClr>
            </a:contourClr>
          </a:sp3d>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phClr"/>
            </a:contourClr>
          </a:sp3d>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1102</TotalTime>
  <Words>3636</Words>
  <Application>Microsoft Office PowerPoint</Application>
  <PresentationFormat>Widescreen</PresentationFormat>
  <Paragraphs>445</Paragraphs>
  <Slides>49</Slides>
  <Notes>4</Notes>
  <HiddenSlides>4</HiddenSlides>
  <MMClips>0</MMClips>
  <ScaleCrop>false</ScaleCrop>
  <HeadingPairs>
    <vt:vector size="6" baseType="variant">
      <vt:variant>
        <vt:lpstr>Fonts Used</vt:lpstr>
      </vt:variant>
      <vt:variant>
        <vt:i4>11</vt:i4>
      </vt:variant>
      <vt:variant>
        <vt:lpstr>Theme</vt:lpstr>
      </vt:variant>
      <vt:variant>
        <vt:i4>4</vt:i4>
      </vt:variant>
      <vt:variant>
        <vt:lpstr>Slide Titles</vt:lpstr>
      </vt:variant>
      <vt:variant>
        <vt:i4>49</vt:i4>
      </vt:variant>
    </vt:vector>
  </HeadingPairs>
  <TitlesOfParts>
    <vt:vector size="64" baseType="lpstr">
      <vt:lpstr>GreekC</vt:lpstr>
      <vt:lpstr>Arial</vt:lpstr>
      <vt:lpstr>Calibri</vt:lpstr>
      <vt:lpstr>Calibri Light</vt:lpstr>
      <vt:lpstr>Cambria Math</vt:lpstr>
      <vt:lpstr>Century Gothic</vt:lpstr>
      <vt:lpstr>Gill Sans MT</vt:lpstr>
      <vt:lpstr>Times New Roman</vt:lpstr>
      <vt:lpstr>Verdana</vt:lpstr>
      <vt:lpstr>Wingdings 2</vt:lpstr>
      <vt:lpstr>Wingdings 3</vt:lpstr>
      <vt:lpstr>Wisp</vt:lpstr>
      <vt:lpstr>Office Theme</vt:lpstr>
      <vt:lpstr>1_Office Theme</vt:lpstr>
      <vt:lpstr>Solstice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Permeability and Flow</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Formation of Soil</vt:lpstr>
      <vt:lpstr>PowerPoint Presentation</vt:lpstr>
      <vt:lpstr>Soil Horizons</vt:lpstr>
      <vt:lpstr>Dominant processes in Soil Horizons</vt:lpstr>
      <vt:lpstr>PowerPoint Presentation</vt:lpstr>
      <vt:lpstr>Soil Horizons</vt:lpstr>
      <vt:lpstr>PowerPoint Presentation</vt:lpstr>
      <vt:lpstr>Soil Horizons</vt:lpstr>
      <vt:lpstr>PowerPoint Presentation</vt:lpstr>
      <vt:lpstr>Soil Horizons</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Alan Nantel</dc:creator>
  <cp:lastModifiedBy>Alan Nantel</cp:lastModifiedBy>
  <cp:revision>31</cp:revision>
  <cp:lastPrinted>2025-02-04T09:22:45Z</cp:lastPrinted>
  <dcterms:created xsi:type="dcterms:W3CDTF">2022-02-17T15:23:18Z</dcterms:created>
  <dcterms:modified xsi:type="dcterms:W3CDTF">2025-02-09T10:53:54Z</dcterms:modified>
</cp:coreProperties>
</file>