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57" r:id="rId1"/>
  </p:sldMasterIdLst>
  <p:notesMasterIdLst>
    <p:notesMasterId r:id="rId15"/>
  </p:notesMasterIdLst>
  <p:sldIdLst>
    <p:sldId id="283" r:id="rId2"/>
    <p:sldId id="257" r:id="rId3"/>
    <p:sldId id="261" r:id="rId4"/>
    <p:sldId id="263" r:id="rId5"/>
    <p:sldId id="291" r:id="rId6"/>
    <p:sldId id="272" r:id="rId7"/>
    <p:sldId id="288" r:id="rId8"/>
    <p:sldId id="284" r:id="rId9"/>
    <p:sldId id="258" r:id="rId10"/>
    <p:sldId id="287" r:id="rId11"/>
    <p:sldId id="289" r:id="rId12"/>
    <p:sldId id="290" r:id="rId13"/>
    <p:sldId id="292" r:id="rId14"/>
  </p:sldIdLst>
  <p:sldSz cx="9144000" cy="5143500" type="screen16x9"/>
  <p:notesSz cx="6858000" cy="9144000"/>
  <p:embeddedFontLst>
    <p:embeddedFont>
      <p:font typeface="Vidaloka" panose="020B0604020202020204" charset="0"/>
      <p:regular r:id="rId16"/>
    </p:embeddedFont>
    <p:embeddedFont>
      <p:font typeface="Vijaya" panose="020B0604020202020204" charset="0"/>
      <p:regular r:id="rId17"/>
      <p:bold r:id="rId18"/>
    </p:embeddedFont>
    <p:embeddedFont>
      <p:font typeface="Arial Nova Cond Light" panose="020B0604020202020204" charset="0"/>
      <p:regular r:id="rId19"/>
      <p:italic r:id="rId20"/>
    </p:embeddedFont>
    <p:embeddedFont>
      <p:font typeface="Raleway" panose="020B0604020202020204" charset="0"/>
      <p:regular r:id="rId21"/>
      <p:bold r:id="rId22"/>
      <p:italic r:id="rId23"/>
      <p:boldItalic r:id="rId24"/>
    </p:embeddedFont>
    <p:embeddedFont>
      <p:font typeface="Chivo Light" panose="020B0604020202020204" charset="0"/>
      <p:regular r:id="rId25"/>
      <p:bold r:id="rId26"/>
      <p:italic r:id="rId27"/>
      <p:boldItalic r:id="rId28"/>
    </p:embeddedFont>
    <p:embeddedFont>
      <p:font typeface="Montserrat" panose="020B0604020202020204" charset="0"/>
      <p:regular r:id="rId29"/>
      <p:bold r:id="rId30"/>
      <p:italic r:id="rId31"/>
      <p:boldItalic r:id="rId3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userDrawn="1">
          <p15:clr>
            <a:srgbClr val="A4A3A4"/>
          </p15:clr>
        </p15:guide>
        <p15:guide id="2" pos="288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nanya Sandhu (1714213)" initials="AS(" lastIdx="0" clrIdx="0">
    <p:extLst>
      <p:ext uri="{19B8F6BF-5375-455C-9EA6-DF929625EA0E}">
        <p15:presenceInfo xmlns:p15="http://schemas.microsoft.com/office/powerpoint/2012/main" userId="S-1-5-21-809251214-2178901256-4152538893-4545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DDA8"/>
    <a:srgbClr val="596370"/>
    <a:srgbClr val="D58E3E"/>
    <a:srgbClr val="EAE2CD"/>
    <a:srgbClr val="666666"/>
    <a:srgbClr val="D1A0A4"/>
    <a:srgbClr val="BE878C"/>
    <a:srgbClr val="000000"/>
    <a:srgbClr val="1D1D1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D5589E-89A3-4F35-A5A4-2A71BF85D5EA}" v="3" dt="2019-01-09T19:58:31.192"/>
  </p1510:revLst>
</p1510:revInfo>
</file>

<file path=ppt/tableStyles.xml><?xml version="1.0" encoding="utf-8"?>
<a:tblStyleLst xmlns:a="http://schemas.openxmlformats.org/drawingml/2006/main" def="{023C56B4-A2DD-4BBD-AEFC-A7435564BD9E}">
  <a:tblStyle styleId="{023C56B4-A2DD-4BBD-AEFC-A7435564BD9E}"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2" autoAdjust="0"/>
    <p:restoredTop sz="92154" autoAdjust="0"/>
  </p:normalViewPr>
  <p:slideViewPr>
    <p:cSldViewPr snapToGrid="0" showGuides="1">
      <p:cViewPr varScale="1">
        <p:scale>
          <a:sx n="140" d="100"/>
          <a:sy n="140" d="100"/>
        </p:scale>
        <p:origin x="774" y="120"/>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font" Target="fonts/font11.fntdata"/><Relationship Id="rId39"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font" Target="fonts/font6.fntdata"/><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font" Target="fonts/font10.fntdata"/><Relationship Id="rId33" Type="http://schemas.openxmlformats.org/officeDocument/2006/relationships/commentAuthors" Target="commentAuthors.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29" Type="http://schemas.openxmlformats.org/officeDocument/2006/relationships/font" Target="fonts/font1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9.fntdata"/><Relationship Id="rId32" Type="http://schemas.openxmlformats.org/officeDocument/2006/relationships/font" Target="fonts/font17.fntdata"/><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8.fntdata"/><Relationship Id="rId28" Type="http://schemas.openxmlformats.org/officeDocument/2006/relationships/font" Target="fonts/font13.fntdata"/><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4.fntdata"/><Relationship Id="rId31" Type="http://schemas.openxmlformats.org/officeDocument/2006/relationships/font" Target="fonts/font1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font" Target="fonts/font12.fntdata"/><Relationship Id="rId30" Type="http://schemas.openxmlformats.org/officeDocument/2006/relationships/font" Target="fonts/font15.fntdata"/><Relationship Id="rId35"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nya Sandhu (1714213)" userId="S::1714213@student.uwtsd.ac.uk::d28755b5-9921-4a69-a03d-5682a66e873a" providerId="AD" clId="Web-{600C1582-53F2-5113-CB5A-CB0890072D22}"/>
    <pc:docChg chg="modSld">
      <pc:chgData name="Ananya Sandhu (1714213)" userId="S::1714213@student.uwtsd.ac.uk::d28755b5-9921-4a69-a03d-5682a66e873a" providerId="AD" clId="Web-{600C1582-53F2-5113-CB5A-CB0890072D22}" dt="2019-01-09T20:25:04.237" v="12" actId="1076"/>
      <pc:docMkLst>
        <pc:docMk/>
      </pc:docMkLst>
      <pc:sldChg chg="modSp modNotes">
        <pc:chgData name="Ananya Sandhu (1714213)" userId="S::1714213@student.uwtsd.ac.uk::d28755b5-9921-4a69-a03d-5682a66e873a" providerId="AD" clId="Web-{600C1582-53F2-5113-CB5A-CB0890072D22}" dt="2019-01-09T20:25:04.237" v="12" actId="1076"/>
        <pc:sldMkLst>
          <pc:docMk/>
          <pc:sldMk cId="3989673893" sldId="292"/>
        </pc:sldMkLst>
        <pc:spChg chg="mod">
          <ac:chgData name="Ananya Sandhu (1714213)" userId="S::1714213@student.uwtsd.ac.uk::d28755b5-9921-4a69-a03d-5682a66e873a" providerId="AD" clId="Web-{600C1582-53F2-5113-CB5A-CB0890072D22}" dt="2019-01-09T20:25:04.237" v="12" actId="1076"/>
          <ac:spMkLst>
            <pc:docMk/>
            <pc:sldMk cId="3989673893" sldId="292"/>
            <ac:spMk id="8" creationId="{C0D67028-DBA7-4336-AD47-9BF99A253DEB}"/>
          </ac:spMkLst>
        </pc:spChg>
        <pc:spChg chg="mod">
          <ac:chgData name="Ananya Sandhu (1714213)" userId="S::1714213@student.uwtsd.ac.uk::d28755b5-9921-4a69-a03d-5682a66e873a" providerId="AD" clId="Web-{600C1582-53F2-5113-CB5A-CB0890072D22}" dt="2019-01-09T20:24:27.424" v="10" actId="14100"/>
          <ac:spMkLst>
            <pc:docMk/>
            <pc:sldMk cId="3989673893" sldId="292"/>
            <ac:spMk id="14" creationId="{00000000-0000-0000-0000-000000000000}"/>
          </ac:spMkLst>
        </pc:spChg>
        <pc:picChg chg="mod">
          <ac:chgData name="Ananya Sandhu (1714213)" userId="S::1714213@student.uwtsd.ac.uk::d28755b5-9921-4a69-a03d-5682a66e873a" providerId="AD" clId="Web-{600C1582-53F2-5113-CB5A-CB0890072D22}" dt="2019-01-09T20:24:48.158" v="11" actId="14100"/>
          <ac:picMkLst>
            <pc:docMk/>
            <pc:sldMk cId="3989673893" sldId="292"/>
            <ac:picMk id="2050" creationId="{3F9E0284-4C37-4566-A8D8-316062D0BB32}"/>
          </ac:picMkLst>
        </pc:picChg>
      </pc:sldChg>
    </pc:docChg>
  </pc:docChgLst>
  <pc:docChgLst>
    <pc:chgData name="Ananya Sandhu (1714213)" userId="S::1714213@student.uwtsd.ac.uk::d28755b5-9921-4a69-a03d-5682a66e873a" providerId="AD" clId="Web-{7B0DD7BD-DD8F-47B2-9D7B-955A4B0214B1}"/>
    <pc:docChg chg="modSld">
      <pc:chgData name="Ananya Sandhu (1714213)" userId="S::1714213@student.uwtsd.ac.uk::d28755b5-9921-4a69-a03d-5682a66e873a" providerId="AD" clId="Web-{7B0DD7BD-DD8F-47B2-9D7B-955A4B0214B1}" dt="2019-01-10T12:42:39.747" v="1"/>
      <pc:docMkLst>
        <pc:docMk/>
      </pc:docMkLst>
      <pc:sldChg chg="modNotes">
        <pc:chgData name="Ananya Sandhu (1714213)" userId="S::1714213@student.uwtsd.ac.uk::d28755b5-9921-4a69-a03d-5682a66e873a" providerId="AD" clId="Web-{7B0DD7BD-DD8F-47B2-9D7B-955A4B0214B1}" dt="2019-01-10T12:42:39.747" v="1"/>
        <pc:sldMkLst>
          <pc:docMk/>
          <pc:sldMk cId="0" sldId="26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www.hse.gov.uk/violence/toolkit/legislation"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 name="Google Shape;8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smtClean="0"/>
              <a:t>Business is called ARA which means unique and as name suggests this business will be providing multi-therapies as product these treatments will be related to Alternative Therapies including wide range in beauty therapies as well. The business is desired to be a Private Limited company as four Directors as partners in the company. The Business intends to provide a wide range of treatments of Naturopathy such as hydrotherapy, mud therapy, </a:t>
            </a:r>
            <a:r>
              <a:rPr lang="en-GB" dirty="0" err="1" smtClean="0"/>
              <a:t>color</a:t>
            </a:r>
            <a:r>
              <a:rPr lang="en-GB" dirty="0" smtClean="0"/>
              <a:t> therapy, magnet therapy, acupressure, therapeutic massages and extensive range in all beauty treatments. Based on the concept research this Product Service is well in demand as people are tired of side effects of medicines so the business intends to provide complete bundle of products for body, mind and soul related treatments. The target market for the proposed business would be all age group, all gender, diverse members as clients would be welcomed. The business offers and accommodates variety of services as individual and as group for certain part of treatments like meditation and yoga exercises. The core value to this business is to introduce people to healthy way of living and look after their wellbeing by correcting life style and making living healthier</a:t>
            </a: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g35f391192_0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 name="Google Shape;110;g35f391192_0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g35f391192_0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 name="Google Shape;110;g35f391192_0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9016866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Google Shape;208;g35ed75ccf_0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9" name="Google Shape;209;g35ed75ccf_0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6935160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p:cNvGrpSpPr/>
        <p:nvPr/>
      </p:nvGrpSpPr>
      <p:grpSpPr>
        <a:xfrm>
          <a:off x="0" y="0"/>
          <a:ext cx="0" cy="0"/>
          <a:chOff x="0" y="0"/>
          <a:chExt cx="0" cy="0"/>
        </a:xfrm>
      </p:grpSpPr>
      <p:sp>
        <p:nvSpPr>
          <p:cNvPr id="61" name="Google Shape;61;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smtClean="0"/>
              <a:t>Managing a team is a vital part of any business and keeping good team work is essential. Good team work is the ability to accomplish tasks faster and efficiently. We have formed a team keeping experience and the talents of each member in mind. Communication is essential for any business in terms of achievement and objectives and each member of his team has the ability to contribute. This team will work and share responsibilities, appreciate differences and work towards a common goal to make this business successful.</a:t>
            </a: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endParaRPr lang="en-GB" dirty="0"/>
          </a:p>
        </p:txBody>
      </p:sp>
    </p:spTree>
    <p:extLst>
      <p:ext uri="{BB962C8B-B14F-4D97-AF65-F5344CB8AC3E}">
        <p14:creationId xmlns:p14="http://schemas.microsoft.com/office/powerpoint/2010/main" val="29462692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6424849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a:p>
            <a:r>
              <a:rPr lang="en-GB" dirty="0"/>
              <a:t>Belbin, M. (2018). The Nine Belbin Team Roles. Available at: https://www.belbin.com/about/belbin-team-roles/ (Accessed: 28th November 2018)</a:t>
            </a:r>
          </a:p>
          <a:p>
            <a:r>
              <a:rPr lang="en-GB" dirty="0"/>
              <a:t>Business Dictionary. (2018). Competitor. Available at: http://www.businessdictionary.com/ (Accessed: 19th December 2018)</a:t>
            </a:r>
          </a:p>
          <a:p>
            <a:r>
              <a:rPr lang="en-GB" dirty="0"/>
              <a:t>PESTLE Analysis. (2015). Political Factors Affecting Business. Available at: https://pestleanalysis.com/political-factors-affecting-business/ (Accessed: 5th December 2018)</a:t>
            </a:r>
          </a:p>
          <a:p>
            <a:r>
              <a:rPr lang="en-GB" dirty="0"/>
              <a:t>The Team Building Company. (2018). Forming - Storming - Norming – Performing. Available at:  https://www.teambuilding.co.uk/theory/Forming-Storming-Norming-Performing.html (Accessed: 25th November 2018)</a:t>
            </a:r>
          </a:p>
          <a:p>
            <a:r>
              <a:rPr lang="en-GB" dirty="0"/>
              <a:t>Ward, S. (2018). Target Marketing. Available at:  https://www.thebalancesmb.com/target-marketing-2948355 (Accessed: 13th December 2018) </a:t>
            </a:r>
          </a:p>
          <a:p>
            <a:pPr>
              <a:defRPr/>
            </a:pPr>
            <a:r>
              <a:rPr lang="en-GB" dirty="0">
                <a:latin typeface="Arial Nova Cond Light"/>
              </a:rPr>
              <a:t> </a:t>
            </a:r>
            <a:r>
              <a:rPr lang="en-GB" sz="1100" dirty="0">
                <a:latin typeface="Arial Nova Cond Light"/>
              </a:rPr>
              <a:t>Health and safety executive,(HSWA) 1974, (MHSWR) 1999, </a:t>
            </a:r>
            <a:r>
              <a:rPr lang="en-GB" sz="1100" u="sng" dirty="0">
                <a:latin typeface="Arial Nova Cond Light"/>
                <a:hlinkClick r:id="rId3"/>
              </a:rPr>
              <a:t>http://www.hse.gov.uk/violence/toolkit/legislation</a:t>
            </a:r>
            <a:r>
              <a:rPr lang="en-GB" sz="1100" u="sng" dirty="0">
                <a:latin typeface="Arial Nova Cond Light"/>
              </a:rPr>
              <a:t>.htm</a:t>
            </a:r>
            <a:r>
              <a:rPr lang="en-GB" sz="1100" dirty="0">
                <a:latin typeface="Arial Nova Cond Light"/>
              </a:rPr>
              <a:t> ( Accessed : 8</a:t>
            </a:r>
            <a:r>
              <a:rPr lang="en-GB" sz="1100" baseline="30000" dirty="0">
                <a:latin typeface="Arial Nova Cond Light"/>
              </a:rPr>
              <a:t>th</a:t>
            </a:r>
            <a:r>
              <a:rPr lang="en-GB" sz="1100" dirty="0">
                <a:latin typeface="Arial Nova Cond Light"/>
              </a:rPr>
              <a:t> January</a:t>
            </a:r>
            <a:r>
              <a:rPr lang="en-GB" dirty="0">
                <a:latin typeface="Arial Nova Cond Light"/>
              </a:rPr>
              <a:t>  </a:t>
            </a:r>
            <a:r>
              <a:rPr lang="en-GB" sz="1100" dirty="0">
                <a:latin typeface="Arial Nova Cond Light"/>
              </a:rPr>
              <a:t> 2019)</a:t>
            </a:r>
          </a:p>
          <a:p>
            <a:pPr>
              <a:defRPr/>
            </a:pPr>
            <a:r>
              <a:rPr lang="en-GB" dirty="0">
                <a:latin typeface="Arial Nova Cond Light"/>
              </a:rPr>
              <a:t> </a:t>
            </a:r>
            <a:r>
              <a:rPr lang="en-GB" sz="1100" dirty="0">
                <a:latin typeface="Arial Nova Cond Light"/>
              </a:rPr>
              <a:t>Mariotti, S. and Glackin, C. (2015) Entrepreneurship and Small Business Management, 2nd Edition. Harlow: Pearson.</a:t>
            </a:r>
          </a:p>
          <a:p>
            <a:pPr>
              <a:defRPr/>
            </a:pPr>
            <a:r>
              <a:rPr lang="en-GB" dirty="0">
                <a:latin typeface="Arial Nova Cond Light"/>
              </a:rPr>
              <a:t> </a:t>
            </a:r>
            <a:r>
              <a:rPr lang="en-GB" sz="1100" dirty="0">
                <a:latin typeface="Arial Nova Cond Light"/>
              </a:rPr>
              <a:t>Maund, A. Schriek, M. and Tinkler, P. (2017) Certificate in Higher Education: Skills for the Workplace Student Yearbook. London: Sage</a:t>
            </a:r>
            <a:r>
              <a:rPr lang="en-GB" dirty="0">
                <a:latin typeface="Arial Nova Cond Light"/>
              </a:rPr>
              <a:t>  </a:t>
            </a:r>
            <a:r>
              <a:rPr lang="en-GB" sz="1100" dirty="0">
                <a:latin typeface="Arial Nova Cond Light"/>
              </a:rPr>
              <a:t> Publications.</a:t>
            </a:r>
          </a:p>
          <a:p>
            <a:pPr marL="457200" marR="0" lvl="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endParaRPr lang="en-GB" sz="1100" dirty="0">
              <a:latin typeface="Arial Nova Cond Light" panose="020B0604020202020204" charset="0"/>
            </a:endParaRPr>
          </a:p>
          <a:p>
            <a:pPr marL="457200" marR="0" lvl="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endParaRPr lang="en-GB" sz="1100" dirty="0">
              <a:latin typeface="Arial Nova Cond Light" panose="020B0604020202020204" charset="0"/>
            </a:endParaRPr>
          </a:p>
          <a:p>
            <a:endParaRPr lang="en-GB" dirty="0"/>
          </a:p>
        </p:txBody>
      </p:sp>
    </p:spTree>
    <p:extLst>
      <p:ext uri="{BB962C8B-B14F-4D97-AF65-F5344CB8AC3E}">
        <p14:creationId xmlns:p14="http://schemas.microsoft.com/office/powerpoint/2010/main" val="38550639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 1 column" type="tx">
  <p:cSld name="TITLE_AND_BODY">
    <p:spTree>
      <p:nvGrpSpPr>
        <p:cNvPr id="1" name="Shape 20"/>
        <p:cNvGrpSpPr/>
        <p:nvPr/>
      </p:nvGrpSpPr>
      <p:grpSpPr>
        <a:xfrm>
          <a:off x="0" y="0"/>
          <a:ext cx="0" cy="0"/>
          <a:chOff x="0" y="0"/>
          <a:chExt cx="0" cy="0"/>
        </a:xfrm>
      </p:grpSpPr>
      <p:sp>
        <p:nvSpPr>
          <p:cNvPr id="21" name="Google Shape;21;p5"/>
          <p:cNvSpPr/>
          <p:nvPr/>
        </p:nvSpPr>
        <p:spPr>
          <a:xfrm>
            <a:off x="0" y="0"/>
            <a:ext cx="4572000" cy="5143500"/>
          </a:xfrm>
          <a:prstGeom prst="rect">
            <a:avLst/>
          </a:pr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5"/>
          <p:cNvSpPr txBox="1">
            <a:spLocks noGrp="1"/>
          </p:cNvSpPr>
          <p:nvPr>
            <p:ph type="title"/>
          </p:nvPr>
        </p:nvSpPr>
        <p:spPr>
          <a:xfrm>
            <a:off x="5283650" y="205975"/>
            <a:ext cx="3148800" cy="857400"/>
          </a:xfrm>
          <a:prstGeom prst="rect">
            <a:avLst/>
          </a:prstGeom>
        </p:spPr>
        <p:txBody>
          <a:bodyPr spcFirstLastPara="1" wrap="square" lIns="91425" tIns="91425" rIns="91425" bIns="91425" anchor="b" anchorCtr="0"/>
          <a:lstStyle>
            <a:lvl1pPr lvl="0">
              <a:spcBef>
                <a:spcPts val="0"/>
              </a:spcBef>
              <a:spcAft>
                <a:spcPts val="0"/>
              </a:spcAft>
              <a:buSzPts val="14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5"/>
          <p:cNvSpPr txBox="1">
            <a:spLocks noGrp="1"/>
          </p:cNvSpPr>
          <p:nvPr>
            <p:ph type="body" idx="1"/>
          </p:nvPr>
        </p:nvSpPr>
        <p:spPr>
          <a:xfrm>
            <a:off x="5001600" y="1425025"/>
            <a:ext cx="3712800" cy="3329100"/>
          </a:xfrm>
          <a:prstGeom prst="rect">
            <a:avLst/>
          </a:prstGeom>
        </p:spPr>
        <p:txBody>
          <a:bodyPr spcFirstLastPara="1" wrap="square" lIns="91425" tIns="91425" rIns="91425" bIns="91425" anchor="t" anchorCtr="0"/>
          <a:lstStyle>
            <a:lvl1pPr marL="457200" lvl="0" indent="-311150">
              <a:spcBef>
                <a:spcPts val="600"/>
              </a:spcBef>
              <a:spcAft>
                <a:spcPts val="0"/>
              </a:spcAft>
              <a:buSzPts val="1300"/>
              <a:buFont typeface="Raleway"/>
              <a:buChar char="▫"/>
              <a:defRPr>
                <a:latin typeface="Raleway"/>
                <a:ea typeface="Raleway"/>
                <a:cs typeface="Raleway"/>
                <a:sym typeface="Raleway"/>
              </a:defRPr>
            </a:lvl1pPr>
            <a:lvl2pPr marL="914400" lvl="1" indent="-311150">
              <a:spcBef>
                <a:spcPts val="0"/>
              </a:spcBef>
              <a:spcAft>
                <a:spcPts val="0"/>
              </a:spcAft>
              <a:buSzPts val="1300"/>
              <a:buFont typeface="Raleway"/>
              <a:buChar char="▫"/>
              <a:defRPr>
                <a:latin typeface="Raleway"/>
                <a:ea typeface="Raleway"/>
                <a:cs typeface="Raleway"/>
                <a:sym typeface="Raleway"/>
              </a:defRPr>
            </a:lvl2pPr>
            <a:lvl3pPr marL="1371600" lvl="2" indent="-311150">
              <a:spcBef>
                <a:spcPts val="0"/>
              </a:spcBef>
              <a:spcAft>
                <a:spcPts val="0"/>
              </a:spcAft>
              <a:buSzPts val="1300"/>
              <a:buFont typeface="Raleway"/>
              <a:buChar char="▫"/>
              <a:defRPr>
                <a:latin typeface="Raleway"/>
                <a:ea typeface="Raleway"/>
                <a:cs typeface="Raleway"/>
                <a:sym typeface="Raleway"/>
              </a:defRPr>
            </a:lvl3pPr>
            <a:lvl4pPr marL="1828800" lvl="3" indent="-311150">
              <a:spcBef>
                <a:spcPts val="0"/>
              </a:spcBef>
              <a:spcAft>
                <a:spcPts val="0"/>
              </a:spcAft>
              <a:buSzPts val="1300"/>
              <a:buFont typeface="Raleway"/>
              <a:buChar char="▫"/>
              <a:defRPr>
                <a:latin typeface="Raleway"/>
                <a:ea typeface="Raleway"/>
                <a:cs typeface="Raleway"/>
                <a:sym typeface="Raleway"/>
              </a:defRPr>
            </a:lvl4pPr>
            <a:lvl5pPr marL="2286000" lvl="4" indent="-311150">
              <a:spcBef>
                <a:spcPts val="0"/>
              </a:spcBef>
              <a:spcAft>
                <a:spcPts val="0"/>
              </a:spcAft>
              <a:buSzPts val="1300"/>
              <a:buFont typeface="Raleway"/>
              <a:buChar char="▫"/>
              <a:defRPr>
                <a:latin typeface="Raleway"/>
                <a:ea typeface="Raleway"/>
                <a:cs typeface="Raleway"/>
                <a:sym typeface="Raleway"/>
              </a:defRPr>
            </a:lvl5pPr>
            <a:lvl6pPr marL="2743200" lvl="5" indent="-311150">
              <a:spcBef>
                <a:spcPts val="0"/>
              </a:spcBef>
              <a:spcAft>
                <a:spcPts val="0"/>
              </a:spcAft>
              <a:buSzPts val="1300"/>
              <a:buFont typeface="Raleway"/>
              <a:buChar char="▫"/>
              <a:defRPr>
                <a:latin typeface="Raleway"/>
                <a:ea typeface="Raleway"/>
                <a:cs typeface="Raleway"/>
                <a:sym typeface="Raleway"/>
              </a:defRPr>
            </a:lvl6pPr>
            <a:lvl7pPr marL="3200400" lvl="6" indent="-311150">
              <a:spcBef>
                <a:spcPts val="0"/>
              </a:spcBef>
              <a:spcAft>
                <a:spcPts val="0"/>
              </a:spcAft>
              <a:buSzPts val="1300"/>
              <a:buFont typeface="Raleway"/>
              <a:buChar char="▫"/>
              <a:defRPr>
                <a:latin typeface="Raleway"/>
                <a:ea typeface="Raleway"/>
                <a:cs typeface="Raleway"/>
                <a:sym typeface="Raleway"/>
              </a:defRPr>
            </a:lvl7pPr>
            <a:lvl8pPr marL="3657600" lvl="7" indent="-311150">
              <a:spcBef>
                <a:spcPts val="0"/>
              </a:spcBef>
              <a:spcAft>
                <a:spcPts val="0"/>
              </a:spcAft>
              <a:buSzPts val="1300"/>
              <a:buFont typeface="Raleway"/>
              <a:buChar char="▫"/>
              <a:defRPr>
                <a:latin typeface="Raleway"/>
                <a:ea typeface="Raleway"/>
                <a:cs typeface="Raleway"/>
                <a:sym typeface="Raleway"/>
              </a:defRPr>
            </a:lvl8pPr>
            <a:lvl9pPr marL="4114800" lvl="8" indent="-311150">
              <a:spcBef>
                <a:spcPts val="0"/>
              </a:spcBef>
              <a:spcAft>
                <a:spcPts val="0"/>
              </a:spcAft>
              <a:buSzPts val="1300"/>
              <a:buFont typeface="Raleway"/>
              <a:buChar char="▫"/>
              <a:defRPr>
                <a:latin typeface="Raleway"/>
                <a:ea typeface="Raleway"/>
                <a:cs typeface="Raleway"/>
                <a:sym typeface="Raleway"/>
              </a:defRPr>
            </a:lvl9pPr>
          </a:lstStyle>
          <a:p>
            <a:endParaRPr/>
          </a:p>
        </p:txBody>
      </p:sp>
      <p:sp>
        <p:nvSpPr>
          <p:cNvPr id="24" name="Google Shape;24;p5"/>
          <p:cNvSpPr txBox="1">
            <a:spLocks noGrp="1"/>
          </p:cNvSpPr>
          <p:nvPr>
            <p:ph type="sldNum" idx="12"/>
          </p:nvPr>
        </p:nvSpPr>
        <p:spPr>
          <a:xfrm>
            <a:off x="1188150" y="1194900"/>
            <a:ext cx="2195700" cy="2753700"/>
          </a:xfrm>
          <a:prstGeom prst="rect">
            <a:avLst/>
          </a:prstGeom>
          <a:noFill/>
          <a:ln w="9525" cap="flat" cmpd="sng">
            <a:solidFill>
              <a:srgbClr val="FFFFFF"/>
            </a:solidFill>
            <a:prstDash val="solid"/>
            <a:miter lim="8000"/>
            <a:headEnd type="none" w="sm" len="sm"/>
            <a:tailEnd type="none" w="sm" len="sm"/>
          </a:ln>
        </p:spPr>
        <p:txBody>
          <a:bodyPr spcFirstLastPara="1" wrap="square" lIns="91425" tIns="91425" rIns="91425" bIns="91425" anchor="ctr" anchorCtr="0">
            <a:noAutofit/>
          </a:bodyPr>
          <a:lstStyle>
            <a:lvl1pPr lvl="0">
              <a:buNone/>
              <a:defRPr>
                <a:latin typeface="Vidaloka"/>
                <a:ea typeface="Vidaloka"/>
                <a:cs typeface="Vidaloka"/>
                <a:sym typeface="Vidaloka"/>
              </a:defRPr>
            </a:lvl1pPr>
            <a:lvl2pPr lvl="1">
              <a:buNone/>
              <a:defRPr>
                <a:latin typeface="Vidaloka"/>
                <a:ea typeface="Vidaloka"/>
                <a:cs typeface="Vidaloka"/>
                <a:sym typeface="Vidaloka"/>
              </a:defRPr>
            </a:lvl2pPr>
            <a:lvl3pPr lvl="2">
              <a:buNone/>
              <a:defRPr>
                <a:latin typeface="Vidaloka"/>
                <a:ea typeface="Vidaloka"/>
                <a:cs typeface="Vidaloka"/>
                <a:sym typeface="Vidaloka"/>
              </a:defRPr>
            </a:lvl3pPr>
            <a:lvl4pPr lvl="3">
              <a:buNone/>
              <a:defRPr>
                <a:latin typeface="Vidaloka"/>
                <a:ea typeface="Vidaloka"/>
                <a:cs typeface="Vidaloka"/>
                <a:sym typeface="Vidaloka"/>
              </a:defRPr>
            </a:lvl4pPr>
            <a:lvl5pPr lvl="4">
              <a:buNone/>
              <a:defRPr>
                <a:latin typeface="Vidaloka"/>
                <a:ea typeface="Vidaloka"/>
                <a:cs typeface="Vidaloka"/>
                <a:sym typeface="Vidaloka"/>
              </a:defRPr>
            </a:lvl5pPr>
            <a:lvl6pPr lvl="5">
              <a:buNone/>
              <a:defRPr>
                <a:latin typeface="Vidaloka"/>
                <a:ea typeface="Vidaloka"/>
                <a:cs typeface="Vidaloka"/>
                <a:sym typeface="Vidaloka"/>
              </a:defRPr>
            </a:lvl6pPr>
            <a:lvl7pPr lvl="6">
              <a:buNone/>
              <a:defRPr>
                <a:latin typeface="Vidaloka"/>
                <a:ea typeface="Vidaloka"/>
                <a:cs typeface="Vidaloka"/>
                <a:sym typeface="Vidaloka"/>
              </a:defRPr>
            </a:lvl7pPr>
            <a:lvl8pPr lvl="7">
              <a:buNone/>
              <a:defRPr>
                <a:latin typeface="Vidaloka"/>
                <a:ea typeface="Vidaloka"/>
                <a:cs typeface="Vidaloka"/>
                <a:sym typeface="Vidaloka"/>
              </a:defRPr>
            </a:lvl8pPr>
            <a:lvl9pPr lvl="8">
              <a:buNone/>
              <a:defRPr>
                <a:latin typeface="Vidaloka"/>
                <a:ea typeface="Vidaloka"/>
                <a:cs typeface="Vidaloka"/>
                <a:sym typeface="Vidaloka"/>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spTree>
      <p:nvGrpSpPr>
        <p:cNvPr id="1" name="Shape 25"/>
        <p:cNvGrpSpPr/>
        <p:nvPr/>
      </p:nvGrpSpPr>
      <p:grpSpPr>
        <a:xfrm>
          <a:off x="0" y="0"/>
          <a:ext cx="0" cy="0"/>
          <a:chOff x="0" y="0"/>
          <a:chExt cx="0" cy="0"/>
        </a:xfrm>
      </p:grpSpPr>
      <p:sp>
        <p:nvSpPr>
          <p:cNvPr id="26" name="Google Shape;26;p6"/>
          <p:cNvSpPr/>
          <p:nvPr/>
        </p:nvSpPr>
        <p:spPr>
          <a:xfrm>
            <a:off x="0" y="0"/>
            <a:ext cx="4572000" cy="5143500"/>
          </a:xfrm>
          <a:prstGeom prst="rect">
            <a:avLst/>
          </a:pr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6"/>
          <p:cNvSpPr txBox="1">
            <a:spLocks noGrp="1"/>
          </p:cNvSpPr>
          <p:nvPr>
            <p:ph type="title"/>
          </p:nvPr>
        </p:nvSpPr>
        <p:spPr>
          <a:xfrm>
            <a:off x="5283650" y="205975"/>
            <a:ext cx="3148800" cy="857400"/>
          </a:xfrm>
          <a:prstGeom prst="rect">
            <a:avLst/>
          </a:prstGeom>
        </p:spPr>
        <p:txBody>
          <a:bodyPr spcFirstLastPara="1" wrap="square" lIns="91425" tIns="91425" rIns="91425" bIns="91425" anchor="b" anchorCtr="0"/>
          <a:lstStyle>
            <a:lvl1pPr lvl="0">
              <a:spcBef>
                <a:spcPts val="0"/>
              </a:spcBef>
              <a:spcAft>
                <a:spcPts val="0"/>
              </a:spcAft>
              <a:buSzPts val="14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8" name="Google Shape;28;p6"/>
          <p:cNvSpPr txBox="1">
            <a:spLocks noGrp="1"/>
          </p:cNvSpPr>
          <p:nvPr>
            <p:ph type="body" idx="1"/>
          </p:nvPr>
        </p:nvSpPr>
        <p:spPr>
          <a:xfrm>
            <a:off x="4980050" y="1349425"/>
            <a:ext cx="1799100" cy="2604300"/>
          </a:xfrm>
          <a:prstGeom prst="rect">
            <a:avLst/>
          </a:prstGeom>
        </p:spPr>
        <p:txBody>
          <a:bodyPr spcFirstLastPara="1" wrap="square" lIns="91425" tIns="91425" rIns="91425" bIns="91425" anchor="t" anchorCtr="0"/>
          <a:lstStyle>
            <a:lvl1pPr marL="457200" lvl="0" indent="-304800">
              <a:spcBef>
                <a:spcPts val="60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9" name="Google Shape;29;p6"/>
          <p:cNvSpPr txBox="1">
            <a:spLocks noGrp="1"/>
          </p:cNvSpPr>
          <p:nvPr>
            <p:ph type="body" idx="2"/>
          </p:nvPr>
        </p:nvSpPr>
        <p:spPr>
          <a:xfrm>
            <a:off x="6887597" y="1349425"/>
            <a:ext cx="1799100" cy="2604300"/>
          </a:xfrm>
          <a:prstGeom prst="rect">
            <a:avLst/>
          </a:prstGeom>
        </p:spPr>
        <p:txBody>
          <a:bodyPr spcFirstLastPara="1" wrap="square" lIns="91425" tIns="91425" rIns="91425" bIns="91425" anchor="t" anchorCtr="0"/>
          <a:lstStyle>
            <a:lvl1pPr marL="457200" lvl="0" indent="-304800">
              <a:spcBef>
                <a:spcPts val="60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0" name="Google Shape;30;p6"/>
          <p:cNvSpPr txBox="1">
            <a:spLocks noGrp="1"/>
          </p:cNvSpPr>
          <p:nvPr>
            <p:ph type="sldNum" idx="12"/>
          </p:nvPr>
        </p:nvSpPr>
        <p:spPr>
          <a:xfrm>
            <a:off x="1188150" y="1194900"/>
            <a:ext cx="2195700" cy="27537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lank dark" type="blank">
  <p:cSld name="BLANK">
    <p:bg>
      <p:bgPr>
        <a:solidFill>
          <a:srgbClr val="1D1D1B"/>
        </a:solidFill>
        <a:effectLst/>
      </p:bgPr>
    </p:bg>
    <p:spTree>
      <p:nvGrpSpPr>
        <p:cNvPr id="1" name="Shape 39"/>
        <p:cNvGrpSpPr/>
        <p:nvPr/>
      </p:nvGrpSpPr>
      <p:grpSpPr>
        <a:xfrm>
          <a:off x="0" y="0"/>
          <a:ext cx="0" cy="0"/>
          <a:chOff x="0" y="0"/>
          <a:chExt cx="0" cy="0"/>
        </a:xfrm>
      </p:grpSpPr>
      <p:sp>
        <p:nvSpPr>
          <p:cNvPr id="40" name="Google Shape;40;p9"/>
          <p:cNvSpPr/>
          <p:nvPr/>
        </p:nvSpPr>
        <p:spPr>
          <a:xfrm>
            <a:off x="1188450" y="1194900"/>
            <a:ext cx="6767100" cy="2753700"/>
          </a:xfrm>
          <a:prstGeom prst="rect">
            <a:avLst/>
          </a:prstGeom>
          <a:no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9"/>
          <p:cNvSpPr txBox="1">
            <a:spLocks noGrp="1"/>
          </p:cNvSpPr>
          <p:nvPr>
            <p:ph type="sldNum" idx="12"/>
          </p:nvPr>
        </p:nvSpPr>
        <p:spPr>
          <a:xfrm>
            <a:off x="1188150" y="3948600"/>
            <a:ext cx="6767100" cy="1194900"/>
          </a:xfrm>
          <a:prstGeom prst="rect">
            <a:avLst/>
          </a:prstGeom>
          <a:noFill/>
          <a:ln>
            <a:noFill/>
          </a:ln>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lank light">
  <p:cSld name="BLANK_1">
    <p:bg>
      <p:bgPr>
        <a:solidFill>
          <a:srgbClr val="FFFFFF"/>
        </a:solidFill>
        <a:effectLst/>
      </p:bgPr>
    </p:bg>
    <p:spTree>
      <p:nvGrpSpPr>
        <p:cNvPr id="1" name="Shape 42"/>
        <p:cNvGrpSpPr/>
        <p:nvPr/>
      </p:nvGrpSpPr>
      <p:grpSpPr>
        <a:xfrm>
          <a:off x="0" y="0"/>
          <a:ext cx="0" cy="0"/>
          <a:chOff x="0" y="0"/>
          <a:chExt cx="0" cy="0"/>
        </a:xfrm>
      </p:grpSpPr>
      <p:sp>
        <p:nvSpPr>
          <p:cNvPr id="43" name="Google Shape;43;p10"/>
          <p:cNvSpPr/>
          <p:nvPr/>
        </p:nvSpPr>
        <p:spPr>
          <a:xfrm>
            <a:off x="1188450" y="1194900"/>
            <a:ext cx="6767100" cy="2753700"/>
          </a:xfrm>
          <a:prstGeom prst="rect">
            <a:avLst/>
          </a:prstGeom>
          <a:noFill/>
          <a:ln w="9525" cap="flat" cmpd="sng">
            <a:solidFill>
              <a:srgbClr val="1D1D1B"/>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10"/>
          <p:cNvSpPr txBox="1">
            <a:spLocks noGrp="1"/>
          </p:cNvSpPr>
          <p:nvPr>
            <p:ph type="sldNum" idx="12"/>
          </p:nvPr>
        </p:nvSpPr>
        <p:spPr>
          <a:xfrm>
            <a:off x="1188450" y="3948600"/>
            <a:ext cx="6767100" cy="1194900"/>
          </a:xfrm>
          <a:prstGeom prst="rect">
            <a:avLst/>
          </a:prstGeom>
          <a:noFill/>
          <a:ln>
            <a:noFill/>
          </a:ln>
        </p:spPr>
        <p:txBody>
          <a:bodyPr spcFirstLastPara="1" wrap="square" lIns="91425" tIns="91425" rIns="91425" bIns="91425" anchor="ctr" anchorCtr="0">
            <a:noAutofit/>
          </a:bodyPr>
          <a:lstStyle>
            <a:lvl1pPr lvl="0" rtl="0">
              <a:buNone/>
              <a:defRPr>
                <a:solidFill>
                  <a:srgbClr val="1D1D1B"/>
                </a:solidFill>
              </a:defRPr>
            </a:lvl1pPr>
            <a:lvl2pPr lvl="1" rtl="0">
              <a:buNone/>
              <a:defRPr>
                <a:solidFill>
                  <a:srgbClr val="1D1D1B"/>
                </a:solidFill>
              </a:defRPr>
            </a:lvl2pPr>
            <a:lvl3pPr lvl="2" rtl="0">
              <a:buNone/>
              <a:defRPr>
                <a:solidFill>
                  <a:srgbClr val="1D1D1B"/>
                </a:solidFill>
              </a:defRPr>
            </a:lvl3pPr>
            <a:lvl4pPr lvl="3" rtl="0">
              <a:buNone/>
              <a:defRPr>
                <a:solidFill>
                  <a:srgbClr val="1D1D1B"/>
                </a:solidFill>
              </a:defRPr>
            </a:lvl4pPr>
            <a:lvl5pPr lvl="4" rtl="0">
              <a:buNone/>
              <a:defRPr>
                <a:solidFill>
                  <a:srgbClr val="1D1D1B"/>
                </a:solidFill>
              </a:defRPr>
            </a:lvl5pPr>
            <a:lvl6pPr lvl="5" rtl="0">
              <a:buNone/>
              <a:defRPr>
                <a:solidFill>
                  <a:srgbClr val="1D1D1B"/>
                </a:solidFill>
              </a:defRPr>
            </a:lvl6pPr>
            <a:lvl7pPr lvl="6" rtl="0">
              <a:buNone/>
              <a:defRPr>
                <a:solidFill>
                  <a:srgbClr val="1D1D1B"/>
                </a:solidFill>
              </a:defRPr>
            </a:lvl7pPr>
            <a:lvl8pPr lvl="7" rtl="0">
              <a:buNone/>
              <a:defRPr>
                <a:solidFill>
                  <a:srgbClr val="1D1D1B"/>
                </a:solidFill>
              </a:defRPr>
            </a:lvl8pPr>
            <a:lvl9pPr lvl="8" rtl="0">
              <a:buNone/>
              <a:defRPr>
                <a:solidFill>
                  <a:srgbClr val="1D1D1B"/>
                </a:solidFill>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5283650" y="205975"/>
            <a:ext cx="3148800" cy="857400"/>
          </a:xfrm>
          <a:prstGeom prst="rect">
            <a:avLst/>
          </a:prstGeom>
          <a:noFill/>
          <a:ln>
            <a:noFill/>
          </a:ln>
        </p:spPr>
        <p:txBody>
          <a:bodyPr spcFirstLastPara="1" wrap="square" lIns="91425" tIns="91425" rIns="91425" bIns="91425" anchor="b" anchorCtr="0"/>
          <a:lstStyle>
            <a:lvl1pPr lvl="0" algn="ctr">
              <a:spcBef>
                <a:spcPts val="0"/>
              </a:spcBef>
              <a:spcAft>
                <a:spcPts val="0"/>
              </a:spcAft>
              <a:buClr>
                <a:srgbClr val="1D1D1B"/>
              </a:buClr>
              <a:buSzPts val="1400"/>
              <a:buFont typeface="Montserrat"/>
              <a:buNone/>
              <a:defRPr b="1">
                <a:solidFill>
                  <a:srgbClr val="1D1D1B"/>
                </a:solidFill>
                <a:latin typeface="Montserrat"/>
                <a:ea typeface="Montserrat"/>
                <a:cs typeface="Montserrat"/>
                <a:sym typeface="Montserrat"/>
              </a:defRPr>
            </a:lvl1pPr>
            <a:lvl2pPr lvl="1" algn="ctr">
              <a:spcBef>
                <a:spcPts val="0"/>
              </a:spcBef>
              <a:spcAft>
                <a:spcPts val="0"/>
              </a:spcAft>
              <a:buClr>
                <a:srgbClr val="1D1D1B"/>
              </a:buClr>
              <a:buSzPts val="1400"/>
              <a:buFont typeface="Montserrat"/>
              <a:buNone/>
              <a:defRPr b="1">
                <a:solidFill>
                  <a:srgbClr val="1D1D1B"/>
                </a:solidFill>
                <a:latin typeface="Montserrat"/>
                <a:ea typeface="Montserrat"/>
                <a:cs typeface="Montserrat"/>
                <a:sym typeface="Montserrat"/>
              </a:defRPr>
            </a:lvl2pPr>
            <a:lvl3pPr lvl="2" algn="ctr">
              <a:spcBef>
                <a:spcPts val="0"/>
              </a:spcBef>
              <a:spcAft>
                <a:spcPts val="0"/>
              </a:spcAft>
              <a:buClr>
                <a:srgbClr val="1D1D1B"/>
              </a:buClr>
              <a:buSzPts val="1400"/>
              <a:buFont typeface="Montserrat"/>
              <a:buNone/>
              <a:defRPr b="1">
                <a:solidFill>
                  <a:srgbClr val="1D1D1B"/>
                </a:solidFill>
                <a:latin typeface="Montserrat"/>
                <a:ea typeface="Montserrat"/>
                <a:cs typeface="Montserrat"/>
                <a:sym typeface="Montserrat"/>
              </a:defRPr>
            </a:lvl3pPr>
            <a:lvl4pPr lvl="3" algn="ctr">
              <a:spcBef>
                <a:spcPts val="0"/>
              </a:spcBef>
              <a:spcAft>
                <a:spcPts val="0"/>
              </a:spcAft>
              <a:buClr>
                <a:srgbClr val="1D1D1B"/>
              </a:buClr>
              <a:buSzPts val="1400"/>
              <a:buFont typeface="Montserrat"/>
              <a:buNone/>
              <a:defRPr b="1">
                <a:solidFill>
                  <a:srgbClr val="1D1D1B"/>
                </a:solidFill>
                <a:latin typeface="Montserrat"/>
                <a:ea typeface="Montserrat"/>
                <a:cs typeface="Montserrat"/>
                <a:sym typeface="Montserrat"/>
              </a:defRPr>
            </a:lvl4pPr>
            <a:lvl5pPr lvl="4" algn="ctr">
              <a:spcBef>
                <a:spcPts val="0"/>
              </a:spcBef>
              <a:spcAft>
                <a:spcPts val="0"/>
              </a:spcAft>
              <a:buClr>
                <a:srgbClr val="1D1D1B"/>
              </a:buClr>
              <a:buSzPts val="1400"/>
              <a:buFont typeface="Montserrat"/>
              <a:buNone/>
              <a:defRPr b="1">
                <a:solidFill>
                  <a:srgbClr val="1D1D1B"/>
                </a:solidFill>
                <a:latin typeface="Montserrat"/>
                <a:ea typeface="Montserrat"/>
                <a:cs typeface="Montserrat"/>
                <a:sym typeface="Montserrat"/>
              </a:defRPr>
            </a:lvl5pPr>
            <a:lvl6pPr lvl="5" algn="ctr">
              <a:spcBef>
                <a:spcPts val="0"/>
              </a:spcBef>
              <a:spcAft>
                <a:spcPts val="0"/>
              </a:spcAft>
              <a:buClr>
                <a:srgbClr val="1D1D1B"/>
              </a:buClr>
              <a:buSzPts val="1400"/>
              <a:buFont typeface="Montserrat"/>
              <a:buNone/>
              <a:defRPr b="1">
                <a:solidFill>
                  <a:srgbClr val="1D1D1B"/>
                </a:solidFill>
                <a:latin typeface="Montserrat"/>
                <a:ea typeface="Montserrat"/>
                <a:cs typeface="Montserrat"/>
                <a:sym typeface="Montserrat"/>
              </a:defRPr>
            </a:lvl6pPr>
            <a:lvl7pPr lvl="6" algn="ctr">
              <a:spcBef>
                <a:spcPts val="0"/>
              </a:spcBef>
              <a:spcAft>
                <a:spcPts val="0"/>
              </a:spcAft>
              <a:buClr>
                <a:srgbClr val="1D1D1B"/>
              </a:buClr>
              <a:buSzPts val="1400"/>
              <a:buFont typeface="Montserrat"/>
              <a:buNone/>
              <a:defRPr b="1">
                <a:solidFill>
                  <a:srgbClr val="1D1D1B"/>
                </a:solidFill>
                <a:latin typeface="Montserrat"/>
                <a:ea typeface="Montserrat"/>
                <a:cs typeface="Montserrat"/>
                <a:sym typeface="Montserrat"/>
              </a:defRPr>
            </a:lvl7pPr>
            <a:lvl8pPr lvl="7" algn="ctr">
              <a:spcBef>
                <a:spcPts val="0"/>
              </a:spcBef>
              <a:spcAft>
                <a:spcPts val="0"/>
              </a:spcAft>
              <a:buClr>
                <a:srgbClr val="1D1D1B"/>
              </a:buClr>
              <a:buSzPts val="1400"/>
              <a:buFont typeface="Montserrat"/>
              <a:buNone/>
              <a:defRPr b="1">
                <a:solidFill>
                  <a:srgbClr val="1D1D1B"/>
                </a:solidFill>
                <a:latin typeface="Montserrat"/>
                <a:ea typeface="Montserrat"/>
                <a:cs typeface="Montserrat"/>
                <a:sym typeface="Montserrat"/>
              </a:defRPr>
            </a:lvl8pPr>
            <a:lvl9pPr lvl="8" algn="ctr">
              <a:spcBef>
                <a:spcPts val="0"/>
              </a:spcBef>
              <a:spcAft>
                <a:spcPts val="0"/>
              </a:spcAft>
              <a:buClr>
                <a:srgbClr val="1D1D1B"/>
              </a:buClr>
              <a:buSzPts val="1400"/>
              <a:buFont typeface="Montserrat"/>
              <a:buNone/>
              <a:defRPr b="1">
                <a:solidFill>
                  <a:srgbClr val="1D1D1B"/>
                </a:solidFill>
                <a:latin typeface="Montserrat"/>
                <a:ea typeface="Montserrat"/>
                <a:cs typeface="Montserrat"/>
                <a:sym typeface="Montserrat"/>
              </a:defRPr>
            </a:lvl9pPr>
          </a:lstStyle>
          <a:p>
            <a:endParaRPr/>
          </a:p>
        </p:txBody>
      </p:sp>
      <p:sp>
        <p:nvSpPr>
          <p:cNvPr id="7" name="Google Shape;7;p1"/>
          <p:cNvSpPr txBox="1">
            <a:spLocks noGrp="1"/>
          </p:cNvSpPr>
          <p:nvPr>
            <p:ph type="body" idx="1"/>
          </p:nvPr>
        </p:nvSpPr>
        <p:spPr>
          <a:xfrm>
            <a:off x="5001600" y="1425025"/>
            <a:ext cx="3712800" cy="3329100"/>
          </a:xfrm>
          <a:prstGeom prst="rect">
            <a:avLst/>
          </a:prstGeom>
          <a:noFill/>
          <a:ln>
            <a:noFill/>
          </a:ln>
        </p:spPr>
        <p:txBody>
          <a:bodyPr spcFirstLastPara="1" wrap="square" lIns="91425" tIns="91425" rIns="91425" bIns="91425" anchor="t" anchorCtr="0"/>
          <a:lstStyle>
            <a:lvl1pPr marL="457200" lvl="0" indent="-311150">
              <a:lnSpc>
                <a:spcPct val="115000"/>
              </a:lnSpc>
              <a:spcBef>
                <a:spcPts val="600"/>
              </a:spcBef>
              <a:spcAft>
                <a:spcPts val="0"/>
              </a:spcAft>
              <a:buClr>
                <a:srgbClr val="576574"/>
              </a:buClr>
              <a:buSzPts val="1300"/>
              <a:buFont typeface="Raleway"/>
              <a:buChar char="▫"/>
              <a:defRPr sz="1300">
                <a:solidFill>
                  <a:srgbClr val="576574"/>
                </a:solidFill>
                <a:latin typeface="Raleway"/>
                <a:ea typeface="Raleway"/>
                <a:cs typeface="Raleway"/>
                <a:sym typeface="Raleway"/>
              </a:defRPr>
            </a:lvl1pPr>
            <a:lvl2pPr marL="914400" lvl="1" indent="-311150">
              <a:lnSpc>
                <a:spcPct val="115000"/>
              </a:lnSpc>
              <a:spcBef>
                <a:spcPts val="0"/>
              </a:spcBef>
              <a:spcAft>
                <a:spcPts val="0"/>
              </a:spcAft>
              <a:buClr>
                <a:srgbClr val="576574"/>
              </a:buClr>
              <a:buSzPts val="1300"/>
              <a:buFont typeface="Raleway"/>
              <a:buChar char="▫"/>
              <a:defRPr sz="1300">
                <a:solidFill>
                  <a:srgbClr val="576574"/>
                </a:solidFill>
                <a:latin typeface="Raleway"/>
                <a:ea typeface="Raleway"/>
                <a:cs typeface="Raleway"/>
                <a:sym typeface="Raleway"/>
              </a:defRPr>
            </a:lvl2pPr>
            <a:lvl3pPr marL="1371600" lvl="2" indent="-311150">
              <a:lnSpc>
                <a:spcPct val="115000"/>
              </a:lnSpc>
              <a:spcBef>
                <a:spcPts val="0"/>
              </a:spcBef>
              <a:spcAft>
                <a:spcPts val="0"/>
              </a:spcAft>
              <a:buClr>
                <a:srgbClr val="576574"/>
              </a:buClr>
              <a:buSzPts val="1300"/>
              <a:buFont typeface="Raleway"/>
              <a:buChar char="▫"/>
              <a:defRPr sz="1300">
                <a:solidFill>
                  <a:srgbClr val="576574"/>
                </a:solidFill>
                <a:latin typeface="Raleway"/>
                <a:ea typeface="Raleway"/>
                <a:cs typeface="Raleway"/>
                <a:sym typeface="Raleway"/>
              </a:defRPr>
            </a:lvl3pPr>
            <a:lvl4pPr marL="1828800" lvl="3" indent="-311150">
              <a:lnSpc>
                <a:spcPct val="115000"/>
              </a:lnSpc>
              <a:spcBef>
                <a:spcPts val="0"/>
              </a:spcBef>
              <a:spcAft>
                <a:spcPts val="0"/>
              </a:spcAft>
              <a:buClr>
                <a:srgbClr val="576574"/>
              </a:buClr>
              <a:buSzPts val="1300"/>
              <a:buFont typeface="Raleway"/>
              <a:buChar char="▫"/>
              <a:defRPr sz="1300">
                <a:solidFill>
                  <a:srgbClr val="576574"/>
                </a:solidFill>
                <a:latin typeface="Raleway"/>
                <a:ea typeface="Raleway"/>
                <a:cs typeface="Raleway"/>
                <a:sym typeface="Raleway"/>
              </a:defRPr>
            </a:lvl4pPr>
            <a:lvl5pPr marL="2286000" lvl="4" indent="-311150">
              <a:lnSpc>
                <a:spcPct val="115000"/>
              </a:lnSpc>
              <a:spcBef>
                <a:spcPts val="0"/>
              </a:spcBef>
              <a:spcAft>
                <a:spcPts val="0"/>
              </a:spcAft>
              <a:buClr>
                <a:srgbClr val="576574"/>
              </a:buClr>
              <a:buSzPts val="1300"/>
              <a:buFont typeface="Raleway"/>
              <a:buChar char="▫"/>
              <a:defRPr sz="1300">
                <a:solidFill>
                  <a:srgbClr val="576574"/>
                </a:solidFill>
                <a:latin typeface="Raleway"/>
                <a:ea typeface="Raleway"/>
                <a:cs typeface="Raleway"/>
                <a:sym typeface="Raleway"/>
              </a:defRPr>
            </a:lvl5pPr>
            <a:lvl6pPr marL="2743200" lvl="5" indent="-311150">
              <a:lnSpc>
                <a:spcPct val="115000"/>
              </a:lnSpc>
              <a:spcBef>
                <a:spcPts val="0"/>
              </a:spcBef>
              <a:spcAft>
                <a:spcPts val="0"/>
              </a:spcAft>
              <a:buClr>
                <a:srgbClr val="576574"/>
              </a:buClr>
              <a:buSzPts val="1300"/>
              <a:buFont typeface="Raleway"/>
              <a:buChar char="▫"/>
              <a:defRPr sz="1300">
                <a:solidFill>
                  <a:srgbClr val="576574"/>
                </a:solidFill>
                <a:latin typeface="Raleway"/>
                <a:ea typeface="Raleway"/>
                <a:cs typeface="Raleway"/>
                <a:sym typeface="Raleway"/>
              </a:defRPr>
            </a:lvl6pPr>
            <a:lvl7pPr marL="3200400" lvl="6" indent="-311150">
              <a:lnSpc>
                <a:spcPct val="115000"/>
              </a:lnSpc>
              <a:spcBef>
                <a:spcPts val="0"/>
              </a:spcBef>
              <a:spcAft>
                <a:spcPts val="0"/>
              </a:spcAft>
              <a:buClr>
                <a:srgbClr val="576574"/>
              </a:buClr>
              <a:buSzPts val="1300"/>
              <a:buFont typeface="Raleway"/>
              <a:buChar char="▫"/>
              <a:defRPr sz="1300">
                <a:solidFill>
                  <a:srgbClr val="576574"/>
                </a:solidFill>
                <a:latin typeface="Raleway"/>
                <a:ea typeface="Raleway"/>
                <a:cs typeface="Raleway"/>
                <a:sym typeface="Raleway"/>
              </a:defRPr>
            </a:lvl7pPr>
            <a:lvl8pPr marL="3657600" lvl="7" indent="-311150">
              <a:lnSpc>
                <a:spcPct val="115000"/>
              </a:lnSpc>
              <a:spcBef>
                <a:spcPts val="0"/>
              </a:spcBef>
              <a:spcAft>
                <a:spcPts val="0"/>
              </a:spcAft>
              <a:buClr>
                <a:srgbClr val="576574"/>
              </a:buClr>
              <a:buSzPts val="1300"/>
              <a:buFont typeface="Raleway"/>
              <a:buChar char="▫"/>
              <a:defRPr sz="1300">
                <a:solidFill>
                  <a:srgbClr val="576574"/>
                </a:solidFill>
                <a:latin typeface="Raleway"/>
                <a:ea typeface="Raleway"/>
                <a:cs typeface="Raleway"/>
                <a:sym typeface="Raleway"/>
              </a:defRPr>
            </a:lvl8pPr>
            <a:lvl9pPr marL="4114800" lvl="8" indent="-311150">
              <a:lnSpc>
                <a:spcPct val="115000"/>
              </a:lnSpc>
              <a:spcBef>
                <a:spcPts val="0"/>
              </a:spcBef>
              <a:spcAft>
                <a:spcPts val="0"/>
              </a:spcAft>
              <a:buClr>
                <a:srgbClr val="576574"/>
              </a:buClr>
              <a:buSzPts val="1300"/>
              <a:buFont typeface="Raleway"/>
              <a:buChar char="▫"/>
              <a:defRPr sz="1300">
                <a:solidFill>
                  <a:srgbClr val="576574"/>
                </a:solidFill>
                <a:latin typeface="Raleway"/>
                <a:ea typeface="Raleway"/>
                <a:cs typeface="Raleway"/>
                <a:sym typeface="Raleway"/>
              </a:defRPr>
            </a:lvl9pPr>
          </a:lstStyle>
          <a:p>
            <a:endParaRPr/>
          </a:p>
        </p:txBody>
      </p:sp>
      <p:sp>
        <p:nvSpPr>
          <p:cNvPr id="8" name="Google Shape;8;p1"/>
          <p:cNvSpPr txBox="1">
            <a:spLocks noGrp="1"/>
          </p:cNvSpPr>
          <p:nvPr>
            <p:ph type="sldNum" idx="12"/>
          </p:nvPr>
        </p:nvSpPr>
        <p:spPr>
          <a:xfrm>
            <a:off x="1188150" y="1194900"/>
            <a:ext cx="2195700" cy="2753700"/>
          </a:xfrm>
          <a:prstGeom prst="rect">
            <a:avLst/>
          </a:prstGeom>
          <a:noFill/>
          <a:ln w="9525" cap="flat" cmpd="sng">
            <a:solidFill>
              <a:srgbClr val="FFFFFF"/>
            </a:solidFill>
            <a:prstDash val="solid"/>
            <a:miter lim="8000"/>
            <a:headEnd type="none" w="sm" len="sm"/>
            <a:tailEnd type="none" w="sm" len="sm"/>
          </a:ln>
        </p:spPr>
        <p:txBody>
          <a:bodyPr spcFirstLastPara="1" wrap="square" lIns="91425" tIns="91425" rIns="91425" bIns="91425" anchor="ctr" anchorCtr="0">
            <a:noAutofit/>
          </a:bodyPr>
          <a:lstStyle>
            <a:lvl1pPr lvl="0" algn="ctr" rtl="0">
              <a:buNone/>
              <a:defRPr sz="6000">
                <a:solidFill>
                  <a:srgbClr val="FFFFFF"/>
                </a:solidFill>
                <a:latin typeface="Vidaloka"/>
                <a:ea typeface="Vidaloka"/>
                <a:cs typeface="Vidaloka"/>
                <a:sym typeface="Vidaloka"/>
              </a:defRPr>
            </a:lvl1pPr>
            <a:lvl2pPr lvl="1" algn="ctr" rtl="0">
              <a:buNone/>
              <a:defRPr sz="6000">
                <a:solidFill>
                  <a:srgbClr val="FFFFFF"/>
                </a:solidFill>
                <a:latin typeface="Vidaloka"/>
                <a:ea typeface="Vidaloka"/>
                <a:cs typeface="Vidaloka"/>
                <a:sym typeface="Vidaloka"/>
              </a:defRPr>
            </a:lvl2pPr>
            <a:lvl3pPr lvl="2" algn="ctr" rtl="0">
              <a:buNone/>
              <a:defRPr sz="6000">
                <a:solidFill>
                  <a:srgbClr val="FFFFFF"/>
                </a:solidFill>
                <a:latin typeface="Vidaloka"/>
                <a:ea typeface="Vidaloka"/>
                <a:cs typeface="Vidaloka"/>
                <a:sym typeface="Vidaloka"/>
              </a:defRPr>
            </a:lvl3pPr>
            <a:lvl4pPr lvl="3" algn="ctr" rtl="0">
              <a:buNone/>
              <a:defRPr sz="6000">
                <a:solidFill>
                  <a:srgbClr val="FFFFFF"/>
                </a:solidFill>
                <a:latin typeface="Vidaloka"/>
                <a:ea typeface="Vidaloka"/>
                <a:cs typeface="Vidaloka"/>
                <a:sym typeface="Vidaloka"/>
              </a:defRPr>
            </a:lvl4pPr>
            <a:lvl5pPr lvl="4" algn="ctr" rtl="0">
              <a:buNone/>
              <a:defRPr sz="6000">
                <a:solidFill>
                  <a:srgbClr val="FFFFFF"/>
                </a:solidFill>
                <a:latin typeface="Vidaloka"/>
                <a:ea typeface="Vidaloka"/>
                <a:cs typeface="Vidaloka"/>
                <a:sym typeface="Vidaloka"/>
              </a:defRPr>
            </a:lvl5pPr>
            <a:lvl6pPr lvl="5" algn="ctr" rtl="0">
              <a:buNone/>
              <a:defRPr sz="6000">
                <a:solidFill>
                  <a:srgbClr val="FFFFFF"/>
                </a:solidFill>
                <a:latin typeface="Vidaloka"/>
                <a:ea typeface="Vidaloka"/>
                <a:cs typeface="Vidaloka"/>
                <a:sym typeface="Vidaloka"/>
              </a:defRPr>
            </a:lvl6pPr>
            <a:lvl7pPr lvl="6" algn="ctr" rtl="0">
              <a:buNone/>
              <a:defRPr sz="6000">
                <a:solidFill>
                  <a:srgbClr val="FFFFFF"/>
                </a:solidFill>
                <a:latin typeface="Vidaloka"/>
                <a:ea typeface="Vidaloka"/>
                <a:cs typeface="Vidaloka"/>
                <a:sym typeface="Vidaloka"/>
              </a:defRPr>
            </a:lvl7pPr>
            <a:lvl8pPr lvl="7" algn="ctr" rtl="0">
              <a:buNone/>
              <a:defRPr sz="6000">
                <a:solidFill>
                  <a:srgbClr val="FFFFFF"/>
                </a:solidFill>
                <a:latin typeface="Vidaloka"/>
                <a:ea typeface="Vidaloka"/>
                <a:cs typeface="Vidaloka"/>
                <a:sym typeface="Vidaloka"/>
              </a:defRPr>
            </a:lvl8pPr>
            <a:lvl9pPr lvl="8" algn="ctr" rtl="0">
              <a:buNone/>
              <a:defRPr sz="6000">
                <a:solidFill>
                  <a:srgbClr val="FFFFFF"/>
                </a:solidFill>
                <a:latin typeface="Vidaloka"/>
                <a:ea typeface="Vidaloka"/>
                <a:cs typeface="Vidaloka"/>
                <a:sym typeface="Vidaloka"/>
              </a:defRPr>
            </a:lvl9pPr>
          </a:lstStyle>
          <a:p>
            <a:pPr marL="0" lvl="0" indent="0" algn="ct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51" r:id="rId1"/>
    <p:sldLayoutId id="2147483652" r:id="rId2"/>
    <p:sldLayoutId id="2147483655" r:id="rId3"/>
    <p:sldLayoutId id="2147483656" r:id="rId4"/>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4.jpg"/><Relationship Id="rId3" Type="http://schemas.openxmlformats.org/officeDocument/2006/relationships/image" Target="../media/image9.jpeg"/><Relationship Id="rId7" Type="http://schemas.openxmlformats.org/officeDocument/2006/relationships/image" Target="../media/image13.jpg"/><Relationship Id="rId2" Type="http://schemas.openxmlformats.org/officeDocument/2006/relationships/notesSlide" Target="../notesSlides/notesSlide7.xml"/><Relationship Id="rId1" Type="http://schemas.openxmlformats.org/officeDocument/2006/relationships/slideLayout" Target="../slideLayouts/slideLayout3.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png"/><Relationship Id="rId9" Type="http://schemas.openxmlformats.org/officeDocument/2006/relationships/image" Target="../media/image15.jpg"/></Relationships>
</file>

<file path=ppt/slides/_rels/slide10.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microsoft.com/office/2007/relationships/hdphoto" Target="../media/hdphoto1.wdp"/></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spa images">
            <a:extLst>
              <a:ext uri="{FF2B5EF4-FFF2-40B4-BE49-F238E27FC236}">
                <a16:creationId xmlns:a16="http://schemas.microsoft.com/office/drawing/2014/main" id="{6F4EB324-2588-4F7C-9902-49DFD00C9E8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018"/>
          <a:stretch/>
        </p:blipFill>
        <p:spPr bwMode="auto">
          <a:xfrm>
            <a:off x="0" y="0"/>
            <a:ext cx="9144000" cy="5143500"/>
          </a:xfrm>
          <a:prstGeom prst="rect">
            <a:avLst/>
          </a:prstGeom>
          <a:noFill/>
          <a:extLst>
            <a:ext uri="{909E8E84-426E-40DD-AFC4-6F175D3DCCD1}">
              <a14:hiddenFill xmlns:a14="http://schemas.microsoft.com/office/drawing/2010/main">
                <a:solidFill>
                  <a:srgbClr val="FFFFFF"/>
                </a:solidFill>
              </a14:hiddenFill>
            </a:ext>
          </a:extLst>
        </p:spPr>
      </p:pic>
      <p:sp>
        <p:nvSpPr>
          <p:cNvPr id="6" name="Google Shape;49;p11">
            <a:extLst>
              <a:ext uri="{FF2B5EF4-FFF2-40B4-BE49-F238E27FC236}">
                <a16:creationId xmlns:a16="http://schemas.microsoft.com/office/drawing/2014/main" id="{01FA40EC-6C33-4A3C-A9B0-9801A284E08E}"/>
              </a:ext>
            </a:extLst>
          </p:cNvPr>
          <p:cNvSpPr txBox="1">
            <a:spLocks/>
          </p:cNvSpPr>
          <p:nvPr/>
        </p:nvSpPr>
        <p:spPr>
          <a:xfrm>
            <a:off x="3357140" y="1342021"/>
            <a:ext cx="2229000" cy="2229000"/>
          </a:xfrm>
          <a:prstGeom prst="rect">
            <a:avLst/>
          </a:prstGeom>
          <a:noFill/>
          <a:ln>
            <a:solidFill>
              <a:schemeClr val="bg1"/>
            </a:solid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endParaRPr lang="en-US" dirty="0"/>
          </a:p>
        </p:txBody>
      </p:sp>
      <p:sp>
        <p:nvSpPr>
          <p:cNvPr id="5" name="Google Shape;49;p11">
            <a:extLst>
              <a:ext uri="{FF2B5EF4-FFF2-40B4-BE49-F238E27FC236}">
                <a16:creationId xmlns:a16="http://schemas.microsoft.com/office/drawing/2014/main" id="{E196FBD0-A288-42EB-B174-DCD687FBF2CB}"/>
              </a:ext>
            </a:extLst>
          </p:cNvPr>
          <p:cNvSpPr txBox="1">
            <a:spLocks/>
          </p:cNvSpPr>
          <p:nvPr/>
        </p:nvSpPr>
        <p:spPr>
          <a:xfrm>
            <a:off x="3357140" y="1342021"/>
            <a:ext cx="2229000" cy="2229000"/>
          </a:xfrm>
          <a:prstGeom prst="rect">
            <a:avLst/>
          </a:prstGeom>
          <a:solidFill>
            <a:srgbClr val="D58E3E">
              <a:alpha val="29000"/>
            </a:srgbClr>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4400" dirty="0">
                <a:solidFill>
                  <a:schemeClr val="bg1"/>
                </a:solidFill>
                <a:latin typeface="Arial Nova Cond Light" panose="020B0306020202020204" pitchFamily="34" charset="0"/>
              </a:rPr>
              <a:t>ARA</a:t>
            </a:r>
          </a:p>
        </p:txBody>
      </p:sp>
      <p:sp>
        <p:nvSpPr>
          <p:cNvPr id="4" name="TextBox 3">
            <a:extLst>
              <a:ext uri="{FF2B5EF4-FFF2-40B4-BE49-F238E27FC236}">
                <a16:creationId xmlns:a16="http://schemas.microsoft.com/office/drawing/2014/main" id="{753185BB-0284-424D-99EC-2AAF46E90B0B}"/>
              </a:ext>
            </a:extLst>
          </p:cNvPr>
          <p:cNvSpPr txBox="1"/>
          <p:nvPr/>
        </p:nvSpPr>
        <p:spPr>
          <a:xfrm>
            <a:off x="3357140" y="2672799"/>
            <a:ext cx="2189459" cy="430887"/>
          </a:xfrm>
          <a:prstGeom prst="rect">
            <a:avLst/>
          </a:prstGeom>
          <a:noFill/>
        </p:spPr>
        <p:txBody>
          <a:bodyPr wrap="square" rtlCol="0">
            <a:spAutoFit/>
          </a:bodyPr>
          <a:lstStyle/>
          <a:p>
            <a:r>
              <a:rPr lang="en-US" sz="2200" b="1" dirty="0">
                <a:solidFill>
                  <a:schemeClr val="bg1"/>
                </a:solidFill>
                <a:latin typeface="Arial Nova Cond Light" panose="020B0306020202020204" pitchFamily="34" charset="0"/>
              </a:rPr>
              <a:t>BUSINESS  PLAN</a:t>
            </a:r>
          </a:p>
        </p:txBody>
      </p:sp>
      <p:sp>
        <p:nvSpPr>
          <p:cNvPr id="7" name="Google Shape;116;p18"/>
          <p:cNvSpPr txBox="1">
            <a:spLocks noGrp="1"/>
          </p:cNvSpPr>
          <p:nvPr>
            <p:ph type="sldNum" idx="12"/>
          </p:nvPr>
        </p:nvSpPr>
        <p:spPr>
          <a:xfrm>
            <a:off x="6237027" y="2763672"/>
            <a:ext cx="2790965" cy="2197289"/>
          </a:xfrm>
          <a:prstGeom prst="rect">
            <a:avLst/>
          </a:prstGeom>
          <a:solidFill>
            <a:srgbClr val="D58E3E">
              <a:alpha val="36000"/>
            </a:srgbClr>
          </a:solidFill>
        </p:spPr>
        <p:txBody>
          <a:bodyPr spcFirstLastPara="1" wrap="square" lIns="91425" tIns="91425" rIns="91425" bIns="91425" anchor="ctr" anchorCtr="0">
            <a:noAutofit/>
          </a:bodyPr>
          <a:lstStyle/>
          <a:p>
            <a:pPr marL="0" lvl="0" indent="0" algn="just" rtl="0">
              <a:spcBef>
                <a:spcPts val="0"/>
              </a:spcBef>
              <a:spcAft>
                <a:spcPts val="0"/>
              </a:spcAft>
              <a:buNone/>
            </a:pPr>
            <a:r>
              <a:rPr lang="en-GB" sz="1800" b="1" dirty="0" smtClean="0">
                <a:solidFill>
                  <a:schemeClr val="tx1"/>
                </a:solidFill>
                <a:latin typeface="Arial Nova Cond Light" panose="020B0306020202020204" pitchFamily="34" charset="0"/>
              </a:rPr>
              <a:t>Produced and Submitted by:</a:t>
            </a:r>
          </a:p>
          <a:p>
            <a:pPr marL="0" lvl="0" indent="0" algn="just" rtl="0">
              <a:spcBef>
                <a:spcPts val="0"/>
              </a:spcBef>
              <a:spcAft>
                <a:spcPts val="0"/>
              </a:spcAft>
              <a:buNone/>
            </a:pPr>
            <a:r>
              <a:rPr lang="en-GB" sz="1600" b="1" dirty="0" smtClean="0">
                <a:solidFill>
                  <a:schemeClr val="tx1"/>
                </a:solidFill>
                <a:latin typeface="Arial Nova Cond Light" panose="020B0306020202020204" pitchFamily="34" charset="0"/>
              </a:rPr>
              <a:t>Ananya Sandhu-1714213</a:t>
            </a:r>
          </a:p>
          <a:p>
            <a:pPr marL="0" lvl="0" indent="0" algn="just" rtl="0">
              <a:spcBef>
                <a:spcPts val="0"/>
              </a:spcBef>
              <a:spcAft>
                <a:spcPts val="0"/>
              </a:spcAft>
              <a:buNone/>
            </a:pPr>
            <a:r>
              <a:rPr lang="en-GB" sz="1600" b="1" dirty="0" smtClean="0">
                <a:solidFill>
                  <a:schemeClr val="tx1"/>
                </a:solidFill>
                <a:latin typeface="Arial Nova Cond Light" panose="020B0306020202020204" pitchFamily="34" charset="0"/>
              </a:rPr>
              <a:t>Hena Syed-1713652</a:t>
            </a:r>
          </a:p>
          <a:p>
            <a:pPr marL="0" lvl="0" indent="0" algn="just" rtl="0">
              <a:spcBef>
                <a:spcPts val="0"/>
              </a:spcBef>
              <a:spcAft>
                <a:spcPts val="0"/>
              </a:spcAft>
              <a:buNone/>
            </a:pPr>
            <a:r>
              <a:rPr lang="en-GB" sz="1600" b="1" dirty="0" smtClean="0">
                <a:solidFill>
                  <a:schemeClr val="tx1"/>
                </a:solidFill>
                <a:latin typeface="Arial Nova Cond Light" panose="020B0306020202020204" pitchFamily="34" charset="0"/>
              </a:rPr>
              <a:t>Husnara Begum -1714114</a:t>
            </a:r>
          </a:p>
          <a:p>
            <a:pPr marL="0" lvl="0" indent="0" algn="just" rtl="0">
              <a:spcBef>
                <a:spcPts val="0"/>
              </a:spcBef>
              <a:spcAft>
                <a:spcPts val="0"/>
              </a:spcAft>
              <a:buNone/>
            </a:pPr>
            <a:r>
              <a:rPr lang="en-GB" sz="1600" b="1" dirty="0" smtClean="0">
                <a:solidFill>
                  <a:schemeClr val="tx1"/>
                </a:solidFill>
                <a:latin typeface="Arial Nova Cond Light" panose="020B0306020202020204" pitchFamily="34" charset="0"/>
              </a:rPr>
              <a:t>Parisa Rafi-1714482 </a:t>
            </a:r>
          </a:p>
          <a:p>
            <a:pPr lvl="0" algn="just"/>
            <a:r>
              <a:rPr lang="en-GB" sz="1600" b="1" dirty="0">
                <a:solidFill>
                  <a:schemeClr val="tx1"/>
                </a:solidFill>
                <a:latin typeface="Arial Nova Cond Light" panose="020B0306020202020204" pitchFamily="34" charset="0"/>
              </a:rPr>
              <a:t>Razia Miah-1714113</a:t>
            </a:r>
          </a:p>
          <a:p>
            <a:pPr marL="0" lvl="0" indent="0" algn="just" rtl="0">
              <a:spcBef>
                <a:spcPts val="0"/>
              </a:spcBef>
              <a:spcAft>
                <a:spcPts val="0"/>
              </a:spcAft>
              <a:buNone/>
            </a:pPr>
            <a:r>
              <a:rPr lang="en-GB" sz="1600" b="1" dirty="0" smtClean="0">
                <a:solidFill>
                  <a:schemeClr val="tx1"/>
                </a:solidFill>
                <a:latin typeface="Arial Nova Cond Light" panose="020B0306020202020204" pitchFamily="34" charset="0"/>
              </a:rPr>
              <a:t>BMSK 4006 </a:t>
            </a:r>
          </a:p>
          <a:p>
            <a:pPr marL="0" lvl="0" indent="0" algn="just" rtl="0">
              <a:spcBef>
                <a:spcPts val="0"/>
              </a:spcBef>
              <a:spcAft>
                <a:spcPts val="0"/>
              </a:spcAft>
              <a:buNone/>
            </a:pPr>
            <a:r>
              <a:rPr lang="en-GB" sz="1600" b="1" dirty="0" smtClean="0">
                <a:solidFill>
                  <a:schemeClr val="tx1"/>
                </a:solidFill>
                <a:latin typeface="Arial Nova Cond Light" panose="020B0306020202020204" pitchFamily="34" charset="0"/>
              </a:rPr>
              <a:t>Cohort 2 Group 6</a:t>
            </a:r>
          </a:p>
          <a:p>
            <a:pPr marL="0" lvl="0" indent="0" algn="just" rtl="0">
              <a:spcBef>
                <a:spcPts val="0"/>
              </a:spcBef>
              <a:spcAft>
                <a:spcPts val="0"/>
              </a:spcAft>
              <a:buNone/>
            </a:pPr>
            <a:r>
              <a:rPr lang="en-GB" sz="1600" b="1" dirty="0" smtClean="0">
                <a:solidFill>
                  <a:schemeClr val="tx1"/>
                </a:solidFill>
                <a:latin typeface="Arial Nova Cond Light" panose="020B0306020202020204" pitchFamily="34" charset="0"/>
              </a:rPr>
              <a:t>Lecturer : Abdullah Al Mamun </a:t>
            </a:r>
            <a:endParaRPr sz="1600" b="1" dirty="0">
              <a:solidFill>
                <a:schemeClr val="tx1"/>
              </a:solidFill>
              <a:latin typeface="Arial Nova Cond Light" panose="020B0306020202020204" pitchFamily="34" charset="0"/>
            </a:endParaRPr>
          </a:p>
        </p:txBody>
      </p:sp>
    </p:spTree>
    <p:extLst>
      <p:ext uri="{BB962C8B-B14F-4D97-AF65-F5344CB8AC3E}">
        <p14:creationId xmlns:p14="http://schemas.microsoft.com/office/powerpoint/2010/main" val="10706030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pic>
        <p:nvPicPr>
          <p:cNvPr id="5" name="Picture 4">
            <a:extLst>
              <a:ext uri="{FF2B5EF4-FFF2-40B4-BE49-F238E27FC236}">
                <a16:creationId xmlns:a16="http://schemas.microsoft.com/office/drawing/2014/main" id="{86FBAD49-4FF7-4F84-94F5-F00A0ED8A2B2}"/>
              </a:ext>
            </a:extLst>
          </p:cNvPr>
          <p:cNvPicPr>
            <a:picLocks noChangeAspect="1"/>
          </p:cNvPicPr>
          <p:nvPr/>
        </p:nvPicPr>
        <p:blipFill rotWithShape="1">
          <a:blip r:embed="rId3"/>
          <a:srcRect l="41780"/>
          <a:stretch/>
        </p:blipFill>
        <p:spPr>
          <a:xfrm>
            <a:off x="-219307" y="0"/>
            <a:ext cx="4791307" cy="5143500"/>
          </a:xfrm>
          <a:prstGeom prst="rect">
            <a:avLst/>
          </a:prstGeom>
        </p:spPr>
      </p:pic>
      <p:sp>
        <p:nvSpPr>
          <p:cNvPr id="58" name="Google Shape;58;p12"/>
          <p:cNvSpPr txBox="1">
            <a:spLocks noGrp="1"/>
          </p:cNvSpPr>
          <p:nvPr>
            <p:ph type="sldNum" idx="12"/>
          </p:nvPr>
        </p:nvSpPr>
        <p:spPr>
          <a:xfrm>
            <a:off x="1188150" y="1194900"/>
            <a:ext cx="2195700" cy="2753700"/>
          </a:xfrm>
          <a:prstGeom prst="rect">
            <a:avLst/>
          </a:prstGeom>
          <a:solidFill>
            <a:srgbClr val="D58E3E">
              <a:alpha val="26000"/>
            </a:srgbClr>
          </a:solidFill>
        </p:spPr>
        <p:txBody>
          <a:bodyPr spcFirstLastPara="1" wrap="square" lIns="91425" tIns="91425" rIns="91425" bIns="91425" anchor="ctr" anchorCtr="0">
            <a:noAutofit/>
          </a:bodyPr>
          <a:lstStyle/>
          <a:p>
            <a:pPr marL="0" lvl="0" indent="0" algn="ctr" rtl="0">
              <a:spcBef>
                <a:spcPts val="0"/>
              </a:spcBef>
              <a:spcAft>
                <a:spcPts val="0"/>
              </a:spcAft>
              <a:buNone/>
            </a:pPr>
            <a:r>
              <a:rPr lang="en-US" dirty="0">
                <a:latin typeface="Arial Nova Cond Light" panose="020B0306020202020204" pitchFamily="34" charset="0"/>
              </a:rPr>
              <a:t>INDEX</a:t>
            </a:r>
            <a:endParaRPr dirty="0">
              <a:latin typeface="Arial Nova Cond Light" panose="020B0306020202020204" pitchFamily="34" charset="0"/>
            </a:endParaRPr>
          </a:p>
        </p:txBody>
      </p:sp>
      <p:sp>
        <p:nvSpPr>
          <p:cNvPr id="7" name="Text Placeholder 6">
            <a:extLst>
              <a:ext uri="{FF2B5EF4-FFF2-40B4-BE49-F238E27FC236}">
                <a16:creationId xmlns:a16="http://schemas.microsoft.com/office/drawing/2014/main" id="{C79E6BE8-4802-495F-84D5-67E14703176B}"/>
              </a:ext>
            </a:extLst>
          </p:cNvPr>
          <p:cNvSpPr>
            <a:spLocks noGrp="1"/>
          </p:cNvSpPr>
          <p:nvPr>
            <p:ph type="body" idx="1"/>
          </p:nvPr>
        </p:nvSpPr>
        <p:spPr>
          <a:xfrm>
            <a:off x="5185966" y="1194900"/>
            <a:ext cx="3670867" cy="3588100"/>
          </a:xfrm>
        </p:spPr>
        <p:txBody>
          <a:bodyPr/>
          <a:lstStyle/>
          <a:p>
            <a:pPr marL="571500" lvl="0" indent="-571500">
              <a:buFont typeface="+mj-lt"/>
              <a:buAutoNum type="arabicPeriod"/>
            </a:pPr>
            <a:r>
              <a:rPr lang="en-US" spc="300" dirty="0"/>
              <a:t>BUSINESS OVERVIEW</a:t>
            </a:r>
          </a:p>
          <a:p>
            <a:pPr marL="571500" lvl="0" indent="-571500">
              <a:buFont typeface="+mj-lt"/>
              <a:buAutoNum type="arabicPeriod"/>
            </a:pPr>
            <a:r>
              <a:rPr lang="en-US" spc="300" dirty="0"/>
              <a:t>PRODUCT AND SERVICES </a:t>
            </a:r>
          </a:p>
          <a:p>
            <a:pPr marL="571500" lvl="0" indent="-571500">
              <a:buFont typeface="+mj-lt"/>
              <a:buAutoNum type="arabicPeriod"/>
            </a:pPr>
            <a:r>
              <a:rPr lang="en-US" spc="300" dirty="0"/>
              <a:t>TARGET MARKET </a:t>
            </a:r>
          </a:p>
          <a:p>
            <a:pPr marL="571500" lvl="0" indent="-571500">
              <a:buFont typeface="+mj-lt"/>
              <a:buAutoNum type="arabicPeriod"/>
            </a:pPr>
            <a:r>
              <a:rPr lang="en-US" spc="300" dirty="0"/>
              <a:t>COMPETITORS </a:t>
            </a:r>
          </a:p>
          <a:p>
            <a:pPr marL="571500" lvl="0" indent="-571500">
              <a:buFont typeface="+mj-lt"/>
              <a:buAutoNum type="arabicPeriod"/>
            </a:pPr>
            <a:r>
              <a:rPr lang="en-US" spc="300" dirty="0"/>
              <a:t>MARKET STRATEGIES</a:t>
            </a:r>
          </a:p>
          <a:p>
            <a:pPr marL="571500" lvl="0" indent="-571500">
              <a:buFont typeface="+mj-lt"/>
              <a:buAutoNum type="arabicPeriod"/>
            </a:pPr>
            <a:r>
              <a:rPr lang="en-US" spc="300" dirty="0"/>
              <a:t>MANAGEMENT TEAM</a:t>
            </a:r>
          </a:p>
          <a:p>
            <a:pPr marL="571500" lvl="0" indent="-571500">
              <a:buFont typeface="+mj-lt"/>
              <a:buAutoNum type="arabicPeriod"/>
            </a:pPr>
            <a:r>
              <a:rPr lang="en-US" spc="300" dirty="0"/>
              <a:t>FINANCIAL PLAN </a:t>
            </a:r>
          </a:p>
          <a:p>
            <a:pPr marL="571500" lvl="0" indent="-571500">
              <a:buFont typeface="+mj-lt"/>
              <a:buAutoNum type="arabicPeriod"/>
            </a:pPr>
            <a:r>
              <a:rPr lang="en-US" spc="300" dirty="0"/>
              <a:t>SWOT </a:t>
            </a:r>
          </a:p>
          <a:p>
            <a:pPr marL="571500" lvl="0" indent="-571500">
              <a:buFont typeface="+mj-lt"/>
              <a:buAutoNum type="arabicPeriod"/>
            </a:pPr>
            <a:r>
              <a:rPr lang="en-US" spc="300" dirty="0"/>
              <a:t>PESTEL</a:t>
            </a:r>
          </a:p>
          <a:p>
            <a:pPr>
              <a:buFont typeface="+mj-lt"/>
              <a:buAutoNum type="arabicPeriod"/>
            </a:pPr>
            <a:endParaRPr lang="en-US" spc="300"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pic>
        <p:nvPicPr>
          <p:cNvPr id="84" name="Google Shape;84;p16"/>
          <p:cNvPicPr preferRelativeResize="0"/>
          <p:nvPr/>
        </p:nvPicPr>
        <p:blipFill rotWithShape="1">
          <a:blip r:embed="rId3"/>
          <a:srcRect l="9379" r="23754"/>
          <a:stretch/>
        </p:blipFill>
        <p:spPr>
          <a:xfrm>
            <a:off x="0" y="0"/>
            <a:ext cx="4572000" cy="5143500"/>
          </a:xfrm>
          <a:prstGeom prst="rect">
            <a:avLst/>
          </a:prstGeom>
          <a:noFill/>
          <a:ln>
            <a:noFill/>
          </a:ln>
        </p:spPr>
      </p:pic>
      <p:sp>
        <p:nvSpPr>
          <p:cNvPr id="86" name="Google Shape;86;p16"/>
          <p:cNvSpPr txBox="1">
            <a:spLocks noGrp="1"/>
          </p:cNvSpPr>
          <p:nvPr>
            <p:ph type="body" idx="1"/>
          </p:nvPr>
        </p:nvSpPr>
        <p:spPr>
          <a:xfrm>
            <a:off x="4571999" y="1403926"/>
            <a:ext cx="4572000" cy="5555673"/>
          </a:xfrm>
          <a:prstGeom prst="rect">
            <a:avLst/>
          </a:prstGeom>
        </p:spPr>
        <p:txBody>
          <a:bodyPr spcFirstLastPara="1" wrap="square" lIns="91425" tIns="91425" rIns="91425" bIns="91425" anchor="t" anchorCtr="0">
            <a:noAutofit/>
          </a:bodyPr>
          <a:lstStyle/>
          <a:p>
            <a:pPr marL="146050" indent="0">
              <a:buNone/>
            </a:pPr>
            <a:r>
              <a:rPr lang="en-US">
                <a:solidFill>
                  <a:schemeClr val="bg1">
                    <a:lumMod val="50000"/>
                  </a:schemeClr>
                </a:solidFill>
                <a:latin typeface="Arial Nova Cond Light"/>
              </a:rPr>
              <a:t>A privately owned company catering to all  age group and any gender. Company that believes in providing multiple alternative medicine therapies.</a:t>
            </a:r>
          </a:p>
          <a:p>
            <a:pPr marL="146050" indent="0">
              <a:buNone/>
            </a:pPr>
            <a:r>
              <a:rPr lang="en-US">
                <a:solidFill>
                  <a:schemeClr val="bg1">
                    <a:lumMod val="50000"/>
                  </a:schemeClr>
                </a:solidFill>
                <a:latin typeface="Arial Nova Cond Light"/>
              </a:rPr>
              <a:t>All the services provided can be enjoyed both individually as well as in  group for certain treatments like meditation and yoga sessions. </a:t>
            </a:r>
            <a:endParaRPr lang="en-US">
              <a:solidFill>
                <a:schemeClr val="bg1">
                  <a:lumMod val="50000"/>
                </a:schemeClr>
              </a:solidFill>
              <a:latin typeface="Arial Nova Cond Light" panose="020B0306020202020204" pitchFamily="34" charset="0"/>
            </a:endParaRPr>
          </a:p>
          <a:p>
            <a:pPr marL="146050" indent="0">
              <a:buNone/>
            </a:pPr>
            <a:r>
              <a:rPr lang="en-US">
                <a:solidFill>
                  <a:schemeClr val="bg1">
                    <a:lumMod val="50000"/>
                  </a:schemeClr>
                </a:solidFill>
                <a:latin typeface="Arial Nova Cond Light"/>
              </a:rPr>
              <a:t>The core value of this business is to introduce people to healthy way of living and look after their wellbeing by correcting life style and making living healthier.</a:t>
            </a:r>
          </a:p>
        </p:txBody>
      </p:sp>
      <p:sp>
        <p:nvSpPr>
          <p:cNvPr id="87" name="Google Shape;87;p16"/>
          <p:cNvSpPr txBox="1">
            <a:spLocks noGrp="1"/>
          </p:cNvSpPr>
          <p:nvPr>
            <p:ph type="sldNum" idx="12"/>
          </p:nvPr>
        </p:nvSpPr>
        <p:spPr>
          <a:xfrm>
            <a:off x="1188150" y="1194900"/>
            <a:ext cx="2195700" cy="2753700"/>
          </a:xfrm>
          <a:prstGeom prst="rect">
            <a:avLst/>
          </a:prstGeom>
          <a:solidFill>
            <a:srgbClr val="D58E3E">
              <a:alpha val="42000"/>
            </a:srgbClr>
          </a:solidFill>
        </p:spPr>
        <p:txBody>
          <a:bodyPr spcFirstLastPara="1" wrap="square" lIns="91425" tIns="91425" rIns="91425" bIns="91425" anchor="ctr" anchorCtr="0">
            <a:noAutofit/>
          </a:bodyPr>
          <a:lstStyle/>
          <a:p>
            <a:pPr marL="0" lvl="0" indent="0" algn="ctr" rtl="0">
              <a:spcBef>
                <a:spcPts val="0"/>
              </a:spcBef>
              <a:spcAft>
                <a:spcPts val="0"/>
              </a:spcAft>
              <a:buNone/>
            </a:pPr>
            <a:r>
              <a:rPr lang="en-US" sz="2800" dirty="0">
                <a:latin typeface="Arial Nova Cond Light" panose="020B0306020202020204" pitchFamily="34" charset="0"/>
                <a:cs typeface="Vijaya" panose="020B0502040204020203" pitchFamily="18" charset="0"/>
              </a:rPr>
              <a:t>BUSINESS OVERVIEW</a:t>
            </a:r>
            <a:endParaRPr sz="2800" dirty="0">
              <a:latin typeface="Arial Nova Cond Light" panose="020B0306020202020204" pitchFamily="34" charset="0"/>
              <a:cs typeface="Vijaya" panose="020B0502040204020203" pitchFamily="18" charset="0"/>
            </a:endParaRPr>
          </a:p>
        </p:txBody>
      </p:sp>
      <p:sp>
        <p:nvSpPr>
          <p:cNvPr id="8" name="Slide Number Placeholder 4">
            <a:extLst>
              <a:ext uri="{FF2B5EF4-FFF2-40B4-BE49-F238E27FC236}">
                <a16:creationId xmlns:a16="http://schemas.microsoft.com/office/drawing/2014/main" id="{74F4B9E5-978C-4302-B2F7-1D46EF06F31D}"/>
              </a:ext>
            </a:extLst>
          </p:cNvPr>
          <p:cNvSpPr txBox="1">
            <a:spLocks/>
          </p:cNvSpPr>
          <p:nvPr/>
        </p:nvSpPr>
        <p:spPr>
          <a:xfrm>
            <a:off x="1297028" y="4016195"/>
            <a:ext cx="1977943" cy="1194900"/>
          </a:xfrm>
          <a:prstGeom prst="rect">
            <a:avLst/>
          </a:prstGeom>
          <a:noFill/>
          <a:ln w="9525" cap="flat" cmpd="sng">
            <a:noFill/>
            <a:prstDash val="solid"/>
            <a:miter lim="8000"/>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1pPr>
            <a:lvl2pPr marR="0" lvl="1"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2pPr>
            <a:lvl3pPr marR="0" lvl="2"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3pPr>
            <a:lvl4pPr marR="0" lvl="3"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4pPr>
            <a:lvl5pPr marR="0" lvl="4"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5pPr>
            <a:lvl6pPr marR="0" lvl="5"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6pPr>
            <a:lvl7pPr marR="0" lvl="6"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7pPr>
            <a:lvl8pPr marR="0" lvl="7"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8pPr>
            <a:lvl9pPr marR="0" lvl="8"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9pPr>
          </a:lstStyle>
          <a:p>
            <a:r>
              <a:rPr lang="en" dirty="0">
                <a:latin typeface="Vijaya" panose="02020604020202020204" pitchFamily="18" charset="0"/>
                <a:cs typeface="Vijaya" panose="02020604020202020204" pitchFamily="18" charset="0"/>
              </a:rPr>
              <a:t>1</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pic>
        <p:nvPicPr>
          <p:cNvPr id="3" name="Picture 2">
            <a:extLst>
              <a:ext uri="{FF2B5EF4-FFF2-40B4-BE49-F238E27FC236}">
                <a16:creationId xmlns:a16="http://schemas.microsoft.com/office/drawing/2014/main" id="{536281ED-F13F-427D-A4A7-6C354553C5BC}"/>
              </a:ext>
            </a:extLst>
          </p:cNvPr>
          <p:cNvPicPr>
            <a:picLocks noChangeAspect="1"/>
          </p:cNvPicPr>
          <p:nvPr/>
        </p:nvPicPr>
        <p:blipFill>
          <a:blip r:embed="rId3"/>
          <a:stretch>
            <a:fillRect/>
          </a:stretch>
        </p:blipFill>
        <p:spPr>
          <a:xfrm>
            <a:off x="0" y="8376"/>
            <a:ext cx="9145457" cy="5142681"/>
          </a:xfrm>
          <a:prstGeom prst="rect">
            <a:avLst/>
          </a:prstGeom>
        </p:spPr>
      </p:pic>
      <p:sp>
        <p:nvSpPr>
          <p:cNvPr id="113" name="Google Shape;113;p18"/>
          <p:cNvSpPr txBox="1">
            <a:spLocks noGrp="1"/>
          </p:cNvSpPr>
          <p:nvPr>
            <p:ph type="body" idx="1"/>
          </p:nvPr>
        </p:nvSpPr>
        <p:spPr>
          <a:xfrm>
            <a:off x="2863362" y="1051859"/>
            <a:ext cx="2135397" cy="3853192"/>
          </a:xfrm>
          <a:prstGeom prst="rect">
            <a:avLst/>
          </a:prstGeom>
          <a:solidFill>
            <a:srgbClr val="D58E3E">
              <a:alpha val="36000"/>
            </a:srgbClr>
          </a:solidFill>
          <a:ln>
            <a:noFill/>
          </a:ln>
        </p:spPr>
        <p:txBody>
          <a:bodyPr spcFirstLastPara="1" wrap="square" lIns="91425" tIns="91425" rIns="91425" bIns="91425" anchor="t" anchorCtr="0">
            <a:noAutofit/>
          </a:bodyPr>
          <a:lstStyle/>
          <a:p>
            <a:pPr marL="152400" indent="0">
              <a:buNone/>
            </a:pPr>
            <a:r>
              <a:rPr lang="en-GB" sz="1300" b="1" u="sng" dirty="0">
                <a:solidFill>
                  <a:schemeClr val="tx1"/>
                </a:solidFill>
                <a:latin typeface="Arial Nova Cond Light" panose="020B0306020202020204" pitchFamily="34" charset="0"/>
              </a:rPr>
              <a:t>Health Services:</a:t>
            </a:r>
            <a:endParaRPr lang="en-US" sz="1300" dirty="0">
              <a:solidFill>
                <a:schemeClr val="tx1"/>
              </a:solidFill>
              <a:latin typeface="Arial Nova Cond Light" panose="020B0306020202020204" pitchFamily="34" charset="0"/>
            </a:endParaRPr>
          </a:p>
          <a:p>
            <a:pPr lvl="0"/>
            <a:r>
              <a:rPr lang="en-GB" sz="1300" dirty="0">
                <a:solidFill>
                  <a:schemeClr val="tx1"/>
                </a:solidFill>
                <a:latin typeface="Arial Nova Cond Light" panose="020B0306020202020204" pitchFamily="34" charset="0"/>
              </a:rPr>
              <a:t>Acupressure</a:t>
            </a:r>
            <a:endParaRPr lang="en-US" sz="1300" dirty="0">
              <a:solidFill>
                <a:schemeClr val="tx1"/>
              </a:solidFill>
              <a:latin typeface="Arial Nova Cond Light" panose="020B0306020202020204" pitchFamily="34" charset="0"/>
            </a:endParaRPr>
          </a:p>
          <a:p>
            <a:pPr lvl="0"/>
            <a:r>
              <a:rPr lang="en-GB" sz="1300" dirty="0">
                <a:solidFill>
                  <a:schemeClr val="tx1"/>
                </a:solidFill>
                <a:latin typeface="Arial Nova Cond Light" panose="020B0306020202020204" pitchFamily="34" charset="0"/>
              </a:rPr>
              <a:t>Aroma Therapy</a:t>
            </a:r>
            <a:endParaRPr lang="en-US" sz="1300" dirty="0">
              <a:solidFill>
                <a:schemeClr val="tx1"/>
              </a:solidFill>
              <a:latin typeface="Arial Nova Cond Light" panose="020B0306020202020204" pitchFamily="34" charset="0"/>
            </a:endParaRPr>
          </a:p>
          <a:p>
            <a:pPr lvl="0"/>
            <a:r>
              <a:rPr lang="en-GB" sz="1300" dirty="0">
                <a:solidFill>
                  <a:schemeClr val="tx1"/>
                </a:solidFill>
                <a:latin typeface="Arial Nova Cond Light" panose="020B0306020202020204" pitchFamily="34" charset="0"/>
              </a:rPr>
              <a:t>Baby Massage</a:t>
            </a:r>
            <a:endParaRPr lang="en-US" sz="1300" dirty="0">
              <a:solidFill>
                <a:schemeClr val="tx1"/>
              </a:solidFill>
              <a:latin typeface="Arial Nova Cond Light" panose="020B0306020202020204" pitchFamily="34" charset="0"/>
            </a:endParaRPr>
          </a:p>
          <a:p>
            <a:pPr lvl="0"/>
            <a:r>
              <a:rPr lang="en-GB" sz="1300" dirty="0">
                <a:solidFill>
                  <a:schemeClr val="tx1"/>
                </a:solidFill>
                <a:latin typeface="Arial Nova Cond Light" panose="020B0306020202020204" pitchFamily="34" charset="0"/>
              </a:rPr>
              <a:t>Colour Therapy</a:t>
            </a:r>
            <a:endParaRPr lang="en-US" sz="1300" dirty="0">
              <a:solidFill>
                <a:schemeClr val="tx1"/>
              </a:solidFill>
              <a:latin typeface="Arial Nova Cond Light" panose="020B0306020202020204" pitchFamily="34" charset="0"/>
            </a:endParaRPr>
          </a:p>
          <a:p>
            <a:pPr lvl="0"/>
            <a:r>
              <a:rPr lang="en-GB" sz="1300" dirty="0">
                <a:solidFill>
                  <a:schemeClr val="tx1"/>
                </a:solidFill>
                <a:latin typeface="Arial Nova Cond Light" panose="020B0306020202020204" pitchFamily="34" charset="0"/>
              </a:rPr>
              <a:t>Hydrotherapy</a:t>
            </a:r>
            <a:endParaRPr lang="en-US" sz="1300" dirty="0">
              <a:solidFill>
                <a:schemeClr val="tx1"/>
              </a:solidFill>
              <a:latin typeface="Arial Nova Cond Light" panose="020B0306020202020204" pitchFamily="34" charset="0"/>
            </a:endParaRPr>
          </a:p>
          <a:p>
            <a:pPr lvl="0"/>
            <a:r>
              <a:rPr lang="en-GB" sz="1300" dirty="0">
                <a:solidFill>
                  <a:schemeClr val="tx1"/>
                </a:solidFill>
                <a:latin typeface="Arial Nova Cond Light" panose="020B0306020202020204" pitchFamily="34" charset="0"/>
              </a:rPr>
              <a:t>Magnetic Therapy</a:t>
            </a:r>
            <a:endParaRPr lang="en-US" sz="1300" dirty="0">
              <a:solidFill>
                <a:schemeClr val="tx1"/>
              </a:solidFill>
              <a:latin typeface="Arial Nova Cond Light" panose="020B0306020202020204" pitchFamily="34" charset="0"/>
            </a:endParaRPr>
          </a:p>
          <a:p>
            <a:pPr lvl="0"/>
            <a:r>
              <a:rPr lang="en-GB" sz="1300" dirty="0">
                <a:solidFill>
                  <a:schemeClr val="tx1"/>
                </a:solidFill>
                <a:latin typeface="Arial Nova Cond Light" panose="020B0306020202020204" pitchFamily="34" charset="0"/>
              </a:rPr>
              <a:t>Mud Therapy</a:t>
            </a:r>
            <a:endParaRPr lang="en-US" sz="1300" dirty="0">
              <a:solidFill>
                <a:schemeClr val="tx1"/>
              </a:solidFill>
              <a:latin typeface="Arial Nova Cond Light" panose="020B0306020202020204" pitchFamily="34" charset="0"/>
            </a:endParaRPr>
          </a:p>
          <a:p>
            <a:pPr lvl="0"/>
            <a:r>
              <a:rPr lang="en-GB" sz="1300" dirty="0">
                <a:solidFill>
                  <a:schemeClr val="tx1"/>
                </a:solidFill>
                <a:latin typeface="Arial Nova Cond Light" panose="020B0306020202020204" pitchFamily="34" charset="0"/>
              </a:rPr>
              <a:t>Therapeutic Massages</a:t>
            </a:r>
            <a:endParaRPr lang="en-US" sz="1300" dirty="0">
              <a:solidFill>
                <a:schemeClr val="tx1"/>
              </a:solidFill>
              <a:latin typeface="Arial Nova Cond Light" panose="020B0306020202020204" pitchFamily="34" charset="0"/>
            </a:endParaRPr>
          </a:p>
          <a:p>
            <a:pPr lvl="0"/>
            <a:r>
              <a:rPr lang="en-GB" sz="1300" dirty="0">
                <a:solidFill>
                  <a:schemeClr val="tx1"/>
                </a:solidFill>
                <a:latin typeface="Arial Nova Cond Light" panose="020B0306020202020204" pitchFamily="34" charset="0"/>
              </a:rPr>
              <a:t>Spa</a:t>
            </a:r>
            <a:endParaRPr lang="en-US" sz="1300" dirty="0">
              <a:solidFill>
                <a:schemeClr val="tx1"/>
              </a:solidFill>
              <a:latin typeface="Arial Nova Cond Light" panose="020B0306020202020204" pitchFamily="34" charset="0"/>
            </a:endParaRPr>
          </a:p>
          <a:p>
            <a:pPr lvl="0"/>
            <a:r>
              <a:rPr lang="en-GB" sz="1300" dirty="0">
                <a:solidFill>
                  <a:schemeClr val="tx1"/>
                </a:solidFill>
                <a:latin typeface="Arial Nova Cond Light" panose="020B0306020202020204" pitchFamily="34" charset="0"/>
              </a:rPr>
              <a:t>Yoga, Exercise &amp; Meditation</a:t>
            </a:r>
            <a:endParaRPr lang="en-US" sz="1300" dirty="0">
              <a:solidFill>
                <a:schemeClr val="tx1"/>
              </a:solidFill>
              <a:latin typeface="Arial Nova Cond Light" panose="020B0306020202020204" pitchFamily="34" charset="0"/>
            </a:endParaRPr>
          </a:p>
          <a:p>
            <a:pPr marL="152400" indent="0">
              <a:buNone/>
            </a:pPr>
            <a:endParaRPr lang="en-US" sz="1300" dirty="0">
              <a:solidFill>
                <a:schemeClr val="tx1"/>
              </a:solidFill>
              <a:latin typeface="Arial Nova Cond Light" panose="020B0306020202020204" pitchFamily="34" charset="0"/>
            </a:endParaRPr>
          </a:p>
        </p:txBody>
      </p:sp>
      <p:sp>
        <p:nvSpPr>
          <p:cNvPr id="116" name="Google Shape;116;p18"/>
          <p:cNvSpPr txBox="1">
            <a:spLocks noGrp="1"/>
          </p:cNvSpPr>
          <p:nvPr>
            <p:ph type="sldNum" idx="12"/>
          </p:nvPr>
        </p:nvSpPr>
        <p:spPr>
          <a:xfrm>
            <a:off x="6117321" y="1265999"/>
            <a:ext cx="2195700" cy="2753700"/>
          </a:xfrm>
          <a:prstGeom prst="rect">
            <a:avLst/>
          </a:prstGeom>
          <a:solidFill>
            <a:srgbClr val="D58E3E">
              <a:alpha val="36000"/>
            </a:srgbClr>
          </a:solidFill>
        </p:spPr>
        <p:txBody>
          <a:bodyPr spcFirstLastPara="1" wrap="square" lIns="91425" tIns="91425" rIns="91425" bIns="91425" anchor="ctr" anchorCtr="0">
            <a:noAutofit/>
          </a:bodyPr>
          <a:lstStyle/>
          <a:p>
            <a:pPr marL="0" lvl="0" indent="0" algn="ctr" rtl="0">
              <a:spcBef>
                <a:spcPts val="0"/>
              </a:spcBef>
              <a:spcAft>
                <a:spcPts val="0"/>
              </a:spcAft>
              <a:buNone/>
            </a:pPr>
            <a:r>
              <a:rPr lang="en-US" sz="2800" dirty="0">
                <a:latin typeface="Arial Nova Cond Light" panose="020B0306020202020204" pitchFamily="34" charset="0"/>
              </a:rPr>
              <a:t>PRODUCT AND SERVICES</a:t>
            </a:r>
            <a:endParaRPr sz="2800" dirty="0">
              <a:latin typeface="Arial Nova Cond Light" panose="020B0306020202020204" pitchFamily="34" charset="0"/>
            </a:endParaRPr>
          </a:p>
        </p:txBody>
      </p:sp>
      <p:sp>
        <p:nvSpPr>
          <p:cNvPr id="13" name="Slide Number Placeholder 4">
            <a:extLst>
              <a:ext uri="{FF2B5EF4-FFF2-40B4-BE49-F238E27FC236}">
                <a16:creationId xmlns:a16="http://schemas.microsoft.com/office/drawing/2014/main" id="{6DD51B53-8CEE-46EB-843F-ABF990B9D36D}"/>
              </a:ext>
            </a:extLst>
          </p:cNvPr>
          <p:cNvSpPr txBox="1">
            <a:spLocks/>
          </p:cNvSpPr>
          <p:nvPr/>
        </p:nvSpPr>
        <p:spPr>
          <a:xfrm>
            <a:off x="6226199" y="155251"/>
            <a:ext cx="1977943" cy="1194900"/>
          </a:xfrm>
          <a:prstGeom prst="rect">
            <a:avLst/>
          </a:prstGeom>
          <a:noFill/>
          <a:ln w="9525" cap="flat" cmpd="sng">
            <a:noFill/>
            <a:prstDash val="solid"/>
            <a:miter lim="8000"/>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1pPr>
            <a:lvl2pPr marR="0" lvl="1"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2pPr>
            <a:lvl3pPr marR="0" lvl="2"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3pPr>
            <a:lvl4pPr marR="0" lvl="3"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4pPr>
            <a:lvl5pPr marR="0" lvl="4"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5pPr>
            <a:lvl6pPr marR="0" lvl="5"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6pPr>
            <a:lvl7pPr marR="0" lvl="6"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7pPr>
            <a:lvl8pPr marR="0" lvl="7"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8pPr>
            <a:lvl9pPr marR="0" lvl="8"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9pPr>
          </a:lstStyle>
          <a:p>
            <a:r>
              <a:rPr lang="en" dirty="0">
                <a:latin typeface="Vijaya" panose="02020604020202020204" pitchFamily="18" charset="0"/>
                <a:cs typeface="Vijaya" panose="02020604020202020204" pitchFamily="18" charset="0"/>
              </a:rPr>
              <a:t>2</a:t>
            </a:r>
          </a:p>
        </p:txBody>
      </p:sp>
      <p:sp>
        <p:nvSpPr>
          <p:cNvPr id="4" name="TextBox 3">
            <a:extLst>
              <a:ext uri="{FF2B5EF4-FFF2-40B4-BE49-F238E27FC236}">
                <a16:creationId xmlns:a16="http://schemas.microsoft.com/office/drawing/2014/main" id="{C8F1DC8D-D5F5-45A1-B1A2-F8EA33890E70}"/>
              </a:ext>
            </a:extLst>
          </p:cNvPr>
          <p:cNvSpPr txBox="1"/>
          <p:nvPr/>
        </p:nvSpPr>
        <p:spPr>
          <a:xfrm>
            <a:off x="830979" y="311212"/>
            <a:ext cx="4167780" cy="692497"/>
          </a:xfrm>
          <a:prstGeom prst="rect">
            <a:avLst/>
          </a:prstGeom>
          <a:solidFill>
            <a:srgbClr val="D58E3E">
              <a:alpha val="36000"/>
            </a:srgbClr>
          </a:solidFill>
        </p:spPr>
        <p:txBody>
          <a:bodyPr wrap="square" rtlCol="0">
            <a:spAutoFit/>
          </a:bodyPr>
          <a:lstStyle/>
          <a:p>
            <a:pPr marL="152400" indent="0">
              <a:buNone/>
            </a:pPr>
            <a:r>
              <a:rPr lang="en-GB" sz="1300" dirty="0">
                <a:solidFill>
                  <a:schemeClr val="tx1"/>
                </a:solidFill>
                <a:latin typeface="Arial Nova Cond Light" panose="020B0306020202020204" pitchFamily="34" charset="0"/>
              </a:rPr>
              <a:t>Ara Health &amp; Beauty Clinic provides a wide range of products, treatments and services for their clients, which includes the following:</a:t>
            </a:r>
            <a:endParaRPr lang="en-US" sz="1300" dirty="0">
              <a:solidFill>
                <a:schemeClr val="tx1"/>
              </a:solidFill>
              <a:highlight>
                <a:srgbClr val="666666"/>
              </a:highlight>
              <a:latin typeface="Arial Nova Cond Light" panose="020B0306020202020204" pitchFamily="34" charset="0"/>
            </a:endParaRPr>
          </a:p>
        </p:txBody>
      </p:sp>
      <p:sp>
        <p:nvSpPr>
          <p:cNvPr id="8" name="Google Shape;113;p18">
            <a:extLst>
              <a:ext uri="{FF2B5EF4-FFF2-40B4-BE49-F238E27FC236}">
                <a16:creationId xmlns:a16="http://schemas.microsoft.com/office/drawing/2014/main" id="{0F9850FD-71D8-4168-98E2-C17ED438E2FE}"/>
              </a:ext>
            </a:extLst>
          </p:cNvPr>
          <p:cNvSpPr txBox="1">
            <a:spLocks/>
          </p:cNvSpPr>
          <p:nvPr/>
        </p:nvSpPr>
        <p:spPr>
          <a:xfrm>
            <a:off x="830979" y="1060403"/>
            <a:ext cx="1977944" cy="3853193"/>
          </a:xfrm>
          <a:prstGeom prst="rect">
            <a:avLst/>
          </a:prstGeom>
          <a:solidFill>
            <a:srgbClr val="D58E3E">
              <a:alpha val="36000"/>
            </a:srgbClr>
          </a:solid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l" rtl="0">
              <a:lnSpc>
                <a:spcPct val="115000"/>
              </a:lnSpc>
              <a:spcBef>
                <a:spcPts val="60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1pPr>
            <a:lvl2pPr marL="914400" marR="0" lvl="1" indent="-304800" algn="l" rtl="0">
              <a:lnSpc>
                <a:spcPct val="115000"/>
              </a:lnSpc>
              <a:spcBef>
                <a:spcPts val="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2pPr>
            <a:lvl3pPr marL="1371600" marR="0" lvl="2" indent="-304800" algn="l" rtl="0">
              <a:lnSpc>
                <a:spcPct val="115000"/>
              </a:lnSpc>
              <a:spcBef>
                <a:spcPts val="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3pPr>
            <a:lvl4pPr marL="1828800" marR="0" lvl="3" indent="-304800" algn="l" rtl="0">
              <a:lnSpc>
                <a:spcPct val="115000"/>
              </a:lnSpc>
              <a:spcBef>
                <a:spcPts val="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4pPr>
            <a:lvl5pPr marL="2286000" marR="0" lvl="4" indent="-304800" algn="l" rtl="0">
              <a:lnSpc>
                <a:spcPct val="115000"/>
              </a:lnSpc>
              <a:spcBef>
                <a:spcPts val="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5pPr>
            <a:lvl6pPr marL="2743200" marR="0" lvl="5" indent="-304800" algn="l" rtl="0">
              <a:lnSpc>
                <a:spcPct val="115000"/>
              </a:lnSpc>
              <a:spcBef>
                <a:spcPts val="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6pPr>
            <a:lvl7pPr marL="3200400" marR="0" lvl="6" indent="-304800" algn="l" rtl="0">
              <a:lnSpc>
                <a:spcPct val="115000"/>
              </a:lnSpc>
              <a:spcBef>
                <a:spcPts val="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7pPr>
            <a:lvl8pPr marL="3657600" marR="0" lvl="7" indent="-304800" algn="l" rtl="0">
              <a:lnSpc>
                <a:spcPct val="115000"/>
              </a:lnSpc>
              <a:spcBef>
                <a:spcPts val="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8pPr>
            <a:lvl9pPr marL="4114800" marR="0" lvl="8" indent="-304800" algn="l" rtl="0">
              <a:lnSpc>
                <a:spcPct val="115000"/>
              </a:lnSpc>
              <a:spcBef>
                <a:spcPts val="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9pPr>
          </a:lstStyle>
          <a:p>
            <a:pPr marL="152400" indent="0">
              <a:buFont typeface="Raleway"/>
              <a:buNone/>
            </a:pPr>
            <a:r>
              <a:rPr lang="en-GB" sz="1300" b="1" u="sng" dirty="0">
                <a:solidFill>
                  <a:schemeClr val="tx1"/>
                </a:solidFill>
                <a:latin typeface="Arial Nova Cond Light" panose="020B0306020202020204" pitchFamily="34" charset="0"/>
              </a:rPr>
              <a:t>Beauty Services</a:t>
            </a:r>
            <a:r>
              <a:rPr lang="en-GB" sz="1300" dirty="0">
                <a:solidFill>
                  <a:schemeClr val="tx1"/>
                </a:solidFill>
                <a:latin typeface="Arial Nova Cond Light" panose="020B0306020202020204" pitchFamily="34" charset="0"/>
              </a:rPr>
              <a:t>:</a:t>
            </a:r>
            <a:endParaRPr lang="en-US" sz="1300" dirty="0">
              <a:solidFill>
                <a:schemeClr val="tx1"/>
              </a:solidFill>
              <a:latin typeface="Arial Nova Cond Light" panose="020B0306020202020204" pitchFamily="34" charset="0"/>
            </a:endParaRPr>
          </a:p>
          <a:p>
            <a:r>
              <a:rPr lang="en-GB" sz="1300" dirty="0">
                <a:solidFill>
                  <a:schemeClr val="tx1"/>
                </a:solidFill>
                <a:latin typeface="Arial Nova Cond Light" panose="020B0306020202020204" pitchFamily="34" charset="0"/>
              </a:rPr>
              <a:t>Body Massage</a:t>
            </a:r>
            <a:endParaRPr lang="en-US" sz="1300" dirty="0">
              <a:solidFill>
                <a:schemeClr val="tx1"/>
              </a:solidFill>
              <a:latin typeface="Arial Nova Cond Light" panose="020B0306020202020204" pitchFamily="34" charset="0"/>
            </a:endParaRPr>
          </a:p>
          <a:p>
            <a:r>
              <a:rPr lang="en-GB" sz="1300" dirty="0">
                <a:solidFill>
                  <a:schemeClr val="tx1"/>
                </a:solidFill>
                <a:latin typeface="Arial Nova Cond Light" panose="020B0306020202020204" pitchFamily="34" charset="0"/>
              </a:rPr>
              <a:t>Body Waxing</a:t>
            </a:r>
            <a:endParaRPr lang="en-US" sz="1300" dirty="0">
              <a:solidFill>
                <a:schemeClr val="tx1"/>
              </a:solidFill>
              <a:latin typeface="Arial Nova Cond Light" panose="020B0306020202020204" pitchFamily="34" charset="0"/>
            </a:endParaRPr>
          </a:p>
          <a:p>
            <a:r>
              <a:rPr lang="en-GB" sz="1300" dirty="0">
                <a:solidFill>
                  <a:schemeClr val="tx1"/>
                </a:solidFill>
                <a:latin typeface="Arial Nova Cond Light" panose="020B0306020202020204" pitchFamily="34" charset="0"/>
              </a:rPr>
              <a:t>Face Threading</a:t>
            </a:r>
            <a:endParaRPr lang="en-US" sz="1300" dirty="0">
              <a:solidFill>
                <a:schemeClr val="tx1"/>
              </a:solidFill>
              <a:latin typeface="Arial Nova Cond Light" panose="020B0306020202020204" pitchFamily="34" charset="0"/>
            </a:endParaRPr>
          </a:p>
          <a:p>
            <a:r>
              <a:rPr lang="en-GB" sz="1300" dirty="0">
                <a:solidFill>
                  <a:schemeClr val="tx1"/>
                </a:solidFill>
                <a:latin typeface="Arial Nova Cond Light" panose="020B0306020202020204" pitchFamily="34" charset="0"/>
              </a:rPr>
              <a:t>Facials</a:t>
            </a:r>
            <a:endParaRPr lang="en-US" sz="1300" dirty="0">
              <a:solidFill>
                <a:schemeClr val="tx1"/>
              </a:solidFill>
              <a:latin typeface="Arial Nova Cond Light" panose="020B0306020202020204" pitchFamily="34" charset="0"/>
            </a:endParaRPr>
          </a:p>
          <a:p>
            <a:r>
              <a:rPr lang="en-GB" sz="1300" dirty="0">
                <a:solidFill>
                  <a:schemeClr val="tx1"/>
                </a:solidFill>
                <a:latin typeface="Arial Nova Cond Light" panose="020B0306020202020204" pitchFamily="34" charset="0"/>
              </a:rPr>
              <a:t>Steam Facials</a:t>
            </a:r>
            <a:endParaRPr lang="en-US" sz="1300" dirty="0">
              <a:solidFill>
                <a:schemeClr val="tx1"/>
              </a:solidFill>
              <a:latin typeface="Arial Nova Cond Light" panose="020B0306020202020204" pitchFamily="34" charset="0"/>
            </a:endParaRPr>
          </a:p>
          <a:p>
            <a:r>
              <a:rPr lang="en-GB" sz="1300" dirty="0">
                <a:solidFill>
                  <a:schemeClr val="tx1"/>
                </a:solidFill>
                <a:latin typeface="Arial Nova Cond Light" panose="020B0306020202020204" pitchFamily="34" charset="0"/>
              </a:rPr>
              <a:t>Eyelash Extensions</a:t>
            </a:r>
            <a:endParaRPr lang="en-US" sz="1300" dirty="0">
              <a:solidFill>
                <a:schemeClr val="tx1"/>
              </a:solidFill>
              <a:latin typeface="Arial Nova Cond Light" panose="020B0306020202020204" pitchFamily="34" charset="0"/>
            </a:endParaRPr>
          </a:p>
          <a:p>
            <a:r>
              <a:rPr lang="en-GB" sz="1300" dirty="0">
                <a:solidFill>
                  <a:schemeClr val="tx1"/>
                </a:solidFill>
                <a:latin typeface="Arial Nova Cond Light" panose="020B0306020202020204" pitchFamily="34" charset="0"/>
              </a:rPr>
              <a:t>Eyelash Tinting</a:t>
            </a:r>
            <a:endParaRPr lang="en-US" sz="1300" dirty="0">
              <a:solidFill>
                <a:schemeClr val="tx1"/>
              </a:solidFill>
              <a:latin typeface="Arial Nova Cond Light" panose="020B0306020202020204" pitchFamily="34" charset="0"/>
            </a:endParaRPr>
          </a:p>
          <a:p>
            <a:r>
              <a:rPr lang="en-GB" sz="1300" dirty="0">
                <a:solidFill>
                  <a:schemeClr val="tx1"/>
                </a:solidFill>
                <a:latin typeface="Arial Nova Cond Light" panose="020B0306020202020204" pitchFamily="34" charset="0"/>
              </a:rPr>
              <a:t>Eyebrow Tinting</a:t>
            </a:r>
            <a:endParaRPr lang="en-US" sz="1300" dirty="0">
              <a:solidFill>
                <a:schemeClr val="tx1"/>
              </a:solidFill>
              <a:latin typeface="Arial Nova Cond Light" panose="020B0306020202020204" pitchFamily="34" charset="0"/>
            </a:endParaRPr>
          </a:p>
          <a:p>
            <a:r>
              <a:rPr lang="en-GB" sz="1300" dirty="0">
                <a:solidFill>
                  <a:schemeClr val="tx1"/>
                </a:solidFill>
                <a:latin typeface="Arial Nova Cond Light" panose="020B0306020202020204" pitchFamily="34" charset="0"/>
              </a:rPr>
              <a:t>Eyebrow Shaping</a:t>
            </a:r>
            <a:endParaRPr lang="en-US" sz="1300" dirty="0">
              <a:solidFill>
                <a:schemeClr val="tx1"/>
              </a:solidFill>
              <a:latin typeface="Arial Nova Cond Light" panose="020B0306020202020204" pitchFamily="34" charset="0"/>
            </a:endParaRPr>
          </a:p>
          <a:p>
            <a:r>
              <a:rPr lang="en-GB" sz="1300" dirty="0">
                <a:solidFill>
                  <a:schemeClr val="tx1"/>
                </a:solidFill>
                <a:latin typeface="Arial Nova Cond Light" panose="020B0306020202020204" pitchFamily="34" charset="0"/>
              </a:rPr>
              <a:t>Manicure</a:t>
            </a:r>
            <a:endParaRPr lang="en-US" sz="1300" dirty="0">
              <a:solidFill>
                <a:schemeClr val="tx1"/>
              </a:solidFill>
              <a:latin typeface="Arial Nova Cond Light" panose="020B0306020202020204" pitchFamily="34" charset="0"/>
            </a:endParaRPr>
          </a:p>
          <a:p>
            <a:r>
              <a:rPr lang="en-GB" sz="1300" dirty="0">
                <a:solidFill>
                  <a:schemeClr val="tx1"/>
                </a:solidFill>
                <a:latin typeface="Arial Nova Cond Light" panose="020B0306020202020204" pitchFamily="34" charset="0"/>
              </a:rPr>
              <a:t>Pedicure</a:t>
            </a:r>
            <a:endParaRPr lang="en-US" sz="1300" dirty="0">
              <a:solidFill>
                <a:schemeClr val="tx1"/>
              </a:solidFill>
              <a:latin typeface="Arial Nova Cond Light" panose="020B0306020202020204" pitchFamily="34" charset="0"/>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pic>
        <p:nvPicPr>
          <p:cNvPr id="4" name="Picture 3">
            <a:extLst>
              <a:ext uri="{FF2B5EF4-FFF2-40B4-BE49-F238E27FC236}">
                <a16:creationId xmlns:a16="http://schemas.microsoft.com/office/drawing/2014/main" id="{B51010A7-1378-49A8-8AAB-F5C4DB444F91}"/>
              </a:ext>
            </a:extLst>
          </p:cNvPr>
          <p:cNvPicPr>
            <a:picLocks noChangeAspect="1"/>
          </p:cNvPicPr>
          <p:nvPr/>
        </p:nvPicPr>
        <p:blipFill rotWithShape="1">
          <a:blip r:embed="rId3"/>
          <a:srcRect l="13058" r="21653"/>
          <a:stretch/>
        </p:blipFill>
        <p:spPr>
          <a:xfrm>
            <a:off x="0" y="0"/>
            <a:ext cx="9144000" cy="5159872"/>
          </a:xfrm>
          <a:prstGeom prst="rect">
            <a:avLst/>
          </a:prstGeom>
        </p:spPr>
      </p:pic>
      <p:sp>
        <p:nvSpPr>
          <p:cNvPr id="113" name="Google Shape;113;p18"/>
          <p:cNvSpPr txBox="1">
            <a:spLocks noGrp="1"/>
          </p:cNvSpPr>
          <p:nvPr>
            <p:ph type="body" idx="1"/>
          </p:nvPr>
        </p:nvSpPr>
        <p:spPr>
          <a:xfrm>
            <a:off x="2857035" y="512306"/>
            <a:ext cx="6075848" cy="4271291"/>
          </a:xfrm>
          <a:prstGeom prst="rect">
            <a:avLst/>
          </a:prstGeom>
          <a:solidFill>
            <a:schemeClr val="bg1">
              <a:lumMod val="85000"/>
              <a:alpha val="36000"/>
            </a:schemeClr>
          </a:solidFill>
          <a:ln>
            <a:solidFill>
              <a:schemeClr val="bg1"/>
            </a:solidFill>
          </a:ln>
        </p:spPr>
        <p:txBody>
          <a:bodyPr spcFirstLastPara="1" wrap="square" lIns="91425" tIns="91425" rIns="91425" bIns="91425" anchor="t" anchorCtr="0">
            <a:noAutofit/>
          </a:bodyPr>
          <a:lstStyle/>
          <a:p>
            <a:pPr marL="152400" indent="0">
              <a:buNone/>
            </a:pPr>
            <a:r>
              <a:rPr lang="en-GB" sz="1050" dirty="0">
                <a:solidFill>
                  <a:schemeClr val="tx1"/>
                </a:solidFill>
                <a:latin typeface="Arial Nova Cond Light" panose="020B0306020202020204" pitchFamily="34" charset="0"/>
              </a:rPr>
              <a:t>At Ara Health &amp; Beauty we will be using a variety of products to carry out the treatments on our clients such as:</a:t>
            </a:r>
            <a:endParaRPr lang="en-US" sz="1050" dirty="0">
              <a:solidFill>
                <a:schemeClr val="tx1"/>
              </a:solidFill>
              <a:latin typeface="Arial Nova Cond Light" panose="020B0306020202020204" pitchFamily="34" charset="0"/>
            </a:endParaRPr>
          </a:p>
          <a:p>
            <a:pPr lvl="0"/>
            <a:r>
              <a:rPr lang="en-GB" sz="1050" dirty="0">
                <a:solidFill>
                  <a:schemeClr val="tx1"/>
                </a:solidFill>
                <a:latin typeface="Arial Nova Cond Light" panose="020B0306020202020204" pitchFamily="34" charset="0"/>
              </a:rPr>
              <a:t>Aroma Therapy Oils (Body &amp; Head)</a:t>
            </a:r>
            <a:endParaRPr lang="en-US" sz="1050" dirty="0">
              <a:solidFill>
                <a:schemeClr val="tx1"/>
              </a:solidFill>
              <a:latin typeface="Arial Nova Cond Light" panose="020B0306020202020204" pitchFamily="34" charset="0"/>
            </a:endParaRPr>
          </a:p>
          <a:p>
            <a:pPr lvl="0"/>
            <a:r>
              <a:rPr lang="en-GB" sz="1050" dirty="0">
                <a:solidFill>
                  <a:schemeClr val="tx1"/>
                </a:solidFill>
                <a:latin typeface="Arial Nova Cond Light" panose="020B0306020202020204" pitchFamily="34" charset="0"/>
              </a:rPr>
              <a:t>Body Massage Oils &amp; Creams</a:t>
            </a:r>
            <a:endParaRPr lang="en-US" sz="1050" dirty="0">
              <a:solidFill>
                <a:schemeClr val="tx1"/>
              </a:solidFill>
              <a:latin typeface="Arial Nova Cond Light" panose="020B0306020202020204" pitchFamily="34" charset="0"/>
            </a:endParaRPr>
          </a:p>
          <a:p>
            <a:pPr lvl="0"/>
            <a:r>
              <a:rPr lang="en-GB" sz="1050" dirty="0">
                <a:solidFill>
                  <a:schemeClr val="tx1"/>
                </a:solidFill>
                <a:latin typeface="Arial Nova Cond Light" panose="020B0306020202020204" pitchFamily="34" charset="0"/>
              </a:rPr>
              <a:t>Baby Massage Oils &amp; Creams</a:t>
            </a:r>
            <a:endParaRPr lang="en-US" sz="1050" dirty="0">
              <a:solidFill>
                <a:schemeClr val="tx1"/>
              </a:solidFill>
              <a:latin typeface="Arial Nova Cond Light" panose="020B0306020202020204" pitchFamily="34" charset="0"/>
            </a:endParaRPr>
          </a:p>
          <a:p>
            <a:pPr lvl="0"/>
            <a:r>
              <a:rPr lang="en-GB" sz="1050" dirty="0">
                <a:solidFill>
                  <a:schemeClr val="tx1"/>
                </a:solidFill>
                <a:latin typeface="Arial Nova Cond Light" panose="020B0306020202020204" pitchFamily="34" charset="0"/>
              </a:rPr>
              <a:t>Warm Wax (Natural &amp; Bio Friendly)</a:t>
            </a:r>
            <a:endParaRPr lang="en-US" sz="1050" dirty="0">
              <a:solidFill>
                <a:schemeClr val="tx1"/>
              </a:solidFill>
              <a:latin typeface="Arial Nova Cond Light" panose="020B0306020202020204" pitchFamily="34" charset="0"/>
            </a:endParaRPr>
          </a:p>
          <a:p>
            <a:pPr lvl="0"/>
            <a:r>
              <a:rPr lang="en-GB" sz="1050" dirty="0">
                <a:solidFill>
                  <a:schemeClr val="tx1"/>
                </a:solidFill>
                <a:latin typeface="Arial Nova Cond Light" panose="020B0306020202020204" pitchFamily="34" charset="0"/>
              </a:rPr>
              <a:t>Hot Wax</a:t>
            </a:r>
            <a:endParaRPr lang="en-US" sz="1050" dirty="0">
              <a:solidFill>
                <a:schemeClr val="tx1"/>
              </a:solidFill>
              <a:latin typeface="Arial Nova Cond Light" panose="020B0306020202020204" pitchFamily="34" charset="0"/>
            </a:endParaRPr>
          </a:p>
          <a:p>
            <a:pPr lvl="0"/>
            <a:r>
              <a:rPr lang="en-GB" sz="1050" dirty="0">
                <a:solidFill>
                  <a:schemeClr val="tx1"/>
                </a:solidFill>
                <a:latin typeface="Arial Nova Cond Light" panose="020B0306020202020204" pitchFamily="34" charset="0"/>
              </a:rPr>
              <a:t>Paraffin Wax</a:t>
            </a:r>
            <a:endParaRPr lang="en-US" sz="1050" dirty="0">
              <a:solidFill>
                <a:schemeClr val="tx1"/>
              </a:solidFill>
              <a:latin typeface="Arial Nova Cond Light" panose="020B0306020202020204" pitchFamily="34" charset="0"/>
            </a:endParaRPr>
          </a:p>
          <a:p>
            <a:pPr lvl="0"/>
            <a:r>
              <a:rPr lang="en-GB" sz="1050" dirty="0">
                <a:solidFill>
                  <a:schemeClr val="tx1"/>
                </a:solidFill>
                <a:latin typeface="Arial Nova Cond Light" panose="020B0306020202020204" pitchFamily="34" charset="0"/>
              </a:rPr>
              <a:t>Facial Products i.e. Exfoliators, Cleansers, Tonners &amp; Moisturisers</a:t>
            </a:r>
            <a:endParaRPr lang="en-US" sz="1050" dirty="0">
              <a:solidFill>
                <a:schemeClr val="tx1"/>
              </a:solidFill>
              <a:latin typeface="Arial Nova Cond Light" panose="020B0306020202020204" pitchFamily="34" charset="0"/>
            </a:endParaRPr>
          </a:p>
          <a:p>
            <a:pPr lvl="0"/>
            <a:r>
              <a:rPr lang="en-GB" sz="1050" dirty="0">
                <a:solidFill>
                  <a:schemeClr val="tx1"/>
                </a:solidFill>
                <a:latin typeface="Arial Nova Cond Light" panose="020B0306020202020204" pitchFamily="34" charset="0"/>
              </a:rPr>
              <a:t>Hand &amp; Foot Products i.e. Scrubs, Hand and Foot Creams</a:t>
            </a:r>
            <a:endParaRPr lang="en-US" sz="1050" dirty="0">
              <a:solidFill>
                <a:schemeClr val="tx1"/>
              </a:solidFill>
              <a:latin typeface="Arial Nova Cond Light" panose="020B0306020202020204" pitchFamily="34" charset="0"/>
            </a:endParaRPr>
          </a:p>
          <a:p>
            <a:pPr lvl="0"/>
            <a:r>
              <a:rPr lang="en-GB" sz="1050" dirty="0">
                <a:solidFill>
                  <a:schemeClr val="tx1"/>
                </a:solidFill>
                <a:latin typeface="Arial Nova Cond Light" panose="020B0306020202020204" pitchFamily="34" charset="0"/>
              </a:rPr>
              <a:t>Eyelash Tinting Products</a:t>
            </a:r>
            <a:endParaRPr lang="en-US" sz="1050" dirty="0">
              <a:solidFill>
                <a:schemeClr val="tx1"/>
              </a:solidFill>
              <a:latin typeface="Arial Nova Cond Light" panose="020B0306020202020204" pitchFamily="34" charset="0"/>
            </a:endParaRPr>
          </a:p>
          <a:p>
            <a:pPr lvl="0"/>
            <a:r>
              <a:rPr lang="en-GB" sz="1050" dirty="0">
                <a:solidFill>
                  <a:schemeClr val="tx1"/>
                </a:solidFill>
                <a:latin typeface="Arial Nova Cond Light" panose="020B0306020202020204" pitchFamily="34" charset="0"/>
              </a:rPr>
              <a:t>Natural &amp; Organic Products </a:t>
            </a:r>
            <a:endParaRPr lang="en-US" sz="1050" dirty="0">
              <a:solidFill>
                <a:schemeClr val="tx1"/>
              </a:solidFill>
              <a:latin typeface="Arial Nova Cond Light" panose="020B0306020202020204" pitchFamily="34" charset="0"/>
            </a:endParaRPr>
          </a:p>
          <a:p>
            <a:pPr marL="152400" indent="0">
              <a:buNone/>
            </a:pPr>
            <a:r>
              <a:rPr lang="en-GB" sz="1050" dirty="0">
                <a:solidFill>
                  <a:schemeClr val="tx1"/>
                </a:solidFill>
                <a:latin typeface="Arial Nova Cond Light" panose="020B0306020202020204" pitchFamily="34" charset="0"/>
              </a:rPr>
              <a:t> Towels, robes and slippers will be provided to the clients. </a:t>
            </a:r>
            <a:endParaRPr lang="en-US" sz="1050" dirty="0">
              <a:solidFill>
                <a:schemeClr val="tx1"/>
              </a:solidFill>
              <a:latin typeface="Arial Nova Cond Light" panose="020B0306020202020204" pitchFamily="34" charset="0"/>
            </a:endParaRPr>
          </a:p>
          <a:p>
            <a:pPr marL="152400" indent="0">
              <a:buNone/>
            </a:pPr>
            <a:r>
              <a:rPr lang="en-GB" sz="1050" dirty="0">
                <a:solidFill>
                  <a:schemeClr val="tx1"/>
                </a:solidFill>
                <a:latin typeface="Arial Nova Cond Light" panose="020B0306020202020204" pitchFamily="34" charset="0"/>
              </a:rPr>
              <a:t>Ara Health &amp; Beauty also provides door to door mobile service, so our clients can enjoy their treatments in comfort of their own home.</a:t>
            </a:r>
            <a:endParaRPr lang="en-US" sz="1050" dirty="0">
              <a:solidFill>
                <a:schemeClr val="tx1"/>
              </a:solidFill>
              <a:latin typeface="Arial Nova Cond Light" panose="020B0306020202020204" pitchFamily="34" charset="0"/>
            </a:endParaRPr>
          </a:p>
          <a:p>
            <a:pPr marL="152400" indent="0">
              <a:buNone/>
            </a:pPr>
            <a:r>
              <a:rPr lang="en-GB" sz="1050" dirty="0">
                <a:solidFill>
                  <a:schemeClr val="tx1"/>
                </a:solidFill>
                <a:latin typeface="Arial Nova Cond Light" panose="020B0306020202020204" pitchFamily="34" charset="0"/>
              </a:rPr>
              <a:t> Ara Health &amp; Beauty Clinic we intend to provide our clients with healthy food, drink/juice options and also healthy eating recipes can be provided for them.</a:t>
            </a:r>
            <a:endParaRPr lang="en-US" sz="1050" dirty="0">
              <a:solidFill>
                <a:schemeClr val="tx1"/>
              </a:solidFill>
              <a:latin typeface="Arial Nova Cond Light" panose="020B0306020202020204" pitchFamily="34" charset="0"/>
            </a:endParaRPr>
          </a:p>
        </p:txBody>
      </p:sp>
      <p:sp>
        <p:nvSpPr>
          <p:cNvPr id="116" name="Google Shape;116;p18"/>
          <p:cNvSpPr txBox="1">
            <a:spLocks noGrp="1"/>
          </p:cNvSpPr>
          <p:nvPr>
            <p:ph type="sldNum" idx="12"/>
          </p:nvPr>
        </p:nvSpPr>
        <p:spPr>
          <a:xfrm>
            <a:off x="341339" y="1424186"/>
            <a:ext cx="2195700" cy="2753700"/>
          </a:xfrm>
          <a:prstGeom prst="rect">
            <a:avLst/>
          </a:prstGeom>
          <a:solidFill>
            <a:srgbClr val="D58E3E">
              <a:alpha val="33000"/>
            </a:srgbClr>
          </a:solidFill>
        </p:spPr>
        <p:txBody>
          <a:bodyPr spcFirstLastPara="1" wrap="square" lIns="91425" tIns="91425" rIns="91425" bIns="91425" anchor="ctr" anchorCtr="0">
            <a:noAutofit/>
          </a:bodyPr>
          <a:lstStyle/>
          <a:p>
            <a:pPr marL="0" lvl="0" indent="0" algn="ctr" rtl="0">
              <a:spcBef>
                <a:spcPts val="0"/>
              </a:spcBef>
              <a:spcAft>
                <a:spcPts val="0"/>
              </a:spcAft>
              <a:buNone/>
            </a:pPr>
            <a:r>
              <a:rPr lang="en-US" sz="2800" dirty="0">
                <a:latin typeface="Arial Nova Cond Light" panose="020B0306020202020204" pitchFamily="34" charset="0"/>
              </a:rPr>
              <a:t>PRODUCT AND SERVICES</a:t>
            </a:r>
            <a:endParaRPr sz="2800" dirty="0">
              <a:latin typeface="Arial Nova Cond Light" panose="020B0306020202020204" pitchFamily="34" charset="0"/>
            </a:endParaRPr>
          </a:p>
        </p:txBody>
      </p:sp>
      <p:sp>
        <p:nvSpPr>
          <p:cNvPr id="13" name="Slide Number Placeholder 4">
            <a:extLst>
              <a:ext uri="{FF2B5EF4-FFF2-40B4-BE49-F238E27FC236}">
                <a16:creationId xmlns:a16="http://schemas.microsoft.com/office/drawing/2014/main" id="{6DD51B53-8CEE-46EB-843F-ABF990B9D36D}"/>
              </a:ext>
            </a:extLst>
          </p:cNvPr>
          <p:cNvSpPr txBox="1">
            <a:spLocks/>
          </p:cNvSpPr>
          <p:nvPr/>
        </p:nvSpPr>
        <p:spPr>
          <a:xfrm>
            <a:off x="450217" y="368164"/>
            <a:ext cx="1977943" cy="1194900"/>
          </a:xfrm>
          <a:prstGeom prst="rect">
            <a:avLst/>
          </a:prstGeom>
          <a:noFill/>
          <a:ln w="9525" cap="flat" cmpd="sng">
            <a:noFill/>
            <a:prstDash val="solid"/>
            <a:miter lim="8000"/>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1pPr>
            <a:lvl2pPr marR="0" lvl="1"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2pPr>
            <a:lvl3pPr marR="0" lvl="2"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3pPr>
            <a:lvl4pPr marR="0" lvl="3"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4pPr>
            <a:lvl5pPr marR="0" lvl="4"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5pPr>
            <a:lvl6pPr marR="0" lvl="5"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6pPr>
            <a:lvl7pPr marR="0" lvl="6"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7pPr>
            <a:lvl8pPr marR="0" lvl="7"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8pPr>
            <a:lvl9pPr marR="0" lvl="8"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9pPr>
          </a:lstStyle>
          <a:p>
            <a:r>
              <a:rPr lang="en" dirty="0">
                <a:latin typeface="Vijaya" panose="02020604020202020204" pitchFamily="18" charset="0"/>
                <a:cs typeface="Vijaya" panose="02020604020202020204" pitchFamily="18" charset="0"/>
              </a:rPr>
              <a:t>2</a:t>
            </a:r>
          </a:p>
        </p:txBody>
      </p:sp>
    </p:spTree>
    <p:extLst>
      <p:ext uri="{BB962C8B-B14F-4D97-AF65-F5344CB8AC3E}">
        <p14:creationId xmlns:p14="http://schemas.microsoft.com/office/powerpoint/2010/main" val="103820418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10"/>
        <p:cNvGrpSpPr/>
        <p:nvPr/>
      </p:nvGrpSpPr>
      <p:grpSpPr>
        <a:xfrm>
          <a:off x="0" y="0"/>
          <a:ext cx="0" cy="0"/>
          <a:chOff x="0" y="0"/>
          <a:chExt cx="0" cy="0"/>
        </a:xfrm>
      </p:grpSpPr>
      <p:pic>
        <p:nvPicPr>
          <p:cNvPr id="211" name="Google Shape;211;p27"/>
          <p:cNvPicPr preferRelativeResize="0"/>
          <p:nvPr/>
        </p:nvPicPr>
        <p:blipFill rotWithShape="1">
          <a:blip r:embed="rId3"/>
          <a:srcRect r="32558"/>
          <a:stretch/>
        </p:blipFill>
        <p:spPr>
          <a:xfrm>
            <a:off x="0" y="-52039"/>
            <a:ext cx="4572000" cy="5195539"/>
          </a:xfrm>
          <a:prstGeom prst="rect">
            <a:avLst/>
          </a:prstGeom>
          <a:noFill/>
          <a:ln>
            <a:noFill/>
          </a:ln>
        </p:spPr>
      </p:pic>
      <p:sp>
        <p:nvSpPr>
          <p:cNvPr id="213" name="Google Shape;213;p27"/>
          <p:cNvSpPr txBox="1">
            <a:spLocks noGrp="1"/>
          </p:cNvSpPr>
          <p:nvPr>
            <p:ph type="body" idx="1"/>
          </p:nvPr>
        </p:nvSpPr>
        <p:spPr>
          <a:xfrm>
            <a:off x="5070765" y="1396369"/>
            <a:ext cx="3704590" cy="3164350"/>
          </a:xfrm>
          <a:prstGeom prst="rect">
            <a:avLst/>
          </a:prstGeom>
        </p:spPr>
        <p:txBody>
          <a:bodyPr spcFirstLastPara="1" wrap="square" lIns="91425" tIns="91425" rIns="91425" bIns="91425" anchor="t" anchorCtr="0">
            <a:noAutofit/>
          </a:bodyPr>
          <a:lstStyle/>
          <a:p>
            <a:pPr marL="152400" indent="0">
              <a:buNone/>
            </a:pPr>
            <a:r>
              <a:rPr lang="en-GB" sz="1300" b="1" dirty="0">
                <a:solidFill>
                  <a:schemeClr val="tx1">
                    <a:lumMod val="50000"/>
                    <a:lumOff val="50000"/>
                  </a:schemeClr>
                </a:solidFill>
                <a:highlight>
                  <a:srgbClr val="CDDDA8"/>
                </a:highlight>
                <a:latin typeface="Arial Nova Cond Light" panose="020B0306020202020204" pitchFamily="34" charset="0"/>
              </a:rPr>
              <a:t>Ara  Health &amp; Beauty Clinic’s target market is:</a:t>
            </a:r>
          </a:p>
          <a:p>
            <a:pPr marL="152400" indent="0">
              <a:buNone/>
            </a:pPr>
            <a:endParaRPr lang="en-GB" sz="1300" b="1" dirty="0">
              <a:solidFill>
                <a:schemeClr val="tx1">
                  <a:lumMod val="50000"/>
                  <a:lumOff val="50000"/>
                </a:schemeClr>
              </a:solidFill>
              <a:highlight>
                <a:srgbClr val="CDDDA8"/>
              </a:highlight>
              <a:latin typeface="Arial Nova Cond Light" panose="020B0306020202020204" pitchFamily="34" charset="0"/>
            </a:endParaRPr>
          </a:p>
          <a:p>
            <a:pPr>
              <a:buFont typeface="Wingdings" panose="05000000000000000000" pitchFamily="2" charset="2"/>
              <a:buChar char="§"/>
            </a:pPr>
            <a:r>
              <a:rPr lang="en-GB" sz="1300" dirty="0">
                <a:solidFill>
                  <a:schemeClr val="tx1">
                    <a:lumMod val="50000"/>
                    <a:lumOff val="50000"/>
                  </a:schemeClr>
                </a:solidFill>
                <a:latin typeface="Arial Nova Cond Light" panose="020B0306020202020204" pitchFamily="34" charset="0"/>
              </a:rPr>
              <a:t>From birth to the elderly</a:t>
            </a:r>
          </a:p>
          <a:p>
            <a:pPr>
              <a:buFont typeface="Wingdings" panose="05000000000000000000" pitchFamily="2" charset="2"/>
              <a:buChar char="§"/>
            </a:pPr>
            <a:r>
              <a:rPr lang="en-GB" sz="1300" dirty="0">
                <a:solidFill>
                  <a:schemeClr val="tx1">
                    <a:lumMod val="50000"/>
                    <a:lumOff val="50000"/>
                  </a:schemeClr>
                </a:solidFill>
                <a:latin typeface="Arial Nova Cond Light" panose="020B0306020202020204" pitchFamily="34" charset="0"/>
              </a:rPr>
              <a:t>People from the local and surrounding areas  </a:t>
            </a:r>
          </a:p>
          <a:p>
            <a:pPr>
              <a:buFont typeface="Wingdings" panose="05000000000000000000" pitchFamily="2" charset="2"/>
              <a:buChar char="§"/>
            </a:pPr>
            <a:r>
              <a:rPr lang="en-GB" sz="1300" dirty="0">
                <a:solidFill>
                  <a:schemeClr val="tx1">
                    <a:lumMod val="50000"/>
                    <a:lumOff val="50000"/>
                  </a:schemeClr>
                </a:solidFill>
                <a:latin typeface="Arial Nova Cond Light" panose="020B0306020202020204" pitchFamily="34" charset="0"/>
              </a:rPr>
              <a:t>Any gender </a:t>
            </a:r>
          </a:p>
          <a:p>
            <a:pPr>
              <a:buFont typeface="Wingdings" panose="05000000000000000000" pitchFamily="2" charset="2"/>
              <a:buChar char="§"/>
            </a:pPr>
            <a:r>
              <a:rPr lang="en-US" sz="1300" dirty="0">
                <a:solidFill>
                  <a:schemeClr val="tx1">
                    <a:lumMod val="50000"/>
                    <a:lumOff val="50000"/>
                  </a:schemeClr>
                </a:solidFill>
                <a:latin typeface="Arial Nova Cond Light" panose="020B0306020202020204" pitchFamily="34" charset="0"/>
              </a:rPr>
              <a:t>Parent</a:t>
            </a:r>
            <a:r>
              <a:rPr lang="en-GB" sz="1300" dirty="0">
                <a:solidFill>
                  <a:schemeClr val="tx1">
                    <a:lumMod val="50000"/>
                    <a:lumOff val="50000"/>
                  </a:schemeClr>
                </a:solidFill>
                <a:latin typeface="Arial Nova Cond Light" panose="020B0306020202020204" pitchFamily="34" charset="0"/>
              </a:rPr>
              <a:t> and baby massage service available</a:t>
            </a:r>
          </a:p>
          <a:p>
            <a:pPr>
              <a:buFont typeface="Wingdings" panose="05000000000000000000" pitchFamily="2" charset="2"/>
              <a:buChar char="§"/>
            </a:pPr>
            <a:r>
              <a:rPr lang="en-US" sz="1300" dirty="0">
                <a:solidFill>
                  <a:schemeClr val="tx1">
                    <a:lumMod val="50000"/>
                    <a:lumOff val="50000"/>
                  </a:schemeClr>
                </a:solidFill>
                <a:latin typeface="Arial Nova Cond Light" panose="020B0306020202020204" pitchFamily="34" charset="0"/>
              </a:rPr>
              <a:t>U</a:t>
            </a:r>
            <a:r>
              <a:rPr lang="en-GB" sz="1300" dirty="0">
                <a:solidFill>
                  <a:schemeClr val="tx1">
                    <a:lumMod val="50000"/>
                    <a:lumOff val="50000"/>
                  </a:schemeClr>
                </a:solidFill>
                <a:latin typeface="Arial Nova Cond Light" panose="020B0306020202020204" pitchFamily="34" charset="0"/>
              </a:rPr>
              <a:t>nder 16 can come accompanied by a parent or guardians for simple pamper session</a:t>
            </a:r>
          </a:p>
          <a:p>
            <a:pPr>
              <a:buFont typeface="Wingdings" panose="05000000000000000000" pitchFamily="2" charset="2"/>
              <a:buChar char="§"/>
            </a:pPr>
            <a:r>
              <a:rPr lang="en-US" sz="1300" dirty="0">
                <a:solidFill>
                  <a:schemeClr val="tx1">
                    <a:lumMod val="50000"/>
                    <a:lumOff val="50000"/>
                  </a:schemeClr>
                </a:solidFill>
                <a:latin typeface="Arial Nova Cond Light" panose="020B0306020202020204" pitchFamily="34" charset="0"/>
              </a:rPr>
              <a:t>O</a:t>
            </a:r>
            <a:r>
              <a:rPr lang="en-GB" sz="1300" dirty="0">
                <a:solidFill>
                  <a:schemeClr val="tx1">
                    <a:lumMod val="50000"/>
                    <a:lumOff val="50000"/>
                  </a:schemeClr>
                </a:solidFill>
                <a:latin typeface="Arial Nova Cond Light" panose="020B0306020202020204" pitchFamily="34" charset="0"/>
              </a:rPr>
              <a:t>ver 16 can book for any treatment or service</a:t>
            </a:r>
          </a:p>
          <a:p>
            <a:pPr>
              <a:buFont typeface="Wingdings" panose="05000000000000000000" pitchFamily="2" charset="2"/>
              <a:buChar char="§"/>
            </a:pPr>
            <a:endParaRPr lang="en-GB" sz="1300" dirty="0">
              <a:solidFill>
                <a:schemeClr val="tx1">
                  <a:lumMod val="50000"/>
                  <a:lumOff val="50000"/>
                </a:schemeClr>
              </a:solidFill>
              <a:latin typeface="Arial Nova Cond Light" panose="020B0306020202020204" pitchFamily="34" charset="0"/>
            </a:endParaRPr>
          </a:p>
          <a:p>
            <a:pPr>
              <a:buFont typeface="Wingdings" panose="05000000000000000000" pitchFamily="2" charset="2"/>
              <a:buChar char="§"/>
            </a:pPr>
            <a:endParaRPr lang="en-US" dirty="0">
              <a:solidFill>
                <a:schemeClr val="tx1">
                  <a:lumMod val="50000"/>
                  <a:lumOff val="50000"/>
                </a:schemeClr>
              </a:solidFill>
              <a:latin typeface="Arial Nova Cond Light" panose="020B0306020202020204" pitchFamily="34" charset="0"/>
            </a:endParaRPr>
          </a:p>
        </p:txBody>
      </p:sp>
      <p:sp>
        <p:nvSpPr>
          <p:cNvPr id="215" name="Google Shape;215;p27"/>
          <p:cNvSpPr txBox="1">
            <a:spLocks noGrp="1"/>
          </p:cNvSpPr>
          <p:nvPr>
            <p:ph type="sldNum" idx="12"/>
          </p:nvPr>
        </p:nvSpPr>
        <p:spPr>
          <a:xfrm>
            <a:off x="1188150" y="1194900"/>
            <a:ext cx="2195700" cy="2753700"/>
          </a:xfrm>
          <a:prstGeom prst="rect">
            <a:avLst/>
          </a:prstGeom>
          <a:solidFill>
            <a:srgbClr val="D58E3E">
              <a:alpha val="28000"/>
            </a:srgbClr>
          </a:solidFill>
        </p:spPr>
        <p:txBody>
          <a:bodyPr spcFirstLastPara="1" wrap="square" lIns="91425" tIns="91425" rIns="91425" bIns="91425" anchor="ctr" anchorCtr="0">
            <a:noAutofit/>
          </a:bodyPr>
          <a:lstStyle/>
          <a:p>
            <a:pPr marL="0" lvl="0" indent="0" algn="ctr" rtl="0">
              <a:spcBef>
                <a:spcPts val="0"/>
              </a:spcBef>
              <a:spcAft>
                <a:spcPts val="0"/>
              </a:spcAft>
              <a:buNone/>
            </a:pPr>
            <a:r>
              <a:rPr lang="en" sz="2800" dirty="0">
                <a:latin typeface="Arial Nova Cond Light" panose="020B0306020202020204" pitchFamily="34" charset="0"/>
              </a:rPr>
              <a:t>T</a:t>
            </a:r>
            <a:r>
              <a:rPr lang="en-US" sz="2800" dirty="0">
                <a:latin typeface="Arial Nova Cond Light" panose="020B0306020202020204" pitchFamily="34" charset="0"/>
              </a:rPr>
              <a:t>ARGET MARKET</a:t>
            </a:r>
            <a:endParaRPr sz="2800" dirty="0">
              <a:latin typeface="Arial Nova Cond Light" panose="020B0306020202020204" pitchFamily="34" charset="0"/>
            </a:endParaRPr>
          </a:p>
        </p:txBody>
      </p:sp>
      <p:sp>
        <p:nvSpPr>
          <p:cNvPr id="11" name="Slide Number Placeholder 4">
            <a:extLst>
              <a:ext uri="{FF2B5EF4-FFF2-40B4-BE49-F238E27FC236}">
                <a16:creationId xmlns:a16="http://schemas.microsoft.com/office/drawing/2014/main" id="{26B127A6-A3E1-4ADA-BD98-BC3FD1C7B804}"/>
              </a:ext>
            </a:extLst>
          </p:cNvPr>
          <p:cNvSpPr txBox="1">
            <a:spLocks/>
          </p:cNvSpPr>
          <p:nvPr/>
        </p:nvSpPr>
        <p:spPr>
          <a:xfrm>
            <a:off x="1188150" y="3812155"/>
            <a:ext cx="1977943" cy="1194900"/>
          </a:xfrm>
          <a:prstGeom prst="rect">
            <a:avLst/>
          </a:prstGeom>
          <a:noFill/>
          <a:ln w="9525" cap="flat" cmpd="sng">
            <a:noFill/>
            <a:prstDash val="solid"/>
            <a:miter lim="8000"/>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1pPr>
            <a:lvl2pPr marR="0" lvl="1"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2pPr>
            <a:lvl3pPr marR="0" lvl="2"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3pPr>
            <a:lvl4pPr marR="0" lvl="3"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4pPr>
            <a:lvl5pPr marR="0" lvl="4"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5pPr>
            <a:lvl6pPr marR="0" lvl="5"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6pPr>
            <a:lvl7pPr marR="0" lvl="6"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7pPr>
            <a:lvl8pPr marR="0" lvl="7"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8pPr>
            <a:lvl9pPr marR="0" lvl="8"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9pPr>
          </a:lstStyle>
          <a:p>
            <a:r>
              <a:rPr lang="en" dirty="0">
                <a:latin typeface="Vijaya" panose="02020604020202020204" pitchFamily="18" charset="0"/>
                <a:cs typeface="Vijaya" panose="02020604020202020204" pitchFamily="18" charset="0"/>
              </a:rPr>
              <a:t>3</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75000"/>
            <a:alpha val="7000"/>
          </a:schemeClr>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953F993-A09F-4654-86D1-71A82A92FCB0}"/>
              </a:ext>
            </a:extLst>
          </p:cNvPr>
          <p:cNvPicPr>
            <a:picLocks noChangeAspect="1"/>
          </p:cNvPicPr>
          <p:nvPr/>
        </p:nvPicPr>
        <p:blipFill rotWithShape="1">
          <a:blip r:embed="rId3"/>
          <a:srcRect l="14735" r="18953" b="799"/>
          <a:stretch/>
        </p:blipFill>
        <p:spPr>
          <a:xfrm>
            <a:off x="-59787" y="0"/>
            <a:ext cx="5285251" cy="5143500"/>
          </a:xfrm>
          <a:prstGeom prst="rect">
            <a:avLst/>
          </a:prstGeom>
        </p:spPr>
      </p:pic>
      <p:sp>
        <p:nvSpPr>
          <p:cNvPr id="3" name="Text Placeholder 2">
            <a:extLst>
              <a:ext uri="{FF2B5EF4-FFF2-40B4-BE49-F238E27FC236}">
                <a16:creationId xmlns:a16="http://schemas.microsoft.com/office/drawing/2014/main" id="{39CC6B40-7BC1-456D-BD94-E6FE66028FB9}"/>
              </a:ext>
            </a:extLst>
          </p:cNvPr>
          <p:cNvSpPr>
            <a:spLocks noGrp="1"/>
          </p:cNvSpPr>
          <p:nvPr>
            <p:ph type="body" idx="1"/>
          </p:nvPr>
        </p:nvSpPr>
        <p:spPr>
          <a:xfrm>
            <a:off x="5391843" y="1008844"/>
            <a:ext cx="3642611" cy="3945711"/>
          </a:xfrm>
          <a:solidFill>
            <a:schemeClr val="bg1">
              <a:lumMod val="85000"/>
              <a:alpha val="36000"/>
            </a:schemeClr>
          </a:solidFill>
          <a:ln>
            <a:solidFill>
              <a:schemeClr val="accent3">
                <a:lumMod val="60000"/>
                <a:lumOff val="40000"/>
              </a:schemeClr>
            </a:solidFill>
          </a:ln>
        </p:spPr>
        <p:txBody>
          <a:bodyPr/>
          <a:lstStyle/>
          <a:p>
            <a:pPr marL="152400" indent="0">
              <a:buNone/>
            </a:pPr>
            <a:r>
              <a:rPr lang="en-GB" sz="1300" dirty="0">
                <a:solidFill>
                  <a:schemeClr val="tx1">
                    <a:lumMod val="50000"/>
                    <a:lumOff val="50000"/>
                  </a:schemeClr>
                </a:solidFill>
                <a:latin typeface="Arial Nova Cond Light" panose="020B0306020202020204" pitchFamily="34" charset="0"/>
              </a:rPr>
              <a:t>Health &amp; Beauty Clinic is an exceptional business which has all facilities for customers. With a  Unique Selling Proposition (USP).</a:t>
            </a:r>
          </a:p>
          <a:p>
            <a:pPr marL="152400" indent="0">
              <a:buNone/>
            </a:pPr>
            <a:endParaRPr lang="en-GB" sz="1300" dirty="0">
              <a:solidFill>
                <a:schemeClr val="tx1">
                  <a:lumMod val="50000"/>
                  <a:lumOff val="50000"/>
                </a:schemeClr>
              </a:solidFill>
              <a:latin typeface="Arial Nova Cond Light" panose="020B0306020202020204" pitchFamily="34" charset="0"/>
            </a:endParaRPr>
          </a:p>
          <a:p>
            <a:pPr marL="152400" indent="0">
              <a:buNone/>
            </a:pPr>
            <a:r>
              <a:rPr lang="en-GB" sz="1300" dirty="0">
                <a:solidFill>
                  <a:schemeClr val="tx1">
                    <a:lumMod val="50000"/>
                    <a:lumOff val="50000"/>
                  </a:schemeClr>
                </a:solidFill>
                <a:latin typeface="Arial Nova Cond Light" panose="020B0306020202020204" pitchFamily="34" charset="0"/>
              </a:rPr>
              <a:t>Ara health and beauty clinic’s, competitors are:</a:t>
            </a:r>
          </a:p>
          <a:p>
            <a:pPr>
              <a:buFont typeface="Arial" panose="020B0604020202020204" pitchFamily="34" charset="0"/>
              <a:buChar char="•"/>
            </a:pPr>
            <a:r>
              <a:rPr lang="en-GB" sz="1300" dirty="0">
                <a:solidFill>
                  <a:schemeClr val="tx1">
                    <a:lumMod val="50000"/>
                    <a:lumOff val="50000"/>
                  </a:schemeClr>
                </a:solidFill>
                <a:latin typeface="Arial Nova Cond Light" panose="020B0306020202020204" pitchFamily="34" charset="0"/>
              </a:rPr>
              <a:t>Simi’s hair and beauty salon</a:t>
            </a:r>
          </a:p>
          <a:p>
            <a:pPr>
              <a:buFont typeface="Arial" panose="020B0604020202020204" pitchFamily="34" charset="0"/>
              <a:buChar char="•"/>
            </a:pPr>
            <a:r>
              <a:rPr lang="en-GB" sz="1300" dirty="0">
                <a:solidFill>
                  <a:schemeClr val="tx1">
                    <a:lumMod val="50000"/>
                    <a:lumOff val="50000"/>
                  </a:schemeClr>
                </a:solidFill>
                <a:latin typeface="Arial Nova Cond Light" panose="020B0306020202020204" pitchFamily="34" charset="0"/>
              </a:rPr>
              <a:t>Beauty Sophia’s way</a:t>
            </a:r>
          </a:p>
          <a:p>
            <a:pPr>
              <a:buFont typeface="Arial" panose="020B0604020202020204" pitchFamily="34" charset="0"/>
              <a:buChar char="•"/>
            </a:pPr>
            <a:r>
              <a:rPr lang="en-GB" sz="1300" dirty="0">
                <a:solidFill>
                  <a:schemeClr val="tx1">
                    <a:lumMod val="50000"/>
                    <a:lumOff val="50000"/>
                  </a:schemeClr>
                </a:solidFill>
                <a:latin typeface="Arial Nova Cond Light" panose="020B0306020202020204" pitchFamily="34" charset="0"/>
              </a:rPr>
              <a:t>Thai massage therapy</a:t>
            </a:r>
          </a:p>
          <a:p>
            <a:pPr>
              <a:buFont typeface="Arial" panose="020B0604020202020204" pitchFamily="34" charset="0"/>
              <a:buChar char="•"/>
            </a:pPr>
            <a:r>
              <a:rPr lang="en-GB" sz="1300" dirty="0">
                <a:solidFill>
                  <a:schemeClr val="tx1">
                    <a:lumMod val="50000"/>
                    <a:lumOff val="50000"/>
                  </a:schemeClr>
                </a:solidFill>
                <a:latin typeface="Arial Nova Cond Light" panose="020B0306020202020204" pitchFamily="34" charset="0"/>
              </a:rPr>
              <a:t>All local beauty salons, spas, </a:t>
            </a:r>
          </a:p>
          <a:p>
            <a:pPr marL="152400" indent="0">
              <a:buNone/>
            </a:pPr>
            <a:endParaRPr lang="en-GB" sz="1300" dirty="0">
              <a:solidFill>
                <a:schemeClr val="tx1">
                  <a:lumMod val="50000"/>
                  <a:lumOff val="50000"/>
                </a:schemeClr>
              </a:solidFill>
              <a:latin typeface="Arial Nova Cond Light" panose="020B0306020202020204" pitchFamily="34" charset="0"/>
            </a:endParaRPr>
          </a:p>
          <a:p>
            <a:pPr marL="152400" indent="0">
              <a:buNone/>
            </a:pPr>
            <a:endParaRPr lang="en-US" sz="1300" dirty="0">
              <a:solidFill>
                <a:schemeClr val="tx1">
                  <a:lumMod val="50000"/>
                  <a:lumOff val="50000"/>
                </a:schemeClr>
              </a:solidFill>
              <a:latin typeface="Arial Nova Cond Light" panose="020B0306020202020204" pitchFamily="34" charset="0"/>
            </a:endParaRPr>
          </a:p>
          <a:p>
            <a:pPr marL="152400" indent="0">
              <a:buNone/>
            </a:pPr>
            <a:endParaRPr lang="en-US" sz="1000" dirty="0">
              <a:solidFill>
                <a:schemeClr val="tx1"/>
              </a:solidFill>
              <a:latin typeface="Arial Nova Cond Light" panose="020B0306020202020204" pitchFamily="34" charset="0"/>
            </a:endParaRPr>
          </a:p>
          <a:p>
            <a:pPr>
              <a:buFont typeface="Wingdings" panose="05000000000000000000" pitchFamily="2" charset="2"/>
              <a:buChar char="§"/>
            </a:pPr>
            <a:endParaRPr lang="en-US" sz="1000" dirty="0">
              <a:solidFill>
                <a:schemeClr val="tx1"/>
              </a:solidFill>
              <a:latin typeface="Arial Nova Cond Light" panose="020B0306020202020204" pitchFamily="34" charset="0"/>
            </a:endParaRPr>
          </a:p>
        </p:txBody>
      </p:sp>
      <p:sp>
        <p:nvSpPr>
          <p:cNvPr id="5" name="Slide Number Placeholder 4">
            <a:extLst>
              <a:ext uri="{FF2B5EF4-FFF2-40B4-BE49-F238E27FC236}">
                <a16:creationId xmlns:a16="http://schemas.microsoft.com/office/drawing/2014/main" id="{38D2F890-F540-48B4-9795-0914BB8B932B}"/>
              </a:ext>
            </a:extLst>
          </p:cNvPr>
          <p:cNvSpPr>
            <a:spLocks noGrp="1"/>
          </p:cNvSpPr>
          <p:nvPr>
            <p:ph type="sldNum" idx="12"/>
          </p:nvPr>
        </p:nvSpPr>
        <p:spPr>
          <a:xfrm>
            <a:off x="5391843" y="188945"/>
            <a:ext cx="3642611" cy="658848"/>
          </a:xfrm>
          <a:solidFill>
            <a:schemeClr val="accent3">
              <a:lumMod val="60000"/>
              <a:lumOff val="40000"/>
              <a:alpha val="38000"/>
            </a:schemeClr>
          </a:solidFill>
        </p:spPr>
        <p:txBody>
          <a:bodyPr anchor="b"/>
          <a:lstStyle/>
          <a:p>
            <a:pPr marL="0" lvl="0" indent="0" algn="ctr" rtl="0">
              <a:spcBef>
                <a:spcPts val="0"/>
              </a:spcBef>
              <a:spcAft>
                <a:spcPts val="0"/>
              </a:spcAft>
              <a:buNone/>
            </a:pPr>
            <a:r>
              <a:rPr lang="en-US" sz="2800" dirty="0">
                <a:solidFill>
                  <a:srgbClr val="596370"/>
                </a:solidFill>
                <a:latin typeface="Arial Nova Cond Light" panose="020B0306020202020204" pitchFamily="34" charset="0"/>
              </a:rPr>
              <a:t>COMPETITORS</a:t>
            </a:r>
            <a:endParaRPr lang="en" sz="2800" dirty="0">
              <a:solidFill>
                <a:srgbClr val="596370"/>
              </a:solidFill>
              <a:latin typeface="Arial Nova Cond Light" panose="020B0306020202020204" pitchFamily="34" charset="0"/>
            </a:endParaRPr>
          </a:p>
        </p:txBody>
      </p:sp>
      <p:sp>
        <p:nvSpPr>
          <p:cNvPr id="8" name="Slide Number Placeholder 4">
            <a:extLst>
              <a:ext uri="{FF2B5EF4-FFF2-40B4-BE49-F238E27FC236}">
                <a16:creationId xmlns:a16="http://schemas.microsoft.com/office/drawing/2014/main" id="{E845BD46-0E42-442D-A972-6A84641F53A4}"/>
              </a:ext>
            </a:extLst>
          </p:cNvPr>
          <p:cNvSpPr txBox="1">
            <a:spLocks/>
          </p:cNvSpPr>
          <p:nvPr/>
        </p:nvSpPr>
        <p:spPr>
          <a:xfrm>
            <a:off x="4877094" y="-79081"/>
            <a:ext cx="1977943" cy="1194900"/>
          </a:xfrm>
          <a:prstGeom prst="rect">
            <a:avLst/>
          </a:prstGeom>
          <a:noFill/>
          <a:ln w="9525" cap="flat" cmpd="sng">
            <a:noFill/>
            <a:prstDash val="solid"/>
            <a:miter lim="8000"/>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1pPr>
            <a:lvl2pPr marR="0" lvl="1"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2pPr>
            <a:lvl3pPr marR="0" lvl="2"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3pPr>
            <a:lvl4pPr marR="0" lvl="3"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4pPr>
            <a:lvl5pPr marR="0" lvl="4"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5pPr>
            <a:lvl6pPr marR="0" lvl="5"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6pPr>
            <a:lvl7pPr marR="0" lvl="6"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7pPr>
            <a:lvl8pPr marR="0" lvl="7"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8pPr>
            <a:lvl9pPr marR="0" lvl="8"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9pPr>
          </a:lstStyle>
          <a:p>
            <a:r>
              <a:rPr lang="en" dirty="0">
                <a:latin typeface="Vijaya" panose="02020604020202020204" pitchFamily="18" charset="0"/>
                <a:cs typeface="Vijaya" panose="02020604020202020204" pitchFamily="18" charset="0"/>
              </a:rPr>
              <a:t>4</a:t>
            </a:r>
          </a:p>
        </p:txBody>
      </p:sp>
      <p:sp>
        <p:nvSpPr>
          <p:cNvPr id="4" name="Rectangle 3"/>
          <p:cNvSpPr/>
          <p:nvPr/>
        </p:nvSpPr>
        <p:spPr>
          <a:xfrm>
            <a:off x="0" y="525439"/>
            <a:ext cx="3138338" cy="2492990"/>
          </a:xfrm>
          <a:prstGeom prst="rect">
            <a:avLst/>
          </a:prstGeom>
        </p:spPr>
        <p:txBody>
          <a:bodyPr wrap="square">
            <a:spAutoFit/>
          </a:bodyPr>
          <a:lstStyle/>
          <a:p>
            <a:pPr marL="152400" indent="0">
              <a:buNone/>
            </a:pPr>
            <a:r>
              <a:rPr lang="en-GB" sz="1200" dirty="0">
                <a:solidFill>
                  <a:srgbClr val="596370"/>
                </a:solidFill>
                <a:highlight>
                  <a:srgbClr val="CDDDA8"/>
                </a:highlight>
              </a:rPr>
              <a:t>The competition for health and beauty are based on the following key points</a:t>
            </a:r>
            <a:r>
              <a:rPr lang="en-GB" sz="1200" dirty="0" smtClean="0">
                <a:solidFill>
                  <a:srgbClr val="596370"/>
                </a:solidFill>
                <a:highlight>
                  <a:srgbClr val="CDDDA8"/>
                </a:highlight>
              </a:rPr>
              <a:t>:</a:t>
            </a:r>
          </a:p>
          <a:p>
            <a:pPr marL="152400" indent="0">
              <a:buNone/>
            </a:pPr>
            <a:endParaRPr lang="en-US" sz="1200" dirty="0">
              <a:solidFill>
                <a:srgbClr val="596370"/>
              </a:solidFill>
              <a:highlight>
                <a:srgbClr val="CDDDA8"/>
              </a:highlight>
            </a:endParaRPr>
          </a:p>
          <a:p>
            <a:pPr marL="152400" lvl="0" indent="0">
              <a:buNone/>
            </a:pPr>
            <a:r>
              <a:rPr lang="en-GB" sz="1200" b="1" dirty="0">
                <a:solidFill>
                  <a:srgbClr val="596370"/>
                </a:solidFill>
                <a:highlight>
                  <a:srgbClr val="CDDDA8"/>
                </a:highlight>
              </a:rPr>
              <a:t>Prices/Costs on service</a:t>
            </a:r>
            <a:endParaRPr lang="en-US" sz="1200" b="1" dirty="0">
              <a:solidFill>
                <a:srgbClr val="596370"/>
              </a:solidFill>
              <a:highlight>
                <a:srgbClr val="CDDDA8"/>
              </a:highlight>
            </a:endParaRPr>
          </a:p>
          <a:p>
            <a:pPr marL="152400" lvl="0" indent="0">
              <a:buNone/>
            </a:pPr>
            <a:r>
              <a:rPr lang="en-GB" sz="1200" b="1" dirty="0">
                <a:solidFill>
                  <a:srgbClr val="596370"/>
                </a:solidFill>
                <a:highlight>
                  <a:srgbClr val="CDDDA8"/>
                </a:highlight>
              </a:rPr>
              <a:t>Range and quality of products</a:t>
            </a:r>
            <a:endParaRPr lang="en-US" sz="1200" b="1" dirty="0">
              <a:solidFill>
                <a:srgbClr val="596370"/>
              </a:solidFill>
              <a:highlight>
                <a:srgbClr val="CDDDA8"/>
              </a:highlight>
            </a:endParaRPr>
          </a:p>
          <a:p>
            <a:pPr marL="152400" lvl="0" indent="0">
              <a:buNone/>
            </a:pPr>
            <a:r>
              <a:rPr lang="en-GB" sz="1200" b="1" dirty="0">
                <a:solidFill>
                  <a:srgbClr val="596370"/>
                </a:solidFill>
                <a:highlight>
                  <a:srgbClr val="CDDDA8"/>
                </a:highlight>
              </a:rPr>
              <a:t>Range of therapy</a:t>
            </a:r>
            <a:endParaRPr lang="en-US" sz="1200" b="1" dirty="0">
              <a:solidFill>
                <a:srgbClr val="596370"/>
              </a:solidFill>
              <a:highlight>
                <a:srgbClr val="CDDDA8"/>
              </a:highlight>
            </a:endParaRPr>
          </a:p>
          <a:p>
            <a:pPr marL="152400" lvl="0" indent="0">
              <a:buNone/>
            </a:pPr>
            <a:r>
              <a:rPr lang="en-GB" sz="1200" b="1" dirty="0">
                <a:solidFill>
                  <a:srgbClr val="596370"/>
                </a:solidFill>
                <a:highlight>
                  <a:srgbClr val="CDDDA8"/>
                </a:highlight>
              </a:rPr>
              <a:t>Range of technique</a:t>
            </a:r>
            <a:endParaRPr lang="en-US" sz="1200" b="1" dirty="0">
              <a:solidFill>
                <a:srgbClr val="596370"/>
              </a:solidFill>
              <a:highlight>
                <a:srgbClr val="CDDDA8"/>
              </a:highlight>
            </a:endParaRPr>
          </a:p>
          <a:p>
            <a:pPr marL="152400" lvl="0" indent="0">
              <a:buNone/>
            </a:pPr>
            <a:r>
              <a:rPr lang="en-GB" sz="1200" b="1" dirty="0">
                <a:solidFill>
                  <a:srgbClr val="596370"/>
                </a:solidFill>
                <a:highlight>
                  <a:srgbClr val="CDDDA8"/>
                </a:highlight>
              </a:rPr>
              <a:t>Different package deals</a:t>
            </a:r>
            <a:endParaRPr lang="en-US" sz="1200" b="1" dirty="0">
              <a:solidFill>
                <a:srgbClr val="596370"/>
              </a:solidFill>
              <a:highlight>
                <a:srgbClr val="CDDDA8"/>
              </a:highlight>
            </a:endParaRPr>
          </a:p>
          <a:p>
            <a:pPr marL="152400" lvl="0" indent="0">
              <a:buNone/>
            </a:pPr>
            <a:r>
              <a:rPr lang="en-GB" sz="1200" b="1" dirty="0">
                <a:solidFill>
                  <a:srgbClr val="596370"/>
                </a:solidFill>
                <a:highlight>
                  <a:srgbClr val="CDDDA8"/>
                </a:highlight>
              </a:rPr>
              <a:t>Atmosphere of company</a:t>
            </a:r>
            <a:endParaRPr lang="en-US" sz="1200" b="1" dirty="0">
              <a:solidFill>
                <a:srgbClr val="596370"/>
              </a:solidFill>
              <a:highlight>
                <a:srgbClr val="CDDDA8"/>
              </a:highlight>
            </a:endParaRPr>
          </a:p>
          <a:p>
            <a:pPr marL="152400" lvl="0" indent="0">
              <a:buNone/>
            </a:pPr>
            <a:r>
              <a:rPr lang="en-GB" sz="1200" b="1" dirty="0">
                <a:solidFill>
                  <a:srgbClr val="596370"/>
                </a:solidFill>
                <a:highlight>
                  <a:srgbClr val="CDDDA8"/>
                </a:highlight>
              </a:rPr>
              <a:t>Customer service skills</a:t>
            </a:r>
            <a:endParaRPr lang="en-US" sz="1200" b="1" dirty="0">
              <a:solidFill>
                <a:srgbClr val="596370"/>
              </a:solidFill>
              <a:highlight>
                <a:srgbClr val="CDDDA8"/>
              </a:highlight>
            </a:endParaRPr>
          </a:p>
          <a:p>
            <a:pPr marL="152400" lvl="0" indent="0">
              <a:buNone/>
            </a:pPr>
            <a:r>
              <a:rPr lang="en-GB" sz="1200" b="1" dirty="0">
                <a:solidFill>
                  <a:srgbClr val="596370"/>
                </a:solidFill>
                <a:highlight>
                  <a:srgbClr val="CDDDA8"/>
                </a:highlight>
              </a:rPr>
              <a:t>Knowledge of field area</a:t>
            </a:r>
            <a:endParaRPr lang="en-US" sz="1200" b="1" dirty="0">
              <a:solidFill>
                <a:srgbClr val="596370"/>
              </a:solidFill>
              <a:highlight>
                <a:srgbClr val="CDDDA8"/>
              </a:highlight>
            </a:endParaRPr>
          </a:p>
          <a:p>
            <a:pPr marL="152400" lvl="0" indent="0">
              <a:buNone/>
            </a:pPr>
            <a:r>
              <a:rPr lang="en-GB" sz="1200" b="1" dirty="0">
                <a:solidFill>
                  <a:srgbClr val="596370"/>
                </a:solidFill>
                <a:highlight>
                  <a:srgbClr val="CDDDA8"/>
                </a:highlight>
              </a:rPr>
              <a:t>Different loyalty scheme</a:t>
            </a:r>
            <a:endParaRPr lang="en-US" sz="1200" b="1" dirty="0">
              <a:solidFill>
                <a:srgbClr val="596370"/>
              </a:solidFill>
              <a:highlight>
                <a:srgbClr val="CDDDA8"/>
              </a:highlight>
            </a:endParaRPr>
          </a:p>
          <a:p>
            <a:pPr marL="152400" lvl="0" indent="0">
              <a:buNone/>
            </a:pPr>
            <a:r>
              <a:rPr lang="en-GB" sz="1200" b="1" dirty="0">
                <a:solidFill>
                  <a:srgbClr val="596370"/>
                </a:solidFill>
                <a:highlight>
                  <a:srgbClr val="CDDDA8"/>
                </a:highlight>
              </a:rPr>
              <a:t>Overall experience and environment</a:t>
            </a:r>
            <a:endParaRPr lang="en-US" sz="1200" b="1" dirty="0">
              <a:solidFill>
                <a:srgbClr val="596370"/>
              </a:solidFill>
              <a:highlight>
                <a:srgbClr val="CDDDA8"/>
              </a:highlight>
            </a:endParaRPr>
          </a:p>
        </p:txBody>
      </p:sp>
    </p:spTree>
    <p:extLst>
      <p:ext uri="{BB962C8B-B14F-4D97-AF65-F5344CB8AC3E}">
        <p14:creationId xmlns:p14="http://schemas.microsoft.com/office/powerpoint/2010/main" val="269141714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08F6278B-D305-416C-9936-C7293D6095DF}"/>
              </a:ext>
            </a:extLst>
          </p:cNvPr>
          <p:cNvPicPr>
            <a:picLocks noChangeAspect="1"/>
          </p:cNvPicPr>
          <p:nvPr/>
        </p:nvPicPr>
        <p:blipFill>
          <a:blip r:embed="rId2"/>
          <a:stretch>
            <a:fillRect/>
          </a:stretch>
        </p:blipFill>
        <p:spPr>
          <a:xfrm>
            <a:off x="10832" y="0"/>
            <a:ext cx="9133168" cy="5143500"/>
          </a:xfrm>
          <a:prstGeom prst="rect">
            <a:avLst/>
          </a:prstGeom>
        </p:spPr>
      </p:pic>
      <p:sp>
        <p:nvSpPr>
          <p:cNvPr id="3" name="Text Placeholder 2">
            <a:extLst>
              <a:ext uri="{FF2B5EF4-FFF2-40B4-BE49-F238E27FC236}">
                <a16:creationId xmlns:a16="http://schemas.microsoft.com/office/drawing/2014/main" id="{39CC6B40-7BC1-456D-BD94-E6FE66028FB9}"/>
              </a:ext>
            </a:extLst>
          </p:cNvPr>
          <p:cNvSpPr>
            <a:spLocks noGrp="1"/>
          </p:cNvSpPr>
          <p:nvPr>
            <p:ph type="body" idx="1"/>
          </p:nvPr>
        </p:nvSpPr>
        <p:spPr>
          <a:xfrm>
            <a:off x="445169" y="3209721"/>
            <a:ext cx="5022569" cy="1645699"/>
          </a:xfrm>
          <a:solidFill>
            <a:schemeClr val="bg1">
              <a:alpha val="61000"/>
            </a:schemeClr>
          </a:solidFill>
          <a:ln w="9525">
            <a:solidFill>
              <a:schemeClr val="accent3">
                <a:lumMod val="60000"/>
                <a:lumOff val="40000"/>
              </a:schemeClr>
            </a:solidFill>
          </a:ln>
        </p:spPr>
        <p:txBody>
          <a:bodyPr/>
          <a:lstStyle/>
          <a:p>
            <a:pPr marL="152400" indent="0">
              <a:buNone/>
            </a:pPr>
            <a:r>
              <a:rPr lang="en-GB" sz="1100" dirty="0">
                <a:solidFill>
                  <a:schemeClr val="tx1"/>
                </a:solidFill>
                <a:latin typeface="Arial Nova Cond Light" panose="020B0306020202020204" pitchFamily="34" charset="0"/>
              </a:rPr>
              <a:t>Ara Health and Beauty Clinic. Strategies that will be used are the four P’s market plan; Price, Product, Promotion and Place. Rise positive brand awareness and recognition by 25% over first year, gain local press attention in the hometowns of facilities featured throughout the campaign. Benefits of using natural remedies and natural ingredients in the products.</a:t>
            </a:r>
          </a:p>
          <a:p>
            <a:pPr marL="152400" indent="0">
              <a:buNone/>
            </a:pPr>
            <a:endParaRPr lang="en-US" sz="1100" dirty="0">
              <a:solidFill>
                <a:schemeClr val="tx1"/>
              </a:solidFill>
              <a:latin typeface="Arial Nova Cond Light" panose="020B0306020202020204" pitchFamily="34" charset="0"/>
            </a:endParaRPr>
          </a:p>
        </p:txBody>
      </p:sp>
      <p:sp>
        <p:nvSpPr>
          <p:cNvPr id="5" name="Slide Number Placeholder 4">
            <a:extLst>
              <a:ext uri="{FF2B5EF4-FFF2-40B4-BE49-F238E27FC236}">
                <a16:creationId xmlns:a16="http://schemas.microsoft.com/office/drawing/2014/main" id="{38D2F890-F540-48B4-9795-0914BB8B932B}"/>
              </a:ext>
            </a:extLst>
          </p:cNvPr>
          <p:cNvSpPr>
            <a:spLocks noGrp="1"/>
          </p:cNvSpPr>
          <p:nvPr>
            <p:ph type="sldNum" idx="12"/>
          </p:nvPr>
        </p:nvSpPr>
        <p:spPr>
          <a:xfrm>
            <a:off x="1938451" y="388365"/>
            <a:ext cx="2195700" cy="2533276"/>
          </a:xfrm>
          <a:solidFill>
            <a:schemeClr val="accent3">
              <a:lumMod val="60000"/>
              <a:lumOff val="40000"/>
              <a:alpha val="38000"/>
            </a:schemeClr>
          </a:solidFill>
        </p:spPr>
        <p:txBody>
          <a:bodyPr/>
          <a:lstStyle/>
          <a:p>
            <a:pPr marL="0" lvl="0" indent="0" algn="ctr" rtl="0">
              <a:spcBef>
                <a:spcPts val="0"/>
              </a:spcBef>
              <a:spcAft>
                <a:spcPts val="0"/>
              </a:spcAft>
              <a:buNone/>
            </a:pPr>
            <a:r>
              <a:rPr lang="en-US" sz="2800" dirty="0">
                <a:latin typeface="Arial Nova Cond Light" panose="020B0306020202020204" pitchFamily="34" charset="0"/>
              </a:rPr>
              <a:t>MARKETTING </a:t>
            </a:r>
          </a:p>
          <a:p>
            <a:pPr marL="0" lvl="0" indent="0" algn="ctr" rtl="0">
              <a:spcBef>
                <a:spcPts val="0"/>
              </a:spcBef>
              <a:spcAft>
                <a:spcPts val="0"/>
              </a:spcAft>
              <a:buNone/>
            </a:pPr>
            <a:r>
              <a:rPr lang="en-US" sz="2800" dirty="0">
                <a:latin typeface="Arial Nova Cond Light" panose="020B0306020202020204" pitchFamily="34" charset="0"/>
              </a:rPr>
              <a:t>STRATEGIES</a:t>
            </a:r>
            <a:endParaRPr lang="en" sz="2800" dirty="0">
              <a:latin typeface="Arial Nova Cond Light" panose="020B0306020202020204" pitchFamily="34" charset="0"/>
            </a:endParaRPr>
          </a:p>
        </p:txBody>
      </p:sp>
      <p:sp>
        <p:nvSpPr>
          <p:cNvPr id="14" name="Slide Number Placeholder 4">
            <a:extLst>
              <a:ext uri="{FF2B5EF4-FFF2-40B4-BE49-F238E27FC236}">
                <a16:creationId xmlns:a16="http://schemas.microsoft.com/office/drawing/2014/main" id="{284AD487-5DBE-461F-B4A5-10FB99055EEB}"/>
              </a:ext>
            </a:extLst>
          </p:cNvPr>
          <p:cNvSpPr txBox="1">
            <a:spLocks/>
          </p:cNvSpPr>
          <p:nvPr/>
        </p:nvSpPr>
        <p:spPr>
          <a:xfrm>
            <a:off x="2047329" y="288080"/>
            <a:ext cx="1977943" cy="1194900"/>
          </a:xfrm>
          <a:prstGeom prst="rect">
            <a:avLst/>
          </a:prstGeom>
          <a:noFill/>
          <a:ln w="9525" cap="flat" cmpd="sng">
            <a:noFill/>
            <a:prstDash val="solid"/>
            <a:miter lim="8000"/>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1pPr>
            <a:lvl2pPr marR="0" lvl="1"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2pPr>
            <a:lvl3pPr marR="0" lvl="2"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3pPr>
            <a:lvl4pPr marR="0" lvl="3"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4pPr>
            <a:lvl5pPr marR="0" lvl="4"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5pPr>
            <a:lvl6pPr marR="0" lvl="5"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6pPr>
            <a:lvl7pPr marR="0" lvl="6"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7pPr>
            <a:lvl8pPr marR="0" lvl="7"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8pPr>
            <a:lvl9pPr marR="0" lvl="8"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9pPr>
          </a:lstStyle>
          <a:p>
            <a:r>
              <a:rPr lang="en" dirty="0">
                <a:latin typeface="Vijaya" panose="02020604020202020204" pitchFamily="18" charset="0"/>
                <a:cs typeface="Vijaya" panose="02020604020202020204" pitchFamily="18" charset="0"/>
              </a:rPr>
              <a:t>5</a:t>
            </a:r>
          </a:p>
        </p:txBody>
      </p:sp>
      <p:sp>
        <p:nvSpPr>
          <p:cNvPr id="6" name="Text Placeholder 2">
            <a:extLst>
              <a:ext uri="{FF2B5EF4-FFF2-40B4-BE49-F238E27FC236}">
                <a16:creationId xmlns:a16="http://schemas.microsoft.com/office/drawing/2014/main" id="{ECF40432-D87A-4240-84EE-A08C214CF7D8}"/>
              </a:ext>
            </a:extLst>
          </p:cNvPr>
          <p:cNvSpPr txBox="1">
            <a:spLocks/>
          </p:cNvSpPr>
          <p:nvPr/>
        </p:nvSpPr>
        <p:spPr>
          <a:xfrm>
            <a:off x="5828537" y="429205"/>
            <a:ext cx="3155303" cy="4426215"/>
          </a:xfrm>
          <a:prstGeom prst="rect">
            <a:avLst/>
          </a:prstGeom>
          <a:solidFill>
            <a:schemeClr val="bg1">
              <a:alpha val="61000"/>
            </a:schemeClr>
          </a:solidFill>
          <a:ln w="9525">
            <a:solidFill>
              <a:schemeClr val="accent3">
                <a:lumMod val="60000"/>
                <a:lumOff val="40000"/>
              </a:schemeClr>
            </a:solidFill>
          </a:ln>
        </p:spPr>
        <p:txBody>
          <a:bodyPr spcFirstLastPara="1" wrap="square" lIns="91425" tIns="91425" rIns="91425" bIns="91425" anchor="ctr" anchorCtr="0"/>
          <a:lstStyle>
            <a:defPPr marR="0" lvl="0" algn="l" rtl="0">
              <a:lnSpc>
                <a:spcPct val="100000"/>
              </a:lnSpc>
              <a:spcBef>
                <a:spcPts val="0"/>
              </a:spcBef>
              <a:spcAft>
                <a:spcPts val="0"/>
              </a:spcAft>
            </a:defPPr>
            <a:lvl1pPr marL="457200" marR="0" lvl="0" indent="-304800" algn="l" rtl="0">
              <a:lnSpc>
                <a:spcPct val="115000"/>
              </a:lnSpc>
              <a:spcBef>
                <a:spcPts val="60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1pPr>
            <a:lvl2pPr marL="914400" marR="0" lvl="1" indent="-304800" algn="l" rtl="0">
              <a:lnSpc>
                <a:spcPct val="115000"/>
              </a:lnSpc>
              <a:spcBef>
                <a:spcPts val="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2pPr>
            <a:lvl3pPr marL="1371600" marR="0" lvl="2" indent="-304800" algn="l" rtl="0">
              <a:lnSpc>
                <a:spcPct val="115000"/>
              </a:lnSpc>
              <a:spcBef>
                <a:spcPts val="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3pPr>
            <a:lvl4pPr marL="1828800" marR="0" lvl="3" indent="-304800" algn="l" rtl="0">
              <a:lnSpc>
                <a:spcPct val="115000"/>
              </a:lnSpc>
              <a:spcBef>
                <a:spcPts val="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4pPr>
            <a:lvl5pPr marL="2286000" marR="0" lvl="4" indent="-304800" algn="l" rtl="0">
              <a:lnSpc>
                <a:spcPct val="115000"/>
              </a:lnSpc>
              <a:spcBef>
                <a:spcPts val="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5pPr>
            <a:lvl6pPr marL="2743200" marR="0" lvl="5" indent="-304800" algn="l" rtl="0">
              <a:lnSpc>
                <a:spcPct val="115000"/>
              </a:lnSpc>
              <a:spcBef>
                <a:spcPts val="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6pPr>
            <a:lvl7pPr marL="3200400" marR="0" lvl="6" indent="-304800" algn="l" rtl="0">
              <a:lnSpc>
                <a:spcPct val="115000"/>
              </a:lnSpc>
              <a:spcBef>
                <a:spcPts val="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7pPr>
            <a:lvl8pPr marL="3657600" marR="0" lvl="7" indent="-304800" algn="l" rtl="0">
              <a:lnSpc>
                <a:spcPct val="115000"/>
              </a:lnSpc>
              <a:spcBef>
                <a:spcPts val="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8pPr>
            <a:lvl9pPr marL="4114800" marR="0" lvl="8" indent="-304800" algn="l" rtl="0">
              <a:lnSpc>
                <a:spcPct val="115000"/>
              </a:lnSpc>
              <a:spcBef>
                <a:spcPts val="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9pPr>
          </a:lstStyle>
          <a:p>
            <a:pPr marL="152400" indent="0">
              <a:buNone/>
            </a:pPr>
            <a:r>
              <a:rPr lang="en-GB" sz="1100" b="1" dirty="0">
                <a:solidFill>
                  <a:schemeClr val="tx1"/>
                </a:solidFill>
                <a:latin typeface="Arial Nova Cond Light" panose="020B0306020202020204" pitchFamily="34" charset="0"/>
              </a:rPr>
              <a:t>To promote the business the following methods are:</a:t>
            </a:r>
            <a:r>
              <a:rPr lang="en-GB" sz="1100" dirty="0">
                <a:solidFill>
                  <a:schemeClr val="tx1"/>
                </a:solidFill>
                <a:latin typeface="Arial Nova Cond Light" panose="020B0306020202020204" pitchFamily="34" charset="0"/>
              </a:rPr>
              <a:t>	</a:t>
            </a:r>
            <a:endParaRPr lang="en-US" sz="1100" dirty="0">
              <a:solidFill>
                <a:schemeClr val="tx1"/>
              </a:solidFill>
              <a:latin typeface="Arial Nova Cond Light" panose="020B0306020202020204" pitchFamily="34" charset="0"/>
            </a:endParaRPr>
          </a:p>
          <a:p>
            <a:pPr lvl="0">
              <a:buFont typeface="Wingdings" panose="05000000000000000000" pitchFamily="2" charset="2"/>
              <a:buChar char="§"/>
            </a:pPr>
            <a:r>
              <a:rPr lang="en-GB" sz="1100" dirty="0">
                <a:solidFill>
                  <a:schemeClr val="tx1"/>
                </a:solidFill>
                <a:latin typeface="Arial Nova Cond Light" panose="020B0306020202020204" pitchFamily="34" charset="0"/>
              </a:rPr>
              <a:t>Posting leaflet</a:t>
            </a:r>
            <a:endParaRPr lang="en-US" sz="1100" dirty="0">
              <a:solidFill>
                <a:schemeClr val="tx1"/>
              </a:solidFill>
              <a:latin typeface="Arial Nova Cond Light" panose="020B0306020202020204" pitchFamily="34" charset="0"/>
            </a:endParaRPr>
          </a:p>
          <a:p>
            <a:pPr lvl="0">
              <a:buFont typeface="Wingdings" panose="05000000000000000000" pitchFamily="2" charset="2"/>
              <a:buChar char="§"/>
            </a:pPr>
            <a:r>
              <a:rPr lang="en-GB" sz="1100" dirty="0">
                <a:solidFill>
                  <a:schemeClr val="tx1"/>
                </a:solidFill>
                <a:latin typeface="Arial Nova Cond Light" panose="020B0306020202020204" pitchFamily="34" charset="0"/>
              </a:rPr>
              <a:t>Using social media services Facebook, Instagram, twitter</a:t>
            </a:r>
            <a:endParaRPr lang="en-US" sz="1100" dirty="0">
              <a:solidFill>
                <a:schemeClr val="tx1"/>
              </a:solidFill>
              <a:latin typeface="Arial Nova Cond Light" panose="020B0306020202020204" pitchFamily="34" charset="0"/>
            </a:endParaRPr>
          </a:p>
          <a:p>
            <a:pPr lvl="0">
              <a:buFont typeface="Wingdings" panose="05000000000000000000" pitchFamily="2" charset="2"/>
              <a:buChar char="§"/>
            </a:pPr>
            <a:r>
              <a:rPr lang="en-GB" sz="1100" dirty="0">
                <a:solidFill>
                  <a:schemeClr val="tx1"/>
                </a:solidFill>
                <a:latin typeface="Arial Nova Cond Light" panose="020B0306020202020204" pitchFamily="34" charset="0"/>
              </a:rPr>
              <a:t>Create a web site for the company</a:t>
            </a:r>
            <a:endParaRPr lang="en-US" sz="1100" dirty="0">
              <a:solidFill>
                <a:schemeClr val="tx1"/>
              </a:solidFill>
              <a:latin typeface="Arial Nova Cond Light" panose="020B0306020202020204" pitchFamily="34" charset="0"/>
            </a:endParaRPr>
          </a:p>
          <a:p>
            <a:pPr lvl="0">
              <a:buFont typeface="Wingdings" panose="05000000000000000000" pitchFamily="2" charset="2"/>
              <a:buChar char="§"/>
            </a:pPr>
            <a:r>
              <a:rPr lang="en-GB" sz="1100" dirty="0">
                <a:solidFill>
                  <a:schemeClr val="tx1"/>
                </a:solidFill>
                <a:latin typeface="Arial Nova Cond Light" panose="020B0306020202020204" pitchFamily="34" charset="0"/>
              </a:rPr>
              <a:t>Online booking services</a:t>
            </a:r>
            <a:endParaRPr lang="en-US" sz="1100" dirty="0">
              <a:solidFill>
                <a:schemeClr val="tx1"/>
              </a:solidFill>
              <a:latin typeface="Arial Nova Cond Light" panose="020B0306020202020204" pitchFamily="34" charset="0"/>
            </a:endParaRPr>
          </a:p>
          <a:p>
            <a:pPr lvl="0">
              <a:buFont typeface="Wingdings" panose="05000000000000000000" pitchFamily="2" charset="2"/>
              <a:buChar char="§"/>
            </a:pPr>
            <a:r>
              <a:rPr lang="en-GB" sz="1100" dirty="0">
                <a:solidFill>
                  <a:schemeClr val="tx1"/>
                </a:solidFill>
                <a:latin typeface="Arial Nova Cond Light" panose="020B0306020202020204" pitchFamily="34" charset="0"/>
              </a:rPr>
              <a:t>Free text message reminders</a:t>
            </a:r>
            <a:endParaRPr lang="en-US" sz="1100" dirty="0">
              <a:solidFill>
                <a:schemeClr val="tx1"/>
              </a:solidFill>
              <a:latin typeface="Arial Nova Cond Light" panose="020B0306020202020204" pitchFamily="34" charset="0"/>
            </a:endParaRPr>
          </a:p>
          <a:p>
            <a:pPr lvl="0">
              <a:buFont typeface="Wingdings" panose="05000000000000000000" pitchFamily="2" charset="2"/>
              <a:buChar char="§"/>
            </a:pPr>
            <a:r>
              <a:rPr lang="en-GB" sz="1100" dirty="0">
                <a:solidFill>
                  <a:schemeClr val="tx1"/>
                </a:solidFill>
                <a:latin typeface="Arial Nova Cond Light" panose="020B0306020202020204" pitchFamily="34" charset="0"/>
              </a:rPr>
              <a:t>Seasonal discounts</a:t>
            </a:r>
            <a:endParaRPr lang="en-US" sz="1100" dirty="0">
              <a:solidFill>
                <a:schemeClr val="tx1"/>
              </a:solidFill>
              <a:latin typeface="Arial Nova Cond Light" panose="020B0306020202020204" pitchFamily="34" charset="0"/>
            </a:endParaRPr>
          </a:p>
          <a:p>
            <a:pPr lvl="0">
              <a:buFont typeface="Wingdings" panose="05000000000000000000" pitchFamily="2" charset="2"/>
              <a:buChar char="§"/>
            </a:pPr>
            <a:r>
              <a:rPr lang="en-GB" sz="1100" dirty="0">
                <a:solidFill>
                  <a:schemeClr val="tx1"/>
                </a:solidFill>
                <a:latin typeface="Arial Nova Cond Light" panose="020B0306020202020204" pitchFamily="34" charset="0"/>
              </a:rPr>
              <a:t>Loyalty benefits for existing customers</a:t>
            </a:r>
            <a:endParaRPr lang="en-US" sz="1100" dirty="0">
              <a:solidFill>
                <a:schemeClr val="tx1"/>
              </a:solidFill>
              <a:latin typeface="Arial Nova Cond Light" panose="020B0306020202020204" pitchFamily="34" charset="0"/>
            </a:endParaRPr>
          </a:p>
          <a:p>
            <a:pPr lvl="0">
              <a:buFont typeface="Wingdings" panose="05000000000000000000" pitchFamily="2" charset="2"/>
              <a:buChar char="§"/>
            </a:pPr>
            <a:r>
              <a:rPr lang="en-GB" sz="1100" dirty="0">
                <a:solidFill>
                  <a:schemeClr val="tx1"/>
                </a:solidFill>
                <a:latin typeface="Arial Nova Cond Light" panose="020B0306020202020204" pitchFamily="34" charset="0"/>
              </a:rPr>
              <a:t>Membership</a:t>
            </a:r>
            <a:endParaRPr lang="en-US" sz="1100" dirty="0">
              <a:solidFill>
                <a:schemeClr val="tx1"/>
              </a:solidFill>
              <a:latin typeface="Arial Nova Cond Light" panose="020B0306020202020204" pitchFamily="34" charset="0"/>
            </a:endParaRPr>
          </a:p>
          <a:p>
            <a:pPr lvl="0">
              <a:buFont typeface="Wingdings" panose="05000000000000000000" pitchFamily="2" charset="2"/>
              <a:buChar char="§"/>
            </a:pPr>
            <a:r>
              <a:rPr lang="en-GB" sz="1100" dirty="0">
                <a:solidFill>
                  <a:schemeClr val="tx1"/>
                </a:solidFill>
                <a:latin typeface="Arial Nova Cond Light" panose="020B0306020202020204" pitchFamily="34" charset="0"/>
              </a:rPr>
              <a:t>Offers and deals on packages</a:t>
            </a:r>
            <a:endParaRPr lang="en-US" sz="1100" dirty="0">
              <a:solidFill>
                <a:schemeClr val="tx1"/>
              </a:solidFill>
              <a:latin typeface="Arial Nova Cond Light" panose="020B0306020202020204" pitchFamily="34" charset="0"/>
            </a:endParaRPr>
          </a:p>
          <a:p>
            <a:pPr lvl="0">
              <a:buFont typeface="Wingdings" panose="05000000000000000000" pitchFamily="2" charset="2"/>
              <a:buChar char="§"/>
            </a:pPr>
            <a:r>
              <a:rPr lang="en-GB" sz="1100" dirty="0">
                <a:solidFill>
                  <a:schemeClr val="tx1"/>
                </a:solidFill>
                <a:latin typeface="Arial Nova Cond Light" panose="020B0306020202020204" pitchFamily="34" charset="0"/>
              </a:rPr>
              <a:t>Keeping in mind low prices set</a:t>
            </a:r>
            <a:endParaRPr lang="en-US" sz="1100" dirty="0">
              <a:solidFill>
                <a:schemeClr val="tx1"/>
              </a:solidFill>
              <a:latin typeface="Arial Nova Cond Light" panose="020B0306020202020204" pitchFamily="34" charset="0"/>
            </a:endParaRPr>
          </a:p>
          <a:p>
            <a:pPr lvl="0">
              <a:buFont typeface="Wingdings" panose="05000000000000000000" pitchFamily="2" charset="2"/>
              <a:buChar char="§"/>
            </a:pPr>
            <a:r>
              <a:rPr lang="en-GB" sz="1100" dirty="0">
                <a:solidFill>
                  <a:schemeClr val="tx1"/>
                </a:solidFill>
                <a:latin typeface="Arial Nova Cond Light" panose="020B0306020202020204" pitchFamily="34" charset="0"/>
              </a:rPr>
              <a:t>Creating portfolio of company services</a:t>
            </a:r>
            <a:endParaRPr lang="en-US" sz="1100" dirty="0">
              <a:solidFill>
                <a:schemeClr val="tx1"/>
              </a:solidFill>
              <a:latin typeface="Arial Nova Cond Light" panose="020B0306020202020204" pitchFamily="34" charset="0"/>
            </a:endParaRPr>
          </a:p>
          <a:p>
            <a:pPr lvl="0">
              <a:buFont typeface="Wingdings" panose="05000000000000000000" pitchFamily="2" charset="2"/>
              <a:buChar char="§"/>
            </a:pPr>
            <a:r>
              <a:rPr lang="en-GB" sz="1100" dirty="0">
                <a:solidFill>
                  <a:schemeClr val="tx1"/>
                </a:solidFill>
                <a:latin typeface="Arial Nova Cond Light" panose="020B0306020202020204" pitchFamily="34" charset="0"/>
              </a:rPr>
              <a:t>Business cards</a:t>
            </a:r>
            <a:endParaRPr lang="en-US" sz="1100" dirty="0">
              <a:solidFill>
                <a:schemeClr val="tx1"/>
              </a:solidFill>
              <a:latin typeface="Arial Nova Cond Light" panose="020B0306020202020204" pitchFamily="34" charset="0"/>
            </a:endParaRPr>
          </a:p>
          <a:p>
            <a:pPr lvl="0">
              <a:buFont typeface="Wingdings" panose="05000000000000000000" pitchFamily="2" charset="2"/>
              <a:buChar char="§"/>
            </a:pPr>
            <a:r>
              <a:rPr lang="en-GB" sz="1100" dirty="0">
                <a:solidFill>
                  <a:schemeClr val="tx1"/>
                </a:solidFill>
                <a:latin typeface="Arial Nova Cond Light" panose="020B0306020202020204" pitchFamily="34" charset="0"/>
              </a:rPr>
              <a:t>Samples and demonstration</a:t>
            </a:r>
            <a:endParaRPr lang="en-US" sz="1100" dirty="0">
              <a:solidFill>
                <a:schemeClr val="tx1"/>
              </a:solidFill>
              <a:latin typeface="Arial Nova Cond Light" panose="020B0306020202020204" pitchFamily="34" charset="0"/>
            </a:endParaRPr>
          </a:p>
        </p:txBody>
      </p:sp>
    </p:spTree>
    <p:extLst>
      <p:ext uri="{BB962C8B-B14F-4D97-AF65-F5344CB8AC3E}">
        <p14:creationId xmlns:p14="http://schemas.microsoft.com/office/powerpoint/2010/main" val="133059915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tile tx="0" ty="0" sx="100000" sy="100000" flip="none" algn="ctr"/>
        </a:blipFill>
        <a:effectLst/>
      </p:bgPr>
    </p:bg>
    <p:spTree>
      <p:nvGrpSpPr>
        <p:cNvPr id="1" name="Shape 63"/>
        <p:cNvGrpSpPr/>
        <p:nvPr/>
      </p:nvGrpSpPr>
      <p:grpSpPr>
        <a:xfrm>
          <a:off x="0" y="0"/>
          <a:ext cx="0" cy="0"/>
          <a:chOff x="0" y="0"/>
          <a:chExt cx="0" cy="0"/>
        </a:xfrm>
      </p:grpSpPr>
      <p:sp>
        <p:nvSpPr>
          <p:cNvPr id="2" name="Rectangle 1">
            <a:extLst>
              <a:ext uri="{FF2B5EF4-FFF2-40B4-BE49-F238E27FC236}">
                <a16:creationId xmlns:a16="http://schemas.microsoft.com/office/drawing/2014/main" id="{9EC57D42-4970-41D8-BE89-3F9B015B052E}"/>
              </a:ext>
            </a:extLst>
          </p:cNvPr>
          <p:cNvSpPr/>
          <p:nvPr/>
        </p:nvSpPr>
        <p:spPr>
          <a:xfrm>
            <a:off x="0" y="-24323"/>
            <a:ext cx="9237137" cy="5227331"/>
          </a:xfrm>
          <a:prstGeom prst="rect">
            <a:avLst/>
          </a:prstGeom>
          <a:solidFill>
            <a:srgbClr val="CDDDA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0000"/>
              </a:solidFill>
            </a:endParaRPr>
          </a:p>
        </p:txBody>
      </p:sp>
      <p:sp>
        <p:nvSpPr>
          <p:cNvPr id="64" name="Google Shape;64;p13"/>
          <p:cNvSpPr txBox="1">
            <a:spLocks noGrp="1"/>
          </p:cNvSpPr>
          <p:nvPr>
            <p:ph type="ctrTitle" idx="4294967295"/>
          </p:nvPr>
        </p:nvSpPr>
        <p:spPr>
          <a:xfrm>
            <a:off x="359513" y="949159"/>
            <a:ext cx="2476706" cy="390107"/>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1800" dirty="0">
                <a:solidFill>
                  <a:srgbClr val="FFFFFF"/>
                </a:solidFill>
                <a:highlight>
                  <a:srgbClr val="000000"/>
                </a:highlight>
                <a:latin typeface="Arial Nova Cond Light" panose="020B0306020202020204" pitchFamily="34" charset="0"/>
              </a:rPr>
              <a:t>MANAGEMENT TEAM</a:t>
            </a:r>
            <a:endParaRPr sz="1800" dirty="0">
              <a:solidFill>
                <a:srgbClr val="FFFFFF"/>
              </a:solidFill>
              <a:highlight>
                <a:srgbClr val="000000"/>
              </a:highlight>
              <a:latin typeface="Arial Nova Cond Light" panose="020B0306020202020204" pitchFamily="34" charset="0"/>
            </a:endParaRPr>
          </a:p>
        </p:txBody>
      </p:sp>
      <p:sp>
        <p:nvSpPr>
          <p:cNvPr id="67" name="Google Shape;67;p13"/>
          <p:cNvSpPr txBox="1">
            <a:spLocks noGrp="1"/>
          </p:cNvSpPr>
          <p:nvPr>
            <p:ph type="sldNum" idx="12"/>
          </p:nvPr>
        </p:nvSpPr>
        <p:spPr>
          <a:xfrm>
            <a:off x="3502013" y="3871975"/>
            <a:ext cx="2091387" cy="1194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latin typeface="Vijaya" panose="02020604020202020204" pitchFamily="18" charset="0"/>
                <a:cs typeface="Vijaya" panose="02020604020202020204" pitchFamily="18" charset="0"/>
              </a:rPr>
              <a:t>6</a:t>
            </a:r>
            <a:endParaRPr dirty="0">
              <a:latin typeface="Vijaya" panose="02020604020202020204" pitchFamily="18" charset="0"/>
              <a:cs typeface="Vijaya" panose="02020604020202020204" pitchFamily="18" charset="0"/>
            </a:endParaRPr>
          </a:p>
        </p:txBody>
      </p:sp>
      <p:pic>
        <p:nvPicPr>
          <p:cNvPr id="8" name="Picture 7"/>
          <p:cNvPicPr>
            <a:picLocks noChangeAspect="1"/>
          </p:cNvPicPr>
          <p:nvPr/>
        </p:nvPicPr>
        <p:blipFill rotWithShape="1">
          <a:blip r:embed="rId4"/>
          <a:srcRect t="100000" r="9628" b="-2804"/>
          <a:stretch/>
        </p:blipFill>
        <p:spPr>
          <a:xfrm>
            <a:off x="3334318" y="5114545"/>
            <a:ext cx="1551789" cy="45719"/>
          </a:xfrm>
          <a:prstGeom prst="rect">
            <a:avLst/>
          </a:prstGeom>
        </p:spPr>
      </p:pic>
      <p:grpSp>
        <p:nvGrpSpPr>
          <p:cNvPr id="4" name="Group 3">
            <a:extLst>
              <a:ext uri="{FF2B5EF4-FFF2-40B4-BE49-F238E27FC236}">
                <a16:creationId xmlns:a16="http://schemas.microsoft.com/office/drawing/2014/main" id="{60A39150-0E6C-4CB4-87AD-50D4AC939BAC}"/>
              </a:ext>
            </a:extLst>
          </p:cNvPr>
          <p:cNvGrpSpPr/>
          <p:nvPr/>
        </p:nvGrpSpPr>
        <p:grpSpPr>
          <a:xfrm>
            <a:off x="626544" y="1339266"/>
            <a:ext cx="7890911" cy="2404134"/>
            <a:chOff x="486755" y="845387"/>
            <a:chExt cx="7890911" cy="2404134"/>
          </a:xfrm>
        </p:grpSpPr>
        <p:sp>
          <p:nvSpPr>
            <p:cNvPr id="10" name="Google Shape;58;p12">
              <a:extLst>
                <a:ext uri="{FF2B5EF4-FFF2-40B4-BE49-F238E27FC236}">
                  <a16:creationId xmlns:a16="http://schemas.microsoft.com/office/drawing/2014/main" id="{4497D2B6-371A-438E-BA58-9E72EED7CECF}"/>
                </a:ext>
              </a:extLst>
            </p:cNvPr>
            <p:cNvSpPr txBox="1">
              <a:spLocks/>
            </p:cNvSpPr>
            <p:nvPr/>
          </p:nvSpPr>
          <p:spPr>
            <a:xfrm>
              <a:off x="583583" y="845387"/>
              <a:ext cx="7794083" cy="2404134"/>
            </a:xfrm>
            <a:prstGeom prst="rect">
              <a:avLst/>
            </a:prstGeom>
            <a:noFill/>
            <a:ln w="6350" cap="flat" cmpd="sng">
              <a:solidFill>
                <a:schemeClr val="bg1"/>
              </a:solidFill>
              <a:prstDash val="solid"/>
              <a:miter lim="8000"/>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1pPr>
              <a:lvl2pPr marR="0" lvl="1"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2pPr>
              <a:lvl3pPr marR="0" lvl="2"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3pPr>
              <a:lvl4pPr marR="0" lvl="3"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4pPr>
              <a:lvl5pPr marR="0" lvl="4"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5pPr>
              <a:lvl6pPr marR="0" lvl="5"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6pPr>
              <a:lvl7pPr marR="0" lvl="6"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7pPr>
              <a:lvl8pPr marR="0" lvl="7"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8pPr>
              <a:lvl9pPr marR="0" lvl="8"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9pPr>
            </a:lstStyle>
            <a:p>
              <a:endParaRPr lang="en-US" dirty="0">
                <a:latin typeface="Arial Nova Cond Light" panose="020B0306020202020204" pitchFamily="34" charset="0"/>
              </a:endParaRPr>
            </a:p>
          </p:txBody>
        </p:sp>
        <p:grpSp>
          <p:nvGrpSpPr>
            <p:cNvPr id="3" name="Group 2">
              <a:extLst>
                <a:ext uri="{FF2B5EF4-FFF2-40B4-BE49-F238E27FC236}">
                  <a16:creationId xmlns:a16="http://schemas.microsoft.com/office/drawing/2014/main" id="{5211FD9C-8F94-4E83-A945-438EE54636D5}"/>
                </a:ext>
              </a:extLst>
            </p:cNvPr>
            <p:cNvGrpSpPr/>
            <p:nvPr/>
          </p:nvGrpSpPr>
          <p:grpSpPr>
            <a:xfrm>
              <a:off x="486755" y="894317"/>
              <a:ext cx="7862810" cy="2242095"/>
              <a:chOff x="486755" y="894317"/>
              <a:chExt cx="7862810" cy="2242095"/>
            </a:xfrm>
          </p:grpSpPr>
          <p:pic>
            <p:nvPicPr>
              <p:cNvPr id="11" name="Google Shape;66;p13">
                <a:extLst>
                  <a:ext uri="{FF2B5EF4-FFF2-40B4-BE49-F238E27FC236}">
                    <a16:creationId xmlns:a16="http://schemas.microsoft.com/office/drawing/2014/main" id="{CA28139F-7E25-49C7-B9DD-0D1EB6A3CF4D}"/>
                  </a:ext>
                </a:extLst>
              </p:cNvPr>
              <p:cNvPicPr preferRelativeResize="0"/>
              <p:nvPr/>
            </p:nvPicPr>
            <p:blipFill rotWithShape="1">
              <a:blip r:embed="rId5"/>
              <a:srcRect t="3675" b="20115"/>
              <a:stretch/>
            </p:blipFill>
            <p:spPr>
              <a:xfrm>
                <a:off x="2346887" y="1348420"/>
                <a:ext cx="1108544" cy="1205319"/>
              </a:xfrm>
              <a:prstGeom prst="ellipse">
                <a:avLst/>
              </a:prstGeom>
              <a:noFill/>
              <a:ln w="19050" cap="flat" cmpd="sng">
                <a:solidFill>
                  <a:schemeClr val="bg1"/>
                </a:solidFill>
                <a:prstDash val="solid"/>
                <a:round/>
                <a:headEnd type="none" w="sm" len="sm"/>
                <a:tailEnd type="none" w="sm" len="sm"/>
              </a:ln>
            </p:spPr>
          </p:pic>
          <p:pic>
            <p:nvPicPr>
              <p:cNvPr id="12" name="Google Shape;66;p13">
                <a:extLst>
                  <a:ext uri="{FF2B5EF4-FFF2-40B4-BE49-F238E27FC236}">
                    <a16:creationId xmlns:a16="http://schemas.microsoft.com/office/drawing/2014/main" id="{2B7E7CA3-F1D1-41CF-BDF6-933A4E108350}"/>
                  </a:ext>
                </a:extLst>
              </p:cNvPr>
              <p:cNvPicPr preferRelativeResize="0"/>
              <p:nvPr/>
            </p:nvPicPr>
            <p:blipFill rotWithShape="1">
              <a:blip r:embed="rId6"/>
              <a:srcRect l="1072" t="9720" r="2" b="3100"/>
              <a:stretch/>
            </p:blipFill>
            <p:spPr>
              <a:xfrm>
                <a:off x="3849375" y="1376467"/>
                <a:ext cx="1128852" cy="1205319"/>
              </a:xfrm>
              <a:prstGeom prst="ellipse">
                <a:avLst/>
              </a:prstGeom>
              <a:noFill/>
              <a:ln w="19050" cap="flat" cmpd="sng">
                <a:solidFill>
                  <a:schemeClr val="bg1"/>
                </a:solidFill>
                <a:prstDash val="solid"/>
                <a:round/>
                <a:headEnd type="none" w="sm" len="sm"/>
                <a:tailEnd type="none" w="sm" len="sm"/>
              </a:ln>
            </p:spPr>
          </p:pic>
          <p:pic>
            <p:nvPicPr>
              <p:cNvPr id="13" name="Google Shape;66;p13">
                <a:extLst>
                  <a:ext uri="{FF2B5EF4-FFF2-40B4-BE49-F238E27FC236}">
                    <a16:creationId xmlns:a16="http://schemas.microsoft.com/office/drawing/2014/main" id="{E6EB06EF-E26C-40D8-97AF-7C0D0496587E}"/>
                  </a:ext>
                </a:extLst>
              </p:cNvPr>
              <p:cNvPicPr preferRelativeResize="0"/>
              <p:nvPr/>
            </p:nvPicPr>
            <p:blipFill rotWithShape="1">
              <a:blip r:embed="rId7"/>
              <a:srcRect l="-1178" t="1685" r="2356" b="40922"/>
              <a:stretch/>
            </p:blipFill>
            <p:spPr>
              <a:xfrm>
                <a:off x="5365945" y="1351691"/>
                <a:ext cx="1129704" cy="1205319"/>
              </a:xfrm>
              <a:prstGeom prst="ellipse">
                <a:avLst/>
              </a:prstGeom>
              <a:noFill/>
              <a:ln w="19050" cap="flat" cmpd="sng">
                <a:solidFill>
                  <a:schemeClr val="bg1"/>
                </a:solidFill>
                <a:prstDash val="solid"/>
                <a:round/>
                <a:headEnd type="none" w="sm" len="sm"/>
                <a:tailEnd type="none" w="sm" len="sm"/>
              </a:ln>
            </p:spPr>
          </p:pic>
          <p:sp>
            <p:nvSpPr>
              <p:cNvPr id="14" name="Google Shape;357;p17">
                <a:extLst>
                  <a:ext uri="{FF2B5EF4-FFF2-40B4-BE49-F238E27FC236}">
                    <a16:creationId xmlns:a16="http://schemas.microsoft.com/office/drawing/2014/main" id="{6F959BAC-BE5C-4191-9E74-8B64D4DB600E}"/>
                  </a:ext>
                </a:extLst>
              </p:cNvPr>
              <p:cNvSpPr txBox="1">
                <a:spLocks/>
              </p:cNvSpPr>
              <p:nvPr/>
            </p:nvSpPr>
            <p:spPr>
              <a:xfrm>
                <a:off x="2035714" y="2457538"/>
                <a:ext cx="1772486" cy="44196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1150" algn="l" rtl="0">
                  <a:lnSpc>
                    <a:spcPct val="115000"/>
                  </a:lnSpc>
                  <a:spcBef>
                    <a:spcPts val="600"/>
                  </a:spcBef>
                  <a:spcAft>
                    <a:spcPts val="0"/>
                  </a:spcAft>
                  <a:buClr>
                    <a:srgbClr val="576574"/>
                  </a:buClr>
                  <a:buSzPts val="1300"/>
                  <a:buFont typeface="Raleway"/>
                  <a:buChar char="▫"/>
                  <a:defRPr sz="1300" b="0" i="0" u="none" strike="noStrike" cap="none">
                    <a:solidFill>
                      <a:srgbClr val="576574"/>
                    </a:solidFill>
                    <a:latin typeface="Raleway"/>
                    <a:ea typeface="Raleway"/>
                    <a:cs typeface="Raleway"/>
                    <a:sym typeface="Raleway"/>
                  </a:defRPr>
                </a:lvl1pPr>
                <a:lvl2pPr marL="914400" marR="0" lvl="1" indent="-311150" algn="l" rtl="0">
                  <a:lnSpc>
                    <a:spcPct val="115000"/>
                  </a:lnSpc>
                  <a:spcBef>
                    <a:spcPts val="0"/>
                  </a:spcBef>
                  <a:spcAft>
                    <a:spcPts val="0"/>
                  </a:spcAft>
                  <a:buClr>
                    <a:srgbClr val="576574"/>
                  </a:buClr>
                  <a:buSzPts val="1300"/>
                  <a:buFont typeface="Raleway"/>
                  <a:buChar char="▫"/>
                  <a:defRPr sz="1300" b="0" i="0" u="none" strike="noStrike" cap="none">
                    <a:solidFill>
                      <a:srgbClr val="576574"/>
                    </a:solidFill>
                    <a:latin typeface="Raleway"/>
                    <a:ea typeface="Raleway"/>
                    <a:cs typeface="Raleway"/>
                    <a:sym typeface="Raleway"/>
                  </a:defRPr>
                </a:lvl2pPr>
                <a:lvl3pPr marL="1371600" marR="0" lvl="2" indent="-311150" algn="l" rtl="0">
                  <a:lnSpc>
                    <a:spcPct val="115000"/>
                  </a:lnSpc>
                  <a:spcBef>
                    <a:spcPts val="0"/>
                  </a:spcBef>
                  <a:spcAft>
                    <a:spcPts val="0"/>
                  </a:spcAft>
                  <a:buClr>
                    <a:srgbClr val="576574"/>
                  </a:buClr>
                  <a:buSzPts val="1300"/>
                  <a:buFont typeface="Raleway"/>
                  <a:buChar char="▫"/>
                  <a:defRPr sz="1300" b="0" i="0" u="none" strike="noStrike" cap="none">
                    <a:solidFill>
                      <a:srgbClr val="576574"/>
                    </a:solidFill>
                    <a:latin typeface="Raleway"/>
                    <a:ea typeface="Raleway"/>
                    <a:cs typeface="Raleway"/>
                    <a:sym typeface="Raleway"/>
                  </a:defRPr>
                </a:lvl3pPr>
                <a:lvl4pPr marL="1828800" marR="0" lvl="3" indent="-311150" algn="l" rtl="0">
                  <a:lnSpc>
                    <a:spcPct val="115000"/>
                  </a:lnSpc>
                  <a:spcBef>
                    <a:spcPts val="0"/>
                  </a:spcBef>
                  <a:spcAft>
                    <a:spcPts val="0"/>
                  </a:spcAft>
                  <a:buClr>
                    <a:srgbClr val="576574"/>
                  </a:buClr>
                  <a:buSzPts val="1300"/>
                  <a:buFont typeface="Raleway"/>
                  <a:buChar char="▫"/>
                  <a:defRPr sz="1300" b="0" i="0" u="none" strike="noStrike" cap="none">
                    <a:solidFill>
                      <a:srgbClr val="576574"/>
                    </a:solidFill>
                    <a:latin typeface="Raleway"/>
                    <a:ea typeface="Raleway"/>
                    <a:cs typeface="Raleway"/>
                    <a:sym typeface="Raleway"/>
                  </a:defRPr>
                </a:lvl4pPr>
                <a:lvl5pPr marL="2286000" marR="0" lvl="4" indent="-311150" algn="l" rtl="0">
                  <a:lnSpc>
                    <a:spcPct val="115000"/>
                  </a:lnSpc>
                  <a:spcBef>
                    <a:spcPts val="0"/>
                  </a:spcBef>
                  <a:spcAft>
                    <a:spcPts val="0"/>
                  </a:spcAft>
                  <a:buClr>
                    <a:srgbClr val="576574"/>
                  </a:buClr>
                  <a:buSzPts val="1300"/>
                  <a:buFont typeface="Raleway"/>
                  <a:buChar char="▫"/>
                  <a:defRPr sz="1300" b="0" i="0" u="none" strike="noStrike" cap="none">
                    <a:solidFill>
                      <a:srgbClr val="576574"/>
                    </a:solidFill>
                    <a:latin typeface="Raleway"/>
                    <a:ea typeface="Raleway"/>
                    <a:cs typeface="Raleway"/>
                    <a:sym typeface="Raleway"/>
                  </a:defRPr>
                </a:lvl5pPr>
                <a:lvl6pPr marL="2743200" marR="0" lvl="5" indent="-311150" algn="l" rtl="0">
                  <a:lnSpc>
                    <a:spcPct val="115000"/>
                  </a:lnSpc>
                  <a:spcBef>
                    <a:spcPts val="0"/>
                  </a:spcBef>
                  <a:spcAft>
                    <a:spcPts val="0"/>
                  </a:spcAft>
                  <a:buClr>
                    <a:srgbClr val="576574"/>
                  </a:buClr>
                  <a:buSzPts val="1300"/>
                  <a:buFont typeface="Raleway"/>
                  <a:buChar char="▫"/>
                  <a:defRPr sz="1300" b="0" i="0" u="none" strike="noStrike" cap="none">
                    <a:solidFill>
                      <a:srgbClr val="576574"/>
                    </a:solidFill>
                    <a:latin typeface="Raleway"/>
                    <a:ea typeface="Raleway"/>
                    <a:cs typeface="Raleway"/>
                    <a:sym typeface="Raleway"/>
                  </a:defRPr>
                </a:lvl6pPr>
                <a:lvl7pPr marL="3200400" marR="0" lvl="6" indent="-311150" algn="l" rtl="0">
                  <a:lnSpc>
                    <a:spcPct val="115000"/>
                  </a:lnSpc>
                  <a:spcBef>
                    <a:spcPts val="0"/>
                  </a:spcBef>
                  <a:spcAft>
                    <a:spcPts val="0"/>
                  </a:spcAft>
                  <a:buClr>
                    <a:srgbClr val="576574"/>
                  </a:buClr>
                  <a:buSzPts val="1300"/>
                  <a:buFont typeface="Raleway"/>
                  <a:buChar char="▫"/>
                  <a:defRPr sz="1300" b="0" i="0" u="none" strike="noStrike" cap="none">
                    <a:solidFill>
                      <a:srgbClr val="576574"/>
                    </a:solidFill>
                    <a:latin typeface="Raleway"/>
                    <a:ea typeface="Raleway"/>
                    <a:cs typeface="Raleway"/>
                    <a:sym typeface="Raleway"/>
                  </a:defRPr>
                </a:lvl7pPr>
                <a:lvl8pPr marL="3657600" marR="0" lvl="7" indent="-311150" algn="l" rtl="0">
                  <a:lnSpc>
                    <a:spcPct val="115000"/>
                  </a:lnSpc>
                  <a:spcBef>
                    <a:spcPts val="0"/>
                  </a:spcBef>
                  <a:spcAft>
                    <a:spcPts val="0"/>
                  </a:spcAft>
                  <a:buClr>
                    <a:srgbClr val="576574"/>
                  </a:buClr>
                  <a:buSzPts val="1300"/>
                  <a:buFont typeface="Raleway"/>
                  <a:buChar char="▫"/>
                  <a:defRPr sz="1300" b="0" i="0" u="none" strike="noStrike" cap="none">
                    <a:solidFill>
                      <a:srgbClr val="576574"/>
                    </a:solidFill>
                    <a:latin typeface="Raleway"/>
                    <a:ea typeface="Raleway"/>
                    <a:cs typeface="Raleway"/>
                    <a:sym typeface="Raleway"/>
                  </a:defRPr>
                </a:lvl8pPr>
                <a:lvl9pPr marL="4114800" marR="0" lvl="8" indent="-311150" algn="l" rtl="0">
                  <a:lnSpc>
                    <a:spcPct val="115000"/>
                  </a:lnSpc>
                  <a:spcBef>
                    <a:spcPts val="0"/>
                  </a:spcBef>
                  <a:spcAft>
                    <a:spcPts val="0"/>
                  </a:spcAft>
                  <a:buClr>
                    <a:srgbClr val="576574"/>
                  </a:buClr>
                  <a:buSzPts val="1300"/>
                  <a:buFont typeface="Raleway"/>
                  <a:buChar char="▫"/>
                  <a:defRPr sz="1300" b="0" i="0" u="none" strike="noStrike" cap="none">
                    <a:solidFill>
                      <a:srgbClr val="576574"/>
                    </a:solidFill>
                    <a:latin typeface="Raleway"/>
                    <a:ea typeface="Raleway"/>
                    <a:cs typeface="Raleway"/>
                    <a:sym typeface="Raleway"/>
                  </a:defRPr>
                </a:lvl9pPr>
              </a:lstStyle>
              <a:p>
                <a:pPr marL="0" indent="0" algn="ctr">
                  <a:buFont typeface="Raleway"/>
                  <a:buNone/>
                </a:pPr>
                <a:r>
                  <a:rPr lang="en-US" sz="1400" b="1" dirty="0">
                    <a:solidFill>
                      <a:schemeClr val="bg1"/>
                    </a:solidFill>
                    <a:latin typeface="Arial Nova Cond Light" panose="020B0306020202020204" pitchFamily="34" charset="0"/>
                    <a:cs typeface="Arial" panose="020B0604020202020204" pitchFamily="34" charset="0"/>
                  </a:rPr>
                  <a:t>PARISA RAFI</a:t>
                </a:r>
              </a:p>
            </p:txBody>
          </p:sp>
          <p:sp>
            <p:nvSpPr>
              <p:cNvPr id="15" name="Google Shape;357;p17">
                <a:extLst>
                  <a:ext uri="{FF2B5EF4-FFF2-40B4-BE49-F238E27FC236}">
                    <a16:creationId xmlns:a16="http://schemas.microsoft.com/office/drawing/2014/main" id="{05DCC851-5811-496E-99B1-C143D1BD3AD3}"/>
                  </a:ext>
                </a:extLst>
              </p:cNvPr>
              <p:cNvSpPr txBox="1">
                <a:spLocks/>
              </p:cNvSpPr>
              <p:nvPr/>
            </p:nvSpPr>
            <p:spPr>
              <a:xfrm>
                <a:off x="3539837" y="2474641"/>
                <a:ext cx="1772486" cy="44196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93700" algn="l" rtl="0">
                  <a:lnSpc>
                    <a:spcPct val="100000"/>
                  </a:lnSpc>
                  <a:spcBef>
                    <a:spcPts val="600"/>
                  </a:spcBef>
                  <a:spcAft>
                    <a:spcPts val="0"/>
                  </a:spcAft>
                  <a:buClr>
                    <a:srgbClr val="FFA105"/>
                  </a:buClr>
                  <a:buSzPts val="2600"/>
                  <a:buFont typeface="Chivo Light"/>
                  <a:buChar char="༝"/>
                  <a:defRPr sz="2600" b="0" i="0" u="none" strike="noStrike" cap="none">
                    <a:solidFill>
                      <a:srgbClr val="65677F"/>
                    </a:solidFill>
                    <a:latin typeface="Chivo Light"/>
                    <a:ea typeface="Chivo Light"/>
                    <a:cs typeface="Chivo Light"/>
                    <a:sym typeface="Chivo Light"/>
                  </a:defRPr>
                </a:lvl1pPr>
                <a:lvl2pPr marL="914400" marR="0" lvl="1"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2pPr>
                <a:lvl3pPr marL="1371600" marR="0" lvl="2"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3pPr>
                <a:lvl4pPr marL="1828800" marR="0" lvl="3"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4pPr>
                <a:lvl5pPr marL="2286000" marR="0" lvl="4"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5pPr>
                <a:lvl6pPr marL="2743200" marR="0" lvl="5"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6pPr>
                <a:lvl7pPr marL="3200400" marR="0" lvl="6"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7pPr>
                <a:lvl8pPr marL="3657600" marR="0" lvl="7"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8pPr>
                <a:lvl9pPr marL="4114800" marR="0" lvl="8"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9pPr>
              </a:lstStyle>
              <a:p>
                <a:pPr marL="0" indent="0" algn="ctr">
                  <a:buFont typeface="Chivo Light"/>
                  <a:buNone/>
                </a:pPr>
                <a:r>
                  <a:rPr lang="en-US" sz="1400" b="1" dirty="0">
                    <a:solidFill>
                      <a:schemeClr val="bg1"/>
                    </a:solidFill>
                    <a:latin typeface="Arial Nova Cond Light" panose="020B0306020202020204" pitchFamily="34" charset="0"/>
                    <a:cs typeface="Arial" panose="020B0604020202020204" pitchFamily="34" charset="0"/>
                  </a:rPr>
                  <a:t>HUSNARA BEGUM</a:t>
                </a:r>
              </a:p>
            </p:txBody>
          </p:sp>
          <p:sp>
            <p:nvSpPr>
              <p:cNvPr id="16" name="Google Shape;357;p17">
                <a:extLst>
                  <a:ext uri="{FF2B5EF4-FFF2-40B4-BE49-F238E27FC236}">
                    <a16:creationId xmlns:a16="http://schemas.microsoft.com/office/drawing/2014/main" id="{F351EDB5-D6F4-423E-92A9-ECF2214409E4}"/>
                  </a:ext>
                </a:extLst>
              </p:cNvPr>
              <p:cNvSpPr txBox="1">
                <a:spLocks/>
              </p:cNvSpPr>
              <p:nvPr/>
            </p:nvSpPr>
            <p:spPr>
              <a:xfrm>
                <a:off x="5078192" y="2457226"/>
                <a:ext cx="1772486" cy="44196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93700" algn="l" rtl="0">
                  <a:lnSpc>
                    <a:spcPct val="100000"/>
                  </a:lnSpc>
                  <a:spcBef>
                    <a:spcPts val="600"/>
                  </a:spcBef>
                  <a:spcAft>
                    <a:spcPts val="0"/>
                  </a:spcAft>
                  <a:buClr>
                    <a:srgbClr val="FFA105"/>
                  </a:buClr>
                  <a:buSzPts val="2600"/>
                  <a:buFont typeface="Chivo Light"/>
                  <a:buChar char="༝"/>
                  <a:defRPr sz="2600" b="0" i="0" u="none" strike="noStrike" cap="none">
                    <a:solidFill>
                      <a:srgbClr val="65677F"/>
                    </a:solidFill>
                    <a:latin typeface="Chivo Light"/>
                    <a:ea typeface="Chivo Light"/>
                    <a:cs typeface="Chivo Light"/>
                    <a:sym typeface="Chivo Light"/>
                  </a:defRPr>
                </a:lvl1pPr>
                <a:lvl2pPr marL="914400" marR="0" lvl="1"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2pPr>
                <a:lvl3pPr marL="1371600" marR="0" lvl="2"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3pPr>
                <a:lvl4pPr marL="1828800" marR="0" lvl="3"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4pPr>
                <a:lvl5pPr marL="2286000" marR="0" lvl="4"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5pPr>
                <a:lvl6pPr marL="2743200" marR="0" lvl="5"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6pPr>
                <a:lvl7pPr marL="3200400" marR="0" lvl="6"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7pPr>
                <a:lvl8pPr marL="3657600" marR="0" lvl="7"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8pPr>
                <a:lvl9pPr marL="4114800" marR="0" lvl="8"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9pPr>
              </a:lstStyle>
              <a:p>
                <a:pPr marL="0" indent="0" algn="ctr">
                  <a:buFont typeface="Chivo Light"/>
                  <a:buNone/>
                </a:pPr>
                <a:r>
                  <a:rPr lang="en-US" sz="1400" b="1" dirty="0">
                    <a:solidFill>
                      <a:schemeClr val="bg1"/>
                    </a:solidFill>
                    <a:latin typeface="Arial Nova Cond Light" panose="020B0306020202020204" pitchFamily="34" charset="0"/>
                    <a:cs typeface="Arial" panose="020B0604020202020204" pitchFamily="34" charset="0"/>
                  </a:rPr>
                  <a:t>RAZIA KHANOM </a:t>
                </a:r>
              </a:p>
            </p:txBody>
          </p:sp>
          <p:sp>
            <p:nvSpPr>
              <p:cNvPr id="17" name="Google Shape;357;p17">
                <a:extLst>
                  <a:ext uri="{FF2B5EF4-FFF2-40B4-BE49-F238E27FC236}">
                    <a16:creationId xmlns:a16="http://schemas.microsoft.com/office/drawing/2014/main" id="{8FC86713-0016-4660-9D45-F1A46D24FDAE}"/>
                  </a:ext>
                </a:extLst>
              </p:cNvPr>
              <p:cNvSpPr txBox="1">
                <a:spLocks/>
              </p:cNvSpPr>
              <p:nvPr/>
            </p:nvSpPr>
            <p:spPr>
              <a:xfrm>
                <a:off x="512428" y="2464980"/>
                <a:ext cx="1772486" cy="44196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93700" algn="l" rtl="0">
                  <a:lnSpc>
                    <a:spcPct val="100000"/>
                  </a:lnSpc>
                  <a:spcBef>
                    <a:spcPts val="600"/>
                  </a:spcBef>
                  <a:spcAft>
                    <a:spcPts val="0"/>
                  </a:spcAft>
                  <a:buClr>
                    <a:srgbClr val="FFA105"/>
                  </a:buClr>
                  <a:buSzPts val="2600"/>
                  <a:buFont typeface="Chivo Light"/>
                  <a:buChar char="༝"/>
                  <a:defRPr sz="2600" b="0" i="0" u="none" strike="noStrike" cap="none">
                    <a:solidFill>
                      <a:srgbClr val="65677F"/>
                    </a:solidFill>
                    <a:latin typeface="Chivo Light"/>
                    <a:ea typeface="Chivo Light"/>
                    <a:cs typeface="Chivo Light"/>
                    <a:sym typeface="Chivo Light"/>
                  </a:defRPr>
                </a:lvl1pPr>
                <a:lvl2pPr marL="914400" marR="0" lvl="1"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2pPr>
                <a:lvl3pPr marL="1371600" marR="0" lvl="2"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3pPr>
                <a:lvl4pPr marL="1828800" marR="0" lvl="3"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4pPr>
                <a:lvl5pPr marL="2286000" marR="0" lvl="4"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5pPr>
                <a:lvl6pPr marL="2743200" marR="0" lvl="5"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6pPr>
                <a:lvl7pPr marL="3200400" marR="0" lvl="6"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7pPr>
                <a:lvl8pPr marL="3657600" marR="0" lvl="7"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8pPr>
                <a:lvl9pPr marL="4114800" marR="0" lvl="8"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9pPr>
              </a:lstStyle>
              <a:p>
                <a:pPr marL="0" indent="0" algn="ctr">
                  <a:buFont typeface="Chivo Light"/>
                  <a:buNone/>
                </a:pPr>
                <a:r>
                  <a:rPr lang="en-US" sz="1400" b="1" dirty="0">
                    <a:solidFill>
                      <a:schemeClr val="bg1"/>
                    </a:solidFill>
                    <a:latin typeface="Arial Nova Cond Light" panose="020B0306020202020204" pitchFamily="34" charset="0"/>
                    <a:cs typeface="Arial" panose="020B0604020202020204" pitchFamily="34" charset="0"/>
                  </a:rPr>
                  <a:t>ANANYA SANDHU</a:t>
                </a:r>
              </a:p>
            </p:txBody>
          </p:sp>
          <p:pic>
            <p:nvPicPr>
              <p:cNvPr id="66" name="Google Shape;66;p13"/>
              <p:cNvPicPr preferRelativeResize="0"/>
              <p:nvPr/>
            </p:nvPicPr>
            <p:blipFill rotWithShape="1">
              <a:blip r:embed="rId8"/>
              <a:srcRect l="7340" t="17565" r="11010" b="11925"/>
              <a:stretch/>
            </p:blipFill>
            <p:spPr>
              <a:xfrm>
                <a:off x="833140" y="1354136"/>
                <a:ext cx="1119803" cy="1200151"/>
              </a:xfrm>
              <a:prstGeom prst="ellipse">
                <a:avLst/>
              </a:prstGeom>
              <a:noFill/>
              <a:ln w="19050" cap="flat" cmpd="sng">
                <a:solidFill>
                  <a:schemeClr val="bg1"/>
                </a:solidFill>
                <a:prstDash val="solid"/>
                <a:round/>
                <a:headEnd type="none" w="sm" len="sm"/>
                <a:tailEnd type="none" w="sm" len="sm"/>
              </a:ln>
            </p:spPr>
          </p:pic>
          <p:sp>
            <p:nvSpPr>
              <p:cNvPr id="19" name="Google Shape;357;p17">
                <a:extLst>
                  <a:ext uri="{FF2B5EF4-FFF2-40B4-BE49-F238E27FC236}">
                    <a16:creationId xmlns:a16="http://schemas.microsoft.com/office/drawing/2014/main" id="{4C1D55A2-254E-4E63-9EC0-6F2E855295B1}"/>
                  </a:ext>
                </a:extLst>
              </p:cNvPr>
              <p:cNvSpPr txBox="1">
                <a:spLocks/>
              </p:cNvSpPr>
              <p:nvPr/>
            </p:nvSpPr>
            <p:spPr>
              <a:xfrm>
                <a:off x="512427" y="2664609"/>
                <a:ext cx="1772486" cy="340119"/>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93700" algn="l" rtl="0">
                  <a:lnSpc>
                    <a:spcPct val="100000"/>
                  </a:lnSpc>
                  <a:spcBef>
                    <a:spcPts val="600"/>
                  </a:spcBef>
                  <a:spcAft>
                    <a:spcPts val="0"/>
                  </a:spcAft>
                  <a:buClr>
                    <a:srgbClr val="FFA105"/>
                  </a:buClr>
                  <a:buSzPts val="2600"/>
                  <a:buFont typeface="Chivo Light"/>
                  <a:buChar char="༝"/>
                  <a:defRPr sz="2600" b="0" i="0" u="none" strike="noStrike" cap="none">
                    <a:solidFill>
                      <a:srgbClr val="65677F"/>
                    </a:solidFill>
                    <a:latin typeface="Chivo Light"/>
                    <a:ea typeface="Chivo Light"/>
                    <a:cs typeface="Chivo Light"/>
                    <a:sym typeface="Chivo Light"/>
                  </a:defRPr>
                </a:lvl1pPr>
                <a:lvl2pPr marL="914400" marR="0" lvl="1"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2pPr>
                <a:lvl3pPr marL="1371600" marR="0" lvl="2"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3pPr>
                <a:lvl4pPr marL="1828800" marR="0" lvl="3"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4pPr>
                <a:lvl5pPr marL="2286000" marR="0" lvl="4"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5pPr>
                <a:lvl6pPr marL="2743200" marR="0" lvl="5"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6pPr>
                <a:lvl7pPr marL="3200400" marR="0" lvl="6"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7pPr>
                <a:lvl8pPr marL="3657600" marR="0" lvl="7"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8pPr>
                <a:lvl9pPr marL="4114800" marR="0" lvl="8"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9pPr>
              </a:lstStyle>
              <a:p>
                <a:pPr marL="0" indent="0" algn="ctr">
                  <a:buFont typeface="Chivo Light"/>
                  <a:buNone/>
                </a:pPr>
                <a:r>
                  <a:rPr lang="en-US" sz="1100" dirty="0">
                    <a:solidFill>
                      <a:srgbClr val="596370"/>
                    </a:solidFill>
                    <a:latin typeface="Arial Nova Cond Light" panose="020B0306020202020204" pitchFamily="34" charset="0"/>
                    <a:cs typeface="Arial" panose="020B0604020202020204" pitchFamily="34" charset="0"/>
                  </a:rPr>
                  <a:t>SPECIALIST/ THERAPIST</a:t>
                </a:r>
              </a:p>
            </p:txBody>
          </p:sp>
          <p:sp>
            <p:nvSpPr>
              <p:cNvPr id="21" name="Google Shape;357;p17">
                <a:extLst>
                  <a:ext uri="{FF2B5EF4-FFF2-40B4-BE49-F238E27FC236}">
                    <a16:creationId xmlns:a16="http://schemas.microsoft.com/office/drawing/2014/main" id="{1A64C6A2-7890-4BA0-AEAE-8314F789ED52}"/>
                  </a:ext>
                </a:extLst>
              </p:cNvPr>
              <p:cNvSpPr txBox="1">
                <a:spLocks/>
              </p:cNvSpPr>
              <p:nvPr/>
            </p:nvSpPr>
            <p:spPr>
              <a:xfrm>
                <a:off x="2310772" y="2664609"/>
                <a:ext cx="1267092" cy="44196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93700" algn="l" rtl="0">
                  <a:lnSpc>
                    <a:spcPct val="100000"/>
                  </a:lnSpc>
                  <a:spcBef>
                    <a:spcPts val="600"/>
                  </a:spcBef>
                  <a:spcAft>
                    <a:spcPts val="0"/>
                  </a:spcAft>
                  <a:buClr>
                    <a:srgbClr val="FFA105"/>
                  </a:buClr>
                  <a:buSzPts val="2600"/>
                  <a:buFont typeface="Chivo Light"/>
                  <a:buChar char="༝"/>
                  <a:defRPr sz="2600" b="0" i="0" u="none" strike="noStrike" cap="none">
                    <a:solidFill>
                      <a:srgbClr val="65677F"/>
                    </a:solidFill>
                    <a:latin typeface="Chivo Light"/>
                    <a:ea typeface="Chivo Light"/>
                    <a:cs typeface="Chivo Light"/>
                    <a:sym typeface="Chivo Light"/>
                  </a:defRPr>
                </a:lvl1pPr>
                <a:lvl2pPr marL="914400" marR="0" lvl="1"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2pPr>
                <a:lvl3pPr marL="1371600" marR="0" lvl="2"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3pPr>
                <a:lvl4pPr marL="1828800" marR="0" lvl="3"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4pPr>
                <a:lvl5pPr marL="2286000" marR="0" lvl="4"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5pPr>
                <a:lvl6pPr marL="2743200" marR="0" lvl="5"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6pPr>
                <a:lvl7pPr marL="3200400" marR="0" lvl="6"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7pPr>
                <a:lvl8pPr marL="3657600" marR="0" lvl="7"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8pPr>
                <a:lvl9pPr marL="4114800" marR="0" lvl="8"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9pPr>
              </a:lstStyle>
              <a:p>
                <a:pPr marL="0" indent="0" algn="ctr">
                  <a:buFont typeface="Chivo Light"/>
                  <a:buNone/>
                </a:pPr>
                <a:r>
                  <a:rPr lang="en-US" sz="1100" dirty="0">
                    <a:solidFill>
                      <a:srgbClr val="596370"/>
                    </a:solidFill>
                    <a:latin typeface="Arial Nova Cond Light" panose="020B0306020202020204" pitchFamily="34" charset="0"/>
                    <a:cs typeface="Arial" panose="020B0604020202020204" pitchFamily="34" charset="0"/>
                  </a:rPr>
                  <a:t>FINANCE MANAGER</a:t>
                </a:r>
              </a:p>
            </p:txBody>
          </p:sp>
          <p:sp>
            <p:nvSpPr>
              <p:cNvPr id="22" name="Google Shape;357;p17">
                <a:extLst>
                  <a:ext uri="{FF2B5EF4-FFF2-40B4-BE49-F238E27FC236}">
                    <a16:creationId xmlns:a16="http://schemas.microsoft.com/office/drawing/2014/main" id="{66916A0D-59AA-49F3-AFFF-AD659A66B26E}"/>
                  </a:ext>
                </a:extLst>
              </p:cNvPr>
              <p:cNvSpPr txBox="1">
                <a:spLocks/>
              </p:cNvSpPr>
              <p:nvPr/>
            </p:nvSpPr>
            <p:spPr>
              <a:xfrm>
                <a:off x="5327733" y="2671835"/>
                <a:ext cx="1267092" cy="44196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93700" algn="l" rtl="0">
                  <a:lnSpc>
                    <a:spcPct val="100000"/>
                  </a:lnSpc>
                  <a:spcBef>
                    <a:spcPts val="600"/>
                  </a:spcBef>
                  <a:spcAft>
                    <a:spcPts val="0"/>
                  </a:spcAft>
                  <a:buClr>
                    <a:srgbClr val="FFA105"/>
                  </a:buClr>
                  <a:buSzPts val="2600"/>
                  <a:buFont typeface="Chivo Light"/>
                  <a:buChar char="༝"/>
                  <a:defRPr sz="2600" b="0" i="0" u="none" strike="noStrike" cap="none">
                    <a:solidFill>
                      <a:srgbClr val="65677F"/>
                    </a:solidFill>
                    <a:latin typeface="Chivo Light"/>
                    <a:ea typeface="Chivo Light"/>
                    <a:cs typeface="Chivo Light"/>
                    <a:sym typeface="Chivo Light"/>
                  </a:defRPr>
                </a:lvl1pPr>
                <a:lvl2pPr marL="914400" marR="0" lvl="1"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2pPr>
                <a:lvl3pPr marL="1371600" marR="0" lvl="2"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3pPr>
                <a:lvl4pPr marL="1828800" marR="0" lvl="3"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4pPr>
                <a:lvl5pPr marL="2286000" marR="0" lvl="4"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5pPr>
                <a:lvl6pPr marL="2743200" marR="0" lvl="5"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6pPr>
                <a:lvl7pPr marL="3200400" marR="0" lvl="6"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7pPr>
                <a:lvl8pPr marL="3657600" marR="0" lvl="7"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8pPr>
                <a:lvl9pPr marL="4114800" marR="0" lvl="8"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9pPr>
              </a:lstStyle>
              <a:p>
                <a:pPr marL="0" indent="0" algn="ctr">
                  <a:buFont typeface="Chivo Light"/>
                  <a:buNone/>
                </a:pPr>
                <a:r>
                  <a:rPr lang="en-US" sz="1100" dirty="0">
                    <a:solidFill>
                      <a:srgbClr val="596370"/>
                    </a:solidFill>
                    <a:latin typeface="Arial Nova Cond Light" panose="020B0306020202020204" pitchFamily="34" charset="0"/>
                    <a:cs typeface="Arial" panose="020B0604020202020204" pitchFamily="34" charset="0"/>
                  </a:rPr>
                  <a:t>BEAUTY THERAPIST</a:t>
                </a:r>
              </a:p>
            </p:txBody>
          </p:sp>
          <p:sp>
            <p:nvSpPr>
              <p:cNvPr id="23" name="Google Shape;357;p17">
                <a:extLst>
                  <a:ext uri="{FF2B5EF4-FFF2-40B4-BE49-F238E27FC236}">
                    <a16:creationId xmlns:a16="http://schemas.microsoft.com/office/drawing/2014/main" id="{DEC5DC77-6552-4EB0-BC22-1A7F0B5D5B99}"/>
                  </a:ext>
                </a:extLst>
              </p:cNvPr>
              <p:cNvSpPr txBox="1">
                <a:spLocks/>
              </p:cNvSpPr>
              <p:nvPr/>
            </p:nvSpPr>
            <p:spPr>
              <a:xfrm>
                <a:off x="3728657" y="2668859"/>
                <a:ext cx="1358523" cy="44196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93700" algn="l" rtl="0">
                  <a:lnSpc>
                    <a:spcPct val="100000"/>
                  </a:lnSpc>
                  <a:spcBef>
                    <a:spcPts val="600"/>
                  </a:spcBef>
                  <a:spcAft>
                    <a:spcPts val="0"/>
                  </a:spcAft>
                  <a:buClr>
                    <a:srgbClr val="FFA105"/>
                  </a:buClr>
                  <a:buSzPts val="2600"/>
                  <a:buFont typeface="Chivo Light"/>
                  <a:buChar char="༝"/>
                  <a:defRPr sz="2600" b="0" i="0" u="none" strike="noStrike" cap="none">
                    <a:solidFill>
                      <a:srgbClr val="65677F"/>
                    </a:solidFill>
                    <a:latin typeface="Chivo Light"/>
                    <a:ea typeface="Chivo Light"/>
                    <a:cs typeface="Chivo Light"/>
                    <a:sym typeface="Chivo Light"/>
                  </a:defRPr>
                </a:lvl1pPr>
                <a:lvl2pPr marL="914400" marR="0" lvl="1"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2pPr>
                <a:lvl3pPr marL="1371600" marR="0" lvl="2"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3pPr>
                <a:lvl4pPr marL="1828800" marR="0" lvl="3"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4pPr>
                <a:lvl5pPr marL="2286000" marR="0" lvl="4"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5pPr>
                <a:lvl6pPr marL="2743200" marR="0" lvl="5"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6pPr>
                <a:lvl7pPr marL="3200400" marR="0" lvl="6"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7pPr>
                <a:lvl8pPr marL="3657600" marR="0" lvl="7"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8pPr>
                <a:lvl9pPr marL="4114800" marR="0" lvl="8"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9pPr>
              </a:lstStyle>
              <a:p>
                <a:pPr marL="0" indent="0" algn="ctr">
                  <a:buFont typeface="Chivo Light"/>
                  <a:buNone/>
                </a:pPr>
                <a:r>
                  <a:rPr lang="en-US" sz="1100" dirty="0">
                    <a:solidFill>
                      <a:srgbClr val="596370"/>
                    </a:solidFill>
                    <a:latin typeface="Arial Nova Cond Light" panose="020B0306020202020204" pitchFamily="34" charset="0"/>
                    <a:cs typeface="Arial" panose="020B0604020202020204" pitchFamily="34" charset="0"/>
                  </a:rPr>
                  <a:t>MARKETTING AND PR</a:t>
                </a:r>
              </a:p>
            </p:txBody>
          </p:sp>
          <p:sp>
            <p:nvSpPr>
              <p:cNvPr id="24" name="Google Shape;357;p17">
                <a:extLst>
                  <a:ext uri="{FF2B5EF4-FFF2-40B4-BE49-F238E27FC236}">
                    <a16:creationId xmlns:a16="http://schemas.microsoft.com/office/drawing/2014/main" id="{A2E665AE-26B6-4FEF-B63A-33F7ED66ED22}"/>
                  </a:ext>
                </a:extLst>
              </p:cNvPr>
              <p:cNvSpPr txBox="1">
                <a:spLocks/>
              </p:cNvSpPr>
              <p:nvPr/>
            </p:nvSpPr>
            <p:spPr>
              <a:xfrm>
                <a:off x="486755" y="894319"/>
                <a:ext cx="1772486" cy="44196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93700" algn="l" rtl="0">
                  <a:lnSpc>
                    <a:spcPct val="100000"/>
                  </a:lnSpc>
                  <a:spcBef>
                    <a:spcPts val="600"/>
                  </a:spcBef>
                  <a:spcAft>
                    <a:spcPts val="0"/>
                  </a:spcAft>
                  <a:buClr>
                    <a:srgbClr val="FFA105"/>
                  </a:buClr>
                  <a:buSzPts val="2600"/>
                  <a:buFont typeface="Chivo Light"/>
                  <a:buChar char="༝"/>
                  <a:defRPr sz="2600" b="0" i="0" u="none" strike="noStrike" cap="none">
                    <a:solidFill>
                      <a:srgbClr val="65677F"/>
                    </a:solidFill>
                    <a:latin typeface="Chivo Light"/>
                    <a:ea typeface="Chivo Light"/>
                    <a:cs typeface="Chivo Light"/>
                    <a:sym typeface="Chivo Light"/>
                  </a:defRPr>
                </a:lvl1pPr>
                <a:lvl2pPr marL="914400" marR="0" lvl="1"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2pPr>
                <a:lvl3pPr marL="1371600" marR="0" lvl="2"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3pPr>
                <a:lvl4pPr marL="1828800" marR="0" lvl="3"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4pPr>
                <a:lvl5pPr marL="2286000" marR="0" lvl="4"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5pPr>
                <a:lvl6pPr marL="2743200" marR="0" lvl="5"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6pPr>
                <a:lvl7pPr marL="3200400" marR="0" lvl="6"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7pPr>
                <a:lvl8pPr marL="3657600" marR="0" lvl="7"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8pPr>
                <a:lvl9pPr marL="4114800" marR="0" lvl="8"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9pPr>
              </a:lstStyle>
              <a:p>
                <a:pPr marL="0" indent="0" algn="ctr">
                  <a:buFont typeface="Chivo Light"/>
                  <a:buNone/>
                </a:pPr>
                <a:r>
                  <a:rPr lang="en-US" sz="1100" dirty="0">
                    <a:solidFill>
                      <a:srgbClr val="596370"/>
                    </a:solidFill>
                    <a:latin typeface="Arial Nova Cond Light" panose="020B0306020202020204" pitchFamily="34" charset="0"/>
                    <a:cs typeface="Arial" panose="020B0604020202020204" pitchFamily="34" charset="0"/>
                  </a:rPr>
                  <a:t>DIRECTOR</a:t>
                </a:r>
              </a:p>
            </p:txBody>
          </p:sp>
          <p:sp>
            <p:nvSpPr>
              <p:cNvPr id="25" name="Google Shape;357;p17">
                <a:extLst>
                  <a:ext uri="{FF2B5EF4-FFF2-40B4-BE49-F238E27FC236}">
                    <a16:creationId xmlns:a16="http://schemas.microsoft.com/office/drawing/2014/main" id="{8B5465FA-7838-45C0-80B1-F6700F34C6CA}"/>
                  </a:ext>
                </a:extLst>
              </p:cNvPr>
              <p:cNvSpPr txBox="1">
                <a:spLocks/>
              </p:cNvSpPr>
              <p:nvPr/>
            </p:nvSpPr>
            <p:spPr>
              <a:xfrm>
                <a:off x="2014916" y="900429"/>
                <a:ext cx="1772486" cy="44196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93700" algn="l" rtl="0">
                  <a:lnSpc>
                    <a:spcPct val="100000"/>
                  </a:lnSpc>
                  <a:spcBef>
                    <a:spcPts val="600"/>
                  </a:spcBef>
                  <a:spcAft>
                    <a:spcPts val="0"/>
                  </a:spcAft>
                  <a:buClr>
                    <a:srgbClr val="FFA105"/>
                  </a:buClr>
                  <a:buSzPts val="2600"/>
                  <a:buFont typeface="Chivo Light"/>
                  <a:buChar char="༝"/>
                  <a:defRPr sz="2600" b="0" i="0" u="none" strike="noStrike" cap="none">
                    <a:solidFill>
                      <a:srgbClr val="65677F"/>
                    </a:solidFill>
                    <a:latin typeface="Chivo Light"/>
                    <a:ea typeface="Chivo Light"/>
                    <a:cs typeface="Chivo Light"/>
                    <a:sym typeface="Chivo Light"/>
                  </a:defRPr>
                </a:lvl1pPr>
                <a:lvl2pPr marL="914400" marR="0" lvl="1"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2pPr>
                <a:lvl3pPr marL="1371600" marR="0" lvl="2"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3pPr>
                <a:lvl4pPr marL="1828800" marR="0" lvl="3"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4pPr>
                <a:lvl5pPr marL="2286000" marR="0" lvl="4"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5pPr>
                <a:lvl6pPr marL="2743200" marR="0" lvl="5"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6pPr>
                <a:lvl7pPr marL="3200400" marR="0" lvl="6"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7pPr>
                <a:lvl8pPr marL="3657600" marR="0" lvl="7"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8pPr>
                <a:lvl9pPr marL="4114800" marR="0" lvl="8"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9pPr>
              </a:lstStyle>
              <a:p>
                <a:pPr marL="0" indent="0" algn="ctr">
                  <a:buFont typeface="Chivo Light"/>
                  <a:buNone/>
                </a:pPr>
                <a:r>
                  <a:rPr lang="en-US" sz="1100" dirty="0">
                    <a:solidFill>
                      <a:srgbClr val="596370"/>
                    </a:solidFill>
                    <a:latin typeface="Arial Nova Cond Light" panose="020B0306020202020204" pitchFamily="34" charset="0"/>
                    <a:cs typeface="Arial" panose="020B0604020202020204" pitchFamily="34" charset="0"/>
                  </a:rPr>
                  <a:t>DIRECTOR</a:t>
                </a:r>
              </a:p>
            </p:txBody>
          </p:sp>
          <p:sp>
            <p:nvSpPr>
              <p:cNvPr id="26" name="Google Shape;357;p17">
                <a:extLst>
                  <a:ext uri="{FF2B5EF4-FFF2-40B4-BE49-F238E27FC236}">
                    <a16:creationId xmlns:a16="http://schemas.microsoft.com/office/drawing/2014/main" id="{45577D0C-E1A0-4706-8AEF-A29EBA269B7F}"/>
                  </a:ext>
                </a:extLst>
              </p:cNvPr>
              <p:cNvSpPr txBox="1">
                <a:spLocks/>
              </p:cNvSpPr>
              <p:nvPr/>
            </p:nvSpPr>
            <p:spPr>
              <a:xfrm>
                <a:off x="3526833" y="894318"/>
                <a:ext cx="1772486" cy="44196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93700" algn="l" rtl="0">
                  <a:lnSpc>
                    <a:spcPct val="100000"/>
                  </a:lnSpc>
                  <a:spcBef>
                    <a:spcPts val="600"/>
                  </a:spcBef>
                  <a:spcAft>
                    <a:spcPts val="0"/>
                  </a:spcAft>
                  <a:buClr>
                    <a:srgbClr val="FFA105"/>
                  </a:buClr>
                  <a:buSzPts val="2600"/>
                  <a:buFont typeface="Chivo Light"/>
                  <a:buChar char="༝"/>
                  <a:defRPr sz="2600" b="0" i="0" u="none" strike="noStrike" cap="none">
                    <a:solidFill>
                      <a:srgbClr val="65677F"/>
                    </a:solidFill>
                    <a:latin typeface="Chivo Light"/>
                    <a:ea typeface="Chivo Light"/>
                    <a:cs typeface="Chivo Light"/>
                    <a:sym typeface="Chivo Light"/>
                  </a:defRPr>
                </a:lvl1pPr>
                <a:lvl2pPr marL="914400" marR="0" lvl="1"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2pPr>
                <a:lvl3pPr marL="1371600" marR="0" lvl="2"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3pPr>
                <a:lvl4pPr marL="1828800" marR="0" lvl="3"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4pPr>
                <a:lvl5pPr marL="2286000" marR="0" lvl="4"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5pPr>
                <a:lvl6pPr marL="2743200" marR="0" lvl="5"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6pPr>
                <a:lvl7pPr marL="3200400" marR="0" lvl="6"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7pPr>
                <a:lvl8pPr marL="3657600" marR="0" lvl="7"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8pPr>
                <a:lvl9pPr marL="4114800" marR="0" lvl="8"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9pPr>
              </a:lstStyle>
              <a:p>
                <a:pPr marL="0" indent="0" algn="ctr">
                  <a:buFont typeface="Chivo Light"/>
                  <a:buNone/>
                </a:pPr>
                <a:r>
                  <a:rPr lang="en-US" sz="1100" dirty="0">
                    <a:solidFill>
                      <a:srgbClr val="596370"/>
                    </a:solidFill>
                    <a:latin typeface="Arial Nova Cond Light" panose="020B0306020202020204" pitchFamily="34" charset="0"/>
                    <a:cs typeface="Arial" panose="020B0604020202020204" pitchFamily="34" charset="0"/>
                  </a:rPr>
                  <a:t>DIRECTOR</a:t>
                </a:r>
              </a:p>
            </p:txBody>
          </p:sp>
          <p:sp>
            <p:nvSpPr>
              <p:cNvPr id="27" name="Google Shape;357;p17">
                <a:extLst>
                  <a:ext uri="{FF2B5EF4-FFF2-40B4-BE49-F238E27FC236}">
                    <a16:creationId xmlns:a16="http://schemas.microsoft.com/office/drawing/2014/main" id="{BF040FB7-A20F-432E-9A72-9EAB7647329E}"/>
                  </a:ext>
                </a:extLst>
              </p:cNvPr>
              <p:cNvSpPr txBox="1">
                <a:spLocks/>
              </p:cNvSpPr>
              <p:nvPr/>
            </p:nvSpPr>
            <p:spPr>
              <a:xfrm>
                <a:off x="5038750" y="900429"/>
                <a:ext cx="1772486" cy="44196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93700" algn="l" rtl="0">
                  <a:lnSpc>
                    <a:spcPct val="100000"/>
                  </a:lnSpc>
                  <a:spcBef>
                    <a:spcPts val="600"/>
                  </a:spcBef>
                  <a:spcAft>
                    <a:spcPts val="0"/>
                  </a:spcAft>
                  <a:buClr>
                    <a:srgbClr val="FFA105"/>
                  </a:buClr>
                  <a:buSzPts val="2600"/>
                  <a:buFont typeface="Chivo Light"/>
                  <a:buChar char="༝"/>
                  <a:defRPr sz="2600" b="0" i="0" u="none" strike="noStrike" cap="none">
                    <a:solidFill>
                      <a:srgbClr val="65677F"/>
                    </a:solidFill>
                    <a:latin typeface="Chivo Light"/>
                    <a:ea typeface="Chivo Light"/>
                    <a:cs typeface="Chivo Light"/>
                    <a:sym typeface="Chivo Light"/>
                  </a:defRPr>
                </a:lvl1pPr>
                <a:lvl2pPr marL="914400" marR="0" lvl="1"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2pPr>
                <a:lvl3pPr marL="1371600" marR="0" lvl="2"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3pPr>
                <a:lvl4pPr marL="1828800" marR="0" lvl="3"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4pPr>
                <a:lvl5pPr marL="2286000" marR="0" lvl="4"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5pPr>
                <a:lvl6pPr marL="2743200" marR="0" lvl="5"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6pPr>
                <a:lvl7pPr marL="3200400" marR="0" lvl="6"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7pPr>
                <a:lvl8pPr marL="3657600" marR="0" lvl="7"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8pPr>
                <a:lvl9pPr marL="4114800" marR="0" lvl="8"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9pPr>
              </a:lstStyle>
              <a:p>
                <a:pPr marL="0" indent="0" algn="ctr">
                  <a:buFont typeface="Chivo Light"/>
                  <a:buNone/>
                </a:pPr>
                <a:r>
                  <a:rPr lang="en-US" sz="1100" dirty="0">
                    <a:solidFill>
                      <a:srgbClr val="596370"/>
                    </a:solidFill>
                    <a:latin typeface="Arial Nova Cond Light" panose="020B0306020202020204" pitchFamily="34" charset="0"/>
                    <a:cs typeface="Arial" panose="020B0604020202020204" pitchFamily="34" charset="0"/>
                  </a:rPr>
                  <a:t>DIRECTOR</a:t>
                </a:r>
              </a:p>
            </p:txBody>
          </p:sp>
          <p:sp>
            <p:nvSpPr>
              <p:cNvPr id="34" name="Google Shape;357;p17">
                <a:extLst>
                  <a:ext uri="{FF2B5EF4-FFF2-40B4-BE49-F238E27FC236}">
                    <a16:creationId xmlns:a16="http://schemas.microsoft.com/office/drawing/2014/main" id="{8FC86713-0016-4660-9D45-F1A46D24FDAE}"/>
                  </a:ext>
                </a:extLst>
              </p:cNvPr>
              <p:cNvSpPr txBox="1">
                <a:spLocks/>
              </p:cNvSpPr>
              <p:nvPr/>
            </p:nvSpPr>
            <p:spPr>
              <a:xfrm>
                <a:off x="6549271" y="2473712"/>
                <a:ext cx="1772486" cy="44196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93700" algn="l" rtl="0">
                  <a:lnSpc>
                    <a:spcPct val="100000"/>
                  </a:lnSpc>
                  <a:spcBef>
                    <a:spcPts val="600"/>
                  </a:spcBef>
                  <a:spcAft>
                    <a:spcPts val="0"/>
                  </a:spcAft>
                  <a:buClr>
                    <a:srgbClr val="FFA105"/>
                  </a:buClr>
                  <a:buSzPts val="2600"/>
                  <a:buFont typeface="Chivo Light"/>
                  <a:buChar char="༝"/>
                  <a:defRPr sz="2600" b="0" i="0" u="none" strike="noStrike" cap="none">
                    <a:solidFill>
                      <a:srgbClr val="65677F"/>
                    </a:solidFill>
                    <a:latin typeface="Chivo Light"/>
                    <a:ea typeface="Chivo Light"/>
                    <a:cs typeface="Chivo Light"/>
                    <a:sym typeface="Chivo Light"/>
                  </a:defRPr>
                </a:lvl1pPr>
                <a:lvl2pPr marL="914400" marR="0" lvl="1"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2pPr>
                <a:lvl3pPr marL="1371600" marR="0" lvl="2"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3pPr>
                <a:lvl4pPr marL="1828800" marR="0" lvl="3"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4pPr>
                <a:lvl5pPr marL="2286000" marR="0" lvl="4"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5pPr>
                <a:lvl6pPr marL="2743200" marR="0" lvl="5"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6pPr>
                <a:lvl7pPr marL="3200400" marR="0" lvl="6"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7pPr>
                <a:lvl8pPr marL="3657600" marR="0" lvl="7"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8pPr>
                <a:lvl9pPr marL="4114800" marR="0" lvl="8"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9pPr>
              </a:lstStyle>
              <a:p>
                <a:pPr marL="0" indent="0" algn="ctr">
                  <a:buNone/>
                </a:pPr>
                <a:r>
                  <a:rPr lang="en-US" sz="1400" b="1" dirty="0">
                    <a:solidFill>
                      <a:schemeClr val="bg1"/>
                    </a:solidFill>
                    <a:latin typeface="Arial Nova Cond Light" panose="020B0306020202020204" pitchFamily="34" charset="0"/>
                    <a:cs typeface="Arial" panose="020B0604020202020204" pitchFamily="34" charset="0"/>
                  </a:rPr>
                  <a:t>HENA SYED</a:t>
                </a:r>
              </a:p>
            </p:txBody>
          </p:sp>
          <p:sp>
            <p:nvSpPr>
              <p:cNvPr id="35" name="Google Shape;357;p17">
                <a:extLst>
                  <a:ext uri="{FF2B5EF4-FFF2-40B4-BE49-F238E27FC236}">
                    <a16:creationId xmlns:a16="http://schemas.microsoft.com/office/drawing/2014/main" id="{4C1D55A2-254E-4E63-9EC0-6F2E855295B1}"/>
                  </a:ext>
                </a:extLst>
              </p:cNvPr>
              <p:cNvSpPr txBox="1">
                <a:spLocks/>
              </p:cNvSpPr>
              <p:nvPr/>
            </p:nvSpPr>
            <p:spPr>
              <a:xfrm>
                <a:off x="6533861" y="2694447"/>
                <a:ext cx="1772486" cy="44196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93700" algn="l" rtl="0">
                  <a:lnSpc>
                    <a:spcPct val="100000"/>
                  </a:lnSpc>
                  <a:spcBef>
                    <a:spcPts val="600"/>
                  </a:spcBef>
                  <a:spcAft>
                    <a:spcPts val="0"/>
                  </a:spcAft>
                  <a:buClr>
                    <a:srgbClr val="FFA105"/>
                  </a:buClr>
                  <a:buSzPts val="2600"/>
                  <a:buFont typeface="Chivo Light"/>
                  <a:buChar char="༝"/>
                  <a:defRPr sz="2600" b="0" i="0" u="none" strike="noStrike" cap="none">
                    <a:solidFill>
                      <a:srgbClr val="65677F"/>
                    </a:solidFill>
                    <a:latin typeface="Chivo Light"/>
                    <a:ea typeface="Chivo Light"/>
                    <a:cs typeface="Chivo Light"/>
                    <a:sym typeface="Chivo Light"/>
                  </a:defRPr>
                </a:lvl1pPr>
                <a:lvl2pPr marL="914400" marR="0" lvl="1"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2pPr>
                <a:lvl3pPr marL="1371600" marR="0" lvl="2"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3pPr>
                <a:lvl4pPr marL="1828800" marR="0" lvl="3"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4pPr>
                <a:lvl5pPr marL="2286000" marR="0" lvl="4"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5pPr>
                <a:lvl6pPr marL="2743200" marR="0" lvl="5"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6pPr>
                <a:lvl7pPr marL="3200400" marR="0" lvl="6"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7pPr>
                <a:lvl8pPr marL="3657600" marR="0" lvl="7"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8pPr>
                <a:lvl9pPr marL="4114800" marR="0" lvl="8"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9pPr>
              </a:lstStyle>
              <a:p>
                <a:pPr marL="0" indent="0" algn="ctr">
                  <a:buFont typeface="Chivo Light"/>
                  <a:buNone/>
                </a:pPr>
                <a:r>
                  <a:rPr lang="en-US" sz="1100" dirty="0">
                    <a:solidFill>
                      <a:srgbClr val="596370"/>
                    </a:solidFill>
                    <a:latin typeface="Arial Nova Cond Light" panose="020B0306020202020204" pitchFamily="34" charset="0"/>
                    <a:cs typeface="Arial" panose="020B0604020202020204" pitchFamily="34" charset="0"/>
                  </a:rPr>
                  <a:t>MANAGER</a:t>
                </a:r>
              </a:p>
            </p:txBody>
          </p:sp>
          <p:pic>
            <p:nvPicPr>
              <p:cNvPr id="36" name="Picture 35"/>
              <p:cNvPicPr>
                <a:picLocks noChangeAspect="1"/>
              </p:cNvPicPr>
              <p:nvPr/>
            </p:nvPicPr>
            <p:blipFill rotWithShape="1">
              <a:blip r:embed="rId9">
                <a:extLst>
                  <a:ext uri="{28A0092B-C50C-407E-A947-70E740481C1C}">
                    <a14:useLocalDpi xmlns:a14="http://schemas.microsoft.com/office/drawing/2010/main" val="0"/>
                  </a:ext>
                </a:extLst>
              </a:blip>
              <a:srcRect l="11388" t="3616" r="6704" b="11936"/>
              <a:stretch/>
            </p:blipFill>
            <p:spPr>
              <a:xfrm>
                <a:off x="6884653" y="1406471"/>
                <a:ext cx="1157338" cy="1181286"/>
              </a:xfrm>
              <a:prstGeom prst="ellipse">
                <a:avLst/>
              </a:prstGeom>
              <a:ln w="19050" cap="rnd">
                <a:solidFill>
                  <a:schemeClr val="bg1"/>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28" name="Google Shape;357;p17">
                <a:extLst>
                  <a:ext uri="{FF2B5EF4-FFF2-40B4-BE49-F238E27FC236}">
                    <a16:creationId xmlns:a16="http://schemas.microsoft.com/office/drawing/2014/main" id="{0D61A91B-41E7-488B-B046-B80507D2A5B5}"/>
                  </a:ext>
                </a:extLst>
              </p:cNvPr>
              <p:cNvSpPr txBox="1">
                <a:spLocks/>
              </p:cNvSpPr>
              <p:nvPr/>
            </p:nvSpPr>
            <p:spPr>
              <a:xfrm>
                <a:off x="6577079" y="894317"/>
                <a:ext cx="1772486" cy="44196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93700" algn="l" rtl="0">
                  <a:lnSpc>
                    <a:spcPct val="100000"/>
                  </a:lnSpc>
                  <a:spcBef>
                    <a:spcPts val="600"/>
                  </a:spcBef>
                  <a:spcAft>
                    <a:spcPts val="0"/>
                  </a:spcAft>
                  <a:buClr>
                    <a:srgbClr val="FFA105"/>
                  </a:buClr>
                  <a:buSzPts val="2600"/>
                  <a:buFont typeface="Chivo Light"/>
                  <a:buChar char="༝"/>
                  <a:defRPr sz="2600" b="0" i="0" u="none" strike="noStrike" cap="none">
                    <a:solidFill>
                      <a:srgbClr val="65677F"/>
                    </a:solidFill>
                    <a:latin typeface="Chivo Light"/>
                    <a:ea typeface="Chivo Light"/>
                    <a:cs typeface="Chivo Light"/>
                    <a:sym typeface="Chivo Light"/>
                  </a:defRPr>
                </a:lvl1pPr>
                <a:lvl2pPr marL="914400" marR="0" lvl="1"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2pPr>
                <a:lvl3pPr marL="1371600" marR="0" lvl="2"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3pPr>
                <a:lvl4pPr marL="1828800" marR="0" lvl="3"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4pPr>
                <a:lvl5pPr marL="2286000" marR="0" lvl="4"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5pPr>
                <a:lvl6pPr marL="2743200" marR="0" lvl="5"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6pPr>
                <a:lvl7pPr marL="3200400" marR="0" lvl="6"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7pPr>
                <a:lvl8pPr marL="3657600" marR="0" lvl="7"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8pPr>
                <a:lvl9pPr marL="4114800" marR="0" lvl="8"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9pPr>
              </a:lstStyle>
              <a:p>
                <a:pPr marL="0" indent="0" algn="ctr">
                  <a:buFont typeface="Chivo Light"/>
                  <a:buNone/>
                </a:pPr>
                <a:endParaRPr lang="en-US" sz="1100" dirty="0">
                  <a:solidFill>
                    <a:srgbClr val="596370"/>
                  </a:solidFill>
                  <a:latin typeface="Arial Nova Cond Light" panose="020B0306020202020204" pitchFamily="34" charset="0"/>
                  <a:cs typeface="Arial" panose="020B0604020202020204" pitchFamily="34" charset="0"/>
                </a:endParaRPr>
              </a:p>
            </p:txBody>
          </p:sp>
        </p:grpSp>
      </p:gr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534A8DE6-6A6F-4EE8-AE72-744AF3E4CA87}"/>
              </a:ext>
            </a:extLst>
          </p:cNvPr>
          <p:cNvPicPr>
            <a:picLocks noChangeAspect="1"/>
          </p:cNvPicPr>
          <p:nvPr/>
        </p:nvPicPr>
        <p:blipFill>
          <a:blip r:embed="rId3"/>
          <a:stretch>
            <a:fillRect/>
          </a:stretch>
        </p:blipFill>
        <p:spPr>
          <a:xfrm>
            <a:off x="0" y="6824"/>
            <a:ext cx="9144000" cy="5143500"/>
          </a:xfrm>
          <a:prstGeom prst="rect">
            <a:avLst/>
          </a:prstGeom>
        </p:spPr>
      </p:pic>
      <p:sp>
        <p:nvSpPr>
          <p:cNvPr id="12" name="Rectangle 11">
            <a:extLst>
              <a:ext uri="{FF2B5EF4-FFF2-40B4-BE49-F238E27FC236}">
                <a16:creationId xmlns:a16="http://schemas.microsoft.com/office/drawing/2014/main" id="{C8721830-A1E3-4F71-B015-C4DA30FC0E7F}"/>
              </a:ext>
            </a:extLst>
          </p:cNvPr>
          <p:cNvSpPr/>
          <p:nvPr/>
        </p:nvSpPr>
        <p:spPr>
          <a:xfrm>
            <a:off x="0" y="0"/>
            <a:ext cx="1798572" cy="5143500"/>
          </a:xfrm>
          <a:prstGeom prst="rect">
            <a:avLst/>
          </a:prstGeom>
          <a:solidFill>
            <a:srgbClr val="EAE2C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F65334F3-6065-4526-A258-F3AEEBD9B942}"/>
              </a:ext>
            </a:extLst>
          </p:cNvPr>
          <p:cNvSpPr/>
          <p:nvPr/>
        </p:nvSpPr>
        <p:spPr>
          <a:xfrm>
            <a:off x="775068" y="416257"/>
            <a:ext cx="2767183" cy="3254991"/>
          </a:xfrm>
          <a:prstGeom prst="rect">
            <a:avLst/>
          </a:prstGeom>
          <a:solidFill>
            <a:srgbClr val="EAE2CD">
              <a:alpha val="85000"/>
            </a:srgbClr>
          </a:solid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lide Number Placeholder 4">
            <a:extLst>
              <a:ext uri="{FF2B5EF4-FFF2-40B4-BE49-F238E27FC236}">
                <a16:creationId xmlns:a16="http://schemas.microsoft.com/office/drawing/2014/main" id="{9BD6C116-10EF-44D4-BE2C-EC950345EA04}"/>
              </a:ext>
            </a:extLst>
          </p:cNvPr>
          <p:cNvSpPr>
            <a:spLocks noGrp="1"/>
          </p:cNvSpPr>
          <p:nvPr>
            <p:ph type="sldNum" idx="12"/>
          </p:nvPr>
        </p:nvSpPr>
        <p:spPr>
          <a:xfrm>
            <a:off x="7589667" y="4145597"/>
            <a:ext cx="2267822" cy="1194900"/>
          </a:xfrm>
        </p:spPr>
        <p:txBody>
          <a:bodyPr/>
          <a:lstStyle/>
          <a:p>
            <a:pPr marL="0" lvl="0" indent="0" algn="ctr" rtl="0">
              <a:spcBef>
                <a:spcPts val="0"/>
              </a:spcBef>
              <a:spcAft>
                <a:spcPts val="0"/>
              </a:spcAft>
              <a:buNone/>
            </a:pPr>
            <a:r>
              <a:rPr lang="en" dirty="0">
                <a:solidFill>
                  <a:schemeClr val="bg1"/>
                </a:solidFill>
                <a:latin typeface="Vijaya" panose="02020604020202020204" pitchFamily="18" charset="0"/>
                <a:cs typeface="Vijaya" panose="02020604020202020204" pitchFamily="18" charset="0"/>
              </a:rPr>
              <a:t>7</a:t>
            </a:r>
          </a:p>
        </p:txBody>
      </p:sp>
      <p:sp>
        <p:nvSpPr>
          <p:cNvPr id="13" name="Slide Number Placeholder 4">
            <a:extLst>
              <a:ext uri="{FF2B5EF4-FFF2-40B4-BE49-F238E27FC236}">
                <a16:creationId xmlns:a16="http://schemas.microsoft.com/office/drawing/2014/main" id="{3F9361F9-CC2D-46E9-A550-E38D1FE57CDB}"/>
              </a:ext>
            </a:extLst>
          </p:cNvPr>
          <p:cNvSpPr txBox="1">
            <a:spLocks/>
          </p:cNvSpPr>
          <p:nvPr/>
        </p:nvSpPr>
        <p:spPr>
          <a:xfrm rot="5400000">
            <a:off x="1738850" y="-290582"/>
            <a:ext cx="919558" cy="2533276"/>
          </a:xfrm>
          <a:prstGeom prst="rect">
            <a:avLst/>
          </a:prstGeom>
          <a:solidFill>
            <a:srgbClr val="CDDDA8">
              <a:alpha val="83000"/>
            </a:srgbClr>
          </a:solidFill>
          <a:ln w="9525" cap="flat" cmpd="sng">
            <a:noFill/>
            <a:prstDash val="solid"/>
            <a:miter lim="8000"/>
            <a:headEnd type="none" w="sm" len="sm"/>
            <a:tailEnd type="none" w="sm" len="sm"/>
          </a:ln>
        </p:spPr>
        <p:txBody>
          <a:bodyPr spcFirstLastPara="1" vert="vert270"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000000"/>
              </a:buClr>
              <a:buFont typeface="Arial"/>
              <a:buNone/>
              <a:defRPr sz="6000" b="0" i="0" u="none" strike="noStrike" cap="none">
                <a:solidFill>
                  <a:srgbClr val="1D1D1B"/>
                </a:solidFill>
                <a:latin typeface="Vidaloka"/>
                <a:ea typeface="Vidaloka"/>
                <a:cs typeface="Vidaloka"/>
                <a:sym typeface="Vidaloka"/>
              </a:defRPr>
            </a:lvl1pPr>
            <a:lvl2pPr marR="0" lvl="1" algn="ctr" rtl="0">
              <a:lnSpc>
                <a:spcPct val="100000"/>
              </a:lnSpc>
              <a:spcBef>
                <a:spcPts val="0"/>
              </a:spcBef>
              <a:spcAft>
                <a:spcPts val="0"/>
              </a:spcAft>
              <a:buClr>
                <a:srgbClr val="000000"/>
              </a:buClr>
              <a:buFont typeface="Arial"/>
              <a:buNone/>
              <a:defRPr sz="6000" b="0" i="0" u="none" strike="noStrike" cap="none">
                <a:solidFill>
                  <a:srgbClr val="1D1D1B"/>
                </a:solidFill>
                <a:latin typeface="Vidaloka"/>
                <a:ea typeface="Vidaloka"/>
                <a:cs typeface="Vidaloka"/>
                <a:sym typeface="Vidaloka"/>
              </a:defRPr>
            </a:lvl2pPr>
            <a:lvl3pPr marR="0" lvl="2" algn="ctr" rtl="0">
              <a:lnSpc>
                <a:spcPct val="100000"/>
              </a:lnSpc>
              <a:spcBef>
                <a:spcPts val="0"/>
              </a:spcBef>
              <a:spcAft>
                <a:spcPts val="0"/>
              </a:spcAft>
              <a:buClr>
                <a:srgbClr val="000000"/>
              </a:buClr>
              <a:buFont typeface="Arial"/>
              <a:buNone/>
              <a:defRPr sz="6000" b="0" i="0" u="none" strike="noStrike" cap="none">
                <a:solidFill>
                  <a:srgbClr val="1D1D1B"/>
                </a:solidFill>
                <a:latin typeface="Vidaloka"/>
                <a:ea typeface="Vidaloka"/>
                <a:cs typeface="Vidaloka"/>
                <a:sym typeface="Vidaloka"/>
              </a:defRPr>
            </a:lvl3pPr>
            <a:lvl4pPr marR="0" lvl="3" algn="ctr" rtl="0">
              <a:lnSpc>
                <a:spcPct val="100000"/>
              </a:lnSpc>
              <a:spcBef>
                <a:spcPts val="0"/>
              </a:spcBef>
              <a:spcAft>
                <a:spcPts val="0"/>
              </a:spcAft>
              <a:buClr>
                <a:srgbClr val="000000"/>
              </a:buClr>
              <a:buFont typeface="Arial"/>
              <a:buNone/>
              <a:defRPr sz="6000" b="0" i="0" u="none" strike="noStrike" cap="none">
                <a:solidFill>
                  <a:srgbClr val="1D1D1B"/>
                </a:solidFill>
                <a:latin typeface="Vidaloka"/>
                <a:ea typeface="Vidaloka"/>
                <a:cs typeface="Vidaloka"/>
                <a:sym typeface="Vidaloka"/>
              </a:defRPr>
            </a:lvl4pPr>
            <a:lvl5pPr marR="0" lvl="4" algn="ctr" rtl="0">
              <a:lnSpc>
                <a:spcPct val="100000"/>
              </a:lnSpc>
              <a:spcBef>
                <a:spcPts val="0"/>
              </a:spcBef>
              <a:spcAft>
                <a:spcPts val="0"/>
              </a:spcAft>
              <a:buClr>
                <a:srgbClr val="000000"/>
              </a:buClr>
              <a:buFont typeface="Arial"/>
              <a:buNone/>
              <a:defRPr sz="6000" b="0" i="0" u="none" strike="noStrike" cap="none">
                <a:solidFill>
                  <a:srgbClr val="1D1D1B"/>
                </a:solidFill>
                <a:latin typeface="Vidaloka"/>
                <a:ea typeface="Vidaloka"/>
                <a:cs typeface="Vidaloka"/>
                <a:sym typeface="Vidaloka"/>
              </a:defRPr>
            </a:lvl5pPr>
            <a:lvl6pPr marR="0" lvl="5" algn="ctr" rtl="0">
              <a:lnSpc>
                <a:spcPct val="100000"/>
              </a:lnSpc>
              <a:spcBef>
                <a:spcPts val="0"/>
              </a:spcBef>
              <a:spcAft>
                <a:spcPts val="0"/>
              </a:spcAft>
              <a:buClr>
                <a:srgbClr val="000000"/>
              </a:buClr>
              <a:buFont typeface="Arial"/>
              <a:buNone/>
              <a:defRPr sz="6000" b="0" i="0" u="none" strike="noStrike" cap="none">
                <a:solidFill>
                  <a:srgbClr val="1D1D1B"/>
                </a:solidFill>
                <a:latin typeface="Vidaloka"/>
                <a:ea typeface="Vidaloka"/>
                <a:cs typeface="Vidaloka"/>
                <a:sym typeface="Vidaloka"/>
              </a:defRPr>
            </a:lvl6pPr>
            <a:lvl7pPr marR="0" lvl="6" algn="ctr" rtl="0">
              <a:lnSpc>
                <a:spcPct val="100000"/>
              </a:lnSpc>
              <a:spcBef>
                <a:spcPts val="0"/>
              </a:spcBef>
              <a:spcAft>
                <a:spcPts val="0"/>
              </a:spcAft>
              <a:buClr>
                <a:srgbClr val="000000"/>
              </a:buClr>
              <a:buFont typeface="Arial"/>
              <a:buNone/>
              <a:defRPr sz="6000" b="0" i="0" u="none" strike="noStrike" cap="none">
                <a:solidFill>
                  <a:srgbClr val="1D1D1B"/>
                </a:solidFill>
                <a:latin typeface="Vidaloka"/>
                <a:ea typeface="Vidaloka"/>
                <a:cs typeface="Vidaloka"/>
                <a:sym typeface="Vidaloka"/>
              </a:defRPr>
            </a:lvl7pPr>
            <a:lvl8pPr marR="0" lvl="7" algn="ctr" rtl="0">
              <a:lnSpc>
                <a:spcPct val="100000"/>
              </a:lnSpc>
              <a:spcBef>
                <a:spcPts val="0"/>
              </a:spcBef>
              <a:spcAft>
                <a:spcPts val="0"/>
              </a:spcAft>
              <a:buClr>
                <a:srgbClr val="000000"/>
              </a:buClr>
              <a:buFont typeface="Arial"/>
              <a:buNone/>
              <a:defRPr sz="6000" b="0" i="0" u="none" strike="noStrike" cap="none">
                <a:solidFill>
                  <a:srgbClr val="1D1D1B"/>
                </a:solidFill>
                <a:latin typeface="Vidaloka"/>
                <a:ea typeface="Vidaloka"/>
                <a:cs typeface="Vidaloka"/>
                <a:sym typeface="Vidaloka"/>
              </a:defRPr>
            </a:lvl8pPr>
            <a:lvl9pPr marR="0" lvl="8" algn="ctr" rtl="0">
              <a:lnSpc>
                <a:spcPct val="100000"/>
              </a:lnSpc>
              <a:spcBef>
                <a:spcPts val="0"/>
              </a:spcBef>
              <a:spcAft>
                <a:spcPts val="0"/>
              </a:spcAft>
              <a:buClr>
                <a:srgbClr val="000000"/>
              </a:buClr>
              <a:buFont typeface="Arial"/>
              <a:buNone/>
              <a:defRPr sz="6000" b="0" i="0" u="none" strike="noStrike" cap="none">
                <a:solidFill>
                  <a:srgbClr val="1D1D1B"/>
                </a:solidFill>
                <a:latin typeface="Vidaloka"/>
                <a:ea typeface="Vidaloka"/>
                <a:cs typeface="Vidaloka"/>
                <a:sym typeface="Vidaloka"/>
              </a:defRPr>
            </a:lvl9pPr>
          </a:lstStyle>
          <a:p>
            <a:r>
              <a:rPr lang="en-US" sz="2800" dirty="0">
                <a:solidFill>
                  <a:schemeClr val="tx2">
                    <a:lumMod val="50000"/>
                  </a:schemeClr>
                </a:solidFill>
                <a:latin typeface="Arial Nova Cond Light" panose="020B0306020202020204" pitchFamily="34" charset="0"/>
              </a:rPr>
              <a:t>FINANCIAL </a:t>
            </a:r>
          </a:p>
          <a:p>
            <a:r>
              <a:rPr lang="en-US" sz="2800" dirty="0">
                <a:solidFill>
                  <a:schemeClr val="tx2">
                    <a:lumMod val="50000"/>
                  </a:schemeClr>
                </a:solidFill>
                <a:latin typeface="Arial Nova Cond Light" panose="020B0306020202020204" pitchFamily="34" charset="0"/>
              </a:rPr>
              <a:t>PLAN</a:t>
            </a:r>
            <a:endParaRPr lang="en" sz="2800" dirty="0">
              <a:solidFill>
                <a:schemeClr val="tx2">
                  <a:lumMod val="50000"/>
                </a:schemeClr>
              </a:solidFill>
              <a:latin typeface="Arial Nova Cond Light" panose="020B0306020202020204" pitchFamily="34" charset="0"/>
            </a:endParaRPr>
          </a:p>
        </p:txBody>
      </p:sp>
      <p:sp>
        <p:nvSpPr>
          <p:cNvPr id="8" name="Google Shape;484;p30">
            <a:extLst>
              <a:ext uri="{FF2B5EF4-FFF2-40B4-BE49-F238E27FC236}">
                <a16:creationId xmlns:a16="http://schemas.microsoft.com/office/drawing/2014/main" id="{5F8DAA09-897A-40AC-9104-B5C54874B117}"/>
              </a:ext>
            </a:extLst>
          </p:cNvPr>
          <p:cNvSpPr txBox="1"/>
          <p:nvPr/>
        </p:nvSpPr>
        <p:spPr>
          <a:xfrm>
            <a:off x="899286" y="1535856"/>
            <a:ext cx="1762256" cy="2060330"/>
          </a:xfrm>
          <a:prstGeom prst="rect">
            <a:avLst/>
          </a:prstGeom>
          <a:noFill/>
          <a:ln>
            <a:noFill/>
          </a:ln>
        </p:spPr>
        <p:txBody>
          <a:bodyPr spcFirstLastPara="1" wrap="square" lIns="91425" tIns="91425" rIns="91425" bIns="91425" anchor="t" anchorCtr="0">
            <a:noAutofit/>
          </a:bodyPr>
          <a:lstStyle/>
          <a:p>
            <a:r>
              <a:rPr lang="en-GB" sz="1600" dirty="0">
                <a:solidFill>
                  <a:schemeClr val="tx2">
                    <a:lumMod val="50000"/>
                  </a:schemeClr>
                </a:solidFill>
                <a:latin typeface="Arial Nova Cond Light" panose="020B0306020202020204" pitchFamily="34" charset="0"/>
              </a:rPr>
              <a:t>We are investing £40,000 initially and by the end of the year </a:t>
            </a:r>
            <a:r>
              <a:rPr lang="en-GB" sz="1600" dirty="0" smtClean="0">
                <a:solidFill>
                  <a:schemeClr val="tx2">
                    <a:lumMod val="50000"/>
                  </a:schemeClr>
                </a:solidFill>
                <a:latin typeface="Arial Nova Cond Light" panose="020B0306020202020204" pitchFamily="34" charset="0"/>
              </a:rPr>
              <a:t>estimating </a:t>
            </a:r>
            <a:r>
              <a:rPr lang="en-GB" sz="1600" dirty="0">
                <a:solidFill>
                  <a:schemeClr val="tx2">
                    <a:lumMod val="50000"/>
                  </a:schemeClr>
                </a:solidFill>
                <a:latin typeface="Arial Nova Cond Light" panose="020B0306020202020204" pitchFamily="34" charset="0"/>
              </a:rPr>
              <a:t>to make gross profit of £11,650 which is 29% of our total investment</a:t>
            </a:r>
          </a:p>
          <a:p>
            <a:pPr marL="285750" indent="-285750">
              <a:buFont typeface="Wingdings" panose="05000000000000000000" pitchFamily="2" charset="2"/>
              <a:buChar char="§"/>
            </a:pPr>
            <a:endParaRPr lang="en-GB" sz="1300" dirty="0">
              <a:solidFill>
                <a:schemeClr val="tx2">
                  <a:lumMod val="50000"/>
                </a:schemeClr>
              </a:solidFill>
              <a:latin typeface="Arial Nova Cond Light" panose="020B0306020202020204" pitchFamily="34" charset="0"/>
            </a:endParaRPr>
          </a:p>
          <a:p>
            <a:pPr marL="285750" indent="-285750">
              <a:buFont typeface="Wingdings" panose="05000000000000000000" pitchFamily="2" charset="2"/>
              <a:buChar char="§"/>
            </a:pPr>
            <a:endParaRPr lang="en-GB" sz="1300" dirty="0">
              <a:solidFill>
                <a:schemeClr val="tx2">
                  <a:lumMod val="50000"/>
                </a:schemeClr>
              </a:solidFill>
              <a:latin typeface="Arial Nova Cond Light" panose="020B0306020202020204" pitchFamily="34" charset="0"/>
            </a:endParaRPr>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endParaRPr lang="en-GB" sz="1300" dirty="0">
              <a:solidFill>
                <a:schemeClr val="tx2">
                  <a:lumMod val="50000"/>
                </a:schemeClr>
              </a:solidFill>
              <a:latin typeface="Arial Nova Cond Light" panose="020B0306020202020204" pitchFamily="34" charset="0"/>
            </a:endParaRPr>
          </a:p>
          <a:p>
            <a:pPr marL="285750" indent="-285750">
              <a:buFont typeface="Wingdings" panose="05000000000000000000" pitchFamily="2" charset="2"/>
              <a:buChar char="§"/>
            </a:pPr>
            <a:endParaRPr lang="en-US" sz="1300" dirty="0">
              <a:solidFill>
                <a:schemeClr val="tx2">
                  <a:lumMod val="50000"/>
                </a:schemeClr>
              </a:solidFill>
              <a:latin typeface="Arial Nova Cond Light" panose="020B0306020202020204" pitchFamily="34" charset="0"/>
            </a:endParaRPr>
          </a:p>
        </p:txBody>
      </p:sp>
    </p:spTree>
    <p:extLst>
      <p:ext uri="{BB962C8B-B14F-4D97-AF65-F5344CB8AC3E}">
        <p14:creationId xmlns:p14="http://schemas.microsoft.com/office/powerpoint/2010/main" val="399554458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036DAF55-C39E-45F0-B972-F2B70584069F}"/>
              </a:ext>
            </a:extLst>
          </p:cNvPr>
          <p:cNvSpPr/>
          <p:nvPr/>
        </p:nvSpPr>
        <p:spPr>
          <a:xfrm>
            <a:off x="250429" y="592212"/>
            <a:ext cx="8643142" cy="3799534"/>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Slide Number Placeholder 4">
            <a:extLst>
              <a:ext uri="{FF2B5EF4-FFF2-40B4-BE49-F238E27FC236}">
                <a16:creationId xmlns:a16="http://schemas.microsoft.com/office/drawing/2014/main" id="{38D2F890-F540-48B4-9795-0914BB8B932B}"/>
              </a:ext>
            </a:extLst>
          </p:cNvPr>
          <p:cNvSpPr>
            <a:spLocks noGrp="1"/>
          </p:cNvSpPr>
          <p:nvPr>
            <p:ph type="sldNum" idx="12"/>
          </p:nvPr>
        </p:nvSpPr>
        <p:spPr>
          <a:xfrm>
            <a:off x="-2744212" y="-189544"/>
            <a:ext cx="6767100" cy="1194900"/>
          </a:xfrm>
          <a:noFill/>
        </p:spPr>
        <p:txBody>
          <a:bodyPr/>
          <a:lstStyle/>
          <a:p>
            <a:pPr marL="0" lvl="0" indent="0" algn="ctr" rtl="0">
              <a:spcBef>
                <a:spcPts val="0"/>
              </a:spcBef>
              <a:spcAft>
                <a:spcPts val="0"/>
              </a:spcAft>
              <a:buNone/>
            </a:pPr>
            <a:r>
              <a:rPr lang="en-US" sz="2800" dirty="0">
                <a:solidFill>
                  <a:schemeClr val="bg2">
                    <a:lumMod val="40000"/>
                    <a:lumOff val="60000"/>
                  </a:schemeClr>
                </a:solidFill>
                <a:latin typeface="Arial Nova Cond Light" panose="020B0306020202020204" pitchFamily="34" charset="0"/>
              </a:rPr>
              <a:t>S</a:t>
            </a:r>
            <a:r>
              <a:rPr lang="en-US" sz="2800" dirty="0">
                <a:solidFill>
                  <a:srgbClr val="CDDDA8"/>
                </a:solidFill>
                <a:latin typeface="Arial Nova Cond Light" panose="020B0306020202020204" pitchFamily="34" charset="0"/>
              </a:rPr>
              <a:t>W</a:t>
            </a:r>
            <a:r>
              <a:rPr lang="en-US" sz="2800" dirty="0">
                <a:latin typeface="Arial Nova Cond Light" panose="020B0306020202020204" pitchFamily="34" charset="0"/>
              </a:rPr>
              <a:t>O</a:t>
            </a:r>
            <a:r>
              <a:rPr lang="en-US" sz="2800" dirty="0">
                <a:solidFill>
                  <a:srgbClr val="D58E3E"/>
                </a:solidFill>
                <a:latin typeface="Arial Nova Cond Light" panose="020B0306020202020204" pitchFamily="34" charset="0"/>
              </a:rPr>
              <a:t>T</a:t>
            </a:r>
            <a:endParaRPr lang="en" sz="2800" dirty="0">
              <a:solidFill>
                <a:srgbClr val="D58E3E"/>
              </a:solidFill>
              <a:latin typeface="Arial Nova Cond Light" panose="020B0306020202020204" pitchFamily="34" charset="0"/>
            </a:endParaRPr>
          </a:p>
        </p:txBody>
      </p:sp>
      <p:grpSp>
        <p:nvGrpSpPr>
          <p:cNvPr id="6" name="Google Shape;480;p30">
            <a:extLst>
              <a:ext uri="{FF2B5EF4-FFF2-40B4-BE49-F238E27FC236}">
                <a16:creationId xmlns:a16="http://schemas.microsoft.com/office/drawing/2014/main" id="{7BDF193D-3398-4703-AA79-901734515707}"/>
              </a:ext>
            </a:extLst>
          </p:cNvPr>
          <p:cNvGrpSpPr/>
          <p:nvPr/>
        </p:nvGrpSpPr>
        <p:grpSpPr>
          <a:xfrm>
            <a:off x="358033" y="989045"/>
            <a:ext cx="2769652" cy="882520"/>
            <a:chOff x="1330146" y="859072"/>
            <a:chExt cx="2769652" cy="1066578"/>
          </a:xfrm>
        </p:grpSpPr>
        <p:sp>
          <p:nvSpPr>
            <p:cNvPr id="8" name="Google Shape;481;p30">
              <a:extLst>
                <a:ext uri="{FF2B5EF4-FFF2-40B4-BE49-F238E27FC236}">
                  <a16:creationId xmlns:a16="http://schemas.microsoft.com/office/drawing/2014/main" id="{D2F129DE-4835-46E9-BCBF-6BF0B0486237}"/>
                </a:ext>
              </a:extLst>
            </p:cNvPr>
            <p:cNvSpPr/>
            <p:nvPr/>
          </p:nvSpPr>
          <p:spPr>
            <a:xfrm rot="5400000">
              <a:off x="2271504" y="-82285"/>
              <a:ext cx="591252" cy="2473966"/>
            </a:xfrm>
            <a:prstGeom prst="roundRect">
              <a:avLst>
                <a:gd name="adj" fmla="val 50000"/>
              </a:avLst>
            </a:prstGeom>
            <a:solidFill>
              <a:schemeClr val="bg1">
                <a:lumMod val="75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Chivo Light"/>
                <a:ea typeface="Chivo Light"/>
                <a:cs typeface="Chivo Light"/>
                <a:sym typeface="Chivo Light"/>
              </a:endParaRPr>
            </a:p>
          </p:txBody>
        </p:sp>
        <p:sp>
          <p:nvSpPr>
            <p:cNvPr id="9" name="Google Shape;482;p30">
              <a:extLst>
                <a:ext uri="{FF2B5EF4-FFF2-40B4-BE49-F238E27FC236}">
                  <a16:creationId xmlns:a16="http://schemas.microsoft.com/office/drawing/2014/main" id="{A13B3254-C780-48B4-B8C4-232338A490A2}"/>
                </a:ext>
              </a:extLst>
            </p:cNvPr>
            <p:cNvSpPr/>
            <p:nvPr/>
          </p:nvSpPr>
          <p:spPr>
            <a:xfrm>
              <a:off x="1455459" y="979479"/>
              <a:ext cx="295919" cy="374100"/>
            </a:xfrm>
            <a:prstGeom prst="ellipse">
              <a:avLst/>
            </a:prstGeom>
            <a:solidFill>
              <a:srgbClr val="FFFFFF"/>
            </a:solidFill>
            <a:ln>
              <a:noFill/>
            </a:ln>
            <a:effectLst>
              <a:outerShdw blurRad="228600" dist="50800" dir="5400000" algn="tl" rotWithShape="0">
                <a:srgbClr val="000000">
                  <a:alpha val="54900"/>
                </a:srgbClr>
              </a:outerShdw>
            </a:effectLst>
          </p:spPr>
          <p:txBody>
            <a:bodyPr spcFirstLastPara="1" wrap="square" lIns="91425" tIns="91425" rIns="91425" bIns="91425" anchor="ctr" anchorCtr="0">
              <a:noAutofit/>
            </a:bodyPr>
            <a:lstStyle/>
            <a:p>
              <a:pPr marL="0" lvl="0" indent="0" algn="ctr" rtl="0">
                <a:spcBef>
                  <a:spcPts val="0"/>
                </a:spcBef>
                <a:spcAft>
                  <a:spcPts val="0"/>
                </a:spcAft>
                <a:buNone/>
              </a:pPr>
              <a:r>
                <a:rPr lang="en" sz="1200" dirty="0">
                  <a:solidFill>
                    <a:srgbClr val="65677F"/>
                  </a:solidFill>
                  <a:latin typeface="Chivo Light"/>
                  <a:ea typeface="Chivo Light"/>
                  <a:cs typeface="Chivo Light"/>
                  <a:sym typeface="Chivo Light"/>
                </a:rPr>
                <a:t>1</a:t>
              </a:r>
              <a:endParaRPr sz="1200" dirty="0">
                <a:solidFill>
                  <a:srgbClr val="65677F"/>
                </a:solidFill>
                <a:latin typeface="Chivo Light"/>
                <a:ea typeface="Chivo Light"/>
                <a:cs typeface="Chivo Light"/>
                <a:sym typeface="Chivo Light"/>
              </a:endParaRPr>
            </a:p>
          </p:txBody>
        </p:sp>
        <p:sp>
          <p:nvSpPr>
            <p:cNvPr id="10" name="Google Shape;483;p30">
              <a:extLst>
                <a:ext uri="{FF2B5EF4-FFF2-40B4-BE49-F238E27FC236}">
                  <a16:creationId xmlns:a16="http://schemas.microsoft.com/office/drawing/2014/main" id="{B7A2E116-EF8F-4E76-8A47-F73FD5D32AC6}"/>
                </a:ext>
              </a:extLst>
            </p:cNvPr>
            <p:cNvSpPr txBox="1"/>
            <p:nvPr/>
          </p:nvSpPr>
          <p:spPr>
            <a:xfrm>
              <a:off x="1767194" y="969882"/>
              <a:ext cx="2332604" cy="393293"/>
            </a:xfrm>
            <a:prstGeom prst="rect">
              <a:avLst/>
            </a:prstGeom>
            <a:no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r>
                <a:rPr lang="en-US" sz="1200" dirty="0">
                  <a:solidFill>
                    <a:schemeClr val="bg1"/>
                  </a:solidFill>
                  <a:latin typeface="Chivo Light"/>
                  <a:ea typeface="Chivo Light"/>
                  <a:cs typeface="Chivo Light"/>
                  <a:sym typeface="Chivo Light"/>
                </a:rPr>
                <a:t>STRENGTH</a:t>
              </a:r>
              <a:endParaRPr sz="800" dirty="0">
                <a:solidFill>
                  <a:schemeClr val="bg1"/>
                </a:solidFill>
                <a:latin typeface="Chivo Light"/>
                <a:ea typeface="Chivo Light"/>
                <a:cs typeface="Chivo Light"/>
                <a:sym typeface="Chivo Light"/>
              </a:endParaRPr>
            </a:p>
          </p:txBody>
        </p:sp>
        <p:sp>
          <p:nvSpPr>
            <p:cNvPr id="11" name="Google Shape;484;p30">
              <a:extLst>
                <a:ext uri="{FF2B5EF4-FFF2-40B4-BE49-F238E27FC236}">
                  <a16:creationId xmlns:a16="http://schemas.microsoft.com/office/drawing/2014/main" id="{4B233608-8D4F-4569-AA77-15B13DC3A87D}"/>
                </a:ext>
              </a:extLst>
            </p:cNvPr>
            <p:cNvSpPr txBox="1"/>
            <p:nvPr/>
          </p:nvSpPr>
          <p:spPr>
            <a:xfrm>
              <a:off x="1330146" y="1418230"/>
              <a:ext cx="2203628" cy="507420"/>
            </a:xfrm>
            <a:prstGeom prst="rect">
              <a:avLst/>
            </a:prstGeom>
            <a:noFill/>
            <a:ln>
              <a:noFill/>
            </a:ln>
          </p:spPr>
          <p:txBody>
            <a:bodyPr spcFirstLastPara="1" wrap="square" lIns="91425" tIns="91425" rIns="91425" bIns="91425" anchor="t" anchorCtr="0">
              <a:noAutofit/>
            </a:bodyPr>
            <a:lstStyle/>
            <a:p>
              <a:pPr lvl="0"/>
              <a:r>
                <a:rPr lang="en-GB" sz="1100" dirty="0">
                  <a:latin typeface="Arial Nova Cond Light" panose="020B0306020202020204" pitchFamily="34" charset="0"/>
                </a:rPr>
                <a:t>Good knowledge of the business</a:t>
              </a:r>
              <a:endParaRPr lang="en-US" sz="1100" dirty="0">
                <a:latin typeface="Arial Nova Cond Light" panose="020B0306020202020204" pitchFamily="34" charset="0"/>
              </a:endParaRPr>
            </a:p>
            <a:p>
              <a:pPr lvl="0"/>
              <a:r>
                <a:rPr lang="en-GB" sz="1100" dirty="0">
                  <a:latin typeface="Arial Nova Cond Light" panose="020B0306020202020204" pitchFamily="34" charset="0"/>
                </a:rPr>
                <a:t>Big market</a:t>
              </a:r>
              <a:endParaRPr lang="en-US" sz="1100" dirty="0">
                <a:latin typeface="Arial Nova Cond Light" panose="020B0306020202020204" pitchFamily="34" charset="0"/>
              </a:endParaRPr>
            </a:p>
            <a:p>
              <a:pPr lvl="0"/>
              <a:r>
                <a:rPr lang="en-GB" sz="1100" dirty="0">
                  <a:latin typeface="Arial Nova Cond Light" panose="020B0306020202020204" pitchFamily="34" charset="0"/>
                </a:rPr>
                <a:t>A large number of services, provided</a:t>
              </a:r>
              <a:endParaRPr lang="en-US" sz="1100" dirty="0">
                <a:latin typeface="Arial Nova Cond Light" panose="020B0306020202020204" pitchFamily="34" charset="0"/>
              </a:endParaRPr>
            </a:p>
            <a:p>
              <a:pPr lvl="0"/>
              <a:r>
                <a:rPr lang="en-GB" sz="1100" dirty="0">
                  <a:latin typeface="Arial Nova Cond Light" panose="020B0306020202020204" pitchFamily="34" charset="0"/>
                </a:rPr>
                <a:t>Strong management team</a:t>
              </a:r>
              <a:endParaRPr lang="en-US" sz="1100" dirty="0">
                <a:latin typeface="Arial Nova Cond Light" panose="020B0306020202020204" pitchFamily="34" charset="0"/>
              </a:endParaRPr>
            </a:p>
            <a:p>
              <a:pPr lvl="0"/>
              <a:r>
                <a:rPr lang="en-GB" sz="1100" dirty="0">
                  <a:latin typeface="Arial Nova Cond Light" panose="020B0306020202020204" pitchFamily="34" charset="0"/>
                </a:rPr>
                <a:t>Good customer service</a:t>
              </a:r>
              <a:endParaRPr lang="en-US" sz="1100" dirty="0">
                <a:latin typeface="Arial Nova Cond Light" panose="020B0306020202020204" pitchFamily="34" charset="0"/>
              </a:endParaRPr>
            </a:p>
            <a:p>
              <a:pPr lvl="0"/>
              <a:r>
                <a:rPr lang="en-GB" sz="1100" dirty="0">
                  <a:latin typeface="Arial Nova Cond Light" panose="020B0306020202020204" pitchFamily="34" charset="0"/>
                </a:rPr>
                <a:t>Maintenance of high standards</a:t>
              </a:r>
              <a:endParaRPr lang="en-US" sz="1100" dirty="0">
                <a:latin typeface="Arial Nova Cond Light" panose="020B0306020202020204" pitchFamily="34" charset="0"/>
              </a:endParaRPr>
            </a:p>
            <a:p>
              <a:r>
                <a:rPr lang="en-GB" sz="1100" dirty="0">
                  <a:latin typeface="Arial Nova Cond Light" panose="020B0306020202020204" pitchFamily="34" charset="0"/>
                </a:rPr>
                <a:t>Time management</a:t>
              </a:r>
              <a:r>
                <a:rPr lang="en" sz="800" dirty="0">
                  <a:latin typeface="Arial Nova Cond Light" panose="020B0306020202020204" pitchFamily="34" charset="0"/>
                  <a:ea typeface="Chivo Light"/>
                  <a:cs typeface="Chivo Light"/>
                  <a:sym typeface="Chivo Light"/>
                </a:rPr>
                <a:t>.</a:t>
              </a:r>
              <a:endParaRPr sz="800" dirty="0">
                <a:latin typeface="Arial Nova Cond Light" panose="020B0306020202020204" pitchFamily="34" charset="0"/>
                <a:ea typeface="Chivo Light"/>
                <a:cs typeface="Chivo Light"/>
                <a:sym typeface="Chivo Light"/>
              </a:endParaRPr>
            </a:p>
          </p:txBody>
        </p:sp>
      </p:grpSp>
      <p:sp>
        <p:nvSpPr>
          <p:cNvPr id="29" name="Slide Number Placeholder 4">
            <a:extLst>
              <a:ext uri="{FF2B5EF4-FFF2-40B4-BE49-F238E27FC236}">
                <a16:creationId xmlns:a16="http://schemas.microsoft.com/office/drawing/2014/main" id="{51E0D867-9E84-483E-A044-D3AE644BE4A0}"/>
              </a:ext>
            </a:extLst>
          </p:cNvPr>
          <p:cNvSpPr txBox="1">
            <a:spLocks/>
          </p:cNvSpPr>
          <p:nvPr/>
        </p:nvSpPr>
        <p:spPr>
          <a:xfrm>
            <a:off x="3583028" y="4179169"/>
            <a:ext cx="1977943" cy="1194900"/>
          </a:xfrm>
          <a:prstGeom prst="rect">
            <a:avLst/>
          </a:prstGeom>
          <a:noFill/>
          <a:ln w="9525" cap="flat" cmpd="sng">
            <a:noFill/>
            <a:prstDash val="solid"/>
            <a:miter lim="8000"/>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1pPr>
            <a:lvl2pPr marR="0" lvl="1"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2pPr>
            <a:lvl3pPr marR="0" lvl="2"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3pPr>
            <a:lvl4pPr marR="0" lvl="3"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4pPr>
            <a:lvl5pPr marR="0" lvl="4"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5pPr>
            <a:lvl6pPr marR="0" lvl="5"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6pPr>
            <a:lvl7pPr marR="0" lvl="6"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7pPr>
            <a:lvl8pPr marR="0" lvl="7"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8pPr>
            <a:lvl9pPr marR="0" lvl="8"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9pPr>
          </a:lstStyle>
          <a:p>
            <a:r>
              <a:rPr lang="en" dirty="0">
                <a:solidFill>
                  <a:schemeClr val="tx1"/>
                </a:solidFill>
                <a:latin typeface="Vijaya" panose="02020604020202020204" pitchFamily="18" charset="0"/>
                <a:cs typeface="Vijaya" panose="02020604020202020204" pitchFamily="18" charset="0"/>
              </a:rPr>
              <a:t>8</a:t>
            </a:r>
          </a:p>
        </p:txBody>
      </p:sp>
      <p:sp>
        <p:nvSpPr>
          <p:cNvPr id="30" name="Google Shape;481;p30">
            <a:extLst>
              <a:ext uri="{FF2B5EF4-FFF2-40B4-BE49-F238E27FC236}">
                <a16:creationId xmlns:a16="http://schemas.microsoft.com/office/drawing/2014/main" id="{0522CB59-677E-4EDB-AED8-C4FBCDA006C1}"/>
              </a:ext>
            </a:extLst>
          </p:cNvPr>
          <p:cNvSpPr/>
          <p:nvPr/>
        </p:nvSpPr>
        <p:spPr>
          <a:xfrm rot="5400000">
            <a:off x="5841986" y="-3328"/>
            <a:ext cx="489220" cy="2473966"/>
          </a:xfrm>
          <a:prstGeom prst="roundRect">
            <a:avLst>
              <a:gd name="adj" fmla="val 50000"/>
            </a:avLst>
          </a:prstGeom>
          <a:solidFill>
            <a:schemeClr val="tx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Chivo Light"/>
              <a:ea typeface="Chivo Light"/>
              <a:cs typeface="Chivo Light"/>
              <a:sym typeface="Chivo Light"/>
            </a:endParaRPr>
          </a:p>
        </p:txBody>
      </p:sp>
      <p:sp>
        <p:nvSpPr>
          <p:cNvPr id="31" name="Google Shape;482;p30">
            <a:extLst>
              <a:ext uri="{FF2B5EF4-FFF2-40B4-BE49-F238E27FC236}">
                <a16:creationId xmlns:a16="http://schemas.microsoft.com/office/drawing/2014/main" id="{241B90F1-B720-494E-8611-D563AF53E5BA}"/>
              </a:ext>
            </a:extLst>
          </p:cNvPr>
          <p:cNvSpPr/>
          <p:nvPr/>
        </p:nvSpPr>
        <p:spPr>
          <a:xfrm>
            <a:off x="4974925" y="1088674"/>
            <a:ext cx="295919" cy="309542"/>
          </a:xfrm>
          <a:prstGeom prst="ellipse">
            <a:avLst/>
          </a:prstGeom>
          <a:solidFill>
            <a:srgbClr val="FFFFFF"/>
          </a:solidFill>
          <a:ln>
            <a:noFill/>
          </a:ln>
          <a:effectLst>
            <a:outerShdw blurRad="228600" dist="50800" dir="5400000" algn="tl" rotWithShape="0">
              <a:srgbClr val="000000">
                <a:alpha val="54900"/>
              </a:srgbClr>
            </a:outerShdw>
          </a:effectLst>
        </p:spPr>
        <p:txBody>
          <a:bodyPr spcFirstLastPara="1" wrap="square" lIns="91425" tIns="91425" rIns="91425" bIns="91425" anchor="ctr" anchorCtr="0">
            <a:noAutofit/>
          </a:bodyPr>
          <a:lstStyle/>
          <a:p>
            <a:pPr marL="0" lvl="0" indent="0" algn="ctr" rtl="0">
              <a:spcBef>
                <a:spcPts val="0"/>
              </a:spcBef>
              <a:spcAft>
                <a:spcPts val="0"/>
              </a:spcAft>
              <a:buNone/>
            </a:pPr>
            <a:r>
              <a:rPr lang="en" sz="1200" dirty="0">
                <a:solidFill>
                  <a:srgbClr val="65677F"/>
                </a:solidFill>
                <a:latin typeface="Chivo Light"/>
                <a:ea typeface="Chivo Light"/>
                <a:cs typeface="Chivo Light"/>
                <a:sym typeface="Chivo Light"/>
              </a:rPr>
              <a:t>3</a:t>
            </a:r>
            <a:endParaRPr sz="1200" dirty="0">
              <a:solidFill>
                <a:srgbClr val="65677F"/>
              </a:solidFill>
              <a:latin typeface="Chivo Light"/>
              <a:ea typeface="Chivo Light"/>
              <a:cs typeface="Chivo Light"/>
              <a:sym typeface="Chivo Light"/>
            </a:endParaRPr>
          </a:p>
        </p:txBody>
      </p:sp>
      <p:sp>
        <p:nvSpPr>
          <p:cNvPr id="32" name="Google Shape;483;p30">
            <a:extLst>
              <a:ext uri="{FF2B5EF4-FFF2-40B4-BE49-F238E27FC236}">
                <a16:creationId xmlns:a16="http://schemas.microsoft.com/office/drawing/2014/main" id="{84C5D482-77AC-4C70-8CD1-B4A2FC588872}"/>
              </a:ext>
            </a:extLst>
          </p:cNvPr>
          <p:cNvSpPr txBox="1"/>
          <p:nvPr/>
        </p:nvSpPr>
        <p:spPr>
          <a:xfrm>
            <a:off x="5286660" y="1080733"/>
            <a:ext cx="2332604" cy="325423"/>
          </a:xfrm>
          <a:prstGeom prst="rect">
            <a:avLst/>
          </a:prstGeom>
          <a:no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r>
              <a:rPr lang="en-US" sz="1200" dirty="0">
                <a:solidFill>
                  <a:schemeClr val="bg1"/>
                </a:solidFill>
                <a:latin typeface="Chivo Light"/>
                <a:ea typeface="Chivo Light"/>
                <a:cs typeface="Chivo Light"/>
                <a:sym typeface="Chivo Light"/>
              </a:rPr>
              <a:t>OPPORTUNITIES</a:t>
            </a:r>
            <a:endParaRPr sz="800" dirty="0">
              <a:solidFill>
                <a:schemeClr val="bg1"/>
              </a:solidFill>
              <a:latin typeface="Chivo Light"/>
              <a:ea typeface="Chivo Light"/>
              <a:cs typeface="Chivo Light"/>
              <a:sym typeface="Chivo Light"/>
            </a:endParaRPr>
          </a:p>
        </p:txBody>
      </p:sp>
      <p:sp>
        <p:nvSpPr>
          <p:cNvPr id="33" name="Google Shape;484;p30">
            <a:extLst>
              <a:ext uri="{FF2B5EF4-FFF2-40B4-BE49-F238E27FC236}">
                <a16:creationId xmlns:a16="http://schemas.microsoft.com/office/drawing/2014/main" id="{7C115863-C079-4C79-8E05-E204C8E7655A}"/>
              </a:ext>
            </a:extLst>
          </p:cNvPr>
          <p:cNvSpPr txBox="1"/>
          <p:nvPr/>
        </p:nvSpPr>
        <p:spPr>
          <a:xfrm>
            <a:off x="4849612" y="1451710"/>
            <a:ext cx="2203628" cy="419855"/>
          </a:xfrm>
          <a:prstGeom prst="rect">
            <a:avLst/>
          </a:prstGeom>
          <a:noFill/>
          <a:ln>
            <a:noFill/>
          </a:ln>
        </p:spPr>
        <p:txBody>
          <a:bodyPr spcFirstLastPara="1" wrap="square" lIns="91425" tIns="91425" rIns="91425" bIns="91425" anchor="t" anchorCtr="0">
            <a:noAutofit/>
          </a:bodyPr>
          <a:lstStyle/>
          <a:p>
            <a:pPr lvl="0"/>
            <a:r>
              <a:rPr lang="en-GB" sz="1100" dirty="0">
                <a:latin typeface="Arial Nova Cond Light" panose="020B0306020202020204" pitchFamily="34" charset="0"/>
              </a:rPr>
              <a:t>Franchising</a:t>
            </a:r>
            <a:endParaRPr lang="en-US" sz="1100" dirty="0">
              <a:latin typeface="Arial Nova Cond Light" panose="020B0306020202020204" pitchFamily="34" charset="0"/>
            </a:endParaRPr>
          </a:p>
          <a:p>
            <a:pPr lvl="0"/>
            <a:r>
              <a:rPr lang="en-GB" sz="1100" dirty="0">
                <a:latin typeface="Arial Nova Cond Light" panose="020B0306020202020204" pitchFamily="34" charset="0"/>
              </a:rPr>
              <a:t>Expansion</a:t>
            </a:r>
            <a:endParaRPr lang="en-US" sz="1100" dirty="0">
              <a:latin typeface="Arial Nova Cond Light" panose="020B0306020202020204" pitchFamily="34" charset="0"/>
            </a:endParaRPr>
          </a:p>
          <a:p>
            <a:pPr lvl="0"/>
            <a:r>
              <a:rPr lang="en-GB" sz="1100" dirty="0">
                <a:latin typeface="Arial Nova Cond Light" panose="020B0306020202020204" pitchFamily="34" charset="0"/>
              </a:rPr>
              <a:t>Working with other businesses</a:t>
            </a:r>
            <a:endParaRPr lang="en-US" sz="1100" dirty="0">
              <a:latin typeface="Arial Nova Cond Light" panose="020B0306020202020204" pitchFamily="34" charset="0"/>
            </a:endParaRPr>
          </a:p>
          <a:p>
            <a:pPr lvl="0"/>
            <a:r>
              <a:rPr lang="en-GB" sz="1100" dirty="0">
                <a:latin typeface="Arial Nova Cond Light" panose="020B0306020202020204" pitchFamily="34" charset="0"/>
              </a:rPr>
              <a:t>Bulk supply of the health products to the retail market</a:t>
            </a:r>
            <a:endParaRPr lang="en-US" sz="1100" dirty="0">
              <a:latin typeface="Arial Nova Cond Light" panose="020B0306020202020204" pitchFamily="34" charset="0"/>
            </a:endParaRPr>
          </a:p>
          <a:p>
            <a:pPr lvl="0"/>
            <a:r>
              <a:rPr lang="en-GB" sz="1100" dirty="0">
                <a:latin typeface="Arial Nova Cond Light" panose="020B0306020202020204" pitchFamily="34" charset="0"/>
              </a:rPr>
              <a:t>Providing yoga and meditation to institutes/organisations</a:t>
            </a:r>
            <a:endParaRPr lang="en-US" sz="1100" dirty="0">
              <a:latin typeface="Arial Nova Cond Light" panose="020B0306020202020204" pitchFamily="34" charset="0"/>
            </a:endParaRPr>
          </a:p>
        </p:txBody>
      </p:sp>
      <p:sp>
        <p:nvSpPr>
          <p:cNvPr id="34" name="Google Shape;481;p30">
            <a:extLst>
              <a:ext uri="{FF2B5EF4-FFF2-40B4-BE49-F238E27FC236}">
                <a16:creationId xmlns:a16="http://schemas.microsoft.com/office/drawing/2014/main" id="{22F76FB5-3D15-4BEC-9BB3-232A7E526717}"/>
              </a:ext>
            </a:extLst>
          </p:cNvPr>
          <p:cNvSpPr/>
          <p:nvPr/>
        </p:nvSpPr>
        <p:spPr>
          <a:xfrm rot="5400000">
            <a:off x="3197647" y="1677422"/>
            <a:ext cx="489220" cy="2473966"/>
          </a:xfrm>
          <a:prstGeom prst="roundRect">
            <a:avLst>
              <a:gd name="adj" fmla="val 50000"/>
            </a:avLst>
          </a:prstGeom>
          <a:solidFill>
            <a:srgbClr val="CDDD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Chivo Light"/>
              <a:ea typeface="Chivo Light"/>
              <a:cs typeface="Chivo Light"/>
              <a:sym typeface="Chivo Light"/>
            </a:endParaRPr>
          </a:p>
        </p:txBody>
      </p:sp>
      <p:sp>
        <p:nvSpPr>
          <p:cNvPr id="35" name="Google Shape;482;p30">
            <a:extLst>
              <a:ext uri="{FF2B5EF4-FFF2-40B4-BE49-F238E27FC236}">
                <a16:creationId xmlns:a16="http://schemas.microsoft.com/office/drawing/2014/main" id="{467551B6-CFEC-4EE7-A260-173AB58B8FE0}"/>
              </a:ext>
            </a:extLst>
          </p:cNvPr>
          <p:cNvSpPr/>
          <p:nvPr/>
        </p:nvSpPr>
        <p:spPr>
          <a:xfrm>
            <a:off x="2330586" y="2769424"/>
            <a:ext cx="295919" cy="309542"/>
          </a:xfrm>
          <a:prstGeom prst="ellipse">
            <a:avLst/>
          </a:prstGeom>
          <a:solidFill>
            <a:srgbClr val="FFFFFF"/>
          </a:solidFill>
          <a:ln>
            <a:noFill/>
          </a:ln>
          <a:effectLst>
            <a:outerShdw blurRad="228600" dist="50800" dir="5400000" algn="tl" rotWithShape="0">
              <a:srgbClr val="000000">
                <a:alpha val="54900"/>
              </a:srgbClr>
            </a:outerShdw>
          </a:effectLst>
        </p:spPr>
        <p:txBody>
          <a:bodyPr spcFirstLastPara="1" wrap="square" lIns="91425" tIns="91425" rIns="91425" bIns="91425" anchor="ctr" anchorCtr="0">
            <a:noAutofit/>
          </a:bodyPr>
          <a:lstStyle/>
          <a:p>
            <a:pPr marL="0" lvl="0" indent="0" algn="ctr" rtl="0">
              <a:spcBef>
                <a:spcPts val="0"/>
              </a:spcBef>
              <a:spcAft>
                <a:spcPts val="0"/>
              </a:spcAft>
              <a:buNone/>
            </a:pPr>
            <a:r>
              <a:rPr lang="en" sz="1200" dirty="0">
                <a:solidFill>
                  <a:srgbClr val="65677F"/>
                </a:solidFill>
                <a:latin typeface="Chivo Light"/>
                <a:ea typeface="Chivo Light"/>
                <a:cs typeface="Chivo Light"/>
                <a:sym typeface="Chivo Light"/>
              </a:rPr>
              <a:t>2</a:t>
            </a:r>
            <a:endParaRPr sz="1200" dirty="0">
              <a:solidFill>
                <a:srgbClr val="65677F"/>
              </a:solidFill>
              <a:latin typeface="Chivo Light"/>
              <a:ea typeface="Chivo Light"/>
              <a:cs typeface="Chivo Light"/>
              <a:sym typeface="Chivo Light"/>
            </a:endParaRPr>
          </a:p>
        </p:txBody>
      </p:sp>
      <p:sp>
        <p:nvSpPr>
          <p:cNvPr id="36" name="Google Shape;483;p30">
            <a:extLst>
              <a:ext uri="{FF2B5EF4-FFF2-40B4-BE49-F238E27FC236}">
                <a16:creationId xmlns:a16="http://schemas.microsoft.com/office/drawing/2014/main" id="{D36A3616-1C67-4FB4-84F5-F2D328654E94}"/>
              </a:ext>
            </a:extLst>
          </p:cNvPr>
          <p:cNvSpPr txBox="1"/>
          <p:nvPr/>
        </p:nvSpPr>
        <p:spPr>
          <a:xfrm>
            <a:off x="2642321" y="2761483"/>
            <a:ext cx="2332604" cy="325423"/>
          </a:xfrm>
          <a:prstGeom prst="rect">
            <a:avLst/>
          </a:prstGeom>
          <a:no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r>
              <a:rPr lang="en-US" sz="1200" dirty="0">
                <a:solidFill>
                  <a:schemeClr val="bg1"/>
                </a:solidFill>
                <a:latin typeface="Chivo Light"/>
                <a:ea typeface="Chivo Light"/>
                <a:cs typeface="Chivo Light"/>
                <a:sym typeface="Chivo Light"/>
              </a:rPr>
              <a:t>WEAKNESS</a:t>
            </a:r>
            <a:endParaRPr sz="800" dirty="0">
              <a:solidFill>
                <a:schemeClr val="bg1"/>
              </a:solidFill>
              <a:latin typeface="Chivo Light"/>
              <a:ea typeface="Chivo Light"/>
              <a:cs typeface="Chivo Light"/>
              <a:sym typeface="Chivo Light"/>
            </a:endParaRPr>
          </a:p>
        </p:txBody>
      </p:sp>
      <p:sp>
        <p:nvSpPr>
          <p:cNvPr id="37" name="Google Shape;484;p30">
            <a:extLst>
              <a:ext uri="{FF2B5EF4-FFF2-40B4-BE49-F238E27FC236}">
                <a16:creationId xmlns:a16="http://schemas.microsoft.com/office/drawing/2014/main" id="{32132195-E544-4199-BFA6-44007F5E4B27}"/>
              </a:ext>
            </a:extLst>
          </p:cNvPr>
          <p:cNvSpPr txBox="1"/>
          <p:nvPr/>
        </p:nvSpPr>
        <p:spPr>
          <a:xfrm>
            <a:off x="2205273" y="3132460"/>
            <a:ext cx="2203628" cy="419855"/>
          </a:xfrm>
          <a:prstGeom prst="rect">
            <a:avLst/>
          </a:prstGeom>
          <a:noFill/>
          <a:ln>
            <a:noFill/>
          </a:ln>
        </p:spPr>
        <p:txBody>
          <a:bodyPr spcFirstLastPara="1" wrap="square" lIns="91425" tIns="91425" rIns="91425" bIns="91425" anchor="t" anchorCtr="0">
            <a:noAutofit/>
          </a:bodyPr>
          <a:lstStyle/>
          <a:p>
            <a:pPr lvl="0"/>
            <a:r>
              <a:rPr lang="en-GB" sz="1100" dirty="0">
                <a:latin typeface="Arial Nova Cond Light" panose="020B0306020202020204" pitchFamily="34" charset="0"/>
              </a:rPr>
              <a:t>Financial constraints</a:t>
            </a:r>
            <a:endParaRPr lang="en-US" sz="1100" dirty="0">
              <a:latin typeface="Arial Nova Cond Light" panose="020B0306020202020204" pitchFamily="34" charset="0"/>
            </a:endParaRPr>
          </a:p>
          <a:p>
            <a:pPr lvl="0"/>
            <a:r>
              <a:rPr lang="en-GB" sz="1100" dirty="0">
                <a:latin typeface="Arial Nova Cond Light" panose="020B0306020202020204" pitchFamily="34" charset="0"/>
              </a:rPr>
              <a:t>Desired trained staff</a:t>
            </a:r>
            <a:endParaRPr lang="en-US" sz="1100" dirty="0">
              <a:latin typeface="Arial Nova Cond Light" panose="020B0306020202020204" pitchFamily="34" charset="0"/>
            </a:endParaRPr>
          </a:p>
          <a:p>
            <a:pPr lvl="0"/>
            <a:r>
              <a:rPr lang="en-GB" sz="1100" dirty="0">
                <a:latin typeface="Arial Nova Cond Light" panose="020B0306020202020204" pitchFamily="34" charset="0"/>
              </a:rPr>
              <a:t>Lack of extensive knowledge of the market</a:t>
            </a:r>
            <a:endParaRPr lang="en-US" sz="1100" dirty="0">
              <a:latin typeface="Arial Nova Cond Light" panose="020B0306020202020204" pitchFamily="34" charset="0"/>
            </a:endParaRPr>
          </a:p>
          <a:p>
            <a:pPr lvl="0"/>
            <a:endParaRPr lang="en-US" sz="1100" dirty="0">
              <a:latin typeface="Arial Nova Cond Light" panose="020B0306020202020204" pitchFamily="34" charset="0"/>
            </a:endParaRPr>
          </a:p>
        </p:txBody>
      </p:sp>
      <p:sp>
        <p:nvSpPr>
          <p:cNvPr id="38" name="Google Shape;481;p30">
            <a:extLst>
              <a:ext uri="{FF2B5EF4-FFF2-40B4-BE49-F238E27FC236}">
                <a16:creationId xmlns:a16="http://schemas.microsoft.com/office/drawing/2014/main" id="{20C8D58E-4232-474E-AAE4-52C58D2B9F2D}"/>
              </a:ext>
            </a:extLst>
          </p:cNvPr>
          <p:cNvSpPr/>
          <p:nvPr/>
        </p:nvSpPr>
        <p:spPr>
          <a:xfrm rot="5400000">
            <a:off x="7282010" y="1849566"/>
            <a:ext cx="489220" cy="2473966"/>
          </a:xfrm>
          <a:prstGeom prst="roundRect">
            <a:avLst>
              <a:gd name="adj" fmla="val 50000"/>
            </a:avLst>
          </a:prstGeom>
          <a:solidFill>
            <a:srgbClr val="D58E3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Chivo Light"/>
              <a:ea typeface="Chivo Light"/>
              <a:cs typeface="Chivo Light"/>
              <a:sym typeface="Chivo Light"/>
            </a:endParaRPr>
          </a:p>
        </p:txBody>
      </p:sp>
      <p:sp>
        <p:nvSpPr>
          <p:cNvPr id="39" name="Google Shape;482;p30">
            <a:extLst>
              <a:ext uri="{FF2B5EF4-FFF2-40B4-BE49-F238E27FC236}">
                <a16:creationId xmlns:a16="http://schemas.microsoft.com/office/drawing/2014/main" id="{DBF691AC-9701-4A02-BA42-06CAF70FAEDF}"/>
              </a:ext>
            </a:extLst>
          </p:cNvPr>
          <p:cNvSpPr/>
          <p:nvPr/>
        </p:nvSpPr>
        <p:spPr>
          <a:xfrm>
            <a:off x="6414949" y="2941568"/>
            <a:ext cx="295919" cy="309542"/>
          </a:xfrm>
          <a:prstGeom prst="ellipse">
            <a:avLst/>
          </a:prstGeom>
          <a:solidFill>
            <a:srgbClr val="FFFFFF"/>
          </a:solidFill>
          <a:ln>
            <a:noFill/>
          </a:ln>
          <a:effectLst>
            <a:outerShdw blurRad="228600" dist="50800" dir="5400000" algn="tl" rotWithShape="0">
              <a:srgbClr val="000000">
                <a:alpha val="54900"/>
              </a:srgbClr>
            </a:outerShdw>
          </a:effectLst>
        </p:spPr>
        <p:txBody>
          <a:bodyPr spcFirstLastPara="1" wrap="square" lIns="91425" tIns="91425" rIns="91425" bIns="91425" anchor="ctr" anchorCtr="0">
            <a:noAutofit/>
          </a:bodyPr>
          <a:lstStyle/>
          <a:p>
            <a:pPr marL="0" lvl="0" indent="0" algn="ctr" rtl="0">
              <a:spcBef>
                <a:spcPts val="0"/>
              </a:spcBef>
              <a:spcAft>
                <a:spcPts val="0"/>
              </a:spcAft>
              <a:buNone/>
            </a:pPr>
            <a:r>
              <a:rPr lang="en" sz="1200" dirty="0">
                <a:solidFill>
                  <a:srgbClr val="65677F"/>
                </a:solidFill>
                <a:latin typeface="Chivo Light"/>
                <a:ea typeface="Chivo Light"/>
                <a:cs typeface="Chivo Light"/>
                <a:sym typeface="Chivo Light"/>
              </a:rPr>
              <a:t>4</a:t>
            </a:r>
            <a:endParaRPr sz="1200" dirty="0">
              <a:solidFill>
                <a:srgbClr val="65677F"/>
              </a:solidFill>
              <a:latin typeface="Chivo Light"/>
              <a:ea typeface="Chivo Light"/>
              <a:cs typeface="Chivo Light"/>
              <a:sym typeface="Chivo Light"/>
            </a:endParaRPr>
          </a:p>
        </p:txBody>
      </p:sp>
      <p:sp>
        <p:nvSpPr>
          <p:cNvPr id="40" name="Google Shape;483;p30">
            <a:extLst>
              <a:ext uri="{FF2B5EF4-FFF2-40B4-BE49-F238E27FC236}">
                <a16:creationId xmlns:a16="http://schemas.microsoft.com/office/drawing/2014/main" id="{92DCF990-08F9-452E-9E96-2EF2CD5BB2BE}"/>
              </a:ext>
            </a:extLst>
          </p:cNvPr>
          <p:cNvSpPr txBox="1"/>
          <p:nvPr/>
        </p:nvSpPr>
        <p:spPr>
          <a:xfrm>
            <a:off x="6726684" y="2933627"/>
            <a:ext cx="2332604" cy="325423"/>
          </a:xfrm>
          <a:prstGeom prst="rect">
            <a:avLst/>
          </a:prstGeom>
          <a:no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r>
              <a:rPr lang="en-US" sz="1200" dirty="0">
                <a:solidFill>
                  <a:schemeClr val="bg1"/>
                </a:solidFill>
                <a:latin typeface="Chivo Light"/>
                <a:ea typeface="Chivo Light"/>
                <a:cs typeface="Chivo Light"/>
                <a:sym typeface="Chivo Light"/>
              </a:rPr>
              <a:t>THREATS</a:t>
            </a:r>
            <a:endParaRPr sz="800" dirty="0">
              <a:solidFill>
                <a:schemeClr val="bg1"/>
              </a:solidFill>
              <a:latin typeface="Chivo Light"/>
              <a:ea typeface="Chivo Light"/>
              <a:cs typeface="Chivo Light"/>
              <a:sym typeface="Chivo Light"/>
            </a:endParaRPr>
          </a:p>
        </p:txBody>
      </p:sp>
      <p:sp>
        <p:nvSpPr>
          <p:cNvPr id="41" name="Google Shape;484;p30">
            <a:extLst>
              <a:ext uri="{FF2B5EF4-FFF2-40B4-BE49-F238E27FC236}">
                <a16:creationId xmlns:a16="http://schemas.microsoft.com/office/drawing/2014/main" id="{403C8F68-C562-4C67-B6D5-C74D6F4231AD}"/>
              </a:ext>
            </a:extLst>
          </p:cNvPr>
          <p:cNvSpPr txBox="1"/>
          <p:nvPr/>
        </p:nvSpPr>
        <p:spPr>
          <a:xfrm>
            <a:off x="6289636" y="3304604"/>
            <a:ext cx="2203628" cy="419855"/>
          </a:xfrm>
          <a:prstGeom prst="rect">
            <a:avLst/>
          </a:prstGeom>
          <a:noFill/>
          <a:ln>
            <a:noFill/>
          </a:ln>
        </p:spPr>
        <p:txBody>
          <a:bodyPr spcFirstLastPara="1" wrap="square" lIns="91425" tIns="91425" rIns="91425" bIns="91425" anchor="t" anchorCtr="0">
            <a:noAutofit/>
          </a:bodyPr>
          <a:lstStyle/>
          <a:p>
            <a:pPr lvl="0"/>
            <a:r>
              <a:rPr lang="en-GB" sz="1100" dirty="0">
                <a:latin typeface="Arial Nova Cond Light" panose="020B0306020202020204" pitchFamily="34" charset="0"/>
              </a:rPr>
              <a:t>Environmental changes (extreme weather conditions)</a:t>
            </a:r>
            <a:endParaRPr lang="en-US" sz="1100" dirty="0">
              <a:latin typeface="Arial Nova Cond Light" panose="020B0306020202020204" pitchFamily="34" charset="0"/>
            </a:endParaRPr>
          </a:p>
          <a:p>
            <a:pPr lvl="0"/>
            <a:r>
              <a:rPr lang="en-GB" sz="1100" dirty="0">
                <a:latin typeface="Arial Nova Cond Light" panose="020B0306020202020204" pitchFamily="34" charset="0"/>
              </a:rPr>
              <a:t>Change in regulatory system</a:t>
            </a:r>
            <a:endParaRPr lang="en-US" sz="1100" dirty="0">
              <a:latin typeface="Arial Nova Cond Light" panose="020B0306020202020204" pitchFamily="34" charset="0"/>
            </a:endParaRPr>
          </a:p>
          <a:p>
            <a:r>
              <a:rPr lang="en-GB" sz="1100" dirty="0">
                <a:latin typeface="Arial Nova Cond Light" panose="020B0306020202020204" pitchFamily="34" charset="0"/>
              </a:rPr>
              <a:t>Extra precaution due to health and safety</a:t>
            </a:r>
            <a:endParaRPr sz="1100" dirty="0">
              <a:latin typeface="Arial Nova Cond Light" panose="020B0306020202020204" pitchFamily="34" charset="0"/>
              <a:ea typeface="Chivo Light"/>
              <a:cs typeface="Chivo Light"/>
              <a:sym typeface="Chivo Light"/>
            </a:endParaRPr>
          </a:p>
        </p:txBody>
      </p:sp>
    </p:spTree>
    <p:extLst>
      <p:ext uri="{BB962C8B-B14F-4D97-AF65-F5344CB8AC3E}">
        <p14:creationId xmlns:p14="http://schemas.microsoft.com/office/powerpoint/2010/main" val="24852021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ayurveda spa images">
            <a:extLst>
              <a:ext uri="{FF2B5EF4-FFF2-40B4-BE49-F238E27FC236}">
                <a16:creationId xmlns:a16="http://schemas.microsoft.com/office/drawing/2014/main" id="{BFDF1355-41BC-4F9F-913E-CA8F85D71A41}"/>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saturation sat="33000"/>
                    </a14:imgEffect>
                  </a14:imgLayer>
                </a14:imgProps>
              </a:ext>
              <a:ext uri="{28A0092B-C50C-407E-A947-70E740481C1C}">
                <a14:useLocalDpi xmlns:a14="http://schemas.microsoft.com/office/drawing/2010/main" val="0"/>
              </a:ext>
            </a:extLst>
          </a:blip>
          <a:srcRect/>
          <a:stretch>
            <a:fillRect/>
          </a:stretch>
        </p:blipFill>
        <p:spPr bwMode="auto">
          <a:xfrm>
            <a:off x="0" y="3175"/>
            <a:ext cx="9144000" cy="5137150"/>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F6C11379-E04C-4D89-AC43-35C1D9E4D2C6}"/>
              </a:ext>
            </a:extLst>
          </p:cNvPr>
          <p:cNvSpPr/>
          <p:nvPr/>
        </p:nvSpPr>
        <p:spPr>
          <a:xfrm>
            <a:off x="0" y="15925"/>
            <a:ext cx="9144000" cy="5137150"/>
          </a:xfrm>
          <a:prstGeom prst="rect">
            <a:avLst/>
          </a:prstGeom>
          <a:solidFill>
            <a:schemeClr val="tx1">
              <a:lumMod val="75000"/>
              <a:lumOff val="25000"/>
              <a:alpha val="4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BDD4E9B-1188-4B3E-8000-AD31D413BD57}"/>
              </a:ext>
            </a:extLst>
          </p:cNvPr>
          <p:cNvSpPr/>
          <p:nvPr/>
        </p:nvSpPr>
        <p:spPr>
          <a:xfrm>
            <a:off x="306059" y="279608"/>
            <a:ext cx="8531881" cy="4609785"/>
          </a:xfrm>
          <a:prstGeom prst="rect">
            <a:avLst/>
          </a:prstGeom>
          <a:solidFill>
            <a:schemeClr val="bg1">
              <a:lumMod val="50000"/>
              <a:alpha val="4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Slide Number Placeholder 4">
            <a:extLst>
              <a:ext uri="{FF2B5EF4-FFF2-40B4-BE49-F238E27FC236}">
                <a16:creationId xmlns:a16="http://schemas.microsoft.com/office/drawing/2014/main" id="{D5CB25A2-EB8F-487F-AD83-B166AC82AEF8}"/>
              </a:ext>
            </a:extLst>
          </p:cNvPr>
          <p:cNvSpPr txBox="1">
            <a:spLocks/>
          </p:cNvSpPr>
          <p:nvPr/>
        </p:nvSpPr>
        <p:spPr>
          <a:xfrm>
            <a:off x="614667" y="3698952"/>
            <a:ext cx="1977943" cy="1194900"/>
          </a:xfrm>
          <a:prstGeom prst="rect">
            <a:avLst/>
          </a:prstGeom>
          <a:noFill/>
          <a:ln w="9525" cap="flat" cmpd="sng">
            <a:noFill/>
            <a:prstDash val="solid"/>
            <a:miter lim="8000"/>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1pPr>
            <a:lvl2pPr marR="0" lvl="1"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2pPr>
            <a:lvl3pPr marR="0" lvl="2"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3pPr>
            <a:lvl4pPr marR="0" lvl="3"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4pPr>
            <a:lvl5pPr marR="0" lvl="4"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5pPr>
            <a:lvl6pPr marR="0" lvl="5"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6pPr>
            <a:lvl7pPr marR="0" lvl="6"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7pPr>
            <a:lvl8pPr marR="0" lvl="7"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8pPr>
            <a:lvl9pPr marR="0" lvl="8"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9pPr>
          </a:lstStyle>
          <a:p>
            <a:r>
              <a:rPr lang="en" dirty="0">
                <a:solidFill>
                  <a:schemeClr val="bg1"/>
                </a:solidFill>
                <a:latin typeface="Vijaya" panose="02020604020202020204" pitchFamily="18" charset="0"/>
                <a:cs typeface="Vijaya" panose="02020604020202020204" pitchFamily="18" charset="0"/>
              </a:rPr>
              <a:t>9</a:t>
            </a:r>
          </a:p>
        </p:txBody>
      </p:sp>
      <p:sp>
        <p:nvSpPr>
          <p:cNvPr id="30" name="Slide Number Placeholder 4">
            <a:extLst>
              <a:ext uri="{FF2B5EF4-FFF2-40B4-BE49-F238E27FC236}">
                <a16:creationId xmlns:a16="http://schemas.microsoft.com/office/drawing/2014/main" id="{402FE538-AE2D-4041-8FE0-108D0051DCD0}"/>
              </a:ext>
            </a:extLst>
          </p:cNvPr>
          <p:cNvSpPr>
            <a:spLocks noGrp="1"/>
          </p:cNvSpPr>
          <p:nvPr>
            <p:ph type="sldNum" idx="12"/>
          </p:nvPr>
        </p:nvSpPr>
        <p:spPr>
          <a:xfrm>
            <a:off x="535525" y="1207651"/>
            <a:ext cx="2195700" cy="2753700"/>
          </a:xfrm>
          <a:solidFill>
            <a:srgbClr val="CDDDA8">
              <a:alpha val="38000"/>
            </a:srgbClr>
          </a:solidFill>
          <a:ln>
            <a:solidFill>
              <a:schemeClr val="bg1"/>
            </a:solidFill>
          </a:ln>
        </p:spPr>
        <p:txBody>
          <a:bodyPr/>
          <a:lstStyle/>
          <a:p>
            <a:pPr marL="0" lvl="0" indent="0" algn="ctr" rtl="0">
              <a:spcBef>
                <a:spcPts val="0"/>
              </a:spcBef>
              <a:spcAft>
                <a:spcPts val="0"/>
              </a:spcAft>
              <a:buNone/>
            </a:pPr>
            <a:r>
              <a:rPr lang="en-US" sz="2800" dirty="0">
                <a:solidFill>
                  <a:schemeClr val="bg1"/>
                </a:solidFill>
                <a:latin typeface="Arial Nova Cond Light" panose="020B0306020202020204" pitchFamily="34" charset="0"/>
              </a:rPr>
              <a:t>PESTEL</a:t>
            </a:r>
            <a:endParaRPr lang="en" sz="2800" dirty="0">
              <a:solidFill>
                <a:schemeClr val="bg1"/>
              </a:solidFill>
              <a:latin typeface="Arial Nova Cond Light" panose="020B0306020202020204" pitchFamily="34" charset="0"/>
            </a:endParaRPr>
          </a:p>
        </p:txBody>
      </p:sp>
      <p:grpSp>
        <p:nvGrpSpPr>
          <p:cNvPr id="2" name="Group 1">
            <a:extLst>
              <a:ext uri="{FF2B5EF4-FFF2-40B4-BE49-F238E27FC236}">
                <a16:creationId xmlns:a16="http://schemas.microsoft.com/office/drawing/2014/main" id="{B6EDDAC3-58F7-47F7-89D2-FA5A31BA14BE}"/>
              </a:ext>
            </a:extLst>
          </p:cNvPr>
          <p:cNvGrpSpPr/>
          <p:nvPr/>
        </p:nvGrpSpPr>
        <p:grpSpPr>
          <a:xfrm>
            <a:off x="3271447" y="544548"/>
            <a:ext cx="4786768" cy="4393050"/>
            <a:chOff x="3271447" y="544548"/>
            <a:chExt cx="4786768" cy="4393050"/>
          </a:xfrm>
        </p:grpSpPr>
        <p:sp>
          <p:nvSpPr>
            <p:cNvPr id="32" name="Google Shape;213;p27">
              <a:extLst>
                <a:ext uri="{FF2B5EF4-FFF2-40B4-BE49-F238E27FC236}">
                  <a16:creationId xmlns:a16="http://schemas.microsoft.com/office/drawing/2014/main" id="{04D847E3-3630-44A1-B234-837D061FE55C}"/>
                </a:ext>
              </a:extLst>
            </p:cNvPr>
            <p:cNvSpPr txBox="1">
              <a:spLocks/>
            </p:cNvSpPr>
            <p:nvPr/>
          </p:nvSpPr>
          <p:spPr>
            <a:xfrm>
              <a:off x="3271447" y="544548"/>
              <a:ext cx="1799100" cy="1378800"/>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spcBef>
                  <a:spcPts val="600"/>
                </a:spcBef>
              </a:pPr>
              <a:r>
                <a:rPr lang="en-US" sz="1000" b="1" dirty="0">
                  <a:solidFill>
                    <a:schemeClr val="tx2">
                      <a:lumMod val="50000"/>
                    </a:schemeClr>
                  </a:solidFill>
                  <a:highlight>
                    <a:srgbClr val="CDDDA8"/>
                  </a:highlight>
                  <a:latin typeface="Arial Nova Cond Light" panose="020B0306020202020204" pitchFamily="34" charset="0"/>
                </a:rPr>
                <a:t>POLITICAL</a:t>
              </a:r>
            </a:p>
            <a:p>
              <a:pPr marL="171450" lvl="0" indent="-171450">
                <a:buFont typeface="Wingdings" panose="05000000000000000000" pitchFamily="2" charset="2"/>
                <a:buChar char="§"/>
              </a:pPr>
              <a:r>
                <a:rPr lang="en-US" sz="1000" dirty="0">
                  <a:solidFill>
                    <a:schemeClr val="bg1"/>
                  </a:solidFill>
                  <a:latin typeface="Arial Nova Cond Light" panose="020B0306020202020204" pitchFamily="34" charset="0"/>
                </a:rPr>
                <a:t>Changing government rules and regulation for business</a:t>
              </a:r>
            </a:p>
            <a:p>
              <a:pPr marL="171450" lvl="0" indent="-171450">
                <a:buFont typeface="Wingdings" panose="05000000000000000000" pitchFamily="2" charset="2"/>
                <a:buChar char="§"/>
              </a:pPr>
              <a:r>
                <a:rPr lang="en-US" sz="1000" dirty="0">
                  <a:solidFill>
                    <a:schemeClr val="bg1"/>
                  </a:solidFill>
                  <a:latin typeface="Arial Nova Cond Light" panose="020B0306020202020204" pitchFamily="34" charset="0"/>
                </a:rPr>
                <a:t>Introduce new instruction programmers for beauty cultural field through training Centre`</a:t>
              </a:r>
            </a:p>
            <a:p>
              <a:pPr marL="171450" lvl="0" indent="-171450">
                <a:buFont typeface="Wingdings" panose="05000000000000000000" pitchFamily="2" charset="2"/>
                <a:buChar char="§"/>
              </a:pPr>
              <a:r>
                <a:rPr lang="en-US" sz="1000" dirty="0">
                  <a:solidFill>
                    <a:schemeClr val="bg1"/>
                  </a:solidFill>
                  <a:latin typeface="Arial Nova Cond Light" panose="020B0306020202020204" pitchFamily="34" charset="0"/>
                </a:rPr>
                <a:t>Huge taxes are applied on branded cosmetic</a:t>
              </a:r>
            </a:p>
          </p:txBody>
        </p:sp>
        <p:sp>
          <p:nvSpPr>
            <p:cNvPr id="33" name="Google Shape;213;p27">
              <a:extLst>
                <a:ext uri="{FF2B5EF4-FFF2-40B4-BE49-F238E27FC236}">
                  <a16:creationId xmlns:a16="http://schemas.microsoft.com/office/drawing/2014/main" id="{69C9171E-D73F-4650-B6FE-A1B42E2D81D7}"/>
                </a:ext>
              </a:extLst>
            </p:cNvPr>
            <p:cNvSpPr txBox="1">
              <a:spLocks/>
            </p:cNvSpPr>
            <p:nvPr/>
          </p:nvSpPr>
          <p:spPr>
            <a:xfrm>
              <a:off x="3330113" y="3558798"/>
              <a:ext cx="1799100" cy="1378800"/>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spcBef>
                  <a:spcPts val="600"/>
                </a:spcBef>
              </a:pPr>
              <a:r>
                <a:rPr lang="en-US" sz="1000" b="1" dirty="0">
                  <a:solidFill>
                    <a:schemeClr val="tx2">
                      <a:lumMod val="50000"/>
                    </a:schemeClr>
                  </a:solidFill>
                  <a:highlight>
                    <a:srgbClr val="CDDDA8"/>
                  </a:highlight>
                  <a:latin typeface="Arial Nova Cond Light" panose="020B0306020202020204" pitchFamily="34" charset="0"/>
                </a:rPr>
                <a:t>SOCIAL</a:t>
              </a:r>
            </a:p>
            <a:p>
              <a:pPr marL="171450" lvl="0" indent="-171450">
                <a:buFont typeface="Wingdings" panose="05000000000000000000" pitchFamily="2" charset="2"/>
                <a:buChar char="§"/>
              </a:pPr>
              <a:r>
                <a:rPr lang="en-US" sz="1000" dirty="0">
                  <a:solidFill>
                    <a:schemeClr val="bg1"/>
                  </a:solidFill>
                  <a:latin typeface="Arial Nova Cond Light" panose="020B0306020202020204" pitchFamily="34" charset="0"/>
                </a:rPr>
                <a:t>Products and service available for age group</a:t>
              </a:r>
            </a:p>
            <a:p>
              <a:pPr marL="171450" lvl="0" indent="-171450">
                <a:buFont typeface="Wingdings" panose="05000000000000000000" pitchFamily="2" charset="2"/>
                <a:buChar char="§"/>
              </a:pPr>
              <a:r>
                <a:rPr lang="en-US" sz="1000" dirty="0">
                  <a:solidFill>
                    <a:schemeClr val="bg1"/>
                  </a:solidFill>
                  <a:latin typeface="Arial Nova Cond Light" panose="020B0306020202020204" pitchFamily="34" charset="0"/>
                </a:rPr>
                <a:t>Higher demand during Eid and Diwali festivals</a:t>
              </a:r>
            </a:p>
            <a:p>
              <a:pPr>
                <a:spcBef>
                  <a:spcPts val="600"/>
                </a:spcBef>
              </a:pPr>
              <a:endParaRPr lang="en-US" sz="1000" dirty="0">
                <a:solidFill>
                  <a:schemeClr val="bg1"/>
                </a:solidFill>
                <a:latin typeface="Arial Nova Cond Light" panose="020B0306020202020204" pitchFamily="34" charset="0"/>
              </a:endParaRPr>
            </a:p>
          </p:txBody>
        </p:sp>
        <p:sp>
          <p:nvSpPr>
            <p:cNvPr id="34" name="Google Shape;213;p27">
              <a:extLst>
                <a:ext uri="{FF2B5EF4-FFF2-40B4-BE49-F238E27FC236}">
                  <a16:creationId xmlns:a16="http://schemas.microsoft.com/office/drawing/2014/main" id="{1DEA7F83-D1B7-4F28-8D7B-9A7A3B0A6ADC}"/>
                </a:ext>
              </a:extLst>
            </p:cNvPr>
            <p:cNvSpPr txBox="1">
              <a:spLocks/>
            </p:cNvSpPr>
            <p:nvPr/>
          </p:nvSpPr>
          <p:spPr>
            <a:xfrm>
              <a:off x="3293979" y="2051673"/>
              <a:ext cx="1799100" cy="1378800"/>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spcBef>
                  <a:spcPts val="600"/>
                </a:spcBef>
              </a:pPr>
              <a:r>
                <a:rPr lang="en-US" sz="1000" b="1" dirty="0">
                  <a:solidFill>
                    <a:schemeClr val="tx2">
                      <a:lumMod val="50000"/>
                    </a:schemeClr>
                  </a:solidFill>
                  <a:highlight>
                    <a:srgbClr val="CDDDA8"/>
                  </a:highlight>
                  <a:latin typeface="Arial Nova Cond Light" panose="020B0306020202020204" pitchFamily="34" charset="0"/>
                </a:rPr>
                <a:t>ECONOMICAL</a:t>
              </a:r>
            </a:p>
            <a:p>
              <a:pPr marL="171450" lvl="0" indent="-171450">
                <a:buFont typeface="Wingdings" panose="05000000000000000000" pitchFamily="2" charset="2"/>
                <a:buChar char="§"/>
              </a:pPr>
              <a:r>
                <a:rPr lang="en-US" sz="1000" dirty="0">
                  <a:solidFill>
                    <a:schemeClr val="bg1"/>
                  </a:solidFill>
                  <a:latin typeface="Arial Nova Cond Light" panose="020B0306020202020204" pitchFamily="34" charset="0"/>
                </a:rPr>
                <a:t>Decreasing interest rates for business loans</a:t>
              </a:r>
            </a:p>
            <a:p>
              <a:pPr marL="171450" lvl="0" indent="-171450">
                <a:buFont typeface="Wingdings" panose="05000000000000000000" pitchFamily="2" charset="2"/>
                <a:buChar char="§"/>
              </a:pPr>
              <a:r>
                <a:rPr lang="en-US" sz="1000" dirty="0">
                  <a:solidFill>
                    <a:schemeClr val="bg1"/>
                  </a:solidFill>
                  <a:latin typeface="Arial Nova Cond Light" panose="020B0306020202020204" pitchFamily="34" charset="0"/>
                </a:rPr>
                <a:t>Increasing cost of cosmetics</a:t>
              </a:r>
            </a:p>
            <a:p>
              <a:pPr marL="171450" lvl="0" indent="-171450">
                <a:buFont typeface="Wingdings" panose="05000000000000000000" pitchFamily="2" charset="2"/>
                <a:buChar char="§"/>
              </a:pPr>
              <a:r>
                <a:rPr lang="en-US" sz="1000" dirty="0">
                  <a:solidFill>
                    <a:schemeClr val="bg1"/>
                  </a:solidFill>
                  <a:latin typeface="Arial Nova Cond Light" panose="020B0306020202020204" pitchFamily="34" charset="0"/>
                </a:rPr>
                <a:t>Personal incomes are not increasing</a:t>
              </a:r>
            </a:p>
            <a:p>
              <a:pPr marL="171450" lvl="0" indent="-171450">
                <a:buFont typeface="Wingdings" panose="05000000000000000000" pitchFamily="2" charset="2"/>
                <a:buChar char="§"/>
              </a:pPr>
              <a:r>
                <a:rPr lang="en-US" sz="1000" dirty="0">
                  <a:solidFill>
                    <a:schemeClr val="bg1"/>
                  </a:solidFill>
                  <a:latin typeface="Arial Nova Cond Light" panose="020B0306020202020204" pitchFamily="34" charset="0"/>
                </a:rPr>
                <a:t>Increasing price of beauty cultural technical instruments</a:t>
              </a:r>
            </a:p>
          </p:txBody>
        </p:sp>
        <p:sp>
          <p:nvSpPr>
            <p:cNvPr id="35" name="Google Shape;213;p27">
              <a:extLst>
                <a:ext uri="{FF2B5EF4-FFF2-40B4-BE49-F238E27FC236}">
                  <a16:creationId xmlns:a16="http://schemas.microsoft.com/office/drawing/2014/main" id="{48568B0F-5975-4799-9D70-54094C98F500}"/>
                </a:ext>
              </a:extLst>
            </p:cNvPr>
            <p:cNvSpPr txBox="1">
              <a:spLocks/>
            </p:cNvSpPr>
            <p:nvPr/>
          </p:nvSpPr>
          <p:spPr>
            <a:xfrm>
              <a:off x="5671523" y="615051"/>
              <a:ext cx="2386692" cy="1378800"/>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spcBef>
                  <a:spcPts val="600"/>
                </a:spcBef>
              </a:pPr>
              <a:r>
                <a:rPr lang="en-US" sz="1000" b="1" dirty="0">
                  <a:solidFill>
                    <a:schemeClr val="tx2">
                      <a:lumMod val="50000"/>
                    </a:schemeClr>
                  </a:solidFill>
                  <a:highlight>
                    <a:srgbClr val="CDDDA8"/>
                  </a:highlight>
                  <a:latin typeface="Arial Nova Cond Light" panose="020B0306020202020204" pitchFamily="34" charset="0"/>
                </a:rPr>
                <a:t>TECHNOLOGICAL</a:t>
              </a:r>
            </a:p>
            <a:p>
              <a:pPr marL="171450" lvl="0" indent="-171450">
                <a:buFont typeface="Wingdings" panose="05000000000000000000" pitchFamily="2" charset="2"/>
                <a:buChar char="§"/>
              </a:pPr>
              <a:r>
                <a:rPr lang="en-US" sz="1000" dirty="0">
                  <a:solidFill>
                    <a:schemeClr val="bg1"/>
                  </a:solidFill>
                  <a:latin typeface="Arial Nova Cond Light" panose="020B0306020202020204" pitchFamily="34" charset="0"/>
                </a:rPr>
                <a:t>Use laser treatment for pimples</a:t>
              </a:r>
            </a:p>
            <a:p>
              <a:pPr marL="171450" lvl="0" indent="-171450">
                <a:buFont typeface="Wingdings" panose="05000000000000000000" pitchFamily="2" charset="2"/>
                <a:buChar char="§"/>
              </a:pPr>
              <a:r>
                <a:rPr lang="en-US" sz="1000" dirty="0">
                  <a:solidFill>
                    <a:schemeClr val="bg1"/>
                  </a:solidFill>
                  <a:latin typeface="Arial Nova Cond Light" panose="020B0306020202020204" pitchFamily="34" charset="0"/>
                </a:rPr>
                <a:t>Use galvanic tools for facial treatments</a:t>
              </a:r>
            </a:p>
            <a:p>
              <a:pPr marL="171450" lvl="0" indent="-171450">
                <a:buFont typeface="Wingdings" panose="05000000000000000000" pitchFamily="2" charset="2"/>
                <a:buChar char="§"/>
              </a:pPr>
              <a:r>
                <a:rPr lang="en-US" sz="1000" dirty="0">
                  <a:solidFill>
                    <a:schemeClr val="bg1"/>
                  </a:solidFill>
                  <a:latin typeface="Arial Nova Cond Light" panose="020B0306020202020204" pitchFamily="34" charset="0"/>
                </a:rPr>
                <a:t>Use head massages, </a:t>
              </a:r>
            </a:p>
            <a:p>
              <a:pPr marL="171450" lvl="0" indent="-171450">
                <a:buFont typeface="Wingdings" panose="05000000000000000000" pitchFamily="2" charset="2"/>
                <a:buChar char="§"/>
              </a:pPr>
              <a:r>
                <a:rPr lang="en-US" sz="1000" dirty="0">
                  <a:solidFill>
                    <a:schemeClr val="bg1"/>
                  </a:solidFill>
                  <a:latin typeface="Arial Nova Cond Light" panose="020B0306020202020204" pitchFamily="34" charset="0"/>
                </a:rPr>
                <a:t>Use new skin whitening creams and technical machines</a:t>
              </a:r>
            </a:p>
            <a:p>
              <a:pPr marL="171450" lvl="0" indent="-171450">
                <a:buFont typeface="Wingdings" panose="05000000000000000000" pitchFamily="2" charset="2"/>
                <a:buChar char="§"/>
              </a:pPr>
              <a:r>
                <a:rPr lang="en-US" sz="1000" dirty="0">
                  <a:solidFill>
                    <a:schemeClr val="bg1"/>
                  </a:solidFill>
                  <a:latin typeface="Arial Nova Cond Light" panose="020B0306020202020204" pitchFamily="34" charset="0"/>
                </a:rPr>
                <a:t>Use social media to promote business and give opportunities for customers to get appointments online</a:t>
              </a:r>
            </a:p>
          </p:txBody>
        </p:sp>
        <p:sp>
          <p:nvSpPr>
            <p:cNvPr id="36" name="Google Shape;213;p27">
              <a:extLst>
                <a:ext uri="{FF2B5EF4-FFF2-40B4-BE49-F238E27FC236}">
                  <a16:creationId xmlns:a16="http://schemas.microsoft.com/office/drawing/2014/main" id="{0209CB7B-C9CC-44EC-9335-C2033382E1C2}"/>
                </a:ext>
              </a:extLst>
            </p:cNvPr>
            <p:cNvSpPr txBox="1">
              <a:spLocks/>
            </p:cNvSpPr>
            <p:nvPr/>
          </p:nvSpPr>
          <p:spPr>
            <a:xfrm>
              <a:off x="5714682" y="3099402"/>
              <a:ext cx="1829664" cy="1378800"/>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spcBef>
                  <a:spcPts val="600"/>
                </a:spcBef>
              </a:pPr>
              <a:r>
                <a:rPr lang="en-US" sz="1000" b="1" dirty="0">
                  <a:solidFill>
                    <a:schemeClr val="tx2">
                      <a:lumMod val="50000"/>
                    </a:schemeClr>
                  </a:solidFill>
                  <a:highlight>
                    <a:srgbClr val="CDDDA8"/>
                  </a:highlight>
                  <a:latin typeface="Arial Nova Cond Light" panose="020B0306020202020204" pitchFamily="34" charset="0"/>
                </a:rPr>
                <a:t>LEGAL</a:t>
              </a:r>
            </a:p>
            <a:p>
              <a:pPr marL="171450" indent="-171450">
                <a:spcBef>
                  <a:spcPts val="600"/>
                </a:spcBef>
                <a:buFont typeface="Wingdings" panose="05000000000000000000" pitchFamily="2" charset="2"/>
                <a:buChar char="§"/>
              </a:pPr>
              <a:r>
                <a:rPr lang="en-US" sz="1000" dirty="0">
                  <a:solidFill>
                    <a:schemeClr val="bg1"/>
                  </a:solidFill>
                  <a:latin typeface="Arial Nova Cond Light" panose="020B0306020202020204" pitchFamily="34" charset="0"/>
                </a:rPr>
                <a:t>The Business has taken care of the legal and regulatory part keeping health and safety in consideration </a:t>
              </a:r>
            </a:p>
            <a:p>
              <a:pPr marL="171450" indent="-171450">
                <a:spcBef>
                  <a:spcPts val="600"/>
                </a:spcBef>
                <a:buFont typeface="Wingdings" panose="05000000000000000000" pitchFamily="2" charset="2"/>
                <a:buChar char="§"/>
              </a:pPr>
              <a:r>
                <a:rPr lang="en-US" sz="1000" dirty="0">
                  <a:solidFill>
                    <a:schemeClr val="bg1"/>
                  </a:solidFill>
                  <a:latin typeface="Arial Nova Cond Light" panose="020B0306020202020204" pitchFamily="34" charset="0"/>
                </a:rPr>
                <a:t>Personal insurance of the business has been covered </a:t>
              </a:r>
            </a:p>
          </p:txBody>
        </p:sp>
        <p:sp>
          <p:nvSpPr>
            <p:cNvPr id="37" name="Google Shape;213;p27">
              <a:extLst>
                <a:ext uri="{FF2B5EF4-FFF2-40B4-BE49-F238E27FC236}">
                  <a16:creationId xmlns:a16="http://schemas.microsoft.com/office/drawing/2014/main" id="{9F4DD081-110D-47B5-BCAA-03FA3B9C8B6C}"/>
                </a:ext>
              </a:extLst>
            </p:cNvPr>
            <p:cNvSpPr txBox="1">
              <a:spLocks/>
            </p:cNvSpPr>
            <p:nvPr/>
          </p:nvSpPr>
          <p:spPr>
            <a:xfrm>
              <a:off x="5671523" y="2111026"/>
              <a:ext cx="1829664" cy="1378800"/>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spcBef>
                  <a:spcPts val="600"/>
                </a:spcBef>
              </a:pPr>
              <a:r>
                <a:rPr lang="en-US" sz="1000" b="1" dirty="0">
                  <a:solidFill>
                    <a:schemeClr val="tx2">
                      <a:lumMod val="50000"/>
                    </a:schemeClr>
                  </a:solidFill>
                  <a:highlight>
                    <a:srgbClr val="CDDDA8"/>
                  </a:highlight>
                  <a:latin typeface="Arial Nova Cond Light" panose="020B0306020202020204" pitchFamily="34" charset="0"/>
                </a:rPr>
                <a:t>ENVIRONMENTAL</a:t>
              </a:r>
            </a:p>
            <a:p>
              <a:pPr marL="171450" lvl="0" indent="-171450">
                <a:buFont typeface="Wingdings" panose="05000000000000000000" pitchFamily="2" charset="2"/>
                <a:buChar char="§"/>
              </a:pPr>
              <a:r>
                <a:rPr lang="en-US" sz="1000" dirty="0">
                  <a:solidFill>
                    <a:schemeClr val="bg1"/>
                  </a:solidFill>
                  <a:latin typeface="Arial Nova Cond Light" panose="020B0306020202020204" pitchFamily="34" charset="0"/>
                </a:rPr>
                <a:t>Indoor salon with its own waste is collected every week</a:t>
              </a:r>
            </a:p>
            <a:p>
              <a:pPr marL="171450" lvl="0" indent="-171450">
                <a:buFont typeface="Wingdings" panose="05000000000000000000" pitchFamily="2" charset="2"/>
                <a:buChar char="§"/>
              </a:pPr>
              <a:r>
                <a:rPr lang="en-US" sz="1000" dirty="0">
                  <a:solidFill>
                    <a:schemeClr val="bg1"/>
                  </a:solidFill>
                  <a:latin typeface="Arial Nova Cond Light" panose="020B0306020202020204" pitchFamily="34" charset="0"/>
                </a:rPr>
                <a:t>Business away from city Centre no parking restrictions</a:t>
              </a:r>
            </a:p>
          </p:txBody>
        </p:sp>
      </p:grpSp>
    </p:spTree>
    <p:extLst>
      <p:ext uri="{BB962C8B-B14F-4D97-AF65-F5344CB8AC3E}">
        <p14:creationId xmlns:p14="http://schemas.microsoft.com/office/powerpoint/2010/main" val="86921218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CDDDA8"/>
        </a:solidFill>
        <a:effectLst/>
      </p:bgPr>
    </p:bg>
    <p:spTree>
      <p:nvGrpSpPr>
        <p:cNvPr id="1" name=""/>
        <p:cNvGrpSpPr/>
        <p:nvPr/>
      </p:nvGrpSpPr>
      <p:grpSpPr>
        <a:xfrm>
          <a:off x="0" y="0"/>
          <a:ext cx="0" cy="0"/>
          <a:chOff x="0" y="0"/>
          <a:chExt cx="0" cy="0"/>
        </a:xfrm>
      </p:grpSpPr>
      <p:pic>
        <p:nvPicPr>
          <p:cNvPr id="2050" name="Picture 2" descr="Image result for books photography">
            <a:extLst>
              <a:ext uri="{FF2B5EF4-FFF2-40B4-BE49-F238E27FC236}">
                <a16:creationId xmlns:a16="http://schemas.microsoft.com/office/drawing/2014/main" id="{3F9E0284-4C37-4566-A8D8-316062D0BB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119" y="1941"/>
            <a:ext cx="9144000" cy="4399472"/>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C0D67028-DBA7-4336-AD47-9BF99A253DEB}"/>
              </a:ext>
            </a:extLst>
          </p:cNvPr>
          <p:cNvSpPr/>
          <p:nvPr/>
        </p:nvSpPr>
        <p:spPr>
          <a:xfrm>
            <a:off x="1055841" y="826463"/>
            <a:ext cx="7100556" cy="3107095"/>
          </a:xfrm>
          <a:prstGeom prst="rect">
            <a:avLst/>
          </a:prstGeom>
          <a:solidFill>
            <a:srgbClr val="CDDDA8">
              <a:alpha val="66000"/>
            </a:srgb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0000"/>
              </a:solidFill>
            </a:endParaRPr>
          </a:p>
        </p:txBody>
      </p:sp>
      <p:sp>
        <p:nvSpPr>
          <p:cNvPr id="2" name="Slide Number Placeholder 1"/>
          <p:cNvSpPr>
            <a:spLocks noGrp="1"/>
          </p:cNvSpPr>
          <p:nvPr>
            <p:ph type="sldNum" idx="12"/>
          </p:nvPr>
        </p:nvSpPr>
        <p:spPr>
          <a:xfrm flipH="1">
            <a:off x="2959187" y="3648029"/>
            <a:ext cx="2709081" cy="2402006"/>
          </a:xfrm>
        </p:spPr>
        <p:txBody>
          <a:bodyPr/>
          <a:lstStyle/>
          <a:p>
            <a:pPr marL="0" lvl="0" indent="0" algn="ctr" rtl="0">
              <a:spcBef>
                <a:spcPts val="0"/>
              </a:spcBef>
              <a:spcAft>
                <a:spcPts val="0"/>
              </a:spcAft>
              <a:buNone/>
            </a:pPr>
            <a:r>
              <a:rPr lang="en" dirty="0">
                <a:solidFill>
                  <a:schemeClr val="bg1"/>
                </a:solidFill>
                <a:latin typeface="Vijaya" panose="02020604020202020204" pitchFamily="18" charset="0"/>
                <a:cs typeface="Vijaya" panose="02020604020202020204" pitchFamily="18" charset="0"/>
              </a:rPr>
              <a:t>10</a:t>
            </a:r>
          </a:p>
        </p:txBody>
      </p:sp>
      <p:sp>
        <p:nvSpPr>
          <p:cNvPr id="4" name="TextBox 3"/>
          <p:cNvSpPr txBox="1"/>
          <p:nvPr/>
        </p:nvSpPr>
        <p:spPr>
          <a:xfrm>
            <a:off x="856088" y="320904"/>
            <a:ext cx="1180131" cy="338554"/>
          </a:xfrm>
          <a:prstGeom prst="rect">
            <a:avLst/>
          </a:prstGeom>
          <a:noFill/>
        </p:spPr>
        <p:txBody>
          <a:bodyPr wrap="none" rtlCol="0">
            <a:spAutoFit/>
          </a:bodyPr>
          <a:lstStyle/>
          <a:p>
            <a:r>
              <a:rPr lang="en-GB" sz="1600" dirty="0">
                <a:solidFill>
                  <a:schemeClr val="bg1"/>
                </a:solidFill>
                <a:highlight>
                  <a:srgbClr val="000000"/>
                </a:highlight>
                <a:latin typeface="Arial Nova Cond Light" panose="020B0306020202020204" pitchFamily="34" charset="0"/>
              </a:rPr>
              <a:t>REFERENCES</a:t>
            </a:r>
          </a:p>
        </p:txBody>
      </p:sp>
      <p:sp>
        <p:nvSpPr>
          <p:cNvPr id="6" name="TextBox 5"/>
          <p:cNvSpPr txBox="1"/>
          <p:nvPr/>
        </p:nvSpPr>
        <p:spPr>
          <a:xfrm>
            <a:off x="2913468" y="3083735"/>
            <a:ext cx="45719" cy="307777"/>
          </a:xfrm>
          <a:prstGeom prst="rect">
            <a:avLst/>
          </a:prstGeom>
          <a:noFill/>
        </p:spPr>
        <p:txBody>
          <a:bodyPr wrap="square" rtlCol="0">
            <a:spAutoFit/>
          </a:bodyPr>
          <a:lstStyle/>
          <a:p>
            <a:endParaRPr lang="en-GB" dirty="0"/>
          </a:p>
        </p:txBody>
      </p:sp>
      <p:sp>
        <p:nvSpPr>
          <p:cNvPr id="14" name="Rectangle 13"/>
          <p:cNvSpPr/>
          <p:nvPr/>
        </p:nvSpPr>
        <p:spPr>
          <a:xfrm>
            <a:off x="1055841" y="1150573"/>
            <a:ext cx="6767100" cy="2723823"/>
          </a:xfrm>
          <a:prstGeom prst="rect">
            <a:avLst/>
          </a:prstGeom>
        </p:spPr>
        <p:txBody>
          <a:bodyPr wrap="square">
            <a:spAutoFit/>
          </a:bodyPr>
          <a:lstStyle/>
          <a:p>
            <a:pPr marL="311150" lvl="0" indent="-171450" algn="just">
              <a:buSzPts val="1400"/>
              <a:buFont typeface="Arial" panose="020B0604020202020204" pitchFamily="34" charset="0"/>
              <a:buChar char="•"/>
            </a:pPr>
            <a:r>
              <a:rPr lang="en-GB" sz="900" dirty="0">
                <a:latin typeface="Arial Nova Cond Light" panose="020B0306020202020204" pitchFamily="34" charset="0"/>
              </a:rPr>
              <a:t>Belbin, M. (2018). The Nine Belbin Team Roles. Available at: https://www.belbin.com/about/belbin-team-roles/ (Accessed: 28th November 2018)</a:t>
            </a:r>
          </a:p>
          <a:p>
            <a:pPr marL="311150" lvl="0" indent="-171450" algn="just">
              <a:buSzPts val="1400"/>
              <a:buFont typeface="Arial" panose="020B0604020202020204" pitchFamily="34" charset="0"/>
              <a:buChar char="•"/>
            </a:pPr>
            <a:endParaRPr lang="en-GB" sz="900" dirty="0">
              <a:latin typeface="Arial Nova Cond Light" panose="020B0306020202020204" pitchFamily="34" charset="0"/>
            </a:endParaRPr>
          </a:p>
          <a:p>
            <a:pPr marL="311150" lvl="0" indent="-171450" algn="just">
              <a:buSzPts val="1400"/>
              <a:buFont typeface="Arial" panose="020B0604020202020204" pitchFamily="34" charset="0"/>
              <a:buChar char="•"/>
            </a:pPr>
            <a:r>
              <a:rPr lang="en-GB" sz="900" dirty="0">
                <a:latin typeface="Arial Nova Cond Light" panose="020B0306020202020204" pitchFamily="34" charset="0"/>
              </a:rPr>
              <a:t>Business Dictionary. (2018). Competitor. Available at: http://www.businessdictionary.com/ (Accessed: 19th December 2018)</a:t>
            </a:r>
          </a:p>
          <a:p>
            <a:pPr marL="139700" algn="just">
              <a:buSzPts val="1400"/>
            </a:pPr>
            <a:endParaRPr lang="en-GB" sz="900" dirty="0">
              <a:latin typeface="Arial Nova Cond Light" panose="020B0306020202020204" pitchFamily="34" charset="0"/>
            </a:endParaRPr>
          </a:p>
          <a:p>
            <a:pPr marL="311150" indent="-171450" algn="just">
              <a:buSzPts val="1400"/>
              <a:buFont typeface="Arial" panose="020B0604020202020204" pitchFamily="34" charset="0"/>
              <a:buChar char="•"/>
            </a:pPr>
            <a:r>
              <a:rPr lang="en-GB" sz="900" dirty="0">
                <a:latin typeface="Arial Nova Cond Light" panose="020B0604020202020204" charset="0"/>
              </a:rPr>
              <a:t> Health and safety executive,(HSWA) 1974, (MHSWR) 1999, </a:t>
            </a:r>
            <a:r>
              <a:rPr lang="en-GB" sz="900" u="sng" dirty="0">
                <a:latin typeface="Arial Nova Cond Light" panose="020B0604020202020204" charset="0"/>
              </a:rPr>
              <a:t>http://www.hse.gov.uk/violence/toolkit/legislation.htm</a:t>
            </a:r>
            <a:r>
              <a:rPr lang="en-GB" sz="900" dirty="0">
                <a:latin typeface="Arial Nova Cond Light" panose="020B0604020202020204" charset="0"/>
              </a:rPr>
              <a:t> ( Accessed : 8</a:t>
            </a:r>
            <a:r>
              <a:rPr lang="en-GB" sz="900" baseline="30000" dirty="0">
                <a:latin typeface="Arial Nova Cond Light" panose="020B0604020202020204" charset="0"/>
              </a:rPr>
              <a:t>th</a:t>
            </a:r>
            <a:r>
              <a:rPr lang="en-GB" sz="900" dirty="0">
                <a:latin typeface="Arial Nova Cond Light" panose="020B0604020202020204" charset="0"/>
              </a:rPr>
              <a:t> January   2019)</a:t>
            </a:r>
          </a:p>
          <a:p>
            <a:pPr marL="311150" indent="-171450" algn="just">
              <a:buSzPts val="1400"/>
              <a:buFont typeface="Arial" panose="020B0604020202020204" pitchFamily="34" charset="0"/>
              <a:buChar char="•"/>
            </a:pPr>
            <a:endParaRPr lang="en-GB" sz="900" dirty="0">
              <a:latin typeface="Arial Nova Cond Light" panose="020B0604020202020204" charset="0"/>
            </a:endParaRPr>
          </a:p>
          <a:p>
            <a:pPr marL="311150" indent="-171450" algn="just">
              <a:buSzPts val="1400"/>
              <a:buFont typeface="Arial" panose="020B0604020202020204" pitchFamily="34" charset="0"/>
              <a:buChar char="•"/>
            </a:pPr>
            <a:r>
              <a:rPr lang="en-GB" sz="900" dirty="0">
                <a:latin typeface="Arial Nova Cond Light" panose="020B0604020202020204" charset="0"/>
              </a:rPr>
              <a:t> Mariotti, S. and Glackin, C. (2015) Entrepreneurship and Small Business Management, 2nd Edition. Harlow: Pearson.</a:t>
            </a:r>
          </a:p>
          <a:p>
            <a:pPr marL="139700" algn="just">
              <a:buSzPts val="1400"/>
            </a:pPr>
            <a:endParaRPr lang="en-GB" sz="900" dirty="0">
              <a:latin typeface="Arial Nova Cond Light" panose="020B0604020202020204" charset="0"/>
            </a:endParaRPr>
          </a:p>
          <a:p>
            <a:pPr marL="311150" indent="-171450" algn="just">
              <a:buSzPts val="1400"/>
              <a:buFont typeface="Arial" panose="020B0604020202020204" pitchFamily="34" charset="0"/>
              <a:buChar char="•"/>
            </a:pPr>
            <a:r>
              <a:rPr lang="en-GB" sz="900" dirty="0">
                <a:latin typeface="Arial Nova Cond Light" panose="020B0604020202020204" charset="0"/>
              </a:rPr>
              <a:t> Maund, A. Schriek, M. and Tinkler, P. (2017) Certificate in Higher Education: Skills for the Workplace Student Yearbook. London: Sage   Publications.</a:t>
            </a:r>
          </a:p>
          <a:p>
            <a:pPr marL="311150" indent="-171450" algn="just">
              <a:buSzPts val="1400"/>
              <a:buFont typeface="Arial" panose="020B0604020202020204" pitchFamily="34" charset="0"/>
              <a:buChar char="•"/>
            </a:pPr>
            <a:endParaRPr lang="en-GB" sz="900" dirty="0">
              <a:latin typeface="Arial Nova Cond Light" panose="020B0604020202020204" charset="0"/>
            </a:endParaRPr>
          </a:p>
          <a:p>
            <a:pPr marL="311150" indent="-171450" algn="just">
              <a:buSzPts val="1400"/>
              <a:buFont typeface="Arial" panose="020B0604020202020204" pitchFamily="34" charset="0"/>
              <a:buChar char="•"/>
            </a:pPr>
            <a:r>
              <a:rPr lang="en-GB" sz="900" dirty="0">
                <a:latin typeface="Arial Nova Cond Light" panose="020B0604020202020204" charset="0"/>
              </a:rPr>
              <a:t> Morgan, P. (2016) The Business Student’s Guide to Study and Employability. London: Sage Publications.</a:t>
            </a:r>
          </a:p>
          <a:p>
            <a:pPr marL="311150" indent="-171450" algn="just">
              <a:buSzPts val="1400"/>
              <a:buFont typeface="Arial" panose="020B0604020202020204" pitchFamily="34" charset="0"/>
              <a:buChar char="•"/>
            </a:pPr>
            <a:endParaRPr lang="en-GB" sz="900" dirty="0">
              <a:latin typeface="Arial Nova Cond Light" panose="020B0604020202020204" charset="0"/>
            </a:endParaRPr>
          </a:p>
          <a:p>
            <a:pPr marL="311150" indent="-171450" algn="just">
              <a:buSzPts val="1400"/>
              <a:buFont typeface="Arial" panose="020B0604020202020204" pitchFamily="34" charset="0"/>
              <a:buChar char="•"/>
            </a:pPr>
            <a:r>
              <a:rPr lang="en-GB" sz="900" dirty="0">
                <a:latin typeface="Arial Nova Cond Light" panose="020B0306020202020204" pitchFamily="34" charset="0"/>
              </a:rPr>
              <a:t>PESTLE Analysis. (2015). Political Factors Affecting Business. Available at: https://pestleanalysis.com/political-factors-affecting-business/ (Accessed: 5th         December 2018)</a:t>
            </a:r>
          </a:p>
          <a:p>
            <a:pPr marL="311150" lvl="0" indent="-171450" algn="just">
              <a:buSzPts val="1400"/>
              <a:buFont typeface="Arial" panose="020B0604020202020204" pitchFamily="34" charset="0"/>
              <a:buChar char="•"/>
            </a:pPr>
            <a:endParaRPr lang="en-GB" sz="900" dirty="0">
              <a:latin typeface="Arial Nova Cond Light" panose="020B0306020202020204" pitchFamily="34" charset="0"/>
            </a:endParaRPr>
          </a:p>
          <a:p>
            <a:pPr marL="311150" lvl="0" indent="-171450" algn="just">
              <a:buSzPts val="1400"/>
              <a:buFont typeface="Arial" panose="020B0604020202020204" pitchFamily="34" charset="0"/>
              <a:buChar char="•"/>
            </a:pPr>
            <a:r>
              <a:rPr lang="en-GB" sz="900" dirty="0">
                <a:latin typeface="Arial Nova Cond Light" panose="020B0306020202020204" pitchFamily="34" charset="0"/>
              </a:rPr>
              <a:t>The Team Building Company. (2018). Forming - Storming - Norming – Performing. Available at:  https://www.teambuilding.co.uk/theory/Forming-Storming-Norming-Performing.html (Accessed: 25th November 2018)</a:t>
            </a:r>
          </a:p>
          <a:p>
            <a:pPr marL="311150" lvl="0" indent="-171450" algn="just">
              <a:buSzPts val="1400"/>
              <a:buFont typeface="Arial" panose="020B0604020202020204" pitchFamily="34" charset="0"/>
              <a:buChar char="•"/>
            </a:pPr>
            <a:endParaRPr lang="en-GB" sz="900" dirty="0">
              <a:latin typeface="Arial Nova Cond Light" panose="020B0306020202020204" pitchFamily="34" charset="0"/>
            </a:endParaRPr>
          </a:p>
          <a:p>
            <a:pPr marL="311150" lvl="0" indent="-171450" algn="just">
              <a:buSzPts val="1400"/>
              <a:buFont typeface="Arial" panose="020B0604020202020204" pitchFamily="34" charset="0"/>
              <a:buChar char="•"/>
            </a:pPr>
            <a:r>
              <a:rPr lang="en-GB" sz="900" dirty="0">
                <a:latin typeface="Arial Nova Cond Light" panose="020B0306020202020204" pitchFamily="34" charset="0"/>
              </a:rPr>
              <a:t>Ward, S. (2018). Target Marketing. Available at:  https://www.thebalancesmb.com/target-marketing-2948355 (Accessed: 13th December 2018) </a:t>
            </a:r>
          </a:p>
        </p:txBody>
      </p:sp>
    </p:spTree>
    <p:extLst>
      <p:ext uri="{BB962C8B-B14F-4D97-AF65-F5344CB8AC3E}">
        <p14:creationId xmlns:p14="http://schemas.microsoft.com/office/powerpoint/2010/main" val="398967389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theme/theme1.xml><?xml version="1.0" encoding="utf-8"?>
<a:theme xmlns:a="http://schemas.openxmlformats.org/drawingml/2006/main" name="Gertrude template">
  <a:themeElements>
    <a:clrScheme name="Custom 347">
      <a:dk1>
        <a:srgbClr val="000000"/>
      </a:dk1>
      <a:lt1>
        <a:srgbClr val="FFFFFF"/>
      </a:lt1>
      <a:dk2>
        <a:srgbClr val="666666"/>
      </a:dk2>
      <a:lt2>
        <a:srgbClr val="CCCCCC"/>
      </a:lt2>
      <a:accent1>
        <a:srgbClr val="3A81BA"/>
      </a:accent1>
      <a:accent2>
        <a:srgbClr val="D89F39"/>
      </a:accent2>
      <a:accent3>
        <a:srgbClr val="8BAB42"/>
      </a:accent3>
      <a:accent4>
        <a:srgbClr val="57A7B5"/>
      </a:accent4>
      <a:accent5>
        <a:srgbClr val="8B81D2"/>
      </a:accent5>
      <a:accent6>
        <a:srgbClr val="963334"/>
      </a:accent6>
      <a:hlink>
        <a:srgbClr val="1155CC"/>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Wisp</Template>
  <TotalTime>816</TotalTime>
  <Words>1484</Words>
  <Application>Microsoft Office PowerPoint</Application>
  <PresentationFormat>On-screen Show (16:9)</PresentationFormat>
  <Paragraphs>227</Paragraphs>
  <Slides>13</Slides>
  <Notes>10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Wingdings</vt:lpstr>
      <vt:lpstr>Arial</vt:lpstr>
      <vt:lpstr>Vidaloka</vt:lpstr>
      <vt:lpstr>Vijaya</vt:lpstr>
      <vt:lpstr>Arial Nova Cond Light</vt:lpstr>
      <vt:lpstr>Raleway</vt:lpstr>
      <vt:lpstr>Chivo Light</vt:lpstr>
      <vt:lpstr>Montserrat</vt:lpstr>
      <vt:lpstr>Gertrude template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MANAGEMENT TEAM</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Ananya Sandhu (1714213)</dc:creator>
  <cp:lastModifiedBy>Ananya Sandhu (1714213)</cp:lastModifiedBy>
  <cp:revision>106</cp:revision>
  <dcterms:modified xsi:type="dcterms:W3CDTF">2019-01-11T13:28:30Z</dcterms:modified>
</cp:coreProperties>
</file>