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sldIdLst>
    <p:sldId id="256" r:id="rId2"/>
    <p:sldId id="263" r:id="rId3"/>
    <p:sldId id="285" r:id="rId4"/>
    <p:sldId id="257" r:id="rId5"/>
    <p:sldId id="265" r:id="rId6"/>
    <p:sldId id="286" r:id="rId7"/>
    <p:sldId id="287" r:id="rId8"/>
    <p:sldId id="264" r:id="rId9"/>
    <p:sldId id="288" r:id="rId10"/>
    <p:sldId id="266" r:id="rId11"/>
    <p:sldId id="259" r:id="rId12"/>
    <p:sldId id="284" r:id="rId13"/>
    <p:sldId id="267" r:id="rId14"/>
    <p:sldId id="261" r:id="rId15"/>
    <p:sldId id="275" r:id="rId16"/>
    <p:sldId id="276" r:id="rId17"/>
    <p:sldId id="260" r:id="rId18"/>
    <p:sldId id="274" r:id="rId19"/>
    <p:sldId id="283" r:id="rId20"/>
    <p:sldId id="270" r:id="rId21"/>
    <p:sldId id="271" r:id="rId22"/>
    <p:sldId id="289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4D92A69-5F20-4A5B-92F2-ED96DF08A5D5}" v="1" dt="2018-12-16T12:07:17.89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162" autoAdjust="0"/>
    <p:restoredTop sz="92393" autoAdjust="0"/>
  </p:normalViewPr>
  <p:slideViewPr>
    <p:cSldViewPr snapToGrid="0">
      <p:cViewPr varScale="1">
        <p:scale>
          <a:sx n="66" d="100"/>
          <a:sy n="66" d="100"/>
        </p:scale>
        <p:origin x="97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len Alice" userId="06f5cae5f40c4719" providerId="LiveId" clId="{64D92A69-5F20-4A5B-92F2-ED96DF08A5D5}"/>
    <pc:docChg chg="custSel addSld delSld modSld">
      <pc:chgData name="Helen Alice" userId="06f5cae5f40c4719" providerId="LiveId" clId="{64D92A69-5F20-4A5B-92F2-ED96DF08A5D5}" dt="2018-12-16T12:08:12.666" v="17" actId="1037"/>
      <pc:docMkLst>
        <pc:docMk/>
      </pc:docMkLst>
      <pc:sldChg chg="add">
        <pc:chgData name="Helen Alice" userId="06f5cae5f40c4719" providerId="LiveId" clId="{64D92A69-5F20-4A5B-92F2-ED96DF08A5D5}" dt="2018-12-16T12:07:17.889" v="0"/>
        <pc:sldMkLst>
          <pc:docMk/>
          <pc:sldMk cId="1445883463" sldId="257"/>
        </pc:sldMkLst>
      </pc:sldChg>
      <pc:sldChg chg="del">
        <pc:chgData name="Helen Alice" userId="06f5cae5f40c4719" providerId="LiveId" clId="{64D92A69-5F20-4A5B-92F2-ED96DF08A5D5}" dt="2018-12-16T12:07:26.262" v="5" actId="2696"/>
        <pc:sldMkLst>
          <pc:docMk/>
          <pc:sldMk cId="4215363478" sldId="258"/>
        </pc:sldMkLst>
      </pc:sldChg>
      <pc:sldChg chg="del">
        <pc:chgData name="Helen Alice" userId="06f5cae5f40c4719" providerId="LiveId" clId="{64D92A69-5F20-4A5B-92F2-ED96DF08A5D5}" dt="2018-12-16T12:07:26.272" v="9" actId="2696"/>
        <pc:sldMkLst>
          <pc:docMk/>
          <pc:sldMk cId="1849913970" sldId="262"/>
        </pc:sldMkLst>
      </pc:sldChg>
      <pc:sldChg chg="modSp add">
        <pc:chgData name="Helen Alice" userId="06f5cae5f40c4719" providerId="LiveId" clId="{64D92A69-5F20-4A5B-92F2-ED96DF08A5D5}" dt="2018-12-16T12:08:12.666" v="17" actId="1037"/>
        <pc:sldMkLst>
          <pc:docMk/>
          <pc:sldMk cId="2646704694" sldId="264"/>
        </pc:sldMkLst>
        <pc:spChg chg="mod">
          <ac:chgData name="Helen Alice" userId="06f5cae5f40c4719" providerId="LiveId" clId="{64D92A69-5F20-4A5B-92F2-ED96DF08A5D5}" dt="2018-12-16T12:07:18.043" v="1" actId="27636"/>
          <ac:spMkLst>
            <pc:docMk/>
            <pc:sldMk cId="2646704694" sldId="264"/>
            <ac:spMk id="3" creationId="{15754E0B-1B79-40C5-9E11-BC85720B7E49}"/>
          </ac:spMkLst>
        </pc:spChg>
        <pc:spChg chg="mod">
          <ac:chgData name="Helen Alice" userId="06f5cae5f40c4719" providerId="LiveId" clId="{64D92A69-5F20-4A5B-92F2-ED96DF08A5D5}" dt="2018-12-16T12:08:12.666" v="17" actId="1037"/>
          <ac:spMkLst>
            <pc:docMk/>
            <pc:sldMk cId="2646704694" sldId="264"/>
            <ac:spMk id="4" creationId="{CDE04426-2B40-4EED-999E-69A302BF14D8}"/>
          </ac:spMkLst>
        </pc:spChg>
      </pc:sldChg>
      <pc:sldChg chg="modSp add">
        <pc:chgData name="Helen Alice" userId="06f5cae5f40c4719" providerId="LiveId" clId="{64D92A69-5F20-4A5B-92F2-ED96DF08A5D5}" dt="2018-12-16T12:07:40.982" v="10" actId="14100"/>
        <pc:sldMkLst>
          <pc:docMk/>
          <pc:sldMk cId="1662766342" sldId="265"/>
        </pc:sldMkLst>
        <pc:spChg chg="mod">
          <ac:chgData name="Helen Alice" userId="06f5cae5f40c4719" providerId="LiveId" clId="{64D92A69-5F20-4A5B-92F2-ED96DF08A5D5}" dt="2018-12-16T12:07:40.982" v="10" actId="14100"/>
          <ac:spMkLst>
            <pc:docMk/>
            <pc:sldMk cId="1662766342" sldId="265"/>
            <ac:spMk id="9" creationId="{E516CFDF-88D5-480A-BC5B-93690F116994}"/>
          </ac:spMkLst>
        </pc:spChg>
      </pc:sldChg>
      <pc:sldChg chg="del">
        <pc:chgData name="Helen Alice" userId="06f5cae5f40c4719" providerId="LiveId" clId="{64D92A69-5F20-4A5B-92F2-ED96DF08A5D5}" dt="2018-12-16T12:07:26.255" v="3" actId="2696"/>
        <pc:sldMkLst>
          <pc:docMk/>
          <pc:sldMk cId="808839063" sldId="277"/>
        </pc:sldMkLst>
      </pc:sldChg>
      <pc:sldChg chg="del">
        <pc:chgData name="Helen Alice" userId="06f5cae5f40c4719" providerId="LiveId" clId="{64D92A69-5F20-4A5B-92F2-ED96DF08A5D5}" dt="2018-12-16T12:07:26.259" v="4" actId="2696"/>
        <pc:sldMkLst>
          <pc:docMk/>
          <pc:sldMk cId="3823794975" sldId="278"/>
        </pc:sldMkLst>
      </pc:sldChg>
      <pc:sldChg chg="del">
        <pc:chgData name="Helen Alice" userId="06f5cae5f40c4719" providerId="LiveId" clId="{64D92A69-5F20-4A5B-92F2-ED96DF08A5D5}" dt="2018-12-16T12:07:26.264" v="6" actId="2696"/>
        <pc:sldMkLst>
          <pc:docMk/>
          <pc:sldMk cId="2912311180" sldId="279"/>
        </pc:sldMkLst>
      </pc:sldChg>
      <pc:sldChg chg="del">
        <pc:chgData name="Helen Alice" userId="06f5cae5f40c4719" providerId="LiveId" clId="{64D92A69-5F20-4A5B-92F2-ED96DF08A5D5}" dt="2018-12-16T12:07:26.268" v="7" actId="2696"/>
        <pc:sldMkLst>
          <pc:docMk/>
          <pc:sldMk cId="3163207624" sldId="280"/>
        </pc:sldMkLst>
      </pc:sldChg>
      <pc:sldChg chg="del">
        <pc:chgData name="Helen Alice" userId="06f5cae5f40c4719" providerId="LiveId" clId="{64D92A69-5F20-4A5B-92F2-ED96DF08A5D5}" dt="2018-12-16T12:07:26.270" v="8" actId="2696"/>
        <pc:sldMkLst>
          <pc:docMk/>
          <pc:sldMk cId="2195181048" sldId="281"/>
        </pc:sldMkLst>
      </pc:sldChg>
      <pc:sldChg chg="del">
        <pc:chgData name="Helen Alice" userId="06f5cae5f40c4719" providerId="LiveId" clId="{64D92A69-5F20-4A5B-92F2-ED96DF08A5D5}" dt="2018-12-16T12:07:26.251" v="2" actId="2696"/>
        <pc:sldMkLst>
          <pc:docMk/>
          <pc:sldMk cId="1048249326" sldId="282"/>
        </pc:sldMkLst>
      </pc:sldChg>
      <pc:sldChg chg="add">
        <pc:chgData name="Helen Alice" userId="06f5cae5f40c4719" providerId="LiveId" clId="{64D92A69-5F20-4A5B-92F2-ED96DF08A5D5}" dt="2018-12-16T12:07:17.889" v="0"/>
        <pc:sldMkLst>
          <pc:docMk/>
          <pc:sldMk cId="1742012734" sldId="285"/>
        </pc:sldMkLst>
      </pc:sldChg>
      <pc:sldChg chg="add">
        <pc:chgData name="Helen Alice" userId="06f5cae5f40c4719" providerId="LiveId" clId="{64D92A69-5F20-4A5B-92F2-ED96DF08A5D5}" dt="2018-12-16T12:07:17.889" v="0"/>
        <pc:sldMkLst>
          <pc:docMk/>
          <pc:sldMk cId="3692607141" sldId="286"/>
        </pc:sldMkLst>
      </pc:sldChg>
      <pc:sldChg chg="add">
        <pc:chgData name="Helen Alice" userId="06f5cae5f40c4719" providerId="LiveId" clId="{64D92A69-5F20-4A5B-92F2-ED96DF08A5D5}" dt="2018-12-16T12:07:17.889" v="0"/>
        <pc:sldMkLst>
          <pc:docMk/>
          <pc:sldMk cId="1659370983" sldId="287"/>
        </pc:sldMkLst>
      </pc:sldChg>
      <pc:sldChg chg="add">
        <pc:chgData name="Helen Alice" userId="06f5cae5f40c4719" providerId="LiveId" clId="{64D92A69-5F20-4A5B-92F2-ED96DF08A5D5}" dt="2018-12-16T12:07:17.889" v="0"/>
        <pc:sldMkLst>
          <pc:docMk/>
          <pc:sldMk cId="4080930152" sldId="28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4FF898-AAE5-4794-919F-AF3EA719D022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09456C-DFDB-4821-B647-83A01ACF4C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38215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Hybridity: Racial and cultural intermixture leads to hybridity and fusion of cultures</a:t>
            </a:r>
            <a:endParaRPr lang="en-GB" b="0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Caused by: Migration, Wars/Invasions, Trade, Intermarriages, Slavery</a:t>
            </a:r>
            <a:endParaRPr lang="en-GB" b="0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Ahmad: “cross-fertilisation of cultures has been endemic to all movements of people”</a:t>
            </a:r>
            <a:endParaRPr lang="en-GB" b="0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Disputed term - subverts political and cultural domination of the ‘coloniser’ (Greeks) and supports inequality caused by such ‘colonisation’</a:t>
            </a:r>
            <a:endParaRPr lang="en-GB" b="0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Has no final accepted definition.  Gilroy: “unsatisfactory ways of naming the processes of cultural mutation”</a:t>
            </a:r>
            <a:endParaRPr lang="en-GB" b="0" dirty="0">
              <a:effectLst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09456C-DFDB-4821-B647-83A01ACF4CF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27601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Hello!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421CF9-CAF6-4DCE-ACC1-7CCE646384E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42786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r>
              <a:rPr lang="en-GB" sz="1200" b="0" i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Statues: (Bernard 2011)</a:t>
            </a:r>
            <a:b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Greco-Bactrians inspired by Seleucids</a:t>
            </a:r>
            <a:endParaRPr lang="en-GB" b="0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Large Statues - Greek Technique: acroliths, stone and wood</a:t>
            </a:r>
            <a:b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ex. Cult-statue from temple, marble foot in sandal</a:t>
            </a:r>
            <a:endParaRPr lang="en-GB" b="0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Smaller Statues - soft limestone, conservative style, stone and wood</a:t>
            </a:r>
            <a:b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ex. Nude young men, found on funerary stele: Greek genre</a:t>
            </a:r>
            <a:endParaRPr lang="en-GB" b="0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Hermes-Pillar - Greek sculpture BUT instead of Hermes head the bust of an old man - Gymnasium</a:t>
            </a:r>
            <a:endParaRPr lang="en-GB" b="0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Bactrian Innovation: technique of statues modelled in unfired clay/stucco on wood frames and lead sticks.  Technique is limited in the Greek World</a:t>
            </a:r>
            <a:endParaRPr lang="en-GB" b="0" dirty="0">
              <a:effectLst/>
            </a:endParaRPr>
          </a:p>
          <a:p>
            <a:pPr rtl="0"/>
            <a:br>
              <a:rPr lang="en-GB" dirty="0"/>
            </a:br>
            <a:r>
              <a:rPr lang="en-GB" sz="1200" b="0" i="1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Minor Arts</a:t>
            </a:r>
            <a:endParaRPr lang="en-GB" b="0" dirty="0">
              <a:effectLst/>
            </a:endParaRPr>
          </a:p>
          <a:p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More hybridity - influenced by “native” arts and more open to Asian traditions</a:t>
            </a:r>
            <a:b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ex. Figurines of naked women/goddesses - draperies of </a:t>
            </a:r>
            <a:r>
              <a:rPr lang="en-GB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Hellenistics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style</a:t>
            </a:r>
            <a:b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ex. Disk of silver showing Cybele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09456C-DFDB-4821-B647-83A01ACF4CF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448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Attempt to fuse Greek and Eastern traditions – most impressive</a:t>
            </a:r>
          </a:p>
          <a:p>
            <a:r>
              <a:rPr lang="en-GB" dirty="0"/>
              <a:t>Disk of gilded silver</a:t>
            </a:r>
          </a:p>
          <a:p>
            <a:r>
              <a:rPr lang="en-GB" dirty="0"/>
              <a:t>Shows: Cybele, goddess of nature, passing through a mountain landscape on a carriage drawn by lions and driven by a winged Victory, attended by two long-robed priests</a:t>
            </a:r>
          </a:p>
          <a:p>
            <a:r>
              <a:rPr lang="en-GB" dirty="0"/>
              <a:t>Art styles juxtaposed – not harmonised and fused together</a:t>
            </a:r>
          </a:p>
          <a:p>
            <a:endParaRPr lang="en-GB" dirty="0"/>
          </a:p>
          <a:p>
            <a:r>
              <a:rPr lang="en-GB" dirty="0"/>
              <a:t>Cybele in lion drawn chariot – motif from Greek Mediterranean and Asia Minor</a:t>
            </a:r>
          </a:p>
          <a:p>
            <a:r>
              <a:rPr lang="en-GB" dirty="0"/>
              <a:t>Winged Nike as charioteer – embodies Greek symbol of Victory</a:t>
            </a:r>
          </a:p>
          <a:p>
            <a:r>
              <a:rPr lang="en-GB" dirty="0"/>
              <a:t>Eastern Elements:</a:t>
            </a:r>
          </a:p>
          <a:p>
            <a:r>
              <a:rPr lang="en-GB" dirty="0"/>
              <a:t>Priest with a parasol – Royal Symbol</a:t>
            </a:r>
          </a:p>
          <a:p>
            <a:r>
              <a:rPr lang="en-GB" dirty="0"/>
              <a:t>Walking behind the chariot, bare foot – Symbol of ritual purity in Asia</a:t>
            </a:r>
          </a:p>
          <a:p>
            <a:r>
              <a:rPr lang="en-GB" dirty="0"/>
              <a:t>Chariot, large wheels and high balustrade – Achaemenid chariots</a:t>
            </a:r>
          </a:p>
          <a:p>
            <a:r>
              <a:rPr lang="en-GB" dirty="0"/>
              <a:t>Altar, high steps – comparable examples in Syria and Iran</a:t>
            </a:r>
          </a:p>
          <a:p>
            <a:endParaRPr lang="en-GB" dirty="0"/>
          </a:p>
          <a:p>
            <a:r>
              <a:rPr lang="en-GB" dirty="0"/>
              <a:t>Did it belong to the temple?</a:t>
            </a:r>
          </a:p>
          <a:p>
            <a:r>
              <a:rPr lang="en-GB" dirty="0"/>
              <a:t>Hidden under the floor of southern sacristy before the final nomad invasion</a:t>
            </a:r>
          </a:p>
          <a:p>
            <a:r>
              <a:rPr lang="en-GB" dirty="0"/>
              <a:t>Dates to 300BC, before foundation of Ai Khanum, does not predate the Greeks</a:t>
            </a:r>
            <a:br>
              <a:rPr lang="en-GB" dirty="0"/>
            </a:br>
            <a:r>
              <a:rPr lang="en-GB" dirty="0"/>
              <a:t>Cult of Cybele not spread this far east before the conquest of Alexander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09456C-DFDB-4821-B647-83A01ACF4CF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70146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Horned Females</a:t>
            </a:r>
          </a:p>
          <a:p>
            <a:r>
              <a:rPr lang="en-GB" dirty="0"/>
              <a:t>Satyrs, large animal ears, Hellenistic iconography of Central Asia</a:t>
            </a:r>
          </a:p>
          <a:p>
            <a:r>
              <a:rPr lang="en-GB" dirty="0"/>
              <a:t>Greeks did not bestialise femininity of wild companions of Dionysus</a:t>
            </a:r>
          </a:p>
          <a:p>
            <a:r>
              <a:rPr lang="en-GB" dirty="0"/>
              <a:t>Iconographical peculiarity </a:t>
            </a:r>
          </a:p>
          <a:p>
            <a:r>
              <a:rPr lang="en-GB" dirty="0"/>
              <a:t>Dionysian – suggested by vine leaves</a:t>
            </a:r>
          </a:p>
          <a:p>
            <a:r>
              <a:rPr lang="en-GB" dirty="0"/>
              <a:t>Female busts are Maenad – follower of Dionysus – but here look more like </a:t>
            </a:r>
            <a:r>
              <a:rPr lang="en-GB" dirty="0" err="1"/>
              <a:t>Satyresses</a:t>
            </a:r>
            <a:endParaRPr lang="en-GB" dirty="0"/>
          </a:p>
          <a:p>
            <a:r>
              <a:rPr lang="en-GB" dirty="0"/>
              <a:t>Coarse features, pointed ears, horns</a:t>
            </a:r>
          </a:p>
          <a:p>
            <a:r>
              <a:rPr lang="en-GB" dirty="0"/>
              <a:t>This handle from Ai Khanum is set apart from other Dionysian character in Hellenistic Central Asia – Dionysian features changed in Bactria</a:t>
            </a:r>
            <a:br>
              <a:rPr lang="en-GB" dirty="0"/>
            </a:br>
            <a:r>
              <a:rPr lang="en-GB" dirty="0"/>
              <a:t>Dionysus associated with India and the East</a:t>
            </a:r>
          </a:p>
          <a:p>
            <a:endParaRPr lang="en-GB" dirty="0"/>
          </a:p>
          <a:p>
            <a:r>
              <a:rPr lang="en-GB" dirty="0"/>
              <a:t>Pillar with human bust – common Greek </a:t>
            </a:r>
            <a:r>
              <a:rPr lang="en-GB" dirty="0" err="1"/>
              <a:t>scultupre</a:t>
            </a:r>
            <a:br>
              <a:rPr lang="en-GB" dirty="0"/>
            </a:br>
            <a:r>
              <a:rPr lang="en-GB" dirty="0"/>
              <a:t>Associated with activities of Gymnasium: Hermes and Heracles served as protectors</a:t>
            </a:r>
          </a:p>
          <a:p>
            <a:r>
              <a:rPr lang="en-GB" dirty="0"/>
              <a:t>Heads often of Hermes (hence name, </a:t>
            </a:r>
            <a:r>
              <a:rPr lang="en-GB" dirty="0" err="1"/>
              <a:t>Hermaic</a:t>
            </a:r>
            <a:r>
              <a:rPr lang="en-GB" dirty="0"/>
              <a:t> Pillar)</a:t>
            </a:r>
          </a:p>
          <a:p>
            <a:r>
              <a:rPr lang="en-GB" dirty="0"/>
              <a:t>Head of Elder </a:t>
            </a:r>
            <a:r>
              <a:rPr lang="en-GB" dirty="0" err="1"/>
              <a:t>Strato</a:t>
            </a:r>
            <a:r>
              <a:rPr lang="en-GB" dirty="0"/>
              <a:t>, may have held office of director of gymnasium (position of considerable responsibility)</a:t>
            </a:r>
          </a:p>
          <a:p>
            <a:r>
              <a:rPr lang="en-GB" dirty="0"/>
              <a:t>Lost rod of left hand, and fillet on head</a:t>
            </a:r>
          </a:p>
          <a:p>
            <a:r>
              <a:rPr lang="en-GB" dirty="0"/>
              <a:t>Dedication of building from Greek inscription: engraved on the pedestal which the </a:t>
            </a:r>
            <a:r>
              <a:rPr lang="en-GB" dirty="0" err="1"/>
              <a:t>Hermaic</a:t>
            </a:r>
            <a:r>
              <a:rPr lang="en-GB" dirty="0"/>
              <a:t> pillar was inserted – new building to Hermes and Heracles</a:t>
            </a:r>
          </a:p>
          <a:p>
            <a:endParaRPr lang="en-GB" dirty="0"/>
          </a:p>
          <a:p>
            <a:r>
              <a:rPr lang="en-GB" dirty="0"/>
              <a:t>Popularity of worship in Greek Central Asia in Hellenised East and before</a:t>
            </a:r>
          </a:p>
          <a:p>
            <a:r>
              <a:rPr lang="en-GB" dirty="0"/>
              <a:t>In bad repair</a:t>
            </a:r>
          </a:p>
          <a:p>
            <a:r>
              <a:rPr lang="en-GB" dirty="0"/>
              <a:t>Similar to that shown on coins of King Demetrius</a:t>
            </a:r>
          </a:p>
          <a:p>
            <a:r>
              <a:rPr lang="en-GB" dirty="0"/>
              <a:t>Pose later imitated by Indo-Greek kings Lysias and </a:t>
            </a:r>
            <a:r>
              <a:rPr lang="en-GB" dirty="0" err="1"/>
              <a:t>Theophilos</a:t>
            </a:r>
            <a:endParaRPr lang="en-GB" dirty="0"/>
          </a:p>
          <a:p>
            <a:r>
              <a:rPr lang="en-GB" dirty="0"/>
              <a:t>Inscription in Gymnasium</a:t>
            </a:r>
          </a:p>
          <a:p>
            <a:r>
              <a:rPr lang="en-GB" dirty="0"/>
              <a:t>Hybrid, Adoption, or Adaption?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09456C-DFDB-4821-B647-83A01ACF4CF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136010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Greek language = keeping of National Identity</a:t>
            </a:r>
            <a:endParaRPr lang="en-GB" b="0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“Colonists” attachment to nation culture and the preservation of Greek language</a:t>
            </a:r>
            <a:endParaRPr lang="en-GB" b="0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Continue to speak and write Greek in an “uncontaminated form”</a:t>
            </a:r>
            <a:b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 the language of the author: “colonists” and “uncontaminated” - had an image of European colonisation, using very imperialistic words (Bernard 2011)</a:t>
            </a:r>
            <a:endParaRPr lang="en-GB" b="0" dirty="0">
              <a:effectLst/>
            </a:endParaRPr>
          </a:p>
          <a:p>
            <a:pPr rtl="0"/>
            <a:br>
              <a:rPr lang="en-GB" b="0" dirty="0">
                <a:effectLst/>
              </a:rPr>
            </a:b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Various types and styles of script - same linguistic development as Mediterranean</a:t>
            </a:r>
            <a:endParaRPr lang="en-GB" b="0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Cursive: papyri, parchments, vases Capitals: inscriptions</a:t>
            </a:r>
            <a:endParaRPr lang="en-GB" b="0" dirty="0">
              <a:effectLst/>
            </a:endParaRPr>
          </a:p>
          <a:p>
            <a:br>
              <a:rPr lang="en-GB" dirty="0"/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09456C-DFDB-4821-B647-83A01ACF4CF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31692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Ant I coin: Cavalry?</a:t>
            </a:r>
          </a:p>
          <a:p>
            <a:r>
              <a:rPr lang="en-GB" dirty="0"/>
              <a:t>Ant II coin: fairly typical Seleucid coin</a:t>
            </a:r>
          </a:p>
          <a:p>
            <a:r>
              <a:rPr lang="en-GB" dirty="0" err="1"/>
              <a:t>Diod</a:t>
            </a:r>
            <a:r>
              <a:rPr lang="en-GB" dirty="0"/>
              <a:t> I: Name of Ant II, shows subordination</a:t>
            </a:r>
          </a:p>
          <a:p>
            <a:r>
              <a:rPr lang="en-GB" dirty="0" err="1"/>
              <a:t>Diod</a:t>
            </a:r>
            <a:r>
              <a:rPr lang="en-GB" dirty="0"/>
              <a:t> II: Name of Ant removed, independence</a:t>
            </a:r>
          </a:p>
          <a:p>
            <a:r>
              <a:rPr lang="en-GB" dirty="0" err="1"/>
              <a:t>Euthy</a:t>
            </a:r>
            <a:r>
              <a:rPr lang="en-GB" dirty="0"/>
              <a:t> I: Herakles popular in Bactria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09456C-DFDB-4821-B647-83A01ACF4CF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20936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DCAD26F5-7406-4572-A4A7-72E1C38C14C9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A8F3B4DA-1507-4CEA-AF7F-A80030F6A796}" type="slidenum">
              <a:rPr lang="en-GB" smtClean="0"/>
              <a:t>‹#›</a:t>
            </a:fld>
            <a:endParaRPr lang="en-GB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22246053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D26F5-7406-4572-A4A7-72E1C38C14C9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3B4DA-1507-4CEA-AF7F-A80030F6A7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5788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CAD26F5-7406-4572-A4A7-72E1C38C14C9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8F3B4DA-1507-4CEA-AF7F-A80030F6A796}" type="slidenum">
              <a:rPr lang="en-GB" smtClean="0"/>
              <a:t>‹#›</a:t>
            </a:fld>
            <a:endParaRPr lang="en-GB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25654511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D26F5-7406-4572-A4A7-72E1C38C14C9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3B4DA-1507-4CEA-AF7F-A80030F6A7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56421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D26F5-7406-4572-A4A7-72E1C38C14C9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3B4DA-1507-4CEA-AF7F-A80030F6A7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029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D26F5-7406-4572-A4A7-72E1C38C14C9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3B4DA-1507-4CEA-AF7F-A80030F6A7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54724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D26F5-7406-4572-A4A7-72E1C38C14C9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3B4DA-1507-4CEA-AF7F-A80030F6A7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05096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CAD26F5-7406-4572-A4A7-72E1C38C14C9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8F3B4DA-1507-4CEA-AF7F-A80030F6A796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9044733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CAD26F5-7406-4572-A4A7-72E1C38C14C9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8F3B4DA-1507-4CEA-AF7F-A80030F6A796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8302140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D26F5-7406-4572-A4A7-72E1C38C14C9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3B4DA-1507-4CEA-AF7F-A80030F6A7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1502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AD26F5-7406-4572-A4A7-72E1C38C14C9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3B4DA-1507-4CEA-AF7F-A80030F6A7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607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DCAD26F5-7406-4572-A4A7-72E1C38C14C9}" type="datetimeFigureOut">
              <a:rPr lang="en-GB" smtClean="0"/>
              <a:t>16/12/2018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A8F3B4DA-1507-4CEA-AF7F-A80030F6A796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4393148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jpg"/><Relationship Id="rId4" Type="http://schemas.openxmlformats.org/officeDocument/2006/relationships/image" Target="../media/image8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5" Type="http://schemas.microsoft.com/office/2007/relationships/hdphoto" Target="../media/hdphoto1.wdp"/><Relationship Id="rId4" Type="http://schemas.openxmlformats.org/officeDocument/2006/relationships/image" Target="../media/image21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5DAD2-8DA7-4FD5-A165-366C1F82E5A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Ai Khanoum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49C4D3-5B5C-40F6-810E-E41B919500B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Cultural Hybridity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47C7CEC-E003-4DFE-8158-8E28751F2645}"/>
              </a:ext>
            </a:extLst>
          </p:cNvPr>
          <p:cNvSpPr txBox="1"/>
          <p:nvPr/>
        </p:nvSpPr>
        <p:spPr>
          <a:xfrm>
            <a:off x="638628" y="5762170"/>
            <a:ext cx="43252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Helen Douglas, James Forder, Sam Smith</a:t>
            </a:r>
          </a:p>
        </p:txBody>
      </p:sp>
    </p:spTree>
    <p:extLst>
      <p:ext uri="{BB962C8B-B14F-4D97-AF65-F5344CB8AC3E}">
        <p14:creationId xmlns:p14="http://schemas.microsoft.com/office/powerpoint/2010/main" val="933534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6355DA-56B6-443B-9980-578E4E7EB2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Hybridity: Greco-Bactrian?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EA96D3-BDBD-473B-8DAF-40DD33840F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24000"/>
            <a:ext cx="10515600" cy="4652963"/>
          </a:xfrm>
        </p:spPr>
        <p:txBody>
          <a:bodyPr>
            <a:normAutofit/>
          </a:bodyPr>
          <a:lstStyle/>
          <a:p>
            <a:r>
              <a:rPr lang="en-GB" dirty="0" err="1"/>
              <a:t>Kraidy</a:t>
            </a:r>
            <a:r>
              <a:rPr lang="en-GB" dirty="0"/>
              <a:t> (2005) Hybridity caused by cultural fusion</a:t>
            </a:r>
          </a:p>
          <a:p>
            <a:r>
              <a:rPr lang="en-GB" dirty="0"/>
              <a:t>Caused by:</a:t>
            </a:r>
          </a:p>
          <a:p>
            <a:pPr lvl="1"/>
            <a:r>
              <a:rPr lang="en-GB" dirty="0"/>
              <a:t>Migration</a:t>
            </a:r>
          </a:p>
          <a:p>
            <a:pPr lvl="1"/>
            <a:r>
              <a:rPr lang="en-GB" dirty="0"/>
              <a:t>Wars and Invasions</a:t>
            </a:r>
          </a:p>
          <a:p>
            <a:pPr lvl="1"/>
            <a:r>
              <a:rPr lang="en-GB" dirty="0"/>
              <a:t>Trade</a:t>
            </a:r>
          </a:p>
          <a:p>
            <a:pPr lvl="1"/>
            <a:r>
              <a:rPr lang="en-GB" dirty="0"/>
              <a:t>Intermarriages</a:t>
            </a:r>
          </a:p>
          <a:p>
            <a:r>
              <a:rPr lang="en-GB" dirty="0"/>
              <a:t>Ahmad (1995) “cross-fertilisation of cultures has been endemic to all movements of people”</a:t>
            </a:r>
          </a:p>
          <a:p>
            <a:r>
              <a:rPr lang="en-GB" dirty="0"/>
              <a:t>Bhabha (1994) and Joseph (1999): Subverting political and cultural domination of the ‘coloniser’</a:t>
            </a:r>
          </a:p>
          <a:p>
            <a:r>
              <a:rPr lang="en-GB" dirty="0"/>
              <a:t>Negative implications of the term in imperial and colonial discourse, and its association with racism (Ashcroft et al 2007)</a:t>
            </a:r>
          </a:p>
        </p:txBody>
      </p:sp>
    </p:spTree>
    <p:extLst>
      <p:ext uri="{BB962C8B-B14F-4D97-AF65-F5344CB8AC3E}">
        <p14:creationId xmlns:p14="http://schemas.microsoft.com/office/powerpoint/2010/main" val="21788549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34F7AD3-1DA6-4D59-920E-401F0BD551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Founding the City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B600F97-B5D0-47D6-AF90-33FE96C7AE5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r>
              <a:rPr lang="en-GB" dirty="0"/>
              <a:t>Founded on an Archaic basis</a:t>
            </a:r>
          </a:p>
          <a:p>
            <a:r>
              <a:rPr lang="en-GB" dirty="0"/>
              <a:t>Fortifications, main road, public spaces, streets, official buildings, necropolis, religious spaces, housing.</a:t>
            </a:r>
          </a:p>
          <a:p>
            <a:r>
              <a:rPr lang="en-GB" dirty="0"/>
              <a:t>Founded by </a:t>
            </a:r>
            <a:r>
              <a:rPr lang="en-GB" dirty="0" err="1"/>
              <a:t>Antiochos</a:t>
            </a:r>
            <a:r>
              <a:rPr lang="en-GB" dirty="0"/>
              <a:t> I (r. 281-261 B.C)</a:t>
            </a:r>
          </a:p>
          <a:p>
            <a:r>
              <a:rPr lang="en-GB" dirty="0"/>
              <a:t>Most important renovations were constructed under Eucratides (r. ca. 170-145 B.C)</a:t>
            </a:r>
          </a:p>
          <a:p>
            <a:endParaRPr lang="en-GB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F50470AC-D3E3-433B-8884-20E50C51065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4120" y="423246"/>
            <a:ext cx="5334000" cy="5854065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7B1A9B2-71AE-40AB-8C81-4E4BB8A46238}"/>
              </a:ext>
            </a:extLst>
          </p:cNvPr>
          <p:cNvSpPr txBox="1"/>
          <p:nvPr/>
        </p:nvSpPr>
        <p:spPr>
          <a:xfrm>
            <a:off x="6446520" y="6492875"/>
            <a:ext cx="50469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Map of AI Khanoum. Image from Theatrum.de</a:t>
            </a:r>
          </a:p>
        </p:txBody>
      </p:sp>
    </p:spTree>
    <p:extLst>
      <p:ext uri="{BB962C8B-B14F-4D97-AF65-F5344CB8AC3E}">
        <p14:creationId xmlns:p14="http://schemas.microsoft.com/office/powerpoint/2010/main" val="17420127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7D1859-D834-4C7E-93FE-7B0D19B4E7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Important buildings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6EE760-3D93-451C-804D-F8EB85EA558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Gymnasium</a:t>
            </a:r>
          </a:p>
          <a:p>
            <a:r>
              <a:rPr lang="en-GB" dirty="0"/>
              <a:t>Palace</a:t>
            </a:r>
          </a:p>
          <a:p>
            <a:r>
              <a:rPr lang="en-GB" dirty="0"/>
              <a:t>Temples</a:t>
            </a:r>
          </a:p>
          <a:p>
            <a:r>
              <a:rPr lang="en-GB" dirty="0" err="1"/>
              <a:t>Theater</a:t>
            </a:r>
            <a:endParaRPr lang="en-GB" dirty="0"/>
          </a:p>
          <a:p>
            <a:r>
              <a:rPr lang="en-GB" dirty="0"/>
              <a:t>Residence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9" name="Content Placeholder 7">
            <a:extLst>
              <a:ext uri="{FF2B5EF4-FFF2-40B4-BE49-F238E27FC236}">
                <a16:creationId xmlns:a16="http://schemas.microsoft.com/office/drawing/2014/main" id="{22FE99A4-0F04-41AC-B33E-A9DBFAEFD01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4120" y="423246"/>
            <a:ext cx="5334000" cy="5854065"/>
          </a:xfr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CDB0FB7-A4BD-48D8-B174-CE9094EAE0B1}"/>
              </a:ext>
            </a:extLst>
          </p:cNvPr>
          <p:cNvSpPr txBox="1"/>
          <p:nvPr/>
        </p:nvSpPr>
        <p:spPr>
          <a:xfrm>
            <a:off x="6446520" y="6492875"/>
            <a:ext cx="50469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Map of AI Khanoum. Image from Theatrum.de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F6AB3D61-3C6D-437C-A126-0F361C065AFD}"/>
              </a:ext>
            </a:extLst>
          </p:cNvPr>
          <p:cNvSpPr/>
          <p:nvPr/>
        </p:nvSpPr>
        <p:spPr>
          <a:xfrm>
            <a:off x="6929306" y="2890981"/>
            <a:ext cx="444617" cy="45929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66C82FD-2738-4AF2-B380-4348274CCC44}"/>
              </a:ext>
            </a:extLst>
          </p:cNvPr>
          <p:cNvSpPr/>
          <p:nvPr/>
        </p:nvSpPr>
        <p:spPr>
          <a:xfrm>
            <a:off x="7509544" y="3541997"/>
            <a:ext cx="444617" cy="45929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8B1E278C-7438-4384-9DE6-D50820F05F5D}"/>
              </a:ext>
            </a:extLst>
          </p:cNvPr>
          <p:cNvSpPr/>
          <p:nvPr/>
        </p:nvSpPr>
        <p:spPr>
          <a:xfrm>
            <a:off x="7434043" y="798257"/>
            <a:ext cx="444617" cy="45929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598D447A-6842-432E-9E66-F359D4F7B7C2}"/>
              </a:ext>
            </a:extLst>
          </p:cNvPr>
          <p:cNvSpPr/>
          <p:nvPr/>
        </p:nvSpPr>
        <p:spPr>
          <a:xfrm>
            <a:off x="7682916" y="3434394"/>
            <a:ext cx="208327" cy="21520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D3470462-BBB4-4281-8CCA-83A2A8D38AA7}"/>
              </a:ext>
            </a:extLst>
          </p:cNvPr>
          <p:cNvSpPr/>
          <p:nvPr/>
        </p:nvSpPr>
        <p:spPr>
          <a:xfrm>
            <a:off x="7980725" y="2598765"/>
            <a:ext cx="444617" cy="45929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71D2831D-7C03-4B5B-B3C8-0E4E8A0ADB03}"/>
              </a:ext>
            </a:extLst>
          </p:cNvPr>
          <p:cNvSpPr/>
          <p:nvPr/>
        </p:nvSpPr>
        <p:spPr>
          <a:xfrm>
            <a:off x="7668934" y="5163656"/>
            <a:ext cx="444617" cy="45929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E5CE86F4-D0A2-4926-92CB-CB775FBA87FD}"/>
              </a:ext>
            </a:extLst>
          </p:cNvPr>
          <p:cNvSpPr/>
          <p:nvPr/>
        </p:nvSpPr>
        <p:spPr>
          <a:xfrm>
            <a:off x="10135298" y="3561243"/>
            <a:ext cx="444617" cy="45929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5883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62D34697-D743-41DB-86EF-D50D284ABD4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2600" y="103102"/>
            <a:ext cx="8686800" cy="6213958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516CFDF-88D5-480A-BC5B-93690F116994}"/>
              </a:ext>
            </a:extLst>
          </p:cNvPr>
          <p:cNvSpPr txBox="1"/>
          <p:nvPr/>
        </p:nvSpPr>
        <p:spPr>
          <a:xfrm>
            <a:off x="1754372" y="6337005"/>
            <a:ext cx="8913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Reconstruction of the temple at Ai Khanoum. Image from Juan de Lara on Artstation.com</a:t>
            </a:r>
          </a:p>
        </p:txBody>
      </p:sp>
    </p:spTree>
    <p:extLst>
      <p:ext uri="{BB962C8B-B14F-4D97-AF65-F5344CB8AC3E}">
        <p14:creationId xmlns:p14="http://schemas.microsoft.com/office/powerpoint/2010/main" val="16627663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AC32A47-A023-4684-9CCE-42E04E045F7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3837" y="1124888"/>
            <a:ext cx="4124325" cy="3609975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ECC1F24-D5CE-42C4-AC5F-26EBF4425CBB}"/>
              </a:ext>
            </a:extLst>
          </p:cNvPr>
          <p:cNvSpPr txBox="1"/>
          <p:nvPr/>
        </p:nvSpPr>
        <p:spPr>
          <a:xfrm>
            <a:off x="4033837" y="4734863"/>
            <a:ext cx="41243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Diagram of a Theatre. Image from greektheatre.gr</a:t>
            </a:r>
          </a:p>
        </p:txBody>
      </p:sp>
    </p:spTree>
    <p:extLst>
      <p:ext uri="{BB962C8B-B14F-4D97-AF65-F5344CB8AC3E}">
        <p14:creationId xmlns:p14="http://schemas.microsoft.com/office/powerpoint/2010/main" val="36926071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30B15-35E3-47E6-9134-456752510C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Residence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DA5159-85A7-45A4-ABD5-A42C49B9D7F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Unlike Greek cities where ten houses shared the same lot, in Ai Khanoum lots were taken up by one house. </a:t>
            </a:r>
          </a:p>
          <a:p>
            <a:r>
              <a:rPr lang="en-GB" dirty="0"/>
              <a:t>The private spaces were equipped with bathrooms</a:t>
            </a:r>
          </a:p>
          <a:p>
            <a:r>
              <a:rPr lang="en-GB" dirty="0"/>
              <a:t>Smaller houses were found outside the city’s barricades.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5A676FE4-1DDB-46A3-80A5-E61967C374C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6563" y="1825625"/>
            <a:ext cx="5714721" cy="3528219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E818FDB-1CFE-47EA-BFE3-04F3674DC75F}"/>
              </a:ext>
            </a:extLst>
          </p:cNvPr>
          <p:cNvSpPr txBox="1"/>
          <p:nvPr/>
        </p:nvSpPr>
        <p:spPr>
          <a:xfrm>
            <a:off x="6136563" y="5353844"/>
            <a:ext cx="57147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Drawing of a Greek residence. Image from thecultureconcept.com</a:t>
            </a:r>
          </a:p>
        </p:txBody>
      </p:sp>
    </p:spTree>
    <p:extLst>
      <p:ext uri="{BB962C8B-B14F-4D97-AF65-F5344CB8AC3E}">
        <p14:creationId xmlns:p14="http://schemas.microsoft.com/office/powerpoint/2010/main" val="16593709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DB69A8-32E5-4575-8B18-0CAD72F4F2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Dude, where’s my Agora?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754E0B-1B79-40C5-9E11-BC85720B7E4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According to </a:t>
            </a:r>
            <a:r>
              <a:rPr lang="en-GB" dirty="0" err="1"/>
              <a:t>Pausianas</a:t>
            </a:r>
            <a:r>
              <a:rPr lang="en-GB" dirty="0"/>
              <a:t> (10.4.1), a Greek city should have A gymnasium, a theatre, a fountain, an agora and public buildings </a:t>
            </a:r>
          </a:p>
          <a:p>
            <a:r>
              <a:rPr lang="en-GB" dirty="0"/>
              <a:t>Ai Khanoum possessed no identifiable Agora</a:t>
            </a:r>
          </a:p>
          <a:p>
            <a:r>
              <a:rPr lang="en-GB" dirty="0"/>
              <a:t>It is possible that the palace courtyard served as an Agora</a:t>
            </a:r>
          </a:p>
          <a:p>
            <a:r>
              <a:rPr lang="en-GB" dirty="0"/>
              <a:t>Bernard suggests that the palace courtyard was unsuitable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0E5FE96-C00F-4DFA-8028-76CA51DA0DA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9800" y="1646690"/>
            <a:ext cx="5993575" cy="4351337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DE04426-2B40-4EED-999E-69A302BF14D8}"/>
              </a:ext>
            </a:extLst>
          </p:cNvPr>
          <p:cNvSpPr txBox="1"/>
          <p:nvPr/>
        </p:nvSpPr>
        <p:spPr>
          <a:xfrm>
            <a:off x="5932716" y="5998027"/>
            <a:ext cx="6172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Reconstruction of the Agora at Athens. Image from e-wiki.org</a:t>
            </a:r>
          </a:p>
        </p:txBody>
      </p:sp>
    </p:spTree>
    <p:extLst>
      <p:ext uri="{BB962C8B-B14F-4D97-AF65-F5344CB8AC3E}">
        <p14:creationId xmlns:p14="http://schemas.microsoft.com/office/powerpoint/2010/main" val="26467046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7B7DD9-CB5B-4944-AE0A-DFDEE30DAC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Adaptation or Hybridity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8BC24E-0CA1-4112-8FAF-EEFA2E7E60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Many buildings were constructed in an Asian style</a:t>
            </a:r>
          </a:p>
          <a:p>
            <a:r>
              <a:rPr lang="en-GB" dirty="0"/>
              <a:t>Most structures were constructed with mudbrick</a:t>
            </a:r>
          </a:p>
          <a:p>
            <a:r>
              <a:rPr lang="en-GB" dirty="0"/>
              <a:t>Was it a deliberate style choice to fit in with the other Bactrian cities?</a:t>
            </a:r>
          </a:p>
          <a:p>
            <a:r>
              <a:rPr lang="en-GB" dirty="0"/>
              <a:t>Was it cheaper than importing other materials?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09301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3A569-C1D1-4820-80B5-9DB5400C9D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9D7809-EF95-40CF-915C-698A8DCA2C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1673208"/>
            <a:ext cx="4443984" cy="823912"/>
          </a:xfrm>
        </p:spPr>
        <p:txBody>
          <a:bodyPr/>
          <a:lstStyle/>
          <a:p>
            <a:r>
              <a:rPr lang="en-GB" dirty="0"/>
              <a:t>Statues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BE07D3-034B-42F4-98D2-6E47134E0B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71600" y="2695608"/>
            <a:ext cx="4443984" cy="2562193"/>
          </a:xfrm>
        </p:spPr>
        <p:txBody>
          <a:bodyPr>
            <a:noAutofit/>
          </a:bodyPr>
          <a:lstStyle/>
          <a:p>
            <a:r>
              <a:rPr lang="en-GB" dirty="0"/>
              <a:t>Greco-Bactrians inspired by Seleucids</a:t>
            </a:r>
          </a:p>
          <a:p>
            <a:r>
              <a:rPr lang="en-GB" dirty="0"/>
              <a:t>Large Statues</a:t>
            </a:r>
          </a:p>
          <a:p>
            <a:pPr lvl="1"/>
            <a:r>
              <a:rPr lang="en-GB" dirty="0"/>
              <a:t>Greek Technique</a:t>
            </a:r>
          </a:p>
          <a:p>
            <a:r>
              <a:rPr lang="en-GB" dirty="0"/>
              <a:t>Smaller Statues</a:t>
            </a:r>
          </a:p>
          <a:p>
            <a:r>
              <a:rPr lang="en-GB" dirty="0"/>
              <a:t>Hermes-Pillar</a:t>
            </a:r>
          </a:p>
          <a:p>
            <a:pPr lvl="1"/>
            <a:r>
              <a:rPr lang="en-GB" dirty="0"/>
              <a:t>Greek but bust of old man instead</a:t>
            </a:r>
          </a:p>
          <a:p>
            <a:r>
              <a:rPr lang="en-GB" dirty="0"/>
              <a:t>Bactrian Innovation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3C56498-C4CB-48FC-851D-C3B55AC70E7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25014" y="1673208"/>
            <a:ext cx="4443984" cy="823912"/>
          </a:xfrm>
        </p:spPr>
        <p:txBody>
          <a:bodyPr/>
          <a:lstStyle/>
          <a:p>
            <a:r>
              <a:rPr lang="en-GB" dirty="0"/>
              <a:t>Minor Arts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725E9E5-7995-4492-9F43-841E28B2B19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25014" y="2695608"/>
            <a:ext cx="4443984" cy="2562193"/>
          </a:xfrm>
        </p:spPr>
        <p:txBody>
          <a:bodyPr>
            <a:normAutofit/>
          </a:bodyPr>
          <a:lstStyle/>
          <a:p>
            <a:r>
              <a:rPr lang="en-GB" dirty="0"/>
              <a:t>More Hybridity</a:t>
            </a:r>
          </a:p>
          <a:p>
            <a:r>
              <a:rPr lang="en-GB" dirty="0"/>
              <a:t>Influence by “native” arts</a:t>
            </a:r>
          </a:p>
          <a:p>
            <a:r>
              <a:rPr lang="en-GB" dirty="0"/>
              <a:t>Open to Asian traditions</a:t>
            </a:r>
          </a:p>
        </p:txBody>
      </p:sp>
    </p:spTree>
    <p:extLst>
      <p:ext uri="{BB962C8B-B14F-4D97-AF65-F5344CB8AC3E}">
        <p14:creationId xmlns:p14="http://schemas.microsoft.com/office/powerpoint/2010/main" val="27083282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467F38-C445-4CDF-A820-39F5AFE1F2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Cybele Plate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9170BB0-1185-4D18-9E38-4BE43C8AB3B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199" y="1495206"/>
            <a:ext cx="4394851" cy="4351338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D4605A4-AA95-4E50-BE03-3D9C6F662884}"/>
              </a:ext>
            </a:extLst>
          </p:cNvPr>
          <p:cNvSpPr txBox="1"/>
          <p:nvPr/>
        </p:nvSpPr>
        <p:spPr>
          <a:xfrm>
            <a:off x="838200" y="5846544"/>
            <a:ext cx="43948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Plate depicting Cybele, image from National Museum of Afghanistan, Kabul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E0F973B5-3F76-4FE7-BDF2-2D037BC7B3F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76451424"/>
              </p:ext>
            </p:extLst>
          </p:nvPr>
        </p:nvGraphicFramePr>
        <p:xfrm>
          <a:off x="5486400" y="365125"/>
          <a:ext cx="6458212" cy="6127750"/>
        </p:xfrm>
        <a:graphic>
          <a:graphicData uri="http://schemas.openxmlformats.org/drawingml/2006/table">
            <a:tbl>
              <a:tblPr/>
              <a:tblGrid>
                <a:gridCol w="3210433">
                  <a:extLst>
                    <a:ext uri="{9D8B030D-6E8A-4147-A177-3AD203B41FA5}">
                      <a16:colId xmlns:a16="http://schemas.microsoft.com/office/drawing/2014/main" val="3366619659"/>
                    </a:ext>
                  </a:extLst>
                </a:gridCol>
                <a:gridCol w="3247779">
                  <a:extLst>
                    <a:ext uri="{9D8B030D-6E8A-4147-A177-3AD203B41FA5}">
                      <a16:colId xmlns:a16="http://schemas.microsoft.com/office/drawing/2014/main" val="4150070918"/>
                    </a:ext>
                  </a:extLst>
                </a:gridCol>
              </a:tblGrid>
              <a:tr h="721960"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Hellenic</a:t>
                      </a: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Asian</a:t>
                      </a: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48846960"/>
                  </a:ext>
                </a:extLst>
              </a:tr>
              <a:tr h="5405790">
                <a:tc>
                  <a:txBody>
                    <a:bodyPr/>
                    <a:lstStyle/>
                    <a:p>
                      <a:pPr marL="342900" indent="-342900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Cybele type</a:t>
                      </a:r>
                    </a:p>
                    <a:p>
                      <a:pPr marL="342900" indent="-342900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Allegorical representation of Victory as winged Nike</a:t>
                      </a:r>
                    </a:p>
                    <a:p>
                      <a:pPr marL="342900" indent="-342900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Sun as bust of Helios</a:t>
                      </a:r>
                    </a:p>
                    <a:p>
                      <a:pPr marL="342900" indent="-342900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Feminine draperies</a:t>
                      </a:r>
                    </a:p>
                    <a:p>
                      <a:pPr marL="342900" indent="-342900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Lions parading</a:t>
                      </a: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indent="-342900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Composition not having perspective</a:t>
                      </a:r>
                    </a:p>
                    <a:p>
                      <a:pPr marL="342900" indent="-342900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Motifs not overlapping</a:t>
                      </a:r>
                    </a:p>
                    <a:p>
                      <a:pPr marL="342900" indent="-342900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400" i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Absence of transition between contrasting profile</a:t>
                      </a:r>
                    </a:p>
                    <a:p>
                      <a:pPr marL="342900" indent="-342900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Frontal views of body parts</a:t>
                      </a:r>
                    </a:p>
                    <a:p>
                      <a:pPr marL="342900" indent="-342900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Priests with parasol and bare foot</a:t>
                      </a:r>
                    </a:p>
                    <a:p>
                      <a:pPr marL="342900" indent="-342900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Chariot type</a:t>
                      </a:r>
                    </a:p>
                    <a:p>
                      <a:pPr marL="342900" indent="-342900" rtl="0" fontAlgn="t"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Altar</a:t>
                      </a: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9323179"/>
                  </a:ext>
                </a:extLst>
              </a:tr>
            </a:tbl>
          </a:graphicData>
        </a:graphic>
      </p:graphicFrame>
      <p:sp>
        <p:nvSpPr>
          <p:cNvPr id="9" name="Rectangle 1">
            <a:extLst>
              <a:ext uri="{FF2B5EF4-FFF2-40B4-BE49-F238E27FC236}">
                <a16:creationId xmlns:a16="http://schemas.microsoft.com/office/drawing/2014/main" id="{82221B47-E28C-4F63-B4B0-4FD52A5E09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23862" y="2799556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08234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E6C71E79-507E-4311-9A6D-992319F8A0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Dionysus and Heracles</a:t>
            </a:r>
          </a:p>
        </p:txBody>
      </p:sp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9F8D7AE9-AECA-46AD-BF0C-70EA128ECF4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536163"/>
            <a:ext cx="2411759" cy="435133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D04DDDF-F119-4FEC-9A28-649ECA214144}"/>
              </a:ext>
            </a:extLst>
          </p:cNvPr>
          <p:cNvSpPr txBox="1"/>
          <p:nvPr/>
        </p:nvSpPr>
        <p:spPr>
          <a:xfrm>
            <a:off x="838200" y="5846544"/>
            <a:ext cx="24117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Statue of Herakles, image from Wikipedia</a:t>
            </a:r>
          </a:p>
        </p:txBody>
      </p:sp>
      <p:pic>
        <p:nvPicPr>
          <p:cNvPr id="10" name="Content Placeholder 5">
            <a:extLst>
              <a:ext uri="{FF2B5EF4-FFF2-40B4-BE49-F238E27FC236}">
                <a16:creationId xmlns:a16="http://schemas.microsoft.com/office/drawing/2014/main" id="{04EB0693-BF34-427C-BD45-FFFD45D9642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53399" y="1564389"/>
            <a:ext cx="3548014" cy="435133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407FCA1-FB8C-4FBB-84DA-F4E3D5CF3E3A}"/>
              </a:ext>
            </a:extLst>
          </p:cNvPr>
          <p:cNvSpPr txBox="1"/>
          <p:nvPr/>
        </p:nvSpPr>
        <p:spPr>
          <a:xfrm>
            <a:off x="8040912" y="5931237"/>
            <a:ext cx="37911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Hermaic</a:t>
            </a:r>
            <a:r>
              <a:rPr lang="en-GB" dirty="0"/>
              <a:t> Pillar, image from: </a:t>
            </a:r>
            <a:r>
              <a:rPr lang="en-GB" dirty="0" err="1"/>
              <a:t>cnarhistory</a:t>
            </a:r>
            <a:r>
              <a:rPr lang="en-GB" dirty="0"/>
              <a:t>, Rediscovering Ai Khanum</a:t>
            </a:r>
          </a:p>
        </p:txBody>
      </p:sp>
      <p:pic>
        <p:nvPicPr>
          <p:cNvPr id="12" name="Content Placeholder 5">
            <a:extLst>
              <a:ext uri="{FF2B5EF4-FFF2-40B4-BE49-F238E27FC236}">
                <a16:creationId xmlns:a16="http://schemas.microsoft.com/office/drawing/2014/main" id="{5E0AAA6B-7D38-419A-A9B0-194ABF8B35D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9904" y="1564389"/>
            <a:ext cx="4763550" cy="349034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6D0DA5F3-CA55-4248-8DA3-EE5CBB75A192}"/>
              </a:ext>
            </a:extLst>
          </p:cNvPr>
          <p:cNvSpPr txBox="1"/>
          <p:nvPr/>
        </p:nvSpPr>
        <p:spPr>
          <a:xfrm>
            <a:off x="3249959" y="5281165"/>
            <a:ext cx="5181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Handle of Bowl or Basin, image from Wikipedia</a:t>
            </a:r>
          </a:p>
        </p:txBody>
      </p:sp>
    </p:spTree>
    <p:extLst>
      <p:ext uri="{BB962C8B-B14F-4D97-AF65-F5344CB8AC3E}">
        <p14:creationId xmlns:p14="http://schemas.microsoft.com/office/powerpoint/2010/main" val="32362979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CFB89-BED4-4D4A-8F9B-84ECBBE83C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Mosaics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5A00B296-32FE-4F13-9CD8-B1387248CC4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77979" y="891222"/>
            <a:ext cx="2149852" cy="4351338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1C5017D-EC16-468B-8DED-743745B41E75}"/>
              </a:ext>
            </a:extLst>
          </p:cNvPr>
          <p:cNvSpPr txBox="1"/>
          <p:nvPr/>
        </p:nvSpPr>
        <p:spPr>
          <a:xfrm>
            <a:off x="9877979" y="5211365"/>
            <a:ext cx="21498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Ai Khanum mosaic, image from Wikipedia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9B76A867-195F-4BA1-85E6-77EDB3A7187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6605373"/>
              </p:ext>
            </p:extLst>
          </p:nvPr>
        </p:nvGraphicFramePr>
        <p:xfrm>
          <a:off x="4042376" y="891222"/>
          <a:ext cx="5731192" cy="5323840"/>
        </p:xfrm>
        <a:graphic>
          <a:graphicData uri="http://schemas.openxmlformats.org/drawingml/2006/table">
            <a:tbl>
              <a:tblPr/>
              <a:tblGrid>
                <a:gridCol w="2865596">
                  <a:extLst>
                    <a:ext uri="{9D8B030D-6E8A-4147-A177-3AD203B41FA5}">
                      <a16:colId xmlns:a16="http://schemas.microsoft.com/office/drawing/2014/main" val="1999163888"/>
                    </a:ext>
                  </a:extLst>
                </a:gridCol>
                <a:gridCol w="2865596">
                  <a:extLst>
                    <a:ext uri="{9D8B030D-6E8A-4147-A177-3AD203B41FA5}">
                      <a16:colId xmlns:a16="http://schemas.microsoft.com/office/drawing/2014/main" val="2657571480"/>
                    </a:ext>
                  </a:extLst>
                </a:gridCol>
              </a:tblGrid>
              <a:tr h="314325"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Western Greece</a:t>
                      </a: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Eastern Bactria</a:t>
                      </a: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8333864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Different rooms/functions</a:t>
                      </a:r>
                      <a:br>
                        <a:rPr lang="en-GB" sz="2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GB" sz="2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Dining Room</a:t>
                      </a: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Bath Sections</a:t>
                      </a: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304875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Made: Minute, multicoloured stone-inlays</a:t>
                      </a:r>
                      <a:br>
                        <a:rPr lang="en-GB" sz="2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GB" sz="2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Illusionist tableaux</a:t>
                      </a: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Made: pebbles in cement, widely spread and large pebbles</a:t>
                      </a:r>
                      <a:br>
                        <a:rPr lang="en-GB" sz="2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GB" sz="2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2-3 colours</a:t>
                      </a: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7353299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Traditionally: geometric and vegetal motifs</a:t>
                      </a:r>
                      <a:br>
                        <a:rPr lang="en-GB"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</a:br>
                      <a:r>
                        <a:rPr lang="en-GB" sz="24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Sea-Creatures</a:t>
                      </a: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rtl="0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Opaque silhouettes </a:t>
                      </a: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5427294"/>
                  </a:ext>
                </a:extLst>
              </a:tr>
            </a:tbl>
          </a:graphicData>
        </a:graphic>
      </p:graphicFrame>
      <p:sp>
        <p:nvSpPr>
          <p:cNvPr id="9" name="Rectangle 1">
            <a:extLst>
              <a:ext uri="{FF2B5EF4-FFF2-40B4-BE49-F238E27FC236}">
                <a16:creationId xmlns:a16="http://schemas.microsoft.com/office/drawing/2014/main" id="{FCF56B8B-E8DD-4839-A394-B4A511ECE35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30563" y="306705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FC681B2-6EF0-4A63-BC1C-B9C49B10374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4961" y="2036376"/>
            <a:ext cx="3092752" cy="206102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BEB467A-E6DA-456D-84A2-288642597E53}"/>
              </a:ext>
            </a:extLst>
          </p:cNvPr>
          <p:cNvSpPr txBox="1"/>
          <p:nvPr/>
        </p:nvSpPr>
        <p:spPr>
          <a:xfrm>
            <a:off x="787755" y="4097405"/>
            <a:ext cx="31499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Greek mosaic, </a:t>
            </a:r>
            <a:r>
              <a:rPr lang="en-GB" dirty="0" err="1"/>
              <a:t>Paphos</a:t>
            </a:r>
            <a:r>
              <a:rPr lang="en-GB" dirty="0"/>
              <a:t> Cyprus, image from Petr </a:t>
            </a:r>
            <a:r>
              <a:rPr lang="en-GB" dirty="0" err="1"/>
              <a:t>Kratochvil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10573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575025-DF55-43F3-8A12-A90A1505B5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Language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607AC11-57E1-4E90-BC47-94D3D9F23B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422400"/>
            <a:ext cx="5181600" cy="4754563"/>
          </a:xfrm>
        </p:spPr>
        <p:txBody>
          <a:bodyPr>
            <a:normAutofit/>
          </a:bodyPr>
          <a:lstStyle/>
          <a:p>
            <a:r>
              <a:rPr lang="en-GB" dirty="0"/>
              <a:t>National Identity</a:t>
            </a:r>
          </a:p>
          <a:p>
            <a:r>
              <a:rPr lang="en-GB" dirty="0"/>
              <a:t>Same linguistic development as Mediterranean</a:t>
            </a:r>
          </a:p>
          <a:p>
            <a:r>
              <a:rPr lang="en-GB" dirty="0"/>
              <a:t>Bernard (2011): “colonists” attachment to national culture</a:t>
            </a:r>
          </a:p>
          <a:p>
            <a:r>
              <a:rPr lang="en-GB" dirty="0"/>
              <a:t>Greek language “uncontaminated”</a:t>
            </a:r>
          </a:p>
          <a:p>
            <a:r>
              <a:rPr lang="en-GB" dirty="0"/>
              <a:t>Handwritten documents</a:t>
            </a:r>
          </a:p>
          <a:p>
            <a:pPr lvl="1"/>
            <a:r>
              <a:rPr lang="en-GB" dirty="0"/>
              <a:t>Inscriptions</a:t>
            </a:r>
          </a:p>
          <a:p>
            <a:pPr lvl="1"/>
            <a:r>
              <a:rPr lang="en-GB" dirty="0"/>
              <a:t>Jars/Vases</a:t>
            </a:r>
          </a:p>
          <a:p>
            <a:pPr lvl="1"/>
            <a:r>
              <a:rPr lang="en-GB" dirty="0"/>
              <a:t>Parchment and Papyri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DA6F7D1-0C73-4AB4-BA61-355A2CA7904D}"/>
              </a:ext>
            </a:extLst>
          </p:cNvPr>
          <p:cNvSpPr txBox="1"/>
          <p:nvPr/>
        </p:nvSpPr>
        <p:spPr>
          <a:xfrm>
            <a:off x="838200" y="4933337"/>
            <a:ext cx="5181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Inscriptions </a:t>
            </a:r>
            <a:r>
              <a:rPr lang="en-GB" dirty="0"/>
              <a:t>on the sarcophagus of </a:t>
            </a:r>
            <a:r>
              <a:rPr lang="en-GB" dirty="0" err="1"/>
              <a:t>Kineas</a:t>
            </a:r>
            <a:r>
              <a:rPr lang="en-GB" dirty="0"/>
              <a:t>, picture from British Museum</a:t>
            </a: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95E62762-B8DB-4612-B6E6-B5AF3874D84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2002178"/>
            <a:ext cx="4967673" cy="2787537"/>
          </a:xfrm>
        </p:spPr>
      </p:pic>
    </p:spTree>
    <p:extLst>
      <p:ext uri="{BB962C8B-B14F-4D97-AF65-F5344CB8AC3E}">
        <p14:creationId xmlns:p14="http://schemas.microsoft.com/office/powerpoint/2010/main" val="36532740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91B5A0-A293-4916-939B-4D85476D3A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Cultural/ Religious Practices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A4CEFF-B98C-4677-B8C4-76A27F65B0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698796" cy="4351338"/>
          </a:xfrm>
        </p:spPr>
        <p:txBody>
          <a:bodyPr/>
          <a:lstStyle/>
          <a:p>
            <a:r>
              <a:rPr lang="en-GB" dirty="0"/>
              <a:t>Three main temples: Lower city, walled city and raised platform on acropolis.</a:t>
            </a:r>
          </a:p>
          <a:p>
            <a:r>
              <a:rPr lang="en-GB" dirty="0"/>
              <a:t>Remains of sandaled foot with engraving of a lightning bolt. Zeus/ Mithra or other local deity? No inscriptions to know definitely.</a:t>
            </a:r>
          </a:p>
          <a:p>
            <a:r>
              <a:rPr lang="en-GB" dirty="0"/>
              <a:t>Most artefacts found in the temples are of ‘non-Greek’ origins. Are the distinctions really that clear? (</a:t>
            </a:r>
            <a:r>
              <a:rPr lang="en-GB" dirty="0" err="1"/>
              <a:t>Mairs</a:t>
            </a:r>
            <a:r>
              <a:rPr lang="en-GB" dirty="0"/>
              <a:t>, 2014B, p. 85).</a:t>
            </a:r>
          </a:p>
          <a:p>
            <a:r>
              <a:rPr lang="en-GB" dirty="0"/>
              <a:t>Greeks adopting native religions? Temples made for natives? Temples made for both?</a:t>
            </a:r>
          </a:p>
          <a:p>
            <a:endParaRPr lang="en-GB" dirty="0"/>
          </a:p>
        </p:txBody>
      </p:sp>
      <p:pic>
        <p:nvPicPr>
          <p:cNvPr id="1026" name="Picture 2" descr=" Left Foot of Zeus, 3rd century B.C., Ai Khanoum, Marble, The Japan Committee for the Protection of Displaced Cultural Properties ">
            <a:extLst>
              <a:ext uri="{FF2B5EF4-FFF2-40B4-BE49-F238E27FC236}">
                <a16:creationId xmlns:a16="http://schemas.microsoft.com/office/drawing/2014/main" id="{8B2FDBD2-80A5-4B5E-A6A1-95D1384635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6996" y="1825625"/>
            <a:ext cx="3816804" cy="2969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AF79692-AB2D-4B93-8A26-D842D18B72E4}"/>
              </a:ext>
            </a:extLst>
          </p:cNvPr>
          <p:cNvSpPr txBox="1"/>
          <p:nvPr/>
        </p:nvSpPr>
        <p:spPr>
          <a:xfrm>
            <a:off x="7536996" y="4795069"/>
            <a:ext cx="38168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Left foot of Zeus, Ai Khanoum, from National Museum of Afghanistan, Kabul</a:t>
            </a:r>
          </a:p>
        </p:txBody>
      </p:sp>
    </p:spTree>
    <p:extLst>
      <p:ext uri="{BB962C8B-B14F-4D97-AF65-F5344CB8AC3E}">
        <p14:creationId xmlns:p14="http://schemas.microsoft.com/office/powerpoint/2010/main" val="42851452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CCB372-43A8-43A9-9B0C-AA2129AFEA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Shrine of </a:t>
            </a:r>
            <a:r>
              <a:rPr lang="en-GB" dirty="0" err="1"/>
              <a:t>Kineas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6F4C1A-ADD3-4C45-98C7-C513AC1190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108510" cy="4220333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Inscription from Delphi, links foundation of the city to Delphi.</a:t>
            </a:r>
          </a:p>
          <a:p>
            <a:r>
              <a:rPr lang="en-GB" dirty="0"/>
              <a:t>Possibly enlarged in early 3</a:t>
            </a:r>
            <a:r>
              <a:rPr lang="en-GB" baseline="30000" dirty="0"/>
              <a:t>rd</a:t>
            </a:r>
            <a:r>
              <a:rPr lang="en-GB" dirty="0"/>
              <a:t> Century as part of a general redesign of the city. Reinforcing/ reconfiguring idea of civic identity.</a:t>
            </a:r>
          </a:p>
          <a:p>
            <a:r>
              <a:rPr lang="en-GB" dirty="0"/>
              <a:t>Maxims brought from Delphi by ‘</a:t>
            </a:r>
            <a:r>
              <a:rPr lang="en-GB" dirty="0" err="1"/>
              <a:t>Klearchos</a:t>
            </a:r>
            <a:r>
              <a:rPr lang="en-GB" dirty="0"/>
              <a:t>’. Possibly </a:t>
            </a:r>
            <a:r>
              <a:rPr lang="en-GB" dirty="0" err="1"/>
              <a:t>Klearchos</a:t>
            </a:r>
            <a:r>
              <a:rPr lang="en-GB" dirty="0"/>
              <a:t> of Soli, a pupil of Aristotle, though there is no concrete evidence to prove this. (Lerner, 2003-4, p.p. 393-4; Wallace, 2016, p. 217; </a:t>
            </a:r>
            <a:r>
              <a:rPr lang="en-GB" dirty="0" err="1"/>
              <a:t>Mairs</a:t>
            </a:r>
            <a:r>
              <a:rPr lang="en-GB" dirty="0"/>
              <a:t>, 2014B, p. 74).</a:t>
            </a:r>
          </a:p>
          <a:p>
            <a:r>
              <a:rPr lang="en-GB" dirty="0"/>
              <a:t>Treatises of Aristotle found in the city library may suggest </a:t>
            </a:r>
            <a:r>
              <a:rPr lang="en-GB" dirty="0" err="1"/>
              <a:t>Klearchos</a:t>
            </a:r>
            <a:r>
              <a:rPr lang="en-GB" dirty="0"/>
              <a:t> of Soli?</a:t>
            </a:r>
          </a:p>
          <a:p>
            <a:r>
              <a:rPr lang="en-GB" dirty="0"/>
              <a:t>Could show links to wider Greek world?</a:t>
            </a:r>
          </a:p>
          <a:p>
            <a:r>
              <a:rPr lang="en-GB" dirty="0"/>
              <a:t>Puts the ‘centre of the Greek world’ at its edge.</a:t>
            </a:r>
          </a:p>
          <a:p>
            <a:r>
              <a:rPr lang="en-GB" dirty="0"/>
              <a:t>Guide the Greek settlers in the ‘alien world of Afghanistan’ (Holt, 1999, p.p. 37-8)</a:t>
            </a:r>
          </a:p>
          <a:p>
            <a:r>
              <a:rPr lang="en-GB" dirty="0"/>
              <a:t>Similar copies of Delphic maxims had been set up in other cities.</a:t>
            </a:r>
          </a:p>
        </p:txBody>
      </p:sp>
      <p:pic>
        <p:nvPicPr>
          <p:cNvPr id="4" name="Content Placeholder 6">
            <a:extLst>
              <a:ext uri="{FF2B5EF4-FFF2-40B4-BE49-F238E27FC236}">
                <a16:creationId xmlns:a16="http://schemas.microsoft.com/office/drawing/2014/main" id="{5871DD32-8B98-4AC8-8044-1C4681A002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2244" y="2113769"/>
            <a:ext cx="4900683" cy="297103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A44DD15-74DA-4A43-9209-5807A3425DF6}"/>
              </a:ext>
            </a:extLst>
          </p:cNvPr>
          <p:cNvSpPr txBox="1"/>
          <p:nvPr/>
        </p:nvSpPr>
        <p:spPr>
          <a:xfrm>
            <a:off x="7196349" y="5138557"/>
            <a:ext cx="4592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Sarcophagus of </a:t>
            </a:r>
            <a:r>
              <a:rPr lang="en-GB" dirty="0" err="1"/>
              <a:t>Kineas</a:t>
            </a:r>
            <a:r>
              <a:rPr lang="en-GB" dirty="0"/>
              <a:t>, picture from Wikipedia</a:t>
            </a:r>
          </a:p>
        </p:txBody>
      </p:sp>
    </p:spTree>
    <p:extLst>
      <p:ext uri="{BB962C8B-B14F-4D97-AF65-F5344CB8AC3E}">
        <p14:creationId xmlns:p14="http://schemas.microsoft.com/office/powerpoint/2010/main" val="31057079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ECC713-E432-4EDA-972F-C0CD030DAA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Coinage/ economy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7F95C4-50D6-4F9E-A74E-9D18204550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09486"/>
            <a:ext cx="6636657" cy="498338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Royal mint set up during the reign of Antiochus I, one of the main mints in Bactria, alongside Bactra.</a:t>
            </a:r>
          </a:p>
          <a:p>
            <a:r>
              <a:rPr lang="en-GB" dirty="0"/>
              <a:t>37% of bronze coins date from the reign of Antiochus I, only nine coins date from the pre-Seleucid era.</a:t>
            </a:r>
          </a:p>
          <a:p>
            <a:r>
              <a:rPr lang="en-GB" dirty="0"/>
              <a:t>Greek and Indian coinage held to different weight standards (Greek coins were Attic standard)</a:t>
            </a:r>
          </a:p>
          <a:p>
            <a:r>
              <a:rPr lang="en-GB" dirty="0"/>
              <a:t>Coin variants usually stored separately.</a:t>
            </a:r>
          </a:p>
          <a:p>
            <a:r>
              <a:rPr lang="en-GB" dirty="0"/>
              <a:t>Sometimes were mixed together, but were deposited by different people at different times (Lerner, 2011, p. 115).</a:t>
            </a:r>
          </a:p>
          <a:p>
            <a:r>
              <a:rPr lang="en-GB" dirty="0"/>
              <a:t>Could show separation between the Greek and Indian/ Bactrian economy?</a:t>
            </a:r>
          </a:p>
          <a:p>
            <a:r>
              <a:rPr lang="en-GB" dirty="0"/>
              <a:t>Could be evidence of trade between Greeks and Indians within Ai Khanoum?</a:t>
            </a:r>
          </a:p>
          <a:p>
            <a:r>
              <a:rPr lang="en-GB" dirty="0"/>
              <a:t>Indian coins may have been used as a result of a silver shortage? (</a:t>
            </a:r>
            <a:r>
              <a:rPr lang="en-GB" dirty="0" err="1"/>
              <a:t>Rapin</a:t>
            </a:r>
            <a:r>
              <a:rPr lang="en-GB" dirty="0"/>
              <a:t>, 1992).</a:t>
            </a:r>
          </a:p>
          <a:p>
            <a:endParaRPr lang="en-GB" dirty="0"/>
          </a:p>
        </p:txBody>
      </p:sp>
      <p:pic>
        <p:nvPicPr>
          <p:cNvPr id="4" name="Picture 2" descr="https://lh5.googleusercontent.com/eFxWJYJU0aX7ZkzNdk1rUSMucneFgc_hVDY6BCYTTKSMKQze3uYTf4AzQDaZKZMVelx41_s-dz52XcNPa_wrOzYZEcTnzDByTIF56OOqdp5YGvssp_WsY7pyJoPRCkzMCtBfgmZi">
            <a:extLst>
              <a:ext uri="{FF2B5EF4-FFF2-40B4-BE49-F238E27FC236}">
                <a16:creationId xmlns:a16="http://schemas.microsoft.com/office/drawing/2014/main" id="{C93EDF0E-AE0E-4FC1-9038-F0E461FADB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4857" y="1253331"/>
            <a:ext cx="4180114" cy="4666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F26C322-10FC-4B70-9D59-D33F6ADEF34A}"/>
              </a:ext>
            </a:extLst>
          </p:cNvPr>
          <p:cNvSpPr txBox="1"/>
          <p:nvPr/>
        </p:nvSpPr>
        <p:spPr>
          <a:xfrm>
            <a:off x="7474857" y="5920285"/>
            <a:ext cx="41801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Amphorae used for storing coinage in Ai Khanoum treasury (from Bernard 2011)</a:t>
            </a:r>
          </a:p>
        </p:txBody>
      </p:sp>
    </p:spTree>
    <p:extLst>
      <p:ext uri="{BB962C8B-B14F-4D97-AF65-F5344CB8AC3E}">
        <p14:creationId xmlns:p14="http://schemas.microsoft.com/office/powerpoint/2010/main" val="42389883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EC901B-81BD-403B-BE98-BB87E67803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Coins</a:t>
            </a:r>
          </a:p>
        </p:txBody>
      </p:sp>
      <p:pic>
        <p:nvPicPr>
          <p:cNvPr id="3074" name="Picture 2" descr="https://lh3.googleusercontent.com/RGFhNoRowQdoWJl_P2vDO9_bI4geI7Tdu9yhUytullvrEDSkEzppd3br6yzvN1WKknDwsYuVVxyNN3ZnDG-RGsYNcsZAjlmn2x8TyqlQLVM-WTMQZDkJETK4WFZIIAC7JMSOw7AQ">
            <a:extLst>
              <a:ext uri="{FF2B5EF4-FFF2-40B4-BE49-F238E27FC236}">
                <a16:creationId xmlns:a16="http://schemas.microsoft.com/office/drawing/2014/main" id="{8722847E-F96A-43D9-B9E7-88B7724556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1453697"/>
            <a:ext cx="3562350" cy="1657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s://lh4.googleusercontent.com/Inp0y-fmvLJ8Iq1vW8V2hBg_j4Q6ar8-peUw_b0qUo8XfwpJx8tWjmcHTMvOs6S5ErhsicwZ6CugsYxnj74iMWZCEBvXYNmW_-sOPTOgMGsB56AxCFj7REikha7QVfYYzrQDUnql">
            <a:extLst>
              <a:ext uri="{FF2B5EF4-FFF2-40B4-BE49-F238E27FC236}">
                <a16:creationId xmlns:a16="http://schemas.microsoft.com/office/drawing/2014/main" id="{D0645A57-1675-4B67-911E-97AC895610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3804783"/>
            <a:ext cx="3400425" cy="1628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s://lh3.googleusercontent.com/p99Vqvzz-1XtSAMFZnm5AKvs47VPn8KN6BcIouEe907Dtj49dU7mssUDlxFMcQ956lt7ZyDC8mzMZ9BFKecAbjOU4NCQeXBZzsfttlciHFEVcTNnTDKqLVqiXbLmHlUq-UqJGh6S">
            <a:extLst>
              <a:ext uri="{FF2B5EF4-FFF2-40B4-BE49-F238E27FC236}">
                <a16:creationId xmlns:a16="http://schemas.microsoft.com/office/drawing/2014/main" id="{1D0ACC83-2A2A-4CA1-8C22-E67B1333B4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0550" y="2657815"/>
            <a:ext cx="356235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https://lh6.googleusercontent.com/npqWZyZUYIUDbgZoHJIymWyL1yu232BGOIiQtjK_TE-zC8YFrPqGsR3iRDf5nXPprQtAsossUktFHo6h5hbzScfE3tOg6EZ2Ar9uprvcvrPM9T-Gx-FH_CDJyRBJa5SyjM9mz1kK">
            <a:extLst>
              <a:ext uri="{FF2B5EF4-FFF2-40B4-BE49-F238E27FC236}">
                <a16:creationId xmlns:a16="http://schemas.microsoft.com/office/drawing/2014/main" id="{AD311D10-7DA2-4661-AF73-6F92253522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2900" y="1378914"/>
            <a:ext cx="3509022" cy="1494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https://lh4.googleusercontent.com/GG4dBPrcKuLq4zsEj4qfRx-2yThs7hBLfSpNKQI_KQQzdn801ug8Hzs6Cac64KebZdn5hZL2Qx5l8nWNfcor1vmeMKRBiRHf8hYpVLYKLQR6zCELIs4b3VP5WM32caGrjGHM9RYs">
            <a:extLst>
              <a:ext uri="{FF2B5EF4-FFF2-40B4-BE49-F238E27FC236}">
                <a16:creationId xmlns:a16="http://schemas.microsoft.com/office/drawing/2014/main" id="{85E9C0BA-35EB-4AB6-B3F4-D36DFFA473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1009" y="3984172"/>
            <a:ext cx="3562351" cy="1601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7B2DD43-B88C-45C5-8D09-8A55C6979C4C}"/>
              </a:ext>
            </a:extLst>
          </p:cNvPr>
          <p:cNvSpPr txBox="1"/>
          <p:nvPr/>
        </p:nvSpPr>
        <p:spPr>
          <a:xfrm>
            <a:off x="838200" y="3130533"/>
            <a:ext cx="32834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Antiochus I, with bridled horse, from Wildwinds.com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42003F1-3B8B-463C-B9B7-EBEBE610ED73}"/>
              </a:ext>
            </a:extLst>
          </p:cNvPr>
          <p:cNvSpPr txBox="1"/>
          <p:nvPr/>
        </p:nvSpPr>
        <p:spPr>
          <a:xfrm>
            <a:off x="838200" y="5578508"/>
            <a:ext cx="32834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Antiochus II, with Apollo, from Wildwinds.com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5EA4F88-DF0F-4726-9E99-30A8323DEBFE}"/>
              </a:ext>
            </a:extLst>
          </p:cNvPr>
          <p:cNvSpPr txBox="1"/>
          <p:nvPr/>
        </p:nvSpPr>
        <p:spPr>
          <a:xfrm>
            <a:off x="4669953" y="4254300"/>
            <a:ext cx="32834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Diodotus</a:t>
            </a:r>
            <a:r>
              <a:rPr lang="en-GB" dirty="0"/>
              <a:t> I, with Thundering Zeus and name of Antiochus II, from Wildwinds.com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95E5694-237D-4670-AE0D-6529C841FEA4}"/>
              </a:ext>
            </a:extLst>
          </p:cNvPr>
          <p:cNvSpPr txBox="1"/>
          <p:nvPr/>
        </p:nvSpPr>
        <p:spPr>
          <a:xfrm>
            <a:off x="8319936" y="2873828"/>
            <a:ext cx="32834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Diodotus</a:t>
            </a:r>
            <a:r>
              <a:rPr lang="en-GB" dirty="0"/>
              <a:t> II, with Thundering Zeus, Antiochus’ name absent. From Wildwinds.com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1D68D51-C635-45C9-8414-014F87821BF4}"/>
              </a:ext>
            </a:extLst>
          </p:cNvPr>
          <p:cNvSpPr txBox="1"/>
          <p:nvPr/>
        </p:nvSpPr>
        <p:spPr>
          <a:xfrm>
            <a:off x="8407568" y="5585431"/>
            <a:ext cx="32834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Euthydemus I, image of Herakles. From Wildwinds.com</a:t>
            </a:r>
          </a:p>
        </p:txBody>
      </p:sp>
    </p:spTree>
    <p:extLst>
      <p:ext uri="{BB962C8B-B14F-4D97-AF65-F5344CB8AC3E}">
        <p14:creationId xmlns:p14="http://schemas.microsoft.com/office/powerpoint/2010/main" val="34450935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D32A8F-67D0-417B-B40B-60F71F9B7A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Administration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397C5A-2EE2-4846-ACDF-AEE3B76546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Traditional view: Greeks ruling over the lower status local population.</a:t>
            </a:r>
          </a:p>
          <a:p>
            <a:r>
              <a:rPr lang="en-GB" dirty="0"/>
              <a:t>Most early administrative texts found are in Aramaic. Last Aramaic text found is from around 320BC, with the next Greek administrative text dating around a century later.</a:t>
            </a:r>
          </a:p>
          <a:p>
            <a:r>
              <a:rPr lang="en-GB" dirty="0"/>
              <a:t>Utilised pre-existing Achaemenid officials?</a:t>
            </a:r>
          </a:p>
          <a:p>
            <a:r>
              <a:rPr lang="en-GB" dirty="0"/>
              <a:t>Most higher ranking officials had Greek names, but </a:t>
            </a:r>
            <a:r>
              <a:rPr lang="en-GB" dirty="0" err="1"/>
              <a:t>Mairs</a:t>
            </a:r>
            <a:r>
              <a:rPr lang="en-GB" dirty="0"/>
              <a:t> states that this does not necessarily indicate an ethnic divide in the administration. (</a:t>
            </a:r>
            <a:r>
              <a:rPr lang="en-GB" dirty="0" err="1"/>
              <a:t>Mairs</a:t>
            </a:r>
            <a:r>
              <a:rPr lang="en-GB" dirty="0"/>
              <a:t> 2014B, p. 52).</a:t>
            </a:r>
          </a:p>
        </p:txBody>
      </p:sp>
    </p:spTree>
    <p:extLst>
      <p:ext uri="{BB962C8B-B14F-4D97-AF65-F5344CB8AC3E}">
        <p14:creationId xmlns:p14="http://schemas.microsoft.com/office/powerpoint/2010/main" val="346073089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77" name="Group 70">
            <a:extLst>
              <a:ext uri="{FF2B5EF4-FFF2-40B4-BE49-F238E27FC236}">
                <a16:creationId xmlns:a16="http://schemas.microsoft.com/office/drawing/2014/main" id="{57500303-A207-4812-BEB9-51E132FEB7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72" name="Freeform 6">
              <a:extLst>
                <a:ext uri="{FF2B5EF4-FFF2-40B4-BE49-F238E27FC236}">
                  <a16:creationId xmlns:a16="http://schemas.microsoft.com/office/drawing/2014/main" id="{10118C91-C025-4776-BE95-E9926378E7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078" name="Freeform 6">
              <a:extLst>
                <a:ext uri="{FF2B5EF4-FFF2-40B4-BE49-F238E27FC236}">
                  <a16:creationId xmlns:a16="http://schemas.microsoft.com/office/drawing/2014/main" id="{339174D0-30E8-4BBF-BF81-5DDAC33C0C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  <p:sp useBgFill="1">
        <p:nvSpPr>
          <p:cNvPr id="1079" name="Rectangle 74">
            <a:extLst>
              <a:ext uri="{FF2B5EF4-FFF2-40B4-BE49-F238E27FC236}">
                <a16:creationId xmlns:a16="http://schemas.microsoft.com/office/drawing/2014/main" id="{7BB74091-09FE-44AF-8325-7FE6E175F7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C7B36C-6C86-469B-A6F7-1067EB1965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2858" y="4736961"/>
            <a:ext cx="10720685" cy="93676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cap="all"/>
              <a:t>A Greek city in Afghanistan?</a:t>
            </a:r>
          </a:p>
        </p:txBody>
      </p:sp>
      <p:pic>
        <p:nvPicPr>
          <p:cNvPr id="1080" name="Content Placeholder 4">
            <a:extLst>
              <a:ext uri="{FF2B5EF4-FFF2-40B4-BE49-F238E27FC236}">
                <a16:creationId xmlns:a16="http://schemas.microsoft.com/office/drawing/2014/main" id="{66F0A108-4A1F-4586-922E-790A546D655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936" y="619525"/>
            <a:ext cx="3555130" cy="3519578"/>
          </a:xfrm>
          <a:prstGeom prst="rect">
            <a:avLst/>
          </a:prstGeom>
        </p:spPr>
      </p:pic>
      <p:pic>
        <p:nvPicPr>
          <p:cNvPr id="6" name="Content Placeholder 6">
            <a:extLst>
              <a:ext uri="{FF2B5EF4-FFF2-40B4-BE49-F238E27FC236}">
                <a16:creationId xmlns:a16="http://schemas.microsoft.com/office/drawing/2014/main" id="{EB7E7707-5BEB-4436-B57B-2F32DE17AD7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1800" y="1297428"/>
            <a:ext cx="3561766" cy="2163772"/>
          </a:xfrm>
          <a:prstGeom prst="rect">
            <a:avLst/>
          </a:prstGeom>
        </p:spPr>
      </p:pic>
      <p:pic>
        <p:nvPicPr>
          <p:cNvPr id="1026" name="Picture 2" descr="https://lh6.googleusercontent.com/npqWZyZUYIUDbgZoHJIymWyL1yu232BGOIiQtjK_TE-zC8YFrPqGsR3iRDf5nXPprQtAsossUktFHo6h5hbzScfE3tOg6EZ2Ar9uprvcvrPM9T-Gx-FH_CDJyRBJa5SyjM9mz1kK">
            <a:extLst>
              <a:ext uri="{FF2B5EF4-FFF2-40B4-BE49-F238E27FC236}">
                <a16:creationId xmlns:a16="http://schemas.microsoft.com/office/drawing/2014/main" id="{A08F5CB1-3A91-48B6-808F-BE17684B29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695" b="98592" l="3200" r="97000">
                        <a14:foregroundMark x1="38200" y1="52113" x2="45600" y2="44131"/>
                        <a14:foregroundMark x1="6000" y1="53991" x2="6000" y2="53991"/>
                        <a14:foregroundMark x1="11800" y1="65258" x2="3200" y2="46009"/>
                        <a14:foregroundMark x1="6800" y1="22066" x2="11000" y2="17840"/>
                        <a14:foregroundMark x1="24600" y1="9390" x2="23260" y2="9059"/>
                        <a14:foregroundMark x1="9000" y1="18310" x2="13800" y2="7512"/>
                        <a14:foregroundMark x1="31605" y1="8541" x2="34800" y2="11268"/>
                        <a14:foregroundMark x1="43200" y1="68545" x2="43600" y2="51174"/>
                        <a14:foregroundMark x1="45600" y1="51174" x2="44400" y2="66667"/>
                        <a14:foregroundMark x1="44316" y1="33497" x2="44400" y2="33333"/>
                        <a14:foregroundMark x1="43200" y1="35681" x2="44311" y2="33508"/>
                        <a14:foregroundMark x1="43640" y1="31779" x2="44000" y2="32394"/>
                        <a14:foregroundMark x1="28600" y1="90610" x2="14600" y2="90141"/>
                        <a14:foregroundMark x1="14600" y1="90141" x2="22600" y2="99061"/>
                        <a14:foregroundMark x1="67800" y1="62441" x2="77800" y2="39906"/>
                        <a14:foregroundMark x1="77800" y1="39906" x2="69000" y2="44131"/>
                        <a14:foregroundMark x1="86400" y1="53052" x2="75200" y2="10329"/>
                        <a14:foregroundMark x1="86000" y1="13146" x2="95400" y2="40845"/>
                        <a14:foregroundMark x1="95400" y1="40845" x2="95800" y2="53052"/>
                        <a14:foregroundMark x1="60000" y1="68545" x2="57600" y2="38967"/>
                        <a14:foregroundMark x1="57600" y1="38967" x2="57600" y2="37559"/>
                        <a14:foregroundMark x1="84400" y1="9390" x2="76400" y2="10329"/>
                        <a14:foregroundMark x1="86400" y1="15023" x2="84089" y2="8513"/>
                        <a14:foregroundMark x1="90400" y1="16901" x2="86363" y2="8884"/>
                        <a14:foregroundMark x1="93000" y1="21127" x2="86123" y2="8845"/>
                        <a14:foregroundMark x1="90964" y1="13395" x2="86877" y2="8967"/>
                        <a14:foregroundMark x1="87200" y1="87793" x2="91004" y2="80016"/>
                        <a14:foregroundMark x1="93355" y1="76003" x2="93195" y2="76662"/>
                        <a14:foregroundMark x1="91067" y1="80147" x2="88400" y2="84977"/>
                        <a14:foregroundMark x1="93356" y1="76003" x2="93215" y2="76258"/>
                        <a14:foregroundMark x1="38640" y1="18310" x2="37800" y2="16901"/>
                        <a14:foregroundMark x1="39578" y1="19882" x2="38640" y2="18310"/>
                        <a14:foregroundMark x1="36837" y1="18310" x2="36000" y2="16901"/>
                        <a14:foregroundMark x1="38510" y1="21127" x2="36837" y2="18310"/>
                        <a14:foregroundMark x1="41028" y1="25368" x2="38510" y2="21127"/>
                        <a14:foregroundMark x1="45200" y1="32394" x2="44318" y2="30908"/>
                        <a14:foregroundMark x1="38758" y1="15022" x2="34800" y2="12207"/>
                        <a14:backgroundMark x1="15400" y1="1408" x2="15400" y2="1408"/>
                        <a14:backgroundMark x1="30800" y1="2817" x2="30800" y2="2817"/>
                        <a14:backgroundMark x1="42200" y1="17840" x2="42200" y2="17840"/>
                        <a14:backgroundMark x1="40200" y1="18310" x2="40200" y2="18310"/>
                        <a14:backgroundMark x1="41800" y1="21127" x2="41800" y2="21127"/>
                        <a14:backgroundMark x1="45200" y1="28638" x2="41800" y2="15962"/>
                        <a14:backgroundMark x1="43200" y1="25822" x2="42600" y2="19249"/>
                        <a14:backgroundMark x1="89200" y1="2817" x2="74800" y2="469"/>
                        <a14:backgroundMark x1="95400" y1="21127" x2="90400" y2="10329"/>
                        <a14:backgroundMark x1="98200" y1="29577" x2="96600" y2="21127"/>
                        <a14:backgroundMark x1="98400" y1="29577" x2="95400" y2="21127"/>
                        <a14:backgroundMark x1="98800" y1="62441" x2="99600" y2="34742"/>
                        <a14:backgroundMark x1="93800" y1="77934" x2="91800" y2="81690"/>
                        <a14:backgroundMark x1="91800" y1="81690" x2="93400" y2="75117"/>
                        <a14:backgroundMark x1="96600" y1="72300" x2="93800" y2="76995"/>
                        <a14:backgroundMark x1="43200" y1="24883" x2="41400" y2="21127"/>
                        <a14:backgroundMark x1="43200" y1="23005" x2="44800" y2="30516"/>
                        <a14:backgroundMark x1="41000" y1="22066" x2="38600" y2="14085"/>
                        <a14:backgroundMark x1="45200" y1="23944" x2="39800" y2="15023"/>
                        <a14:backgroundMark x1="43200" y1="23944" x2="41400" y2="23944"/>
                        <a14:backgroundMark x1="30800" y1="1878" x2="27800" y2="1408"/>
                        <a14:backgroundMark x1="32000" y1="3756" x2="15600" y2="14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5300" y="1622439"/>
            <a:ext cx="3561766" cy="1513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81" name="Freeform: Shape 76">
            <a:extLst>
              <a:ext uri="{FF2B5EF4-FFF2-40B4-BE49-F238E27FC236}">
                <a16:creationId xmlns:a16="http://schemas.microsoft.com/office/drawing/2014/main" id="{0F30CCEB-94C4-4F72-BA5A-9CEA853022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434936" y="4446551"/>
            <a:ext cx="1957171" cy="1103687"/>
          </a:xfrm>
          <a:custGeom>
            <a:avLst/>
            <a:gdLst>
              <a:gd name="connsiteX0" fmla="*/ 2017702 w 2017702"/>
              <a:gd name="connsiteY0" fmla="*/ 1137821 h 1137821"/>
              <a:gd name="connsiteX1" fmla="*/ 404 w 2017702"/>
              <a:gd name="connsiteY1" fmla="*/ 1137821 h 1137821"/>
              <a:gd name="connsiteX2" fmla="*/ 0 w 2017702"/>
              <a:gd name="connsiteY2" fmla="*/ 900216 h 1137821"/>
              <a:gd name="connsiteX3" fmla="*/ 1767759 w 2017702"/>
              <a:gd name="connsiteY3" fmla="*/ 901031 h 1137821"/>
              <a:gd name="connsiteX4" fmla="*/ 1767759 w 2017702"/>
              <a:gd name="connsiteY4" fmla="*/ 0 h 1137821"/>
              <a:gd name="connsiteX5" fmla="*/ 2017702 w 2017702"/>
              <a:gd name="connsiteY5" fmla="*/ 0 h 11378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017702" h="1137821">
                <a:moveTo>
                  <a:pt x="2017702" y="1137821"/>
                </a:moveTo>
                <a:lnTo>
                  <a:pt x="404" y="1137821"/>
                </a:lnTo>
                <a:cubicBezTo>
                  <a:pt x="-404" y="1055814"/>
                  <a:pt x="807" y="982224"/>
                  <a:pt x="0" y="900216"/>
                </a:cubicBezTo>
                <a:lnTo>
                  <a:pt x="1767759" y="901031"/>
                </a:lnTo>
                <a:lnTo>
                  <a:pt x="1767759" y="0"/>
                </a:lnTo>
                <a:lnTo>
                  <a:pt x="2017702" y="0"/>
                </a:lnTo>
                <a:close/>
              </a:path>
            </a:pathLst>
          </a:custGeom>
          <a:solidFill>
            <a:schemeClr val="tx2">
              <a:alpha val="80000"/>
            </a:schemeClr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082" name="Freeform: Shape 78">
            <a:extLst>
              <a:ext uri="{FF2B5EF4-FFF2-40B4-BE49-F238E27FC236}">
                <a16:creationId xmlns:a16="http://schemas.microsoft.com/office/drawing/2014/main" id="{0DE1A94F-CC8B-4954-97A7-ADD4F300D6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796837" y="5311230"/>
            <a:ext cx="2042265" cy="1213486"/>
          </a:xfrm>
          <a:custGeom>
            <a:avLst/>
            <a:gdLst>
              <a:gd name="connsiteX0" fmla="*/ 1844618 w 2105428"/>
              <a:gd name="connsiteY0" fmla="*/ 0 h 1251016"/>
              <a:gd name="connsiteX1" fmla="*/ 2105428 w 2105428"/>
              <a:gd name="connsiteY1" fmla="*/ 0 h 1251016"/>
              <a:gd name="connsiteX2" fmla="*/ 2105428 w 2105428"/>
              <a:gd name="connsiteY2" fmla="*/ 1251016 h 1251016"/>
              <a:gd name="connsiteX3" fmla="*/ 421 w 2105428"/>
              <a:gd name="connsiteY3" fmla="*/ 1251016 h 1251016"/>
              <a:gd name="connsiteX4" fmla="*/ 0 w 2105428"/>
              <a:gd name="connsiteY4" fmla="*/ 1003081 h 1251016"/>
              <a:gd name="connsiteX5" fmla="*/ 1844618 w 2105428"/>
              <a:gd name="connsiteY5" fmla="*/ 1003931 h 12510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05428" h="1251016">
                <a:moveTo>
                  <a:pt x="1844618" y="0"/>
                </a:moveTo>
                <a:lnTo>
                  <a:pt x="2105428" y="0"/>
                </a:lnTo>
                <a:lnTo>
                  <a:pt x="2105428" y="1251016"/>
                </a:lnTo>
                <a:lnTo>
                  <a:pt x="421" y="1251016"/>
                </a:lnTo>
                <a:cubicBezTo>
                  <a:pt x="-421" y="1165443"/>
                  <a:pt x="842" y="1088654"/>
                  <a:pt x="0" y="1003081"/>
                </a:cubicBezTo>
                <a:lnTo>
                  <a:pt x="1844618" y="1003931"/>
                </a:lnTo>
                <a:close/>
              </a:path>
            </a:pathLst>
          </a:custGeom>
          <a:solidFill>
            <a:schemeClr val="tx2">
              <a:alpha val="80000"/>
            </a:schemeClr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150583825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FCAC5A-9DE2-4385-9D6F-2C81B6299E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 (1)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75F808-0AC0-408A-B7FF-EDFB49468C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494971"/>
            <a:ext cx="9601200" cy="512354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Ahmad, A., 1995. The politics of literary </a:t>
            </a:r>
            <a:r>
              <a:rPr lang="en-GB" dirty="0" err="1"/>
              <a:t>postcoloniality</a:t>
            </a:r>
            <a:r>
              <a:rPr lang="en-GB" dirty="0"/>
              <a:t>. </a:t>
            </a:r>
            <a:r>
              <a:rPr lang="en-GB" i="1" dirty="0"/>
              <a:t>Race and Class</a:t>
            </a:r>
            <a:r>
              <a:rPr lang="en-GB" dirty="0"/>
              <a:t>, 36(3), pp. 1-20</a:t>
            </a:r>
          </a:p>
          <a:p>
            <a:r>
              <a:rPr lang="en-GB" dirty="0"/>
              <a:t>Ashcroft, B., Griffiths, G. &amp; Tiffin, H., 2007. </a:t>
            </a:r>
            <a:r>
              <a:rPr lang="en-GB" i="1" dirty="0"/>
              <a:t>Post-Colonial Studies: The Key Concepts. </a:t>
            </a:r>
            <a:r>
              <a:rPr lang="en-GB" dirty="0"/>
              <a:t>2nd ed. London; New York: Routledge.</a:t>
            </a:r>
          </a:p>
          <a:p>
            <a:r>
              <a:rPr lang="en-GB" dirty="0"/>
              <a:t>Bhabha, H. K., 1994. </a:t>
            </a:r>
            <a:r>
              <a:rPr lang="en-GB" i="1" dirty="0"/>
              <a:t>The Location of Culture. </a:t>
            </a:r>
            <a:r>
              <a:rPr lang="en-GB" dirty="0"/>
              <a:t>London; New York: Routledge.</a:t>
            </a:r>
          </a:p>
          <a:p>
            <a:r>
              <a:rPr lang="en-GB" dirty="0"/>
              <a:t>Bernard, P. (2011)</a:t>
            </a:r>
            <a:r>
              <a:rPr lang="en-GB" i="1" dirty="0"/>
              <a:t> </a:t>
            </a:r>
            <a:r>
              <a:rPr lang="en-GB" dirty="0"/>
              <a:t>‘The Greek Colony at </a:t>
            </a:r>
            <a:r>
              <a:rPr lang="en-GB" dirty="0" err="1"/>
              <a:t>Aï</a:t>
            </a:r>
            <a:r>
              <a:rPr lang="en-GB" dirty="0"/>
              <a:t> Khanum’, in</a:t>
            </a:r>
            <a:r>
              <a:rPr lang="en-GB" i="1" dirty="0"/>
              <a:t> Afghanistan: Crossroads of the Ancient World, </a:t>
            </a:r>
            <a:r>
              <a:rPr lang="en-GB" dirty="0" err="1"/>
              <a:t>Hierbert</a:t>
            </a:r>
            <a:r>
              <a:rPr lang="en-GB" dirty="0"/>
              <a:t>, F. and </a:t>
            </a:r>
            <a:r>
              <a:rPr lang="en-GB" dirty="0" err="1"/>
              <a:t>Cambon</a:t>
            </a:r>
            <a:r>
              <a:rPr lang="en-GB" dirty="0"/>
              <a:t>, P. (eds.), London.</a:t>
            </a:r>
          </a:p>
          <a:p>
            <a:r>
              <a:rPr lang="en-GB" dirty="0"/>
              <a:t>Boardman, J. (2015) </a:t>
            </a:r>
            <a:r>
              <a:rPr lang="en-GB" i="1" dirty="0"/>
              <a:t>The Greeks in Asia. </a:t>
            </a:r>
            <a:r>
              <a:rPr lang="en-GB" dirty="0"/>
              <a:t>London: Thames &amp; Hudson.</a:t>
            </a:r>
          </a:p>
          <a:p>
            <a:r>
              <a:rPr lang="en-GB" dirty="0"/>
              <a:t>Holt, F. L. (1999) </a:t>
            </a:r>
            <a:r>
              <a:rPr lang="en-GB" i="1" dirty="0"/>
              <a:t>Thundering Zeus: The Making of Hellenistic Bactria. </a:t>
            </a:r>
            <a:r>
              <a:rPr lang="en-GB" dirty="0"/>
              <a:t>Berkeley, Los Angeles, London: University of California Press.</a:t>
            </a:r>
          </a:p>
          <a:p>
            <a:r>
              <a:rPr lang="en-GB" dirty="0"/>
              <a:t>Joseph, M., 1999. Introduction: New hybrid identities and performance. In: M. Joseph &amp; J. N. Fink, eds. </a:t>
            </a:r>
            <a:r>
              <a:rPr lang="en-GB" i="1" dirty="0"/>
              <a:t>Performing Hybridity. </a:t>
            </a:r>
            <a:r>
              <a:rPr lang="en-GB" dirty="0"/>
              <a:t>Minneapolis: University of Minnesota Press, pp. 1-24.</a:t>
            </a:r>
          </a:p>
          <a:p>
            <a:r>
              <a:rPr lang="en-GB" dirty="0" err="1"/>
              <a:t>Kraidy</a:t>
            </a:r>
            <a:r>
              <a:rPr lang="en-GB" dirty="0"/>
              <a:t>, M. M., 2005. </a:t>
            </a:r>
            <a:r>
              <a:rPr lang="en-GB" i="1" dirty="0"/>
              <a:t>Hybridity, or the Cultural Logic of Globalization. </a:t>
            </a:r>
            <a:r>
              <a:rPr lang="en-GB" dirty="0"/>
              <a:t>Philadelphia: Temple University Press.</a:t>
            </a:r>
          </a:p>
        </p:txBody>
      </p:sp>
    </p:spTree>
    <p:extLst>
      <p:ext uri="{BB962C8B-B14F-4D97-AF65-F5344CB8AC3E}">
        <p14:creationId xmlns:p14="http://schemas.microsoft.com/office/powerpoint/2010/main" val="342869930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E516B-0079-42DC-A5D8-349109333F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 (2)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70A058-5E4E-4963-BA47-AEB3A42D7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625600"/>
            <a:ext cx="9601200" cy="4891314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Lerner, J.D. (2003-4) ‘Correcting the Early History of </a:t>
            </a:r>
            <a:r>
              <a:rPr lang="en-GB" dirty="0" err="1"/>
              <a:t>Āy</a:t>
            </a:r>
            <a:r>
              <a:rPr lang="en-GB" dirty="0"/>
              <a:t> </a:t>
            </a:r>
            <a:r>
              <a:rPr lang="en-GB" dirty="0" err="1"/>
              <a:t>Kānom</a:t>
            </a:r>
            <a:r>
              <a:rPr lang="en-GB" dirty="0"/>
              <a:t>’ in </a:t>
            </a:r>
            <a:r>
              <a:rPr lang="en-GB" i="1" dirty="0" err="1"/>
              <a:t>Archäologische</a:t>
            </a:r>
            <a:r>
              <a:rPr lang="en-GB" i="1" dirty="0"/>
              <a:t> </a:t>
            </a:r>
            <a:r>
              <a:rPr lang="en-GB" i="1" dirty="0" err="1"/>
              <a:t>Mitteilungen</a:t>
            </a:r>
            <a:r>
              <a:rPr lang="en-GB" i="1" dirty="0"/>
              <a:t> </a:t>
            </a:r>
            <a:r>
              <a:rPr lang="en-GB" i="1" dirty="0" err="1"/>
              <a:t>aus</a:t>
            </a:r>
            <a:r>
              <a:rPr lang="en-GB" i="1" dirty="0"/>
              <a:t> Iran und </a:t>
            </a:r>
            <a:r>
              <a:rPr lang="en-GB" i="1" dirty="0" err="1"/>
              <a:t>Turan</a:t>
            </a:r>
            <a:r>
              <a:rPr lang="en-GB" i="1" dirty="0"/>
              <a:t>, </a:t>
            </a:r>
            <a:r>
              <a:rPr lang="en-GB" dirty="0"/>
              <a:t>35-36, p.p. 373-410. </a:t>
            </a:r>
          </a:p>
          <a:p>
            <a:r>
              <a:rPr lang="en-GB" dirty="0"/>
              <a:t>A Reappraisal of the Economic Inscriptions and Coin Finds from </a:t>
            </a:r>
            <a:r>
              <a:rPr lang="en-GB" dirty="0" err="1"/>
              <a:t>Aï</a:t>
            </a:r>
            <a:r>
              <a:rPr lang="en-GB" dirty="0"/>
              <a:t> Khanoum, </a:t>
            </a:r>
            <a:r>
              <a:rPr lang="en-GB" i="1" dirty="0"/>
              <a:t>Anabasis: </a:t>
            </a:r>
            <a:r>
              <a:rPr lang="en-GB" i="1" dirty="0" err="1"/>
              <a:t>Studia</a:t>
            </a:r>
            <a:r>
              <a:rPr lang="en-GB" i="1" dirty="0"/>
              <a:t> Classica et Orientalia</a:t>
            </a:r>
            <a:r>
              <a:rPr lang="en-GB" dirty="0"/>
              <a:t>, 2 (2011): 103-147.</a:t>
            </a:r>
          </a:p>
          <a:p>
            <a:r>
              <a:rPr lang="en-GB" dirty="0" err="1"/>
              <a:t>Mairs</a:t>
            </a:r>
            <a:r>
              <a:rPr lang="en-GB" dirty="0"/>
              <a:t>, R., (2015) Bactrian or Graeco-Bactrian Kingdom. In: J. </a:t>
            </a:r>
            <a:r>
              <a:rPr lang="en-GB" dirty="0" err="1"/>
              <a:t>MacKenzie</a:t>
            </a:r>
            <a:r>
              <a:rPr lang="en-GB" dirty="0"/>
              <a:t>, ed. </a:t>
            </a:r>
            <a:r>
              <a:rPr lang="en-GB" i="1" dirty="0"/>
              <a:t>The </a:t>
            </a:r>
            <a:r>
              <a:rPr lang="en-GB" i="1" dirty="0" err="1"/>
              <a:t>Encyclopedia</a:t>
            </a:r>
            <a:r>
              <a:rPr lang="en-GB" i="1" dirty="0"/>
              <a:t> of Empire. </a:t>
            </a:r>
            <a:r>
              <a:rPr lang="en-GB" dirty="0"/>
              <a:t>London: Wiley-Blackwell, pp. 1-4.</a:t>
            </a:r>
          </a:p>
          <a:p>
            <a:r>
              <a:rPr lang="en-GB" dirty="0" err="1"/>
              <a:t>Mairs</a:t>
            </a:r>
            <a:r>
              <a:rPr lang="en-GB" dirty="0"/>
              <a:t>, R. (2014A) ‘The Founder Shrine and the 'Foundation'</a:t>
            </a:r>
            <a:r>
              <a:rPr lang="en-GB" i="1" dirty="0"/>
              <a:t> of Ai Khanoum.</a:t>
            </a:r>
            <a:r>
              <a:rPr lang="en-GB" dirty="0"/>
              <a:t> In: Mac Sweeney, N. (ed.) </a:t>
            </a:r>
            <a:r>
              <a:rPr lang="en-GB" i="1" dirty="0"/>
              <a:t>Foundation Myths in Dialogue: Discourses about Origins in Ancient Societies.</a:t>
            </a:r>
            <a:r>
              <a:rPr lang="en-GB" dirty="0"/>
              <a:t> University of Pennsylvania Press, Philadelphia, pp. 103-128. </a:t>
            </a:r>
          </a:p>
          <a:p>
            <a:r>
              <a:rPr lang="en-GB" dirty="0" err="1"/>
              <a:t>Mairs</a:t>
            </a:r>
            <a:r>
              <a:rPr lang="en-GB" dirty="0"/>
              <a:t>, R. (2014B) </a:t>
            </a:r>
            <a:r>
              <a:rPr lang="en-GB" i="1" dirty="0"/>
              <a:t>The Hellenistic Far East, </a:t>
            </a:r>
            <a:r>
              <a:rPr lang="en-GB" dirty="0"/>
              <a:t>Oakland, CA: University of California Press.</a:t>
            </a:r>
          </a:p>
          <a:p>
            <a:r>
              <a:rPr lang="en-GB" dirty="0"/>
              <a:t>Martinez-</a:t>
            </a:r>
            <a:r>
              <a:rPr lang="en-GB" dirty="0" err="1"/>
              <a:t>Sève</a:t>
            </a:r>
            <a:r>
              <a:rPr lang="en-GB" dirty="0"/>
              <a:t>, L. (2014) ‘The Spatial Organization of Ai Khanoum, a Greek City in Afghanistan’. In: </a:t>
            </a:r>
            <a:r>
              <a:rPr lang="en-GB" i="1" dirty="0"/>
              <a:t>American Journal of Archaeology, </a:t>
            </a:r>
            <a:r>
              <a:rPr lang="en-GB" dirty="0"/>
              <a:t>118(2), p.p. 267-283.</a:t>
            </a:r>
          </a:p>
          <a:p>
            <a:r>
              <a:rPr lang="en-GB" dirty="0" err="1"/>
              <a:t>Rapin</a:t>
            </a:r>
            <a:r>
              <a:rPr lang="en-GB" dirty="0"/>
              <a:t>, Cl. (1992) </a:t>
            </a:r>
            <a:r>
              <a:rPr lang="en-GB" i="1" dirty="0"/>
              <a:t>La </a:t>
            </a:r>
            <a:r>
              <a:rPr lang="en-GB" i="1" dirty="0" err="1"/>
              <a:t>trésorerie</a:t>
            </a:r>
            <a:r>
              <a:rPr lang="en-GB" i="1" dirty="0"/>
              <a:t> du palais </a:t>
            </a:r>
            <a:r>
              <a:rPr lang="en-GB" i="1" dirty="0" err="1"/>
              <a:t>hellénistique</a:t>
            </a:r>
            <a:r>
              <a:rPr lang="en-GB" i="1" dirty="0"/>
              <a:t> </a:t>
            </a:r>
            <a:r>
              <a:rPr lang="en-GB" i="1" dirty="0" err="1"/>
              <a:t>d’Aï</a:t>
            </a:r>
            <a:r>
              <a:rPr lang="en-GB" i="1" dirty="0"/>
              <a:t> Khanoum. </a:t>
            </a:r>
            <a:r>
              <a:rPr lang="en-GB" i="1" dirty="0" err="1"/>
              <a:t>L’apogée</a:t>
            </a:r>
            <a:r>
              <a:rPr lang="en-GB" i="1" dirty="0"/>
              <a:t> et la chute du </a:t>
            </a:r>
            <a:r>
              <a:rPr lang="en-GB" i="1" dirty="0" err="1"/>
              <a:t>royaume</a:t>
            </a:r>
            <a:r>
              <a:rPr lang="en-GB" i="1" dirty="0"/>
              <a:t> </a:t>
            </a:r>
            <a:r>
              <a:rPr lang="en-GB" i="1" dirty="0" err="1"/>
              <a:t>grec</a:t>
            </a:r>
            <a:r>
              <a:rPr lang="en-GB" i="1" dirty="0"/>
              <a:t> de </a:t>
            </a:r>
            <a:r>
              <a:rPr lang="en-GB" i="1" dirty="0" err="1"/>
              <a:t>Bactriane</a:t>
            </a:r>
            <a:r>
              <a:rPr lang="en-GB" dirty="0"/>
              <a:t> (MDAFA 33, </a:t>
            </a:r>
            <a:r>
              <a:rPr lang="en-GB" dirty="0" err="1"/>
              <a:t>FAKh</a:t>
            </a:r>
            <a:r>
              <a:rPr lang="en-GB" dirty="0"/>
              <a:t> 8).</a:t>
            </a:r>
          </a:p>
          <a:p>
            <a:r>
              <a:rPr lang="en-GB" dirty="0"/>
              <a:t>Wallace, S</a:t>
            </a:r>
            <a:r>
              <a:rPr lang="en-GB" i="1" dirty="0"/>
              <a:t>. </a:t>
            </a:r>
            <a:r>
              <a:rPr lang="en-GB" dirty="0"/>
              <a:t>(2016) </a:t>
            </a:r>
            <a:r>
              <a:rPr lang="en-GB" i="1" dirty="0"/>
              <a:t>“</a:t>
            </a:r>
            <a:r>
              <a:rPr lang="en-GB" dirty="0"/>
              <a:t>GREEK CULTURE IN AFGHANISTAN AND INDIA: OLD EVIDENCE AND NEW DISCOVERIES,” In:</a:t>
            </a:r>
            <a:r>
              <a:rPr lang="en-GB" i="1" dirty="0"/>
              <a:t> Greece and Rome., 63(2), </a:t>
            </a:r>
            <a:r>
              <a:rPr lang="en-GB" dirty="0"/>
              <a:t>pp. 205–226.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0607315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2050</Words>
  <Application>Microsoft Office PowerPoint</Application>
  <PresentationFormat>Widescreen</PresentationFormat>
  <Paragraphs>224</Paragraphs>
  <Slides>22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Calibri</vt:lpstr>
      <vt:lpstr>Franklin Gothic Book</vt:lpstr>
      <vt:lpstr>Crop</vt:lpstr>
      <vt:lpstr>Ai Khanoum</vt:lpstr>
      <vt:lpstr>Hybridity: Greco-Bactrian?</vt:lpstr>
      <vt:lpstr>Founding the City</vt:lpstr>
      <vt:lpstr>Important buildings </vt:lpstr>
      <vt:lpstr>PowerPoint Presentation</vt:lpstr>
      <vt:lpstr>PowerPoint Presentation</vt:lpstr>
      <vt:lpstr>Residence</vt:lpstr>
      <vt:lpstr>Dude, where’s my Agora? </vt:lpstr>
      <vt:lpstr>Adaptation or Hybridity</vt:lpstr>
      <vt:lpstr>Art</vt:lpstr>
      <vt:lpstr>Cybele Plate</vt:lpstr>
      <vt:lpstr>Dionysus and Heracles</vt:lpstr>
      <vt:lpstr>Mosaics</vt:lpstr>
      <vt:lpstr>Language</vt:lpstr>
      <vt:lpstr>Cultural/ Religious Practices</vt:lpstr>
      <vt:lpstr>Shrine of Kineas</vt:lpstr>
      <vt:lpstr>Coinage/ economy</vt:lpstr>
      <vt:lpstr>Coins</vt:lpstr>
      <vt:lpstr>Administration</vt:lpstr>
      <vt:lpstr>A Greek city in Afghanistan?</vt:lpstr>
      <vt:lpstr>Bibliography (1)</vt:lpstr>
      <vt:lpstr>Bibliography (2)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Ai Khanoum</dc:title>
  <dc:creator>Helen Alice</dc:creator>
  <cp:lastModifiedBy>Helen Alice</cp:lastModifiedBy>
  <cp:revision>7</cp:revision>
  <dcterms:created xsi:type="dcterms:W3CDTF">2018-12-14T12:30:39Z</dcterms:created>
  <dcterms:modified xsi:type="dcterms:W3CDTF">2018-12-16T12:15:12Z</dcterms:modified>
</cp:coreProperties>
</file>