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345" r:id="rId7"/>
    <p:sldId id="339" r:id="rId8"/>
    <p:sldId id="256" r:id="rId9"/>
    <p:sldId id="343" r:id="rId10"/>
    <p:sldId id="340" r:id="rId11"/>
    <p:sldId id="344" r:id="rId12"/>
    <p:sldId id="275" r:id="rId13"/>
    <p:sldId id="265" r:id="rId14"/>
    <p:sldId id="342" r:id="rId15"/>
    <p:sldId id="266"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3" d="100"/>
          <a:sy n="63" d="100"/>
        </p:scale>
        <p:origin x="7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a:t>
            </a:r>
            <a:r>
              <a:rPr lang="en-GB" sz="3200" dirty="0">
                <a:latin typeface="Arial" panose="020B0604020202020204" pitchFamily="34" charset="0"/>
                <a:cs typeface="Arial" panose="020B0604020202020204" pitchFamily="34" charset="0"/>
              </a:rPr>
              <a:t>Angela Dhillon</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a:t>
            </a:r>
            <a:r>
              <a:rPr lang="en-GB" sz="3200" dirty="0">
                <a:latin typeface="Arial" panose="020B0604020202020204" pitchFamily="34" charset="0"/>
                <a:cs typeface="Arial" panose="020B0604020202020204" pitchFamily="34" charset="0"/>
              </a:rPr>
              <a:t>2435731</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t>
            </a:r>
            <a:r>
              <a:rPr lang="en-GB" sz="3200" dirty="0">
                <a:latin typeface="Arial" panose="020B0604020202020204" pitchFamily="34" charset="0"/>
                <a:cs typeface="Arial" panose="020B0604020202020204" pitchFamily="34" charset="0"/>
              </a:rPr>
              <a:t>Koushik Das Sarma</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45719"/>
          </a:xfrm>
        </p:spPr>
        <p:txBody>
          <a:bodyPr>
            <a:normAutofit fontScale="90000"/>
          </a:bodyPr>
          <a:lstStyle/>
          <a:p>
            <a:r>
              <a:rPr lang="en-GB" sz="3200" b="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272823"/>
            <a:ext cx="11102197" cy="6340821"/>
          </a:xfrm>
        </p:spPr>
        <p:txBody>
          <a:bodyPr>
            <a:normAutofit/>
          </a:bodyPr>
          <a:lstStyle/>
          <a:p>
            <a:r>
              <a:rPr lang="en-GB" b="1" dirty="0"/>
              <a:t>Good morning My name is Angela Dhillon and today I’ll be presenting a strategic analysis of Green Haven Florists.</a:t>
            </a:r>
            <a:endParaRPr lang="en-GB" dirty="0"/>
          </a:p>
          <a:p>
            <a:r>
              <a:rPr lang="en-GB" dirty="0"/>
              <a:t>In my presentation, I will:</a:t>
            </a:r>
          </a:p>
          <a:p>
            <a:r>
              <a:rPr lang="en-GB" dirty="0"/>
              <a:t>Provide an overview of Green Haven Florists and the nature and scope of the challenges they are currently facing.</a:t>
            </a:r>
          </a:p>
          <a:p>
            <a:r>
              <a:rPr lang="en-GB" dirty="0"/>
              <a:t>Apply the 5W2H model to summarise these issues in a structured way.</a:t>
            </a:r>
          </a:p>
          <a:p>
            <a:r>
              <a:rPr lang="en-GB" dirty="0"/>
              <a:t>Critically examine external influences using the PESTEL framework.</a:t>
            </a:r>
          </a:p>
          <a:p>
            <a:r>
              <a:rPr lang="en-GB" dirty="0"/>
              <a:t>Analyse the root causes of the business’s decline through a Cause-and-Effect diagram.</a:t>
            </a:r>
          </a:p>
          <a:p>
            <a:r>
              <a:rPr lang="en-GB" dirty="0"/>
              <a:t>And finally, I’ll present a summary of the key findings that highlight opportunities for strategic improvement.</a:t>
            </a:r>
          </a:p>
          <a:p>
            <a:r>
              <a:rPr lang="en-GB" dirty="0"/>
              <a:t>Green Haven Florists Case Study (2025). </a:t>
            </a:r>
            <a:r>
              <a:rPr lang="en-GB" i="1" dirty="0"/>
              <a:t>Coursework Brief</a:t>
            </a:r>
            <a:r>
              <a:rPr lang="en-GB" dirty="0"/>
              <a:t>. University of Wales</a:t>
            </a: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Overview of Green Haven Florists</a:t>
            </a:r>
          </a:p>
        </p:txBody>
      </p:sp>
      <p:sp>
        <p:nvSpPr>
          <p:cNvPr id="3" name="Content Placeholder 2"/>
          <p:cNvSpPr>
            <a:spLocks noGrp="1"/>
          </p:cNvSpPr>
          <p:nvPr>
            <p:ph idx="1"/>
          </p:nvPr>
        </p:nvSpPr>
        <p:spPr/>
        <p:txBody>
          <a:bodyPr/>
          <a:lstStyle/>
          <a:p>
            <a:endParaRPr dirty="0"/>
          </a:p>
          <a:p>
            <a:pPr marL="0" indent="0" algn="l">
              <a:buNone/>
              <a:defRPr sz="1400">
                <a:latin typeface="Arial"/>
              </a:defRPr>
            </a:pPr>
            <a:r>
              <a:rPr dirty="0"/>
              <a:t>Founded in 2016 in Norwich, UK, Green Haven Florists is a small, independent shop known for its bespoke floral designs and strong commitment to sustainability, using eco-friendly packaging and locally sourced flowers. It has built a loyal customer base of environmentally conscious consumers who value quality and personal service.</a:t>
            </a:r>
            <a:br>
              <a:rPr dirty="0"/>
            </a:br>
            <a:br>
              <a:rPr dirty="0"/>
            </a:br>
            <a:r>
              <a:rPr lang="en-GB" dirty="0"/>
              <a:t>In </a:t>
            </a:r>
            <a:r>
              <a:rPr dirty="0"/>
              <a:t>the past year, Green Haven has faced </a:t>
            </a:r>
            <a:r>
              <a:rPr lang="en-GB" dirty="0"/>
              <a:t>a</a:t>
            </a:r>
            <a:r>
              <a:rPr dirty="0"/>
              <a:t> decline in sales and foot traffic </a:t>
            </a:r>
            <a:r>
              <a:rPr lang="en-GB" dirty="0"/>
              <a:t>by 30% </a:t>
            </a:r>
            <a:r>
              <a:rPr dirty="0"/>
              <a:t>due to </a:t>
            </a:r>
            <a:r>
              <a:rPr lang="en-GB" dirty="0"/>
              <a:t>costs rising </a:t>
            </a:r>
            <a:r>
              <a:rPr dirty="0"/>
              <a:t>online </a:t>
            </a:r>
            <a:r>
              <a:rPr lang="en-GB" dirty="0"/>
              <a:t>competition and</a:t>
            </a:r>
            <a:r>
              <a:rPr dirty="0"/>
              <a:t> changing consumer habits toward digital and subscription-based flower services. The business now needs to modernize its approach to stay competitive in an evolving market.</a:t>
            </a:r>
            <a:br>
              <a:rPr dirty="0"/>
            </a:br>
            <a:br>
              <a:rPr dirty="0"/>
            </a:br>
            <a:r>
              <a:rPr dirty="0"/>
              <a:t>References</a:t>
            </a:r>
            <a:r>
              <a:rPr lang="en-GB" dirty="0"/>
              <a:t>:</a:t>
            </a:r>
          </a:p>
          <a:p>
            <a:pPr marL="0" indent="0" algn="l">
              <a:buNone/>
              <a:defRPr sz="1400">
                <a:latin typeface="Arial"/>
              </a:defRPr>
            </a:pPr>
            <a:br>
              <a:rPr dirty="0"/>
            </a:br>
            <a:r>
              <a:rPr dirty="0"/>
              <a:t>Deloitte (2022) The Future of Retail: Adapting to the Digital Consumer. London: Deloitte Insights.</a:t>
            </a:r>
            <a:br>
              <a:rPr dirty="0"/>
            </a:br>
            <a:r>
              <a:rPr dirty="0"/>
              <a:t>Mintel (2023) UK Flower and Plant Market Report. London: Mintel Group Ltd.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021B28E-D115-414F-B059-CC1604C78A2B}"/>
              </a:ext>
            </a:extLst>
          </p:cNvPr>
          <p:cNvSpPr txBox="1">
            <a:spLocks noGrp="1" noRot="1" noMove="1" noResize="1" noEditPoints="1" noAdjustHandles="1" noChangeArrowheads="1" noChangeShapeType="1"/>
          </p:cNvSpPr>
          <p:nvPr/>
        </p:nvSpPr>
        <p:spPr>
          <a:xfrm>
            <a:off x="111760" y="132080"/>
            <a:ext cx="12080239" cy="8697959"/>
          </a:xfrm>
          <a:prstGeom prst="rect">
            <a:avLst/>
          </a:prstGeom>
          <a:noFill/>
        </p:spPr>
        <p:txBody>
          <a:bodyPr wrap="square">
            <a:spAutoFit/>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800" b="1" kern="100" dirty="0">
                <a:effectLst/>
                <a:latin typeface="Aptos" panose="020B0004020202020204" pitchFamily="34" charset="0"/>
                <a:ea typeface="Aptos" panose="020B0004020202020204" pitchFamily="34" charset="0"/>
                <a:cs typeface="Times New Roman" panose="02020603050405020304" pitchFamily="18" charset="0"/>
              </a:rPr>
              <a:t>Insights To The Problems Green Haven </a:t>
            </a:r>
            <a:r>
              <a:rPr lang="en-GB" sz="2800" b="1" kern="100" dirty="0">
                <a:latin typeface="Aptos" panose="020B0004020202020204" pitchFamily="34" charset="0"/>
                <a:ea typeface="Aptos" panose="020B0004020202020204" pitchFamily="34" charset="0"/>
                <a:cs typeface="Times New Roman" panose="02020603050405020304" pitchFamily="18" charset="0"/>
              </a:rPr>
              <a:t>Are Facing </a:t>
            </a:r>
          </a:p>
          <a:p>
            <a:pPr marL="285750" indent="-285750">
              <a:lnSpc>
                <a:spcPct val="115000"/>
              </a:lnSpc>
              <a:spcAft>
                <a:spcPts val="800"/>
              </a:spcAft>
              <a:buFont typeface="Arial" panose="020B0604020202020204" pitchFamily="34" charset="0"/>
              <a:buChar cha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15000"/>
              </a:lnSpc>
              <a:spcAft>
                <a:spcPts val="800"/>
              </a:spcAft>
              <a:buFont typeface="Arial" panose="020B0604020202020204" pitchFamily="34" charset="0"/>
              <a:buChar char="•"/>
            </a:pPr>
            <a:r>
              <a:rPr lang="en-GB" kern="100" dirty="0">
                <a:latin typeface="Aptos" panose="020B0004020202020204" pitchFamily="34" charset="0"/>
                <a:ea typeface="Aptos" panose="020B0004020202020204" pitchFamily="34" charset="0"/>
                <a:cs typeface="Times New Roman" panose="02020603050405020304" pitchFamily="18" charset="0"/>
              </a:rPr>
              <a:t>The main factor causing Green Haven Florists' business difficulties is a 30% drop in in-store sales over the previous 12 months. Both internal and external factors are responsible for this decline.</a:t>
            </a:r>
          </a:p>
          <a:p>
            <a:pPr marL="285750" indent="-285750">
              <a:lnSpc>
                <a:spcPct val="115000"/>
              </a:lnSpc>
              <a:spcAft>
                <a:spcPts val="800"/>
              </a:spcAft>
              <a:buFont typeface="Arial" panose="020B0604020202020204" pitchFamily="34" charset="0"/>
              <a:buChar char="•"/>
            </a:pPr>
            <a:endParaRPr lang="en-GB" b="1" dirty="0"/>
          </a:p>
          <a:p>
            <a:pPr marL="285750" indent="-285750">
              <a:lnSpc>
                <a:spcPct val="115000"/>
              </a:lnSpc>
              <a:spcAft>
                <a:spcPts val="800"/>
              </a:spcAft>
              <a:buFont typeface="Arial" panose="020B0604020202020204" pitchFamily="34" charset="0"/>
              <a:buChar char="•"/>
            </a:pPr>
            <a:r>
              <a:rPr lang="en-GB" dirty="0"/>
              <a:t>Performance has been impacted </a:t>
            </a:r>
            <a:r>
              <a:rPr lang="en-GB" b="1" dirty="0"/>
              <a:t>externally</a:t>
            </a:r>
            <a:r>
              <a:rPr lang="en-GB" dirty="0"/>
              <a:t> by factors such as declining high street foot traffic, the growth of online flower sellers, and rising operating costs brought on by supply chain pressures and inflation (Office for National Statistics [ONS], 2024; Mintel, 2024). Most of these are out of the company's direct control.</a:t>
            </a:r>
          </a:p>
          <a:p>
            <a:pPr marL="285750" indent="-285750">
              <a:lnSpc>
                <a:spcPct val="115000"/>
              </a:lnSpc>
              <a:spcAft>
                <a:spcPts val="800"/>
              </a:spcAft>
              <a:buFont typeface="Arial" panose="020B0604020202020204" pitchFamily="34" charset="0"/>
              <a:buChar char="•"/>
            </a:pPr>
            <a:endParaRPr lang="en-GB" dirty="0"/>
          </a:p>
          <a:p>
            <a:pPr marL="285750" indent="-285750">
              <a:lnSpc>
                <a:spcPct val="115000"/>
              </a:lnSpc>
              <a:spcAft>
                <a:spcPts val="800"/>
              </a:spcAft>
              <a:buFont typeface="Arial" panose="020B0604020202020204" pitchFamily="34" charset="0"/>
              <a:buChar char="•"/>
            </a:pPr>
            <a:r>
              <a:rPr lang="en-GB" b="1" dirty="0"/>
              <a:t>Internally,</a:t>
            </a:r>
            <a:r>
              <a:rPr lang="en-GB" dirty="0"/>
              <a:t> Green Haven's competitiveness in a market that is becoming more digitally orientated has been hampered by its antiquated website, scant digital marketing, and absence of flexible delivery or subscription services (Statista, 2024). The owners have control over these internal flaws. In essence, the business’s decline results from a combination of uncontrollable external market shifts and controllable internal shortcomings, both contributing to lower sales and profitability.</a:t>
            </a:r>
          </a:p>
          <a:p>
            <a:pPr marL="285750" indent="-285750">
              <a:lnSpc>
                <a:spcPct val="115000"/>
              </a:lnSpc>
              <a:spcAft>
                <a:spcPts val="800"/>
              </a:spcAft>
              <a:buFont typeface="Arial" panose="020B0604020202020204" pitchFamily="34" charset="0"/>
              <a:buChar char="•"/>
            </a:pPr>
            <a:endParaRPr lang="en-GB" dirty="0"/>
          </a:p>
          <a:p>
            <a:pPr>
              <a:lnSpc>
                <a:spcPct val="115000"/>
              </a:lnSpc>
              <a:spcAft>
                <a:spcPts val="800"/>
              </a:spcAft>
            </a:pPr>
            <a:endParaRPr lang="en-GB" dirty="0"/>
          </a:p>
          <a:p>
            <a:pPr>
              <a:lnSpc>
                <a:spcPct val="115000"/>
              </a:lnSpc>
              <a:spcAft>
                <a:spcPts val="800"/>
              </a:spcAft>
            </a:pPr>
            <a:r>
              <a:rPr lang="en-GB" dirty="0"/>
              <a:t>Mintel. (2024) </a:t>
            </a:r>
            <a:r>
              <a:rPr lang="en-GB" i="1" dirty="0"/>
              <a:t>UK Flower and Plant Retailing Market Report.</a:t>
            </a:r>
            <a:r>
              <a:rPr lang="en-GB" dirty="0"/>
              <a:t> London: Mintel Group Ltd.</a:t>
            </a:r>
          </a:p>
          <a:p>
            <a:pPr>
              <a:lnSpc>
                <a:spcPct val="115000"/>
              </a:lnSpc>
              <a:spcAft>
                <a:spcPts val="800"/>
              </a:spcAft>
            </a:pPr>
            <a:r>
              <a:rPr lang="en-GB" dirty="0"/>
              <a:t>Office for National Statistics (ONS). (2024) </a:t>
            </a:r>
            <a:r>
              <a:rPr lang="en-GB" i="1" dirty="0"/>
              <a:t>UK Consumer Price Inflation, June 2024.</a:t>
            </a:r>
            <a:r>
              <a:rPr lang="en-GB" dirty="0"/>
              <a:t> London: ONS.</a:t>
            </a:r>
          </a:p>
          <a:p>
            <a:pPr>
              <a:lnSpc>
                <a:spcPct val="115000"/>
              </a:lnSpc>
              <a:spcAft>
                <a:spcPts val="800"/>
              </a:spcAft>
            </a:pPr>
            <a:r>
              <a:rPr lang="en-GB" dirty="0"/>
              <a:t>Statista. (2024) </a:t>
            </a:r>
            <a:r>
              <a:rPr lang="en-GB" i="1" dirty="0"/>
              <a:t>E-commerce in the UK: Market Share of Online Retailers in the Flower Sector.</a:t>
            </a:r>
            <a:r>
              <a:rPr lang="en-GB" dirty="0"/>
              <a:t> Hamburg: Statista GmbH.</a:t>
            </a:r>
          </a:p>
          <a:p>
            <a:pPr>
              <a:lnSpc>
                <a:spcPct val="115000"/>
              </a:lnSpc>
              <a:spcAft>
                <a:spcPts val="800"/>
              </a:spcAft>
            </a:pPr>
            <a:endParaRPr lang="en-GB" dirty="0"/>
          </a:p>
          <a:p>
            <a:pPr>
              <a:lnSpc>
                <a:spcPct val="115000"/>
              </a:lnSpc>
              <a:spcAft>
                <a:spcPts val="800"/>
              </a:spcAft>
            </a:pPr>
            <a:endParaRPr lang="en-GB" dirty="0"/>
          </a:p>
          <a:p>
            <a:pPr>
              <a:lnSpc>
                <a:spcPct val="115000"/>
              </a:lnSpc>
              <a:spcAft>
                <a:spcPts val="800"/>
              </a:spcAft>
              <a:buNone/>
            </a:pPr>
            <a:endParaRPr lang="en-GB"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8104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1281"/>
            <a:ext cx="9128760" cy="1077218"/>
          </a:xfrm>
        </p:spPr>
        <p:txBody>
          <a:bodyPr>
            <a:normAutofit fontScale="90000"/>
          </a:bodyPr>
          <a:lstStyle/>
          <a:p>
            <a:r>
              <a:rPr lang="en-GB" dirty="0"/>
              <a:t>5W2H Analysis: Green Haven Florists' Decline in Sales</a:t>
            </a:r>
            <a:endParaRPr dirty="0"/>
          </a:p>
        </p:txBody>
      </p:sp>
      <p:graphicFrame>
        <p:nvGraphicFramePr>
          <p:cNvPr id="3" name="Table 2"/>
          <p:cNvGraphicFramePr>
            <a:graphicFrameLocks noGrp="1"/>
          </p:cNvGraphicFramePr>
          <p:nvPr>
            <p:extLst>
              <p:ext uri="{D42A27DB-BD31-4B8C-83A1-F6EECF244321}">
                <p14:modId xmlns:p14="http://schemas.microsoft.com/office/powerpoint/2010/main" val="2076940975"/>
              </p:ext>
            </p:extLst>
          </p:nvPr>
        </p:nvGraphicFramePr>
        <p:xfrm>
          <a:off x="934720" y="1767840"/>
          <a:ext cx="8839200" cy="3049214"/>
        </p:xfrm>
        <a:graphic>
          <a:graphicData uri="http://schemas.openxmlformats.org/drawingml/2006/table">
            <a:tbl>
              <a:tblPr firstRow="1" bandRow="1">
                <a:tableStyleId>{5C22544A-7EE6-4342-B048-85BDC9FD1C3A}</a:tableStyleId>
              </a:tblPr>
              <a:tblGrid>
                <a:gridCol w="1964267">
                  <a:extLst>
                    <a:ext uri="{9D8B030D-6E8A-4147-A177-3AD203B41FA5}">
                      <a16:colId xmlns:a16="http://schemas.microsoft.com/office/drawing/2014/main" val="20000"/>
                    </a:ext>
                  </a:extLst>
                </a:gridCol>
                <a:gridCol w="6874933">
                  <a:extLst>
                    <a:ext uri="{9D8B030D-6E8A-4147-A177-3AD203B41FA5}">
                      <a16:colId xmlns:a16="http://schemas.microsoft.com/office/drawing/2014/main" val="20001"/>
                    </a:ext>
                  </a:extLst>
                </a:gridCol>
              </a:tblGrid>
              <a:tr h="303588">
                <a:tc>
                  <a:txBody>
                    <a:bodyPr/>
                    <a:lstStyle/>
                    <a:p>
                      <a:pPr>
                        <a:defRPr sz="1400" b="1">
                          <a:solidFill>
                            <a:srgbClr val="FFFFFF"/>
                          </a:solidFill>
                        </a:defRPr>
                      </a:pPr>
                      <a:r>
                        <a:t>5W2H Element</a:t>
                      </a:r>
                    </a:p>
                  </a:txBody>
                  <a:tcPr>
                    <a:solidFill>
                      <a:srgbClr val="228B22"/>
                    </a:solidFill>
                  </a:tcPr>
                </a:tc>
                <a:tc>
                  <a:txBody>
                    <a:bodyPr/>
                    <a:lstStyle/>
                    <a:p>
                      <a:pPr>
                        <a:defRPr sz="1400" b="1">
                          <a:solidFill>
                            <a:srgbClr val="FFFFFF"/>
                          </a:solidFill>
                        </a:defRPr>
                      </a:pPr>
                      <a:r>
                        <a:t>Details (Problem-Focused)</a:t>
                      </a:r>
                    </a:p>
                  </a:txBody>
                  <a:tcPr>
                    <a:solidFill>
                      <a:srgbClr val="228B22"/>
                    </a:solidFill>
                  </a:tcPr>
                </a:tc>
                <a:extLst>
                  <a:ext uri="{0D108BD9-81ED-4DB2-BD59-A6C34878D82A}">
                    <a16:rowId xmlns:a16="http://schemas.microsoft.com/office/drawing/2014/main" val="10000"/>
                  </a:ext>
                </a:extLst>
              </a:tr>
              <a:tr h="384218">
                <a:tc>
                  <a:txBody>
                    <a:bodyPr/>
                    <a:lstStyle/>
                    <a:p>
                      <a:pPr>
                        <a:defRPr sz="1200">
                          <a:solidFill>
                            <a:srgbClr val="000000"/>
                          </a:solidFill>
                        </a:defRPr>
                      </a:pPr>
                      <a:r>
                        <a:t>What</a:t>
                      </a:r>
                    </a:p>
                  </a:txBody>
                  <a:tcPr/>
                </a:tc>
                <a:tc>
                  <a:txBody>
                    <a:bodyPr/>
                    <a:lstStyle/>
                    <a:p>
                      <a:pPr>
                        <a:defRPr sz="1200">
                          <a:solidFill>
                            <a:srgbClr val="000000"/>
                          </a:solidFill>
                        </a:defRPr>
                      </a:pPr>
                      <a:r>
                        <a:t>30% decline in in-store sales and reduced profitability over the past year.</a:t>
                      </a:r>
                    </a:p>
                  </a:txBody>
                  <a:tcPr/>
                </a:tc>
                <a:extLst>
                  <a:ext uri="{0D108BD9-81ED-4DB2-BD59-A6C34878D82A}">
                    <a16:rowId xmlns:a16="http://schemas.microsoft.com/office/drawing/2014/main" val="10001"/>
                  </a:ext>
                </a:extLst>
              </a:tr>
              <a:tr h="439106">
                <a:tc>
                  <a:txBody>
                    <a:bodyPr/>
                    <a:lstStyle/>
                    <a:p>
                      <a:pPr>
                        <a:defRPr sz="1200">
                          <a:solidFill>
                            <a:srgbClr val="000000"/>
                          </a:solidFill>
                        </a:defRPr>
                      </a:pPr>
                      <a:r>
                        <a:t>Why</a:t>
                      </a:r>
                    </a:p>
                  </a:txBody>
                  <a:tcPr/>
                </a:tc>
                <a:tc>
                  <a:txBody>
                    <a:bodyPr/>
                    <a:lstStyle/>
                    <a:p>
                      <a:pPr>
                        <a:defRPr sz="1200">
                          <a:solidFill>
                            <a:srgbClr val="000000"/>
                          </a:solidFill>
                        </a:defRPr>
                      </a:pPr>
                      <a:r>
                        <a:t>Falling high street foot traffic, increased online competition, and rising flower import costs (Mintel, 2024).</a:t>
                      </a:r>
                    </a:p>
                  </a:txBody>
                  <a:tcPr/>
                </a:tc>
                <a:extLst>
                  <a:ext uri="{0D108BD9-81ED-4DB2-BD59-A6C34878D82A}">
                    <a16:rowId xmlns:a16="http://schemas.microsoft.com/office/drawing/2014/main" val="10002"/>
                  </a:ext>
                </a:extLst>
              </a:tr>
              <a:tr h="384218">
                <a:tc>
                  <a:txBody>
                    <a:bodyPr/>
                    <a:lstStyle/>
                    <a:p>
                      <a:pPr>
                        <a:defRPr sz="1200">
                          <a:solidFill>
                            <a:srgbClr val="000000"/>
                          </a:solidFill>
                        </a:defRPr>
                      </a:pPr>
                      <a:r>
                        <a:t>When</a:t>
                      </a:r>
                    </a:p>
                  </a:txBody>
                  <a:tcPr/>
                </a:tc>
                <a:tc>
                  <a:txBody>
                    <a:bodyPr/>
                    <a:lstStyle/>
                    <a:p>
                      <a:pPr>
                        <a:defRPr sz="1200">
                          <a:solidFill>
                            <a:srgbClr val="000000"/>
                          </a:solidFill>
                        </a:defRPr>
                      </a:pPr>
                      <a:r>
                        <a:t>Over the past 12 months, following nearby shop closures and inflation (ONS, 2024).</a:t>
                      </a:r>
                    </a:p>
                  </a:txBody>
                  <a:tcPr/>
                </a:tc>
                <a:extLst>
                  <a:ext uri="{0D108BD9-81ED-4DB2-BD59-A6C34878D82A}">
                    <a16:rowId xmlns:a16="http://schemas.microsoft.com/office/drawing/2014/main" val="10003"/>
                  </a:ext>
                </a:extLst>
              </a:tr>
              <a:tr h="384218">
                <a:tc>
                  <a:txBody>
                    <a:bodyPr/>
                    <a:lstStyle/>
                    <a:p>
                      <a:pPr>
                        <a:defRPr sz="1200">
                          <a:solidFill>
                            <a:srgbClr val="000000"/>
                          </a:solidFill>
                        </a:defRPr>
                      </a:pPr>
                      <a:r>
                        <a:t>Where</a:t>
                      </a:r>
                    </a:p>
                  </a:txBody>
                  <a:tcPr/>
                </a:tc>
                <a:tc>
                  <a:txBody>
                    <a:bodyPr/>
                    <a:lstStyle/>
                    <a:p>
                      <a:pPr>
                        <a:defRPr sz="1200">
                          <a:solidFill>
                            <a:srgbClr val="000000"/>
                          </a:solidFill>
                        </a:defRPr>
                      </a:pPr>
                      <a:r>
                        <a:t>Mainly the Norwich high street store, with limited online growth.</a:t>
                      </a:r>
                    </a:p>
                  </a:txBody>
                  <a:tcPr/>
                </a:tc>
                <a:extLst>
                  <a:ext uri="{0D108BD9-81ED-4DB2-BD59-A6C34878D82A}">
                    <a16:rowId xmlns:a16="http://schemas.microsoft.com/office/drawing/2014/main" val="10004"/>
                  </a:ext>
                </a:extLst>
              </a:tr>
              <a:tr h="384218">
                <a:tc>
                  <a:txBody>
                    <a:bodyPr/>
                    <a:lstStyle/>
                    <a:p>
                      <a:pPr>
                        <a:defRPr sz="1200">
                          <a:solidFill>
                            <a:srgbClr val="000000"/>
                          </a:solidFill>
                        </a:defRPr>
                      </a:pPr>
                      <a:r>
                        <a:t>Who</a:t>
                      </a:r>
                    </a:p>
                  </a:txBody>
                  <a:tcPr/>
                </a:tc>
                <a:tc>
                  <a:txBody>
                    <a:bodyPr/>
                    <a:lstStyle/>
                    <a:p>
                      <a:pPr>
                        <a:defRPr sz="1200">
                          <a:solidFill>
                            <a:srgbClr val="000000"/>
                          </a:solidFill>
                        </a:defRPr>
                      </a:pPr>
                      <a:r>
                        <a:t>Owners (Liam and Priya Patel), staff, and loyal customers.</a:t>
                      </a:r>
                    </a:p>
                  </a:txBody>
                  <a:tcPr/>
                </a:tc>
                <a:extLst>
                  <a:ext uri="{0D108BD9-81ED-4DB2-BD59-A6C34878D82A}">
                    <a16:rowId xmlns:a16="http://schemas.microsoft.com/office/drawing/2014/main" val="10005"/>
                  </a:ext>
                </a:extLst>
              </a:tr>
              <a:tr h="384218">
                <a:tc>
                  <a:txBody>
                    <a:bodyPr/>
                    <a:lstStyle/>
                    <a:p>
                      <a:pPr>
                        <a:defRPr sz="1200">
                          <a:solidFill>
                            <a:srgbClr val="000000"/>
                          </a:solidFill>
                        </a:defRPr>
                      </a:pPr>
                      <a:r>
                        <a:t>How</a:t>
                      </a:r>
                    </a:p>
                  </a:txBody>
                  <a:tcPr/>
                </a:tc>
                <a:tc>
                  <a:txBody>
                    <a:bodyPr/>
                    <a:lstStyle/>
                    <a:p>
                      <a:pPr>
                        <a:defRPr sz="1200">
                          <a:solidFill>
                            <a:srgbClr val="000000"/>
                          </a:solidFill>
                        </a:defRPr>
                      </a:pPr>
                      <a:r>
                        <a:rPr dirty="0"/>
                        <a:t>Lost sales due to outdated website, weak marketing, and limited delivery options (Statista, 2024).</a:t>
                      </a:r>
                    </a:p>
                  </a:txBody>
                  <a:tcPr/>
                </a:tc>
                <a:extLst>
                  <a:ext uri="{0D108BD9-81ED-4DB2-BD59-A6C34878D82A}">
                    <a16:rowId xmlns:a16="http://schemas.microsoft.com/office/drawing/2014/main" val="10006"/>
                  </a:ext>
                </a:extLst>
              </a:tr>
              <a:tr h="384218">
                <a:tc>
                  <a:txBody>
                    <a:bodyPr/>
                    <a:lstStyle/>
                    <a:p>
                      <a:pPr>
                        <a:defRPr sz="1200">
                          <a:solidFill>
                            <a:srgbClr val="000000"/>
                          </a:solidFill>
                        </a:defRPr>
                      </a:pPr>
                      <a:r>
                        <a:rPr dirty="0"/>
                        <a:t>How Much</a:t>
                      </a:r>
                    </a:p>
                  </a:txBody>
                  <a:tcPr/>
                </a:tc>
                <a:tc>
                  <a:txBody>
                    <a:bodyPr/>
                    <a:lstStyle/>
                    <a:p>
                      <a:pPr>
                        <a:defRPr sz="1200">
                          <a:solidFill>
                            <a:srgbClr val="000000"/>
                          </a:solidFill>
                        </a:defRPr>
                      </a:pPr>
                      <a:r>
                        <a:rPr dirty="0"/>
                        <a:t>Around 30% revenue fall and rising material costs, reducing margins.</a:t>
                      </a:r>
                    </a:p>
                  </a:txBody>
                  <a:tcPr/>
                </a:tc>
                <a:extLst>
                  <a:ext uri="{0D108BD9-81ED-4DB2-BD59-A6C34878D82A}">
                    <a16:rowId xmlns:a16="http://schemas.microsoft.com/office/drawing/2014/main" val="10007"/>
                  </a:ext>
                </a:extLst>
              </a:tr>
            </a:tbl>
          </a:graphicData>
        </a:graphic>
      </p:graphicFrame>
      <p:sp>
        <p:nvSpPr>
          <p:cNvPr id="4" name="TextBox 3"/>
          <p:cNvSpPr txBox="1"/>
          <p:nvPr/>
        </p:nvSpPr>
        <p:spPr>
          <a:xfrm>
            <a:off x="934720" y="5181600"/>
            <a:ext cx="7609624" cy="1077218"/>
          </a:xfrm>
          <a:prstGeom prst="rect">
            <a:avLst/>
          </a:prstGeom>
          <a:noFill/>
        </p:spPr>
        <p:txBody>
          <a:bodyPr wrap="square">
            <a:spAutoFit/>
          </a:bodyPr>
          <a:lstStyle/>
          <a:p>
            <a:pPr algn="l">
              <a:defRPr sz="1000"/>
            </a:pPr>
            <a:r>
              <a:rPr sz="1000" dirty="0"/>
              <a:t>References:</a:t>
            </a:r>
          </a:p>
          <a:p>
            <a:r>
              <a:rPr dirty="0"/>
              <a:t>- Mintel. (2024) UK Flower and Plant Retailing Market Report.</a:t>
            </a:r>
          </a:p>
          <a:p>
            <a:r>
              <a:rPr dirty="0"/>
              <a:t>- ONS. (2024) UK Consumer Price Inflation, June 2024.</a:t>
            </a:r>
          </a:p>
          <a:p>
            <a:r>
              <a:rPr dirty="0"/>
              <a:t>- Statista. (2024) E-commerce in the UK: Flower Retail Market Share.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0"/>
            <a:ext cx="8686800" cy="553998"/>
          </a:xfrm>
          <a:prstGeom prst="rect">
            <a:avLst/>
          </a:prstGeom>
          <a:noFill/>
        </p:spPr>
        <p:txBody>
          <a:bodyPr wrap="square">
            <a:spAutoFit/>
          </a:bodyPr>
          <a:lstStyle/>
          <a:p>
            <a:pPr algn="ctr">
              <a:defRPr sz="3000" b="1"/>
            </a:pPr>
            <a:r>
              <a:rPr sz="3000" dirty="0"/>
              <a:t>Critique of the PESTEL Framework</a:t>
            </a:r>
          </a:p>
        </p:txBody>
      </p:sp>
      <p:sp>
        <p:nvSpPr>
          <p:cNvPr id="3" name="TextBox 2"/>
          <p:cNvSpPr txBox="1"/>
          <p:nvPr/>
        </p:nvSpPr>
        <p:spPr>
          <a:xfrm>
            <a:off x="833120" y="507011"/>
            <a:ext cx="10759440" cy="4555093"/>
          </a:xfrm>
          <a:prstGeom prst="rect">
            <a:avLst/>
          </a:prstGeom>
          <a:noFill/>
        </p:spPr>
        <p:txBody>
          <a:bodyPr wrap="square">
            <a:spAutoFit/>
          </a:bodyPr>
          <a:lstStyle/>
          <a:p>
            <a:endParaRPr dirty="0"/>
          </a:p>
          <a:p>
            <a:pPr>
              <a:defRPr sz="1600">
                <a:solidFill>
                  <a:srgbClr val="282828"/>
                </a:solidFill>
              </a:defRPr>
            </a:pPr>
            <a:r>
              <a:rPr lang="en-GB" sz="1600" dirty="0"/>
              <a:t>•</a:t>
            </a:r>
            <a:r>
              <a:rPr sz="1600" dirty="0"/>
              <a:t> </a:t>
            </a:r>
            <a:r>
              <a:rPr lang="en-GB" sz="1600" dirty="0"/>
              <a:t>Political, economic, social, technological, environmental, and legal are the six macroenvironmental elements that are analysed by the PESTEL Framework (Yüksel, 2012).</a:t>
            </a:r>
          </a:p>
          <a:p>
            <a:pPr>
              <a:defRPr sz="1600">
                <a:solidFill>
                  <a:srgbClr val="282828"/>
                </a:solidFill>
              </a:defRPr>
            </a:pPr>
            <a:br>
              <a:rPr sz="1600" dirty="0"/>
            </a:br>
            <a:r>
              <a:rPr lang="en-GB" sz="1600" dirty="0"/>
              <a:t>• It is employed in market analysis and strategic planning to pinpoint external force-related opportunities and threats.</a:t>
            </a:r>
          </a:p>
          <a:p>
            <a:pPr>
              <a:defRPr sz="1600">
                <a:solidFill>
                  <a:srgbClr val="282828"/>
                </a:solidFill>
              </a:defRPr>
            </a:pPr>
            <a:br>
              <a:rPr sz="1600" dirty="0"/>
            </a:br>
            <a:r>
              <a:rPr sz="1600" dirty="0"/>
              <a:t>• </a:t>
            </a:r>
            <a:r>
              <a:rPr lang="en-GB" sz="1600" dirty="0"/>
              <a:t>Benefits: </a:t>
            </a:r>
          </a:p>
          <a:p>
            <a:pPr marL="285750" indent="-285750">
              <a:buFontTx/>
              <a:buChar char="-"/>
              <a:defRPr sz="1600">
                <a:solidFill>
                  <a:srgbClr val="282828"/>
                </a:solidFill>
              </a:defRPr>
            </a:pPr>
            <a:r>
              <a:rPr lang="en-GB" sz="1600" dirty="0"/>
              <a:t>Promotes a thorough comprehension of outside influences; - Provides a straightforward and organised approach to environmental scanning; - Assists small businesses, such as Green Haven Florists, in anticipating change (Johnson et al., 2022).</a:t>
            </a:r>
          </a:p>
          <a:p>
            <a:pPr marL="285750" indent="-285750">
              <a:buFontTx/>
              <a:buChar char="-"/>
              <a:defRPr sz="1600">
                <a:solidFill>
                  <a:srgbClr val="282828"/>
                </a:solidFill>
              </a:defRPr>
            </a:pPr>
            <a:endParaRPr lang="en-GB" sz="1600" dirty="0"/>
          </a:p>
          <a:p>
            <a:pPr marL="285750" indent="-285750">
              <a:buFont typeface="Arial" panose="020B0604020202020204" pitchFamily="34" charset="0"/>
              <a:buChar char="•"/>
              <a:defRPr sz="1600">
                <a:solidFill>
                  <a:srgbClr val="282828"/>
                </a:solidFill>
              </a:defRPr>
            </a:pPr>
            <a:r>
              <a:rPr sz="1600" dirty="0"/>
              <a:t> Criticisms:</a:t>
            </a:r>
            <a:br>
              <a:rPr sz="1600" dirty="0"/>
            </a:br>
            <a:r>
              <a:rPr sz="1600" dirty="0"/>
              <a:t>   – Too broad and lacks prioritization of key issues.</a:t>
            </a:r>
            <a:br>
              <a:rPr sz="1600" dirty="0"/>
            </a:br>
            <a:r>
              <a:rPr sz="1600" dirty="0"/>
              <a:t>   – Static; results may quickly become outdated.</a:t>
            </a:r>
            <a:br>
              <a:rPr sz="1600" dirty="0"/>
            </a:br>
            <a:r>
              <a:rPr sz="1600" dirty="0"/>
              <a:t>   – Does not guide decision-making or provide measurable outcomes (Yüksel, 2012; Johnson et al., 2022).</a:t>
            </a:r>
            <a:endParaRPr lang="en-GB" sz="1600" dirty="0"/>
          </a:p>
          <a:p>
            <a:pPr marL="285750" indent="-285750">
              <a:buFont typeface="Arial" panose="020B0604020202020204" pitchFamily="34" charset="0"/>
              <a:buChar char="•"/>
              <a:defRPr sz="1600">
                <a:solidFill>
                  <a:srgbClr val="282828"/>
                </a:solidFill>
              </a:defRPr>
            </a:pPr>
            <a:endParaRPr lang="en-GB" sz="1600" dirty="0"/>
          </a:p>
          <a:p>
            <a:pPr marL="285750" indent="-285750">
              <a:buFont typeface="Arial" panose="020B0604020202020204" pitchFamily="34" charset="0"/>
              <a:buChar char="•"/>
              <a:defRPr sz="1600">
                <a:solidFill>
                  <a:srgbClr val="282828"/>
                </a:solidFill>
              </a:defRPr>
            </a:pPr>
            <a:r>
              <a:rPr sz="1600" dirty="0"/>
              <a:t>Summary: PESTEL is useful as a foundation for environmental analysis but should be complemented by other strategic tools for deeper insight.</a:t>
            </a:r>
          </a:p>
        </p:txBody>
      </p:sp>
      <p:sp>
        <p:nvSpPr>
          <p:cNvPr id="4" name="TextBox 3"/>
          <p:cNvSpPr txBox="1"/>
          <p:nvPr/>
        </p:nvSpPr>
        <p:spPr>
          <a:xfrm>
            <a:off x="833120" y="5191761"/>
            <a:ext cx="9834880" cy="1508105"/>
          </a:xfrm>
          <a:prstGeom prst="rect">
            <a:avLst/>
          </a:prstGeom>
          <a:noFill/>
        </p:spPr>
        <p:txBody>
          <a:bodyPr wrap="square">
            <a:spAutoFit/>
          </a:bodyPr>
          <a:lstStyle/>
          <a:p>
            <a:pPr>
              <a:defRPr sz="1000">
                <a:solidFill>
                  <a:srgbClr val="646464"/>
                </a:solidFill>
              </a:defRPr>
            </a:pPr>
            <a:r>
              <a:rPr sz="1000" dirty="0"/>
              <a:t>References:</a:t>
            </a:r>
            <a:endParaRPr lang="en-GB" sz="1000" dirty="0"/>
          </a:p>
          <a:p>
            <a:pPr>
              <a:defRPr sz="1000">
                <a:solidFill>
                  <a:srgbClr val="646464"/>
                </a:solidFill>
              </a:defRPr>
            </a:pPr>
            <a:endParaRPr sz="1000" dirty="0"/>
          </a:p>
          <a:p>
            <a:r>
              <a:rPr dirty="0"/>
              <a:t>Johnson, G., Whittington, R. and Scholes, K. (2022) Exploring Strategy: Text and Cases. 13th ed. Harlow: Pearson Education.</a:t>
            </a:r>
          </a:p>
          <a:p>
            <a:r>
              <a:rPr dirty="0"/>
              <a:t>Yüksel, I. (2012) ‘Developing a Multi-Criteria Decision-Making Model for PESTEL Analysis’, International Journal of Business and Management, 7(24), pp. 52–66.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45920" y="182878"/>
            <a:ext cx="8382000" cy="523220"/>
          </a:xfrm>
          <a:prstGeom prst="rect">
            <a:avLst/>
          </a:prstGeom>
          <a:noFill/>
        </p:spPr>
        <p:txBody>
          <a:bodyPr wrap="square">
            <a:spAutoFit/>
          </a:bodyPr>
          <a:lstStyle/>
          <a:p>
            <a:pPr>
              <a:defRPr sz="2800" b="1"/>
            </a:pPr>
            <a:r>
              <a:rPr lang="en-GB" sz="2800" dirty="0"/>
              <a:t>             </a:t>
            </a:r>
            <a:r>
              <a:rPr sz="2800" dirty="0"/>
              <a:t>PESTEL Framework: Green Haven Florists</a:t>
            </a:r>
          </a:p>
        </p:txBody>
      </p:sp>
      <p:sp>
        <p:nvSpPr>
          <p:cNvPr id="3" name="Rectangle 2"/>
          <p:cNvSpPr/>
          <p:nvPr/>
        </p:nvSpPr>
        <p:spPr>
          <a:xfrm>
            <a:off x="1798320" y="1097280"/>
            <a:ext cx="1371600" cy="3474720"/>
          </a:xfrm>
          <a:prstGeom prst="rect">
            <a:avLst/>
          </a:prstGeom>
          <a:solidFill>
            <a:srgbClr val="DC143C"/>
          </a:solidFill>
          <a:ln>
            <a:solidFill>
              <a:srgbClr val="000000"/>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a:p>
            <a:pPr>
              <a:defRPr sz="1400" b="1"/>
            </a:pPr>
            <a:r>
              <a:rPr sz="1400"/>
              <a:t>Political Factors</a:t>
            </a:r>
          </a:p>
          <a:p>
            <a:pPr>
              <a:defRPr sz="1100"/>
            </a:pPr>
            <a:r>
              <a:rPr sz="1100"/>
              <a:t>• Post-Brexit trade rules increasing import costs</a:t>
            </a:r>
          </a:p>
          <a:p>
            <a:pPr>
              <a:defRPr sz="1100"/>
            </a:pPr>
            <a:r>
              <a:rPr sz="1100"/>
              <a:t>• Sustainability regulations in packaging</a:t>
            </a:r>
          </a:p>
        </p:txBody>
      </p:sp>
      <p:sp>
        <p:nvSpPr>
          <p:cNvPr id="4" name="Rectangle 3"/>
          <p:cNvSpPr/>
          <p:nvPr/>
        </p:nvSpPr>
        <p:spPr>
          <a:xfrm>
            <a:off x="3169920" y="1097280"/>
            <a:ext cx="1371600" cy="3474720"/>
          </a:xfrm>
          <a:prstGeom prst="rect">
            <a:avLst/>
          </a:prstGeom>
          <a:solidFill>
            <a:srgbClr val="FFCC66"/>
          </a:solidFill>
          <a:ln>
            <a:solidFill>
              <a:srgbClr val="000000"/>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dirty="0"/>
          </a:p>
          <a:p>
            <a:pPr>
              <a:defRPr sz="1400" b="1"/>
            </a:pPr>
            <a:r>
              <a:rPr sz="1400" dirty="0"/>
              <a:t>Economic Factors</a:t>
            </a:r>
          </a:p>
          <a:p>
            <a:pPr>
              <a:defRPr sz="1100"/>
            </a:pPr>
            <a:r>
              <a:rPr sz="1100" dirty="0"/>
              <a:t>• Inflation raising supply and energy costs</a:t>
            </a:r>
          </a:p>
          <a:p>
            <a:pPr>
              <a:defRPr sz="1100"/>
            </a:pPr>
            <a:r>
              <a:rPr sz="1100" dirty="0"/>
              <a:t>• Reduced consumer spending on non-essentials (ONS, 2024)</a:t>
            </a:r>
          </a:p>
        </p:txBody>
      </p:sp>
      <p:sp>
        <p:nvSpPr>
          <p:cNvPr id="5" name="Rectangle 4"/>
          <p:cNvSpPr/>
          <p:nvPr/>
        </p:nvSpPr>
        <p:spPr>
          <a:xfrm>
            <a:off x="4541520" y="1097280"/>
            <a:ext cx="1371600" cy="3474720"/>
          </a:xfrm>
          <a:prstGeom prst="rect">
            <a:avLst/>
          </a:prstGeom>
          <a:solidFill>
            <a:srgbClr val="FFFF99"/>
          </a:solidFill>
          <a:ln>
            <a:solidFill>
              <a:srgbClr val="000000"/>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a:p>
            <a:pPr>
              <a:defRPr sz="1400" b="1"/>
            </a:pPr>
            <a:r>
              <a:rPr sz="1400"/>
              <a:t>Social Factors</a:t>
            </a:r>
          </a:p>
          <a:p>
            <a:pPr>
              <a:defRPr sz="1100"/>
            </a:pPr>
            <a:r>
              <a:rPr sz="1100"/>
              <a:t>• Shift toward online convenience and fast delivery</a:t>
            </a:r>
          </a:p>
          <a:p>
            <a:pPr>
              <a:defRPr sz="1100"/>
            </a:pPr>
            <a:r>
              <a:rPr sz="1100"/>
              <a:t>• Rising demand for eco-friendly products (Mintel, 2024)</a:t>
            </a:r>
          </a:p>
        </p:txBody>
      </p:sp>
      <p:sp>
        <p:nvSpPr>
          <p:cNvPr id="6" name="Rectangle 5"/>
          <p:cNvSpPr/>
          <p:nvPr/>
        </p:nvSpPr>
        <p:spPr>
          <a:xfrm>
            <a:off x="5913120" y="1097280"/>
            <a:ext cx="1371600" cy="3474720"/>
          </a:xfrm>
          <a:prstGeom prst="rect">
            <a:avLst/>
          </a:prstGeom>
          <a:solidFill>
            <a:srgbClr val="90EE90"/>
          </a:solidFill>
          <a:ln>
            <a:solidFill>
              <a:srgbClr val="000000"/>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a:p>
            <a:pPr>
              <a:defRPr sz="1400" b="1"/>
            </a:pPr>
            <a:r>
              <a:rPr sz="1400"/>
              <a:t>Technological Factors</a:t>
            </a:r>
          </a:p>
          <a:p>
            <a:pPr>
              <a:defRPr sz="1100"/>
            </a:pPr>
            <a:r>
              <a:rPr sz="1100"/>
              <a:t>• Growth in e-commerce platforms</a:t>
            </a:r>
          </a:p>
          <a:p>
            <a:pPr>
              <a:defRPr sz="1100"/>
            </a:pPr>
            <a:r>
              <a:rPr sz="1100"/>
              <a:t>• Lack of digital marketing expertise at Green Haven</a:t>
            </a:r>
          </a:p>
        </p:txBody>
      </p:sp>
      <p:sp>
        <p:nvSpPr>
          <p:cNvPr id="7" name="Rectangle 6"/>
          <p:cNvSpPr/>
          <p:nvPr/>
        </p:nvSpPr>
        <p:spPr>
          <a:xfrm>
            <a:off x="7284720" y="1097280"/>
            <a:ext cx="1371600" cy="3474720"/>
          </a:xfrm>
          <a:prstGeom prst="rect">
            <a:avLst/>
          </a:prstGeom>
          <a:solidFill>
            <a:srgbClr val="ADD8E6"/>
          </a:solidFill>
          <a:ln>
            <a:solidFill>
              <a:srgbClr val="000000"/>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a:p>
            <a:pPr>
              <a:defRPr sz="1400" b="1"/>
            </a:pPr>
            <a:r>
              <a:rPr sz="1400"/>
              <a:t>Legal Factors</a:t>
            </a:r>
          </a:p>
          <a:p>
            <a:pPr>
              <a:defRPr sz="1100"/>
            </a:pPr>
            <a:r>
              <a:rPr sz="1100"/>
              <a:t>• Compliance with environmental packaging laws</a:t>
            </a:r>
          </a:p>
          <a:p>
            <a:pPr>
              <a:defRPr sz="1100"/>
            </a:pPr>
            <a:r>
              <a:rPr sz="1100"/>
              <a:t>• Employment and health &amp; safety regulations</a:t>
            </a:r>
          </a:p>
        </p:txBody>
      </p:sp>
      <p:sp>
        <p:nvSpPr>
          <p:cNvPr id="8" name="Rectangle 7"/>
          <p:cNvSpPr/>
          <p:nvPr/>
        </p:nvSpPr>
        <p:spPr>
          <a:xfrm>
            <a:off x="8656320" y="1097280"/>
            <a:ext cx="1371600" cy="3474720"/>
          </a:xfrm>
          <a:prstGeom prst="rect">
            <a:avLst/>
          </a:prstGeom>
          <a:solidFill>
            <a:srgbClr val="B0C4DE"/>
          </a:solidFill>
          <a:ln>
            <a:solidFill>
              <a:srgbClr val="000000"/>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a:p>
            <a:pPr>
              <a:defRPr sz="1400" b="1"/>
            </a:pPr>
            <a:r>
              <a:rPr sz="1400"/>
              <a:t>Environmental Factors</a:t>
            </a:r>
          </a:p>
          <a:p>
            <a:pPr>
              <a:defRPr sz="1100"/>
            </a:pPr>
            <a:r>
              <a:rPr sz="1100"/>
              <a:t>• Climate change impacting flower supply</a:t>
            </a:r>
          </a:p>
          <a:p>
            <a:pPr>
              <a:defRPr sz="1100"/>
            </a:pPr>
            <a:r>
              <a:rPr sz="1100"/>
              <a:t>• Increased costs of sustainable materials (Statista, 2024)</a:t>
            </a:r>
          </a:p>
        </p:txBody>
      </p:sp>
      <p:sp>
        <p:nvSpPr>
          <p:cNvPr id="9" name="TextBox 8"/>
          <p:cNvSpPr txBox="1"/>
          <p:nvPr/>
        </p:nvSpPr>
        <p:spPr>
          <a:xfrm>
            <a:off x="1798320" y="4754881"/>
            <a:ext cx="8229600" cy="2062103"/>
          </a:xfrm>
          <a:prstGeom prst="rect">
            <a:avLst/>
          </a:prstGeom>
          <a:noFill/>
        </p:spPr>
        <p:txBody>
          <a:bodyPr wrap="square">
            <a:spAutoFit/>
          </a:bodyPr>
          <a:lstStyle/>
          <a:p>
            <a:pPr>
              <a:defRPr sz="1000"/>
            </a:pPr>
            <a:r>
              <a:rPr sz="1000" dirty="0"/>
              <a:t>References:</a:t>
            </a:r>
            <a:endParaRPr lang="en-GB" sz="1000" dirty="0"/>
          </a:p>
          <a:p>
            <a:pPr>
              <a:defRPr sz="1000"/>
            </a:pPr>
            <a:endParaRPr sz="1000" dirty="0"/>
          </a:p>
          <a:p>
            <a:r>
              <a:rPr dirty="0"/>
              <a:t>- Mintel. (2024) UK Flower and Plant Retailing Market Report. London: Mintel Group Ltd.</a:t>
            </a:r>
          </a:p>
          <a:p>
            <a:r>
              <a:rPr dirty="0"/>
              <a:t>- Office for National Statistics (ONS). (2024) UK Consumer Price Inflation, June 2024. London: ONS.</a:t>
            </a:r>
          </a:p>
          <a:p>
            <a:r>
              <a:rPr dirty="0"/>
              <a:t>- Statista. (2024) E-commerce in the UK: Market Share of Online Retailers in the Flower Sector. Hamburg: Statista GmbH.</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Critique of the Cause-and-Effect (Fishbone) Model</a:t>
            </a:r>
          </a:p>
        </p:txBody>
      </p:sp>
      <p:sp>
        <p:nvSpPr>
          <p:cNvPr id="3" name="Content Placeholder 2"/>
          <p:cNvSpPr>
            <a:spLocks noGrp="1"/>
          </p:cNvSpPr>
          <p:nvPr>
            <p:ph idx="1"/>
          </p:nvPr>
        </p:nvSpPr>
        <p:spPr/>
        <p:txBody>
          <a:bodyPr wrap="square">
            <a:normAutofit fontScale="92500" lnSpcReduction="10000"/>
          </a:bodyPr>
          <a:lstStyle/>
          <a:p>
            <a:endParaRPr dirty="0"/>
          </a:p>
          <a:p>
            <a:pPr marL="0" indent="0">
              <a:buNone/>
              <a:defRPr sz="1400">
                <a:latin typeface="Arial"/>
              </a:defRPr>
            </a:pPr>
            <a:r>
              <a:rPr dirty="0"/>
              <a:t>The Cause-and-Effect Model, also known as the Fishbone or Ishikawa Diagram, was developed by Kaoru Ishikawa (1982) to identify and visualize potential causes of a specific problem.</a:t>
            </a:r>
            <a:br>
              <a:rPr dirty="0"/>
            </a:br>
            <a:br>
              <a:rPr dirty="0"/>
            </a:br>
            <a:r>
              <a:rPr dirty="0"/>
              <a:t>• It is commonly used in quality management, root cause analysis, and process improvement. For Green Haven Florists, it helps visualize and analyze factors contributing to the 30% decline in sales.</a:t>
            </a:r>
            <a:br>
              <a:rPr dirty="0"/>
            </a:br>
            <a:br>
              <a:rPr dirty="0"/>
            </a:br>
            <a:r>
              <a:rPr dirty="0"/>
              <a:t>• Benefits:</a:t>
            </a:r>
            <a:br>
              <a:rPr dirty="0"/>
            </a:br>
            <a:r>
              <a:rPr dirty="0"/>
              <a:t>  – Structured and visual approach to problem-solving.</a:t>
            </a:r>
            <a:br>
              <a:rPr dirty="0"/>
            </a:br>
            <a:r>
              <a:rPr dirty="0"/>
              <a:t>  – Encourages team-based brainstorming and understanding.</a:t>
            </a:r>
            <a:br>
              <a:rPr dirty="0"/>
            </a:br>
            <a:r>
              <a:rPr dirty="0"/>
              <a:t>  – Identifies multiple contributing factors rather than a single cause.</a:t>
            </a:r>
            <a:br>
              <a:rPr dirty="0"/>
            </a:br>
            <a:br>
              <a:rPr dirty="0"/>
            </a:br>
            <a:r>
              <a:rPr dirty="0"/>
              <a:t>• Criticisms:</a:t>
            </a:r>
            <a:br>
              <a:rPr dirty="0"/>
            </a:br>
            <a:r>
              <a:rPr dirty="0"/>
              <a:t>  – Can be subjective and opinion-based.</a:t>
            </a:r>
            <a:br>
              <a:rPr dirty="0"/>
            </a:br>
            <a:r>
              <a:rPr dirty="0"/>
              <a:t>  – May oversimplify complex, interrelated problems.</a:t>
            </a:r>
            <a:br>
              <a:rPr dirty="0"/>
            </a:br>
            <a:r>
              <a:rPr dirty="0"/>
              <a:t>  – Does not priorities or quantify causes, requiring further analysis.</a:t>
            </a:r>
            <a:br>
              <a:rPr dirty="0"/>
            </a:br>
            <a:br>
              <a:rPr dirty="0"/>
            </a:br>
            <a:r>
              <a:rPr dirty="0"/>
              <a:t>• Summary: Effective for identifying root causes but should be complemented by data-driven tools for validation and prioritization.</a:t>
            </a:r>
            <a:br>
              <a:rPr dirty="0"/>
            </a:br>
            <a:br>
              <a:rPr dirty="0"/>
            </a:br>
            <a:r>
              <a:rPr dirty="0"/>
              <a:t>References</a:t>
            </a:r>
            <a:r>
              <a:rPr lang="en-GB" dirty="0"/>
              <a:t>:</a:t>
            </a:r>
          </a:p>
          <a:p>
            <a:pPr marL="0" indent="0">
              <a:buNone/>
              <a:defRPr sz="1400">
                <a:latin typeface="Arial"/>
              </a:defRPr>
            </a:pPr>
            <a:br>
              <a:rPr dirty="0"/>
            </a:br>
            <a:r>
              <a:rPr dirty="0"/>
              <a:t>Ishikawa, K. (1982) Guide to Quality Control. Tokyo: Asian Productivity Organization.</a:t>
            </a:r>
            <a:br>
              <a:rPr dirty="0"/>
            </a:br>
            <a:r>
              <a:rPr dirty="0"/>
              <a:t>Oakland, J. S. (2014) Total Quality Management and Operational Excellence. 4th ed. Abingdon: Routledge.</a:t>
            </a:r>
            <a:br>
              <a:rPr dirty="0"/>
            </a:br>
            <a:r>
              <a:rPr dirty="0"/>
              <a:t>Tague, N. R. (2005) The Quality Toolbox. Milwaukee, WI: ASQ Quality Press.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2D9D0AAE-E4C6-118A-459D-325F324813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0730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C4460AF-75BE-DD49-B717-29AB9D59E31B}"/>
              </a:ext>
            </a:extLst>
          </p:cNvPr>
          <p:cNvSpPr txBox="1"/>
          <p:nvPr/>
        </p:nvSpPr>
        <p:spPr>
          <a:xfrm>
            <a:off x="152400" y="193040"/>
            <a:ext cx="11897360" cy="6186309"/>
          </a:xfrm>
          <a:prstGeom prst="rect">
            <a:avLst/>
          </a:prstGeom>
          <a:noFill/>
        </p:spPr>
        <p:txBody>
          <a:bodyPr wrap="square">
            <a:spAutoFit/>
          </a:bodyPr>
          <a:lstStyle/>
          <a:p>
            <a:pPr marL="285750" indent="-285750">
              <a:buFont typeface="Arial" panose="020B0604020202020204" pitchFamily="34" charset="0"/>
              <a:buChar char="•"/>
            </a:pPr>
            <a:r>
              <a:rPr lang="en-GB" b="1" dirty="0"/>
              <a:t>Key Finding 1: </a:t>
            </a:r>
            <a:r>
              <a:rPr lang="en-GB" dirty="0"/>
              <a:t>In-Store Sales Have Declined Due in large part to consumers' preference for online shopping and same-day delivery options provided by larger competitors, Green Haven Florists has seen a 30% decline in walk-in sales (Mintel, 2024). This change is indicative of a larger retail trend towards digital convenience, which has led to a sharp decline in foot traffic on high streets.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Key Finding 2</a:t>
            </a:r>
            <a:r>
              <a:rPr lang="en-GB" dirty="0"/>
              <a:t>: Increasing Supply Chain Stress and Operational Costs Due to supply chain disruptions and inflation, the store's dedication to using locally sourced, biodegradable, and sustainable materials has resulted in higher prices. Due to post-Brexit trade conditions and global logistics challenges, imported flowers such as orchids and tulips have become more costly (Office for National Statistics, 2024).</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Key Finding 3: </a:t>
            </a:r>
            <a:r>
              <a:rPr lang="en-GB" dirty="0"/>
              <a:t>Limited Marketing Capability and Digital Presence Green Haven's capacity to draw in and keep clients online has been hampered by its antiquated website and scant use of digital marketing. Market share is increasing for rivals with effective social media branding and focused internet marketing (Yüksel, 2012). This reveals an internal lack of marketing know-how and technological adaptation.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Key Finding 4: </a:t>
            </a:r>
            <a:r>
              <a:rPr lang="en-GB" dirty="0"/>
              <a:t>Increased Competition in the Local Market The arrival of a national chain with aggressive pricing and a boutique florist with a strong Instagram presence has intensified competition. Green Haven’s reliance on traditional methods and local reputation is no longer sufficient to differentiate its offering (Johnson, Whittington &amp; Scholes, 2022).</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Johnson, G., Whittington, R. and Scholes, K. (2022) </a:t>
            </a:r>
            <a:r>
              <a:rPr lang="en-GB" i="1" dirty="0"/>
              <a:t>Exploring Strategy: Text and Cases.</a:t>
            </a:r>
            <a:r>
              <a:rPr lang="en-GB" dirty="0"/>
              <a:t> 13th ed. Harlow: Pearson Education.</a:t>
            </a:r>
          </a:p>
          <a:p>
            <a:pPr marL="285750" indent="-285750">
              <a:buFont typeface="Arial" panose="020B0604020202020204" pitchFamily="34" charset="0"/>
              <a:buChar char="•"/>
            </a:pPr>
            <a:r>
              <a:rPr lang="en-GB" dirty="0"/>
              <a:t>Mintel. (2024) </a:t>
            </a:r>
            <a:r>
              <a:rPr lang="en-GB" i="1" dirty="0"/>
              <a:t>UK Flower and Plant Retailing Market Report.</a:t>
            </a:r>
            <a:r>
              <a:rPr lang="en-GB" dirty="0"/>
              <a:t> London: Mintel Group Ltd.</a:t>
            </a:r>
          </a:p>
          <a:p>
            <a:pPr marL="285750" indent="-285750">
              <a:buFont typeface="Arial" panose="020B0604020202020204" pitchFamily="34" charset="0"/>
              <a:buChar char="•"/>
            </a:pPr>
            <a:r>
              <a:rPr lang="en-GB" dirty="0"/>
              <a:t>Office for National Statistics (ONS). (2024) </a:t>
            </a:r>
            <a:r>
              <a:rPr lang="en-GB" i="1" dirty="0"/>
              <a:t>UK Consumer Price Inflation, June 2024.</a:t>
            </a:r>
            <a:r>
              <a:rPr lang="en-GB" dirty="0"/>
              <a:t> London: ONS.</a:t>
            </a:r>
          </a:p>
        </p:txBody>
      </p:sp>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817381" y="457201"/>
            <a:ext cx="2557239" cy="584775"/>
          </a:xfrm>
          <a:prstGeom prst="rect">
            <a:avLst/>
          </a:prstGeom>
          <a:noFill/>
        </p:spPr>
        <p:txBody>
          <a:bodyPr wrap="none">
            <a:spAutoFit/>
          </a:bodyPr>
          <a:lstStyle/>
          <a:p>
            <a:pPr algn="ctr">
              <a:defRPr sz="3200" b="1"/>
            </a:pPr>
            <a:r>
              <a:rPr sz="3200"/>
              <a:t>Reference List</a:t>
            </a:r>
          </a:p>
        </p:txBody>
      </p:sp>
      <p:sp>
        <p:nvSpPr>
          <p:cNvPr id="3" name="TextBox 2"/>
          <p:cNvSpPr txBox="1"/>
          <p:nvPr/>
        </p:nvSpPr>
        <p:spPr>
          <a:xfrm>
            <a:off x="2438400" y="1645920"/>
            <a:ext cx="7315200" cy="3570208"/>
          </a:xfrm>
          <a:prstGeom prst="rect">
            <a:avLst/>
          </a:prstGeom>
          <a:noFill/>
        </p:spPr>
        <p:txBody>
          <a:bodyPr wrap="square">
            <a:spAutoFit/>
          </a:bodyPr>
          <a:lstStyle/>
          <a:p>
            <a:endParaRPr dirty="0"/>
          </a:p>
          <a:p>
            <a:pPr algn="l">
              <a:defRPr sz="1600">
                <a:solidFill>
                  <a:srgbClr val="323232"/>
                </a:solidFill>
              </a:defRPr>
            </a:pPr>
            <a:r>
              <a:rPr sz="1600" dirty="0"/>
              <a:t>Ishikawa, K. (1982) *Guide to Quality Control.* Tokyo: Asian Productivity Organization.</a:t>
            </a:r>
            <a:br>
              <a:rPr sz="1600" dirty="0"/>
            </a:br>
            <a:br>
              <a:rPr sz="1600" dirty="0"/>
            </a:br>
            <a:r>
              <a:rPr sz="1600" dirty="0"/>
              <a:t>Johnson, G., Whittington, R. and Scholes, K. (2022) *Exploring Strategy: Text and Cases.* 13th ed. Harlow: Pearson Education.</a:t>
            </a:r>
            <a:br>
              <a:rPr sz="1600" dirty="0"/>
            </a:br>
            <a:br>
              <a:rPr sz="1600" dirty="0"/>
            </a:br>
            <a:r>
              <a:rPr sz="1600" dirty="0"/>
              <a:t>Mintel. (2024) *UK Flower and Plant Retailing Market Report.* London: Mintel Group Ltd.</a:t>
            </a:r>
            <a:br>
              <a:rPr sz="1600" dirty="0"/>
            </a:br>
            <a:br>
              <a:rPr sz="1600" dirty="0"/>
            </a:br>
            <a:r>
              <a:rPr sz="1600" dirty="0"/>
              <a:t>Office for National Statistics (ONS). (2024) *UK Consumer Price Inflation, June 2024.* London: ONS.</a:t>
            </a:r>
            <a:br>
              <a:rPr sz="1600" dirty="0"/>
            </a:br>
            <a:br>
              <a:rPr sz="1600" dirty="0"/>
            </a:br>
            <a:r>
              <a:rPr sz="1600" dirty="0"/>
              <a:t>Yüksel, I. (2012) ‘Developing a Multi-Criteria Decision-Making Model for PESTEL Analysis’, *International Journal of Business and Management,* 7(24), pp. 52–66.</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2119</TotalTime>
  <Words>1870</Words>
  <Application>Microsoft Office PowerPoint</Application>
  <PresentationFormat>Widescreen</PresentationFormat>
  <Paragraphs>124</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Calibri</vt:lpstr>
      <vt:lpstr>Calibri Light</vt:lpstr>
      <vt:lpstr>Office Theme</vt:lpstr>
      <vt:lpstr>PowerPoint Presentation</vt:lpstr>
      <vt:lpstr>                  </vt:lpstr>
      <vt:lpstr>Overview of Green Haven Florists</vt:lpstr>
      <vt:lpstr>PowerPoint Presentation</vt:lpstr>
      <vt:lpstr>5W2H Analysis: Green Haven Florists' Decline in Sales</vt:lpstr>
      <vt:lpstr>PowerPoint Presentation</vt:lpstr>
      <vt:lpstr>PowerPoint Presentation</vt:lpstr>
      <vt:lpstr>Critique of the Cause-and-Effect (Fishbone) Model</vt:lpstr>
      <vt:lpstr>PowerPoint Presentation</vt:lpstr>
      <vt:lpstr>PowerPoint Presentation</vt:lpstr>
      <vt:lpstr>PowerPoint Presentation</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Angela Codling</cp:lastModifiedBy>
  <cp:revision>87</cp:revision>
  <dcterms:created xsi:type="dcterms:W3CDTF">2024-01-29T11:42:05Z</dcterms:created>
  <dcterms:modified xsi:type="dcterms:W3CDTF">2025-10-12T20:53:26Z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