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1"/>
  </p:notesMasterIdLst>
  <p:handoutMasterIdLst>
    <p:handoutMasterId r:id="rId32"/>
  </p:handoutMasterIdLst>
  <p:sldIdLst>
    <p:sldId id="335" r:id="rId5"/>
    <p:sldId id="336" r:id="rId6"/>
    <p:sldId id="362" r:id="rId7"/>
    <p:sldId id="360" r:id="rId8"/>
    <p:sldId id="361" r:id="rId9"/>
    <p:sldId id="368" r:id="rId10"/>
    <p:sldId id="369" r:id="rId11"/>
    <p:sldId id="357" r:id="rId12"/>
    <p:sldId id="339" r:id="rId13"/>
    <p:sldId id="341" r:id="rId14"/>
    <p:sldId id="356" r:id="rId15"/>
    <p:sldId id="365" r:id="rId16"/>
    <p:sldId id="338" r:id="rId17"/>
    <p:sldId id="342" r:id="rId18"/>
    <p:sldId id="348" r:id="rId19"/>
    <p:sldId id="359" r:id="rId20"/>
    <p:sldId id="366" r:id="rId21"/>
    <p:sldId id="349" r:id="rId22"/>
    <p:sldId id="351" r:id="rId23"/>
    <p:sldId id="355" r:id="rId24"/>
    <p:sldId id="340" r:id="rId25"/>
    <p:sldId id="367" r:id="rId26"/>
    <p:sldId id="345" r:id="rId27"/>
    <p:sldId id="347" r:id="rId28"/>
    <p:sldId id="363" r:id="rId29"/>
    <p:sldId id="36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8757C0"/>
    <a:srgbClr val="F469FE"/>
    <a:srgbClr val="FCFF2D"/>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2/11/26</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p>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a:t>
            </a:fld>
            <a:endParaRPr lang="en-US"/>
          </a:p>
        </p:txBody>
      </p:sp>
    </p:spTree>
    <p:extLst>
      <p:ext uri="{BB962C8B-B14F-4D97-AF65-F5344CB8AC3E}">
        <p14:creationId xmlns:p14="http://schemas.microsoft.com/office/powerpoint/2010/main" val="291062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4</a:t>
            </a:fld>
            <a:endParaRPr lang="en-US"/>
          </a:p>
        </p:txBody>
      </p:sp>
    </p:spTree>
    <p:extLst>
      <p:ext uri="{BB962C8B-B14F-4D97-AF65-F5344CB8AC3E}">
        <p14:creationId xmlns:p14="http://schemas.microsoft.com/office/powerpoint/2010/main" val="1730564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7</a:t>
            </a:fld>
            <a:endParaRPr lang="en-US"/>
          </a:p>
        </p:txBody>
      </p:sp>
    </p:spTree>
    <p:extLst>
      <p:ext uri="{BB962C8B-B14F-4D97-AF65-F5344CB8AC3E}">
        <p14:creationId xmlns:p14="http://schemas.microsoft.com/office/powerpoint/2010/main" val="3572258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State the component </a:t>
            </a:r>
          </a:p>
          <a:p>
            <a:r>
              <a:rPr lang="en-GB"/>
              <a:t>Bullet point what it can be useful for </a:t>
            </a:r>
          </a:p>
        </p:txBody>
      </p:sp>
      <p:sp>
        <p:nvSpPr>
          <p:cNvPr id="4" name="Slide Number Placeholder 3"/>
          <p:cNvSpPr>
            <a:spLocks noGrp="1"/>
          </p:cNvSpPr>
          <p:nvPr>
            <p:ph type="sldNum" sz="quarter" idx="5"/>
          </p:nvPr>
        </p:nvSpPr>
        <p:spPr/>
        <p:txBody>
          <a:bodyPr/>
          <a:lstStyle/>
          <a:p>
            <a:fld id="{8B990660-4B7D-4C11-96DB-B19FFA8CA93C}" type="slidenum">
              <a:rPr lang="en-US" smtClean="0"/>
              <a:t>9</a:t>
            </a:fld>
            <a:endParaRPr lang="en-US"/>
          </a:p>
        </p:txBody>
      </p:sp>
    </p:spTree>
    <p:extLst>
      <p:ext uri="{BB962C8B-B14F-4D97-AF65-F5344CB8AC3E}">
        <p14:creationId xmlns:p14="http://schemas.microsoft.com/office/powerpoint/2010/main" val="3483385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 examples of</a:t>
            </a:r>
          </a:p>
          <a:p>
            <a:pPr marL="171450" indent="-171450">
              <a:buFontTx/>
              <a:buChar char="-"/>
            </a:pPr>
            <a:r>
              <a:rPr lang="en-GB"/>
              <a:t>What does this target </a:t>
            </a:r>
          </a:p>
          <a:p>
            <a:pPr marL="171450" indent="-171450">
              <a:buFontTx/>
              <a:buChar char="-"/>
            </a:pPr>
            <a:r>
              <a:rPr lang="en-GB"/>
              <a:t>How achievable is it depending on prior fitness level </a:t>
            </a:r>
          </a:p>
          <a:p>
            <a:pPr marL="171450" indent="-171450">
              <a:buFontTx/>
              <a:buChar char="-"/>
            </a:pPr>
            <a:r>
              <a:rPr lang="en-GB"/>
              <a:t>How often will we use this technique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10</a:t>
            </a:fld>
            <a:endParaRPr lang="en-US"/>
          </a:p>
        </p:txBody>
      </p:sp>
    </p:spTree>
    <p:extLst>
      <p:ext uri="{BB962C8B-B14F-4D97-AF65-F5344CB8AC3E}">
        <p14:creationId xmlns:p14="http://schemas.microsoft.com/office/powerpoint/2010/main" val="4258120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was thinking we could record us doing examples of the component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11</a:t>
            </a:fld>
            <a:endParaRPr lang="en-US"/>
          </a:p>
        </p:txBody>
      </p:sp>
    </p:spTree>
    <p:extLst>
      <p:ext uri="{BB962C8B-B14F-4D97-AF65-F5344CB8AC3E}">
        <p14:creationId xmlns:p14="http://schemas.microsoft.com/office/powerpoint/2010/main" val="1283124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19</a:t>
            </a:fld>
            <a:endParaRPr lang="en-US"/>
          </a:p>
        </p:txBody>
      </p:sp>
    </p:spTree>
    <p:extLst>
      <p:ext uri="{BB962C8B-B14F-4D97-AF65-F5344CB8AC3E}">
        <p14:creationId xmlns:p14="http://schemas.microsoft.com/office/powerpoint/2010/main" val="1437835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Evaluate what we’ve done </a:t>
            </a:r>
            <a:endParaRPr lang="en-US"/>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a:p>
        </p:txBody>
      </p:sp>
    </p:spTree>
    <p:extLst>
      <p:ext uri="{BB962C8B-B14F-4D97-AF65-F5344CB8AC3E}">
        <p14:creationId xmlns:p14="http://schemas.microsoft.com/office/powerpoint/2010/main" val="41157331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microsoft.com/office/2007/relationships/media" Target="../media/media2.mov"/><Relationship Id="rId7" Type="http://schemas.openxmlformats.org/officeDocument/2006/relationships/image" Target="../media/image21.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0.png"/><Relationship Id="rId5" Type="http://schemas.openxmlformats.org/officeDocument/2006/relationships/slideLayout" Target="../slideLayouts/slideLayout6.xml"/><Relationship Id="rId4" Type="http://schemas.openxmlformats.org/officeDocument/2006/relationships/video" Target="../media/media2.mov"/></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microsoft.com/office/2007/relationships/media" Target="../media/media4.mov"/><Relationship Id="rId7" Type="http://schemas.openxmlformats.org/officeDocument/2006/relationships/image" Target="../media/image27.pn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26.png"/><Relationship Id="rId5" Type="http://schemas.openxmlformats.org/officeDocument/2006/relationships/slideLayout" Target="../slideLayouts/slideLayout6.xml"/><Relationship Id="rId4" Type="http://schemas.openxmlformats.org/officeDocument/2006/relationships/video" Target="../media/media4.mov"/></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8" Type="http://schemas.openxmlformats.org/officeDocument/2006/relationships/image" Target="../media/image32.png"/><Relationship Id="rId3" Type="http://schemas.microsoft.com/office/2007/relationships/media" Target="../media/media6.mov"/><Relationship Id="rId7" Type="http://schemas.openxmlformats.org/officeDocument/2006/relationships/image" Target="../media/image31.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30.png"/><Relationship Id="rId5" Type="http://schemas.openxmlformats.org/officeDocument/2006/relationships/slideLayout" Target="../slideLayouts/slideLayout6.xml"/><Relationship Id="rId4" Type="http://schemas.openxmlformats.org/officeDocument/2006/relationships/video" Target="../media/media6.mov"/></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shiftdance.eu/balance/" TargetMode="External"/><Relationship Id="rId3" Type="http://schemas.openxmlformats.org/officeDocument/2006/relationships/hyperlink" Target="https://books.google.co.uk/books?hl=en&amp;lr=&amp;id=WxIxEAAAQBAJ&amp;oi=fnd&amp;pg=PR1&amp;dq=Haff" TargetMode="External"/><Relationship Id="rId7" Type="http://schemas.openxmlformats.org/officeDocument/2006/relationships/hyperlink" Target="https://www.bupa.co.uk/newsroom/ourviews/benefits-of-balance" TargetMode="External"/><Relationship Id="rId12" Type="http://schemas.openxmlformats.org/officeDocument/2006/relationships/hyperlink" Target="https://purephysiotherapy.co.uk/the-benefits-of-stretching/"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10.xml"/><Relationship Id="rId6" Type="http://schemas.openxmlformats.org/officeDocument/2006/relationships/hyperlink" Target="http://www.bupa.co.uk/" TargetMode="External"/><Relationship Id="rId11" Type="http://schemas.openxmlformats.org/officeDocument/2006/relationships/hyperlink" Target="https://www.movedancewear.com/blog/why-flexibility-training-actually-matters-and-not-just-for-dancers-or-athletes/" TargetMode="External"/><Relationship Id="rId5" Type="http://schemas.openxmlformats.org/officeDocument/2006/relationships/hyperlink" Target="https://www.mayoclinic.org/healthy-lifestyle/fitness/in-depth/core-exercises/art-20044751" TargetMode="External"/><Relationship Id="rId10" Type="http://schemas.openxmlformats.org/officeDocument/2006/relationships/hyperlink" Target="https://www.skillsup.co.uk/dance/balance-extension/" TargetMode="External"/><Relationship Id="rId4" Type="http://schemas.openxmlformats.org/officeDocument/2006/relationships/hyperlink" Target="https://www.mayoclinic.org/diseases-conditions/dizziness/multimedia/inner-ear-and-balance/img-20006286" TargetMode="External"/><Relationship Id="rId9" Type="http://schemas.openxmlformats.org/officeDocument/2006/relationships/hyperlink" Target="http://www.skillsup.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5857853" y="1437942"/>
            <a:ext cx="5221224" cy="3056343"/>
          </a:xfrm>
        </p:spPr>
        <p:txBody>
          <a:bodyPr/>
          <a:lstStyle/>
          <a:p>
            <a:r>
              <a:rPr lang="en-GB"/>
              <a:t>Fitness for dance </a:t>
            </a:r>
            <a:br>
              <a:rPr lang="en-GB"/>
            </a:br>
            <a:br>
              <a:rPr lang="en-GB"/>
            </a:br>
            <a:endParaRPr lang="en-US"/>
          </a:p>
        </p:txBody>
      </p:sp>
      <p:sp>
        <p:nvSpPr>
          <p:cNvPr id="2" name="TextBox 1">
            <a:extLst>
              <a:ext uri="{FF2B5EF4-FFF2-40B4-BE49-F238E27FC236}">
                <a16:creationId xmlns:a16="http://schemas.microsoft.com/office/drawing/2014/main" id="{C6EA4B21-F8C2-65D1-1BB1-F630FFC72568}"/>
              </a:ext>
            </a:extLst>
          </p:cNvPr>
          <p:cNvSpPr txBox="1"/>
          <p:nvPr/>
        </p:nvSpPr>
        <p:spPr>
          <a:xfrm>
            <a:off x="6328371" y="5536194"/>
            <a:ext cx="5969251" cy="1200329"/>
          </a:xfrm>
          <a:prstGeom prst="rect">
            <a:avLst/>
          </a:prstGeom>
          <a:noFill/>
        </p:spPr>
        <p:txBody>
          <a:bodyPr wrap="square" lIns="91440" tIns="45720" rIns="91440" bIns="45720" rtlCol="0" anchor="t">
            <a:spAutoFit/>
          </a:bodyPr>
          <a:lstStyle/>
          <a:p>
            <a:pPr algn="l"/>
            <a:r>
              <a:rPr lang="en-GB"/>
              <a:t>Lilly Staples 2500797</a:t>
            </a:r>
          </a:p>
          <a:p>
            <a:pPr algn="l"/>
            <a:r>
              <a:rPr lang="en-GB"/>
              <a:t>Mia Roberts 2500632</a:t>
            </a:r>
          </a:p>
          <a:p>
            <a:pPr algn="l"/>
            <a:r>
              <a:rPr lang="en-GB"/>
              <a:t>Evieanna Taylor 2502285</a:t>
            </a:r>
          </a:p>
          <a:p>
            <a:r>
              <a:rPr lang="en-GB"/>
              <a:t>Ryan Hughes 2500459</a:t>
            </a:r>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4" name="TextBox 3">
            <a:extLst>
              <a:ext uri="{FF2B5EF4-FFF2-40B4-BE49-F238E27FC236}">
                <a16:creationId xmlns:a16="http://schemas.microsoft.com/office/drawing/2014/main" id="{CF82BF3C-75FB-B697-C19C-ECC4A29C4DE6}"/>
              </a:ext>
            </a:extLst>
          </p:cNvPr>
          <p:cNvSpPr txBox="1"/>
          <p:nvPr/>
        </p:nvSpPr>
        <p:spPr>
          <a:xfrm>
            <a:off x="7794521" y="527282"/>
            <a:ext cx="3416620" cy="2031325"/>
          </a:xfrm>
          <a:prstGeom prst="rect">
            <a:avLst/>
          </a:prstGeom>
          <a:noFill/>
        </p:spPr>
        <p:txBody>
          <a:bodyPr wrap="square" rtlCol="0">
            <a:spAutoFit/>
          </a:bodyPr>
          <a:lstStyle/>
          <a:p>
            <a:r>
              <a:rPr lang="en-GB"/>
              <a:t>In today’s presentation we will be discussing elements of fitness training specifically linking them to dance and how we use them in practice. </a:t>
            </a:r>
          </a:p>
          <a:p>
            <a:r>
              <a:rPr lang="en-GB"/>
              <a:t>There are several elements to consider, these include:</a:t>
            </a:r>
            <a:endParaRPr lang="en-US"/>
          </a:p>
        </p:txBody>
      </p:sp>
      <p:sp>
        <p:nvSpPr>
          <p:cNvPr id="5" name="Oval 4">
            <a:extLst>
              <a:ext uri="{FF2B5EF4-FFF2-40B4-BE49-F238E27FC236}">
                <a16:creationId xmlns:a16="http://schemas.microsoft.com/office/drawing/2014/main" id="{536AD682-7493-EFED-EE2E-A08D9DBFB6CF}"/>
              </a:ext>
            </a:extLst>
          </p:cNvPr>
          <p:cNvSpPr/>
          <p:nvPr/>
        </p:nvSpPr>
        <p:spPr>
          <a:xfrm>
            <a:off x="3144737" y="2017681"/>
            <a:ext cx="4422121" cy="409911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a:t>Fitness</a:t>
            </a:r>
            <a:r>
              <a:rPr lang="en-GB"/>
              <a:t> </a:t>
            </a:r>
            <a:endParaRPr lang="en-US"/>
          </a:p>
        </p:txBody>
      </p:sp>
      <p:sp>
        <p:nvSpPr>
          <p:cNvPr id="6" name="Oval 5">
            <a:extLst>
              <a:ext uri="{FF2B5EF4-FFF2-40B4-BE49-F238E27FC236}">
                <a16:creationId xmlns:a16="http://schemas.microsoft.com/office/drawing/2014/main" id="{FE5B7D6B-4398-1A66-5544-A9CE437B40FF}"/>
              </a:ext>
            </a:extLst>
          </p:cNvPr>
          <p:cNvSpPr/>
          <p:nvPr/>
        </p:nvSpPr>
        <p:spPr>
          <a:xfrm>
            <a:off x="6257703" y="4798128"/>
            <a:ext cx="1828800" cy="1828800"/>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a:t>Muscular endurance </a:t>
            </a:r>
            <a:endParaRPr lang="en-US" sz="1700"/>
          </a:p>
        </p:txBody>
      </p:sp>
      <p:sp>
        <p:nvSpPr>
          <p:cNvPr id="7" name="Oval 6">
            <a:extLst>
              <a:ext uri="{FF2B5EF4-FFF2-40B4-BE49-F238E27FC236}">
                <a16:creationId xmlns:a16="http://schemas.microsoft.com/office/drawing/2014/main" id="{4CE307C3-9BB2-A6C8-EF02-C0807E52AEF3}"/>
              </a:ext>
            </a:extLst>
          </p:cNvPr>
          <p:cNvSpPr/>
          <p:nvPr/>
        </p:nvSpPr>
        <p:spPr>
          <a:xfrm>
            <a:off x="2276699" y="4163875"/>
            <a:ext cx="1828800" cy="1828800"/>
          </a:xfrm>
          <a:prstGeom prst="ellips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Speed</a:t>
            </a:r>
            <a:endParaRPr lang="en-US"/>
          </a:p>
        </p:txBody>
      </p:sp>
      <p:sp>
        <p:nvSpPr>
          <p:cNvPr id="8" name="Oval 7">
            <a:extLst>
              <a:ext uri="{FF2B5EF4-FFF2-40B4-BE49-F238E27FC236}">
                <a16:creationId xmlns:a16="http://schemas.microsoft.com/office/drawing/2014/main" id="{A902B816-51CE-9996-357C-9AD1F02DA966}"/>
              </a:ext>
            </a:extLst>
          </p:cNvPr>
          <p:cNvSpPr/>
          <p:nvPr/>
        </p:nvSpPr>
        <p:spPr>
          <a:xfrm>
            <a:off x="4190178" y="5029200"/>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 </a:t>
            </a:r>
            <a:endParaRPr lang="en-US"/>
          </a:p>
        </p:txBody>
      </p:sp>
      <p:sp>
        <p:nvSpPr>
          <p:cNvPr id="9" name="Oval 8">
            <a:extLst>
              <a:ext uri="{FF2B5EF4-FFF2-40B4-BE49-F238E27FC236}">
                <a16:creationId xmlns:a16="http://schemas.microsoft.com/office/drawing/2014/main" id="{8464F856-502F-1AC9-F7F1-E4395BE67ED8}"/>
              </a:ext>
            </a:extLst>
          </p:cNvPr>
          <p:cNvSpPr/>
          <p:nvPr/>
        </p:nvSpPr>
        <p:spPr>
          <a:xfrm>
            <a:off x="5817026" y="1270733"/>
            <a:ext cx="1828800" cy="18288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Strength</a:t>
            </a:r>
            <a:endParaRPr lang="en-US"/>
          </a:p>
        </p:txBody>
      </p:sp>
      <p:sp>
        <p:nvSpPr>
          <p:cNvPr id="10" name="Oval 9">
            <a:extLst>
              <a:ext uri="{FF2B5EF4-FFF2-40B4-BE49-F238E27FC236}">
                <a16:creationId xmlns:a16="http://schemas.microsoft.com/office/drawing/2014/main" id="{9CD4AC0A-679A-960F-8F3F-B9333DCB6B35}"/>
              </a:ext>
            </a:extLst>
          </p:cNvPr>
          <p:cNvSpPr/>
          <p:nvPr/>
        </p:nvSpPr>
        <p:spPr>
          <a:xfrm>
            <a:off x="6891183" y="2959832"/>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 </a:t>
            </a:r>
            <a:endParaRPr lang="en-US"/>
          </a:p>
        </p:txBody>
      </p:sp>
      <p:sp>
        <p:nvSpPr>
          <p:cNvPr id="11" name="Oval 10">
            <a:extLst>
              <a:ext uri="{FF2B5EF4-FFF2-40B4-BE49-F238E27FC236}">
                <a16:creationId xmlns:a16="http://schemas.microsoft.com/office/drawing/2014/main" id="{C9FBAA0F-988F-664C-1B8C-DCC9DA224A0A}"/>
              </a:ext>
            </a:extLst>
          </p:cNvPr>
          <p:cNvSpPr/>
          <p:nvPr/>
        </p:nvSpPr>
        <p:spPr>
          <a:xfrm>
            <a:off x="2298410" y="2238439"/>
            <a:ext cx="1828800" cy="1828800"/>
          </a:xfrm>
          <a:prstGeom prst="ellipse">
            <a:avLst/>
          </a:prstGeom>
          <a:solidFill>
            <a:srgbClr val="F469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Agility</a:t>
            </a:r>
            <a:endParaRPr lang="en-US"/>
          </a:p>
        </p:txBody>
      </p:sp>
      <p:sp>
        <p:nvSpPr>
          <p:cNvPr id="14" name="Oval 13">
            <a:extLst>
              <a:ext uri="{FF2B5EF4-FFF2-40B4-BE49-F238E27FC236}">
                <a16:creationId xmlns:a16="http://schemas.microsoft.com/office/drawing/2014/main" id="{ED7E84D3-BB4B-77AB-59BE-0C02A30026C0}"/>
              </a:ext>
            </a:extLst>
          </p:cNvPr>
          <p:cNvSpPr/>
          <p:nvPr/>
        </p:nvSpPr>
        <p:spPr>
          <a:xfrm>
            <a:off x="3900872" y="1168576"/>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
        <p:nvSpPr>
          <p:cNvPr id="3" name="TextBox 2">
            <a:extLst>
              <a:ext uri="{FF2B5EF4-FFF2-40B4-BE49-F238E27FC236}">
                <a16:creationId xmlns:a16="http://schemas.microsoft.com/office/drawing/2014/main" id="{F944E17C-1A4D-E698-12EB-FB7033A37FC9}"/>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86E0-C1A7-4EBD-2596-63593BC42EAE}"/>
              </a:ext>
            </a:extLst>
          </p:cNvPr>
          <p:cNvSpPr>
            <a:spLocks noGrp="1"/>
          </p:cNvSpPr>
          <p:nvPr>
            <p:ph type="title"/>
          </p:nvPr>
        </p:nvSpPr>
        <p:spPr/>
        <p:txBody>
          <a:bodyPr/>
          <a:lstStyle/>
          <a:p>
            <a:r>
              <a:rPr lang="en-GB"/>
              <a:t>Introduction</a:t>
            </a:r>
            <a:endParaRPr lang="en-US"/>
          </a:p>
        </p:txBody>
      </p:sp>
      <p:sp>
        <p:nvSpPr>
          <p:cNvPr id="3" name="Text Placeholder 2">
            <a:extLst>
              <a:ext uri="{FF2B5EF4-FFF2-40B4-BE49-F238E27FC236}">
                <a16:creationId xmlns:a16="http://schemas.microsoft.com/office/drawing/2014/main" id="{F3ED595D-B854-A006-9917-CC6A4BB2F3C3}"/>
              </a:ext>
            </a:extLst>
          </p:cNvPr>
          <p:cNvSpPr>
            <a:spLocks noGrp="1"/>
          </p:cNvSpPr>
          <p:nvPr>
            <p:ph type="body" sz="quarter" idx="13"/>
          </p:nvPr>
        </p:nvSpPr>
        <p:spPr/>
        <p:txBody>
          <a:bodyPr/>
          <a:lstStyle/>
          <a:p>
            <a:r>
              <a:rPr lang="en-GB"/>
              <a:t>Why is fitness for dance so important? </a:t>
            </a:r>
          </a:p>
          <a:p>
            <a:pPr marL="0" indent="0">
              <a:buNone/>
            </a:pPr>
            <a:r>
              <a:rPr lang="en-GB"/>
              <a:t>Dance is a high energy and demanding sport that requires technique and stamina. To achieve this there are several elements of the body that need fitness training. This is where the fitness components chart comes in which can been seen on slide 2. </a:t>
            </a:r>
          </a:p>
          <a:p>
            <a:pPr marL="0" indent="0">
              <a:buNone/>
            </a:pPr>
            <a:endParaRPr lang="en-GB"/>
          </a:p>
          <a:p>
            <a:pPr marL="0" indent="0">
              <a:buNone/>
            </a:pPr>
            <a:r>
              <a:rPr lang="en-GB"/>
              <a:t>A study from </a:t>
            </a:r>
            <a:r>
              <a:rPr lang="en-GB" b="0" i="0" err="1">
                <a:solidFill>
                  <a:srgbClr val="000000"/>
                </a:solidFill>
                <a:effectLst/>
              </a:rPr>
              <a:t>Haff</a:t>
            </a:r>
            <a:r>
              <a:rPr lang="en-GB" b="0" i="0">
                <a:solidFill>
                  <a:srgbClr val="000000"/>
                </a:solidFill>
                <a:effectLst/>
              </a:rPr>
              <a:t>, G. G., &amp; Triplett, N. T. (2015) says that ‘physical exercise and sport performance involve effective, purposeful movements of the body’</a:t>
            </a:r>
            <a:endParaRPr lang="en-GB">
              <a:solidFill>
                <a:srgbClr val="000000"/>
              </a:solidFill>
              <a:effectLst/>
            </a:endParaRPr>
          </a:p>
          <a:p>
            <a:pPr marL="0" indent="0">
              <a:buNone/>
            </a:pPr>
            <a:endParaRPr lang="en-GB"/>
          </a:p>
        </p:txBody>
      </p:sp>
      <p:sp>
        <p:nvSpPr>
          <p:cNvPr id="6" name="TextBox 5">
            <a:extLst>
              <a:ext uri="{FF2B5EF4-FFF2-40B4-BE49-F238E27FC236}">
                <a16:creationId xmlns:a16="http://schemas.microsoft.com/office/drawing/2014/main" id="{F8BDFE24-82E2-9FC3-89D4-E84C56522805}"/>
              </a:ext>
            </a:extLst>
          </p:cNvPr>
          <p:cNvSpPr txBox="1"/>
          <p:nvPr/>
        </p:nvSpPr>
        <p:spPr>
          <a:xfrm>
            <a:off x="0" y="6416150"/>
            <a:ext cx="208562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Lilly Sky Staples </a:t>
            </a:r>
            <a:endParaRPr lang="en-US"/>
          </a:p>
        </p:txBody>
      </p:sp>
    </p:spTree>
    <p:extLst>
      <p:ext uri="{BB962C8B-B14F-4D97-AF65-F5344CB8AC3E}">
        <p14:creationId xmlns:p14="http://schemas.microsoft.com/office/powerpoint/2010/main" val="43706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504077" y="126057"/>
            <a:ext cx="8297380" cy="1326514"/>
          </a:xfrm>
        </p:spPr>
        <p:txBody>
          <a:bodyPr/>
          <a:lstStyle/>
          <a:p>
            <a:r>
              <a:rPr lang="en-GB"/>
              <a:t>Introduction </a:t>
            </a:r>
            <a:r>
              <a:rPr lang="en-US"/>
              <a:t> </a:t>
            </a:r>
          </a:p>
        </p:txBody>
      </p:sp>
      <p:sp>
        <p:nvSpPr>
          <p:cNvPr id="3" name="TextBox 2">
            <a:extLst>
              <a:ext uri="{FF2B5EF4-FFF2-40B4-BE49-F238E27FC236}">
                <a16:creationId xmlns:a16="http://schemas.microsoft.com/office/drawing/2014/main" id="{70B76B3B-E9A7-FF40-B31B-9FFBFBB5D6DD}"/>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4B972119-E604-1B0D-EAA9-A233C3D70E2E}"/>
              </a:ext>
            </a:extLst>
          </p:cNvPr>
          <p:cNvSpPr txBox="1"/>
          <p:nvPr/>
        </p:nvSpPr>
        <p:spPr>
          <a:xfrm>
            <a:off x="496780" y="1603971"/>
            <a:ext cx="8297380" cy="923330"/>
          </a:xfrm>
          <a:prstGeom prst="rect">
            <a:avLst/>
          </a:prstGeom>
          <a:noFill/>
        </p:spPr>
        <p:txBody>
          <a:bodyPr wrap="square" rtlCol="0">
            <a:spAutoFit/>
          </a:bodyPr>
          <a:lstStyle/>
          <a:p>
            <a:pPr algn="l"/>
            <a:r>
              <a:rPr lang="en-GB"/>
              <a:t>After consideration we have chosen the 3 components we believe are most suited to our specified training, these include:</a:t>
            </a:r>
          </a:p>
          <a:p>
            <a:pPr algn="l"/>
            <a:endParaRPr lang="en-US"/>
          </a:p>
        </p:txBody>
      </p:sp>
      <p:sp>
        <p:nvSpPr>
          <p:cNvPr id="13" name="Oval 12">
            <a:extLst>
              <a:ext uri="{FF2B5EF4-FFF2-40B4-BE49-F238E27FC236}">
                <a16:creationId xmlns:a16="http://schemas.microsoft.com/office/drawing/2014/main" id="{A1E0B721-3E09-BB0C-9ABE-8EA4DE65CE7E}"/>
              </a:ext>
            </a:extLst>
          </p:cNvPr>
          <p:cNvSpPr/>
          <p:nvPr/>
        </p:nvSpPr>
        <p:spPr>
          <a:xfrm>
            <a:off x="504077" y="2527301"/>
            <a:ext cx="1828800" cy="1828800"/>
          </a:xfrm>
          <a:prstGeom prst="ellipse">
            <a:avLst/>
          </a:prstGeom>
          <a:solidFill>
            <a:srgbClr val="8757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a:t>Cardiovascular endurance </a:t>
            </a:r>
            <a:endParaRPr lang="en-US" sz="1300"/>
          </a:p>
        </p:txBody>
      </p:sp>
      <p:sp>
        <p:nvSpPr>
          <p:cNvPr id="16" name="Oval 15">
            <a:extLst>
              <a:ext uri="{FF2B5EF4-FFF2-40B4-BE49-F238E27FC236}">
                <a16:creationId xmlns:a16="http://schemas.microsoft.com/office/drawing/2014/main" id="{7D8321CE-E454-312B-6987-B0FB2141BEEF}"/>
              </a:ext>
            </a:extLst>
          </p:cNvPr>
          <p:cNvSpPr/>
          <p:nvPr/>
        </p:nvSpPr>
        <p:spPr>
          <a:xfrm>
            <a:off x="2942872" y="4104239"/>
            <a:ext cx="1828800" cy="1828800"/>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Balance</a:t>
            </a:r>
            <a:endParaRPr lang="en-US"/>
          </a:p>
        </p:txBody>
      </p:sp>
      <p:sp>
        <p:nvSpPr>
          <p:cNvPr id="18" name="Oval 17">
            <a:extLst>
              <a:ext uri="{FF2B5EF4-FFF2-40B4-BE49-F238E27FC236}">
                <a16:creationId xmlns:a16="http://schemas.microsoft.com/office/drawing/2014/main" id="{C0E3D75F-7BDE-1025-E146-D6B016702A46}"/>
              </a:ext>
            </a:extLst>
          </p:cNvPr>
          <p:cNvSpPr/>
          <p:nvPr/>
        </p:nvSpPr>
        <p:spPr>
          <a:xfrm>
            <a:off x="5381667" y="2527301"/>
            <a:ext cx="1828800" cy="1828800"/>
          </a:xfrm>
          <a:prstGeom prst="ellips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Flexibility</a:t>
            </a:r>
            <a:endParaRPr lang="en-US"/>
          </a:p>
        </p:txBody>
      </p:sp>
    </p:spTree>
    <p:extLst>
      <p:ext uri="{BB962C8B-B14F-4D97-AF65-F5344CB8AC3E}">
        <p14:creationId xmlns:p14="http://schemas.microsoft.com/office/powerpoint/2010/main" val="2801456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8C87-3846-568E-1C6E-2E9212DB3D2A}"/>
              </a:ext>
            </a:extLst>
          </p:cNvPr>
          <p:cNvSpPr>
            <a:spLocks noGrp="1"/>
          </p:cNvSpPr>
          <p:nvPr>
            <p:ph type="title"/>
          </p:nvPr>
        </p:nvSpPr>
        <p:spPr/>
        <p:txBody>
          <a:bodyPr/>
          <a:lstStyle/>
          <a:p>
            <a:r>
              <a:rPr lang="en-GB"/>
              <a:t>Introduction </a:t>
            </a:r>
            <a:endParaRPr lang="en-US"/>
          </a:p>
        </p:txBody>
      </p:sp>
      <p:sp>
        <p:nvSpPr>
          <p:cNvPr id="5" name="TextBox 4">
            <a:extLst>
              <a:ext uri="{FF2B5EF4-FFF2-40B4-BE49-F238E27FC236}">
                <a16:creationId xmlns:a16="http://schemas.microsoft.com/office/drawing/2014/main" id="{050D93BD-8677-D3ED-22FA-01DDDB599317}"/>
              </a:ext>
            </a:extLst>
          </p:cNvPr>
          <p:cNvSpPr txBox="1"/>
          <p:nvPr/>
        </p:nvSpPr>
        <p:spPr>
          <a:xfrm>
            <a:off x="893064" y="1791501"/>
            <a:ext cx="7292778" cy="2031325"/>
          </a:xfrm>
          <a:prstGeom prst="rect">
            <a:avLst/>
          </a:prstGeom>
          <a:noFill/>
        </p:spPr>
        <p:txBody>
          <a:bodyPr wrap="square" rtlCol="0">
            <a:spAutoFit/>
          </a:bodyPr>
          <a:lstStyle/>
          <a:p>
            <a:pPr algn="l"/>
            <a:r>
              <a:rPr lang="en-GB"/>
              <a:t>In the next few slides we will be discussing the following:</a:t>
            </a:r>
          </a:p>
          <a:p>
            <a:pPr algn="l"/>
            <a:endParaRPr lang="en-GB"/>
          </a:p>
          <a:p>
            <a:pPr marL="342900" indent="-342900" algn="l">
              <a:buFont typeface="+mj-lt"/>
              <a:buAutoNum type="arabicPeriod"/>
            </a:pPr>
            <a:r>
              <a:rPr lang="en-GB"/>
              <a:t>Each of our chosen components </a:t>
            </a:r>
          </a:p>
          <a:p>
            <a:pPr marL="342900" indent="-342900" algn="l">
              <a:buFont typeface="+mj-lt"/>
              <a:buAutoNum type="arabicPeriod"/>
            </a:pPr>
            <a:r>
              <a:rPr lang="en-GB"/>
              <a:t>What they are </a:t>
            </a:r>
          </a:p>
          <a:p>
            <a:pPr marL="342900" indent="-342900" algn="l">
              <a:buFont typeface="+mj-lt"/>
              <a:buAutoNum type="arabicPeriod"/>
            </a:pPr>
            <a:r>
              <a:rPr lang="en-GB"/>
              <a:t>How we use them in every day life </a:t>
            </a:r>
          </a:p>
          <a:p>
            <a:pPr marL="342900" indent="-342900" algn="l">
              <a:buFont typeface="+mj-lt"/>
              <a:buAutoNum type="arabicPeriod"/>
            </a:pPr>
            <a:r>
              <a:rPr lang="en-GB"/>
              <a:t>How we use them in the dance world </a:t>
            </a:r>
          </a:p>
          <a:p>
            <a:pPr marL="342900" indent="-342900" algn="l">
              <a:buFont typeface="+mj-lt"/>
              <a:buAutoNum type="arabicPeriod"/>
            </a:pPr>
            <a:r>
              <a:rPr lang="en-GB"/>
              <a:t>Each will be backed up with visual aids </a:t>
            </a:r>
          </a:p>
        </p:txBody>
      </p:sp>
      <p:sp>
        <p:nvSpPr>
          <p:cNvPr id="4" name="TextBox 3">
            <a:extLst>
              <a:ext uri="{FF2B5EF4-FFF2-40B4-BE49-F238E27FC236}">
                <a16:creationId xmlns:a16="http://schemas.microsoft.com/office/drawing/2014/main" id="{2C8D031F-BD38-759C-DB10-52D1C7E80791}"/>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556610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10CE7-710A-8DC1-C505-35DF34A837BF}"/>
              </a:ext>
            </a:extLst>
          </p:cNvPr>
          <p:cNvSpPr>
            <a:spLocks noGrp="1"/>
          </p:cNvSpPr>
          <p:nvPr>
            <p:ph type="title"/>
          </p:nvPr>
        </p:nvSpPr>
        <p:spPr/>
        <p:txBody>
          <a:bodyPr/>
          <a:lstStyle/>
          <a:p>
            <a:r>
              <a:rPr lang="en-US"/>
              <a:t>skills Components related to dance </a:t>
            </a:r>
          </a:p>
        </p:txBody>
      </p:sp>
      <p:sp>
        <p:nvSpPr>
          <p:cNvPr id="3" name="Text Placeholder 2">
            <a:extLst>
              <a:ext uri="{FF2B5EF4-FFF2-40B4-BE49-F238E27FC236}">
                <a16:creationId xmlns:a16="http://schemas.microsoft.com/office/drawing/2014/main" id="{82FA593E-0174-35F6-6D5F-52C62B8033CD}"/>
              </a:ext>
            </a:extLst>
          </p:cNvPr>
          <p:cNvSpPr>
            <a:spLocks noGrp="1"/>
          </p:cNvSpPr>
          <p:nvPr>
            <p:ph type="body" sz="quarter" idx="13"/>
          </p:nvPr>
        </p:nvSpPr>
        <p:spPr/>
        <p:txBody>
          <a:bodyPr/>
          <a:lstStyle/>
          <a:p>
            <a:r>
              <a:rPr lang="en-US"/>
              <a:t>Alignment</a:t>
            </a:r>
          </a:p>
          <a:p>
            <a:r>
              <a:rPr lang="en-US"/>
              <a:t>Stamina </a:t>
            </a:r>
          </a:p>
          <a:p>
            <a:r>
              <a:rPr lang="en-US"/>
              <a:t>Coordination</a:t>
            </a:r>
          </a:p>
          <a:p>
            <a:r>
              <a:rPr lang="en-US"/>
              <a:t>Transfer of weight </a:t>
            </a:r>
          </a:p>
          <a:p>
            <a:r>
              <a:rPr lang="en-US"/>
              <a:t> Neuromuscular Coordination – this links into isolation in dance as it makes for effective isolation </a:t>
            </a:r>
          </a:p>
          <a:p>
            <a:endParaRPr lang="en-US"/>
          </a:p>
          <a:p>
            <a:pPr marL="0" indent="0">
              <a:buNone/>
            </a:pPr>
            <a:endParaRPr lang="en-US"/>
          </a:p>
          <a:p>
            <a:endParaRPr lang="en-US"/>
          </a:p>
        </p:txBody>
      </p:sp>
      <p:sp>
        <p:nvSpPr>
          <p:cNvPr id="6" name="TextBox 5">
            <a:extLst>
              <a:ext uri="{FF2B5EF4-FFF2-40B4-BE49-F238E27FC236}">
                <a16:creationId xmlns:a16="http://schemas.microsoft.com/office/drawing/2014/main" id="{C1BE7FFE-BC39-4C88-0A62-CC565F0C0EBE}"/>
              </a:ext>
            </a:extLst>
          </p:cNvPr>
          <p:cNvSpPr txBox="1"/>
          <p:nvPr/>
        </p:nvSpPr>
        <p:spPr>
          <a:xfrm>
            <a:off x="148590" y="6457950"/>
            <a:ext cx="213741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312517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6E0271FA-333C-60E5-D475-E3E43B25E66D}"/>
              </a:ext>
            </a:extLst>
          </p:cNvPr>
          <p:cNvSpPr/>
          <p:nvPr/>
        </p:nvSpPr>
        <p:spPr>
          <a:xfrm>
            <a:off x="4644634" y="3775096"/>
            <a:ext cx="2222038" cy="15410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Skills Components Related to Dance </a:t>
            </a:r>
          </a:p>
        </p:txBody>
      </p:sp>
      <p:cxnSp>
        <p:nvCxnSpPr>
          <p:cNvPr id="7" name="Straight Connector 6">
            <a:extLst>
              <a:ext uri="{FF2B5EF4-FFF2-40B4-BE49-F238E27FC236}">
                <a16:creationId xmlns:a16="http://schemas.microsoft.com/office/drawing/2014/main" id="{70F240EA-B8AB-7897-4F4D-1BFF671D42C5}"/>
              </a:ext>
            </a:extLst>
          </p:cNvPr>
          <p:cNvCxnSpPr>
            <a:cxnSpLocks/>
          </p:cNvCxnSpPr>
          <p:nvPr/>
        </p:nvCxnSpPr>
        <p:spPr>
          <a:xfrm flipH="1" flipV="1">
            <a:off x="2757987" y="2598432"/>
            <a:ext cx="2034300" cy="1564888"/>
          </a:xfrm>
          <a:prstGeom prst="line">
            <a:avLst/>
          </a:prstGeom>
        </p:spPr>
        <p:style>
          <a:lnRef idx="1">
            <a:schemeClr val="accent2"/>
          </a:lnRef>
          <a:fillRef idx="0">
            <a:schemeClr val="accent2"/>
          </a:fillRef>
          <a:effectRef idx="0">
            <a:schemeClr val="accent2"/>
          </a:effectRef>
          <a:fontRef idx="minor">
            <a:schemeClr val="tx1"/>
          </a:fontRef>
        </p:style>
      </p:cxnSp>
      <p:sp>
        <p:nvSpPr>
          <p:cNvPr id="8" name="Oval 7">
            <a:extLst>
              <a:ext uri="{FF2B5EF4-FFF2-40B4-BE49-F238E27FC236}">
                <a16:creationId xmlns:a16="http://schemas.microsoft.com/office/drawing/2014/main" id="{C05433FA-6C94-1D75-95F9-35BDF05D45CB}"/>
              </a:ext>
            </a:extLst>
          </p:cNvPr>
          <p:cNvSpPr/>
          <p:nvPr/>
        </p:nvSpPr>
        <p:spPr>
          <a:xfrm>
            <a:off x="1446714" y="1964522"/>
            <a:ext cx="2082019" cy="1069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Alignment  </a:t>
            </a:r>
          </a:p>
        </p:txBody>
      </p:sp>
      <p:cxnSp>
        <p:nvCxnSpPr>
          <p:cNvPr id="10" name="Straight Connector 9">
            <a:extLst>
              <a:ext uri="{FF2B5EF4-FFF2-40B4-BE49-F238E27FC236}">
                <a16:creationId xmlns:a16="http://schemas.microsoft.com/office/drawing/2014/main" id="{CD28BB6B-4BFD-DF44-1AA4-D530E0DE214E}"/>
              </a:ext>
            </a:extLst>
          </p:cNvPr>
          <p:cNvCxnSpPr/>
          <p:nvPr/>
        </p:nvCxnSpPr>
        <p:spPr>
          <a:xfrm flipV="1">
            <a:off x="5727871" y="2104558"/>
            <a:ext cx="0" cy="1670538"/>
          </a:xfrm>
          <a:prstGeom prst="line">
            <a:avLst/>
          </a:prstGeom>
        </p:spPr>
        <p:style>
          <a:lnRef idx="1">
            <a:schemeClr val="accent2"/>
          </a:lnRef>
          <a:fillRef idx="0">
            <a:schemeClr val="accent2"/>
          </a:fillRef>
          <a:effectRef idx="0">
            <a:schemeClr val="accent2"/>
          </a:effectRef>
          <a:fontRef idx="minor">
            <a:schemeClr val="tx1"/>
          </a:fontRef>
        </p:style>
      </p:cxnSp>
      <p:sp>
        <p:nvSpPr>
          <p:cNvPr id="12" name="Oval 11">
            <a:extLst>
              <a:ext uri="{FF2B5EF4-FFF2-40B4-BE49-F238E27FC236}">
                <a16:creationId xmlns:a16="http://schemas.microsoft.com/office/drawing/2014/main" id="{E9530D82-8E3B-7B7D-1FCE-93AD7885EEB2}"/>
              </a:ext>
            </a:extLst>
          </p:cNvPr>
          <p:cNvSpPr/>
          <p:nvPr/>
        </p:nvSpPr>
        <p:spPr>
          <a:xfrm>
            <a:off x="4781062" y="1983959"/>
            <a:ext cx="1893618" cy="9425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Stamina</a:t>
            </a:r>
          </a:p>
        </p:txBody>
      </p:sp>
      <p:cxnSp>
        <p:nvCxnSpPr>
          <p:cNvPr id="14" name="Straight Connector 13">
            <a:extLst>
              <a:ext uri="{FF2B5EF4-FFF2-40B4-BE49-F238E27FC236}">
                <a16:creationId xmlns:a16="http://schemas.microsoft.com/office/drawing/2014/main" id="{DE39A28E-8E39-FBAD-57DC-98560F0F699F}"/>
              </a:ext>
            </a:extLst>
          </p:cNvPr>
          <p:cNvCxnSpPr/>
          <p:nvPr/>
        </p:nvCxnSpPr>
        <p:spPr>
          <a:xfrm flipV="1">
            <a:off x="6281124" y="2741151"/>
            <a:ext cx="1772529" cy="1158825"/>
          </a:xfrm>
          <a:prstGeom prst="line">
            <a:avLst/>
          </a:prstGeom>
        </p:spPr>
        <p:style>
          <a:lnRef idx="1">
            <a:schemeClr val="accent2"/>
          </a:lnRef>
          <a:fillRef idx="0">
            <a:schemeClr val="accent2"/>
          </a:fillRef>
          <a:effectRef idx="0">
            <a:schemeClr val="accent2"/>
          </a:effectRef>
          <a:fontRef idx="minor">
            <a:schemeClr val="tx1"/>
          </a:fontRef>
        </p:style>
      </p:cxnSp>
      <p:sp>
        <p:nvSpPr>
          <p:cNvPr id="15" name="Oval 14">
            <a:extLst>
              <a:ext uri="{FF2B5EF4-FFF2-40B4-BE49-F238E27FC236}">
                <a16:creationId xmlns:a16="http://schemas.microsoft.com/office/drawing/2014/main" id="{60F61AAC-9300-EDBE-35E6-DFFF3BF9F323}"/>
              </a:ext>
            </a:extLst>
          </p:cNvPr>
          <p:cNvSpPr/>
          <p:nvPr/>
        </p:nvSpPr>
        <p:spPr>
          <a:xfrm>
            <a:off x="7680605" y="2261207"/>
            <a:ext cx="2307101" cy="8634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Coordination</a:t>
            </a:r>
          </a:p>
        </p:txBody>
      </p:sp>
      <p:cxnSp>
        <p:nvCxnSpPr>
          <p:cNvPr id="17" name="Straight Connector 16">
            <a:extLst>
              <a:ext uri="{FF2B5EF4-FFF2-40B4-BE49-F238E27FC236}">
                <a16:creationId xmlns:a16="http://schemas.microsoft.com/office/drawing/2014/main" id="{C2B15601-ECEB-0AEE-D2CB-84A3C4965340}"/>
              </a:ext>
            </a:extLst>
          </p:cNvPr>
          <p:cNvCxnSpPr>
            <a:cxnSpLocks/>
          </p:cNvCxnSpPr>
          <p:nvPr/>
        </p:nvCxnSpPr>
        <p:spPr>
          <a:xfrm flipH="1">
            <a:off x="2986362" y="4830900"/>
            <a:ext cx="1764488" cy="1144653"/>
          </a:xfrm>
          <a:prstGeom prst="line">
            <a:avLst/>
          </a:prstGeom>
        </p:spPr>
        <p:style>
          <a:lnRef idx="1">
            <a:schemeClr val="accent2"/>
          </a:lnRef>
          <a:fillRef idx="0">
            <a:schemeClr val="accent2"/>
          </a:fillRef>
          <a:effectRef idx="0">
            <a:schemeClr val="accent2"/>
          </a:effectRef>
          <a:fontRef idx="minor">
            <a:schemeClr val="tx1"/>
          </a:fontRef>
        </p:style>
      </p:cxnSp>
      <p:sp>
        <p:nvSpPr>
          <p:cNvPr id="18" name="Oval 17">
            <a:extLst>
              <a:ext uri="{FF2B5EF4-FFF2-40B4-BE49-F238E27FC236}">
                <a16:creationId xmlns:a16="http://schemas.microsoft.com/office/drawing/2014/main" id="{DB98A80B-20FD-3769-CFF6-E8282F83702A}"/>
              </a:ext>
            </a:extLst>
          </p:cNvPr>
          <p:cNvSpPr/>
          <p:nvPr/>
        </p:nvSpPr>
        <p:spPr>
          <a:xfrm>
            <a:off x="1350499" y="5542671"/>
            <a:ext cx="2082019" cy="83063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Transfer of weight</a:t>
            </a:r>
          </a:p>
        </p:txBody>
      </p:sp>
      <p:cxnSp>
        <p:nvCxnSpPr>
          <p:cNvPr id="20" name="Straight Connector 19">
            <a:extLst>
              <a:ext uri="{FF2B5EF4-FFF2-40B4-BE49-F238E27FC236}">
                <a16:creationId xmlns:a16="http://schemas.microsoft.com/office/drawing/2014/main" id="{32B1D839-ABB9-2B5B-8905-030BF5154839}"/>
              </a:ext>
            </a:extLst>
          </p:cNvPr>
          <p:cNvCxnSpPr>
            <a:cxnSpLocks/>
          </p:cNvCxnSpPr>
          <p:nvPr/>
        </p:nvCxnSpPr>
        <p:spPr>
          <a:xfrm>
            <a:off x="6592934" y="5005182"/>
            <a:ext cx="1633367" cy="1076180"/>
          </a:xfrm>
          <a:prstGeom prst="line">
            <a:avLst/>
          </a:prstGeom>
        </p:spPr>
        <p:style>
          <a:lnRef idx="1">
            <a:schemeClr val="accent2"/>
          </a:lnRef>
          <a:fillRef idx="0">
            <a:schemeClr val="accent2"/>
          </a:fillRef>
          <a:effectRef idx="0">
            <a:schemeClr val="accent2"/>
          </a:effectRef>
          <a:fontRef idx="minor">
            <a:schemeClr val="tx1"/>
          </a:fontRef>
        </p:style>
      </p:cxnSp>
      <p:sp>
        <p:nvSpPr>
          <p:cNvPr id="23" name="Oval 22">
            <a:extLst>
              <a:ext uri="{FF2B5EF4-FFF2-40B4-BE49-F238E27FC236}">
                <a16:creationId xmlns:a16="http://schemas.microsoft.com/office/drawing/2014/main" id="{5BAE82BE-5DB5-1D9C-424A-118DBD38D96C}"/>
              </a:ext>
            </a:extLst>
          </p:cNvPr>
          <p:cNvSpPr/>
          <p:nvPr/>
        </p:nvSpPr>
        <p:spPr>
          <a:xfrm>
            <a:off x="7464238" y="5190689"/>
            <a:ext cx="2670048" cy="11816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Neuromuscular Coordination</a:t>
            </a:r>
          </a:p>
        </p:txBody>
      </p:sp>
      <p:pic>
        <p:nvPicPr>
          <p:cNvPr id="25" name="Picture 2" descr="Dance Resource: Alignment and Posture - Georgina Butler">
            <a:extLst>
              <a:ext uri="{FF2B5EF4-FFF2-40B4-BE49-F238E27FC236}">
                <a16:creationId xmlns:a16="http://schemas.microsoft.com/office/drawing/2014/main" id="{BC87EE93-2F00-4771-3EE4-205A04113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45" y="42334"/>
            <a:ext cx="1864878" cy="186487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descr="Zumba Cartoon Stock Illustrations – 237 ...">
            <a:extLst>
              <a:ext uri="{FF2B5EF4-FFF2-40B4-BE49-F238E27FC236}">
                <a16:creationId xmlns:a16="http://schemas.microsoft.com/office/drawing/2014/main" id="{D8D26B48-F8C9-BB5D-0062-CF7257D023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3598" y="41020"/>
            <a:ext cx="2642231" cy="1853505"/>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6" descr="Developing Coordinated Dancers - The Ballet Source - The Ballet Source">
            <a:extLst>
              <a:ext uri="{FF2B5EF4-FFF2-40B4-BE49-F238E27FC236}">
                <a16:creationId xmlns:a16="http://schemas.microsoft.com/office/drawing/2014/main" id="{0E1F396C-1D64-75A9-2949-3D90C9BF90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51139" y="211046"/>
            <a:ext cx="3252573" cy="1696166"/>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8" descr="Examples of the body weight transference in a step and the... | Download  Scientific Diagram">
            <a:extLst>
              <a:ext uri="{FF2B5EF4-FFF2-40B4-BE49-F238E27FC236}">
                <a16:creationId xmlns:a16="http://schemas.microsoft.com/office/drawing/2014/main" id="{805E8727-3A8D-07B9-2839-EBF5F65AAD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6357" y="3429000"/>
            <a:ext cx="3237345" cy="1924608"/>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0" descr="Use These Neuromuscular Exercises to Shake Off the Taper Crazies">
            <a:extLst>
              <a:ext uri="{FF2B5EF4-FFF2-40B4-BE49-F238E27FC236}">
                <a16:creationId xmlns:a16="http://schemas.microsoft.com/office/drawing/2014/main" id="{735CF62A-69CA-1A68-262F-179101B41C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67388" y="3392844"/>
            <a:ext cx="3114898" cy="1752131"/>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D43230FA-F067-0F74-E5F9-776AA849B879}"/>
              </a:ext>
            </a:extLst>
          </p:cNvPr>
          <p:cNvSpPr txBox="1"/>
          <p:nvPr/>
        </p:nvSpPr>
        <p:spPr>
          <a:xfrm>
            <a:off x="114300" y="6469380"/>
            <a:ext cx="216027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85035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br>
              <a:rPr lang="en-GB"/>
            </a:br>
            <a:br>
              <a:rPr lang="en-GB"/>
            </a:br>
            <a:r>
              <a:rPr lang="en-GB"/>
              <a:t>Cardiovascular endurance</a:t>
            </a:r>
            <a:endParaRPr lang="en-ZA"/>
          </a:p>
        </p:txBody>
      </p:sp>
      <p:pic>
        <p:nvPicPr>
          <p:cNvPr id="13" name="Picture Placeholder 12">
            <a:extLst>
              <a:ext uri="{FF2B5EF4-FFF2-40B4-BE49-F238E27FC236}">
                <a16:creationId xmlns:a16="http://schemas.microsoft.com/office/drawing/2014/main" id="{D6B3BD9A-635F-32F2-422E-D48DFE23460A}"/>
              </a:ext>
            </a:extLst>
          </p:cNvPr>
          <p:cNvPicPr>
            <a:picLocks noGrp="1" noChangeAspect="1"/>
          </p:cNvPicPr>
          <p:nvPr>
            <p:ph type="pic" sz="quarter" idx="10"/>
          </p:nvPr>
        </p:nvPicPr>
        <p:blipFill>
          <a:blip r:embed="rId2"/>
          <a:srcRect l="33191" r="33191"/>
          <a:stretch/>
        </p:blipFill>
        <p:spPr>
          <a:xfrm>
            <a:off x="0" y="1"/>
            <a:ext cx="4581525" cy="6858000"/>
          </a:xfrm>
          <a:prstGeom prst="rect">
            <a:avLst/>
          </a:prstGeom>
        </p:spPr>
      </p:pic>
      <p:sp>
        <p:nvSpPr>
          <p:cNvPr id="3" name="TextBox 2">
            <a:extLst>
              <a:ext uri="{FF2B5EF4-FFF2-40B4-BE49-F238E27FC236}">
                <a16:creationId xmlns:a16="http://schemas.microsoft.com/office/drawing/2014/main" id="{449CD1D3-855D-E716-6C53-857F96F62C6A}"/>
              </a:ext>
            </a:extLst>
          </p:cNvPr>
          <p:cNvSpPr txBox="1"/>
          <p:nvPr/>
        </p:nvSpPr>
        <p:spPr>
          <a:xfrm>
            <a:off x="9595556" y="5954888"/>
            <a:ext cx="2201333"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2150851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GB"/>
              <a:t>Explain the component </a:t>
            </a:r>
            <a:br>
              <a:rPr lang="en-GB"/>
            </a:br>
            <a:endParaRPr lang="en-ZA"/>
          </a:p>
        </p:txBody>
      </p:sp>
      <p:sp>
        <p:nvSpPr>
          <p:cNvPr id="4" name="TextBox 3">
            <a:extLst>
              <a:ext uri="{FF2B5EF4-FFF2-40B4-BE49-F238E27FC236}">
                <a16:creationId xmlns:a16="http://schemas.microsoft.com/office/drawing/2014/main" id="{210F621F-09EB-8AAD-F527-241B62F4F05D}"/>
              </a:ext>
            </a:extLst>
          </p:cNvPr>
          <p:cNvSpPr txBox="1"/>
          <p:nvPr/>
        </p:nvSpPr>
        <p:spPr>
          <a:xfrm>
            <a:off x="437447" y="2026344"/>
            <a:ext cx="8870242" cy="4247317"/>
          </a:xfrm>
          <a:prstGeom prst="rect">
            <a:avLst/>
          </a:prstGeom>
          <a:noFill/>
        </p:spPr>
        <p:txBody>
          <a:bodyPr wrap="square" rtlCol="0">
            <a:spAutoFit/>
          </a:bodyPr>
          <a:lstStyle/>
          <a:p>
            <a:pPr algn="l"/>
            <a:r>
              <a:rPr lang="en-GB"/>
              <a:t>Dance is a high intensity exercise that requires anaerobic capacity for  fast movements, for example, leaps and jumps and aerobic capacity fitness for sustained energy. </a:t>
            </a:r>
          </a:p>
          <a:p>
            <a:pPr algn="l"/>
            <a:endParaRPr lang="en-GB"/>
          </a:p>
          <a:p>
            <a:pPr algn="l"/>
            <a:r>
              <a:rPr lang="en-GB"/>
              <a:t>The body’s ability to efficiently use oxygen to supply energy to the cardiorespiratory system.</a:t>
            </a:r>
          </a:p>
          <a:p>
            <a:pPr algn="l"/>
            <a:endParaRPr lang="en-GB"/>
          </a:p>
          <a:p>
            <a:pPr algn="l"/>
            <a:r>
              <a:rPr lang="en-GB"/>
              <a:t>Cardiovascular endurance is the ability of the heart, lungs and blood vessels to supply oxygen to muscles during  physical activity.</a:t>
            </a:r>
          </a:p>
          <a:p>
            <a:pPr algn="l"/>
            <a:endParaRPr lang="en-GB"/>
          </a:p>
          <a:p>
            <a:pPr algn="l"/>
            <a:r>
              <a:rPr lang="en-GB"/>
              <a:t>The capacity to maintain to high intensity exercises for extended periods of time without fatigue.</a:t>
            </a:r>
          </a:p>
          <a:p>
            <a:pPr algn="l"/>
            <a:endParaRPr lang="en-GB"/>
          </a:p>
          <a:p>
            <a:pPr algn="l"/>
            <a:r>
              <a:rPr lang="en-GB"/>
              <a:t>This component reflects on how well your body consumes and uses oxygen and it is measured by VO2 max.</a:t>
            </a:r>
            <a:endParaRPr lang="en-US"/>
          </a:p>
        </p:txBody>
      </p:sp>
      <p:pic>
        <p:nvPicPr>
          <p:cNvPr id="7" name="Picture 6">
            <a:extLst>
              <a:ext uri="{FF2B5EF4-FFF2-40B4-BE49-F238E27FC236}">
                <a16:creationId xmlns:a16="http://schemas.microsoft.com/office/drawing/2014/main" id="{216CC410-C4FE-F92C-8F45-768C1199AB0D}"/>
              </a:ext>
            </a:extLst>
          </p:cNvPr>
          <p:cNvPicPr>
            <a:picLocks noChangeAspect="1"/>
          </p:cNvPicPr>
          <p:nvPr/>
        </p:nvPicPr>
        <p:blipFill>
          <a:blip r:embed="rId3"/>
          <a:stretch>
            <a:fillRect/>
          </a:stretch>
        </p:blipFill>
        <p:spPr>
          <a:xfrm>
            <a:off x="7929436" y="206349"/>
            <a:ext cx="3077229" cy="1723249"/>
          </a:xfrm>
          <a:prstGeom prst="rect">
            <a:avLst/>
          </a:prstGeom>
        </p:spPr>
      </p:pic>
      <p:sp>
        <p:nvSpPr>
          <p:cNvPr id="3" name="TextBox 2">
            <a:extLst>
              <a:ext uri="{FF2B5EF4-FFF2-40B4-BE49-F238E27FC236}">
                <a16:creationId xmlns:a16="http://schemas.microsoft.com/office/drawing/2014/main" id="{8989C364-31E3-9F08-FF81-97120ADAB403}"/>
              </a:ext>
            </a:extLst>
          </p:cNvPr>
          <p:cNvSpPr txBox="1"/>
          <p:nvPr/>
        </p:nvSpPr>
        <p:spPr>
          <a:xfrm>
            <a:off x="7911976" y="6338433"/>
            <a:ext cx="2403245"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2099008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br>
              <a:rPr lang="en-GB"/>
            </a:br>
            <a:endParaRPr lang="en-ZA"/>
          </a:p>
        </p:txBody>
      </p:sp>
      <p:sp>
        <p:nvSpPr>
          <p:cNvPr id="4" name="TextBox 3">
            <a:extLst>
              <a:ext uri="{FF2B5EF4-FFF2-40B4-BE49-F238E27FC236}">
                <a16:creationId xmlns:a16="http://schemas.microsoft.com/office/drawing/2014/main" id="{E467E855-450E-FE61-7727-06CECB572FA9}"/>
              </a:ext>
            </a:extLst>
          </p:cNvPr>
          <p:cNvSpPr txBox="1"/>
          <p:nvPr/>
        </p:nvSpPr>
        <p:spPr>
          <a:xfrm>
            <a:off x="211668" y="1512711"/>
            <a:ext cx="11839222" cy="3693319"/>
          </a:xfrm>
          <a:prstGeom prst="rect">
            <a:avLst/>
          </a:prstGeom>
          <a:noFill/>
        </p:spPr>
        <p:txBody>
          <a:bodyPr wrap="square" rtlCol="0">
            <a:spAutoFit/>
          </a:bodyPr>
          <a:lstStyle/>
          <a:p>
            <a:pPr algn="l"/>
            <a:endParaRPr lang="en-GB"/>
          </a:p>
          <a:p>
            <a:pPr algn="l"/>
            <a:r>
              <a:rPr lang="en-GB"/>
              <a:t>Benefits:</a:t>
            </a:r>
          </a:p>
          <a:p>
            <a:pPr algn="l"/>
            <a:endParaRPr lang="en-GB"/>
          </a:p>
          <a:p>
            <a:pPr marL="285750" indent="-285750" algn="l">
              <a:buFont typeface="Wingdings" pitchFamily="2" charset="2"/>
              <a:buChar char="q"/>
            </a:pPr>
            <a:r>
              <a:rPr lang="en-GB"/>
              <a:t>Lowers the risk of health risks such as heart disease, diabetes, stroke and hypertension .</a:t>
            </a:r>
          </a:p>
          <a:p>
            <a:pPr marL="285750" indent="-285750" algn="l">
              <a:buFont typeface="Wingdings" pitchFamily="2" charset="2"/>
              <a:buChar char="q"/>
            </a:pPr>
            <a:endParaRPr lang="en-GB"/>
          </a:p>
          <a:p>
            <a:pPr marL="285750" indent="-285750" algn="l">
              <a:buFont typeface="Wingdings" pitchFamily="2" charset="2"/>
              <a:buChar char="q"/>
            </a:pPr>
            <a:r>
              <a:rPr lang="en-GB"/>
              <a:t>It improves overall fitness</a:t>
            </a:r>
          </a:p>
          <a:p>
            <a:pPr marL="285750" indent="-285750" algn="l">
              <a:buFont typeface="Wingdings" pitchFamily="2" charset="2"/>
              <a:buChar char="q"/>
            </a:pPr>
            <a:endParaRPr lang="en-GB"/>
          </a:p>
          <a:p>
            <a:pPr marL="285750" indent="-285750" algn="l">
              <a:buFont typeface="Wingdings" pitchFamily="2" charset="2"/>
              <a:buChar char="q"/>
            </a:pPr>
            <a:r>
              <a:rPr lang="en-GB"/>
              <a:t>Boosts immune system strength</a:t>
            </a:r>
          </a:p>
          <a:p>
            <a:pPr marL="285750" indent="-285750" algn="l">
              <a:buFont typeface="Wingdings" pitchFamily="2" charset="2"/>
              <a:buChar char="q"/>
            </a:pPr>
            <a:endParaRPr lang="en-GB"/>
          </a:p>
          <a:p>
            <a:pPr marL="285750" indent="-285750" algn="l">
              <a:buFont typeface="Wingdings" pitchFamily="2" charset="2"/>
              <a:buChar char="q"/>
            </a:pPr>
            <a:r>
              <a:rPr lang="en-GB"/>
              <a:t>Makes daily activities easier</a:t>
            </a:r>
          </a:p>
          <a:p>
            <a:pPr algn="l"/>
            <a:endParaRPr lang="en-GB"/>
          </a:p>
          <a:p>
            <a:pPr algn="l"/>
            <a:r>
              <a:rPr lang="en-GB"/>
              <a:t>Improved cardiovascular capacity ensures that a dancer’s technique doesn’t deteriorate due to exhaustion, which allows for a safer and more powerful movements.</a:t>
            </a:r>
          </a:p>
        </p:txBody>
      </p:sp>
      <p:sp>
        <p:nvSpPr>
          <p:cNvPr id="3" name="TextBox 2">
            <a:extLst>
              <a:ext uri="{FF2B5EF4-FFF2-40B4-BE49-F238E27FC236}">
                <a16:creationId xmlns:a16="http://schemas.microsoft.com/office/drawing/2014/main" id="{7AF93C1D-CF97-BB14-8084-4057D1BFD2B2}"/>
              </a:ext>
            </a:extLst>
          </p:cNvPr>
          <p:cNvSpPr txBox="1"/>
          <p:nvPr/>
        </p:nvSpPr>
        <p:spPr>
          <a:xfrm>
            <a:off x="9259711" y="6265155"/>
            <a:ext cx="2861734" cy="369332"/>
          </a:xfrm>
          <a:prstGeom prst="rect">
            <a:avLst/>
          </a:prstGeom>
          <a:noFill/>
        </p:spPr>
        <p:txBody>
          <a:bodyPr wrap="square" rtlCol="0">
            <a:spAutoFit/>
          </a:bodyPr>
          <a:lstStyle/>
          <a:p>
            <a:pPr algn="l"/>
            <a:r>
              <a:rPr lang="en-GB"/>
              <a:t>Mia Wyn Roberts</a:t>
            </a:r>
            <a:endParaRPr lang="en-US"/>
          </a:p>
        </p:txBody>
      </p:sp>
    </p:spTree>
    <p:extLst>
      <p:ext uri="{BB962C8B-B14F-4D97-AF65-F5344CB8AC3E}">
        <p14:creationId xmlns:p14="http://schemas.microsoft.com/office/powerpoint/2010/main" val="1041471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96170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94CB-9257-3A52-BE6A-5FEE0338C9DE}"/>
              </a:ext>
            </a:extLst>
          </p:cNvPr>
          <p:cNvSpPr>
            <a:spLocks noGrp="1"/>
          </p:cNvSpPr>
          <p:nvPr>
            <p:ph type="title"/>
          </p:nvPr>
        </p:nvSpPr>
        <p:spPr/>
        <p:txBody>
          <a:bodyPr/>
          <a:lstStyle/>
          <a:p>
            <a:r>
              <a:rPr lang="en-GB"/>
              <a:t>Visual aids </a:t>
            </a:r>
            <a:endParaRPr lang="en-US"/>
          </a:p>
        </p:txBody>
      </p:sp>
      <p:pic>
        <p:nvPicPr>
          <p:cNvPr id="5" name="trim.108A27A5-EA76-4653-9B51-55520A20328D.MOV">
            <a:hlinkClick r:id="" action="ppaction://media"/>
            <a:extLst>
              <a:ext uri="{FF2B5EF4-FFF2-40B4-BE49-F238E27FC236}">
                <a16:creationId xmlns:a16="http://schemas.microsoft.com/office/drawing/2014/main" id="{2A9F55D4-3CDE-B814-0E2A-33D85137914F}"/>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67426" y="1611092"/>
            <a:ext cx="4887912" cy="2749550"/>
          </a:xfrm>
          <a:prstGeom prst="rect">
            <a:avLst/>
          </a:prstGeom>
        </p:spPr>
      </p:pic>
      <p:pic>
        <p:nvPicPr>
          <p:cNvPr id="6" name="trim.E092E5E5-8770-4470-B145-ECC235CFFD4E.MOV">
            <a:hlinkClick r:id="" action="ppaction://media"/>
            <a:extLst>
              <a:ext uri="{FF2B5EF4-FFF2-40B4-BE49-F238E27FC236}">
                <a16:creationId xmlns:a16="http://schemas.microsoft.com/office/drawing/2014/main" id="{E1238BEB-90C8-448B-AA73-723FAA0A368E}"/>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410325" y="2541588"/>
            <a:ext cx="4887913" cy="2749550"/>
          </a:xfrm>
          <a:prstGeom prst="rect">
            <a:avLst/>
          </a:prstGeom>
        </p:spPr>
      </p:pic>
      <p:sp>
        <p:nvSpPr>
          <p:cNvPr id="7" name="TextBox 6">
            <a:extLst>
              <a:ext uri="{FF2B5EF4-FFF2-40B4-BE49-F238E27FC236}">
                <a16:creationId xmlns:a16="http://schemas.microsoft.com/office/drawing/2014/main" id="{836A5C96-A6D7-FB8D-4D03-C5DF7C94141A}"/>
              </a:ext>
            </a:extLst>
          </p:cNvPr>
          <p:cNvSpPr txBox="1"/>
          <p:nvPr/>
        </p:nvSpPr>
        <p:spPr>
          <a:xfrm>
            <a:off x="667426" y="4572702"/>
            <a:ext cx="4120835" cy="369332"/>
          </a:xfrm>
          <a:prstGeom prst="rect">
            <a:avLst/>
          </a:prstGeom>
          <a:noFill/>
        </p:spPr>
        <p:txBody>
          <a:bodyPr wrap="square" rtlCol="0">
            <a:spAutoFit/>
          </a:bodyPr>
          <a:lstStyle/>
          <a:p>
            <a:pPr algn="l"/>
            <a:r>
              <a:rPr lang="en-GB"/>
              <a:t>Triple run (Jazz)</a:t>
            </a:r>
          </a:p>
        </p:txBody>
      </p:sp>
      <p:sp>
        <p:nvSpPr>
          <p:cNvPr id="8" name="TextBox 7">
            <a:extLst>
              <a:ext uri="{FF2B5EF4-FFF2-40B4-BE49-F238E27FC236}">
                <a16:creationId xmlns:a16="http://schemas.microsoft.com/office/drawing/2014/main" id="{C18D5A26-29B0-64AA-17BF-1212996DA4E9}"/>
              </a:ext>
            </a:extLst>
          </p:cNvPr>
          <p:cNvSpPr txBox="1"/>
          <p:nvPr/>
        </p:nvSpPr>
        <p:spPr>
          <a:xfrm>
            <a:off x="6410325" y="1938023"/>
            <a:ext cx="3919648" cy="369332"/>
          </a:xfrm>
          <a:prstGeom prst="rect">
            <a:avLst/>
          </a:prstGeom>
          <a:noFill/>
        </p:spPr>
        <p:txBody>
          <a:bodyPr wrap="square" rtlCol="0">
            <a:spAutoFit/>
          </a:bodyPr>
          <a:lstStyle/>
          <a:p>
            <a:pPr algn="l"/>
            <a:r>
              <a:rPr lang="en-GB"/>
              <a:t>Spring shuffles (Tap)</a:t>
            </a:r>
            <a:endParaRPr lang="en-US"/>
          </a:p>
        </p:txBody>
      </p:sp>
    </p:spTree>
    <p:extLst>
      <p:ext uri="{BB962C8B-B14F-4D97-AF65-F5344CB8AC3E}">
        <p14:creationId xmlns:p14="http://schemas.microsoft.com/office/powerpoint/2010/main" val="197907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8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2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196594" y="-2338068"/>
            <a:ext cx="5864352" cy="3621024"/>
          </a:xfrm>
        </p:spPr>
        <p:txBody>
          <a:bodyPr/>
          <a:lstStyle/>
          <a:p>
            <a:r>
              <a:rPr lang="en-GB"/>
              <a:t>Balance</a:t>
            </a:r>
            <a:br>
              <a:rPr lang="en-GB"/>
            </a:br>
            <a:endParaRPr lang="en-ZA"/>
          </a:p>
        </p:txBody>
      </p:sp>
      <p:pic>
        <p:nvPicPr>
          <p:cNvPr id="13" name="Picture Placeholder 12">
            <a:extLst>
              <a:ext uri="{FF2B5EF4-FFF2-40B4-BE49-F238E27FC236}">
                <a16:creationId xmlns:a16="http://schemas.microsoft.com/office/drawing/2014/main" id="{AF37B5B8-0BE4-7CC3-15DE-301E3762683B}"/>
              </a:ext>
            </a:extLst>
          </p:cNvPr>
          <p:cNvPicPr>
            <a:picLocks noGrp="1" noChangeAspect="1"/>
          </p:cNvPicPr>
          <p:nvPr>
            <p:ph type="pic" sz="quarter" idx="10"/>
          </p:nvPr>
        </p:nvPicPr>
        <p:blipFill>
          <a:blip r:embed="rId2"/>
          <a:srcRect l="28649" r="28649"/>
          <a:stretch/>
        </p:blipFill>
        <p:spPr>
          <a:xfrm>
            <a:off x="0" y="0"/>
            <a:ext cx="4581525" cy="6858000"/>
          </a:xfrm>
          <a:prstGeom prst="rect">
            <a:avLst/>
          </a:prstGeom>
        </p:spPr>
      </p:pic>
      <p:sp>
        <p:nvSpPr>
          <p:cNvPr id="3" name="TextBox 2">
            <a:extLst>
              <a:ext uri="{FF2B5EF4-FFF2-40B4-BE49-F238E27FC236}">
                <a16:creationId xmlns:a16="http://schemas.microsoft.com/office/drawing/2014/main" id="{F16B51E3-CF24-FFF8-14D3-05C67B59D9E5}"/>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D237362B-1735-4575-EB61-E04E96118398}"/>
              </a:ext>
            </a:extLst>
          </p:cNvPr>
          <p:cNvSpPr txBox="1"/>
          <p:nvPr/>
        </p:nvSpPr>
        <p:spPr>
          <a:xfrm>
            <a:off x="9806412" y="6023069"/>
            <a:ext cx="2616954" cy="369332"/>
          </a:xfrm>
          <a:prstGeom prst="rect">
            <a:avLst/>
          </a:prstGeom>
          <a:noFill/>
        </p:spPr>
        <p:txBody>
          <a:bodyPr wrap="square" rtlCol="0">
            <a:spAutoFit/>
          </a:bodyPr>
          <a:lstStyle/>
          <a:p>
            <a:pPr algn="l"/>
            <a:r>
              <a:rPr lang="en-GB"/>
              <a:t>Ryan wyn Hughes</a:t>
            </a:r>
            <a:endParaRPr lang="en-US"/>
          </a:p>
        </p:txBody>
      </p:sp>
    </p:spTree>
    <p:extLst>
      <p:ext uri="{BB962C8B-B14F-4D97-AF65-F5344CB8AC3E}">
        <p14:creationId xmlns:p14="http://schemas.microsoft.com/office/powerpoint/2010/main" val="359081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893064" y="72518"/>
            <a:ext cx="10405174" cy="1326514"/>
          </a:xfrm>
        </p:spPr>
        <p:txBody>
          <a:bodyPr/>
          <a:lstStyle/>
          <a:p>
            <a:r>
              <a:rPr lang="en-GB"/>
              <a:t>Explain the component </a:t>
            </a:r>
            <a:endParaRPr lang="en-ZA"/>
          </a:p>
        </p:txBody>
      </p:sp>
      <p:sp>
        <p:nvSpPr>
          <p:cNvPr id="2" name="TextBox 1">
            <a:extLst>
              <a:ext uri="{FF2B5EF4-FFF2-40B4-BE49-F238E27FC236}">
                <a16:creationId xmlns:a16="http://schemas.microsoft.com/office/drawing/2014/main" id="{50EE616E-C179-49AB-8458-7CE0DA970BC9}"/>
              </a:ext>
            </a:extLst>
          </p:cNvPr>
          <p:cNvSpPr txBox="1"/>
          <p:nvPr/>
        </p:nvSpPr>
        <p:spPr>
          <a:xfrm>
            <a:off x="500899" y="1514511"/>
            <a:ext cx="7140327" cy="3600986"/>
          </a:xfrm>
          <a:prstGeom prst="rect">
            <a:avLst/>
          </a:prstGeom>
          <a:noFill/>
        </p:spPr>
        <p:txBody>
          <a:bodyPr wrap="square" lIns="91440" tIns="45720" rIns="91440" bIns="45720" rtlCol="0" anchor="t">
            <a:spAutoFit/>
          </a:bodyPr>
          <a:lstStyle/>
          <a:p>
            <a:r>
              <a:rPr lang="en-GB"/>
              <a:t>Balance means an even distribution of weight that enables someone to remain upright and steady. The ability to stay upright whether you’re moving around (dynamic) or standing still (static).</a:t>
            </a:r>
          </a:p>
          <a:p>
            <a:pPr algn="l"/>
            <a:endParaRPr lang="en-GB"/>
          </a:p>
          <a:p>
            <a:pPr algn="l"/>
            <a:r>
              <a:rPr lang="en-GB"/>
              <a:t>It is a critical component in overall movement and stability.</a:t>
            </a:r>
          </a:p>
          <a:p>
            <a:endParaRPr lang="en-GB"/>
          </a:p>
          <a:p>
            <a:r>
              <a:rPr lang="en-GB"/>
              <a:t>Balance is a skill related component which uses the core to stabilise the centre of gravity when different forces are put against each other.    </a:t>
            </a:r>
            <a:r>
              <a:rPr lang="en-GB" sz="2400"/>
              <a:t> </a:t>
            </a:r>
            <a:r>
              <a:rPr lang="en-GB" sz="1600">
                <a:latin typeface="Times New Roman"/>
                <a:cs typeface="Times New Roman"/>
              </a:rPr>
              <a:t>(SHIFT Dance, n.d.)</a:t>
            </a:r>
          </a:p>
          <a:p>
            <a:endParaRPr lang="en-GB" sz="1200">
              <a:latin typeface="Times New Roman"/>
              <a:cs typeface="Times New Roman"/>
            </a:endParaRPr>
          </a:p>
          <a:p>
            <a:endParaRPr lang="en-GB" sz="1600">
              <a:latin typeface="Times New Roman"/>
              <a:cs typeface="Times New Roman"/>
            </a:endParaRPr>
          </a:p>
          <a:p>
            <a:endParaRPr lang="en-GB" sz="1600">
              <a:latin typeface="Avenir Next LT Pro Light"/>
              <a:cs typeface="Times New Roman"/>
            </a:endParaRPr>
          </a:p>
          <a:p>
            <a:endParaRPr lang="en-GB" sz="1600">
              <a:latin typeface="Avenir Next LT Pro Light"/>
              <a:cs typeface="Times New Roman"/>
            </a:endParaRPr>
          </a:p>
        </p:txBody>
      </p:sp>
      <p:pic>
        <p:nvPicPr>
          <p:cNvPr id="6" name="Picture 5">
            <a:extLst>
              <a:ext uri="{FF2B5EF4-FFF2-40B4-BE49-F238E27FC236}">
                <a16:creationId xmlns:a16="http://schemas.microsoft.com/office/drawing/2014/main" id="{B7C2EEC9-A741-3C76-A62E-80DD2B290AC0}"/>
              </a:ext>
            </a:extLst>
          </p:cNvPr>
          <p:cNvPicPr>
            <a:picLocks noChangeAspect="1"/>
          </p:cNvPicPr>
          <p:nvPr/>
        </p:nvPicPr>
        <p:blipFill>
          <a:blip r:embed="rId2"/>
          <a:stretch>
            <a:fillRect/>
          </a:stretch>
        </p:blipFill>
        <p:spPr>
          <a:xfrm>
            <a:off x="7977298" y="72518"/>
            <a:ext cx="4121667" cy="5773718"/>
          </a:xfrm>
          <a:prstGeom prst="rect">
            <a:avLst/>
          </a:prstGeom>
        </p:spPr>
      </p:pic>
      <p:sp>
        <p:nvSpPr>
          <p:cNvPr id="9" name="TextBox 8">
            <a:extLst>
              <a:ext uri="{FF2B5EF4-FFF2-40B4-BE49-F238E27FC236}">
                <a16:creationId xmlns:a16="http://schemas.microsoft.com/office/drawing/2014/main" id="{EAA2FFF1-B54B-8B63-3499-2FBFA570158E}"/>
              </a:ext>
            </a:extLst>
          </p:cNvPr>
          <p:cNvSpPr txBox="1"/>
          <p:nvPr/>
        </p:nvSpPr>
        <p:spPr>
          <a:xfrm>
            <a:off x="10109704" y="6282899"/>
            <a:ext cx="264931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Ryan wyn Hughes</a:t>
            </a:r>
            <a:endParaRPr lang="en-US"/>
          </a:p>
        </p:txBody>
      </p:sp>
      <p:pic>
        <p:nvPicPr>
          <p:cNvPr id="10" name="Camera 9">
            <a:extLst>
              <a:ext uri="{FF2B5EF4-FFF2-40B4-BE49-F238E27FC236}">
                <a16:creationId xmlns:a16="http://schemas.microsoft.com/office/drawing/2014/main" id="{1BC30CB4-71B3-07C1-2D49-5A026EA821B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2209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5" name="TextBox 4">
            <a:extLst>
              <a:ext uri="{FF2B5EF4-FFF2-40B4-BE49-F238E27FC236}">
                <a16:creationId xmlns:a16="http://schemas.microsoft.com/office/drawing/2014/main" id="{EFF33A12-F15A-AB3C-9E6B-AB45D67F5D1B}"/>
              </a:ext>
            </a:extLst>
          </p:cNvPr>
          <p:cNvSpPr txBox="1"/>
          <p:nvPr/>
        </p:nvSpPr>
        <p:spPr>
          <a:xfrm>
            <a:off x="604762" y="1844524"/>
            <a:ext cx="8490856"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venir Next LT Pro Light"/>
                <a:ea typeface="Segoe UI"/>
                <a:cs typeface="Segoe UI"/>
              </a:rPr>
              <a:t>. </a:t>
            </a:r>
            <a:r>
              <a:rPr lang="en-GB" b="0" i="0" u="none" strike="noStrike" baseline="0">
                <a:solidFill>
                  <a:srgbClr val="000000"/>
                </a:solidFill>
                <a:latin typeface="Avenir Next LT Pro Light"/>
                <a:ea typeface="Segoe UI"/>
                <a:cs typeface="Segoe UI"/>
              </a:rPr>
              <a:t>In order to maintain your balance, engaging your core is essential as it pulls the body upwards. </a:t>
            </a:r>
            <a:r>
              <a:rPr lang="en-GB" sz="2000" b="0" i="0" u="none" strike="noStrike" baseline="0">
                <a:solidFill>
                  <a:srgbClr val="000000"/>
                </a:solidFill>
                <a:latin typeface="Avenir Next LT Pro Light"/>
                <a:ea typeface="Segoe UI"/>
                <a:cs typeface="Segoe UI"/>
              </a:rPr>
              <a:t> </a:t>
            </a:r>
            <a:r>
              <a:rPr lang="en-GB" sz="2800" b="0" i="0" u="none" strike="noStrike" baseline="0">
                <a:solidFill>
                  <a:srgbClr val="000000"/>
                </a:solidFill>
                <a:latin typeface="Avenir Next LT Pro Light"/>
                <a:ea typeface="Segoe UI"/>
                <a:cs typeface="Segoe UI"/>
              </a:rPr>
              <a:t> </a:t>
            </a:r>
            <a:r>
              <a:rPr lang="en-GB" b="0" i="0" u="none" strike="noStrike" baseline="0">
                <a:solidFill>
                  <a:srgbClr val="000000"/>
                </a:solidFill>
                <a:latin typeface="Times New Roman"/>
                <a:ea typeface="Segoe UI"/>
                <a:cs typeface="Segoe UI"/>
              </a:rPr>
              <a:t>(Mayo Clinic, 2022)</a:t>
            </a:r>
            <a:endParaRPr lang="en-GB"/>
          </a:p>
          <a:p>
            <a:endParaRPr lang="en-GB">
              <a:latin typeface="Times New Roman"/>
              <a:cs typeface="Segoe UI"/>
            </a:endParaRPr>
          </a:p>
          <a:p>
            <a:r>
              <a:rPr lang="en-GB">
                <a:latin typeface="Avenir Next LT Pro Light"/>
                <a:cs typeface="Segoe UI"/>
              </a:rPr>
              <a:t>. </a:t>
            </a:r>
            <a:r>
              <a:rPr lang="en-GB" sz="1600">
                <a:latin typeface="Avenir Next LT Pro Light"/>
                <a:cs typeface="Segoe UI"/>
              </a:rPr>
              <a:t>Balance is one of the most essential components for jazz and ballet as </a:t>
            </a:r>
            <a:r>
              <a:rPr lang="en-GB" sz="1400">
                <a:latin typeface="Times New Roman"/>
                <a:cs typeface="Times New Roman"/>
              </a:rPr>
              <a:t>(www.skillsup.co.uk, 2014) </a:t>
            </a:r>
            <a:r>
              <a:rPr lang="en-GB" sz="1600">
                <a:latin typeface="Avenir Next LT Pro Light"/>
                <a:cs typeface="Times New Roman"/>
              </a:rPr>
              <a:t>says that balance is essential for smoother and more complete moves within jazz and ballet. </a:t>
            </a:r>
          </a:p>
          <a:p>
            <a:endParaRPr lang="en-GB" sz="1600">
              <a:cs typeface="Times New Roman"/>
            </a:endParaRPr>
          </a:p>
          <a:p>
            <a:r>
              <a:rPr lang="en-GB">
                <a:cs typeface="Times New Roman"/>
              </a:rPr>
              <a:t>. Good balance helps prevent any serious injuries from falls </a:t>
            </a:r>
          </a:p>
          <a:p>
            <a:endParaRPr lang="en-GB">
              <a:cs typeface="Times New Roman"/>
            </a:endParaRPr>
          </a:p>
          <a:p>
            <a:r>
              <a:rPr lang="en-GB">
                <a:cs typeface="Times New Roman"/>
              </a:rPr>
              <a:t>. Balance exercises helps to slow the decline in muscle and bone strength that happens over time. </a:t>
            </a:r>
            <a:r>
              <a:rPr lang="en-GB">
                <a:latin typeface="Times New Roman"/>
                <a:cs typeface="Times New Roman"/>
              </a:rPr>
              <a:t>(Puri, 2023)</a:t>
            </a:r>
            <a:endParaRPr lang="en-GB">
              <a:cs typeface="Times New Roman"/>
            </a:endParaRPr>
          </a:p>
          <a:p>
            <a:pPr algn="ctr"/>
            <a:endParaRPr lang="en-GB"/>
          </a:p>
        </p:txBody>
      </p:sp>
      <p:sp>
        <p:nvSpPr>
          <p:cNvPr id="6" name="TextBox 5">
            <a:extLst>
              <a:ext uri="{FF2B5EF4-FFF2-40B4-BE49-F238E27FC236}">
                <a16:creationId xmlns:a16="http://schemas.microsoft.com/office/drawing/2014/main" id="{111CEC4A-D00E-FBC9-6954-60ABB7CCCCA3}"/>
              </a:ext>
            </a:extLst>
          </p:cNvPr>
          <p:cNvSpPr txBox="1"/>
          <p:nvPr/>
        </p:nvSpPr>
        <p:spPr>
          <a:xfrm>
            <a:off x="10071982" y="6416150"/>
            <a:ext cx="271805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Ryan wyn Hughes</a:t>
            </a:r>
            <a:endParaRPr lang="en-US"/>
          </a:p>
        </p:txBody>
      </p:sp>
    </p:spTree>
    <p:extLst>
      <p:ext uri="{BB962C8B-B14F-4D97-AF65-F5344CB8AC3E}">
        <p14:creationId xmlns:p14="http://schemas.microsoft.com/office/powerpoint/2010/main" val="3979299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20471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11F8-50FF-8EA0-F257-A7611D65B962}"/>
              </a:ext>
            </a:extLst>
          </p:cNvPr>
          <p:cNvSpPr>
            <a:spLocks noGrp="1"/>
          </p:cNvSpPr>
          <p:nvPr>
            <p:ph type="title"/>
          </p:nvPr>
        </p:nvSpPr>
        <p:spPr/>
        <p:txBody>
          <a:bodyPr/>
          <a:lstStyle/>
          <a:p>
            <a:r>
              <a:rPr lang="en-GB"/>
              <a:t>Visual aids </a:t>
            </a:r>
          </a:p>
        </p:txBody>
      </p:sp>
      <p:pic>
        <p:nvPicPr>
          <p:cNvPr id="6" name="trim.3F2497F5-2CF5-4D4F-A224-8A267A02AA78.MOV">
            <a:hlinkClick r:id="" action="ppaction://media"/>
            <a:extLst>
              <a:ext uri="{FF2B5EF4-FFF2-40B4-BE49-F238E27FC236}">
                <a16:creationId xmlns:a16="http://schemas.microsoft.com/office/drawing/2014/main" id="{19C5AF16-4292-11DD-70A1-631888B37E5B}"/>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893064" y="1623667"/>
            <a:ext cx="4887912" cy="2749550"/>
          </a:xfrm>
          <a:prstGeom prst="rect">
            <a:avLst/>
          </a:prstGeom>
        </p:spPr>
      </p:pic>
      <p:pic>
        <p:nvPicPr>
          <p:cNvPr id="7" name="trim.8657C6D7-5520-49E2-8BB3-1C6615D17CD4.MOV">
            <a:hlinkClick r:id="" action="ppaction://media"/>
            <a:extLst>
              <a:ext uri="{FF2B5EF4-FFF2-40B4-BE49-F238E27FC236}">
                <a16:creationId xmlns:a16="http://schemas.microsoft.com/office/drawing/2014/main" id="{C7F0DC5E-5088-956F-5505-E155B486BEB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10919" y="2998442"/>
            <a:ext cx="4887913" cy="2749550"/>
          </a:xfrm>
          <a:prstGeom prst="rect">
            <a:avLst/>
          </a:prstGeom>
        </p:spPr>
      </p:pic>
      <p:sp>
        <p:nvSpPr>
          <p:cNvPr id="8" name="TextBox 7">
            <a:extLst>
              <a:ext uri="{FF2B5EF4-FFF2-40B4-BE49-F238E27FC236}">
                <a16:creationId xmlns:a16="http://schemas.microsoft.com/office/drawing/2014/main" id="{E4FF3D8E-8D35-DCC0-35F6-7A48627B4E0D}"/>
              </a:ext>
            </a:extLst>
          </p:cNvPr>
          <p:cNvSpPr txBox="1"/>
          <p:nvPr/>
        </p:nvSpPr>
        <p:spPr>
          <a:xfrm>
            <a:off x="893064" y="4597852"/>
            <a:ext cx="3495352" cy="369332"/>
          </a:xfrm>
          <a:prstGeom prst="rect">
            <a:avLst/>
          </a:prstGeom>
          <a:noFill/>
        </p:spPr>
        <p:txBody>
          <a:bodyPr wrap="square" rtlCol="0">
            <a:spAutoFit/>
          </a:bodyPr>
          <a:lstStyle/>
          <a:p>
            <a:pPr algn="l"/>
            <a:r>
              <a:rPr lang="en-GB"/>
              <a:t>Arabesque (ballet)</a:t>
            </a:r>
            <a:endParaRPr lang="en-US"/>
          </a:p>
        </p:txBody>
      </p:sp>
      <p:sp>
        <p:nvSpPr>
          <p:cNvPr id="9" name="TextBox 8">
            <a:extLst>
              <a:ext uri="{FF2B5EF4-FFF2-40B4-BE49-F238E27FC236}">
                <a16:creationId xmlns:a16="http://schemas.microsoft.com/office/drawing/2014/main" id="{D4335F1B-7842-2003-0218-44761DB9C439}"/>
              </a:ext>
            </a:extLst>
          </p:cNvPr>
          <p:cNvSpPr txBox="1"/>
          <p:nvPr/>
        </p:nvSpPr>
        <p:spPr>
          <a:xfrm>
            <a:off x="6510919" y="2392628"/>
            <a:ext cx="5057398" cy="369332"/>
          </a:xfrm>
          <a:prstGeom prst="rect">
            <a:avLst/>
          </a:prstGeom>
          <a:noFill/>
        </p:spPr>
        <p:txBody>
          <a:bodyPr wrap="square" rtlCol="0">
            <a:spAutoFit/>
          </a:bodyPr>
          <a:lstStyle/>
          <a:p>
            <a:pPr algn="l"/>
            <a:r>
              <a:rPr lang="en-GB"/>
              <a:t>Pirouette preparation (jazz)</a:t>
            </a:r>
            <a:endParaRPr lang="en-US"/>
          </a:p>
        </p:txBody>
      </p:sp>
    </p:spTree>
    <p:extLst>
      <p:ext uri="{BB962C8B-B14F-4D97-AF65-F5344CB8AC3E}">
        <p14:creationId xmlns:p14="http://schemas.microsoft.com/office/powerpoint/2010/main" val="390367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GB"/>
              <a:t>Flexibility</a:t>
            </a:r>
            <a:endParaRPr lang="en-ZA"/>
          </a:p>
        </p:txBody>
      </p:sp>
      <p:pic>
        <p:nvPicPr>
          <p:cNvPr id="13" name="Picture Placeholder 12">
            <a:extLst>
              <a:ext uri="{FF2B5EF4-FFF2-40B4-BE49-F238E27FC236}">
                <a16:creationId xmlns:a16="http://schemas.microsoft.com/office/drawing/2014/main" id="{027E7F26-016F-03DB-5E4D-6555F348FD3C}"/>
              </a:ext>
            </a:extLst>
          </p:cNvPr>
          <p:cNvPicPr>
            <a:picLocks noGrp="1" noChangeAspect="1"/>
          </p:cNvPicPr>
          <p:nvPr>
            <p:ph type="pic" sz="quarter" idx="10"/>
          </p:nvPr>
        </p:nvPicPr>
        <p:blipFill>
          <a:blip r:embed="rId2"/>
          <a:srcRect l="20261" r="20261"/>
          <a:stretch/>
        </p:blipFill>
        <p:spPr>
          <a:xfrm>
            <a:off x="-15240" y="-15240"/>
            <a:ext cx="4581525" cy="6873240"/>
          </a:xfrm>
          <a:prstGeom prst="rect">
            <a:avLst/>
          </a:prstGeom>
        </p:spPr>
      </p:pic>
    </p:spTree>
    <p:extLst>
      <p:ext uri="{BB962C8B-B14F-4D97-AF65-F5344CB8AC3E}">
        <p14:creationId xmlns:p14="http://schemas.microsoft.com/office/powerpoint/2010/main" val="2092931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3CA8C54-30A3-3553-626E-52909A83C86B}"/>
              </a:ext>
            </a:extLst>
          </p:cNvPr>
          <p:cNvSpPr>
            <a:spLocks noGrp="1"/>
          </p:cNvSpPr>
          <p:nvPr>
            <p:ph type="title"/>
          </p:nvPr>
        </p:nvSpPr>
        <p:spPr>
          <a:xfrm>
            <a:off x="5074920" y="0"/>
            <a:ext cx="10405174" cy="774320"/>
          </a:xfrm>
        </p:spPr>
        <p:txBody>
          <a:bodyPr vert="horz" lIns="91440" tIns="45720" rIns="91440" bIns="45720" rtlCol="0" anchor="b">
            <a:normAutofit/>
          </a:bodyPr>
          <a:lstStyle/>
          <a:p>
            <a:r>
              <a:rPr lang="en-US" b="1" kern="1200" cap="all" baseline="0">
                <a:latin typeface="+mj-lt"/>
                <a:ea typeface="+mj-ea"/>
                <a:cs typeface="+mj-cs"/>
              </a:rPr>
              <a:t>Explain the component </a:t>
            </a:r>
          </a:p>
        </p:txBody>
      </p:sp>
      <p:sp>
        <p:nvSpPr>
          <p:cNvPr id="2" name="TextBox 1">
            <a:extLst>
              <a:ext uri="{FF2B5EF4-FFF2-40B4-BE49-F238E27FC236}">
                <a16:creationId xmlns:a16="http://schemas.microsoft.com/office/drawing/2014/main" id="{90E1E76A-14FB-E19A-F978-3B63C3ADD003}"/>
              </a:ext>
            </a:extLst>
          </p:cNvPr>
          <p:cNvSpPr txBox="1"/>
          <p:nvPr/>
        </p:nvSpPr>
        <p:spPr>
          <a:xfrm>
            <a:off x="4983480" y="820416"/>
            <a:ext cx="7208519" cy="603758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20000"/>
          </a:bodyPr>
          <a:lstStyle/>
          <a:p>
            <a:pPr>
              <a:lnSpc>
                <a:spcPct val="90000"/>
              </a:lnSpc>
              <a:spcAft>
                <a:spcPts val="1200"/>
              </a:spcAft>
              <a:buFont typeface="Arial" panose="020B0604020202020204" pitchFamily="34" charset="0"/>
            </a:pPr>
            <a:r>
              <a:rPr lang="en-US" sz="1900"/>
              <a:t>Flexibility means the range of motion at a joint. Many factors can contribute to your flexibility, such as age, joint structure, and stretch tolerance.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Flexibility helps with many things in dance </a:t>
            </a:r>
          </a:p>
          <a:p>
            <a:pPr marL="342900" indent="-342900">
              <a:lnSpc>
                <a:spcPct val="90000"/>
              </a:lnSpc>
              <a:spcAft>
                <a:spcPts val="1200"/>
              </a:spcAft>
              <a:buFont typeface="Arial" panose="020B0604020202020204" pitchFamily="34" charset="0"/>
              <a:buChar char="•"/>
            </a:pPr>
            <a:r>
              <a:rPr lang="en-US" sz="1900"/>
              <a:t>Splits</a:t>
            </a:r>
          </a:p>
          <a:p>
            <a:pPr marL="342900" indent="-342900">
              <a:lnSpc>
                <a:spcPct val="90000"/>
              </a:lnSpc>
              <a:spcAft>
                <a:spcPts val="1200"/>
              </a:spcAft>
              <a:buFont typeface="Arial" panose="020B0604020202020204" pitchFamily="34" charset="0"/>
              <a:buChar char="•"/>
            </a:pPr>
            <a:r>
              <a:rPr lang="en-US" sz="1900"/>
              <a:t>Kicks </a:t>
            </a:r>
          </a:p>
          <a:p>
            <a:pPr marL="342900" indent="-342900">
              <a:lnSpc>
                <a:spcPct val="90000"/>
              </a:lnSpc>
              <a:spcAft>
                <a:spcPts val="1200"/>
              </a:spcAft>
              <a:buFont typeface="Arial" panose="020B0604020202020204" pitchFamily="34" charset="0"/>
              <a:buChar char="•"/>
            </a:pPr>
            <a:r>
              <a:rPr lang="en-US" sz="1900"/>
              <a:t>Less tension in muscles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Having a stretch routine can help with flexibility, as it can lead to more controlled movements, and can help prevent injury by allowing the joints to move more safely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What kind of stretches should be in your stretch routine?</a:t>
            </a:r>
          </a:p>
          <a:p>
            <a:pPr>
              <a:lnSpc>
                <a:spcPct val="90000"/>
              </a:lnSpc>
              <a:spcAft>
                <a:spcPts val="1200"/>
              </a:spcAft>
              <a:buFont typeface="Arial" panose="020B0604020202020204" pitchFamily="34" charset="0"/>
            </a:pPr>
            <a:r>
              <a:rPr lang="en-US" sz="1900"/>
              <a:t> </a:t>
            </a:r>
          </a:p>
          <a:p>
            <a:pPr>
              <a:lnSpc>
                <a:spcPct val="90000"/>
              </a:lnSpc>
              <a:spcAft>
                <a:spcPts val="1200"/>
              </a:spcAft>
              <a:buFont typeface="Arial" panose="020B0604020202020204" pitchFamily="34" charset="0"/>
            </a:pPr>
            <a:r>
              <a:rPr lang="en-US" sz="1900"/>
              <a:t>There are two different types of stretches- Static and PNF (proprioceptive Neuromuscular Facilitation) </a:t>
            </a:r>
          </a:p>
          <a:p>
            <a:pPr>
              <a:lnSpc>
                <a:spcPct val="90000"/>
              </a:lnSpc>
              <a:spcAft>
                <a:spcPts val="1200"/>
              </a:spcAft>
              <a:buFont typeface="Arial" panose="020B0604020202020204" pitchFamily="34" charset="0"/>
            </a:pPr>
            <a:endParaRPr lang="en-US" sz="1900"/>
          </a:p>
          <a:p>
            <a:pPr>
              <a:lnSpc>
                <a:spcPct val="90000"/>
              </a:lnSpc>
              <a:spcAft>
                <a:spcPts val="1200"/>
              </a:spcAft>
              <a:buFont typeface="Arial" panose="020B0604020202020204" pitchFamily="34" charset="0"/>
            </a:pPr>
            <a:r>
              <a:rPr lang="en-US" sz="1900"/>
              <a:t>When building a stretch routine, you should:</a:t>
            </a:r>
          </a:p>
          <a:p>
            <a:pPr marL="342900" indent="-342900">
              <a:lnSpc>
                <a:spcPct val="90000"/>
              </a:lnSpc>
              <a:spcAft>
                <a:spcPts val="1200"/>
              </a:spcAft>
              <a:buFont typeface="Arial" panose="020B0604020202020204" pitchFamily="34" charset="0"/>
              <a:buChar char="•"/>
            </a:pPr>
            <a:r>
              <a:rPr lang="en-US" sz="1900"/>
              <a:t>Hold for 15-30 seconds </a:t>
            </a:r>
          </a:p>
          <a:p>
            <a:pPr marL="342900" indent="-342900">
              <a:lnSpc>
                <a:spcPct val="90000"/>
              </a:lnSpc>
              <a:spcAft>
                <a:spcPts val="1200"/>
              </a:spcAft>
              <a:buFont typeface="Arial" panose="020B0604020202020204" pitchFamily="34" charset="0"/>
              <a:buChar char="•"/>
            </a:pPr>
            <a:r>
              <a:rPr lang="en-US" sz="1900"/>
              <a:t>2xweek for 5 weeks </a:t>
            </a:r>
          </a:p>
          <a:p>
            <a:pPr>
              <a:lnSpc>
                <a:spcPct val="90000"/>
              </a:lnSpc>
              <a:spcAft>
                <a:spcPts val="1200"/>
              </a:spcAft>
              <a:buFont typeface="Arial" panose="020B0604020202020204" pitchFamily="34" charset="0"/>
            </a:pPr>
            <a:br>
              <a:rPr lang="en-US" sz="500"/>
            </a:br>
            <a:endParaRPr lang="en-US" sz="500"/>
          </a:p>
        </p:txBody>
      </p:sp>
      <p:pic>
        <p:nvPicPr>
          <p:cNvPr id="2054" name="Picture 6" descr="9 Tips for Quick Changes | Dance Insight">
            <a:extLst>
              <a:ext uri="{FF2B5EF4-FFF2-40B4-BE49-F238E27FC236}">
                <a16:creationId xmlns:a16="http://schemas.microsoft.com/office/drawing/2014/main" id="{9788F3E0-2166-0A9B-CD7B-A52D2B821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4880609"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A25FEB-28BB-0784-205F-9C9C221D820E}"/>
              </a:ext>
            </a:extLst>
          </p:cNvPr>
          <p:cNvSpPr txBox="1"/>
          <p:nvPr/>
        </p:nvSpPr>
        <p:spPr>
          <a:xfrm>
            <a:off x="10355580" y="6412230"/>
            <a:ext cx="1836419"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1841832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GB"/>
              <a:t>Further evaluate </a:t>
            </a:r>
            <a:endParaRPr lang="en-ZA"/>
          </a:p>
        </p:txBody>
      </p:sp>
      <p:sp>
        <p:nvSpPr>
          <p:cNvPr id="4" name="TextBox 3">
            <a:extLst>
              <a:ext uri="{FF2B5EF4-FFF2-40B4-BE49-F238E27FC236}">
                <a16:creationId xmlns:a16="http://schemas.microsoft.com/office/drawing/2014/main" id="{9CDB7C40-E1F9-F13D-7E21-5BEA287D9411}"/>
              </a:ext>
            </a:extLst>
          </p:cNvPr>
          <p:cNvSpPr txBox="1"/>
          <p:nvPr/>
        </p:nvSpPr>
        <p:spPr>
          <a:xfrm>
            <a:off x="846214" y="1821656"/>
            <a:ext cx="1054748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Flexibility in dance is so important, as (Move Dance, 2025) states, </a:t>
            </a:r>
            <a:r>
              <a:rPr lang="en-GB">
                <a:solidFill>
                  <a:srgbClr val="000000"/>
                </a:solidFill>
                <a:ea typeface="+mn-lt"/>
                <a:cs typeface="+mn-lt"/>
              </a:rPr>
              <a:t>"If you're a dancer, flexibility isn’t just helpful, it’s non-negotiable.</a:t>
            </a:r>
            <a:r>
              <a:rPr lang="en-GB">
                <a:solidFill>
                  <a:srgbClr val="000000"/>
                </a:solidFill>
              </a:rPr>
              <a:t> {…}. </a:t>
            </a:r>
            <a:r>
              <a:rPr lang="en-GB">
                <a:solidFill>
                  <a:srgbClr val="000000"/>
                </a:solidFill>
                <a:ea typeface="+mn-lt"/>
                <a:cs typeface="+mn-lt"/>
              </a:rPr>
              <a:t>But it’s not all about aesthetics. Keeping your muscles long and joints happy means you’re far less likely to deal with injuries, especially in high-impact areas like your hips, spine, and ankles." This shows that not only is it good for us dancers, but it also keeps your body and joints healthy.  </a:t>
            </a:r>
            <a:endParaRPr lang="en-GB" sz="1600">
              <a:solidFill>
                <a:srgbClr val="000000"/>
              </a:solidFill>
              <a:latin typeface="Times New Roman"/>
              <a:ea typeface="+mn-lt"/>
              <a:cs typeface="Times New Roman"/>
            </a:endParaRPr>
          </a:p>
          <a:p>
            <a:endParaRPr lang="en-GB">
              <a:solidFill>
                <a:srgbClr val="000000"/>
              </a:solidFill>
            </a:endParaRPr>
          </a:p>
          <a:p>
            <a:endParaRPr lang="en-GB">
              <a:solidFill>
                <a:srgbClr val="000000"/>
              </a:solidFill>
            </a:endParaRPr>
          </a:p>
          <a:p>
            <a:pPr lvl="0" eaLnBrk="0" fontAlgn="base" hangingPunct="0">
              <a:spcBef>
                <a:spcPct val="0"/>
              </a:spcBef>
              <a:spcAft>
                <a:spcPct val="0"/>
              </a:spcAft>
            </a:pPr>
            <a:r>
              <a:rPr lang="en-GB">
                <a:solidFill>
                  <a:srgbClr val="000000"/>
                </a:solidFill>
              </a:rPr>
              <a:t>On a musical theatre course, we do a lot of dance and need to keep our bodies healthy, so  way, so stretching regularly not only increases our flexibility but also helps with relieve tension from our bodies as Pure Physiotherapy explains that </a:t>
            </a:r>
            <a:r>
              <a:rPr lang="en-US" altLang="en-US">
                <a:solidFill>
                  <a:srgbClr val="0A0A0A"/>
                </a:solidFill>
              </a:rPr>
              <a:t>Incorporating regular stretching into your routine can significantly benefit how your body feels and functions. Research shows that stretching helps maintain joint mobility, improve muscular coordination, and relieve built-up tension from daily activities or intense training. " </a:t>
            </a:r>
            <a:r>
              <a:rPr lang="en-GB" sz="1600">
                <a:solidFill>
                  <a:srgbClr val="000000"/>
                </a:solidFill>
                <a:latin typeface="Times New Roman"/>
                <a:cs typeface="Times New Roman"/>
              </a:rPr>
              <a:t>(</a:t>
            </a:r>
            <a:r>
              <a:rPr lang="en-GB" sz="1600" err="1">
                <a:solidFill>
                  <a:srgbClr val="000000"/>
                </a:solidFill>
                <a:latin typeface="Times New Roman"/>
                <a:cs typeface="Times New Roman"/>
              </a:rPr>
              <a:t>Tilsley</a:t>
            </a:r>
            <a:r>
              <a:rPr lang="en-GB" sz="1600">
                <a:solidFill>
                  <a:srgbClr val="000000"/>
                </a:solidFill>
                <a:latin typeface="Times New Roman"/>
                <a:cs typeface="Times New Roman"/>
              </a:rPr>
              <a:t>, 2025)</a:t>
            </a:r>
            <a:endParaRPr lang="en-GB" sz="1600"/>
          </a:p>
        </p:txBody>
      </p:sp>
      <p:sp>
        <p:nvSpPr>
          <p:cNvPr id="5" name="TextBox 4">
            <a:extLst>
              <a:ext uri="{FF2B5EF4-FFF2-40B4-BE49-F238E27FC236}">
                <a16:creationId xmlns:a16="http://schemas.microsoft.com/office/drawing/2014/main" id="{F69C32FA-3D90-7A9F-E856-58DFB20F6E84}"/>
              </a:ext>
            </a:extLst>
          </p:cNvPr>
          <p:cNvSpPr txBox="1"/>
          <p:nvPr/>
        </p:nvSpPr>
        <p:spPr>
          <a:xfrm>
            <a:off x="10414318" y="6488668"/>
            <a:ext cx="2133600" cy="369332"/>
          </a:xfrm>
          <a:prstGeom prst="rect">
            <a:avLst/>
          </a:prstGeom>
          <a:noFill/>
        </p:spPr>
        <p:txBody>
          <a:bodyPr wrap="square" rtlCol="0">
            <a:spAutoFit/>
          </a:bodyPr>
          <a:lstStyle/>
          <a:p>
            <a:r>
              <a:rPr lang="en-US"/>
              <a:t>Evieanna Taylor</a:t>
            </a:r>
          </a:p>
        </p:txBody>
      </p:sp>
    </p:spTree>
    <p:extLst>
      <p:ext uri="{BB962C8B-B14F-4D97-AF65-F5344CB8AC3E}">
        <p14:creationId xmlns:p14="http://schemas.microsoft.com/office/powerpoint/2010/main" val="3012103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6095999" y="441960"/>
            <a:ext cx="5641897" cy="3316893"/>
          </a:xfrm>
        </p:spPr>
        <p:txBody>
          <a:bodyPr/>
          <a:lstStyle/>
          <a:p>
            <a:br>
              <a:rPr lang="en-US"/>
            </a:br>
            <a:r>
              <a:rPr lang="en-US"/>
              <a:t>visual aids</a:t>
            </a:r>
            <a:r>
              <a:rPr lang="en-GB"/>
              <a:t>/examples </a:t>
            </a:r>
            <a:endParaRPr lang="en-ZA"/>
          </a:p>
        </p:txBody>
      </p:sp>
    </p:spTree>
    <p:extLst>
      <p:ext uri="{BB962C8B-B14F-4D97-AF65-F5344CB8AC3E}">
        <p14:creationId xmlns:p14="http://schemas.microsoft.com/office/powerpoint/2010/main" val="4043390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4CA8-ECEB-9667-57BD-87C6F8F84C16}"/>
              </a:ext>
            </a:extLst>
          </p:cNvPr>
          <p:cNvSpPr>
            <a:spLocks noGrp="1"/>
          </p:cNvSpPr>
          <p:nvPr>
            <p:ph type="title"/>
          </p:nvPr>
        </p:nvSpPr>
        <p:spPr>
          <a:xfrm>
            <a:off x="695508" y="-280260"/>
            <a:ext cx="10405174" cy="1326514"/>
          </a:xfrm>
        </p:spPr>
        <p:txBody>
          <a:bodyPr/>
          <a:lstStyle/>
          <a:p>
            <a:r>
              <a:rPr lang="en-GB"/>
              <a:t>Visual aids </a:t>
            </a:r>
            <a:endParaRPr lang="en-US"/>
          </a:p>
        </p:txBody>
      </p:sp>
      <p:pic>
        <p:nvPicPr>
          <p:cNvPr id="6" name="trim.ACED53B7-42D8-4E20-BB6C-D9D658F22BD9.MOV">
            <a:hlinkClick r:id="" action="ppaction://media"/>
            <a:extLst>
              <a:ext uri="{FF2B5EF4-FFF2-40B4-BE49-F238E27FC236}">
                <a16:creationId xmlns:a16="http://schemas.microsoft.com/office/drawing/2014/main" id="{96604534-44EE-DF73-3630-72E52B10EF99}"/>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6"/>
          <a:stretch>
            <a:fillRect/>
          </a:stretch>
        </p:blipFill>
        <p:spPr>
          <a:xfrm>
            <a:off x="604555" y="1443317"/>
            <a:ext cx="4887912" cy="2749550"/>
          </a:xfrm>
          <a:prstGeom prst="rect">
            <a:avLst/>
          </a:prstGeom>
        </p:spPr>
      </p:pic>
      <p:pic>
        <p:nvPicPr>
          <p:cNvPr id="7" name="trim.883E58E7-E1E3-4756-8604-2531B1B209A7.MOV">
            <a:hlinkClick r:id="" action="ppaction://media"/>
            <a:extLst>
              <a:ext uri="{FF2B5EF4-FFF2-40B4-BE49-F238E27FC236}">
                <a16:creationId xmlns:a16="http://schemas.microsoft.com/office/drawing/2014/main" id="{89B12C6D-0167-172E-F98D-213D5D0939DC}"/>
              </a:ext>
            </a:extLst>
          </p:cNvPr>
          <p:cNvPicPr>
            <a:picLocks noGrp="1" noChangeAspect="1"/>
          </p:cNvPicPr>
          <p:nvPr>
            <p:ph sz="quarter" idx="14"/>
            <a:videoFile r:link="rId4"/>
            <p:extLst>
              <p:ext uri="{DAA4B4D4-6D71-4841-9C94-3DE7FCFB9230}">
                <p14:media xmlns:p14="http://schemas.microsoft.com/office/powerpoint/2010/main" r:embed="rId3"/>
              </p:ext>
            </p:extLst>
          </p:nvPr>
        </p:nvPicPr>
        <p:blipFill>
          <a:blip r:embed="rId7"/>
          <a:stretch>
            <a:fillRect/>
          </a:stretch>
        </p:blipFill>
        <p:spPr>
          <a:xfrm>
            <a:off x="6523493" y="1443317"/>
            <a:ext cx="4887913" cy="2749550"/>
          </a:xfrm>
          <a:prstGeom prst="rect">
            <a:avLst/>
          </a:prstGeom>
        </p:spPr>
      </p:pic>
      <p:pic>
        <p:nvPicPr>
          <p:cNvPr id="8" name="Picture 7">
            <a:extLst>
              <a:ext uri="{FF2B5EF4-FFF2-40B4-BE49-F238E27FC236}">
                <a16:creationId xmlns:a16="http://schemas.microsoft.com/office/drawing/2014/main" id="{52FC5395-257B-F9DE-8B24-A721B74CCCCD}"/>
              </a:ext>
            </a:extLst>
          </p:cNvPr>
          <p:cNvPicPr>
            <a:picLocks noChangeAspect="1"/>
          </p:cNvPicPr>
          <p:nvPr/>
        </p:nvPicPr>
        <p:blipFill>
          <a:blip r:embed="rId8"/>
          <a:srcRect b="45001"/>
          <a:stretch>
            <a:fillRect/>
          </a:stretch>
        </p:blipFill>
        <p:spPr>
          <a:xfrm>
            <a:off x="3320701" y="4370166"/>
            <a:ext cx="5549900" cy="2274482"/>
          </a:xfrm>
          <a:prstGeom prst="rect">
            <a:avLst/>
          </a:prstGeom>
        </p:spPr>
      </p:pic>
      <p:sp>
        <p:nvSpPr>
          <p:cNvPr id="9" name="TextBox 8">
            <a:extLst>
              <a:ext uri="{FF2B5EF4-FFF2-40B4-BE49-F238E27FC236}">
                <a16:creationId xmlns:a16="http://schemas.microsoft.com/office/drawing/2014/main" id="{4B739CDB-F274-70E5-89EE-CDA5E6B66EA7}"/>
              </a:ext>
            </a:extLst>
          </p:cNvPr>
          <p:cNvSpPr txBox="1"/>
          <p:nvPr/>
        </p:nvSpPr>
        <p:spPr>
          <a:xfrm>
            <a:off x="499226" y="4370166"/>
            <a:ext cx="2252441" cy="369332"/>
          </a:xfrm>
          <a:prstGeom prst="rect">
            <a:avLst/>
          </a:prstGeom>
          <a:noFill/>
        </p:spPr>
        <p:txBody>
          <a:bodyPr wrap="square" rtlCol="0">
            <a:spAutoFit/>
          </a:bodyPr>
          <a:lstStyle/>
          <a:p>
            <a:pPr algn="l"/>
            <a:r>
              <a:rPr lang="en-GB"/>
              <a:t>PNF stretching</a:t>
            </a:r>
          </a:p>
        </p:txBody>
      </p:sp>
      <p:sp>
        <p:nvSpPr>
          <p:cNvPr id="3" name="TextBox 2">
            <a:extLst>
              <a:ext uri="{FF2B5EF4-FFF2-40B4-BE49-F238E27FC236}">
                <a16:creationId xmlns:a16="http://schemas.microsoft.com/office/drawing/2014/main" id="{593AAAEE-539E-0A6F-D998-0451DFE78A0E}"/>
              </a:ext>
            </a:extLst>
          </p:cNvPr>
          <p:cNvSpPr txBox="1"/>
          <p:nvPr/>
        </p:nvSpPr>
        <p:spPr>
          <a:xfrm>
            <a:off x="6523493" y="1038887"/>
            <a:ext cx="3045177" cy="369332"/>
          </a:xfrm>
          <a:prstGeom prst="rect">
            <a:avLst/>
          </a:prstGeom>
          <a:noFill/>
        </p:spPr>
        <p:txBody>
          <a:bodyPr wrap="square" rtlCol="0">
            <a:spAutoFit/>
          </a:bodyPr>
          <a:lstStyle/>
          <a:p>
            <a:pPr algn="l"/>
            <a:r>
              <a:rPr lang="en-GB"/>
              <a:t>Metatarsal stretches</a:t>
            </a:r>
            <a:endParaRPr lang="en-US"/>
          </a:p>
        </p:txBody>
      </p:sp>
      <p:sp>
        <p:nvSpPr>
          <p:cNvPr id="4" name="TextBox 3">
            <a:extLst>
              <a:ext uri="{FF2B5EF4-FFF2-40B4-BE49-F238E27FC236}">
                <a16:creationId xmlns:a16="http://schemas.microsoft.com/office/drawing/2014/main" id="{0A10E06E-7CE2-BC17-D14B-B084D2B3614A}"/>
              </a:ext>
            </a:extLst>
          </p:cNvPr>
          <p:cNvSpPr txBox="1"/>
          <p:nvPr/>
        </p:nvSpPr>
        <p:spPr>
          <a:xfrm>
            <a:off x="9042164" y="5230018"/>
            <a:ext cx="1893947" cy="369332"/>
          </a:xfrm>
          <a:prstGeom prst="rect">
            <a:avLst/>
          </a:prstGeom>
          <a:noFill/>
        </p:spPr>
        <p:txBody>
          <a:bodyPr wrap="square" rtlCol="0">
            <a:spAutoFit/>
          </a:bodyPr>
          <a:lstStyle/>
          <a:p>
            <a:pPr algn="l"/>
            <a:r>
              <a:rPr lang="en-GB"/>
              <a:t>Split stretches</a:t>
            </a:r>
            <a:endParaRPr lang="en-US"/>
          </a:p>
        </p:txBody>
      </p:sp>
    </p:spTree>
    <p:extLst>
      <p:ext uri="{BB962C8B-B14F-4D97-AF65-F5344CB8AC3E}">
        <p14:creationId xmlns:p14="http://schemas.microsoft.com/office/powerpoint/2010/main" val="207261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4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86A1-11A8-21B1-B6A0-AA1A1DAA5A9A}"/>
              </a:ext>
            </a:extLst>
          </p:cNvPr>
          <p:cNvSpPr>
            <a:spLocks noGrp="1"/>
          </p:cNvSpPr>
          <p:nvPr>
            <p:ph type="title"/>
          </p:nvPr>
        </p:nvSpPr>
        <p:spPr>
          <a:xfrm>
            <a:off x="893064" y="72518"/>
            <a:ext cx="10405174" cy="1326514"/>
          </a:xfrm>
        </p:spPr>
        <p:txBody>
          <a:bodyPr/>
          <a:lstStyle/>
          <a:p>
            <a:r>
              <a:rPr lang="en-GB"/>
              <a:t>Conclusion</a:t>
            </a:r>
            <a:endParaRPr lang="en-ZA"/>
          </a:p>
        </p:txBody>
      </p:sp>
      <p:sp>
        <p:nvSpPr>
          <p:cNvPr id="3" name="TextBox 2">
            <a:extLst>
              <a:ext uri="{FF2B5EF4-FFF2-40B4-BE49-F238E27FC236}">
                <a16:creationId xmlns:a16="http://schemas.microsoft.com/office/drawing/2014/main" id="{3FE50856-C77E-D2EF-231B-EE712C05D737}"/>
              </a:ext>
            </a:extLst>
          </p:cNvPr>
          <p:cNvSpPr txBox="1"/>
          <p:nvPr/>
        </p:nvSpPr>
        <p:spPr>
          <a:xfrm>
            <a:off x="893064" y="2022192"/>
            <a:ext cx="7010400" cy="4247317"/>
          </a:xfrm>
          <a:prstGeom prst="rect">
            <a:avLst/>
          </a:prstGeom>
          <a:noFill/>
        </p:spPr>
        <p:txBody>
          <a:bodyPr wrap="square" rtlCol="0">
            <a:spAutoFit/>
          </a:bodyPr>
          <a:lstStyle/>
          <a:p>
            <a:pPr marL="285750" indent="-285750" algn="l">
              <a:buFont typeface="Arial" panose="020B0604020202020204" pitchFamily="34" charset="0"/>
              <a:buChar char="•"/>
            </a:pPr>
            <a:r>
              <a:rPr lang="en-GB"/>
              <a:t>Fitness for dance is incredibly important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It allows you to be safe during the high intensity sport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Cardiovascular endurance makes everyday tasks accessible</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Balance helps reduce the risk of serious injuries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If you are a dancer flexibility is a non negotiable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r>
              <a:rPr lang="en-GB"/>
              <a:t>The components we have discussed are essential for the line of work we want to pursue </a:t>
            </a:r>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GB"/>
          </a:p>
          <a:p>
            <a:pPr marL="285750" indent="-285750" algn="l">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710099BB-ADC0-CB91-2FAE-3122C634D032}"/>
              </a:ext>
            </a:extLst>
          </p:cNvPr>
          <p:cNvSpPr txBox="1"/>
          <p:nvPr/>
        </p:nvSpPr>
        <p:spPr>
          <a:xfrm>
            <a:off x="0" y="6488668"/>
            <a:ext cx="2085622" cy="369332"/>
          </a:xfrm>
          <a:prstGeom prst="rect">
            <a:avLst/>
          </a:prstGeom>
          <a:noFill/>
        </p:spPr>
        <p:txBody>
          <a:bodyPr wrap="square" rtlCol="0">
            <a:spAutoFit/>
          </a:bodyPr>
          <a:lstStyle/>
          <a:p>
            <a:pPr algn="l"/>
            <a:r>
              <a:rPr lang="en-GB"/>
              <a:t>Lilly Sky Staples </a:t>
            </a:r>
            <a:endParaRPr lang="en-US"/>
          </a:p>
        </p:txBody>
      </p:sp>
    </p:spTree>
    <p:extLst>
      <p:ext uri="{BB962C8B-B14F-4D97-AF65-F5344CB8AC3E}">
        <p14:creationId xmlns:p14="http://schemas.microsoft.com/office/powerpoint/2010/main" val="1684465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Tree>
    <p:extLst>
      <p:ext uri="{BB962C8B-B14F-4D97-AF65-F5344CB8AC3E}">
        <p14:creationId xmlns:p14="http://schemas.microsoft.com/office/powerpoint/2010/main" val="3493061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EBA3-17C7-F38A-F951-F26F6248F839}"/>
              </a:ext>
            </a:extLst>
          </p:cNvPr>
          <p:cNvSpPr>
            <a:spLocks noGrp="1"/>
          </p:cNvSpPr>
          <p:nvPr>
            <p:ph type="title"/>
          </p:nvPr>
        </p:nvSpPr>
        <p:spPr>
          <a:xfrm>
            <a:off x="-1984" y="-290339"/>
            <a:ext cx="10405174" cy="1326514"/>
          </a:xfrm>
        </p:spPr>
        <p:txBody>
          <a:bodyPr/>
          <a:lstStyle/>
          <a:p>
            <a:r>
              <a:rPr lang="en-GB"/>
              <a:t>Reference list </a:t>
            </a:r>
            <a:br>
              <a:rPr lang="en-GB"/>
            </a:br>
            <a:endParaRPr lang="en-US"/>
          </a:p>
        </p:txBody>
      </p:sp>
      <p:sp>
        <p:nvSpPr>
          <p:cNvPr id="3" name="TextBox 2">
            <a:extLst>
              <a:ext uri="{FF2B5EF4-FFF2-40B4-BE49-F238E27FC236}">
                <a16:creationId xmlns:a16="http://schemas.microsoft.com/office/drawing/2014/main" id="{BC07B558-ADEC-5852-E01C-92AC9D57B7F4}"/>
              </a:ext>
            </a:extLst>
          </p:cNvPr>
          <p:cNvSpPr txBox="1"/>
          <p:nvPr/>
        </p:nvSpPr>
        <p:spPr>
          <a:xfrm>
            <a:off x="-92982" y="370937"/>
            <a:ext cx="12135001" cy="7140416"/>
          </a:xfrm>
          <a:prstGeom prst="rect">
            <a:avLst/>
          </a:prstGeom>
          <a:noFill/>
        </p:spPr>
        <p:txBody>
          <a:bodyPr wrap="square" lIns="91440" tIns="45720" rIns="91440" bIns="45720" rtlCol="0" anchor="t">
            <a:spAutoFit/>
          </a:bodyPr>
          <a:lstStyle/>
          <a:p>
            <a:endParaRPr lang="en-GB">
              <a:latin typeface="Times New Roman"/>
              <a:cs typeface="Times New Roman"/>
            </a:endParaRPr>
          </a:p>
          <a:p>
            <a:r>
              <a:rPr lang="en-GB" sz="1600">
                <a:latin typeface="Times New Roman"/>
                <a:cs typeface="Times New Roman"/>
              </a:rPr>
              <a:t>BBC (2019). </a:t>
            </a:r>
            <a:r>
              <a:rPr lang="en-GB" sz="1600" i="1">
                <a:latin typeface="Times New Roman"/>
                <a:cs typeface="Times New Roman"/>
              </a:rPr>
              <a:t>Health, fitness and exercise - OCR - Revision 2 - GCSE Physical Education - BBC Bitesize</a:t>
            </a:r>
            <a:r>
              <a:rPr lang="en-GB" sz="1600">
                <a:latin typeface="Times New Roman"/>
                <a:cs typeface="Times New Roman"/>
              </a:rPr>
              <a:t>. [online] BBC Bitesize. Available at: </a:t>
            </a:r>
            <a:r>
              <a:rPr lang="en-GB" sz="1600">
                <a:latin typeface="Times New Roman"/>
                <a:cs typeface="Times New Roman"/>
                <a:hlinkClick r:id="rId2"/>
              </a:rPr>
              <a:t>https://www.bbc.co.uk/bitesize/guides/z8j87hv/revision/2</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Google Books. (2021). </a:t>
            </a:r>
            <a:r>
              <a:rPr lang="en-GB" sz="1600" i="1">
                <a:latin typeface="Times New Roman"/>
                <a:cs typeface="Times New Roman"/>
              </a:rPr>
              <a:t>Essentials of Strength Training and Conditioning</a:t>
            </a:r>
            <a:r>
              <a:rPr lang="en-GB" sz="1600">
                <a:latin typeface="Times New Roman"/>
                <a:cs typeface="Times New Roman"/>
              </a:rPr>
              <a:t>. [online] Available at: </a:t>
            </a:r>
            <a:r>
              <a:rPr lang="en-GB" sz="1600">
                <a:latin typeface="Times New Roman"/>
                <a:cs typeface="Times New Roman"/>
                <a:hlinkClick r:id="rId3"/>
              </a:rPr>
              <a:t>https://books.google.co.uk/books?hl=en&amp;lr=&amp;id=WxIxEAAAQBAJ&amp;oi=fnd&amp;pg=PR1&amp;dq=Haff</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(n.d.). </a:t>
            </a:r>
            <a:r>
              <a:rPr lang="en-GB" sz="1600" i="1">
                <a:latin typeface="Times New Roman"/>
                <a:cs typeface="Times New Roman"/>
              </a:rPr>
              <a:t>Inner ear and balance</a:t>
            </a:r>
            <a:r>
              <a:rPr lang="en-GB" sz="1600">
                <a:latin typeface="Times New Roman"/>
                <a:cs typeface="Times New Roman"/>
              </a:rPr>
              <a:t>. [online] Mayo Clinic. Available at: </a:t>
            </a:r>
            <a:r>
              <a:rPr lang="en-GB" sz="1600">
                <a:latin typeface="Times New Roman"/>
                <a:cs typeface="Times New Roman"/>
                <a:hlinkClick r:id="rId4"/>
              </a:rPr>
              <a:t>https://www.mayoclinic.org/diseases-conditions/dizziness/multimedia/inner-ear-and-balance/img-20006286</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Mayo Clinic (2022). </a:t>
            </a:r>
            <a:r>
              <a:rPr lang="en-GB" sz="1600" i="1">
                <a:latin typeface="Times New Roman"/>
                <a:cs typeface="Times New Roman"/>
              </a:rPr>
              <a:t>Why your core muscles matter</a:t>
            </a:r>
            <a:r>
              <a:rPr lang="en-GB" sz="1600">
                <a:latin typeface="Times New Roman"/>
                <a:cs typeface="Times New Roman"/>
              </a:rPr>
              <a:t>. [online] Mayo Clinic. Available at: </a:t>
            </a:r>
            <a:r>
              <a:rPr lang="en-GB" sz="1600">
                <a:latin typeface="Times New Roman"/>
                <a:cs typeface="Times New Roman"/>
                <a:hlinkClick r:id="rId5"/>
              </a:rPr>
              <a:t>https://www.mayoclinic.org/healthy-lifestyle/fitness/in-depth/core-exercises/art-20044751</a:t>
            </a:r>
            <a:r>
              <a:rPr lang="en-GB" sz="1600">
                <a:latin typeface="Times New Roman"/>
                <a:cs typeface="Times New Roman"/>
              </a:rPr>
              <a:t>. (Accessed 9 Feb 2026)</a:t>
            </a:r>
            <a:endParaRPr lang="en-GB" sz="1600"/>
          </a:p>
          <a:p>
            <a:endParaRPr lang="en-GB" sz="1200">
              <a:latin typeface="Times New Roman"/>
              <a:cs typeface="Times New Roman"/>
            </a:endParaRPr>
          </a:p>
          <a:p>
            <a:r>
              <a:rPr lang="en-GB" sz="1600">
                <a:latin typeface="Times New Roman"/>
                <a:cs typeface="Times New Roman"/>
              </a:rPr>
              <a:t>Puri, N. (2023). </a:t>
            </a:r>
            <a:r>
              <a:rPr lang="en-GB" sz="1600" i="1">
                <a:latin typeface="Times New Roman"/>
                <a:cs typeface="Times New Roman"/>
              </a:rPr>
              <a:t>Benefits of balance: why is it important?</a:t>
            </a:r>
            <a:r>
              <a:rPr lang="en-GB" sz="1600">
                <a:latin typeface="Times New Roman"/>
                <a:cs typeface="Times New Roman"/>
              </a:rPr>
              <a:t> [online] </a:t>
            </a:r>
            <a:r>
              <a:rPr lang="en-GB" sz="1600">
                <a:latin typeface="Times New Roman"/>
                <a:cs typeface="Times New Roman"/>
                <a:hlinkClick r:id="rId6"/>
              </a:rPr>
              <a:t>www.bupa.co.uk</a:t>
            </a:r>
            <a:r>
              <a:rPr lang="en-GB" sz="1600">
                <a:latin typeface="Times New Roman"/>
                <a:cs typeface="Times New Roman"/>
              </a:rPr>
              <a:t>. Available at: </a:t>
            </a:r>
            <a:r>
              <a:rPr lang="en-GB" sz="1600">
                <a:latin typeface="Times New Roman"/>
                <a:cs typeface="Times New Roman"/>
                <a:hlinkClick r:id="rId7"/>
              </a:rPr>
              <a:t>https://www.bupa.co.uk/newsroom/ourviews/benefits-of-balance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rPr>
              <a:t>SHIFT Dance. (n.d.). </a:t>
            </a:r>
            <a:r>
              <a:rPr lang="en-GB" sz="1600" i="1">
                <a:latin typeface="Times New Roman"/>
                <a:cs typeface="Times New Roman"/>
              </a:rPr>
              <a:t>Balance</a:t>
            </a:r>
            <a:r>
              <a:rPr lang="en-GB" sz="1600">
                <a:latin typeface="Times New Roman"/>
                <a:cs typeface="Times New Roman"/>
              </a:rPr>
              <a:t>. [online] Available at: </a:t>
            </a:r>
            <a:r>
              <a:rPr lang="en-GB" sz="1600">
                <a:latin typeface="Times New Roman"/>
                <a:cs typeface="Times New Roman"/>
                <a:hlinkClick r:id="rId8"/>
              </a:rPr>
              <a:t>https://shiftdance.eu/balance/</a:t>
            </a:r>
            <a:r>
              <a:rPr lang="en-GB" sz="1600">
                <a:latin typeface="Times New Roman"/>
                <a:cs typeface="Times New Roman"/>
              </a:rPr>
              <a:t>. (Accessed 9 Feb 2026)</a:t>
            </a:r>
            <a:endParaRPr lang="en-GB" sz="1600"/>
          </a:p>
          <a:p>
            <a:endParaRPr lang="en-GB" sz="1600">
              <a:latin typeface="Times New Roman"/>
              <a:cs typeface="Times New Roman"/>
            </a:endParaRPr>
          </a:p>
          <a:p>
            <a:r>
              <a:rPr lang="en-GB" sz="1600">
                <a:latin typeface="Times New Roman"/>
                <a:cs typeface="Times New Roman"/>
                <a:hlinkClick r:id="rId9"/>
              </a:rPr>
              <a:t>www.skillsup.co.uk</a:t>
            </a:r>
            <a:r>
              <a:rPr lang="en-GB" sz="1600">
                <a:latin typeface="Times New Roman"/>
                <a:cs typeface="Times New Roman"/>
              </a:rPr>
              <a:t>. (2014). </a:t>
            </a:r>
            <a:r>
              <a:rPr lang="en-GB" sz="1600" i="1">
                <a:latin typeface="Times New Roman"/>
                <a:cs typeface="Times New Roman"/>
              </a:rPr>
              <a:t>Balance &amp; Extension</a:t>
            </a:r>
            <a:r>
              <a:rPr lang="en-GB" sz="1600">
                <a:latin typeface="Times New Roman"/>
                <a:cs typeface="Times New Roman"/>
              </a:rPr>
              <a:t>. [online] Available at: </a:t>
            </a:r>
            <a:r>
              <a:rPr lang="en-GB" sz="1600">
                <a:latin typeface="Times New Roman"/>
                <a:cs typeface="Times New Roman"/>
                <a:hlinkClick r:id="rId10"/>
              </a:rPr>
              <a:t>https://www.skillsup.co.uk/dance/balance-extension/</a:t>
            </a:r>
            <a:r>
              <a:rPr lang="en-GB" sz="1600">
                <a:latin typeface="Times New Roman"/>
                <a:cs typeface="Times New Roman"/>
              </a:rPr>
              <a:t>.</a:t>
            </a:r>
            <a:endParaRPr lang="en-GB" sz="1600"/>
          </a:p>
          <a:p>
            <a:r>
              <a:rPr lang="en-GB" sz="1600">
                <a:latin typeface="Times New Roman"/>
                <a:cs typeface="Times New Roman"/>
              </a:rPr>
              <a:t>(Accessed 9 Feb 2026)</a:t>
            </a:r>
            <a:endParaRPr lang="en-GB"/>
          </a:p>
          <a:p>
            <a:endParaRPr lang="en-GB" sz="1600">
              <a:latin typeface="Times New Roman"/>
              <a:cs typeface="Times New Roman"/>
            </a:endParaRPr>
          </a:p>
          <a:p>
            <a:r>
              <a:rPr lang="en-GB" sz="1600">
                <a:latin typeface="Times New Roman"/>
                <a:ea typeface="+mn-lt"/>
                <a:cs typeface="Times New Roman"/>
              </a:rPr>
              <a:t>Move Dance. (2025). </a:t>
            </a:r>
            <a:r>
              <a:rPr lang="en-GB" sz="1600" i="1">
                <a:latin typeface="Times New Roman"/>
                <a:ea typeface="+mn-lt"/>
                <a:cs typeface="Times New Roman"/>
              </a:rPr>
              <a:t>Why Flexibility Training Actually Matters - and Not Just for Dancers or Athletes</a:t>
            </a:r>
            <a:r>
              <a:rPr lang="en-GB" sz="1600">
                <a:latin typeface="Times New Roman"/>
                <a:ea typeface="+mn-lt"/>
                <a:cs typeface="Times New Roman"/>
              </a:rPr>
              <a:t>. [online] Available at: </a:t>
            </a:r>
            <a:r>
              <a:rPr lang="en-GB" sz="1600">
                <a:latin typeface="Times New Roman"/>
                <a:ea typeface="+mn-lt"/>
                <a:cs typeface="Times New Roman"/>
                <a:hlinkClick r:id="rId11"/>
              </a:rPr>
              <a:t>https://www.movedancewear.com/blog/why-flexibility-training-actually-matters-and-not-just-for-dancers-or-athletes/</a:t>
            </a:r>
            <a:r>
              <a:rPr lang="en-GB" sz="1600">
                <a:latin typeface="Times New Roman"/>
                <a:ea typeface="+mn-lt"/>
                <a:cs typeface="Times New Roman"/>
              </a:rPr>
              <a:t>. (Accessed 9 Feb 2026)</a:t>
            </a:r>
            <a:endParaRPr lang="en-GB" sz="1600"/>
          </a:p>
          <a:p>
            <a:endParaRPr lang="en-GB">
              <a:latin typeface="Times New Roman"/>
              <a:ea typeface="+mn-lt"/>
              <a:cs typeface="Times New Roman"/>
            </a:endParaRPr>
          </a:p>
          <a:p>
            <a:r>
              <a:rPr lang="en-GB" sz="1600" err="1">
                <a:latin typeface="Times New Roman"/>
                <a:cs typeface="Times New Roman"/>
              </a:rPr>
              <a:t>Tilsley</a:t>
            </a:r>
            <a:r>
              <a:rPr lang="en-GB" sz="1600">
                <a:latin typeface="Times New Roman"/>
                <a:cs typeface="Times New Roman"/>
              </a:rPr>
              <a:t>, R. (2025). </a:t>
            </a:r>
            <a:r>
              <a:rPr lang="en-GB" sz="1600" i="1">
                <a:latin typeface="Times New Roman"/>
                <a:cs typeface="Times New Roman"/>
              </a:rPr>
              <a:t>The benefits of stretching - Pure Physiotherapy</a:t>
            </a:r>
            <a:r>
              <a:rPr lang="en-GB" sz="1600">
                <a:latin typeface="Times New Roman"/>
                <a:cs typeface="Times New Roman"/>
              </a:rPr>
              <a:t>. [online] Pure Physiotherapy. Available at: </a:t>
            </a:r>
            <a:r>
              <a:rPr lang="en-GB" sz="1600">
                <a:latin typeface="Times New Roman"/>
                <a:cs typeface="Times New Roman"/>
                <a:hlinkClick r:id="rId12"/>
              </a:rPr>
              <a:t>https://purephysiotherapy.co.uk/the-benefits-of-stretching/</a:t>
            </a:r>
            <a:r>
              <a:rPr lang="en-GB" sz="1600">
                <a:latin typeface="Times New Roman"/>
                <a:cs typeface="Times New Roman"/>
              </a:rPr>
              <a:t>. (Accessed 9 Feb 2026)</a:t>
            </a:r>
            <a:endParaRPr lang="en-GB" sz="1600"/>
          </a:p>
          <a:p>
            <a:endParaRPr lang="en-GB"/>
          </a:p>
          <a:p>
            <a:endParaRPr lang="en-GB">
              <a:ea typeface="+mn-lt"/>
              <a:cs typeface="Times New Roman"/>
            </a:endParaRPr>
          </a:p>
          <a:p>
            <a:endParaRPr lang="en-GB">
              <a:latin typeface="Times New Roman"/>
              <a:cs typeface="Times New Roman"/>
            </a:endParaRPr>
          </a:p>
        </p:txBody>
      </p:sp>
    </p:spTree>
    <p:extLst>
      <p:ext uri="{BB962C8B-B14F-4D97-AF65-F5344CB8AC3E}">
        <p14:creationId xmlns:p14="http://schemas.microsoft.com/office/powerpoint/2010/main" val="3841449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ED47-8B92-C9D4-7769-900CA2861044}"/>
              </a:ext>
            </a:extLst>
          </p:cNvPr>
          <p:cNvSpPr>
            <a:spLocks noGrp="1"/>
          </p:cNvSpPr>
          <p:nvPr>
            <p:ph type="title"/>
          </p:nvPr>
        </p:nvSpPr>
        <p:spPr>
          <a:xfrm>
            <a:off x="-1984" y="-798340"/>
            <a:ext cx="10405174" cy="1326514"/>
          </a:xfrm>
        </p:spPr>
        <p:txBody>
          <a:bodyPr/>
          <a:lstStyle/>
          <a:p>
            <a:r>
              <a:rPr lang="en-GB"/>
              <a:t>Bibliography </a:t>
            </a:r>
            <a:endParaRPr lang="en-US"/>
          </a:p>
        </p:txBody>
      </p:sp>
      <p:sp>
        <p:nvSpPr>
          <p:cNvPr id="5" name="TextBox 4">
            <a:extLst>
              <a:ext uri="{FF2B5EF4-FFF2-40B4-BE49-F238E27FC236}">
                <a16:creationId xmlns:a16="http://schemas.microsoft.com/office/drawing/2014/main" id="{E72446AF-19DB-C28B-9C4E-530A71C8E98F}"/>
              </a:ext>
            </a:extLst>
          </p:cNvPr>
          <p:cNvSpPr txBox="1"/>
          <p:nvPr/>
        </p:nvSpPr>
        <p:spPr>
          <a:xfrm>
            <a:off x="-1984" y="528174"/>
            <a:ext cx="12095238" cy="3831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900" b="0" i="0" u="none" strike="noStrike" baseline="0">
                <a:solidFill>
                  <a:srgbClr val="000000"/>
                </a:solidFill>
                <a:latin typeface="Times New Roman"/>
                <a:ea typeface="Segoe UI"/>
                <a:cs typeface="Segoe UI"/>
              </a:rPr>
              <a:t>BBC (2019). </a:t>
            </a:r>
            <a:r>
              <a:rPr lang="en-GB" sz="900" b="0" i="1" u="none" strike="noStrike" baseline="0">
                <a:solidFill>
                  <a:srgbClr val="000000"/>
                </a:solidFill>
                <a:latin typeface="Times New Roman"/>
                <a:ea typeface="Segoe UI"/>
                <a:cs typeface="Segoe UI"/>
              </a:rPr>
              <a:t>Health, fitness and exercise - OCR - Revision 2 - GCSE Physical Education - BBC Bitesize</a:t>
            </a:r>
            <a:r>
              <a:rPr lang="en-GB" sz="900" b="0" i="0" u="none" strike="noStrike" baseline="0">
                <a:solidFill>
                  <a:srgbClr val="000000"/>
                </a:solidFill>
                <a:latin typeface="Times New Roman"/>
                <a:ea typeface="Segoe UI"/>
                <a:cs typeface="Segoe UI"/>
              </a:rPr>
              <a:t>. [online] BBC Bitesize. Available at: </a:t>
            </a:r>
            <a:r>
              <a:rPr lang="en-GB" sz="900" b="0" i="0" u="sng" strike="noStrike" baseline="0">
                <a:solidFill>
                  <a:srgbClr val="0563C1"/>
                </a:solidFill>
                <a:latin typeface="Times New Roman"/>
                <a:ea typeface="Segoe UI"/>
                <a:cs typeface="Segoe UI"/>
                <a:hlinkClick r:id="rId2"/>
              </a:rPr>
              <a:t>https://</a:t>
            </a:r>
            <a:r>
              <a:rPr lang="en-GB" sz="900" b="0" i="0" u="sng" strike="noStrike" baseline="0" err="1">
                <a:solidFill>
                  <a:srgbClr val="0563C1"/>
                </a:solidFill>
                <a:latin typeface="Times New Roman"/>
                <a:ea typeface="Segoe UI"/>
                <a:cs typeface="Segoe UI"/>
                <a:hlinkClick r:id="rId2"/>
              </a:rPr>
              <a:t>www.bbc.co.uk</a:t>
            </a:r>
            <a:r>
              <a:rPr lang="en-GB" sz="900" b="0" i="0" u="sng" strike="noStrike" baseline="0">
                <a:solidFill>
                  <a:srgbClr val="0563C1"/>
                </a:solidFill>
                <a:latin typeface="Times New Roman"/>
                <a:ea typeface="Segoe UI"/>
                <a:cs typeface="Segoe UI"/>
                <a:hlinkClick r:id="rId2"/>
              </a:rPr>
              <a:t>/bitesize/guides/</a:t>
            </a:r>
            <a:r>
              <a:rPr lang="en-GB" sz="900" b="0" i="0" u="sng" strike="noStrike" baseline="0" err="1">
                <a:solidFill>
                  <a:srgbClr val="0563C1"/>
                </a:solidFill>
                <a:latin typeface="Times New Roman"/>
                <a:ea typeface="Segoe UI"/>
                <a:cs typeface="Segoe UI"/>
                <a:hlinkClick r:id="rId2"/>
              </a:rPr>
              <a:t>z8j87hv</a:t>
            </a:r>
            <a:r>
              <a:rPr lang="en-GB" sz="900" b="0" i="0" u="sng" strike="noStrike" baseline="0">
                <a:solidFill>
                  <a:srgbClr val="0563C1"/>
                </a:solidFill>
                <a:latin typeface="Times New Roman"/>
                <a:ea typeface="Segoe UI"/>
                <a:cs typeface="Segoe UI"/>
                <a:hlinkClick r:id="rId2"/>
              </a:rPr>
              <a:t>/revision/2</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Google Books. (2021). </a:t>
            </a:r>
            <a:r>
              <a:rPr lang="en-GB" sz="900" b="0" i="1" u="none" strike="noStrike" baseline="0">
                <a:solidFill>
                  <a:srgbClr val="000000"/>
                </a:solidFill>
                <a:latin typeface="Times New Roman"/>
                <a:ea typeface="Segoe UI"/>
                <a:cs typeface="Segoe UI"/>
              </a:rPr>
              <a:t>Essentials of Strength Training and Conditioning</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3"/>
              </a:rPr>
              <a:t>https://books.google.co.uk/books?hl=en&amp;</a:t>
            </a:r>
            <a:r>
              <a:rPr lang="en-GB" sz="900" b="0" i="0" u="sng" strike="noStrike" baseline="0" err="1">
                <a:solidFill>
                  <a:srgbClr val="0563C1"/>
                </a:solidFill>
                <a:latin typeface="Times New Roman"/>
                <a:ea typeface="Segoe UI"/>
                <a:cs typeface="Segoe UI"/>
                <a:hlinkClick r:id="rId3"/>
              </a:rPr>
              <a:t>lr</a:t>
            </a:r>
            <a:r>
              <a:rPr lang="en-GB" sz="900" b="0" i="0" u="sng" strike="noStrike" baseline="0">
                <a:solidFill>
                  <a:srgbClr val="0563C1"/>
                </a:solidFill>
                <a:latin typeface="Times New Roman"/>
                <a:ea typeface="Segoe UI"/>
                <a:cs typeface="Segoe UI"/>
                <a:hlinkClick r:id="rId3"/>
              </a:rPr>
              <a:t>=&amp;id=</a:t>
            </a:r>
            <a:r>
              <a:rPr lang="en-GB" sz="900" b="0" i="0" u="sng" strike="noStrike" baseline="0" err="1">
                <a:solidFill>
                  <a:srgbClr val="0563C1"/>
                </a:solidFill>
                <a:latin typeface="Times New Roman"/>
                <a:ea typeface="Segoe UI"/>
                <a:cs typeface="Segoe UI"/>
                <a:hlinkClick r:id="rId3"/>
              </a:rPr>
              <a:t>WxIxEAAAQBAJ</a:t>
            </a:r>
            <a:r>
              <a:rPr lang="en-GB" sz="900" b="0" i="0" u="sng" strike="noStrike" baseline="0">
                <a:solidFill>
                  <a:srgbClr val="0563C1"/>
                </a:solidFill>
                <a:latin typeface="Times New Roman"/>
                <a:ea typeface="Segoe UI"/>
                <a:cs typeface="Segoe UI"/>
                <a:hlinkClick r:id="rId3"/>
              </a:rPr>
              <a:t>&amp;</a:t>
            </a:r>
            <a:r>
              <a:rPr lang="en-GB" sz="900" b="0" i="0" u="sng" strike="noStrike" baseline="0" err="1">
                <a:solidFill>
                  <a:srgbClr val="0563C1"/>
                </a:solidFill>
                <a:latin typeface="Times New Roman"/>
                <a:ea typeface="Segoe UI"/>
                <a:cs typeface="Segoe UI"/>
                <a:hlinkClick r:id="rId3"/>
              </a:rPr>
              <a:t>oi</a:t>
            </a:r>
            <a:r>
              <a:rPr lang="en-GB" sz="900" b="0" i="0" u="sng" strike="noStrike" baseline="0">
                <a:solidFill>
                  <a:srgbClr val="0563C1"/>
                </a:solidFill>
                <a:latin typeface="Times New Roman"/>
                <a:ea typeface="Segoe UI"/>
                <a:cs typeface="Segoe UI"/>
                <a:hlinkClick r:id="rId3"/>
              </a:rPr>
              <a:t>=fnd&amp;pg=PR1&amp;</a:t>
            </a:r>
            <a:r>
              <a:rPr lang="en-GB" sz="900" b="0" i="0" u="sng" strike="noStrike" baseline="0" err="1">
                <a:solidFill>
                  <a:srgbClr val="0563C1"/>
                </a:solidFill>
                <a:latin typeface="Times New Roman"/>
                <a:ea typeface="Segoe UI"/>
                <a:cs typeface="Segoe UI"/>
                <a:hlinkClick r:id="rId3"/>
              </a:rPr>
              <a:t>dq</a:t>
            </a:r>
            <a:r>
              <a:rPr lang="en-GB" sz="900" b="0" i="0" u="sng" strike="noStrike" baseline="0">
                <a:solidFill>
                  <a:srgbClr val="0563C1"/>
                </a:solidFill>
                <a:latin typeface="Times New Roman"/>
                <a:ea typeface="Segoe UI"/>
                <a:cs typeface="Segoe UI"/>
                <a:hlinkClick r:id="rId3"/>
              </a:rPr>
              <a:t>=Haff</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(n.d.). </a:t>
            </a:r>
            <a:r>
              <a:rPr lang="en-GB" sz="900" b="0" i="1" u="none" strike="noStrike" baseline="0">
                <a:solidFill>
                  <a:srgbClr val="000000"/>
                </a:solidFill>
                <a:latin typeface="Times New Roman"/>
                <a:ea typeface="Segoe UI"/>
                <a:cs typeface="Segoe UI"/>
              </a:rPr>
              <a:t>Inner ear and balance</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4"/>
              </a:rPr>
              <a:t>https://</a:t>
            </a:r>
            <a:r>
              <a:rPr lang="en-GB" sz="900" b="0" i="0" u="sng" strike="noStrike" baseline="0" err="1">
                <a:solidFill>
                  <a:srgbClr val="0563C1"/>
                </a:solidFill>
                <a:latin typeface="Times New Roman"/>
                <a:ea typeface="Segoe UI"/>
                <a:cs typeface="Segoe UI"/>
                <a:hlinkClick r:id="rId4"/>
              </a:rPr>
              <a:t>www.mayoclinic.org</a:t>
            </a:r>
            <a:r>
              <a:rPr lang="en-GB" sz="900" b="0" i="0" u="sng" strike="noStrike" baseline="0">
                <a:solidFill>
                  <a:srgbClr val="0563C1"/>
                </a:solidFill>
                <a:latin typeface="Times New Roman"/>
                <a:ea typeface="Segoe UI"/>
                <a:cs typeface="Segoe UI"/>
                <a:hlinkClick r:id="rId4"/>
              </a:rPr>
              <a:t>/diseases-conditions/dizziness/multimedia/inner-ear-and-balance/img-20006286</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Mayo Clinic (2022). </a:t>
            </a:r>
            <a:r>
              <a:rPr lang="en-GB" sz="900" b="0" i="1" u="none" strike="noStrike" baseline="0">
                <a:solidFill>
                  <a:srgbClr val="000000"/>
                </a:solidFill>
                <a:latin typeface="Times New Roman"/>
                <a:ea typeface="Segoe UI"/>
                <a:cs typeface="Segoe UI"/>
              </a:rPr>
              <a:t>Why your core muscles matter</a:t>
            </a:r>
            <a:r>
              <a:rPr lang="en-GB" sz="900" b="0" i="0" u="none" strike="noStrike" baseline="0">
                <a:solidFill>
                  <a:srgbClr val="000000"/>
                </a:solidFill>
                <a:latin typeface="Times New Roman"/>
                <a:ea typeface="Segoe UI"/>
                <a:cs typeface="Segoe UI"/>
              </a:rPr>
              <a:t>. [online] Mayo Clinic. Available at: </a:t>
            </a:r>
            <a:r>
              <a:rPr lang="en-GB" sz="900" b="0" i="0" u="sng" strike="noStrike" baseline="0">
                <a:solidFill>
                  <a:srgbClr val="0563C1"/>
                </a:solidFill>
                <a:latin typeface="Times New Roman"/>
                <a:ea typeface="Segoe UI"/>
                <a:cs typeface="Segoe UI"/>
                <a:hlinkClick r:id="rId5"/>
              </a:rPr>
              <a:t>https://</a:t>
            </a:r>
            <a:r>
              <a:rPr lang="en-GB" sz="900" b="0" i="0" u="sng" strike="noStrike" baseline="0" err="1">
                <a:solidFill>
                  <a:srgbClr val="0563C1"/>
                </a:solidFill>
                <a:latin typeface="Times New Roman"/>
                <a:ea typeface="Segoe UI"/>
                <a:cs typeface="Segoe UI"/>
                <a:hlinkClick r:id="rId5"/>
              </a:rPr>
              <a:t>www.mayoclinic.org</a:t>
            </a:r>
            <a:r>
              <a:rPr lang="en-GB" sz="900" b="0" i="0" u="sng" strike="noStrike" baseline="0">
                <a:solidFill>
                  <a:srgbClr val="0563C1"/>
                </a:solidFill>
                <a:latin typeface="Times New Roman"/>
                <a:ea typeface="Segoe UI"/>
                <a:cs typeface="Segoe UI"/>
                <a:hlinkClick r:id="rId5"/>
              </a:rPr>
              <a:t>/healthy-lifestyle/fitness/in-depth/core-exercises/art-20044751</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Puri, N. (2023). </a:t>
            </a:r>
            <a:r>
              <a:rPr lang="en-GB" sz="900" b="0" i="1" u="none" strike="noStrike" baseline="0">
                <a:solidFill>
                  <a:srgbClr val="000000"/>
                </a:solidFill>
                <a:latin typeface="Times New Roman"/>
                <a:ea typeface="Segoe UI"/>
                <a:cs typeface="Segoe UI"/>
              </a:rPr>
              <a:t>Benefits of balance: why is it important?</a:t>
            </a:r>
            <a:r>
              <a:rPr lang="en-GB" sz="900" b="0" i="0" u="none" strike="noStrike" baseline="0">
                <a:solidFill>
                  <a:srgbClr val="000000"/>
                </a:solidFill>
                <a:latin typeface="Times New Roman"/>
                <a:ea typeface="Segoe UI"/>
                <a:cs typeface="Segoe UI"/>
              </a:rPr>
              <a:t> [online] </a:t>
            </a:r>
            <a:r>
              <a:rPr lang="en-GB" sz="900" b="0" i="0" u="sng" strike="noStrike" baseline="0" err="1">
                <a:solidFill>
                  <a:srgbClr val="0563C1"/>
                </a:solidFill>
                <a:latin typeface="Times New Roman"/>
                <a:ea typeface="Segoe UI"/>
                <a:cs typeface="Segoe UI"/>
                <a:hlinkClick r:id="rId6"/>
              </a:rPr>
              <a:t>www.bupa.co.uk</a:t>
            </a:r>
            <a:r>
              <a:rPr lang="en-GB" sz="900" b="0" i="0" u="none" strike="noStrike" baseline="0">
                <a:solidFill>
                  <a:srgbClr val="000000"/>
                </a:solidFill>
                <a:latin typeface="Times New Roman"/>
                <a:ea typeface="Segoe UI"/>
                <a:cs typeface="Segoe UI"/>
              </a:rPr>
              <a:t>. Available at: </a:t>
            </a:r>
            <a:r>
              <a:rPr lang="en-GB" sz="900" b="0" i="0" u="sng" strike="noStrike" baseline="0">
                <a:solidFill>
                  <a:srgbClr val="0563C1"/>
                </a:solidFill>
                <a:latin typeface="Times New Roman"/>
                <a:ea typeface="Segoe UI"/>
                <a:cs typeface="Segoe UI"/>
                <a:hlinkClick r:id="rId7"/>
              </a:rPr>
              <a:t>https://</a:t>
            </a:r>
            <a:r>
              <a:rPr lang="en-GB" sz="900" b="0" i="0" u="sng" strike="noStrike" baseline="0" err="1">
                <a:solidFill>
                  <a:srgbClr val="0563C1"/>
                </a:solidFill>
                <a:latin typeface="Times New Roman"/>
                <a:ea typeface="Segoe UI"/>
                <a:cs typeface="Segoe UI"/>
                <a:hlinkClick r:id="rId7"/>
              </a:rPr>
              <a:t>www.bupa.co.uk</a:t>
            </a:r>
            <a:r>
              <a:rPr lang="en-GB" sz="900" b="0" i="0" u="sng" strike="noStrike" baseline="0">
                <a:solidFill>
                  <a:srgbClr val="0563C1"/>
                </a:solidFill>
                <a:latin typeface="Times New Roman"/>
                <a:ea typeface="Segoe UI"/>
                <a:cs typeface="Segoe UI"/>
                <a:hlinkClick r:id="rId7"/>
              </a:rPr>
              <a:t>/newsroom/</a:t>
            </a:r>
            <a:r>
              <a:rPr lang="en-GB" sz="900" b="0" i="0" u="sng" strike="noStrike" baseline="0" err="1">
                <a:solidFill>
                  <a:srgbClr val="0563C1"/>
                </a:solidFill>
                <a:latin typeface="Times New Roman"/>
                <a:ea typeface="Segoe UI"/>
                <a:cs typeface="Segoe UI"/>
                <a:hlinkClick r:id="rId7"/>
              </a:rPr>
              <a:t>ourviews</a:t>
            </a:r>
            <a:r>
              <a:rPr lang="en-GB" sz="900" b="0" i="0" u="sng" strike="noStrike" baseline="0">
                <a:solidFill>
                  <a:srgbClr val="0563C1"/>
                </a:solidFill>
                <a:latin typeface="Times New Roman"/>
                <a:ea typeface="Segoe UI"/>
                <a:cs typeface="Segoe UI"/>
                <a:hlinkClick r:id="rId7"/>
              </a:rPr>
              <a:t>/benefits-of-balance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SHIFT Dance. (n.d.). </a:t>
            </a:r>
            <a:r>
              <a:rPr lang="en-GB" sz="900" b="0" i="1" u="none" strike="noStrike" baseline="0">
                <a:solidFill>
                  <a:srgbClr val="000000"/>
                </a:solidFill>
                <a:latin typeface="Times New Roman"/>
                <a:ea typeface="Segoe UI"/>
                <a:cs typeface="Segoe UI"/>
              </a:rPr>
              <a:t>Balance</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8"/>
              </a:rPr>
              <a:t>https://</a:t>
            </a:r>
            <a:r>
              <a:rPr lang="en-GB" sz="900" b="0" i="0" u="sng" strike="noStrike" baseline="0" err="1">
                <a:solidFill>
                  <a:srgbClr val="0563C1"/>
                </a:solidFill>
                <a:latin typeface="Times New Roman"/>
                <a:ea typeface="Segoe UI"/>
                <a:cs typeface="Segoe UI"/>
                <a:hlinkClick r:id="rId8"/>
              </a:rPr>
              <a:t>shiftdance.eu</a:t>
            </a:r>
            <a:r>
              <a:rPr lang="en-GB" sz="900" b="0" i="0" u="sng" strike="noStrike" baseline="0">
                <a:solidFill>
                  <a:srgbClr val="0563C1"/>
                </a:solidFill>
                <a:latin typeface="Times New Roman"/>
                <a:ea typeface="Segoe UI"/>
                <a:cs typeface="Segoe UI"/>
                <a:hlinkClick r:id="rId8"/>
              </a:rPr>
              <a:t>/balance/</a:t>
            </a:r>
            <a:r>
              <a:rPr lang="en-GB" sz="900" b="0" i="0" u="none" strike="noStrike" baseline="0">
                <a:solidFill>
                  <a:srgbClr val="000000"/>
                </a:solidFill>
                <a:latin typeface="Times New Roman"/>
                <a:ea typeface="Segoe UI"/>
                <a:cs typeface="Segoe UI"/>
              </a:rPr>
              <a:t>. (Accessed 9 Feb 2026)</a:t>
            </a:r>
            <a:r>
              <a:rPr lang="en-GB" sz="900" b="0" i="0">
                <a:solidFill>
                  <a:srgbClr val="000000"/>
                </a:solidFill>
                <a:latin typeface="Times New Roman"/>
                <a:ea typeface="Segoe UI"/>
                <a:cs typeface="Segoe UI"/>
              </a:rPr>
              <a:t>​</a:t>
            </a:r>
          </a:p>
          <a:p>
            <a:pPr algn="l" rtl="0"/>
            <a:r>
              <a:rPr lang="en-GB" sz="900" b="0" i="0">
                <a:solidFill>
                  <a:srgbClr val="000000"/>
                </a:solidFill>
                <a:latin typeface="Times New Roman"/>
                <a:ea typeface="Segoe UI"/>
                <a:cs typeface="Segoe UI"/>
              </a:rPr>
              <a:t>​</a:t>
            </a:r>
          </a:p>
          <a:p>
            <a:pPr algn="l" rtl="0"/>
            <a:r>
              <a:rPr lang="en-GB" sz="900" b="0" i="0" u="sng" strike="noStrike" baseline="0" err="1">
                <a:solidFill>
                  <a:srgbClr val="0563C1"/>
                </a:solidFill>
                <a:latin typeface="Times New Roman"/>
                <a:ea typeface="Segoe UI"/>
                <a:cs typeface="Segoe UI"/>
                <a:hlinkClick r:id="rId9"/>
              </a:rPr>
              <a:t>www.skillsup.co.uk</a:t>
            </a:r>
            <a:r>
              <a:rPr lang="en-GB" sz="900" b="0" i="0" u="none" strike="noStrike" baseline="0">
                <a:solidFill>
                  <a:srgbClr val="000000"/>
                </a:solidFill>
                <a:latin typeface="Times New Roman"/>
                <a:ea typeface="Segoe UI"/>
                <a:cs typeface="Segoe UI"/>
              </a:rPr>
              <a:t>. (2014). </a:t>
            </a:r>
            <a:r>
              <a:rPr lang="en-GB" sz="900" b="0" i="1" u="none" strike="noStrike" baseline="0">
                <a:solidFill>
                  <a:srgbClr val="000000"/>
                </a:solidFill>
                <a:latin typeface="Times New Roman"/>
                <a:ea typeface="Segoe UI"/>
                <a:cs typeface="Segoe UI"/>
              </a:rPr>
              <a:t>Balance &amp; Extension</a:t>
            </a:r>
            <a:r>
              <a:rPr lang="en-GB" sz="900" b="0" i="0" u="none" strike="noStrike" baseline="0">
                <a:solidFill>
                  <a:srgbClr val="000000"/>
                </a:solidFill>
                <a:latin typeface="Times New Roman"/>
                <a:ea typeface="Segoe UI"/>
                <a:cs typeface="Segoe UI"/>
              </a:rPr>
              <a:t>. [online] Available at: </a:t>
            </a:r>
            <a:r>
              <a:rPr lang="en-GB" sz="900" b="0" i="0" u="sng" strike="noStrike" baseline="0">
                <a:solidFill>
                  <a:srgbClr val="0563C1"/>
                </a:solidFill>
                <a:latin typeface="Times New Roman"/>
                <a:ea typeface="Segoe UI"/>
                <a:cs typeface="Segoe UI"/>
                <a:hlinkClick r:id="rId10"/>
              </a:rPr>
              <a:t>https://</a:t>
            </a:r>
            <a:r>
              <a:rPr lang="en-GB" sz="900" b="0" i="0" u="sng" strike="noStrike" baseline="0" err="1">
                <a:solidFill>
                  <a:srgbClr val="0563C1"/>
                </a:solidFill>
                <a:latin typeface="Times New Roman"/>
                <a:ea typeface="Segoe UI"/>
                <a:cs typeface="Segoe UI"/>
                <a:hlinkClick r:id="rId10"/>
              </a:rPr>
              <a:t>www.skillsup.co.uk</a:t>
            </a:r>
            <a:r>
              <a:rPr lang="en-GB" sz="900" b="0" i="0" u="sng" strike="noStrike" baseline="0">
                <a:solidFill>
                  <a:srgbClr val="0563C1"/>
                </a:solidFill>
                <a:latin typeface="Times New Roman"/>
                <a:ea typeface="Segoe UI"/>
                <a:cs typeface="Segoe UI"/>
                <a:hlinkClick r:id="rId10"/>
              </a:rPr>
              <a:t>/dance/balance-extension/</a:t>
            </a:r>
            <a:r>
              <a:rPr lang="en-GB" sz="900" b="0" i="0" u="none" strike="noStrike" baseline="0">
                <a:solidFill>
                  <a:srgbClr val="000000"/>
                </a:solidFill>
                <a:latin typeface="Times New Roman"/>
                <a:ea typeface="Segoe UI"/>
                <a:cs typeface="Segoe UI"/>
              </a:rPr>
              <a:t>.</a:t>
            </a:r>
            <a:r>
              <a:rPr lang="en-GB" sz="900" b="0" i="0">
                <a:solidFill>
                  <a:srgbClr val="000000"/>
                </a:solidFill>
                <a:latin typeface="Times New Roman"/>
                <a:ea typeface="Segoe UI"/>
                <a:cs typeface="Segoe UI"/>
              </a:rPr>
              <a:t>​</a:t>
            </a:r>
          </a:p>
          <a:p>
            <a:pPr algn="l" rtl="0"/>
            <a:r>
              <a:rPr lang="en-GB" sz="900" b="0" i="0" u="none" strike="noStrike" baseline="0">
                <a:solidFill>
                  <a:srgbClr val="000000"/>
                </a:solidFill>
                <a:latin typeface="Times New Roman"/>
                <a:ea typeface="Segoe UI"/>
                <a:cs typeface="Segoe UI"/>
              </a:rPr>
              <a:t>(Accessed 9 Feb 2026)</a:t>
            </a:r>
          </a:p>
          <a:p>
            <a:endParaRPr lang="en-GB" sz="900">
              <a:latin typeface="Times New Roman"/>
              <a:cs typeface="Segoe UI"/>
            </a:endParaRPr>
          </a:p>
          <a:p>
            <a:r>
              <a:rPr lang="en-GB" sz="900">
                <a:latin typeface="Times New Roman"/>
                <a:cs typeface="Times New Roman"/>
              </a:rPr>
              <a:t>Move Dance. (2025). </a:t>
            </a:r>
            <a:r>
              <a:rPr lang="en-GB" sz="900" i="1">
                <a:latin typeface="Times New Roman"/>
                <a:cs typeface="Times New Roman"/>
              </a:rPr>
              <a:t>Why Flexibility Training Actually Matters - and Not Just for Dancers or Athletes</a:t>
            </a:r>
            <a:r>
              <a:rPr lang="en-GB" sz="900">
                <a:latin typeface="Times New Roman"/>
                <a:cs typeface="Times New Roman"/>
              </a:rPr>
              <a:t>. [online] Available at: </a:t>
            </a:r>
            <a:r>
              <a:rPr lang="en-GB" sz="900">
                <a:latin typeface="Times New Roman"/>
                <a:cs typeface="Times New Roman"/>
                <a:hlinkClick r:id="rId11"/>
              </a:rPr>
              <a:t>https://</a:t>
            </a:r>
            <a:r>
              <a:rPr lang="en-GB" sz="900" err="1">
                <a:latin typeface="Times New Roman"/>
                <a:cs typeface="Times New Roman"/>
                <a:hlinkClick r:id="rId11"/>
              </a:rPr>
              <a:t>www.movedancewear.com</a:t>
            </a:r>
            <a:r>
              <a:rPr lang="en-GB" sz="900">
                <a:latin typeface="Times New Roman"/>
                <a:cs typeface="Times New Roman"/>
                <a:hlinkClick r:id="rId11"/>
              </a:rPr>
              <a:t>/blog/why-flexibility-training-actually-matters-and-not-just-for-dancers-or-athletes/</a:t>
            </a:r>
            <a:r>
              <a:rPr lang="en-GB" sz="900">
                <a:latin typeface="Times New Roman"/>
                <a:cs typeface="Times New Roman"/>
              </a:rPr>
              <a:t>.  (Accessed 9 Feb 2026)</a:t>
            </a:r>
            <a:endParaRPr lang="en-GB" sz="900"/>
          </a:p>
          <a:p>
            <a:endParaRPr lang="en-GB" sz="900">
              <a:latin typeface="Times New Roman"/>
              <a:cs typeface="Times New Roman"/>
            </a:endParaRPr>
          </a:p>
          <a:p>
            <a:r>
              <a:rPr lang="en-GB" sz="900" err="1">
                <a:latin typeface="Times New Roman"/>
                <a:cs typeface="Times New Roman"/>
              </a:rPr>
              <a:t>Tilsley</a:t>
            </a:r>
            <a:r>
              <a:rPr lang="en-GB" sz="900">
                <a:latin typeface="Times New Roman"/>
                <a:cs typeface="Times New Roman"/>
              </a:rPr>
              <a:t>, R. (2025). </a:t>
            </a:r>
            <a:r>
              <a:rPr lang="en-GB" sz="900" i="1">
                <a:latin typeface="Times New Roman"/>
                <a:cs typeface="Times New Roman"/>
              </a:rPr>
              <a:t>The benefits of stretching - Pure Physiotherapy</a:t>
            </a:r>
            <a:r>
              <a:rPr lang="en-GB" sz="900">
                <a:latin typeface="Times New Roman"/>
                <a:cs typeface="Times New Roman"/>
              </a:rPr>
              <a:t>. [online] Pure Physiotherapy. Available at: </a:t>
            </a:r>
            <a:r>
              <a:rPr lang="en-GB" sz="900">
                <a:latin typeface="Times New Roman"/>
                <a:cs typeface="Times New Roman"/>
                <a:hlinkClick r:id="rId12"/>
              </a:rPr>
              <a:t>https://</a:t>
            </a:r>
            <a:r>
              <a:rPr lang="en-GB" sz="900" err="1">
                <a:latin typeface="Times New Roman"/>
                <a:cs typeface="Times New Roman"/>
                <a:hlinkClick r:id="rId12"/>
              </a:rPr>
              <a:t>purephysiotherapy.co.uk</a:t>
            </a:r>
            <a:r>
              <a:rPr lang="en-GB" sz="900">
                <a:latin typeface="Times New Roman"/>
                <a:cs typeface="Times New Roman"/>
                <a:hlinkClick r:id="rId12"/>
              </a:rPr>
              <a:t>/the-benefits-of-stretching/</a:t>
            </a:r>
            <a:r>
              <a:rPr lang="en-GB" sz="900">
                <a:latin typeface="Times New Roman"/>
                <a:cs typeface="Times New Roman"/>
              </a:rPr>
              <a:t>. (Accessed 9 Feb 2026)</a:t>
            </a:r>
          </a:p>
          <a:p>
            <a:endParaRPr lang="en-GB" sz="900">
              <a:latin typeface="Times New Roman"/>
              <a:cs typeface="Times New Roman"/>
            </a:endParaRPr>
          </a:p>
          <a:p>
            <a:r>
              <a:rPr lang="en-GB" sz="900" b="0" i="0" u="none" strike="noStrike">
                <a:solidFill>
                  <a:srgbClr val="000000"/>
                </a:solidFill>
                <a:effectLst/>
                <a:latin typeface="Times New Roman" panose="02020603050405020304" pitchFamily="18" charset="0"/>
              </a:rPr>
              <a:t>Mayes, I.M. (2025). </a:t>
            </a:r>
            <a:r>
              <a:rPr lang="en-GB" sz="900" b="0" i="1" u="none" strike="noStrike">
                <a:solidFill>
                  <a:srgbClr val="000000"/>
                </a:solidFill>
                <a:effectLst/>
                <a:latin typeface="Times New Roman" panose="02020603050405020304" pitchFamily="18" charset="0"/>
              </a:rPr>
              <a:t>The Science of Stretching: Unlocking Flexibility for Ballet | Ballet with Isabella</a:t>
            </a:r>
            <a:r>
              <a:rPr lang="en-GB" sz="900" b="0" i="0" u="none" strike="noStrike">
                <a:solidFill>
                  <a:srgbClr val="000000"/>
                </a:solidFill>
                <a:effectLst/>
                <a:latin typeface="Times New Roman" panose="02020603050405020304" pitchFamily="18" charset="0"/>
              </a:rPr>
              <a:t>. [online] Ballet with Isabella. Available at: https://</a:t>
            </a:r>
            <a:r>
              <a:rPr lang="en-GB" sz="900" b="0" i="0" u="none" strike="noStrike" err="1">
                <a:solidFill>
                  <a:srgbClr val="000000"/>
                </a:solidFill>
                <a:effectLst/>
                <a:latin typeface="Times New Roman" panose="02020603050405020304" pitchFamily="18" charset="0"/>
              </a:rPr>
              <a:t>balletwithisabella.com</a:t>
            </a:r>
            <a:r>
              <a:rPr lang="en-GB" sz="900" b="0" i="0" u="none" strike="noStrike">
                <a:solidFill>
                  <a:srgbClr val="000000"/>
                </a:solidFill>
                <a:effectLst/>
                <a:latin typeface="Times New Roman" panose="02020603050405020304" pitchFamily="18" charset="0"/>
              </a:rPr>
              <a:t>/posts/the-science-of-stretching-unlocking-flexibility-for-ballet.</a:t>
            </a:r>
          </a:p>
          <a:p>
            <a:endParaRPr lang="en-GB"/>
          </a:p>
          <a:p>
            <a:r>
              <a:rPr lang="en-GB" sz="900"/>
              <a:t> </a:t>
            </a:r>
            <a:r>
              <a:rPr lang="en-GB" sz="900" b="0" i="0" u="none" strike="noStrike" err="1">
                <a:solidFill>
                  <a:srgbClr val="000000"/>
                </a:solidFill>
                <a:effectLst/>
                <a:latin typeface="Times New Roman" panose="02020603050405020304" pitchFamily="18" charset="0"/>
              </a:rPr>
              <a:t>Shopify</a:t>
            </a:r>
            <a:r>
              <a:rPr lang="en-GB" sz="900" b="0" i="0" u="none" strike="noStrike">
                <a:solidFill>
                  <a:srgbClr val="000000"/>
                </a:solidFill>
                <a:effectLst/>
                <a:latin typeface="Times New Roman" panose="02020603050405020304" pitchFamily="18" charset="0"/>
              </a:rPr>
              <a:t> API (2025). </a:t>
            </a:r>
            <a:r>
              <a:rPr lang="en-GB" sz="900" b="0" i="1" u="none" strike="noStrike">
                <a:solidFill>
                  <a:srgbClr val="000000"/>
                </a:solidFill>
                <a:effectLst/>
                <a:latin typeface="Times New Roman" panose="02020603050405020304" pitchFamily="18" charset="0"/>
              </a:rPr>
              <a:t>Stretch Your Limits Together: Practice Reader’s Guide to Partner Exercises</a:t>
            </a:r>
            <a:r>
              <a:rPr lang="en-GB" sz="900" b="0" i="0" u="none" strike="noStrike">
                <a:solidFill>
                  <a:srgbClr val="000000"/>
                </a:solidFill>
                <a:effectLst/>
                <a:latin typeface="Times New Roman" panose="02020603050405020304" pitchFamily="18" charset="0"/>
              </a:rPr>
              <a:t>. [online] ActivePosture.co.uk. Available at: https://</a:t>
            </a:r>
            <a:r>
              <a:rPr lang="en-GB" sz="900" b="0" i="0" u="none" strike="noStrike" err="1">
                <a:solidFill>
                  <a:srgbClr val="000000"/>
                </a:solidFill>
                <a:effectLst/>
                <a:latin typeface="Times New Roman" panose="02020603050405020304" pitchFamily="18" charset="0"/>
              </a:rPr>
              <a:t>www.activeposture.co.uk</a:t>
            </a:r>
            <a:r>
              <a:rPr lang="en-GB" sz="900" b="0" i="0" u="none" strike="noStrike">
                <a:solidFill>
                  <a:srgbClr val="000000"/>
                </a:solidFill>
                <a:effectLst/>
                <a:latin typeface="Times New Roman" panose="02020603050405020304" pitchFamily="18" charset="0"/>
              </a:rPr>
              <a:t>/blogs/exercises/stretch-your-limits-together-practice-readers-guide-to-partner-exercises?</a:t>
            </a:r>
            <a:r>
              <a:rPr lang="en-GB" sz="900" b="0" i="0" u="none" strike="noStrike" err="1">
                <a:solidFill>
                  <a:srgbClr val="000000"/>
                </a:solidFill>
                <a:effectLst/>
                <a:latin typeface="Times New Roman" panose="02020603050405020304" pitchFamily="18" charset="0"/>
              </a:rPr>
              <a:t>srsltid</a:t>
            </a:r>
            <a:r>
              <a:rPr lang="en-GB" sz="900" b="0" i="0" u="none" strike="noStrike">
                <a:solidFill>
                  <a:srgbClr val="000000"/>
                </a:solidFill>
                <a:effectLst/>
                <a:latin typeface="Times New Roman" panose="02020603050405020304" pitchFamily="18" charset="0"/>
              </a:rPr>
              <a:t>=AfmBOop8ezlj5rvTyeOK9fqhImQAUR1juxyj2V-</a:t>
            </a:r>
            <a:r>
              <a:rPr lang="en-GB" sz="900" b="0" i="0" u="none" strike="noStrike" err="1">
                <a:solidFill>
                  <a:srgbClr val="000000"/>
                </a:solidFill>
                <a:effectLst/>
                <a:latin typeface="Times New Roman" panose="02020603050405020304" pitchFamily="18" charset="0"/>
              </a:rPr>
              <a:t>HWaeg_0MUhe_6SSB3</a:t>
            </a:r>
            <a:r>
              <a:rPr lang="en-GB" sz="900" b="0" i="0" u="none" strike="noStrike">
                <a:solidFill>
                  <a:srgbClr val="000000"/>
                </a:solidFill>
                <a:effectLst/>
                <a:latin typeface="Times New Roman" panose="02020603050405020304" pitchFamily="18" charset="0"/>
              </a:rPr>
              <a:t> (Accessed 9 Feb. 2026).</a:t>
            </a:r>
          </a:p>
          <a:p>
            <a:endParaRPr lang="en-GB"/>
          </a:p>
        </p:txBody>
      </p:sp>
    </p:spTree>
    <p:extLst>
      <p:ext uri="{BB962C8B-B14F-4D97-AF65-F5344CB8AC3E}">
        <p14:creationId xmlns:p14="http://schemas.microsoft.com/office/powerpoint/2010/main" val="4067454972"/>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CC02FA78-7B40-45E2-B806-470B0FC280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9</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Custom</vt:lpstr>
      <vt:lpstr>Fitness for dance   </vt:lpstr>
      <vt:lpstr>Introduction  </vt:lpstr>
      <vt:lpstr>Introduction</vt:lpstr>
      <vt:lpstr>Introduction  </vt:lpstr>
      <vt:lpstr>Introduction </vt:lpstr>
      <vt:lpstr>skills Components related to dance </vt:lpstr>
      <vt:lpstr>PowerPoint Presentation</vt:lpstr>
      <vt:lpstr>  Cardiovascular endurance</vt:lpstr>
      <vt:lpstr>Explain the component  </vt:lpstr>
      <vt:lpstr>Further evaluate  </vt:lpstr>
      <vt:lpstr> visual aids/examples </vt:lpstr>
      <vt:lpstr>Visual aids </vt:lpstr>
      <vt:lpstr>Balance </vt:lpstr>
      <vt:lpstr>Explain the component </vt:lpstr>
      <vt:lpstr>Further evaluate </vt:lpstr>
      <vt:lpstr> visual aids/examples </vt:lpstr>
      <vt:lpstr>Visual aids </vt:lpstr>
      <vt:lpstr>Flexibility</vt:lpstr>
      <vt:lpstr>Explain the component </vt:lpstr>
      <vt:lpstr>Further evaluate </vt:lpstr>
      <vt:lpstr> visual aids/examples </vt:lpstr>
      <vt:lpstr>Visual aids </vt:lpstr>
      <vt:lpstr>Conclusion</vt:lpstr>
      <vt:lpstr>Thank you </vt:lpstr>
      <vt:lpstr>Reference list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for dance   </dc:title>
  <dc:creator>Lilly Staples (2500797)</dc:creator>
  <cp:lastModifiedBy>Ryan Hughes (2500459)</cp:lastModifiedBy>
  <cp:revision>1</cp:revision>
  <dcterms:created xsi:type="dcterms:W3CDTF">2026-02-04T14:50:41Z</dcterms:created>
  <dcterms:modified xsi:type="dcterms:W3CDTF">2026-02-11T11:32:06Z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