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6"/>
  </p:notesMasterIdLst>
  <p:sldIdLst>
    <p:sldId id="256" r:id="rId2"/>
    <p:sldId id="273" r:id="rId3"/>
    <p:sldId id="258" r:id="rId4"/>
    <p:sldId id="271" r:id="rId5"/>
    <p:sldId id="277" r:id="rId6"/>
    <p:sldId id="263" r:id="rId7"/>
    <p:sldId id="261" r:id="rId8"/>
    <p:sldId id="272" r:id="rId9"/>
    <p:sldId id="259" r:id="rId10"/>
    <p:sldId id="264" r:id="rId11"/>
    <p:sldId id="276" r:id="rId12"/>
    <p:sldId id="268" r:id="rId13"/>
    <p:sldId id="270" r:id="rId14"/>
    <p:sldId id="26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647" autoAdjust="0"/>
    <p:restoredTop sz="91897" autoAdjust="0"/>
  </p:normalViewPr>
  <p:slideViewPr>
    <p:cSldViewPr snapToGrid="0">
      <p:cViewPr varScale="1">
        <p:scale>
          <a:sx n="67" d="100"/>
          <a:sy n="67" d="100"/>
        </p:scale>
        <p:origin x="75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E04D2A-E739-4373-8AD4-133867C08455}" type="datetimeFigureOut">
              <a:rPr lang="en-GB" smtClean="0"/>
              <a:t>09/05/2018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AF33794-1DF1-48A3-8909-269F7446DB53}" type="slidenum">
              <a:rPr lang="en-GB" smtClean="0"/>
              <a:t>‹#›</a:t>
            </a:fld>
            <a:endParaRPr lang="en-GB"/>
          </a:p>
        </p:txBody>
      </p:sp>
    </p:spTree>
    <p:extLst>
      <p:ext uri="{BB962C8B-B14F-4D97-AF65-F5344CB8AC3E}">
        <p14:creationId xmlns:p14="http://schemas.microsoft.com/office/powerpoint/2010/main" val="17631455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ESDGC stands for Education for Sustainable Development and Global Citizenship.  it is about the big issues that are happening in the world such as climate, trade, environmental and resource depletion, democracy, any conflicts and human rights. It is about how they connect with eachother and how they treat the environment and world around us. It is about the future of the earth and how everyone has there own way of playing a part in it. </a:t>
            </a:r>
          </a:p>
          <a:p>
            <a:endParaRPr lang="en-GB" dirty="0"/>
          </a:p>
        </p:txBody>
      </p:sp>
      <p:sp>
        <p:nvSpPr>
          <p:cNvPr id="4" name="Slide Number Placeholder 3"/>
          <p:cNvSpPr>
            <a:spLocks noGrp="1"/>
          </p:cNvSpPr>
          <p:nvPr>
            <p:ph type="sldNum" sz="quarter" idx="10"/>
          </p:nvPr>
        </p:nvSpPr>
        <p:spPr/>
        <p:txBody>
          <a:bodyPr/>
          <a:lstStyle/>
          <a:p>
            <a:fld id="{CAF33794-1DF1-48A3-8909-269F7446DB53}" type="slidenum">
              <a:rPr lang="en-GB" smtClean="0"/>
              <a:t>3</a:t>
            </a:fld>
            <a:endParaRPr lang="en-GB"/>
          </a:p>
        </p:txBody>
      </p:sp>
    </p:spTree>
    <p:extLst>
      <p:ext uri="{BB962C8B-B14F-4D97-AF65-F5344CB8AC3E}">
        <p14:creationId xmlns:p14="http://schemas.microsoft.com/office/powerpoint/2010/main" val="29258919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AF33794-1DF1-48A3-8909-269F7446DB53}" type="slidenum">
              <a:rPr lang="en-GB" smtClean="0"/>
              <a:t>13</a:t>
            </a:fld>
            <a:endParaRPr lang="en-GB"/>
          </a:p>
        </p:txBody>
      </p:sp>
    </p:spTree>
    <p:extLst>
      <p:ext uri="{BB962C8B-B14F-4D97-AF65-F5344CB8AC3E}">
        <p14:creationId xmlns:p14="http://schemas.microsoft.com/office/powerpoint/2010/main" val="13010234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5/9/2018</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5/9/2018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5/9/2018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5/9/2018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5/9/2018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5/9/2018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5/9/2018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5/9/2018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5/9/2018</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5/9/2018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5/9/2018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5/9/2018</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addysgbyd.bangor.ac.uk/whatis.php.en?subid=0"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hyperlink" Target="https://esdgcincardiff.wordpress.com/resources/seven-themes-of-esdgc/" TargetMode="External"/><Relationship Id="rId5" Type="http://schemas.openxmlformats.org/officeDocument/2006/relationships/hyperlink" Target="https://www.worldatlas.com/articles/what-does-globalization-mean.html%20accessed%20on%207.4.2018" TargetMode="External"/><Relationship Id="rId4" Type="http://schemas.openxmlformats.org/officeDocument/2006/relationships/hyperlink" Target="http://www.bbc.co.uk/schools/gcsebitesize/geography/globalisation/globalisation_rev1.shtml%20accessed%20on%206.4.2018"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www.unicef.org.uk/what-we-do/un-convention-child-rights/" TargetMode="External"/><Relationship Id="rId2" Type="http://schemas.openxmlformats.org/officeDocument/2006/relationships/hyperlink" Target="https://en.unesco.org/about-us/introducing-unesco%20accessed%20on%2010.4.2018" TargetMode="External"/><Relationship Id="rId1" Type="http://schemas.openxmlformats.org/officeDocument/2006/relationships/slideLayout" Target="../slideLayouts/slideLayout2.xml"/><Relationship Id="rId4" Type="http://schemas.openxmlformats.org/officeDocument/2006/relationships/hyperlink" Target="http://www.stanwell.org/school/esdgc/"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B60A72-ECB9-454B-9A7A-247E2B4FF645}"/>
              </a:ext>
            </a:extLst>
          </p:cNvPr>
          <p:cNvSpPr>
            <a:spLocks noGrp="1"/>
          </p:cNvSpPr>
          <p:nvPr>
            <p:ph type="ctrTitle"/>
          </p:nvPr>
        </p:nvSpPr>
        <p:spPr>
          <a:xfrm>
            <a:off x="161967" y="30504"/>
            <a:ext cx="11868065" cy="3226364"/>
          </a:xfrm>
        </p:spPr>
        <p:txBody>
          <a:bodyPr>
            <a:normAutofit/>
          </a:bodyPr>
          <a:lstStyle/>
          <a:p>
            <a:r>
              <a:rPr lang="en-GB" sz="3600" b="1" dirty="0">
                <a:latin typeface="Times New Roman" panose="02020603050405020304" pitchFamily="18" charset="0"/>
                <a:cs typeface="Times New Roman" panose="02020603050405020304" pitchFamily="18" charset="0"/>
              </a:rPr>
              <a:t>How does the concept of ESDGC (Education for Sustainable Development and Global Citizenship) contribute to reducing global inequalities?</a:t>
            </a:r>
            <a:endParaRPr lang="en-GB" sz="3600" dirty="0">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C7DBA390-AFC9-4C3A-8CA0-0D67847E9034}"/>
              </a:ext>
            </a:extLst>
          </p:cNvPr>
          <p:cNvSpPr/>
          <p:nvPr/>
        </p:nvSpPr>
        <p:spPr>
          <a:xfrm rot="10800000" flipH="1" flipV="1">
            <a:off x="9369286" y="3794010"/>
            <a:ext cx="2822713" cy="923330"/>
          </a:xfrm>
          <a:prstGeom prst="rect">
            <a:avLst/>
          </a:prstGeom>
        </p:spPr>
        <p:txBody>
          <a:bodyPr wrap="square">
            <a:spAutoFit/>
          </a:bodyPr>
          <a:lstStyle/>
          <a:p>
            <a:r>
              <a:rPr lang="en-GB" dirty="0"/>
              <a:t>Casey-Jane McDean</a:t>
            </a:r>
            <a:br>
              <a:rPr lang="en-GB" dirty="0"/>
            </a:br>
            <a:r>
              <a:rPr lang="en-GB" dirty="0"/>
              <a:t>1601747</a:t>
            </a:r>
            <a:br>
              <a:rPr lang="en-GB" dirty="0"/>
            </a:br>
            <a:r>
              <a:rPr lang="en-GB" dirty="0"/>
              <a:t>SJSS5001</a:t>
            </a:r>
          </a:p>
        </p:txBody>
      </p:sp>
    </p:spTree>
    <p:extLst>
      <p:ext uri="{BB962C8B-B14F-4D97-AF65-F5344CB8AC3E}">
        <p14:creationId xmlns:p14="http://schemas.microsoft.com/office/powerpoint/2010/main" val="32034151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9BBE47-5273-47B2-94DD-89D76B4EFA1E}"/>
              </a:ext>
            </a:extLst>
          </p:cNvPr>
          <p:cNvSpPr>
            <a:spLocks noGrp="1"/>
          </p:cNvSpPr>
          <p:nvPr>
            <p:ph type="title"/>
          </p:nvPr>
        </p:nvSpPr>
        <p:spPr>
          <a:xfrm>
            <a:off x="290287" y="304801"/>
            <a:ext cx="10764568" cy="1086854"/>
          </a:xfrm>
        </p:spPr>
        <p:txBody>
          <a:bodyPr>
            <a:normAutofit/>
          </a:bodyPr>
          <a:lstStyle/>
          <a:p>
            <a:r>
              <a:rPr lang="en-GB" sz="4400" dirty="0"/>
              <a:t> </a:t>
            </a:r>
            <a:r>
              <a:rPr lang="en-GB" sz="4000" b="1" dirty="0">
                <a:latin typeface="+mn-lt"/>
              </a:rPr>
              <a:t>Contents page:</a:t>
            </a:r>
          </a:p>
        </p:txBody>
      </p:sp>
      <p:sp>
        <p:nvSpPr>
          <p:cNvPr id="3" name="Content Placeholder 2">
            <a:extLst>
              <a:ext uri="{FF2B5EF4-FFF2-40B4-BE49-F238E27FC236}">
                <a16:creationId xmlns:a16="http://schemas.microsoft.com/office/drawing/2014/main" id="{DD7BA39A-5C83-4A16-AEE3-787A7DD5DC29}"/>
              </a:ext>
            </a:extLst>
          </p:cNvPr>
          <p:cNvSpPr>
            <a:spLocks noGrp="1"/>
          </p:cNvSpPr>
          <p:nvPr>
            <p:ph idx="1"/>
          </p:nvPr>
        </p:nvSpPr>
        <p:spPr>
          <a:xfrm>
            <a:off x="188686" y="1868268"/>
            <a:ext cx="11683999" cy="4358361"/>
          </a:xfrm>
        </p:spPr>
        <p:txBody>
          <a:bodyPr>
            <a:normAutofit fontScale="25000" lnSpcReduction="20000"/>
          </a:bodyPr>
          <a:lstStyle/>
          <a:p>
            <a:r>
              <a:rPr lang="en-GB" sz="6400" b="1" dirty="0">
                <a:latin typeface="+mj-lt"/>
              </a:rPr>
              <a:t>What does ESDGC mean? </a:t>
            </a:r>
          </a:p>
          <a:p>
            <a:r>
              <a:rPr lang="en-GB" sz="6400" b="1" dirty="0"/>
              <a:t>ESDGC DEFAINTION? </a:t>
            </a:r>
          </a:p>
          <a:p>
            <a:r>
              <a:rPr lang="en-GB" sz="6400" b="1" dirty="0">
                <a:latin typeface="+mj-lt"/>
              </a:rPr>
              <a:t>7 key themes of ESDGC</a:t>
            </a:r>
          </a:p>
          <a:p>
            <a:r>
              <a:rPr lang="en-GB" sz="6400" b="1" dirty="0">
                <a:latin typeface="+mj-lt"/>
                <a:cs typeface="Times New Roman" panose="02020603050405020304" pitchFamily="18" charset="0"/>
              </a:rPr>
              <a:t>How does ESDGC contribute to reducing global inequalities, the</a:t>
            </a:r>
            <a:r>
              <a:rPr lang="en-GB" sz="6400" b="1" dirty="0">
                <a:latin typeface="+mj-lt"/>
              </a:rPr>
              <a:t> key themes in ESDGC?</a:t>
            </a:r>
          </a:p>
          <a:p>
            <a:r>
              <a:rPr lang="en-GB" sz="6400" b="1" dirty="0">
                <a:latin typeface="+mj-lt"/>
              </a:rPr>
              <a:t>What does globalisation mean?</a:t>
            </a:r>
          </a:p>
          <a:p>
            <a:r>
              <a:rPr lang="en-GB" sz="6400" b="1" dirty="0">
                <a:latin typeface="+mj-lt"/>
              </a:rPr>
              <a:t>Globalisation has resulted in : </a:t>
            </a:r>
          </a:p>
          <a:p>
            <a:r>
              <a:rPr lang="en-GB" sz="6400" b="1" dirty="0">
                <a:latin typeface="+mj-lt"/>
              </a:rPr>
              <a:t>Importance of globalisation</a:t>
            </a:r>
          </a:p>
          <a:p>
            <a:r>
              <a:rPr lang="en-GB" sz="6400" b="1" dirty="0">
                <a:latin typeface="+mj-lt"/>
              </a:rPr>
              <a:t>UNESCO</a:t>
            </a:r>
          </a:p>
          <a:p>
            <a:r>
              <a:rPr lang="en-GB" sz="6400" b="1" dirty="0"/>
              <a:t>UNCRC</a:t>
            </a:r>
          </a:p>
          <a:p>
            <a:r>
              <a:rPr lang="en-GB" sz="6400" b="1" dirty="0"/>
              <a:t>Conclusion </a:t>
            </a:r>
          </a:p>
          <a:p>
            <a:r>
              <a:rPr lang="en-GB" sz="6400" b="1" dirty="0"/>
              <a:t>Reference list </a:t>
            </a:r>
          </a:p>
          <a:p>
            <a:endParaRPr lang="en-GB" b="1" dirty="0">
              <a:latin typeface="+mj-lt"/>
            </a:endParaRPr>
          </a:p>
          <a:p>
            <a:endParaRPr lang="en-GB" b="1" dirty="0">
              <a:latin typeface="+mj-lt"/>
            </a:endParaRPr>
          </a:p>
          <a:p>
            <a:endParaRPr lang="en-GB" dirty="0"/>
          </a:p>
        </p:txBody>
      </p:sp>
    </p:spTree>
    <p:extLst>
      <p:ext uri="{BB962C8B-B14F-4D97-AF65-F5344CB8AC3E}">
        <p14:creationId xmlns:p14="http://schemas.microsoft.com/office/powerpoint/2010/main" val="15477077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1ABD96-654F-4137-9545-E5E35AB9F396}"/>
              </a:ext>
            </a:extLst>
          </p:cNvPr>
          <p:cNvSpPr>
            <a:spLocks noGrp="1"/>
          </p:cNvSpPr>
          <p:nvPr>
            <p:ph type="title"/>
          </p:nvPr>
        </p:nvSpPr>
        <p:spPr>
          <a:xfrm>
            <a:off x="516835" y="318053"/>
            <a:ext cx="10538019" cy="1535702"/>
          </a:xfrm>
        </p:spPr>
        <p:txBody>
          <a:bodyPr/>
          <a:lstStyle/>
          <a:p>
            <a:r>
              <a:rPr lang="en-GB" b="1" dirty="0"/>
              <a:t>WHAT DOES esdgc mean?</a:t>
            </a:r>
          </a:p>
        </p:txBody>
      </p:sp>
      <p:sp>
        <p:nvSpPr>
          <p:cNvPr id="3" name="Content Placeholder 2">
            <a:extLst>
              <a:ext uri="{FF2B5EF4-FFF2-40B4-BE49-F238E27FC236}">
                <a16:creationId xmlns:a16="http://schemas.microsoft.com/office/drawing/2014/main" id="{7E33EE55-D83F-4A9E-B9A1-68619250E0F5}"/>
              </a:ext>
            </a:extLst>
          </p:cNvPr>
          <p:cNvSpPr>
            <a:spLocks noGrp="1"/>
          </p:cNvSpPr>
          <p:nvPr>
            <p:ph idx="1"/>
          </p:nvPr>
        </p:nvSpPr>
        <p:spPr>
          <a:xfrm>
            <a:off x="351912" y="2296551"/>
            <a:ext cx="11695349" cy="3398394"/>
          </a:xfrm>
        </p:spPr>
        <p:txBody>
          <a:bodyPr>
            <a:normAutofit fontScale="25000" lnSpcReduction="20000"/>
          </a:bodyPr>
          <a:lstStyle/>
          <a:p>
            <a:r>
              <a:rPr lang="en-GB" sz="8000" b="1" dirty="0">
                <a:latin typeface="+mj-lt"/>
              </a:rPr>
              <a:t>ESDGC stands for Education for Sustainable Development and Global Citizenship</a:t>
            </a:r>
          </a:p>
          <a:p>
            <a:r>
              <a:rPr lang="en-GB" sz="8000" b="1" dirty="0">
                <a:latin typeface="+mj-lt"/>
                <a:cs typeface="Times New Roman" panose="02020603050405020304" pitchFamily="18" charset="0"/>
              </a:rPr>
              <a:t>Is about the things we do day in day out</a:t>
            </a:r>
          </a:p>
          <a:p>
            <a:r>
              <a:rPr lang="en-GB" sz="8000" b="1" dirty="0">
                <a:latin typeface="+mj-lt"/>
                <a:cs typeface="Times New Roman" panose="02020603050405020304" pitchFamily="18" charset="0"/>
              </a:rPr>
              <a:t>Big issues happening in the world </a:t>
            </a:r>
            <a:r>
              <a:rPr lang="en-GB" sz="8000" b="1" dirty="0" err="1">
                <a:latin typeface="+mj-lt"/>
                <a:cs typeface="Times New Roman" panose="02020603050405020304" pitchFamily="18" charset="0"/>
              </a:rPr>
              <a:t>e.g</a:t>
            </a:r>
            <a:r>
              <a:rPr lang="en-GB" sz="8000" b="1" dirty="0">
                <a:latin typeface="+mj-lt"/>
                <a:cs typeface="Times New Roman" panose="02020603050405020304" pitchFamily="18" charset="0"/>
              </a:rPr>
              <a:t> change in the climate, trade, environmental and resource depletion, democracy, any conflicts and human rights</a:t>
            </a:r>
          </a:p>
          <a:p>
            <a:r>
              <a:rPr lang="en-GB" sz="8000" b="1" dirty="0">
                <a:latin typeface="+mj-lt"/>
                <a:cs typeface="Times New Roman" panose="02020603050405020304" pitchFamily="18" charset="0"/>
              </a:rPr>
              <a:t>How these issues relate and connect with eachother</a:t>
            </a:r>
          </a:p>
          <a:p>
            <a:r>
              <a:rPr lang="en-GB" sz="8000" b="1" dirty="0">
                <a:latin typeface="+mj-lt"/>
                <a:cs typeface="Times New Roman" panose="02020603050405020304" pitchFamily="18" charset="0"/>
              </a:rPr>
              <a:t>The environment and how we treat the world</a:t>
            </a:r>
          </a:p>
          <a:p>
            <a:r>
              <a:rPr lang="en-GB" sz="8000" b="1" dirty="0">
                <a:latin typeface="+mj-lt"/>
                <a:cs typeface="Times New Roman" panose="02020603050405020304" pitchFamily="18" charset="0"/>
              </a:rPr>
              <a:t>Future of the earth and how everyone has a part to play it in. </a:t>
            </a:r>
          </a:p>
          <a:p>
            <a:endParaRPr lang="en-GB" dirty="0"/>
          </a:p>
          <a:p>
            <a:endParaRPr lang="en-GB" dirty="0"/>
          </a:p>
          <a:p>
            <a:endParaRPr lang="en-GB" dirty="0"/>
          </a:p>
          <a:p>
            <a:pPr marL="0" indent="0">
              <a:buNone/>
            </a:pPr>
            <a:br>
              <a:rPr lang="en-GB" dirty="0"/>
            </a:br>
            <a:endParaRPr lang="en-GB" dirty="0"/>
          </a:p>
        </p:txBody>
      </p:sp>
      <p:sp>
        <p:nvSpPr>
          <p:cNvPr id="4" name="Rectangle 3">
            <a:extLst>
              <a:ext uri="{FF2B5EF4-FFF2-40B4-BE49-F238E27FC236}">
                <a16:creationId xmlns:a16="http://schemas.microsoft.com/office/drawing/2014/main" id="{AE41E33B-BEB6-43B8-A527-9249D6CA557B}"/>
              </a:ext>
            </a:extLst>
          </p:cNvPr>
          <p:cNvSpPr/>
          <p:nvPr/>
        </p:nvSpPr>
        <p:spPr>
          <a:xfrm>
            <a:off x="5913115" y="6355281"/>
            <a:ext cx="6752056" cy="369332"/>
          </a:xfrm>
          <a:prstGeom prst="rect">
            <a:avLst/>
          </a:prstGeom>
        </p:spPr>
        <p:txBody>
          <a:bodyPr wrap="square">
            <a:spAutoFit/>
          </a:bodyPr>
          <a:lstStyle/>
          <a:p>
            <a:r>
              <a:rPr lang="en-GB" i="1" dirty="0">
                <a:latin typeface="Times New Roman" panose="02020603050405020304" pitchFamily="18" charset="0"/>
                <a:cs typeface="Times New Roman" panose="02020603050405020304" pitchFamily="18" charset="0"/>
              </a:rPr>
              <a:t>(The World Education Centre, 2018&amp; </a:t>
            </a:r>
            <a:r>
              <a:rPr lang="en-GB" dirty="0" err="1"/>
              <a:t>Ysgol</a:t>
            </a:r>
            <a:r>
              <a:rPr lang="en-GB" dirty="0"/>
              <a:t> Stanwell School, 2018</a:t>
            </a:r>
            <a:r>
              <a:rPr lang="en-GB" i="1" dirty="0">
                <a:latin typeface="Times New Roman" panose="02020603050405020304" pitchFamily="18" charset="0"/>
                <a:cs typeface="Times New Roman" panose="02020603050405020304" pitchFamily="18" charset="0"/>
              </a:rPr>
              <a:t>)</a:t>
            </a:r>
          </a:p>
        </p:txBody>
      </p:sp>
      <p:pic>
        <p:nvPicPr>
          <p:cNvPr id="5" name="Picture 4">
            <a:extLst>
              <a:ext uri="{FF2B5EF4-FFF2-40B4-BE49-F238E27FC236}">
                <a16:creationId xmlns:a16="http://schemas.microsoft.com/office/drawing/2014/main" id="{FAEE44F7-4637-461F-ABD4-C8E6E42D17FE}"/>
              </a:ext>
            </a:extLst>
          </p:cNvPr>
          <p:cNvPicPr>
            <a:picLocks noChangeAspect="1"/>
          </p:cNvPicPr>
          <p:nvPr/>
        </p:nvPicPr>
        <p:blipFill>
          <a:blip r:embed="rId3"/>
          <a:stretch>
            <a:fillRect/>
          </a:stretch>
        </p:blipFill>
        <p:spPr>
          <a:xfrm>
            <a:off x="8943975" y="0"/>
            <a:ext cx="3248025" cy="2166746"/>
          </a:xfrm>
          <a:prstGeom prst="rect">
            <a:avLst/>
          </a:prstGeom>
        </p:spPr>
      </p:pic>
    </p:spTree>
    <p:extLst>
      <p:ext uri="{BB962C8B-B14F-4D97-AF65-F5344CB8AC3E}">
        <p14:creationId xmlns:p14="http://schemas.microsoft.com/office/powerpoint/2010/main" val="31012638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DF7E0E-F68D-4DFB-81A7-E8940DEFAAE3}"/>
              </a:ext>
            </a:extLst>
          </p:cNvPr>
          <p:cNvSpPr>
            <a:spLocks noGrp="1"/>
          </p:cNvSpPr>
          <p:nvPr>
            <p:ph type="title"/>
          </p:nvPr>
        </p:nvSpPr>
        <p:spPr>
          <a:xfrm>
            <a:off x="196949" y="323557"/>
            <a:ext cx="10857906" cy="1530197"/>
          </a:xfrm>
        </p:spPr>
        <p:txBody>
          <a:bodyPr/>
          <a:lstStyle/>
          <a:p>
            <a:r>
              <a:rPr lang="en-GB" b="1" dirty="0"/>
              <a:t>Education for Sustainable Development and Global Citizenship DEFAINTION </a:t>
            </a:r>
          </a:p>
        </p:txBody>
      </p:sp>
      <p:sp>
        <p:nvSpPr>
          <p:cNvPr id="3" name="Content Placeholder 2">
            <a:extLst>
              <a:ext uri="{FF2B5EF4-FFF2-40B4-BE49-F238E27FC236}">
                <a16:creationId xmlns:a16="http://schemas.microsoft.com/office/drawing/2014/main" id="{5D92252D-73DA-4330-B661-CB40C86807CA}"/>
              </a:ext>
            </a:extLst>
          </p:cNvPr>
          <p:cNvSpPr>
            <a:spLocks noGrp="1"/>
          </p:cNvSpPr>
          <p:nvPr>
            <p:ph idx="1"/>
          </p:nvPr>
        </p:nvSpPr>
        <p:spPr>
          <a:xfrm>
            <a:off x="98474" y="1997612"/>
            <a:ext cx="11830929" cy="3468733"/>
          </a:xfrm>
        </p:spPr>
        <p:txBody>
          <a:bodyPr>
            <a:normAutofit/>
          </a:bodyPr>
          <a:lstStyle/>
          <a:p>
            <a:r>
              <a:rPr lang="en-GB" b="1" dirty="0">
                <a:latin typeface="Times New Roman" panose="02020603050405020304" pitchFamily="18" charset="0"/>
                <a:cs typeface="Times New Roman" panose="02020603050405020304" pitchFamily="18" charset="0"/>
              </a:rPr>
              <a:t>It is the links between economy, society and the environment </a:t>
            </a:r>
          </a:p>
          <a:p>
            <a:r>
              <a:rPr lang="en-GB" b="1" dirty="0">
                <a:latin typeface="Times New Roman" panose="02020603050405020304" pitchFamily="18" charset="0"/>
                <a:cs typeface="Times New Roman" panose="02020603050405020304" pitchFamily="18" charset="0"/>
              </a:rPr>
              <a:t>It is about our own lives and the people around the world </a:t>
            </a:r>
          </a:p>
          <a:p>
            <a:r>
              <a:rPr lang="en-GB" b="1" dirty="0">
                <a:latin typeface="Times New Roman" panose="02020603050405020304" pitchFamily="18" charset="0"/>
                <a:cs typeface="Times New Roman" panose="02020603050405020304" pitchFamily="18" charset="0"/>
              </a:rPr>
              <a:t>All the rights and needs of the present and future generations </a:t>
            </a:r>
          </a:p>
          <a:p>
            <a:r>
              <a:rPr lang="en-GB" b="1" dirty="0">
                <a:latin typeface="Times New Roman" panose="02020603050405020304" pitchFamily="18" charset="0"/>
                <a:cs typeface="Times New Roman" panose="02020603050405020304" pitchFamily="18" charset="0"/>
              </a:rPr>
              <a:t>The relationship of human rights, power and resources</a:t>
            </a:r>
          </a:p>
          <a:p>
            <a:r>
              <a:rPr lang="en-GB" b="1" dirty="0">
                <a:latin typeface="Times New Roman" panose="02020603050405020304" pitchFamily="18" charset="0"/>
                <a:cs typeface="Times New Roman" panose="02020603050405020304" pitchFamily="18" charset="0"/>
              </a:rPr>
              <a:t>Global and local implications of all the stuff we do and the different actions and thoughts that organisations and individuals take in response to a global and local issue</a:t>
            </a:r>
          </a:p>
          <a:p>
            <a:endParaRPr lang="en-GB" dirty="0"/>
          </a:p>
        </p:txBody>
      </p:sp>
      <p:sp>
        <p:nvSpPr>
          <p:cNvPr id="4" name="Rectangle 3">
            <a:extLst>
              <a:ext uri="{FF2B5EF4-FFF2-40B4-BE49-F238E27FC236}">
                <a16:creationId xmlns:a16="http://schemas.microsoft.com/office/drawing/2014/main" id="{ED8BCF10-AC8F-424E-9372-22237D06B80B}"/>
              </a:ext>
            </a:extLst>
          </p:cNvPr>
          <p:cNvSpPr/>
          <p:nvPr/>
        </p:nvSpPr>
        <p:spPr>
          <a:xfrm>
            <a:off x="8480629" y="6349777"/>
            <a:ext cx="3558090" cy="369332"/>
          </a:xfrm>
          <a:prstGeom prst="rect">
            <a:avLst/>
          </a:prstGeom>
        </p:spPr>
        <p:txBody>
          <a:bodyPr wrap="none">
            <a:spAutoFit/>
          </a:bodyPr>
          <a:lstStyle/>
          <a:p>
            <a:r>
              <a:rPr lang="en-GB" i="1" dirty="0">
                <a:latin typeface="Times New Roman" panose="02020603050405020304" pitchFamily="18" charset="0"/>
                <a:cs typeface="Times New Roman" panose="02020603050405020304" pitchFamily="18" charset="0"/>
              </a:rPr>
              <a:t>(The World Education Centre, 2018</a:t>
            </a:r>
            <a:r>
              <a:rPr lang="en-GB" dirty="0"/>
              <a:t>)</a:t>
            </a:r>
          </a:p>
        </p:txBody>
      </p:sp>
    </p:spTree>
    <p:extLst>
      <p:ext uri="{BB962C8B-B14F-4D97-AF65-F5344CB8AC3E}">
        <p14:creationId xmlns:p14="http://schemas.microsoft.com/office/powerpoint/2010/main" val="6978037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3D5FABA-5CDB-41AC-9887-5F6151D03F95}"/>
              </a:ext>
            </a:extLst>
          </p:cNvPr>
          <p:cNvPicPr>
            <a:picLocks noChangeAspect="1"/>
          </p:cNvPicPr>
          <p:nvPr/>
        </p:nvPicPr>
        <p:blipFill>
          <a:blip r:embed="rId2"/>
          <a:stretch>
            <a:fillRect/>
          </a:stretch>
        </p:blipFill>
        <p:spPr>
          <a:xfrm>
            <a:off x="101600" y="0"/>
            <a:ext cx="12090400" cy="5553529"/>
          </a:xfrm>
          <a:prstGeom prst="rect">
            <a:avLst/>
          </a:prstGeom>
        </p:spPr>
      </p:pic>
      <p:sp>
        <p:nvSpPr>
          <p:cNvPr id="5" name="TextBox 4">
            <a:extLst>
              <a:ext uri="{FF2B5EF4-FFF2-40B4-BE49-F238E27FC236}">
                <a16:creationId xmlns:a16="http://schemas.microsoft.com/office/drawing/2014/main" id="{3613CFD2-1F89-468F-908F-3D5A4B7CDAD7}"/>
              </a:ext>
            </a:extLst>
          </p:cNvPr>
          <p:cNvSpPr txBox="1"/>
          <p:nvPr/>
        </p:nvSpPr>
        <p:spPr>
          <a:xfrm>
            <a:off x="420915" y="5733143"/>
            <a:ext cx="8447314" cy="369332"/>
          </a:xfrm>
          <a:prstGeom prst="rect">
            <a:avLst/>
          </a:prstGeom>
          <a:noFill/>
        </p:spPr>
        <p:txBody>
          <a:bodyPr wrap="square" rtlCol="0">
            <a:spAutoFit/>
          </a:bodyPr>
          <a:lstStyle/>
          <a:p>
            <a:r>
              <a:rPr lang="en-GB" b="1" dirty="0"/>
              <a:t>The 7 key themes  </a:t>
            </a:r>
          </a:p>
        </p:txBody>
      </p:sp>
      <p:sp>
        <p:nvSpPr>
          <p:cNvPr id="6" name="Rectangle 5">
            <a:extLst>
              <a:ext uri="{FF2B5EF4-FFF2-40B4-BE49-F238E27FC236}">
                <a16:creationId xmlns:a16="http://schemas.microsoft.com/office/drawing/2014/main" id="{2FEABDDA-AC91-402B-B85B-C33F15D25CA6}"/>
              </a:ext>
            </a:extLst>
          </p:cNvPr>
          <p:cNvSpPr/>
          <p:nvPr/>
        </p:nvSpPr>
        <p:spPr>
          <a:xfrm>
            <a:off x="9086401" y="6292334"/>
            <a:ext cx="2916696" cy="369332"/>
          </a:xfrm>
          <a:prstGeom prst="rect">
            <a:avLst/>
          </a:prstGeom>
        </p:spPr>
        <p:txBody>
          <a:bodyPr wrap="none">
            <a:spAutoFit/>
          </a:bodyPr>
          <a:lstStyle/>
          <a:p>
            <a:r>
              <a:rPr lang="en-GB" dirty="0"/>
              <a:t>(</a:t>
            </a:r>
            <a:r>
              <a:rPr lang="en-GB" dirty="0" err="1"/>
              <a:t>Ysgol</a:t>
            </a:r>
            <a:r>
              <a:rPr lang="en-GB" dirty="0"/>
              <a:t> Stanwell School, 2018)</a:t>
            </a:r>
          </a:p>
        </p:txBody>
      </p:sp>
    </p:spTree>
    <p:extLst>
      <p:ext uri="{BB962C8B-B14F-4D97-AF65-F5344CB8AC3E}">
        <p14:creationId xmlns:p14="http://schemas.microsoft.com/office/powerpoint/2010/main" val="21443585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78D17-D345-43A5-8374-7A4DC4A243EF}"/>
              </a:ext>
            </a:extLst>
          </p:cNvPr>
          <p:cNvSpPr>
            <a:spLocks noGrp="1"/>
          </p:cNvSpPr>
          <p:nvPr>
            <p:ph type="title"/>
          </p:nvPr>
        </p:nvSpPr>
        <p:spPr>
          <a:xfrm>
            <a:off x="0" y="203199"/>
            <a:ext cx="11988800" cy="1650555"/>
          </a:xfrm>
        </p:spPr>
        <p:txBody>
          <a:bodyPr>
            <a:normAutofit/>
          </a:bodyPr>
          <a:lstStyle/>
          <a:p>
            <a:r>
              <a:rPr lang="en-GB" sz="2800" b="1" dirty="0">
                <a:latin typeface="Times New Roman" panose="02020603050405020304" pitchFamily="18" charset="0"/>
                <a:cs typeface="Times New Roman" panose="02020603050405020304" pitchFamily="18" charset="0"/>
              </a:rPr>
              <a:t>how does ESDGC contribute to reducing global inequalities?</a:t>
            </a:r>
            <a:r>
              <a:rPr lang="en-GB" sz="2800" b="1" dirty="0">
                <a:latin typeface="+mn-lt"/>
                <a:cs typeface="Times New Roman" panose="02020603050405020304" pitchFamily="18" charset="0"/>
              </a:rPr>
              <a:t> </a:t>
            </a:r>
            <a:br>
              <a:rPr lang="en-GB" dirty="0"/>
            </a:br>
            <a:endParaRPr lang="en-GB" dirty="0"/>
          </a:p>
        </p:txBody>
      </p:sp>
      <p:sp>
        <p:nvSpPr>
          <p:cNvPr id="3" name="Content Placeholder 2">
            <a:extLst>
              <a:ext uri="{FF2B5EF4-FFF2-40B4-BE49-F238E27FC236}">
                <a16:creationId xmlns:a16="http://schemas.microsoft.com/office/drawing/2014/main" id="{9512AD23-D5ED-41E9-984F-2F235CE94E22}"/>
              </a:ext>
            </a:extLst>
          </p:cNvPr>
          <p:cNvSpPr>
            <a:spLocks noGrp="1"/>
          </p:cNvSpPr>
          <p:nvPr>
            <p:ph idx="1"/>
          </p:nvPr>
        </p:nvSpPr>
        <p:spPr>
          <a:xfrm>
            <a:off x="0" y="1028476"/>
            <a:ext cx="12192000" cy="5300887"/>
          </a:xfrm>
        </p:spPr>
        <p:txBody>
          <a:bodyPr>
            <a:normAutofit/>
          </a:bodyPr>
          <a:lstStyle/>
          <a:p>
            <a:pPr marL="0" indent="0">
              <a:buNone/>
            </a:pPr>
            <a:r>
              <a:rPr lang="en-GB" sz="1600" b="1" dirty="0"/>
              <a:t>By using the seven key themes of ESDGC, it helps reduce many factors globally.  </a:t>
            </a:r>
          </a:p>
          <a:p>
            <a:pPr marL="0" indent="0">
              <a:buNone/>
            </a:pPr>
            <a:r>
              <a:rPr lang="en-GB" sz="1600" b="1" dirty="0"/>
              <a:t>Here are a few examples:</a:t>
            </a:r>
          </a:p>
          <a:p>
            <a:r>
              <a:rPr lang="en-GB" sz="1500" b="1" dirty="0"/>
              <a:t>Consumption and Waste – There are resources that have implications for peoples lifestyles, future generations and industry. </a:t>
            </a:r>
          </a:p>
          <a:p>
            <a:r>
              <a:rPr lang="en-GB" sz="1500" b="1" dirty="0"/>
              <a:t>Choices and Decision – Have consequences that conflicts and barriers for developments and risks. There is a need for resolution and harmony in the world.</a:t>
            </a:r>
          </a:p>
          <a:p>
            <a:r>
              <a:rPr lang="en-GB" sz="1500" b="1" dirty="0"/>
              <a:t>Health – The importance of a healthy lifestyle and acknowledging that basic needs </a:t>
            </a:r>
          </a:p>
          <a:p>
            <a:r>
              <a:rPr lang="en-GB" sz="1500" b="1" dirty="0"/>
              <a:t>Climate Change – The importance of recognising individuals taking responsibilities and the action to make a better world and understanding the range of energy. </a:t>
            </a:r>
          </a:p>
          <a:p>
            <a:r>
              <a:rPr lang="en-GB" sz="1500" b="1" dirty="0"/>
              <a:t>Natural Environment –  Having and showing respect for all living things and then acknowledging the relationship that is between people, animals and looking after the environment. </a:t>
            </a:r>
          </a:p>
          <a:p>
            <a:r>
              <a:rPr lang="en-GB" sz="1500" b="1" dirty="0"/>
              <a:t>Wealth and Poverty – Realising and understanding how the environment and economy are linked in together from local and global levels. </a:t>
            </a:r>
          </a:p>
          <a:p>
            <a:r>
              <a:rPr lang="en-GB" sz="1500" b="1" dirty="0"/>
              <a:t> Identity and Culture - Respecting and valuing cultural, human diversity and economic and social impact of prejudice and  discrimination on groups and individuals. </a:t>
            </a:r>
          </a:p>
        </p:txBody>
      </p:sp>
      <p:sp>
        <p:nvSpPr>
          <p:cNvPr id="4" name="Rectangle 3">
            <a:extLst>
              <a:ext uri="{FF2B5EF4-FFF2-40B4-BE49-F238E27FC236}">
                <a16:creationId xmlns:a16="http://schemas.microsoft.com/office/drawing/2014/main" id="{852C353F-38CF-4222-BF42-D7AEED873DE0}"/>
              </a:ext>
            </a:extLst>
          </p:cNvPr>
          <p:cNvSpPr/>
          <p:nvPr/>
        </p:nvSpPr>
        <p:spPr>
          <a:xfrm>
            <a:off x="9616291" y="6470135"/>
            <a:ext cx="2372509" cy="369332"/>
          </a:xfrm>
          <a:prstGeom prst="rect">
            <a:avLst/>
          </a:prstGeom>
        </p:spPr>
        <p:txBody>
          <a:bodyPr wrap="none">
            <a:spAutoFit/>
          </a:bodyPr>
          <a:lstStyle/>
          <a:p>
            <a:r>
              <a:rPr lang="en-GB" dirty="0"/>
              <a:t>(Esdgc in Cardiff 2017) </a:t>
            </a:r>
          </a:p>
        </p:txBody>
      </p:sp>
    </p:spTree>
    <p:extLst>
      <p:ext uri="{BB962C8B-B14F-4D97-AF65-F5344CB8AC3E}">
        <p14:creationId xmlns:p14="http://schemas.microsoft.com/office/powerpoint/2010/main" val="18180953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018F5E-A36D-4C3B-84CF-D9527DC24EC9}"/>
              </a:ext>
            </a:extLst>
          </p:cNvPr>
          <p:cNvSpPr>
            <a:spLocks noGrp="1"/>
          </p:cNvSpPr>
          <p:nvPr>
            <p:ph type="title"/>
          </p:nvPr>
        </p:nvSpPr>
        <p:spPr>
          <a:xfrm>
            <a:off x="154746" y="129270"/>
            <a:ext cx="11901266" cy="1049235"/>
          </a:xfrm>
        </p:spPr>
        <p:txBody>
          <a:bodyPr>
            <a:noAutofit/>
          </a:bodyPr>
          <a:lstStyle/>
          <a:p>
            <a:r>
              <a:rPr lang="en-GB" sz="4800" b="1" dirty="0"/>
              <a:t>What does globalisation mean?</a:t>
            </a:r>
          </a:p>
        </p:txBody>
      </p:sp>
      <p:sp>
        <p:nvSpPr>
          <p:cNvPr id="3" name="Content Placeholder 2">
            <a:extLst>
              <a:ext uri="{FF2B5EF4-FFF2-40B4-BE49-F238E27FC236}">
                <a16:creationId xmlns:a16="http://schemas.microsoft.com/office/drawing/2014/main" id="{609AB5CB-2BAA-4C5A-B127-E7451C94A657}"/>
              </a:ext>
            </a:extLst>
          </p:cNvPr>
          <p:cNvSpPr>
            <a:spLocks noGrp="1"/>
          </p:cNvSpPr>
          <p:nvPr>
            <p:ph idx="1"/>
          </p:nvPr>
        </p:nvSpPr>
        <p:spPr>
          <a:xfrm>
            <a:off x="154745" y="1969478"/>
            <a:ext cx="12037255" cy="3567666"/>
          </a:xfrm>
        </p:spPr>
        <p:txBody>
          <a:bodyPr>
            <a:normAutofit/>
          </a:bodyPr>
          <a:lstStyle/>
          <a:p>
            <a:r>
              <a:rPr lang="en-GB" b="1" dirty="0"/>
              <a:t>It is a process where the world is coming increasingly interconnected. This Is a result of increase of cultural and trade exchange happening. Globalisation has also increased in a production of services and goods. The companies are now no longer national firms but have turned into multinational corporations in many different countries. </a:t>
            </a:r>
          </a:p>
          <a:p>
            <a:r>
              <a:rPr lang="en-GB" b="1" dirty="0"/>
              <a:t>Globalisation also means the improvement of public transport such as the electric trains, ships, airplanes and container for people or countries to get information about different places in the world.</a:t>
            </a:r>
          </a:p>
          <a:p>
            <a:endParaRPr lang="en-GB" dirty="0"/>
          </a:p>
          <a:p>
            <a:endParaRPr lang="en-GB" dirty="0"/>
          </a:p>
        </p:txBody>
      </p:sp>
      <p:sp>
        <p:nvSpPr>
          <p:cNvPr id="4" name="TextBox 3">
            <a:extLst>
              <a:ext uri="{FF2B5EF4-FFF2-40B4-BE49-F238E27FC236}">
                <a16:creationId xmlns:a16="http://schemas.microsoft.com/office/drawing/2014/main" id="{BF0806E4-0047-4299-9466-A68918047963}"/>
              </a:ext>
            </a:extLst>
          </p:cNvPr>
          <p:cNvSpPr txBox="1"/>
          <p:nvPr/>
        </p:nvSpPr>
        <p:spPr>
          <a:xfrm>
            <a:off x="8331200" y="6328117"/>
            <a:ext cx="4296229" cy="369332"/>
          </a:xfrm>
          <a:prstGeom prst="rect">
            <a:avLst/>
          </a:prstGeom>
          <a:noFill/>
        </p:spPr>
        <p:txBody>
          <a:bodyPr wrap="square" rtlCol="0">
            <a:spAutoFit/>
          </a:bodyPr>
          <a:lstStyle/>
          <a:p>
            <a:r>
              <a:rPr lang="en-GB" dirty="0"/>
              <a:t>(BBC, 2014 &amp; </a:t>
            </a:r>
            <a:r>
              <a:rPr lang="en-GB" dirty="0" err="1"/>
              <a:t>Sawe</a:t>
            </a:r>
            <a:r>
              <a:rPr lang="en-GB" dirty="0"/>
              <a:t>, 2017)</a:t>
            </a:r>
          </a:p>
        </p:txBody>
      </p:sp>
    </p:spTree>
    <p:extLst>
      <p:ext uri="{BB962C8B-B14F-4D97-AF65-F5344CB8AC3E}">
        <p14:creationId xmlns:p14="http://schemas.microsoft.com/office/powerpoint/2010/main" val="19535918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808067-7956-47D2-A691-E72973A4669B}"/>
              </a:ext>
            </a:extLst>
          </p:cNvPr>
          <p:cNvSpPr>
            <a:spLocks noGrp="1"/>
          </p:cNvSpPr>
          <p:nvPr>
            <p:ph type="title"/>
          </p:nvPr>
        </p:nvSpPr>
        <p:spPr>
          <a:xfrm>
            <a:off x="464457" y="333829"/>
            <a:ext cx="9782629" cy="1596571"/>
          </a:xfrm>
        </p:spPr>
        <p:txBody>
          <a:bodyPr>
            <a:normAutofit/>
          </a:bodyPr>
          <a:lstStyle/>
          <a:p>
            <a:r>
              <a:rPr lang="en-GB" sz="3600" b="1" dirty="0"/>
              <a:t>Globalisation has resulted in - </a:t>
            </a:r>
            <a:br>
              <a:rPr lang="en-GB" dirty="0"/>
            </a:br>
            <a:endParaRPr lang="en-GB" dirty="0"/>
          </a:p>
        </p:txBody>
      </p:sp>
      <p:sp>
        <p:nvSpPr>
          <p:cNvPr id="3" name="Content Placeholder 2">
            <a:extLst>
              <a:ext uri="{FF2B5EF4-FFF2-40B4-BE49-F238E27FC236}">
                <a16:creationId xmlns:a16="http://schemas.microsoft.com/office/drawing/2014/main" id="{699DFFB9-EFA9-4175-B78F-535086053A12}"/>
              </a:ext>
            </a:extLst>
          </p:cNvPr>
          <p:cNvSpPr>
            <a:spLocks noGrp="1"/>
          </p:cNvSpPr>
          <p:nvPr>
            <p:ph idx="1"/>
          </p:nvPr>
        </p:nvSpPr>
        <p:spPr>
          <a:xfrm>
            <a:off x="130176" y="2087563"/>
            <a:ext cx="11727542" cy="3309257"/>
          </a:xfrm>
        </p:spPr>
        <p:txBody>
          <a:bodyPr>
            <a:normAutofit fontScale="92500" lnSpcReduction="20000"/>
          </a:bodyPr>
          <a:lstStyle/>
          <a:p>
            <a:r>
              <a:rPr lang="en-GB" b="1" dirty="0"/>
              <a:t>Increased trade international </a:t>
            </a:r>
          </a:p>
          <a:p>
            <a:r>
              <a:rPr lang="en-GB" b="1" dirty="0"/>
              <a:t>Move companies are being recognised such as Starbucks, McDonalds </a:t>
            </a:r>
          </a:p>
          <a:p>
            <a:r>
              <a:rPr lang="en-GB" b="1" dirty="0"/>
              <a:t>Companies operating in more than one country</a:t>
            </a:r>
          </a:p>
          <a:p>
            <a:r>
              <a:rPr lang="en-GB" b="1" dirty="0"/>
              <a:t>More dependence in global economy</a:t>
            </a:r>
          </a:p>
          <a:p>
            <a:r>
              <a:rPr lang="en-GB" b="1" dirty="0"/>
              <a:t>Having freer movements of capital, services and goods</a:t>
            </a:r>
          </a:p>
          <a:p>
            <a:pPr marL="0" indent="0">
              <a:buNone/>
            </a:pPr>
            <a:endParaRPr lang="en-GB" b="1" dirty="0"/>
          </a:p>
          <a:p>
            <a:pPr marL="0" indent="0">
              <a:buNone/>
            </a:pPr>
            <a:r>
              <a:rPr lang="en-GB" b="1" dirty="0"/>
              <a:t>Globalisation is helping to create wealth in poorer and developing countries, though it is not helping the link between poor countries and richest countries. </a:t>
            </a:r>
          </a:p>
          <a:p>
            <a:endParaRPr lang="en-GB" dirty="0"/>
          </a:p>
        </p:txBody>
      </p:sp>
      <p:sp>
        <p:nvSpPr>
          <p:cNvPr id="4" name="TextBox 3">
            <a:extLst>
              <a:ext uri="{FF2B5EF4-FFF2-40B4-BE49-F238E27FC236}">
                <a16:creationId xmlns:a16="http://schemas.microsoft.com/office/drawing/2014/main" id="{1FA2BC73-6A8E-4695-B2C8-E8168276C5AF}"/>
              </a:ext>
            </a:extLst>
          </p:cNvPr>
          <p:cNvSpPr txBox="1"/>
          <p:nvPr/>
        </p:nvSpPr>
        <p:spPr>
          <a:xfrm>
            <a:off x="9332686" y="6339505"/>
            <a:ext cx="2859314" cy="369332"/>
          </a:xfrm>
          <a:prstGeom prst="rect">
            <a:avLst/>
          </a:prstGeom>
          <a:noFill/>
        </p:spPr>
        <p:txBody>
          <a:bodyPr wrap="square" rtlCol="0">
            <a:spAutoFit/>
          </a:bodyPr>
          <a:lstStyle/>
          <a:p>
            <a:r>
              <a:rPr lang="en-GB" dirty="0"/>
              <a:t>(BBC, 2014)</a:t>
            </a:r>
          </a:p>
        </p:txBody>
      </p:sp>
    </p:spTree>
    <p:extLst>
      <p:ext uri="{BB962C8B-B14F-4D97-AF65-F5344CB8AC3E}">
        <p14:creationId xmlns:p14="http://schemas.microsoft.com/office/powerpoint/2010/main" val="22110045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27E47B0-74F5-4403-A090-566A70F86592}"/>
              </a:ext>
            </a:extLst>
          </p:cNvPr>
          <p:cNvSpPr>
            <a:spLocks noGrp="1"/>
          </p:cNvSpPr>
          <p:nvPr>
            <p:ph idx="1"/>
          </p:nvPr>
        </p:nvSpPr>
        <p:spPr>
          <a:xfrm>
            <a:off x="208670" y="2349561"/>
            <a:ext cx="11774659" cy="3948970"/>
          </a:xfrm>
        </p:spPr>
        <p:txBody>
          <a:bodyPr/>
          <a:lstStyle/>
          <a:p>
            <a:pPr fontAlgn="base"/>
            <a:r>
              <a:rPr lang="en-GB" sz="2200" b="1" dirty="0"/>
              <a:t>Globalisation is a good step towards development of different nations. Each country can access services, products and technology at all times. Governments are now promoting aspects to make sure that social interactions to exchange the services and products is now possible. </a:t>
            </a:r>
          </a:p>
          <a:p>
            <a:endParaRPr lang="en-GB" dirty="0"/>
          </a:p>
        </p:txBody>
      </p:sp>
      <p:sp>
        <p:nvSpPr>
          <p:cNvPr id="5" name="Title 4">
            <a:extLst>
              <a:ext uri="{FF2B5EF4-FFF2-40B4-BE49-F238E27FC236}">
                <a16:creationId xmlns:a16="http://schemas.microsoft.com/office/drawing/2014/main" id="{1B0D0802-0ACA-44CE-98F5-5F90A6C63196}"/>
              </a:ext>
            </a:extLst>
          </p:cNvPr>
          <p:cNvSpPr>
            <a:spLocks noGrp="1"/>
          </p:cNvSpPr>
          <p:nvPr>
            <p:ph type="title"/>
          </p:nvPr>
        </p:nvSpPr>
        <p:spPr>
          <a:xfrm>
            <a:off x="449943" y="304801"/>
            <a:ext cx="10604911" cy="1548954"/>
          </a:xfrm>
        </p:spPr>
        <p:txBody>
          <a:bodyPr/>
          <a:lstStyle/>
          <a:p>
            <a:r>
              <a:rPr lang="en-GB" b="1" dirty="0"/>
              <a:t>Importance Of Globalisation</a:t>
            </a:r>
            <a:br>
              <a:rPr lang="en-GB" b="1" dirty="0"/>
            </a:br>
            <a:endParaRPr lang="en-GB" dirty="0"/>
          </a:p>
        </p:txBody>
      </p:sp>
      <p:sp>
        <p:nvSpPr>
          <p:cNvPr id="6" name="Rectangle 5">
            <a:extLst>
              <a:ext uri="{FF2B5EF4-FFF2-40B4-BE49-F238E27FC236}">
                <a16:creationId xmlns:a16="http://schemas.microsoft.com/office/drawing/2014/main" id="{0A31206E-4996-4DB0-9D94-B886A3512AFE}"/>
              </a:ext>
            </a:extLst>
          </p:cNvPr>
          <p:cNvSpPr/>
          <p:nvPr/>
        </p:nvSpPr>
        <p:spPr>
          <a:xfrm>
            <a:off x="10133211" y="6425005"/>
            <a:ext cx="1362104" cy="369332"/>
          </a:xfrm>
          <a:prstGeom prst="rect">
            <a:avLst/>
          </a:prstGeom>
        </p:spPr>
        <p:txBody>
          <a:bodyPr wrap="none">
            <a:spAutoFit/>
          </a:bodyPr>
          <a:lstStyle/>
          <a:p>
            <a:r>
              <a:rPr lang="en-GB" dirty="0"/>
              <a:t>(</a:t>
            </a:r>
            <a:r>
              <a:rPr lang="en-GB" dirty="0" err="1"/>
              <a:t>Sawe</a:t>
            </a:r>
            <a:r>
              <a:rPr lang="en-GB" dirty="0"/>
              <a:t>, 2017)</a:t>
            </a:r>
          </a:p>
        </p:txBody>
      </p:sp>
    </p:spTree>
    <p:extLst>
      <p:ext uri="{BB962C8B-B14F-4D97-AF65-F5344CB8AC3E}">
        <p14:creationId xmlns:p14="http://schemas.microsoft.com/office/powerpoint/2010/main" val="28906004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D5132E-001D-4D20-8493-F46E6ABF88F3}"/>
              </a:ext>
            </a:extLst>
          </p:cNvPr>
          <p:cNvSpPr>
            <a:spLocks noGrp="1"/>
          </p:cNvSpPr>
          <p:nvPr>
            <p:ph type="title"/>
          </p:nvPr>
        </p:nvSpPr>
        <p:spPr>
          <a:xfrm>
            <a:off x="421064" y="342420"/>
            <a:ext cx="9603275" cy="1049235"/>
          </a:xfrm>
        </p:spPr>
        <p:txBody>
          <a:bodyPr>
            <a:normAutofit/>
          </a:bodyPr>
          <a:lstStyle/>
          <a:p>
            <a:r>
              <a:rPr lang="en-GB" sz="4400" b="1" dirty="0"/>
              <a:t>UNESCO</a:t>
            </a:r>
            <a:endParaRPr lang="en-GB" sz="4400" dirty="0"/>
          </a:p>
        </p:txBody>
      </p:sp>
      <p:sp>
        <p:nvSpPr>
          <p:cNvPr id="3" name="Content Placeholder 2">
            <a:extLst>
              <a:ext uri="{FF2B5EF4-FFF2-40B4-BE49-F238E27FC236}">
                <a16:creationId xmlns:a16="http://schemas.microsoft.com/office/drawing/2014/main" id="{494D244D-12DA-4869-A911-A94E1F98F54A}"/>
              </a:ext>
            </a:extLst>
          </p:cNvPr>
          <p:cNvSpPr>
            <a:spLocks noGrp="1"/>
          </p:cNvSpPr>
          <p:nvPr>
            <p:ph idx="1"/>
          </p:nvPr>
        </p:nvSpPr>
        <p:spPr>
          <a:xfrm>
            <a:off x="116265" y="1914132"/>
            <a:ext cx="11916078" cy="3528725"/>
          </a:xfrm>
        </p:spPr>
        <p:txBody>
          <a:bodyPr>
            <a:normAutofit fontScale="85000" lnSpcReduction="20000"/>
          </a:bodyPr>
          <a:lstStyle/>
          <a:p>
            <a:r>
              <a:rPr lang="en-GB" b="1" dirty="0"/>
              <a:t>UNESCO stands for the United Nations Educational, Scientific and Cultural Organisation. </a:t>
            </a:r>
          </a:p>
          <a:p>
            <a:r>
              <a:rPr lang="en-GB" b="1" dirty="0"/>
              <a:t>It attempts to build peace and encourage international cooperation in science, education and culture. </a:t>
            </a:r>
          </a:p>
          <a:p>
            <a:r>
              <a:rPr lang="en-GB" b="1" dirty="0"/>
              <a:t>It contributes to achieving sustainable development.</a:t>
            </a:r>
          </a:p>
          <a:p>
            <a:r>
              <a:rPr lang="en-GB" b="1" dirty="0"/>
              <a:t>Develops educational tools to support people who live as a global citizen for free any hate. </a:t>
            </a:r>
          </a:p>
          <a:p>
            <a:r>
              <a:rPr lang="en-GB" b="1" dirty="0"/>
              <a:t>It works so that each citizen and child have access to good education.</a:t>
            </a:r>
          </a:p>
          <a:p>
            <a:r>
              <a:rPr lang="en-GB" b="1" dirty="0"/>
              <a:t>It stands up for freedom of expression </a:t>
            </a:r>
          </a:p>
          <a:p>
            <a:r>
              <a:rPr lang="en-GB" b="1" dirty="0"/>
              <a:t>Helps countries to adopt standards internationally, </a:t>
            </a:r>
          </a:p>
          <a:p>
            <a:r>
              <a:rPr lang="en-GB" b="1" dirty="0"/>
              <a:t>Manages programs that helps promote cooperation, free ideas and have the quality to learn and have a good education</a:t>
            </a:r>
            <a:r>
              <a:rPr lang="en-GB" dirty="0"/>
              <a:t>. </a:t>
            </a:r>
          </a:p>
          <a:p>
            <a:pPr marL="0" indent="0">
              <a:buNone/>
            </a:pPr>
            <a:endParaRPr lang="en-GB" dirty="0"/>
          </a:p>
          <a:p>
            <a:endParaRPr lang="en-GB" dirty="0"/>
          </a:p>
          <a:p>
            <a:endParaRPr lang="en-GB" dirty="0"/>
          </a:p>
        </p:txBody>
      </p:sp>
      <p:sp>
        <p:nvSpPr>
          <p:cNvPr id="4" name="Rectangle 3">
            <a:extLst>
              <a:ext uri="{FF2B5EF4-FFF2-40B4-BE49-F238E27FC236}">
                <a16:creationId xmlns:a16="http://schemas.microsoft.com/office/drawing/2014/main" id="{E788D208-ABCF-409D-BD2F-E48E3C67C75C}"/>
              </a:ext>
            </a:extLst>
          </p:cNvPr>
          <p:cNvSpPr/>
          <p:nvPr/>
        </p:nvSpPr>
        <p:spPr>
          <a:xfrm>
            <a:off x="9521320" y="6330914"/>
            <a:ext cx="2511023" cy="369332"/>
          </a:xfrm>
          <a:prstGeom prst="rect">
            <a:avLst/>
          </a:prstGeom>
        </p:spPr>
        <p:txBody>
          <a:bodyPr wrap="square">
            <a:spAutoFit/>
          </a:bodyPr>
          <a:lstStyle/>
          <a:p>
            <a:r>
              <a:rPr lang="en-GB" dirty="0"/>
              <a:t>(UNESCO, 2018)</a:t>
            </a:r>
          </a:p>
        </p:txBody>
      </p:sp>
    </p:spTree>
    <p:extLst>
      <p:ext uri="{BB962C8B-B14F-4D97-AF65-F5344CB8AC3E}">
        <p14:creationId xmlns:p14="http://schemas.microsoft.com/office/powerpoint/2010/main" val="31714146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3A1A29-3CA4-4741-B2EC-21CAFD899ED2}"/>
              </a:ext>
            </a:extLst>
          </p:cNvPr>
          <p:cNvSpPr>
            <a:spLocks noGrp="1"/>
          </p:cNvSpPr>
          <p:nvPr>
            <p:ph type="title"/>
          </p:nvPr>
        </p:nvSpPr>
        <p:spPr>
          <a:xfrm>
            <a:off x="362858" y="194919"/>
            <a:ext cx="11054854" cy="1049235"/>
          </a:xfrm>
        </p:spPr>
        <p:txBody>
          <a:bodyPr>
            <a:normAutofit/>
          </a:bodyPr>
          <a:lstStyle/>
          <a:p>
            <a:r>
              <a:rPr lang="en-GB" b="1" dirty="0"/>
              <a:t>UNCRC</a:t>
            </a:r>
          </a:p>
        </p:txBody>
      </p:sp>
      <p:sp>
        <p:nvSpPr>
          <p:cNvPr id="3" name="Content Placeholder 2">
            <a:extLst>
              <a:ext uri="{FF2B5EF4-FFF2-40B4-BE49-F238E27FC236}">
                <a16:creationId xmlns:a16="http://schemas.microsoft.com/office/drawing/2014/main" id="{9BFF9690-5CCC-4CB4-89EB-8E67AF002D4E}"/>
              </a:ext>
            </a:extLst>
          </p:cNvPr>
          <p:cNvSpPr>
            <a:spLocks noGrp="1"/>
          </p:cNvSpPr>
          <p:nvPr>
            <p:ph idx="1"/>
          </p:nvPr>
        </p:nvSpPr>
        <p:spPr>
          <a:xfrm>
            <a:off x="362858" y="2044760"/>
            <a:ext cx="11054854" cy="3450613"/>
          </a:xfrm>
        </p:spPr>
        <p:txBody>
          <a:bodyPr>
            <a:normAutofit fontScale="92500" lnSpcReduction="20000"/>
          </a:bodyPr>
          <a:lstStyle/>
          <a:p>
            <a:r>
              <a:rPr lang="en-GB" b="1" dirty="0"/>
              <a:t>UNCRC is the United Nations Convention on the rights of the child, it is a statement of children's rights. </a:t>
            </a:r>
          </a:p>
          <a:p>
            <a:r>
              <a:rPr lang="en-GB" b="1" dirty="0"/>
              <a:t> The convention has 54 articles that are put in place to cover all aspects of children’s life. </a:t>
            </a:r>
          </a:p>
          <a:p>
            <a:r>
              <a:rPr lang="en-GB" b="1" dirty="0"/>
              <a:t> It sets out a political, economic, civil, social and cultural rights for children.</a:t>
            </a:r>
          </a:p>
          <a:p>
            <a:r>
              <a:rPr lang="en-GB" b="1" dirty="0"/>
              <a:t> Governments and adults must always work together to ensure all children receive there rights and are happy.</a:t>
            </a:r>
          </a:p>
          <a:p>
            <a:r>
              <a:rPr lang="en-GB" b="1" dirty="0"/>
              <a:t>  The Rights of children to have a free and compulsory education.</a:t>
            </a:r>
          </a:p>
          <a:p>
            <a:r>
              <a:rPr lang="en-GB" b="1" dirty="0"/>
              <a:t> Every child has rights,  no matter what  their gender, ethnicity, language, religion, abilities or if they have any other status.</a:t>
            </a:r>
          </a:p>
          <a:p>
            <a:endParaRPr lang="en-GB" dirty="0"/>
          </a:p>
        </p:txBody>
      </p:sp>
      <p:sp>
        <p:nvSpPr>
          <p:cNvPr id="4" name="Rectangle 3">
            <a:extLst>
              <a:ext uri="{FF2B5EF4-FFF2-40B4-BE49-F238E27FC236}">
                <a16:creationId xmlns:a16="http://schemas.microsoft.com/office/drawing/2014/main" id="{EAA59F53-65A8-4D17-92EF-088F8D1037E7}"/>
              </a:ext>
            </a:extLst>
          </p:cNvPr>
          <p:cNvSpPr/>
          <p:nvPr/>
        </p:nvSpPr>
        <p:spPr>
          <a:xfrm>
            <a:off x="10195842" y="6295979"/>
            <a:ext cx="1645707" cy="369332"/>
          </a:xfrm>
          <a:prstGeom prst="rect">
            <a:avLst/>
          </a:prstGeom>
        </p:spPr>
        <p:txBody>
          <a:bodyPr wrap="none">
            <a:spAutoFit/>
          </a:bodyPr>
          <a:lstStyle/>
          <a:p>
            <a:r>
              <a:rPr lang="en-GB" dirty="0"/>
              <a:t>(UNICEF, 2018)</a:t>
            </a:r>
          </a:p>
        </p:txBody>
      </p:sp>
    </p:spTree>
    <p:extLst>
      <p:ext uri="{BB962C8B-B14F-4D97-AF65-F5344CB8AC3E}">
        <p14:creationId xmlns:p14="http://schemas.microsoft.com/office/powerpoint/2010/main" val="15808418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102BE-797F-40B3-8F98-8EE208106036}"/>
              </a:ext>
            </a:extLst>
          </p:cNvPr>
          <p:cNvSpPr>
            <a:spLocks noGrp="1"/>
          </p:cNvSpPr>
          <p:nvPr>
            <p:ph type="title"/>
          </p:nvPr>
        </p:nvSpPr>
        <p:spPr>
          <a:xfrm>
            <a:off x="275771" y="456216"/>
            <a:ext cx="10779083" cy="1636040"/>
          </a:xfrm>
        </p:spPr>
        <p:txBody>
          <a:bodyPr/>
          <a:lstStyle/>
          <a:p>
            <a:r>
              <a:rPr lang="en-GB" b="1" dirty="0"/>
              <a:t>Conclusion </a:t>
            </a:r>
          </a:p>
        </p:txBody>
      </p:sp>
      <p:sp>
        <p:nvSpPr>
          <p:cNvPr id="3" name="Content Placeholder 2">
            <a:extLst>
              <a:ext uri="{FF2B5EF4-FFF2-40B4-BE49-F238E27FC236}">
                <a16:creationId xmlns:a16="http://schemas.microsoft.com/office/drawing/2014/main" id="{631E0ECD-E997-4648-A79A-9D5F871F9412}"/>
              </a:ext>
            </a:extLst>
          </p:cNvPr>
          <p:cNvSpPr>
            <a:spLocks noGrp="1"/>
          </p:cNvSpPr>
          <p:nvPr>
            <p:ph idx="1"/>
          </p:nvPr>
        </p:nvSpPr>
        <p:spPr>
          <a:xfrm>
            <a:off x="275771" y="2076848"/>
            <a:ext cx="11054854" cy="3506916"/>
          </a:xfrm>
        </p:spPr>
        <p:txBody>
          <a:bodyPr>
            <a:normAutofit/>
          </a:bodyPr>
          <a:lstStyle/>
          <a:p>
            <a:pPr marL="0" indent="0">
              <a:buNone/>
            </a:pPr>
            <a:r>
              <a:rPr lang="en-GB" b="1" dirty="0"/>
              <a:t>Using the seven key themes of Education for Sustainable Development and Global Citizenship to reduce factors world wide helps to contribute global inequalities by using each steps will have massive consequences on the outcome of the world.  Inequality remains a complex issue and the effects on policies will change in time depending on the groups that are targeted.  Bringing globalisation into it can help poorer countries with wealth. </a:t>
            </a:r>
          </a:p>
          <a:p>
            <a:pPr marL="0" indent="0">
              <a:buNone/>
            </a:pPr>
            <a:endParaRPr lang="en-GB" b="1" dirty="0"/>
          </a:p>
          <a:p>
            <a:endParaRPr lang="en-GB" b="1" dirty="0"/>
          </a:p>
        </p:txBody>
      </p:sp>
    </p:spTree>
    <p:extLst>
      <p:ext uri="{BB962C8B-B14F-4D97-AF65-F5344CB8AC3E}">
        <p14:creationId xmlns:p14="http://schemas.microsoft.com/office/powerpoint/2010/main" val="36047006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B4C857-C2F2-4102-898D-2A7B22847D77}"/>
              </a:ext>
            </a:extLst>
          </p:cNvPr>
          <p:cNvSpPr>
            <a:spLocks noGrp="1"/>
          </p:cNvSpPr>
          <p:nvPr>
            <p:ph type="title"/>
          </p:nvPr>
        </p:nvSpPr>
        <p:spPr>
          <a:xfrm>
            <a:off x="239151" y="182881"/>
            <a:ext cx="10815703" cy="1384662"/>
          </a:xfrm>
        </p:spPr>
        <p:txBody>
          <a:bodyPr>
            <a:normAutofit/>
          </a:bodyPr>
          <a:lstStyle/>
          <a:p>
            <a:r>
              <a:rPr lang="en-GB" sz="4800" dirty="0"/>
              <a:t>References </a:t>
            </a:r>
          </a:p>
        </p:txBody>
      </p:sp>
      <p:sp>
        <p:nvSpPr>
          <p:cNvPr id="3" name="Content Placeholder 2">
            <a:extLst>
              <a:ext uri="{FF2B5EF4-FFF2-40B4-BE49-F238E27FC236}">
                <a16:creationId xmlns:a16="http://schemas.microsoft.com/office/drawing/2014/main" id="{00F26C09-7D60-4237-B437-77DACAA816C8}"/>
              </a:ext>
            </a:extLst>
          </p:cNvPr>
          <p:cNvSpPr>
            <a:spLocks noGrp="1"/>
          </p:cNvSpPr>
          <p:nvPr>
            <p:ph idx="1"/>
          </p:nvPr>
        </p:nvSpPr>
        <p:spPr>
          <a:xfrm>
            <a:off x="369780" y="2010632"/>
            <a:ext cx="10815703" cy="4664487"/>
          </a:xfrm>
        </p:spPr>
        <p:txBody>
          <a:bodyPr/>
          <a:lstStyle/>
          <a:p>
            <a:r>
              <a:rPr lang="en-GB" dirty="0">
                <a:latin typeface="Times New Roman" panose="02020603050405020304" pitchFamily="18" charset="0"/>
                <a:cs typeface="Times New Roman" panose="02020603050405020304" pitchFamily="18" charset="0"/>
              </a:rPr>
              <a:t>The World Education Centre (2018) What is ESDGC? Accessed on </a:t>
            </a:r>
            <a:r>
              <a:rPr lang="en-GB" dirty="0">
                <a:latin typeface="Times New Roman" panose="02020603050405020304" pitchFamily="18" charset="0"/>
                <a:cs typeface="Times New Roman" panose="02020603050405020304" pitchFamily="18" charset="0"/>
                <a:hlinkClick r:id="rId3"/>
              </a:rPr>
              <a:t>http://addysgbyd.bangor.ac.uk/whatis.php.en?subid=0</a:t>
            </a:r>
            <a:r>
              <a:rPr lang="en-GB" dirty="0">
                <a:latin typeface="Times New Roman" panose="02020603050405020304" pitchFamily="18" charset="0"/>
                <a:cs typeface="Times New Roman" panose="02020603050405020304" pitchFamily="18" charset="0"/>
              </a:rPr>
              <a:t> accessed on 6.4.2018</a:t>
            </a:r>
          </a:p>
          <a:p>
            <a:r>
              <a:rPr lang="en-GB" dirty="0">
                <a:latin typeface="Times New Roman" panose="02020603050405020304" pitchFamily="18" charset="0"/>
                <a:cs typeface="Times New Roman" panose="02020603050405020304" pitchFamily="18" charset="0"/>
              </a:rPr>
              <a:t>BBC (2014) Globalisation, available at: </a:t>
            </a:r>
            <a:r>
              <a:rPr lang="en-GB" dirty="0">
                <a:latin typeface="Times New Roman" panose="02020603050405020304" pitchFamily="18" charset="0"/>
                <a:cs typeface="Times New Roman" panose="02020603050405020304" pitchFamily="18" charset="0"/>
                <a:hlinkClick r:id="rId4"/>
              </a:rPr>
              <a:t>http://www.bbc.co.uk/schools/gcsebitesize/geography/globalisation/globalisation_rev1.shtml accessed on 6.4.2018</a:t>
            </a:r>
            <a:endParaRPr lang="en-GB" dirty="0">
              <a:latin typeface="Times New Roman" panose="02020603050405020304" pitchFamily="18" charset="0"/>
              <a:cs typeface="Times New Roman" panose="02020603050405020304" pitchFamily="18" charset="0"/>
            </a:endParaRPr>
          </a:p>
          <a:p>
            <a:r>
              <a:rPr lang="en-GB" dirty="0" err="1">
                <a:latin typeface="Times New Roman" panose="02020603050405020304" pitchFamily="18" charset="0"/>
                <a:cs typeface="Times New Roman" panose="02020603050405020304" pitchFamily="18" charset="0"/>
              </a:rPr>
              <a:t>Sawe</a:t>
            </a:r>
            <a:r>
              <a:rPr lang="en-GB" dirty="0">
                <a:latin typeface="Times New Roman" panose="02020603050405020304" pitchFamily="18" charset="0"/>
                <a:cs typeface="Times New Roman" panose="02020603050405020304" pitchFamily="18" charset="0"/>
              </a:rPr>
              <a:t> B (2017) What Does Globalization Mean? Available at: </a:t>
            </a:r>
            <a:r>
              <a:rPr lang="en-GB" dirty="0">
                <a:latin typeface="Times New Roman" panose="02020603050405020304" pitchFamily="18" charset="0"/>
                <a:cs typeface="Times New Roman" panose="02020603050405020304" pitchFamily="18" charset="0"/>
                <a:hlinkClick r:id="rId5"/>
              </a:rPr>
              <a:t>https://www.worldatlas.com/articles/what-does-globalization-mean.html accessed on 7.4.2018</a:t>
            </a: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Esdgc in </a:t>
            </a:r>
            <a:r>
              <a:rPr lang="en-GB" dirty="0" err="1">
                <a:latin typeface="Times New Roman" panose="02020603050405020304" pitchFamily="18" charset="0"/>
                <a:cs typeface="Times New Roman" panose="02020603050405020304" pitchFamily="18" charset="0"/>
              </a:rPr>
              <a:t>cardiff</a:t>
            </a:r>
            <a:r>
              <a:rPr lang="en-GB" dirty="0">
                <a:latin typeface="Times New Roman" panose="02020603050405020304" pitchFamily="18" charset="0"/>
                <a:cs typeface="Times New Roman" panose="02020603050405020304" pitchFamily="18" charset="0"/>
              </a:rPr>
              <a:t> (2017) </a:t>
            </a:r>
            <a:r>
              <a:rPr lang="en-GB" dirty="0"/>
              <a:t>Seven themes of ESDGC available at: </a:t>
            </a:r>
            <a:r>
              <a:rPr lang="en-GB" dirty="0">
                <a:hlinkClick r:id="rId6"/>
              </a:rPr>
              <a:t>https://esdgcincardiff.wordpress.com/resources/seven-themes-of-esdgc/</a:t>
            </a:r>
            <a:r>
              <a:rPr lang="en-GB" dirty="0"/>
              <a:t> accessed on 7.4.2018</a:t>
            </a: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9882686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C02AABE-B4BC-42DA-B8FA-2AC3E4FDD5B0}"/>
              </a:ext>
            </a:extLst>
          </p:cNvPr>
          <p:cNvSpPr>
            <a:spLocks noGrp="1"/>
          </p:cNvSpPr>
          <p:nvPr>
            <p:ph idx="1"/>
          </p:nvPr>
        </p:nvSpPr>
        <p:spPr>
          <a:xfrm>
            <a:off x="159658" y="174172"/>
            <a:ext cx="11054854" cy="5321202"/>
          </a:xfrm>
        </p:spPr>
        <p:txBody>
          <a:bodyPr/>
          <a:lstStyle/>
          <a:p>
            <a:r>
              <a:rPr lang="en-GB" dirty="0"/>
              <a:t>UNESCO (2018) UNESCO in brief available at: </a:t>
            </a:r>
            <a:r>
              <a:rPr lang="en-GB" dirty="0">
                <a:hlinkClick r:id="rId2"/>
              </a:rPr>
              <a:t>https://en.unesco.org/about-us/introducing-unesco accessed on 10.4.2018</a:t>
            </a:r>
            <a:endParaRPr lang="en-GB" dirty="0"/>
          </a:p>
          <a:p>
            <a:r>
              <a:rPr lang="en-GB" dirty="0"/>
              <a:t>UNICEF (2018) What is the UNCRC? Available at: </a:t>
            </a:r>
            <a:r>
              <a:rPr lang="en-GB" dirty="0">
                <a:hlinkClick r:id="rId3"/>
              </a:rPr>
              <a:t>https://www.unicef.org.uk/what-we-do/un-convention-child-rights/</a:t>
            </a:r>
            <a:r>
              <a:rPr lang="en-GB" dirty="0"/>
              <a:t> accessed on 10.4.2018</a:t>
            </a:r>
          </a:p>
          <a:p>
            <a:r>
              <a:rPr lang="en-GB" dirty="0"/>
              <a:t> </a:t>
            </a:r>
            <a:r>
              <a:rPr lang="en-GB" dirty="0" err="1"/>
              <a:t>Ysgol</a:t>
            </a:r>
            <a:r>
              <a:rPr lang="en-GB" dirty="0"/>
              <a:t> Stanwell School (2018) 7 stages photo available at: </a:t>
            </a:r>
            <a:r>
              <a:rPr lang="en-GB" dirty="0">
                <a:hlinkClick r:id="rId4"/>
              </a:rPr>
              <a:t>http://www.stanwell.org/school/esdgc/</a:t>
            </a:r>
            <a:r>
              <a:rPr lang="en-GB" dirty="0"/>
              <a:t> accessed on 12.4.2018</a:t>
            </a:r>
          </a:p>
          <a:p>
            <a:r>
              <a:rPr lang="en-GB" dirty="0"/>
              <a:t> </a:t>
            </a:r>
          </a:p>
          <a:p>
            <a:endParaRPr lang="en-GB" dirty="0"/>
          </a:p>
          <a:p>
            <a:endParaRPr lang="en-GB" dirty="0"/>
          </a:p>
        </p:txBody>
      </p:sp>
    </p:spTree>
    <p:extLst>
      <p:ext uri="{BB962C8B-B14F-4D97-AF65-F5344CB8AC3E}">
        <p14:creationId xmlns:p14="http://schemas.microsoft.com/office/powerpoint/2010/main" val="1756201094"/>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936</TotalTime>
  <Words>1272</Words>
  <Application>Microsoft Office PowerPoint</Application>
  <PresentationFormat>Widescreen</PresentationFormat>
  <Paragraphs>96</Paragraphs>
  <Slides>14</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Gill Sans MT</vt:lpstr>
      <vt:lpstr>Times New Roman</vt:lpstr>
      <vt:lpstr>Gallery</vt:lpstr>
      <vt:lpstr>How does the concept of ESDGC (Education for Sustainable Development and Global Citizenship) contribute to reducing global inequalities?</vt:lpstr>
      <vt:lpstr> Contents page:</vt:lpstr>
      <vt:lpstr>WHAT DOES esdgc mean?</vt:lpstr>
      <vt:lpstr>Education for Sustainable Development and Global Citizenship DEFAINTION </vt:lpstr>
      <vt:lpstr>PowerPoint Presentation</vt:lpstr>
      <vt:lpstr>how does ESDGC contribute to reducing global inequalities?  </vt:lpstr>
      <vt:lpstr>What does globalisation mean?</vt:lpstr>
      <vt:lpstr>Globalisation has resulted in -  </vt:lpstr>
      <vt:lpstr>Importance Of Globalisation </vt:lpstr>
      <vt:lpstr>UNESCO</vt:lpstr>
      <vt:lpstr>UNCRC</vt:lpstr>
      <vt:lpstr>Conclusion </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does the concept of ESDGC (Education for Sustainable Development and Global Citizenship) contribute to reducing global inequalities?</dc:title>
  <dc:creator>nathan edwards</dc:creator>
  <cp:lastModifiedBy>nathan edwards</cp:lastModifiedBy>
  <cp:revision>47</cp:revision>
  <dcterms:created xsi:type="dcterms:W3CDTF">2018-03-20T14:09:18Z</dcterms:created>
  <dcterms:modified xsi:type="dcterms:W3CDTF">2018-05-09T08:59:31Z</dcterms:modified>
</cp:coreProperties>
</file>