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713" r:id="rId5"/>
    <p:sldMasterId id="2147483741" r:id="rId6"/>
    <p:sldMasterId id="2147483727" r:id="rId7"/>
  </p:sldMasterIdLst>
  <p:notesMasterIdLst>
    <p:notesMasterId r:id="rId29"/>
  </p:notesMasterIdLst>
  <p:sldIdLst>
    <p:sldId id="329" r:id="rId8"/>
    <p:sldId id="345" r:id="rId9"/>
    <p:sldId id="340" r:id="rId10"/>
    <p:sldId id="341" r:id="rId11"/>
    <p:sldId id="322" r:id="rId12"/>
    <p:sldId id="342" r:id="rId13"/>
    <p:sldId id="343" r:id="rId14"/>
    <p:sldId id="323" r:id="rId15"/>
    <p:sldId id="325" r:id="rId16"/>
    <p:sldId id="326" r:id="rId17"/>
    <p:sldId id="331" r:id="rId18"/>
    <p:sldId id="332" r:id="rId19"/>
    <p:sldId id="333" r:id="rId20"/>
    <p:sldId id="334" r:id="rId21"/>
    <p:sldId id="335" r:id="rId22"/>
    <p:sldId id="347" r:id="rId23"/>
    <p:sldId id="327" r:id="rId24"/>
    <p:sldId id="337" r:id="rId25"/>
    <p:sldId id="338" r:id="rId26"/>
    <p:sldId id="344" r:id="rId27"/>
    <p:sldId id="346" r:id="rId28"/>
  </p:sldIdLst>
  <p:sldSz cx="9144000" cy="6858000" type="screen4x3"/>
  <p:notesSz cx="6810375" cy="9942513"/>
  <p:embeddedFontLst>
    <p:embeddedFont>
      <p:font typeface="Calibri" panose="020F0502020204030204" pitchFamily="34" charset="0"/>
      <p:regular r:id="rId30"/>
      <p:bold r:id="rId31"/>
      <p:italic r:id="rId32"/>
      <p:boldItalic r:id="rId3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72990" autoAdjust="0"/>
  </p:normalViewPr>
  <p:slideViewPr>
    <p:cSldViewPr snapToGrid="0">
      <p:cViewPr varScale="1">
        <p:scale>
          <a:sx n="62" d="100"/>
          <a:sy n="62" d="100"/>
        </p:scale>
        <p:origin x="1939" y="62"/>
      </p:cViewPr>
      <p:guideLst>
        <p:guide orient="horz" pos="2160"/>
        <p:guide pos="2880"/>
      </p:guideLst>
    </p:cSldViewPr>
  </p:slideViewPr>
  <p:outlineViewPr>
    <p:cViewPr>
      <p:scale>
        <a:sx n="33" d="100"/>
        <a:sy n="33" d="100"/>
      </p:scale>
      <p:origin x="48"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font" Target="fonts/font3.fntdata"/><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font" Target="fonts/font1.fntdata"/><Relationship Id="rId35"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embeddings/oleObject1.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6.8982039805424486E-2"/>
          <c:y val="3.0107752131949973E-2"/>
          <c:w val="0.87448260232616493"/>
          <c:h val="0.93978449573610001"/>
        </c:manualLayout>
      </c:layout>
      <c:lineChart>
        <c:grouping val="standard"/>
        <c:varyColors val="0"/>
        <c:ser>
          <c:idx val="0"/>
          <c:order val="0"/>
          <c:spPr>
            <a:ln w="28575" cap="rnd">
              <a:solidFill>
                <a:schemeClr val="accent1"/>
              </a:solidFill>
              <a:round/>
            </a:ln>
            <a:effectLst/>
          </c:spPr>
          <c:marker>
            <c:symbol val="none"/>
          </c:marker>
          <c:dLbls>
            <c:dLbl>
              <c:idx val="28"/>
              <c:tx>
                <c:rich>
                  <a:bodyPr/>
                  <a:lstStyle/>
                  <a:p>
                    <a:r>
                      <a:rPr lang="en-US"/>
                      <a:t>1920</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501D-4C1E-B123-C2AD87AC491F}"/>
                </c:ext>
              </c:extLst>
            </c:dLbl>
            <c:dLbl>
              <c:idx val="42"/>
              <c:tx>
                <c:rich>
                  <a:bodyPr/>
                  <a:lstStyle/>
                  <a:p>
                    <a:r>
                      <a:rPr lang="en-US"/>
                      <a:t>1933</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501D-4C1E-B123-C2AD87AC491F}"/>
                </c:ext>
              </c:extLst>
            </c:dLbl>
            <c:dLbl>
              <c:idx val="53"/>
              <c:tx>
                <c:rich>
                  <a:bodyPr/>
                  <a:lstStyle/>
                  <a:p>
                    <a:r>
                      <a:rPr lang="en-US"/>
                      <a:t>1945</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2-501D-4C1E-B123-C2AD87AC491F}"/>
                </c:ext>
              </c:extLst>
            </c:dLbl>
            <c:dLbl>
              <c:idx val="88"/>
              <c:tx>
                <c:rich>
                  <a:bodyPr/>
                  <a:lstStyle/>
                  <a:p>
                    <a:r>
                      <a:rPr lang="en-US"/>
                      <a:t>1979</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3-501D-4C1E-B123-C2AD87AC491F}"/>
                </c:ext>
              </c:extLst>
            </c:dLbl>
            <c:dLbl>
              <c:idx val="105"/>
              <c:tx>
                <c:rich>
                  <a:bodyPr rot="0" spcFirstLastPara="1" vertOverflow="ellipsis" horzOverflow="clip"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a:t>1996</a:t>
                    </a:r>
                  </a:p>
                </c:rich>
              </c:tx>
              <c:spPr>
                <a:noFill/>
                <a:ln>
                  <a:noFill/>
                </a:ln>
                <a:effectLst/>
              </c:spPr>
              <c:txPr>
                <a:bodyPr rot="0" spcFirstLastPara="1" vertOverflow="ellipsis" horzOverflow="clip"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extLst>
                <c:ext xmlns:c15="http://schemas.microsoft.com/office/drawing/2012/chart" uri="{CE6537A1-D6FC-4f65-9D91-7224C49458BB}">
                  <c15:spPr xmlns:c15="http://schemas.microsoft.com/office/drawing/2012/chart">
                    <a:prstGeom prst="rect">
                      <a:avLst/>
                    </a:prstGeom>
                    <a:noFill/>
                    <a:ln>
                      <a:noFill/>
                    </a:ln>
                  </c15:spPr>
                  <c15:showDataLabelsRange val="0"/>
                </c:ext>
                <c:ext xmlns:c16="http://schemas.microsoft.com/office/drawing/2014/chart" uri="{C3380CC4-5D6E-409C-BE32-E72D297353CC}">
                  <c16:uniqueId val="{00000004-501D-4C1E-B123-C2AD87AC491F}"/>
                </c:ext>
              </c:extLst>
            </c:dLbl>
            <c:dLbl>
              <c:idx val="125"/>
              <c:tx>
                <c:rich>
                  <a:bodyPr/>
                  <a:lstStyle/>
                  <a:p>
                    <a:r>
                      <a:rPr lang="en-US"/>
                      <a:t>2017</a:t>
                    </a:r>
                  </a:p>
                </c:rich>
              </c:tx>
              <c:showLegendKey val="0"/>
              <c:showVal val="1"/>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5-501D-4C1E-B123-C2AD87AC491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'[Chart in Microsoft Word]Table 1.1'!$A$5:$A$130</c:f>
              <c:strCache>
                <c:ptCount val="126"/>
                <c:pt idx="0">
                  <c:v>1892</c:v>
                </c:pt>
                <c:pt idx="1">
                  <c:v>1893</c:v>
                </c:pt>
                <c:pt idx="2">
                  <c:v>1894</c:v>
                </c:pt>
                <c:pt idx="3">
                  <c:v>1895</c:v>
                </c:pt>
                <c:pt idx="4">
                  <c:v>1896</c:v>
                </c:pt>
                <c:pt idx="5">
                  <c:v>1897</c:v>
                </c:pt>
                <c:pt idx="6">
                  <c:v>1898</c:v>
                </c:pt>
                <c:pt idx="7">
                  <c:v>1899</c:v>
                </c:pt>
                <c:pt idx="8">
                  <c:v>1900</c:v>
                </c:pt>
                <c:pt idx="9">
                  <c:v>1901</c:v>
                </c:pt>
                <c:pt idx="10">
                  <c:v>1902</c:v>
                </c:pt>
                <c:pt idx="11">
                  <c:v>1903</c:v>
                </c:pt>
                <c:pt idx="12">
                  <c:v>1904</c:v>
                </c:pt>
                <c:pt idx="13">
                  <c:v>1905</c:v>
                </c:pt>
                <c:pt idx="14">
                  <c:v>1906</c:v>
                </c:pt>
                <c:pt idx="15">
                  <c:v>1907</c:v>
                </c:pt>
                <c:pt idx="16">
                  <c:v>1908</c:v>
                </c:pt>
                <c:pt idx="17">
                  <c:v>1909</c:v>
                </c:pt>
                <c:pt idx="18">
                  <c:v>1910</c:v>
                </c:pt>
                <c:pt idx="19">
                  <c:v>1911</c:v>
                </c:pt>
                <c:pt idx="20">
                  <c:v>1912</c:v>
                </c:pt>
                <c:pt idx="21">
                  <c:v>1913</c:v>
                </c:pt>
                <c:pt idx="22">
                  <c:v>1914</c:v>
                </c:pt>
                <c:pt idx="23">
                  <c:v>1915</c:v>
                </c:pt>
                <c:pt idx="24">
                  <c:v>1916</c:v>
                </c:pt>
                <c:pt idx="25">
                  <c:v>1917</c:v>
                </c:pt>
                <c:pt idx="26">
                  <c:v>1918</c:v>
                </c:pt>
                <c:pt idx="27">
                  <c:v>1919</c:v>
                </c:pt>
                <c:pt idx="28">
                  <c:v>1920</c:v>
                </c:pt>
                <c:pt idx="29">
                  <c:v>1921</c:v>
                </c:pt>
                <c:pt idx="30">
                  <c:v>1922</c:v>
                </c:pt>
                <c:pt idx="31">
                  <c:v>1923</c:v>
                </c:pt>
                <c:pt idx="32">
                  <c:v>1924</c:v>
                </c:pt>
                <c:pt idx="33">
                  <c:v>1925</c:v>
                </c:pt>
                <c:pt idx="34">
                  <c:v>1926</c:v>
                </c:pt>
                <c:pt idx="35">
                  <c:v>1927</c:v>
                </c:pt>
                <c:pt idx="36">
                  <c:v>1928</c:v>
                </c:pt>
                <c:pt idx="37">
                  <c:v>1929</c:v>
                </c:pt>
                <c:pt idx="38">
                  <c:v>1930</c:v>
                </c:pt>
                <c:pt idx="39">
                  <c:v>1931</c:v>
                </c:pt>
                <c:pt idx="40">
                  <c:v>1932</c:v>
                </c:pt>
                <c:pt idx="41">
                  <c:v>1933</c:v>
                </c:pt>
                <c:pt idx="42">
                  <c:v>1934</c:v>
                </c:pt>
                <c:pt idx="43">
                  <c:v>1935</c:v>
                </c:pt>
                <c:pt idx="44">
                  <c:v>1936</c:v>
                </c:pt>
                <c:pt idx="45">
                  <c:v>1937</c:v>
                </c:pt>
                <c:pt idx="46">
                  <c:v>1938</c:v>
                </c:pt>
                <c:pt idx="47">
                  <c:v>1939</c:v>
                </c:pt>
                <c:pt idx="48">
                  <c:v>1940</c:v>
                </c:pt>
                <c:pt idx="49">
                  <c:v>1941</c:v>
                </c:pt>
                <c:pt idx="50">
                  <c:v>1942</c:v>
                </c:pt>
                <c:pt idx="51">
                  <c:v>1943</c:v>
                </c:pt>
                <c:pt idx="52">
                  <c:v>1944</c:v>
                </c:pt>
                <c:pt idx="53">
                  <c:v>1945</c:v>
                </c:pt>
                <c:pt idx="54">
                  <c:v>1946</c:v>
                </c:pt>
                <c:pt idx="55">
                  <c:v>1947</c:v>
                </c:pt>
                <c:pt idx="56">
                  <c:v>1948</c:v>
                </c:pt>
                <c:pt idx="57">
                  <c:v>1949</c:v>
                </c:pt>
                <c:pt idx="58">
                  <c:v>1950</c:v>
                </c:pt>
                <c:pt idx="59">
                  <c:v>1951</c:v>
                </c:pt>
                <c:pt idx="60">
                  <c:v>1952</c:v>
                </c:pt>
                <c:pt idx="61">
                  <c:v>1953</c:v>
                </c:pt>
                <c:pt idx="62">
                  <c:v>1954</c:v>
                </c:pt>
                <c:pt idx="63">
                  <c:v>1955</c:v>
                </c:pt>
                <c:pt idx="64">
                  <c:v>1956</c:v>
                </c:pt>
                <c:pt idx="65">
                  <c:v>1957</c:v>
                </c:pt>
                <c:pt idx="66">
                  <c:v>1958</c:v>
                </c:pt>
                <c:pt idx="67">
                  <c:v>1959</c:v>
                </c:pt>
                <c:pt idx="68">
                  <c:v>1960</c:v>
                </c:pt>
                <c:pt idx="69">
                  <c:v>1961</c:v>
                </c:pt>
                <c:pt idx="70">
                  <c:v>1962</c:v>
                </c:pt>
                <c:pt idx="71">
                  <c:v>1963</c:v>
                </c:pt>
                <c:pt idx="72">
                  <c:v>1964</c:v>
                </c:pt>
                <c:pt idx="73">
                  <c:v>1965</c:v>
                </c:pt>
                <c:pt idx="74">
                  <c:v>1966</c:v>
                </c:pt>
                <c:pt idx="75">
                  <c:v>1967</c:v>
                </c:pt>
                <c:pt idx="76">
                  <c:v>1968</c:v>
                </c:pt>
                <c:pt idx="77">
                  <c:v>1969</c:v>
                </c:pt>
                <c:pt idx="78">
                  <c:v>1970</c:v>
                </c:pt>
                <c:pt idx="79">
                  <c:v>1971</c:v>
                </c:pt>
                <c:pt idx="80">
                  <c:v>1972</c:v>
                </c:pt>
                <c:pt idx="81">
                  <c:v>1973</c:v>
                </c:pt>
                <c:pt idx="82">
                  <c:v>1974</c:v>
                </c:pt>
                <c:pt idx="83">
                  <c:v>1974</c:v>
                </c:pt>
                <c:pt idx="84">
                  <c:v>1975</c:v>
                </c:pt>
                <c:pt idx="85">
                  <c:v>1976</c:v>
                </c:pt>
                <c:pt idx="86">
                  <c:v>1977</c:v>
                </c:pt>
                <c:pt idx="87">
                  <c:v>1978</c:v>
                </c:pt>
                <c:pt idx="88">
                  <c:v>1979</c:v>
                </c:pt>
                <c:pt idx="89">
                  <c:v>1980</c:v>
                </c:pt>
                <c:pt idx="90">
                  <c:v>1981</c:v>
                </c:pt>
                <c:pt idx="91">
                  <c:v>1982</c:v>
                </c:pt>
                <c:pt idx="92">
                  <c:v>1983</c:v>
                </c:pt>
                <c:pt idx="93">
                  <c:v>1984</c:v>
                </c:pt>
                <c:pt idx="94">
                  <c:v>1985</c:v>
                </c:pt>
                <c:pt idx="95">
                  <c:v>1986</c:v>
                </c:pt>
                <c:pt idx="96">
                  <c:v>1987</c:v>
                </c:pt>
                <c:pt idx="97">
                  <c:v>1988</c:v>
                </c:pt>
                <c:pt idx="98">
                  <c:v>1989</c:v>
                </c:pt>
                <c:pt idx="99">
                  <c:v>1990</c:v>
                </c:pt>
                <c:pt idx="100">
                  <c:v>1991</c:v>
                </c:pt>
                <c:pt idx="101">
                  <c:v>1992</c:v>
                </c:pt>
                <c:pt idx="102">
                  <c:v>1993</c:v>
                </c:pt>
                <c:pt idx="103">
                  <c:v>1994</c:v>
                </c:pt>
                <c:pt idx="104">
                  <c:v>1995</c:v>
                </c:pt>
                <c:pt idx="105">
                  <c:v>1996</c:v>
                </c:pt>
                <c:pt idx="106">
                  <c:v>1997</c:v>
                </c:pt>
                <c:pt idx="107">
                  <c:v>1998</c:v>
                </c:pt>
                <c:pt idx="108">
                  <c:v>1999-2000</c:v>
                </c:pt>
                <c:pt idx="109">
                  <c:v>2000-2001</c:v>
                </c:pt>
                <c:pt idx="110">
                  <c:v>2001-2002</c:v>
                </c:pt>
                <c:pt idx="111">
                  <c:v>2002-2003</c:v>
                </c:pt>
                <c:pt idx="112">
                  <c:v>2003-2004</c:v>
                </c:pt>
                <c:pt idx="113">
                  <c:v>2004-2005</c:v>
                </c:pt>
                <c:pt idx="114">
                  <c:v>2005-2006</c:v>
                </c:pt>
                <c:pt idx="115">
                  <c:v>2006-2007</c:v>
                </c:pt>
                <c:pt idx="116">
                  <c:v>2007-2008</c:v>
                </c:pt>
                <c:pt idx="117">
                  <c:v>2008-2009</c:v>
                </c:pt>
                <c:pt idx="118">
                  <c:v>2009-2010</c:v>
                </c:pt>
                <c:pt idx="119">
                  <c:v>2010-2011</c:v>
                </c:pt>
                <c:pt idx="120">
                  <c:v>2011-2012</c:v>
                </c:pt>
                <c:pt idx="121">
                  <c:v>2012-2013</c:v>
                </c:pt>
                <c:pt idx="122">
                  <c:v>2013-2014</c:v>
                </c:pt>
                <c:pt idx="123">
                  <c:v>2014-2015</c:v>
                </c:pt>
                <c:pt idx="124">
                  <c:v>2015-2016</c:v>
                </c:pt>
                <c:pt idx="125">
                  <c:v>2016-2017</c:v>
                </c:pt>
              </c:strCache>
            </c:strRef>
          </c:cat>
          <c:val>
            <c:numRef>
              <c:f>'[Chart in Microsoft Word]Table 1.1'!$B$5:$B$130</c:f>
              <c:numCache>
                <c:formatCode>#,##0</c:formatCode>
                <c:ptCount val="126"/>
                <c:pt idx="0">
                  <c:v>1576</c:v>
                </c:pt>
                <c:pt idx="1">
                  <c:v>1559</c:v>
                </c:pt>
                <c:pt idx="2">
                  <c:v>1530</c:v>
                </c:pt>
                <c:pt idx="3">
                  <c:v>1504</c:v>
                </c:pt>
                <c:pt idx="4">
                  <c:v>1608</c:v>
                </c:pt>
                <c:pt idx="5">
                  <c:v>1731</c:v>
                </c:pt>
                <c:pt idx="6">
                  <c:v>1752</c:v>
                </c:pt>
                <c:pt idx="7">
                  <c:v>1911</c:v>
                </c:pt>
                <c:pt idx="8">
                  <c:v>2022</c:v>
                </c:pt>
                <c:pt idx="9">
                  <c:v>2025</c:v>
                </c:pt>
                <c:pt idx="10">
                  <c:v>2013</c:v>
                </c:pt>
                <c:pt idx="11">
                  <c:v>1994</c:v>
                </c:pt>
                <c:pt idx="12">
                  <c:v>1967</c:v>
                </c:pt>
                <c:pt idx="13">
                  <c:v>1997</c:v>
                </c:pt>
                <c:pt idx="14">
                  <c:v>2210</c:v>
                </c:pt>
                <c:pt idx="15">
                  <c:v>2513</c:v>
                </c:pt>
                <c:pt idx="16">
                  <c:v>2485</c:v>
                </c:pt>
                <c:pt idx="17">
                  <c:v>2477</c:v>
                </c:pt>
                <c:pt idx="18">
                  <c:v>2565</c:v>
                </c:pt>
                <c:pt idx="19">
                  <c:v>3139</c:v>
                </c:pt>
                <c:pt idx="20">
                  <c:v>3416</c:v>
                </c:pt>
                <c:pt idx="21">
                  <c:v>4135</c:v>
                </c:pt>
                <c:pt idx="22">
                  <c:v>4145</c:v>
                </c:pt>
                <c:pt idx="23">
                  <c:v>4359</c:v>
                </c:pt>
                <c:pt idx="24">
                  <c:v>4644</c:v>
                </c:pt>
                <c:pt idx="25">
                  <c:v>5499</c:v>
                </c:pt>
                <c:pt idx="26">
                  <c:v>6533</c:v>
                </c:pt>
                <c:pt idx="27">
                  <c:v>7926</c:v>
                </c:pt>
                <c:pt idx="28">
                  <c:v>8348</c:v>
                </c:pt>
                <c:pt idx="29">
                  <c:v>6633</c:v>
                </c:pt>
                <c:pt idx="30">
                  <c:v>5625</c:v>
                </c:pt>
                <c:pt idx="31">
                  <c:v>5429</c:v>
                </c:pt>
                <c:pt idx="32">
                  <c:v>5544</c:v>
                </c:pt>
                <c:pt idx="33">
                  <c:v>5506</c:v>
                </c:pt>
                <c:pt idx="34">
                  <c:v>5219</c:v>
                </c:pt>
                <c:pt idx="35">
                  <c:v>4919</c:v>
                </c:pt>
                <c:pt idx="36">
                  <c:v>4806</c:v>
                </c:pt>
                <c:pt idx="37">
                  <c:v>4858</c:v>
                </c:pt>
                <c:pt idx="38">
                  <c:v>4842</c:v>
                </c:pt>
                <c:pt idx="39">
                  <c:v>4624</c:v>
                </c:pt>
                <c:pt idx="40">
                  <c:v>4444</c:v>
                </c:pt>
                <c:pt idx="41">
                  <c:v>4392</c:v>
                </c:pt>
                <c:pt idx="42">
                  <c:v>4590</c:v>
                </c:pt>
                <c:pt idx="43">
                  <c:v>4867</c:v>
                </c:pt>
                <c:pt idx="44">
                  <c:v>5295</c:v>
                </c:pt>
                <c:pt idx="45">
                  <c:v>5842</c:v>
                </c:pt>
                <c:pt idx="46">
                  <c:v>6053</c:v>
                </c:pt>
                <c:pt idx="47">
                  <c:v>6298</c:v>
                </c:pt>
                <c:pt idx="48">
                  <c:v>6613</c:v>
                </c:pt>
                <c:pt idx="49">
                  <c:v>7165</c:v>
                </c:pt>
                <c:pt idx="50">
                  <c:v>7867</c:v>
                </c:pt>
                <c:pt idx="51">
                  <c:v>8174</c:v>
                </c:pt>
                <c:pt idx="52">
                  <c:v>8087</c:v>
                </c:pt>
                <c:pt idx="53">
                  <c:v>7875</c:v>
                </c:pt>
                <c:pt idx="54">
                  <c:v>8803</c:v>
                </c:pt>
                <c:pt idx="55">
                  <c:v>9145</c:v>
                </c:pt>
                <c:pt idx="56">
                  <c:v>9362</c:v>
                </c:pt>
                <c:pt idx="57">
                  <c:v>9318</c:v>
                </c:pt>
                <c:pt idx="58">
                  <c:v>9289</c:v>
                </c:pt>
                <c:pt idx="59">
                  <c:v>9535</c:v>
                </c:pt>
                <c:pt idx="60">
                  <c:v>9588</c:v>
                </c:pt>
                <c:pt idx="61">
                  <c:v>9527</c:v>
                </c:pt>
                <c:pt idx="62">
                  <c:v>9566</c:v>
                </c:pt>
                <c:pt idx="63">
                  <c:v>9741</c:v>
                </c:pt>
                <c:pt idx="64">
                  <c:v>9778</c:v>
                </c:pt>
                <c:pt idx="65">
                  <c:v>9829</c:v>
                </c:pt>
                <c:pt idx="66">
                  <c:v>9639</c:v>
                </c:pt>
                <c:pt idx="67">
                  <c:v>9623</c:v>
                </c:pt>
                <c:pt idx="68">
                  <c:v>9835</c:v>
                </c:pt>
                <c:pt idx="69">
                  <c:v>9916</c:v>
                </c:pt>
                <c:pt idx="70">
                  <c:v>10014</c:v>
                </c:pt>
                <c:pt idx="71">
                  <c:v>10067</c:v>
                </c:pt>
                <c:pt idx="72">
                  <c:v>10218</c:v>
                </c:pt>
                <c:pt idx="73">
                  <c:v>10325</c:v>
                </c:pt>
                <c:pt idx="74">
                  <c:v>10259</c:v>
                </c:pt>
                <c:pt idx="75">
                  <c:v>10191</c:v>
                </c:pt>
                <c:pt idx="76">
                  <c:v>10193</c:v>
                </c:pt>
                <c:pt idx="77">
                  <c:v>10472</c:v>
                </c:pt>
                <c:pt idx="78">
                  <c:v>11179</c:v>
                </c:pt>
                <c:pt idx="79">
                  <c:v>11128</c:v>
                </c:pt>
                <c:pt idx="80">
                  <c:v>11350</c:v>
                </c:pt>
                <c:pt idx="81">
                  <c:v>11444</c:v>
                </c:pt>
                <c:pt idx="82">
                  <c:v>11755</c:v>
                </c:pt>
                <c:pt idx="83">
                  <c:v>11044</c:v>
                </c:pt>
                <c:pt idx="84">
                  <c:v>11656</c:v>
                </c:pt>
                <c:pt idx="85">
                  <c:v>12133</c:v>
                </c:pt>
                <c:pt idx="86">
                  <c:v>12719</c:v>
                </c:pt>
                <c:pt idx="87">
                  <c:v>13054</c:v>
                </c:pt>
                <c:pt idx="88">
                  <c:v>13212</c:v>
                </c:pt>
                <c:pt idx="89">
                  <c:v>12636</c:v>
                </c:pt>
                <c:pt idx="90">
                  <c:v>12311</c:v>
                </c:pt>
                <c:pt idx="91">
                  <c:v>11744</c:v>
                </c:pt>
                <c:pt idx="92">
                  <c:v>11300</c:v>
                </c:pt>
                <c:pt idx="93">
                  <c:v>10774</c:v>
                </c:pt>
                <c:pt idx="94">
                  <c:v>10819</c:v>
                </c:pt>
                <c:pt idx="95">
                  <c:v>10598</c:v>
                </c:pt>
                <c:pt idx="96">
                  <c:v>10480</c:v>
                </c:pt>
                <c:pt idx="97">
                  <c:v>10387</c:v>
                </c:pt>
                <c:pt idx="98">
                  <c:v>10044</c:v>
                </c:pt>
                <c:pt idx="99">
                  <c:v>9810</c:v>
                </c:pt>
                <c:pt idx="100">
                  <c:v>9489</c:v>
                </c:pt>
                <c:pt idx="101">
                  <c:v>8929</c:v>
                </c:pt>
                <c:pt idx="102">
                  <c:v>8666</c:v>
                </c:pt>
                <c:pt idx="103">
                  <c:v>8231</c:v>
                </c:pt>
                <c:pt idx="104">
                  <c:v>8031</c:v>
                </c:pt>
                <c:pt idx="105">
                  <c:v>7938</c:v>
                </c:pt>
                <c:pt idx="106">
                  <c:v>7801</c:v>
                </c:pt>
                <c:pt idx="107">
                  <c:v>7852</c:v>
                </c:pt>
                <c:pt idx="108">
                  <c:v>7898</c:v>
                </c:pt>
                <c:pt idx="109">
                  <c:v>7779</c:v>
                </c:pt>
                <c:pt idx="110">
                  <c:v>7751</c:v>
                </c:pt>
                <c:pt idx="111">
                  <c:v>7736</c:v>
                </c:pt>
                <c:pt idx="112">
                  <c:v>7559</c:v>
                </c:pt>
                <c:pt idx="113">
                  <c:v>7473</c:v>
                </c:pt>
                <c:pt idx="114">
                  <c:v>7603</c:v>
                </c:pt>
                <c:pt idx="115">
                  <c:v>7628</c:v>
                </c:pt>
                <c:pt idx="116">
                  <c:v>7656</c:v>
                </c:pt>
                <c:pt idx="117">
                  <c:v>7388</c:v>
                </c:pt>
                <c:pt idx="118">
                  <c:v>7329</c:v>
                </c:pt>
                <c:pt idx="119">
                  <c:v>7261</c:v>
                </c:pt>
                <c:pt idx="120">
                  <c:v>7197</c:v>
                </c:pt>
                <c:pt idx="121">
                  <c:v>7086</c:v>
                </c:pt>
                <c:pt idx="122">
                  <c:v>7011</c:v>
                </c:pt>
                <c:pt idx="123">
                  <c:v>6949</c:v>
                </c:pt>
                <c:pt idx="124">
                  <c:v>6865</c:v>
                </c:pt>
                <c:pt idx="125">
                  <c:v>6875</c:v>
                </c:pt>
              </c:numCache>
            </c:numRef>
          </c:val>
          <c:smooth val="0"/>
          <c:extLst>
            <c:ext xmlns:c16="http://schemas.microsoft.com/office/drawing/2014/chart" uri="{C3380CC4-5D6E-409C-BE32-E72D297353CC}">
              <c16:uniqueId val="{00000006-501D-4C1E-B123-C2AD87AC491F}"/>
            </c:ext>
          </c:extLst>
        </c:ser>
        <c:dLbls>
          <c:showLegendKey val="0"/>
          <c:showVal val="1"/>
          <c:showCatName val="0"/>
          <c:showSerName val="0"/>
          <c:showPercent val="0"/>
          <c:showBubbleSize val="0"/>
        </c:dLbls>
        <c:smooth val="0"/>
        <c:axId val="461474872"/>
        <c:axId val="461475200"/>
      </c:lineChart>
      <c:catAx>
        <c:axId val="461474872"/>
        <c:scaling>
          <c:orientation val="minMax"/>
        </c:scaling>
        <c:delete val="1"/>
        <c:axPos val="b"/>
        <c:numFmt formatCode="General" sourceLinked="1"/>
        <c:majorTickMark val="none"/>
        <c:minorTickMark val="none"/>
        <c:tickLblPos val="nextTo"/>
        <c:crossAx val="461475200"/>
        <c:crosses val="autoZero"/>
        <c:auto val="1"/>
        <c:lblAlgn val="ctr"/>
        <c:lblOffset val="100"/>
        <c:noMultiLvlLbl val="0"/>
      </c:catAx>
      <c:valAx>
        <c:axId val="4614752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'000s members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14748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23/10/2020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2777595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187671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2064586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2066796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95886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Re-balance of power from the employer to the employee</a:t>
            </a:r>
          </a:p>
          <a:p>
            <a:pPr marL="171450" indent="-171450">
              <a:buFont typeface="Arial" panose="020B0604020202020204" pitchFamily="34" charset="0"/>
              <a:buChar char="•"/>
            </a:pPr>
            <a:r>
              <a:rPr lang="en-GB" dirty="0"/>
              <a:t>Protect against employment rights being marginalised</a:t>
            </a:r>
          </a:p>
          <a:p>
            <a:pPr marL="171450" indent="-171450">
              <a:buFont typeface="Arial" panose="020B0604020202020204" pitchFamily="34" charset="0"/>
              <a:buChar char="•"/>
            </a:pPr>
            <a:r>
              <a:rPr lang="en-GB" dirty="0"/>
              <a:t>Employee voice</a:t>
            </a:r>
          </a:p>
          <a:p>
            <a:pPr marL="171450" indent="-171450">
              <a:buFont typeface="Arial" panose="020B0604020202020204" pitchFamily="34" charset="0"/>
              <a:buChar char="•"/>
            </a:pPr>
            <a:r>
              <a:rPr lang="en-GB" dirty="0"/>
              <a:t>Collaborative problem solving</a:t>
            </a:r>
          </a:p>
          <a:p>
            <a:pPr marL="171450" indent="-171450">
              <a:buFont typeface="Arial" panose="020B0604020202020204" pitchFamily="34" charset="0"/>
              <a:buChar char="•"/>
            </a:pPr>
            <a:r>
              <a:rPr lang="en-GB" dirty="0"/>
              <a:t>Public campaigns </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837821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Junior Doctor strikes</a:t>
            </a:r>
          </a:p>
          <a:p>
            <a:pPr marL="171450" indent="-171450">
              <a:buFont typeface="Arial" panose="020B0604020202020204" pitchFamily="34" charset="0"/>
              <a:buChar char="•"/>
            </a:pPr>
            <a:r>
              <a:rPr lang="en-GB" dirty="0"/>
              <a:t>Gig workers – media coverage</a:t>
            </a:r>
          </a:p>
          <a:p>
            <a:pPr marL="171450" indent="-171450">
              <a:buFont typeface="Arial" panose="020B0604020202020204" pitchFamily="34" charset="0"/>
              <a:buChar char="•"/>
            </a:pPr>
            <a:r>
              <a:rPr lang="en-GB" dirty="0"/>
              <a:t>Fiscal matters affecting PAYE taxes or pensions</a:t>
            </a:r>
          </a:p>
          <a:p>
            <a:pPr marL="171450" indent="-171450">
              <a:buFont typeface="Arial" panose="020B0604020202020204" pitchFamily="34" charset="0"/>
              <a:buChar char="•"/>
            </a:pPr>
            <a:r>
              <a:rPr lang="en-GB" dirty="0"/>
              <a:t>Employment rights through legislation</a:t>
            </a:r>
          </a:p>
          <a:p>
            <a:pPr marL="171450" indent="-171450">
              <a:buFont typeface="Arial" panose="020B0604020202020204" pitchFamily="34" charset="0"/>
              <a:buChar char="•"/>
            </a:pPr>
            <a:r>
              <a:rPr lang="en-GB" dirty="0"/>
              <a:t>Political – U.S tech giants not complying with competition laws.  (The European Commission fined Google £3.81 bn for breaching EU antitrust rules.- See WIRED July 2020</a:t>
            </a:r>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851475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Lately there have been several ‘big issues’  (BREXIT / COVID / Political dissent in UK, U.S, EU) for employers to use as a smoke screen to avoid addressing ongoing ER matters – e.g. prior to COVID the University across the UK had balloted for strike, first phase strikes took place at some but pay talks were halted due to COVID – see articles on Moodle.</a:t>
            </a:r>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3078616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622732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Furthermore, it is more difficult for the Unions that have undergone large merger activities to build that sense of community within the work place.</a:t>
            </a:r>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24695413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opposed to the collective disputes of the past. </a:t>
            </a:r>
          </a:p>
          <a:p>
            <a:pPr marL="171450" indent="-171450">
              <a:buFont typeface="Arial" panose="020B0604020202020204" pitchFamily="34" charset="0"/>
              <a:buChar char="•"/>
            </a:pPr>
            <a:r>
              <a:rPr lang="en-GB" dirty="0"/>
              <a:t>With your critical thinking hat on consider; due to technology more people are able to access the legal requirements and guidance for themselves, HR professionals have more legal and technical capability in most cases – this has contributed to shaping the shift from collective disputes to individual conflict</a:t>
            </a:r>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3122994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a result of the recent BA strikes, BALPA managed to secure a pay deal for the BA pilots (see articles on Moodle). However, COVID has thrown this industry in to uncertainty and rather than pay hikes the industry is now played by proposed job cuts.</a:t>
            </a:r>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34046229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Within the Gig economy  (see the Good Work Plan, Gig case law)</a:t>
            </a:r>
          </a:p>
          <a:p>
            <a:pPr marL="171450" indent="-171450">
              <a:buFont typeface="Arial" panose="020B0604020202020204" pitchFamily="34" charset="0"/>
              <a:buChar char="•"/>
            </a:pPr>
            <a:r>
              <a:rPr lang="en-GB" dirty="0"/>
              <a:t>The Unions have tried hard to get in to Amazon, using poor working conditions as their workplace issue (See the Panorama documentary on Moodle).  However, Amazon has been quite firm in discouraging Union presence.</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87052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E.g. Long hours – linked to carbon foot print to gain momentum from the climate change lobbyists</a:t>
            </a:r>
          </a:p>
          <a:p>
            <a:pPr marL="171450" indent="-171450">
              <a:buFont typeface="Arial" panose="020B0604020202020204" pitchFamily="34" charset="0"/>
              <a:buChar char="•"/>
            </a:pPr>
            <a:r>
              <a:rPr lang="en-GB" dirty="0"/>
              <a:t>E.g. BA  Pay dispute, was linked to 1. CEO pay awards, 2. Customers losing leg room and free meals, 3. Carbon footprint from fuelling up in countries where the fuel was cheaper and carrying a heavier load, Pension pots – can you see how by including these broader issues a Union could bring wider stakeholders onboard with the campaign. </a:t>
            </a:r>
          </a:p>
          <a:p>
            <a:pPr marL="171450" indent="-171450">
              <a:buFont typeface="Arial" panose="020B0604020202020204" pitchFamily="34" charset="0"/>
              <a:buChar char="•"/>
            </a:pPr>
            <a:r>
              <a:rPr lang="en-GB" dirty="0"/>
              <a:t>Research Holgate (2014).</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919352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CIPD Festival of work content for views on the future of the Unions, also the RSA article on Moodle.</a:t>
            </a:r>
          </a:p>
          <a:p>
            <a:pPr marL="171450" indent="-171450">
              <a:buFont typeface="Arial" panose="020B0604020202020204" pitchFamily="34" charset="0"/>
              <a:buChar char="•"/>
            </a:pPr>
            <a:r>
              <a:rPr lang="en-GB" dirty="0"/>
              <a:t>Gig workers – hard to reach workers such as the trafficked cockle pickers (remember ??? Million work in illegitimate employment in the UK.</a:t>
            </a:r>
          </a:p>
          <a:p>
            <a:pPr marL="171450" indent="-171450">
              <a:buFont typeface="Arial" panose="020B0604020202020204" pitchFamily="34" charset="0"/>
              <a:buChar char="•"/>
            </a:pPr>
            <a:r>
              <a:rPr lang="en-GB" dirty="0"/>
              <a:t>COVID has presented an opportunity for the Unions to embrace technology to innovate and reach younger audiences, to champion the good work they have done in preventing workers rights from being marginalised during the pandemic, and to target the key workers who are the least paid and least protected – don’t forget the pay gap has been widening for the last 30 years between the richest and the poorest employees in the UK, in-work poverty has been on the rise substantially in recent years – with your critical thinking hat on, explore what are the contributing factors for this???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16</a:t>
            </a:fld>
            <a:endParaRPr lang="en-GB"/>
          </a:p>
        </p:txBody>
      </p:sp>
    </p:spTree>
    <p:extLst>
      <p:ext uri="{BB962C8B-B14F-4D97-AF65-F5344CB8AC3E}">
        <p14:creationId xmlns:p14="http://schemas.microsoft.com/office/powerpoint/2010/main" val="20292708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3395307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Pay + carbon footprint + ethics + capitalist viewpoints to the detriment of all else + utilising technology to give momentum to </a:t>
            </a:r>
            <a:r>
              <a:rPr lang="en-GB"/>
              <a:t>a campaign.</a:t>
            </a:r>
          </a:p>
        </p:txBody>
      </p:sp>
      <p:sp>
        <p:nvSpPr>
          <p:cNvPr id="4" name="Slide Number Placeholder 3"/>
          <p:cNvSpPr>
            <a:spLocks noGrp="1"/>
          </p:cNvSpPr>
          <p:nvPr>
            <p:ph type="sldNum" sz="quarter" idx="5"/>
          </p:nvPr>
        </p:nvSpPr>
        <p:spPr/>
        <p:txBody>
          <a:bodyPr/>
          <a:lstStyle/>
          <a:p>
            <a:fld id="{F4B9E6EF-8E04-43AF-B087-9D16E2B8925E}" type="slidenum">
              <a:rPr lang="en-GB" smtClean="0"/>
              <a:t>18</a:t>
            </a:fld>
            <a:endParaRPr lang="en-GB"/>
          </a:p>
        </p:txBody>
      </p:sp>
    </p:spTree>
    <p:extLst>
      <p:ext uri="{BB962C8B-B14F-4D97-AF65-F5344CB8AC3E}">
        <p14:creationId xmlns:p14="http://schemas.microsoft.com/office/powerpoint/2010/main" val="17708842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4159952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20</a:t>
            </a:fld>
            <a:endParaRPr lang="en-GB"/>
          </a:p>
        </p:txBody>
      </p:sp>
    </p:spTree>
    <p:extLst>
      <p:ext uri="{BB962C8B-B14F-4D97-AF65-F5344CB8AC3E}">
        <p14:creationId xmlns:p14="http://schemas.microsoft.com/office/powerpoint/2010/main" val="34726018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21</a:t>
            </a:fld>
            <a:endParaRPr lang="en-GB"/>
          </a:p>
        </p:txBody>
      </p:sp>
    </p:spTree>
    <p:extLst>
      <p:ext uri="{BB962C8B-B14F-4D97-AF65-F5344CB8AC3E}">
        <p14:creationId xmlns:p14="http://schemas.microsoft.com/office/powerpoint/2010/main" val="36080385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23/10/2020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23/10/2020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23/10/2020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23/10/2020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23/10/2020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23/10/2020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23/10/2020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23/10/2020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23/10/2020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23/10/2020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23/10/2020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23/10/2020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23/10/2020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23/10/2020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23/10/2020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tuc.org.uk/sites/default/files/Facility_Time_Report_2016.pdf"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hyperlink" Target="http://www.palgrave.com/authors/author-detail/Stephanie-Freeth/42791" TargetMode="External"/><Relationship Id="rId3" Type="http://schemas.openxmlformats.org/officeDocument/2006/relationships/hyperlink" Target="https://fabians.org.uk/publication/future-unions/" TargetMode="External"/><Relationship Id="rId7" Type="http://schemas.openxmlformats.org/officeDocument/2006/relationships/hyperlink" Target="http://www.palgrave.com/authors/author-detail/John-Forth/42790" TargetMode="Externa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hyperlink" Target="http://www.palgrave.com/authors/author-detail/Alex-Bryson/42789" TargetMode="External"/><Relationship Id="rId5" Type="http://schemas.openxmlformats.org/officeDocument/2006/relationships/hyperlink" Target="http://www.palgrave.com/authors/author-detail/Helen-Bewley/42788" TargetMode="External"/><Relationship Id="rId10" Type="http://schemas.openxmlformats.org/officeDocument/2006/relationships/hyperlink" Target="http://www.palgrave.com/authors/author-detail/Stephen-Wood/42777" TargetMode="External"/><Relationship Id="rId4" Type="http://schemas.openxmlformats.org/officeDocument/2006/relationships/hyperlink" Target="http://www.palgrave.com/authors/author-detail/Brigid-van-Wanrooy/42779" TargetMode="External"/><Relationship Id="rId9" Type="http://schemas.openxmlformats.org/officeDocument/2006/relationships/hyperlink" Target="http://www.palgrave.com/authors/author-detail/Lucy-Stokes/427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5</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a:effectLst/>
              </a:rPr>
              <a:t>Chapter </a:t>
            </a:r>
            <a:r>
              <a:rPr lang="en-GB" sz="2400"/>
              <a:t>6</a:t>
            </a:r>
            <a:br>
              <a:rPr lang="en-GB" sz="2400" kern="1200" dirty="0">
                <a:effectLst/>
              </a:rPr>
            </a:br>
            <a:br>
              <a:rPr lang="en-GB" sz="2400" kern="1200" dirty="0">
                <a:effectLst/>
              </a:rPr>
            </a:br>
            <a:r>
              <a:rPr lang="en-GB" sz="2400" b="1" kern="1200" dirty="0">
                <a:effectLst/>
              </a:rPr>
              <a:t>Representation </a:t>
            </a:r>
            <a:r>
              <a:rPr lang="en-GB" sz="2400" b="1" kern="1200">
                <a:effectLst/>
              </a:rPr>
              <a:t>at Work</a:t>
            </a:r>
            <a:endParaRPr lang="en-GB" sz="2400" b="1" dirty="0"/>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938643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p:txBody>
          <a:bodyPr/>
          <a:lstStyle/>
          <a:p>
            <a:r>
              <a:rPr lang="en-GB" dirty="0"/>
              <a:t>The historical development of trade unions</a:t>
            </a:r>
          </a:p>
          <a:p>
            <a:r>
              <a:rPr lang="en-GB" dirty="0"/>
              <a:t>The purpose and function of trade unions </a:t>
            </a:r>
          </a:p>
          <a:p>
            <a:r>
              <a:rPr lang="en-GB" dirty="0"/>
              <a:t>Explanations for the decline in union membership and influence since 1979</a:t>
            </a:r>
          </a:p>
          <a:p>
            <a:r>
              <a:rPr lang="en-GB" dirty="0"/>
              <a:t>Union renewal strategies</a:t>
            </a:r>
          </a:p>
          <a:p>
            <a:r>
              <a:rPr lang="en-GB" dirty="0"/>
              <a:t>Non-union representation</a:t>
            </a:r>
          </a:p>
          <a:p>
            <a:r>
              <a:rPr lang="en-GB" dirty="0"/>
              <a:t>The future of trade unions and employee representation </a:t>
            </a:r>
          </a:p>
          <a:p>
            <a:endParaRPr lang="en-GB" dirty="0"/>
          </a:p>
        </p:txBody>
      </p:sp>
    </p:spTree>
    <p:extLst>
      <p:ext uri="{BB962C8B-B14F-4D97-AF65-F5344CB8AC3E}">
        <p14:creationId xmlns:p14="http://schemas.microsoft.com/office/powerpoint/2010/main" val="37255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605204" y="1309901"/>
            <a:ext cx="7886700" cy="4899176"/>
          </a:xfrm>
        </p:spPr>
        <p:txBody>
          <a:bodyPr/>
          <a:lstStyle/>
          <a:p>
            <a:r>
              <a:rPr lang="en-GB" dirty="0"/>
              <a:t>When you have completed this chapter, you should be able to:</a:t>
            </a:r>
          </a:p>
          <a:p>
            <a:pPr lvl="1"/>
            <a:r>
              <a:rPr lang="en-GB" i="1" dirty="0"/>
              <a:t>Understand and explain the main purposes, functions and development of trade unions</a:t>
            </a:r>
          </a:p>
          <a:p>
            <a:pPr lvl="1"/>
            <a:r>
              <a:rPr lang="en-GB" i="1" dirty="0"/>
              <a:t>Critically assess the key explanations for the decline in trade union density from 1979</a:t>
            </a:r>
          </a:p>
          <a:p>
            <a:pPr lvl="1"/>
            <a:r>
              <a:rPr lang="en-GB" i="1" dirty="0"/>
              <a:t>Describe and critically evaluate the strategies adopted by trade unions to renew and revitalise union organisation</a:t>
            </a:r>
          </a:p>
          <a:p>
            <a:pPr lvl="1"/>
            <a:r>
              <a:rPr lang="en-GB" i="1" dirty="0"/>
              <a:t>Discuss the nature and extent of non-union forms of employee representation and critically assess their effectiveness</a:t>
            </a:r>
          </a:p>
          <a:p>
            <a:pPr lvl="1"/>
            <a:r>
              <a:rPr lang="en-GB" i="1" dirty="0"/>
              <a:t>Debate the implications of the changing nature of employee representation </a:t>
            </a:r>
          </a:p>
          <a:p>
            <a:pPr marL="0" indent="0">
              <a:buNone/>
            </a:pPr>
            <a:endParaRPr lang="en-GB" dirty="0"/>
          </a:p>
          <a:p>
            <a:endParaRPr lang="en-GB" dirty="0"/>
          </a:p>
        </p:txBody>
      </p:sp>
    </p:spTree>
    <p:extLst>
      <p:ext uri="{BB962C8B-B14F-4D97-AF65-F5344CB8AC3E}">
        <p14:creationId xmlns:p14="http://schemas.microsoft.com/office/powerpoint/2010/main" val="2594450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83568" y="404664"/>
            <a:ext cx="7772400" cy="1143000"/>
          </a:xfrm>
        </p:spPr>
        <p:txBody>
          <a:bodyPr/>
          <a:lstStyle/>
          <a:p>
            <a:r>
              <a:rPr lang="en-GB" altLang="en-US" sz="3200" dirty="0">
                <a:solidFill>
                  <a:srgbClr val="002060"/>
                </a:solidFill>
                <a:latin typeface="Arial" panose="020B0604020202020204" pitchFamily="34" charset="0"/>
                <a:cs typeface="Arial" panose="020B0604020202020204" pitchFamily="34" charset="0"/>
              </a:rPr>
              <a:t>Origins and development of trade unions</a:t>
            </a:r>
          </a:p>
        </p:txBody>
      </p:sp>
      <p:sp>
        <p:nvSpPr>
          <p:cNvPr id="32771" name="Rectangle 3"/>
          <p:cNvSpPr>
            <a:spLocks noGrp="1" noChangeArrowheads="1"/>
          </p:cNvSpPr>
          <p:nvPr>
            <p:ph type="body" idx="1"/>
          </p:nvPr>
        </p:nvSpPr>
        <p:spPr>
          <a:xfrm>
            <a:off x="685800" y="1628800"/>
            <a:ext cx="7772400" cy="4104456"/>
          </a:xfrm>
        </p:spPr>
        <p:txBody>
          <a:bodyPr>
            <a:normAutofit lnSpcReduction="10000"/>
          </a:bodyPr>
          <a:lstStyle/>
          <a:p>
            <a:pPr>
              <a:lnSpc>
                <a:spcPct val="100000"/>
              </a:lnSpc>
              <a:spcBef>
                <a:spcPts val="0"/>
              </a:spcBef>
            </a:pPr>
            <a:r>
              <a:rPr lang="en-GB" altLang="en-US" dirty="0">
                <a:latin typeface="Arial" panose="020B0604020202020204" pitchFamily="34" charset="0"/>
                <a:cs typeface="Arial" panose="020B0604020202020204" pitchFamily="34" charset="0"/>
              </a:rPr>
              <a:t>Rapid industrialisation – growth of unskilled urban workforces</a:t>
            </a:r>
          </a:p>
          <a:p>
            <a:pPr>
              <a:lnSpc>
                <a:spcPct val="100000"/>
              </a:lnSpc>
              <a:spcBef>
                <a:spcPts val="0"/>
              </a:spcBef>
            </a:pPr>
            <a:r>
              <a:rPr lang="en-GB" altLang="en-US" dirty="0">
                <a:latin typeface="Arial" panose="020B0604020202020204" pitchFamily="34" charset="0"/>
                <a:cs typeface="Arial" panose="020B0604020202020204" pitchFamily="34" charset="0"/>
              </a:rPr>
              <a:t>Power imbalance between employer and worker</a:t>
            </a:r>
          </a:p>
          <a:p>
            <a:pPr>
              <a:lnSpc>
                <a:spcPct val="100000"/>
              </a:lnSpc>
              <a:spcBef>
                <a:spcPts val="0"/>
              </a:spcBef>
            </a:pPr>
            <a:r>
              <a:rPr lang="en-GB" altLang="en-US" dirty="0">
                <a:latin typeface="Arial" panose="020B0604020202020204" pitchFamily="34" charset="0"/>
                <a:cs typeface="Arial" panose="020B0604020202020204" pitchFamily="34" charset="0"/>
              </a:rPr>
              <a:t>Emergence of ‘trade clubs’ and friendly societies</a:t>
            </a:r>
          </a:p>
          <a:p>
            <a:pPr>
              <a:lnSpc>
                <a:spcPct val="100000"/>
              </a:lnSpc>
              <a:spcBef>
                <a:spcPts val="0"/>
              </a:spcBef>
            </a:pPr>
            <a:r>
              <a:rPr lang="en-GB" altLang="en-US" dirty="0">
                <a:latin typeface="Arial" panose="020B0604020202020204" pitchFamily="34" charset="0"/>
                <a:cs typeface="Arial" panose="020B0604020202020204" pitchFamily="34" charset="0"/>
              </a:rPr>
              <a:t>Craft, industrial and general unionism</a:t>
            </a:r>
          </a:p>
          <a:p>
            <a:pPr>
              <a:lnSpc>
                <a:spcPct val="100000"/>
              </a:lnSpc>
              <a:spcBef>
                <a:spcPts val="0"/>
              </a:spcBef>
            </a:pPr>
            <a:r>
              <a:rPr lang="en-GB" altLang="en-US" dirty="0">
                <a:latin typeface="Arial" panose="020B0604020202020204" pitchFamily="34" charset="0"/>
                <a:cs typeface="Arial" panose="020B0604020202020204" pitchFamily="34" charset="0"/>
              </a:rPr>
              <a:t>Post WWII – sustained growth and increased influence</a:t>
            </a:r>
          </a:p>
          <a:p>
            <a:pPr>
              <a:lnSpc>
                <a:spcPct val="100000"/>
              </a:lnSpc>
              <a:spcBef>
                <a:spcPts val="0"/>
              </a:spcBef>
            </a:pPr>
            <a:r>
              <a:rPr lang="en-GB" altLang="en-US" dirty="0">
                <a:latin typeface="Arial" panose="020B0604020202020204" pitchFamily="34" charset="0"/>
                <a:cs typeface="Arial" panose="020B0604020202020204" pitchFamily="34" charset="0"/>
              </a:rPr>
              <a:t>Union density increased from 31% in 1938 to 55% in 1979</a:t>
            </a:r>
          </a:p>
          <a:p>
            <a:pPr>
              <a:lnSpc>
                <a:spcPct val="100000"/>
              </a:lnSpc>
              <a:spcBef>
                <a:spcPts val="0"/>
              </a:spcBef>
            </a:pPr>
            <a:r>
              <a:rPr lang="en-GB" altLang="en-US" dirty="0">
                <a:latin typeface="Arial" panose="020B0604020202020204" pitchFamily="34" charset="0"/>
                <a:cs typeface="Arial" panose="020B0604020202020204" pitchFamily="34" charset="0"/>
              </a:rPr>
              <a:t>Growth in extent and influence of workplace representatives and shop stewards</a:t>
            </a:r>
          </a:p>
          <a:p>
            <a:pPr marL="0" indent="0">
              <a:spcBef>
                <a:spcPts val="0"/>
              </a:spcBef>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113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Trade union membership, 1892-2017 </a:t>
            </a:r>
          </a:p>
        </p:txBody>
      </p:sp>
      <p:graphicFrame>
        <p:nvGraphicFramePr>
          <p:cNvPr id="6" name="Content Placeholder 5">
            <a:extLst>
              <a:ext uri="{FF2B5EF4-FFF2-40B4-BE49-F238E27FC236}">
                <a16:creationId xmlns:a16="http://schemas.microsoft.com/office/drawing/2014/main" id="{D588D08A-B195-422B-A806-7110D213804C}"/>
              </a:ext>
            </a:extLst>
          </p:cNvPr>
          <p:cNvGraphicFramePr>
            <a:graphicFrameLocks noGrp="1"/>
          </p:cNvGraphicFramePr>
          <p:nvPr>
            <p:ph idx="1"/>
            <p:extLst>
              <p:ext uri="{D42A27DB-BD31-4B8C-83A1-F6EECF244321}">
                <p14:modId xmlns:p14="http://schemas.microsoft.com/office/powerpoint/2010/main" val="944742906"/>
              </p:ext>
            </p:extLst>
          </p:nvPr>
        </p:nvGraphicFramePr>
        <p:xfrm>
          <a:off x="1102290" y="1322388"/>
          <a:ext cx="7413060" cy="464000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AEF79A28-8D16-4840-B3FB-912A1324AD4F}"/>
              </a:ext>
            </a:extLst>
          </p:cNvPr>
          <p:cNvSpPr txBox="1"/>
          <p:nvPr/>
        </p:nvSpPr>
        <p:spPr>
          <a:xfrm>
            <a:off x="2542784" y="6175332"/>
            <a:ext cx="4622104" cy="369332"/>
          </a:xfrm>
          <a:prstGeom prst="rect">
            <a:avLst/>
          </a:prstGeom>
          <a:noFill/>
        </p:spPr>
        <p:txBody>
          <a:bodyPr wrap="square" rtlCol="0">
            <a:spAutoFit/>
          </a:bodyPr>
          <a:lstStyle/>
          <a:p>
            <a:r>
              <a:rPr lang="en-GB" dirty="0"/>
              <a:t>Source: Office for National Statistics</a:t>
            </a:r>
          </a:p>
        </p:txBody>
      </p:sp>
    </p:spTree>
    <p:extLst>
      <p:ext uri="{BB962C8B-B14F-4D97-AF65-F5344CB8AC3E}">
        <p14:creationId xmlns:p14="http://schemas.microsoft.com/office/powerpoint/2010/main" val="745354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762001"/>
            <a:ext cx="7886700" cy="4372708"/>
          </a:xfrm>
        </p:spPr>
        <p:txBody>
          <a:bodyPr>
            <a:normAutofit/>
          </a:bodyPr>
          <a:lstStyle/>
          <a:p>
            <a:br>
              <a:rPr lang="en-GB" dirty="0"/>
            </a:br>
            <a:r>
              <a:rPr lang="en-GB" dirty="0"/>
              <a:t>Do the reasons for the development of trade unions still apply today? </a:t>
            </a:r>
            <a:endParaRPr lang="en-GB" sz="5400" dirty="0"/>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93088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260648"/>
            <a:ext cx="7772400" cy="1143000"/>
          </a:xfrm>
        </p:spPr>
        <p:txBody>
          <a:bodyPr/>
          <a:lstStyle/>
          <a:p>
            <a:r>
              <a:rPr lang="en-GB" altLang="en-US" sz="3200" dirty="0">
                <a:solidFill>
                  <a:srgbClr val="002060"/>
                </a:solidFill>
                <a:latin typeface="Arial" panose="020B0604020202020204" pitchFamily="34" charset="0"/>
                <a:cs typeface="Arial" panose="020B0604020202020204" pitchFamily="34" charset="0"/>
              </a:rPr>
              <a:t>What do unions do? </a:t>
            </a:r>
          </a:p>
        </p:txBody>
      </p:sp>
      <p:sp>
        <p:nvSpPr>
          <p:cNvPr id="32771" name="Rectangle 3"/>
          <p:cNvSpPr>
            <a:spLocks noGrp="1" noChangeArrowheads="1"/>
          </p:cNvSpPr>
          <p:nvPr>
            <p:ph type="body" idx="1"/>
          </p:nvPr>
        </p:nvSpPr>
        <p:spPr>
          <a:xfrm>
            <a:off x="685800" y="1340768"/>
            <a:ext cx="7772400" cy="4392488"/>
          </a:xfrm>
        </p:spPr>
        <p:txBody>
          <a:bodyPr>
            <a:normAutofit lnSpcReduction="10000"/>
          </a:bodyPr>
          <a:lstStyle/>
          <a:p>
            <a:pPr>
              <a:lnSpc>
                <a:spcPct val="100000"/>
              </a:lnSpc>
              <a:spcBef>
                <a:spcPts val="0"/>
              </a:spcBef>
            </a:pPr>
            <a:r>
              <a:rPr lang="en-GB" dirty="0">
                <a:latin typeface="Arial" panose="020B0604020202020204" pitchFamily="34" charset="0"/>
                <a:cs typeface="Arial" panose="020B0604020202020204" pitchFamily="34" charset="0"/>
              </a:rPr>
              <a:t>Bargain and negotiate on behalf of groups of members for improved pay and conditions</a:t>
            </a:r>
          </a:p>
          <a:p>
            <a:pPr lvl="1">
              <a:lnSpc>
                <a:spcPct val="100000"/>
              </a:lnSpc>
              <a:spcBef>
                <a:spcPts val="0"/>
              </a:spcBef>
            </a:pPr>
            <a:r>
              <a:rPr lang="en-GB" dirty="0"/>
              <a:t>In 2018, the union wage premium was 11.6% for public sector workers and 2.6% in the private sector</a:t>
            </a:r>
            <a:endParaRPr lang="en-GB" dirty="0">
              <a:latin typeface="Arial" panose="020B0604020202020204" pitchFamily="34" charset="0"/>
              <a:cs typeface="Arial" panose="020B0604020202020204" pitchFamily="34" charset="0"/>
            </a:endParaRPr>
          </a:p>
          <a:p>
            <a:pPr>
              <a:lnSpc>
                <a:spcPct val="100000"/>
              </a:lnSpc>
              <a:spcBef>
                <a:spcPts val="0"/>
              </a:spcBef>
            </a:pPr>
            <a:r>
              <a:rPr lang="en-GB" dirty="0">
                <a:latin typeface="Arial" panose="020B0604020202020204" pitchFamily="34" charset="0"/>
                <a:cs typeface="Arial" panose="020B0604020202020204" pitchFamily="34" charset="0"/>
              </a:rPr>
              <a:t>Consult over employment and redundancy issues</a:t>
            </a:r>
          </a:p>
          <a:p>
            <a:pPr>
              <a:lnSpc>
                <a:spcPct val="100000"/>
              </a:lnSpc>
              <a:spcBef>
                <a:spcPts val="0"/>
              </a:spcBef>
            </a:pPr>
            <a:r>
              <a:rPr lang="en-GB" dirty="0">
                <a:latin typeface="Arial" panose="020B0604020202020204" pitchFamily="34" charset="0"/>
                <a:cs typeface="Arial" panose="020B0604020202020204" pitchFamily="34" charset="0"/>
              </a:rPr>
              <a:t>Support and represent individuals in the workplace</a:t>
            </a:r>
          </a:p>
          <a:p>
            <a:pPr lvl="1">
              <a:lnSpc>
                <a:spcPct val="100000"/>
              </a:lnSpc>
              <a:spcBef>
                <a:spcPts val="0"/>
              </a:spcBef>
            </a:pPr>
            <a:r>
              <a:rPr lang="en-GB" sz="2000" dirty="0"/>
              <a:t>Discipline and grievance</a:t>
            </a:r>
          </a:p>
          <a:p>
            <a:pPr lvl="1">
              <a:lnSpc>
                <a:spcPct val="100000"/>
              </a:lnSpc>
              <a:spcBef>
                <a:spcPts val="0"/>
              </a:spcBef>
            </a:pPr>
            <a:r>
              <a:rPr lang="en-GB" sz="2000" dirty="0"/>
              <a:t>Redundancy</a:t>
            </a:r>
            <a:endParaRPr lang="en-GB" dirty="0"/>
          </a:p>
          <a:p>
            <a:pPr lvl="1">
              <a:lnSpc>
                <a:spcPct val="100000"/>
              </a:lnSpc>
              <a:spcBef>
                <a:spcPts val="0"/>
              </a:spcBef>
            </a:pPr>
            <a:r>
              <a:rPr lang="en-GB" sz="2000" dirty="0"/>
              <a:t>Health and Safety </a:t>
            </a:r>
          </a:p>
          <a:p>
            <a:pPr>
              <a:lnSpc>
                <a:spcPct val="100000"/>
              </a:lnSpc>
              <a:spcBef>
                <a:spcPts val="0"/>
              </a:spcBef>
            </a:pPr>
            <a:r>
              <a:rPr lang="en-GB" dirty="0">
                <a:latin typeface="Arial" panose="020B0604020202020204" pitchFamily="34" charset="0"/>
                <a:cs typeface="Arial" panose="020B0604020202020204" pitchFamily="34" charset="0"/>
              </a:rPr>
              <a:t>Provide member benefits</a:t>
            </a:r>
          </a:p>
          <a:p>
            <a:pPr>
              <a:lnSpc>
                <a:spcPct val="100000"/>
              </a:lnSpc>
              <a:spcBef>
                <a:spcPts val="0"/>
              </a:spcBef>
            </a:pPr>
            <a:r>
              <a:rPr lang="en-GB" dirty="0">
                <a:latin typeface="Arial" panose="020B0604020202020204" pitchFamily="34" charset="0"/>
                <a:cs typeface="Arial" panose="020B0604020202020204" pitchFamily="34" charset="0"/>
              </a:rPr>
              <a:t>Lobby and campaign</a:t>
            </a:r>
          </a:p>
          <a:p>
            <a:pPr lvl="1">
              <a:lnSpc>
                <a:spcPct val="100000"/>
              </a:lnSpc>
              <a:spcBef>
                <a:spcPts val="0"/>
              </a:spcBef>
            </a:pPr>
            <a:r>
              <a:rPr lang="en-GB" sz="2000" dirty="0"/>
              <a:t>Economic and </a:t>
            </a:r>
            <a:r>
              <a:rPr lang="en-GB" sz="2000" dirty="0" err="1"/>
              <a:t>sectoral</a:t>
            </a:r>
            <a:r>
              <a:rPr lang="en-GB" sz="2000" dirty="0"/>
              <a:t> issues</a:t>
            </a:r>
            <a:endParaRPr lang="en-GB" dirty="0"/>
          </a:p>
          <a:p>
            <a:pPr lvl="1">
              <a:lnSpc>
                <a:spcPct val="100000"/>
              </a:lnSpc>
              <a:spcBef>
                <a:spcPts val="0"/>
              </a:spcBef>
            </a:pPr>
            <a:r>
              <a:rPr lang="en-GB" sz="2000" dirty="0"/>
              <a:t>Broader political issues</a:t>
            </a:r>
            <a:endParaRPr lang="en-GB" dirty="0"/>
          </a:p>
          <a:p>
            <a:pPr lvl="1">
              <a:lnSpc>
                <a:spcPct val="100000"/>
              </a:lnSpc>
              <a:spcBef>
                <a:spcPts val="0"/>
              </a:spcBef>
            </a:pPr>
            <a:r>
              <a:rPr lang="en-GB" sz="2000" dirty="0"/>
              <a:t>Employment rights</a:t>
            </a:r>
          </a:p>
          <a:p>
            <a:pPr marL="0" indent="0">
              <a:spcBef>
                <a:spcPts val="0"/>
              </a:spcBef>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602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548680"/>
            <a:ext cx="7772400" cy="799474"/>
          </a:xfrm>
        </p:spPr>
        <p:txBody>
          <a:bodyPr>
            <a:normAutofit fontScale="90000"/>
          </a:bodyPr>
          <a:lstStyle/>
          <a:p>
            <a:r>
              <a:rPr lang="en-GB" altLang="en-US" sz="3200" dirty="0">
                <a:solidFill>
                  <a:srgbClr val="002060"/>
                </a:solidFill>
                <a:latin typeface="Arial" panose="020B0604020202020204" pitchFamily="34" charset="0"/>
                <a:cs typeface="Arial" panose="020B0604020202020204" pitchFamily="34" charset="0"/>
              </a:rPr>
              <a:t>Trade unions – a declining force?</a:t>
            </a:r>
            <a:br>
              <a:rPr lang="en-GB" altLang="en-US" sz="3200" dirty="0">
                <a:solidFill>
                  <a:srgbClr val="002060"/>
                </a:solidFill>
                <a:latin typeface="Arial" panose="020B0604020202020204" pitchFamily="34" charset="0"/>
                <a:cs typeface="Arial" panose="020B0604020202020204" pitchFamily="34" charset="0"/>
              </a:rPr>
            </a:br>
            <a:endParaRPr lang="en-GB" altLang="en-US" sz="3200" dirty="0">
              <a:solidFill>
                <a:srgbClr val="002060"/>
              </a:solidFill>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685800" y="1340768"/>
            <a:ext cx="7772400" cy="4392488"/>
          </a:xfrm>
        </p:spPr>
        <p:txBody>
          <a:bodyPr>
            <a:normAutofit fontScale="92500" lnSpcReduction="10000"/>
          </a:bodyPr>
          <a:lstStyle/>
          <a:p>
            <a:pPr>
              <a:lnSpc>
                <a:spcPct val="90000"/>
              </a:lnSpc>
            </a:pPr>
            <a:r>
              <a:rPr lang="en-GB" altLang="en-US" sz="2800" dirty="0">
                <a:latin typeface="Arial" panose="020B0604020202020204" pitchFamily="34" charset="0"/>
                <a:cs typeface="Arial" panose="020B0604020202020204" pitchFamily="34" charset="0"/>
              </a:rPr>
              <a:t>Reduction in union density </a:t>
            </a:r>
          </a:p>
          <a:p>
            <a:pPr lvl="1">
              <a:lnSpc>
                <a:spcPct val="90000"/>
              </a:lnSpc>
            </a:pPr>
            <a:r>
              <a:rPr lang="en-GB" altLang="en-US" sz="1800" i="1" dirty="0">
                <a:latin typeface="Arial" panose="020B0604020202020204" pitchFamily="34" charset="0"/>
                <a:cs typeface="Arial" panose="020B0604020202020204" pitchFamily="34" charset="0"/>
              </a:rPr>
              <a:t>1980 – 55%</a:t>
            </a:r>
          </a:p>
          <a:p>
            <a:pPr lvl="1">
              <a:lnSpc>
                <a:spcPct val="90000"/>
              </a:lnSpc>
            </a:pPr>
            <a:r>
              <a:rPr lang="en-GB" altLang="en-US" sz="1800" i="1" dirty="0">
                <a:latin typeface="Arial" panose="020B0604020202020204" pitchFamily="34" charset="0"/>
                <a:cs typeface="Arial" panose="020B0604020202020204" pitchFamily="34" charset="0"/>
              </a:rPr>
              <a:t>1995 – 34% </a:t>
            </a:r>
          </a:p>
          <a:p>
            <a:pPr lvl="1">
              <a:lnSpc>
                <a:spcPct val="90000"/>
              </a:lnSpc>
            </a:pPr>
            <a:r>
              <a:rPr lang="en-GB" altLang="en-US" sz="1800" i="1" dirty="0">
                <a:latin typeface="Arial" panose="020B0604020202020204" pitchFamily="34" charset="0"/>
                <a:cs typeface="Arial" panose="020B0604020202020204" pitchFamily="34" charset="0"/>
              </a:rPr>
              <a:t>2018 – 23%</a:t>
            </a:r>
          </a:p>
          <a:p>
            <a:pPr>
              <a:lnSpc>
                <a:spcPct val="90000"/>
              </a:lnSpc>
            </a:pPr>
            <a:r>
              <a:rPr lang="en-GB" altLang="en-US" sz="2800" dirty="0">
                <a:latin typeface="Arial" panose="020B0604020202020204" pitchFamily="34" charset="0"/>
                <a:cs typeface="Arial" panose="020B0604020202020204" pitchFamily="34" charset="0"/>
              </a:rPr>
              <a:t>Marginalisation of trade unions </a:t>
            </a:r>
          </a:p>
          <a:p>
            <a:pPr lvl="1">
              <a:lnSpc>
                <a:spcPct val="90000"/>
              </a:lnSpc>
            </a:pPr>
            <a:r>
              <a:rPr lang="en-GB" altLang="en-US" sz="1800" i="1" dirty="0">
                <a:latin typeface="Arial" panose="020B0604020202020204" pitchFamily="34" charset="0"/>
                <a:cs typeface="Arial" panose="020B0604020202020204" pitchFamily="34" charset="0"/>
              </a:rPr>
              <a:t>According to WERS2011, 23% employees covered by collective bargaining</a:t>
            </a:r>
          </a:p>
          <a:p>
            <a:pPr lvl="1">
              <a:lnSpc>
                <a:spcPct val="90000"/>
              </a:lnSpc>
            </a:pPr>
            <a:r>
              <a:rPr lang="en-GB" altLang="en-US" sz="1800" i="1" dirty="0">
                <a:latin typeface="Arial" panose="020B0604020202020204" pitchFamily="34" charset="0"/>
                <a:cs typeface="Arial" panose="020B0604020202020204" pitchFamily="34" charset="0"/>
              </a:rPr>
              <a:t>23% of workplace have any union members</a:t>
            </a:r>
          </a:p>
          <a:p>
            <a:pPr lvl="1">
              <a:lnSpc>
                <a:spcPct val="90000"/>
              </a:lnSpc>
            </a:pPr>
            <a:r>
              <a:rPr lang="en-GB" altLang="en-US" sz="1800" i="1" dirty="0">
                <a:latin typeface="Arial" panose="020B0604020202020204" pitchFamily="34" charset="0"/>
                <a:cs typeface="Arial" panose="020B0604020202020204" pitchFamily="34" charset="0"/>
              </a:rPr>
              <a:t>27% of unionised workplaces had an on-site representative (van </a:t>
            </a:r>
            <a:r>
              <a:rPr lang="en-GB" altLang="en-US" sz="1800" i="1" dirty="0" err="1">
                <a:latin typeface="Arial" panose="020B0604020202020204" pitchFamily="34" charset="0"/>
                <a:cs typeface="Arial" panose="020B0604020202020204" pitchFamily="34" charset="0"/>
              </a:rPr>
              <a:t>Wanrooy</a:t>
            </a:r>
            <a:r>
              <a:rPr lang="en-GB" altLang="en-US" sz="1800" i="1" dirty="0">
                <a:latin typeface="Arial" panose="020B0604020202020204" pitchFamily="34" charset="0"/>
                <a:cs typeface="Arial" panose="020B0604020202020204" pitchFamily="34" charset="0"/>
              </a:rPr>
              <a:t> et al., 2013)</a:t>
            </a:r>
          </a:p>
          <a:p>
            <a:pPr>
              <a:lnSpc>
                <a:spcPct val="90000"/>
              </a:lnSpc>
            </a:pPr>
            <a:r>
              <a:rPr lang="en-GB" altLang="en-US" sz="2800" dirty="0">
                <a:latin typeface="Arial" panose="020B0604020202020204" pitchFamily="34" charset="0"/>
                <a:cs typeface="Arial" panose="020B0604020202020204" pitchFamily="34" charset="0"/>
              </a:rPr>
              <a:t>Significant </a:t>
            </a:r>
            <a:r>
              <a:rPr lang="en-GB" altLang="en-US" sz="2800" dirty="0" err="1">
                <a:latin typeface="Arial" panose="020B0604020202020204" pitchFamily="34" charset="0"/>
                <a:cs typeface="Arial" panose="020B0604020202020204" pitchFamily="34" charset="0"/>
              </a:rPr>
              <a:t>sectoral</a:t>
            </a:r>
            <a:r>
              <a:rPr lang="en-GB" altLang="en-US" sz="2800" dirty="0">
                <a:latin typeface="Arial" panose="020B0604020202020204" pitchFamily="34" charset="0"/>
                <a:cs typeface="Arial" panose="020B0604020202020204" pitchFamily="34" charset="0"/>
              </a:rPr>
              <a:t> variation – density higher and organisation stronger within public sector</a:t>
            </a:r>
          </a:p>
          <a:p>
            <a:pPr lvl="1">
              <a:lnSpc>
                <a:spcPct val="90000"/>
              </a:lnSpc>
            </a:pPr>
            <a:r>
              <a:rPr lang="en-GB" altLang="en-US" sz="1800" i="1" dirty="0">
                <a:latin typeface="Arial" panose="020B0604020202020204" pitchFamily="34" charset="0"/>
                <a:cs typeface="Arial" panose="020B0604020202020204" pitchFamily="34" charset="0"/>
              </a:rPr>
              <a:t>Public sector density – 52%</a:t>
            </a:r>
          </a:p>
          <a:p>
            <a:pPr lvl="1">
              <a:lnSpc>
                <a:spcPct val="90000"/>
              </a:lnSpc>
            </a:pPr>
            <a:r>
              <a:rPr lang="en-GB" altLang="en-US" sz="1800" i="1" dirty="0">
                <a:latin typeface="Arial" panose="020B0604020202020204" pitchFamily="34" charset="0"/>
                <a:cs typeface="Arial" panose="020B0604020202020204" pitchFamily="34" charset="0"/>
              </a:rPr>
              <a:t>Private sector density – 14%</a:t>
            </a:r>
          </a:p>
          <a:p>
            <a:pPr marL="0" indent="0">
              <a:spcBef>
                <a:spcPts val="0"/>
              </a:spcBef>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8638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548680"/>
            <a:ext cx="7772400" cy="846366"/>
          </a:xfrm>
        </p:spPr>
        <p:txBody>
          <a:bodyPr>
            <a:normAutofit fontScale="90000"/>
          </a:bodyPr>
          <a:lstStyle/>
          <a:p>
            <a:r>
              <a:rPr lang="en-GB" altLang="en-US" sz="3200" dirty="0">
                <a:solidFill>
                  <a:srgbClr val="002060"/>
                </a:solidFill>
                <a:latin typeface="Arial" panose="020B0604020202020204" pitchFamily="34" charset="0"/>
                <a:cs typeface="Arial" panose="020B0604020202020204" pitchFamily="34" charset="0"/>
              </a:rPr>
              <a:t>Explaining trade union decline</a:t>
            </a:r>
            <a:br>
              <a:rPr lang="en-GB" altLang="en-US" sz="3200" dirty="0">
                <a:solidFill>
                  <a:srgbClr val="002060"/>
                </a:solidFill>
                <a:latin typeface="Arial" panose="020B0604020202020204" pitchFamily="34" charset="0"/>
                <a:cs typeface="Arial" panose="020B0604020202020204" pitchFamily="34" charset="0"/>
              </a:rPr>
            </a:br>
            <a:endParaRPr lang="en-GB" altLang="en-US" sz="3200" dirty="0">
              <a:solidFill>
                <a:srgbClr val="002060"/>
              </a:solidFill>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685800" y="1395046"/>
            <a:ext cx="7772400" cy="4338210"/>
          </a:xfrm>
        </p:spPr>
        <p:txBody>
          <a:bodyPr>
            <a:normAutofit lnSpcReduction="10000"/>
          </a:bodyPr>
          <a:lstStyle/>
          <a:p>
            <a:pPr>
              <a:lnSpc>
                <a:spcPct val="100000"/>
              </a:lnSpc>
              <a:spcBef>
                <a:spcPts val="0"/>
              </a:spcBef>
            </a:pPr>
            <a:r>
              <a:rPr lang="en-GB" altLang="en-US" sz="2400" dirty="0">
                <a:latin typeface="Arial" panose="020B0604020202020204" pitchFamily="34" charset="0"/>
                <a:cs typeface="Arial" panose="020B0604020202020204" pitchFamily="34" charset="0"/>
              </a:rPr>
              <a:t>Benefits of union membership less clear (</a:t>
            </a:r>
            <a:r>
              <a:rPr lang="en-GB" altLang="en-US" sz="2400" dirty="0" err="1">
                <a:latin typeface="Arial" panose="020B0604020202020204" pitchFamily="34" charset="0"/>
                <a:cs typeface="Arial" panose="020B0604020202020204" pitchFamily="34" charset="0"/>
              </a:rPr>
              <a:t>Fernie</a:t>
            </a:r>
            <a:r>
              <a:rPr lang="en-GB" altLang="en-US" sz="2400" dirty="0">
                <a:latin typeface="Arial" panose="020B0604020202020204" pitchFamily="34" charset="0"/>
                <a:cs typeface="Arial" panose="020B0604020202020204" pitchFamily="34" charset="0"/>
              </a:rPr>
              <a:t> and Metcalf, 2005)</a:t>
            </a:r>
          </a:p>
          <a:p>
            <a:pPr lvl="1">
              <a:lnSpc>
                <a:spcPct val="100000"/>
              </a:lnSpc>
              <a:spcBef>
                <a:spcPts val="0"/>
              </a:spcBef>
            </a:pPr>
            <a:r>
              <a:rPr lang="en-GB" altLang="en-US" sz="1800" dirty="0">
                <a:latin typeface="Arial" panose="020B0604020202020204" pitchFamily="34" charset="0"/>
                <a:cs typeface="Arial" panose="020B0604020202020204" pitchFamily="34" charset="0"/>
              </a:rPr>
              <a:t>Decline in union wage premium </a:t>
            </a:r>
          </a:p>
          <a:p>
            <a:pPr>
              <a:lnSpc>
                <a:spcPct val="100000"/>
              </a:lnSpc>
              <a:spcBef>
                <a:spcPts val="0"/>
              </a:spcBef>
            </a:pPr>
            <a:r>
              <a:rPr lang="en-GB" altLang="en-US" sz="2400" dirty="0">
                <a:latin typeface="Arial" panose="020B0604020202020204" pitchFamily="34" charset="0"/>
                <a:cs typeface="Arial" panose="020B0604020202020204" pitchFamily="34" charset="0"/>
              </a:rPr>
              <a:t>Economic effects</a:t>
            </a:r>
          </a:p>
          <a:p>
            <a:pPr lvl="1">
              <a:lnSpc>
                <a:spcPct val="100000"/>
              </a:lnSpc>
              <a:spcBef>
                <a:spcPts val="0"/>
              </a:spcBef>
            </a:pPr>
            <a:r>
              <a:rPr lang="en-GB" altLang="en-US" sz="1800" dirty="0">
                <a:latin typeface="Arial" panose="020B0604020202020204" pitchFamily="34" charset="0"/>
                <a:cs typeface="Arial" panose="020B0604020202020204" pitchFamily="34" charset="0"/>
              </a:rPr>
              <a:t>No simple relationship to unemployment </a:t>
            </a:r>
          </a:p>
          <a:p>
            <a:pPr lvl="1">
              <a:lnSpc>
                <a:spcPct val="100000"/>
              </a:lnSpc>
              <a:spcBef>
                <a:spcPts val="0"/>
              </a:spcBef>
            </a:pPr>
            <a:r>
              <a:rPr lang="en-GB" altLang="en-US" sz="1800" dirty="0">
                <a:latin typeface="Arial" panose="020B0604020202020204" pitchFamily="34" charset="0"/>
                <a:cs typeface="Arial" panose="020B0604020202020204" pitchFamily="34" charset="0"/>
              </a:rPr>
              <a:t>Globalisation undermined bargaining power</a:t>
            </a:r>
          </a:p>
          <a:p>
            <a:pPr>
              <a:lnSpc>
                <a:spcPct val="100000"/>
              </a:lnSpc>
              <a:spcBef>
                <a:spcPts val="0"/>
              </a:spcBef>
            </a:pPr>
            <a:r>
              <a:rPr lang="en-GB" altLang="en-US" sz="2400" dirty="0">
                <a:latin typeface="Arial" panose="020B0604020202020204" pitchFamily="34" charset="0"/>
                <a:cs typeface="Arial" panose="020B0604020202020204" pitchFamily="34" charset="0"/>
              </a:rPr>
              <a:t>Employer attitude and action</a:t>
            </a:r>
          </a:p>
          <a:p>
            <a:pPr lvl="1">
              <a:lnSpc>
                <a:spcPct val="100000"/>
              </a:lnSpc>
              <a:spcBef>
                <a:spcPts val="0"/>
              </a:spcBef>
            </a:pPr>
            <a:r>
              <a:rPr lang="en-GB" altLang="en-US" sz="1800" dirty="0" err="1">
                <a:latin typeface="Arial" panose="020B0604020202020204" pitchFamily="34" charset="0"/>
                <a:cs typeface="Arial" panose="020B0604020202020204" pitchFamily="34" charset="0"/>
              </a:rPr>
              <a:t>Unitaristic</a:t>
            </a:r>
            <a:r>
              <a:rPr lang="en-GB" altLang="en-US" sz="1800" dirty="0">
                <a:latin typeface="Arial" panose="020B0604020202020204" pitchFamily="34" charset="0"/>
                <a:cs typeface="Arial" panose="020B0604020202020204" pitchFamily="34" charset="0"/>
              </a:rPr>
              <a:t> and sophisticated management strategies</a:t>
            </a:r>
          </a:p>
          <a:p>
            <a:pPr marL="342900" lvl="1" indent="-342900">
              <a:lnSpc>
                <a:spcPct val="100000"/>
              </a:lnSpc>
              <a:spcBef>
                <a:spcPts val="0"/>
              </a:spcBef>
              <a:buFontTx/>
              <a:buChar char="•"/>
            </a:pPr>
            <a:r>
              <a:rPr lang="en-GB" altLang="en-US" sz="2400" dirty="0">
                <a:latin typeface="Arial" panose="020B0604020202020204" pitchFamily="34" charset="0"/>
                <a:cs typeface="Arial" panose="020B0604020202020204" pitchFamily="34" charset="0"/>
              </a:rPr>
              <a:t>Anti-trade Union Legislation (Freeman and Pelletier, 1990)</a:t>
            </a:r>
          </a:p>
          <a:p>
            <a:pPr marL="742950" lvl="2" indent="-342900">
              <a:lnSpc>
                <a:spcPct val="100000"/>
              </a:lnSpc>
              <a:spcBef>
                <a:spcPts val="0"/>
              </a:spcBef>
            </a:pPr>
            <a:r>
              <a:rPr lang="en-GB" altLang="en-US" sz="1800" dirty="0">
                <a:latin typeface="Arial" panose="020B0604020202020204" pitchFamily="34" charset="0"/>
                <a:cs typeface="Arial" panose="020B0604020202020204" pitchFamily="34" charset="0"/>
              </a:rPr>
              <a:t>Employer hostility and growth of HRM</a:t>
            </a:r>
          </a:p>
          <a:p>
            <a:pPr>
              <a:lnSpc>
                <a:spcPct val="100000"/>
              </a:lnSpc>
              <a:spcBef>
                <a:spcPts val="0"/>
              </a:spcBef>
            </a:pPr>
            <a:r>
              <a:rPr lang="en-GB" altLang="en-US" sz="2400" dirty="0">
                <a:latin typeface="Arial" panose="020B0604020202020204" pitchFamily="34" charset="0"/>
                <a:cs typeface="Arial" panose="020B0604020202020204" pitchFamily="34" charset="0"/>
              </a:rPr>
              <a:t>Hostile ‘terrain’ for trade union organisation</a:t>
            </a:r>
          </a:p>
          <a:p>
            <a:pPr lvl="1">
              <a:lnSpc>
                <a:spcPct val="100000"/>
              </a:lnSpc>
              <a:spcBef>
                <a:spcPts val="0"/>
              </a:spcBef>
            </a:pPr>
            <a:r>
              <a:rPr lang="en-GB" altLang="en-US" sz="1800" dirty="0">
                <a:latin typeface="Arial" panose="020B0604020202020204" pitchFamily="34" charset="0"/>
                <a:cs typeface="Arial" panose="020B0604020202020204" pitchFamily="34" charset="0"/>
              </a:rPr>
              <a:t>Changing labour market context </a:t>
            </a:r>
          </a:p>
          <a:p>
            <a:pPr lvl="1">
              <a:lnSpc>
                <a:spcPct val="100000"/>
              </a:lnSpc>
              <a:spcBef>
                <a:spcPts val="0"/>
              </a:spcBef>
            </a:pPr>
            <a:r>
              <a:rPr lang="en-GB" altLang="en-US" sz="1800" dirty="0">
                <a:latin typeface="Arial" panose="020B0604020202020204" pitchFamily="34" charset="0"/>
                <a:cs typeface="Arial" panose="020B0604020202020204" pitchFamily="34" charset="0"/>
              </a:rPr>
              <a:t>‘Growth of individualistic values in society</a:t>
            </a:r>
          </a:p>
          <a:p>
            <a:pPr marL="0" indent="0">
              <a:spcBef>
                <a:spcPts val="0"/>
              </a:spcBef>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0142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548680"/>
            <a:ext cx="7772400" cy="648072"/>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600" dirty="0">
                <a:solidFill>
                  <a:srgbClr val="002060"/>
                </a:solidFill>
                <a:latin typeface="Arial" panose="020B0604020202020204" pitchFamily="34" charset="0"/>
                <a:cs typeface="Arial" panose="020B0604020202020204" pitchFamily="34" charset="0"/>
              </a:rPr>
              <a:t>Union mergers – efficiency and identity</a:t>
            </a:r>
          </a:p>
        </p:txBody>
      </p:sp>
      <p:sp>
        <p:nvSpPr>
          <p:cNvPr id="32771" name="Rectangle 3"/>
          <p:cNvSpPr>
            <a:spLocks noGrp="1" noChangeArrowheads="1"/>
          </p:cNvSpPr>
          <p:nvPr>
            <p:ph type="body" idx="1"/>
          </p:nvPr>
        </p:nvSpPr>
        <p:spPr>
          <a:xfrm>
            <a:off x="685800" y="1844824"/>
            <a:ext cx="7772400" cy="3888432"/>
          </a:xfrm>
        </p:spPr>
        <p:txBody>
          <a:bodyPr>
            <a:normAutofit/>
          </a:bodyPr>
          <a:lstStyle/>
          <a:p>
            <a:pPr>
              <a:spcBef>
                <a:spcPts val="600"/>
              </a:spcBef>
            </a:pPr>
            <a:r>
              <a:rPr lang="en-GB" altLang="en-US" dirty="0">
                <a:latin typeface="Arial" panose="020B0604020202020204" pitchFamily="34" charset="0"/>
                <a:cs typeface="Arial" panose="020B0604020202020204" pitchFamily="34" charset="0"/>
              </a:rPr>
              <a:t>Pressures to reduce costs as union membership and therefore income falls</a:t>
            </a:r>
          </a:p>
          <a:p>
            <a:pPr>
              <a:spcBef>
                <a:spcPts val="600"/>
              </a:spcBef>
            </a:pPr>
            <a:r>
              <a:rPr lang="en-GB" altLang="en-US" dirty="0">
                <a:latin typeface="Arial" panose="020B0604020202020204" pitchFamily="34" charset="0"/>
                <a:cs typeface="Arial" panose="020B0604020202020204" pitchFamily="34" charset="0"/>
              </a:rPr>
              <a:t>Economies of scale and increased efficiency</a:t>
            </a:r>
          </a:p>
          <a:p>
            <a:pPr>
              <a:spcBef>
                <a:spcPts val="600"/>
              </a:spcBef>
            </a:pPr>
            <a:r>
              <a:rPr lang="en-GB" altLang="en-US" dirty="0">
                <a:latin typeface="Arial" panose="020B0604020202020204" pitchFamily="34" charset="0"/>
                <a:cs typeface="Arial" panose="020B0604020202020204" pitchFamily="34" charset="0"/>
              </a:rPr>
              <a:t>Increased power and influence at a national political level</a:t>
            </a:r>
          </a:p>
          <a:p>
            <a:pPr>
              <a:spcBef>
                <a:spcPts val="600"/>
              </a:spcBef>
            </a:pPr>
            <a:r>
              <a:rPr lang="en-GB" altLang="en-US" dirty="0">
                <a:latin typeface="Arial" panose="020B0604020202020204" pitchFamily="34" charset="0"/>
                <a:cs typeface="Arial" panose="020B0604020202020204" pitchFamily="34" charset="0"/>
              </a:rPr>
              <a:t>Sufficient scale to match large global organisations</a:t>
            </a:r>
          </a:p>
          <a:p>
            <a:pPr marL="0" indent="0">
              <a:spcBef>
                <a:spcPts val="600"/>
              </a:spcBef>
              <a:buNone/>
            </a:pPr>
            <a:r>
              <a:rPr lang="en-GB" altLang="en-US" dirty="0">
                <a:latin typeface="Arial" panose="020B0604020202020204" pitchFamily="34" charset="0"/>
                <a:cs typeface="Arial" panose="020B0604020202020204" pitchFamily="34" charset="0"/>
              </a:rPr>
              <a:t>BUT</a:t>
            </a:r>
          </a:p>
          <a:p>
            <a:pPr>
              <a:spcBef>
                <a:spcPts val="600"/>
              </a:spcBef>
            </a:pPr>
            <a:r>
              <a:rPr lang="en-GB" altLang="en-US" dirty="0">
                <a:latin typeface="Arial" panose="020B0604020202020204" pitchFamily="34" charset="0"/>
                <a:cs typeface="Arial" panose="020B0604020202020204" pitchFamily="34" charset="0"/>
              </a:rPr>
              <a:t>Large merged unions arguably lack industrial and professional identity </a:t>
            </a:r>
          </a:p>
        </p:txBody>
      </p:sp>
    </p:spTree>
    <p:extLst>
      <p:ext uri="{BB962C8B-B14F-4D97-AF65-F5344CB8AC3E}">
        <p14:creationId xmlns:p14="http://schemas.microsoft.com/office/powerpoint/2010/main" val="4199414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116632"/>
            <a:ext cx="7772400" cy="936104"/>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600" dirty="0">
                <a:solidFill>
                  <a:srgbClr val="002060"/>
                </a:solidFill>
                <a:latin typeface="Arial" panose="020B0604020202020204" pitchFamily="34" charset="0"/>
                <a:cs typeface="Arial" panose="020B0604020202020204" pitchFamily="34" charset="0"/>
              </a:rPr>
              <a:t>The Servicing Agenda</a:t>
            </a:r>
          </a:p>
        </p:txBody>
      </p:sp>
      <p:sp>
        <p:nvSpPr>
          <p:cNvPr id="32771" name="Rectangle 3"/>
          <p:cNvSpPr>
            <a:spLocks noGrp="1" noChangeArrowheads="1"/>
          </p:cNvSpPr>
          <p:nvPr>
            <p:ph type="body" idx="1"/>
          </p:nvPr>
        </p:nvSpPr>
        <p:spPr>
          <a:xfrm>
            <a:off x="685800" y="1340768"/>
            <a:ext cx="7772400" cy="4392488"/>
          </a:xfrm>
        </p:spPr>
        <p:txBody>
          <a:bodyPr>
            <a:noAutofit/>
          </a:bodyPr>
          <a:lstStyle/>
          <a:p>
            <a:pPr>
              <a:spcBef>
                <a:spcPts val="600"/>
              </a:spcBef>
            </a:pPr>
            <a:r>
              <a:rPr lang="en-GB" altLang="en-US" dirty="0">
                <a:latin typeface="Arial" panose="020B0604020202020204" pitchFamily="34" charset="0"/>
                <a:cs typeface="Arial" panose="020B0604020202020204" pitchFamily="34" charset="0"/>
              </a:rPr>
              <a:t>Redirection of strategy to representation and support of individual members (Dickens and Hall, 2010)</a:t>
            </a:r>
          </a:p>
          <a:p>
            <a:pPr lvl="1">
              <a:spcBef>
                <a:spcPts val="600"/>
              </a:spcBef>
            </a:pPr>
            <a:r>
              <a:rPr lang="en-GB" altLang="en-US" sz="2000" dirty="0"/>
              <a:t>Disciplinary and grievance issues</a:t>
            </a:r>
          </a:p>
          <a:p>
            <a:pPr>
              <a:spcBef>
                <a:spcPts val="600"/>
              </a:spcBef>
            </a:pPr>
            <a:r>
              <a:rPr lang="en-GB" altLang="en-US" dirty="0"/>
              <a:t>Discounted member benefits – insurance, legal services </a:t>
            </a:r>
            <a:r>
              <a:rPr lang="en-GB" altLang="en-US" dirty="0" err="1"/>
              <a:t>etc</a:t>
            </a:r>
            <a:endParaRPr lang="en-GB" altLang="en-US" dirty="0"/>
          </a:p>
          <a:p>
            <a:pPr lvl="1">
              <a:spcBef>
                <a:spcPts val="600"/>
              </a:spcBef>
            </a:pPr>
            <a:r>
              <a:rPr lang="en-GB" altLang="en-US" sz="2000" dirty="0"/>
              <a:t>Union membership promoted as good ‘value for money</a:t>
            </a:r>
          </a:p>
          <a:p>
            <a:pPr lvl="1">
              <a:spcBef>
                <a:spcPts val="600"/>
              </a:spcBef>
            </a:pPr>
            <a:r>
              <a:rPr lang="en-GB" altLang="en-US" sz="2000" dirty="0"/>
              <a:t>No evidence that this is linked to recruitment</a:t>
            </a:r>
          </a:p>
          <a:p>
            <a:pPr>
              <a:spcBef>
                <a:spcPts val="600"/>
              </a:spcBef>
            </a:pPr>
            <a:r>
              <a:rPr lang="en-GB" altLang="en-US" dirty="0">
                <a:latin typeface="Arial" panose="020B0604020202020204" pitchFamily="34" charset="0"/>
                <a:cs typeface="Arial" panose="020B0604020202020204" pitchFamily="34" charset="0"/>
              </a:rPr>
              <a:t>Passive relationship between representatives and members – ultimately unsustainable?</a:t>
            </a:r>
          </a:p>
          <a:p>
            <a:pPr>
              <a:spcBef>
                <a:spcPts val="600"/>
              </a:spcBef>
            </a:pPr>
            <a:r>
              <a:rPr lang="en-GB" altLang="en-US" dirty="0">
                <a:latin typeface="Arial" panose="020B0604020202020204" pitchFamily="34" charset="0"/>
                <a:cs typeface="Arial" panose="020B0604020202020204" pitchFamily="34" charset="0"/>
              </a:rPr>
              <a:t>But, union support is the main reason for members joining and staying (Waddington and </a:t>
            </a:r>
            <a:r>
              <a:rPr lang="en-GB" altLang="en-US" dirty="0" err="1">
                <a:latin typeface="Arial" panose="020B0604020202020204" pitchFamily="34" charset="0"/>
                <a:cs typeface="Arial" panose="020B0604020202020204" pitchFamily="34" charset="0"/>
              </a:rPr>
              <a:t>Whitston</a:t>
            </a:r>
            <a:r>
              <a:rPr lang="en-GB" altLang="en-US" dirty="0">
                <a:latin typeface="Arial" panose="020B0604020202020204" pitchFamily="34" charset="0"/>
                <a:cs typeface="Arial" panose="020B0604020202020204" pitchFamily="34" charset="0"/>
              </a:rPr>
              <a:t>, 1997)</a:t>
            </a:r>
          </a:p>
        </p:txBody>
      </p:sp>
    </p:spTree>
    <p:extLst>
      <p:ext uri="{BB962C8B-B14F-4D97-AF65-F5344CB8AC3E}">
        <p14:creationId xmlns:p14="http://schemas.microsoft.com/office/powerpoint/2010/main" val="739951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15739" y="369494"/>
            <a:ext cx="7772400" cy="648072"/>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200" dirty="0">
                <a:solidFill>
                  <a:srgbClr val="002060"/>
                </a:solidFill>
                <a:latin typeface="Arial" panose="020B0604020202020204" pitchFamily="34" charset="0"/>
                <a:cs typeface="Arial" panose="020B0604020202020204" pitchFamily="34" charset="0"/>
              </a:rPr>
              <a:t>Partnership – Increased Influence or Collusion?</a:t>
            </a:r>
          </a:p>
        </p:txBody>
      </p:sp>
      <p:sp>
        <p:nvSpPr>
          <p:cNvPr id="32771" name="Rectangle 3"/>
          <p:cNvSpPr>
            <a:spLocks noGrp="1" noChangeArrowheads="1"/>
          </p:cNvSpPr>
          <p:nvPr>
            <p:ph type="body" idx="1"/>
          </p:nvPr>
        </p:nvSpPr>
        <p:spPr>
          <a:xfrm>
            <a:off x="685800" y="1628800"/>
            <a:ext cx="7772400" cy="4104456"/>
          </a:xfrm>
        </p:spPr>
        <p:txBody>
          <a:bodyPr>
            <a:normAutofit lnSpcReduction="10000"/>
          </a:bodyPr>
          <a:lstStyle/>
          <a:p>
            <a:pPr>
              <a:lnSpc>
                <a:spcPct val="100000"/>
              </a:lnSpc>
              <a:spcBef>
                <a:spcPts val="0"/>
              </a:spcBef>
            </a:pPr>
            <a:r>
              <a:rPr lang="en-GB" dirty="0"/>
              <a:t>Trade unions working with employers to achieve business goals – more co-operative approach</a:t>
            </a:r>
          </a:p>
          <a:p>
            <a:pPr lvl="1">
              <a:lnSpc>
                <a:spcPct val="100000"/>
              </a:lnSpc>
              <a:spcBef>
                <a:spcPts val="0"/>
              </a:spcBef>
            </a:pPr>
            <a:r>
              <a:rPr lang="en-GB" sz="2000" dirty="0"/>
              <a:t>Emphasises business case for trade unions</a:t>
            </a:r>
          </a:p>
          <a:p>
            <a:pPr>
              <a:lnSpc>
                <a:spcPct val="100000"/>
              </a:lnSpc>
              <a:spcBef>
                <a:spcPts val="0"/>
              </a:spcBef>
            </a:pPr>
            <a:r>
              <a:rPr lang="en-GB" dirty="0"/>
              <a:t>Reflected industrial reality and weakness of unions</a:t>
            </a:r>
          </a:p>
          <a:p>
            <a:pPr>
              <a:lnSpc>
                <a:spcPct val="100000"/>
              </a:lnSpc>
              <a:spcBef>
                <a:spcPts val="0"/>
              </a:spcBef>
            </a:pPr>
            <a:r>
              <a:rPr lang="en-GB" dirty="0"/>
              <a:t>Gives union input into decision making (</a:t>
            </a:r>
            <a:r>
              <a:rPr lang="en-GB" dirty="0" err="1"/>
              <a:t>Tailby</a:t>
            </a:r>
            <a:r>
              <a:rPr lang="en-GB" dirty="0"/>
              <a:t> and Winchester, 2000)</a:t>
            </a:r>
          </a:p>
          <a:p>
            <a:pPr>
              <a:lnSpc>
                <a:spcPct val="100000"/>
              </a:lnSpc>
              <a:spcBef>
                <a:spcPts val="0"/>
              </a:spcBef>
            </a:pPr>
            <a:r>
              <a:rPr lang="en-GB" dirty="0"/>
              <a:t>Unions able to retain recognition but,</a:t>
            </a:r>
          </a:p>
          <a:p>
            <a:pPr lvl="1">
              <a:lnSpc>
                <a:spcPct val="100000"/>
              </a:lnSpc>
              <a:spcBef>
                <a:spcPts val="0"/>
              </a:spcBef>
            </a:pPr>
            <a:r>
              <a:rPr lang="en-GB" dirty="0"/>
              <a:t>Divorced from grass roots – gap between union officials and rank and file (Wills, 2004)</a:t>
            </a:r>
          </a:p>
          <a:p>
            <a:pPr lvl="1">
              <a:lnSpc>
                <a:spcPct val="100000"/>
              </a:lnSpc>
              <a:spcBef>
                <a:spcPts val="0"/>
              </a:spcBef>
            </a:pPr>
            <a:r>
              <a:rPr lang="en-GB" dirty="0"/>
              <a:t>Partnership used to constrain union opposition</a:t>
            </a:r>
          </a:p>
          <a:p>
            <a:pPr lvl="1">
              <a:lnSpc>
                <a:spcPct val="100000"/>
              </a:lnSpc>
              <a:spcBef>
                <a:spcPts val="0"/>
              </a:spcBef>
            </a:pPr>
            <a:r>
              <a:rPr lang="en-GB" dirty="0"/>
              <a:t>Workers see little evidence of increased security or involvement (</a:t>
            </a:r>
            <a:r>
              <a:rPr lang="en-GB" dirty="0" err="1"/>
              <a:t>Lucio</a:t>
            </a:r>
            <a:r>
              <a:rPr lang="en-GB" dirty="0"/>
              <a:t> and Stuart, 2002)</a:t>
            </a:r>
          </a:p>
          <a:p>
            <a:pPr marL="0" indent="0">
              <a:lnSpc>
                <a:spcPct val="80000"/>
              </a:lnSpc>
              <a:buNone/>
            </a:pPr>
            <a:endParaRPr lang="en-GB" sz="2800" dirty="0"/>
          </a:p>
          <a:p>
            <a:pPr marL="0" indent="0">
              <a:lnSpc>
                <a:spcPct val="80000"/>
              </a:lnSpc>
              <a:buNone/>
            </a:pPr>
            <a:endParaRPr lang="en-GB" sz="2800" dirty="0"/>
          </a:p>
          <a:p>
            <a:pPr>
              <a:lnSpc>
                <a:spcPct val="80000"/>
              </a:lnSpc>
            </a:pPr>
            <a:endParaRPr lang="en-GB" sz="2800" dirty="0"/>
          </a:p>
          <a:p>
            <a:pPr marL="0" indent="0">
              <a:spcBef>
                <a:spcPts val="0"/>
              </a:spcBef>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0639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260648"/>
            <a:ext cx="7772400" cy="648072"/>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200" dirty="0">
                <a:solidFill>
                  <a:srgbClr val="002060"/>
                </a:solidFill>
                <a:latin typeface="Arial" panose="020B0604020202020204" pitchFamily="34" charset="0"/>
                <a:cs typeface="Arial" panose="020B0604020202020204" pitchFamily="34" charset="0"/>
              </a:rPr>
              <a:t>Union Organising – A New Approach</a:t>
            </a:r>
          </a:p>
        </p:txBody>
      </p:sp>
      <p:sp>
        <p:nvSpPr>
          <p:cNvPr id="32771" name="Rectangle 3"/>
          <p:cNvSpPr>
            <a:spLocks noGrp="1" noChangeArrowheads="1"/>
          </p:cNvSpPr>
          <p:nvPr>
            <p:ph type="body" idx="1"/>
          </p:nvPr>
        </p:nvSpPr>
        <p:spPr>
          <a:xfrm>
            <a:off x="685800" y="1268760"/>
            <a:ext cx="7772400" cy="4464496"/>
          </a:xfrm>
        </p:spPr>
        <p:txBody>
          <a:bodyPr>
            <a:noAutofit/>
          </a:bodyPr>
          <a:lstStyle/>
          <a:p>
            <a:pPr>
              <a:lnSpc>
                <a:spcPct val="100000"/>
              </a:lnSpc>
              <a:spcBef>
                <a:spcPts val="0"/>
              </a:spcBef>
            </a:pPr>
            <a:r>
              <a:rPr lang="en-GB" altLang="en-US" dirty="0">
                <a:latin typeface="Arial" panose="020B0604020202020204" pitchFamily="34" charset="0"/>
                <a:cs typeface="Arial" panose="020B0604020202020204" pitchFamily="34" charset="0"/>
              </a:rPr>
              <a:t>Emphasis on building union organisation from the grass-roots – encouraging activism (Simms and Holgate, 2010)</a:t>
            </a:r>
          </a:p>
          <a:p>
            <a:pPr lvl="1">
              <a:lnSpc>
                <a:spcPct val="100000"/>
              </a:lnSpc>
              <a:spcBef>
                <a:spcPts val="0"/>
              </a:spcBef>
            </a:pPr>
            <a:r>
              <a:rPr lang="en-GB" altLang="en-US" dirty="0">
                <a:latin typeface="Arial" panose="020B0604020202020204" pitchFamily="34" charset="0"/>
                <a:cs typeface="Arial" panose="020B0604020202020204" pitchFamily="34" charset="0"/>
              </a:rPr>
              <a:t>Identifying and developing new workplace leaders</a:t>
            </a:r>
          </a:p>
          <a:p>
            <a:pPr lvl="1">
              <a:lnSpc>
                <a:spcPct val="100000"/>
              </a:lnSpc>
              <a:spcBef>
                <a:spcPts val="0"/>
              </a:spcBef>
            </a:pPr>
            <a:r>
              <a:rPr lang="en-GB" altLang="en-US" dirty="0">
                <a:latin typeface="Arial" panose="020B0604020202020204" pitchFamily="34" charset="0"/>
                <a:cs typeface="Arial" panose="020B0604020202020204" pitchFamily="34" charset="0"/>
              </a:rPr>
              <a:t>Building campaigns around workplace issues</a:t>
            </a:r>
          </a:p>
          <a:p>
            <a:pPr lvl="1">
              <a:lnSpc>
                <a:spcPct val="100000"/>
              </a:lnSpc>
              <a:spcBef>
                <a:spcPts val="0"/>
              </a:spcBef>
            </a:pPr>
            <a:r>
              <a:rPr lang="en-GB" altLang="en-US" dirty="0">
                <a:latin typeface="Arial" panose="020B0604020202020204" pitchFamily="34" charset="0"/>
                <a:cs typeface="Arial" panose="020B0604020202020204" pitchFamily="34" charset="0"/>
              </a:rPr>
              <a:t>Emphasising difference with employer</a:t>
            </a:r>
          </a:p>
          <a:p>
            <a:pPr>
              <a:lnSpc>
                <a:spcPct val="100000"/>
              </a:lnSpc>
              <a:spcBef>
                <a:spcPts val="0"/>
              </a:spcBef>
            </a:pPr>
            <a:r>
              <a:rPr lang="en-GB" altLang="en-US" dirty="0">
                <a:latin typeface="Arial" panose="020B0604020202020204" pitchFamily="34" charset="0"/>
                <a:cs typeface="Arial" panose="020B0604020202020204" pitchFamily="34" charset="0"/>
              </a:rPr>
              <a:t>Sustainable development rather than short-term recruitment</a:t>
            </a:r>
          </a:p>
          <a:p>
            <a:pPr>
              <a:lnSpc>
                <a:spcPct val="100000"/>
              </a:lnSpc>
              <a:spcBef>
                <a:spcPts val="0"/>
              </a:spcBef>
            </a:pPr>
            <a:r>
              <a:rPr lang="en-GB" altLang="en-US" dirty="0">
                <a:latin typeface="Arial" panose="020B0604020202020204" pitchFamily="34" charset="0"/>
                <a:cs typeface="Arial" panose="020B0604020202020204" pitchFamily="34" charset="0"/>
              </a:rPr>
              <a:t>Some success but limited evidence of overall impact</a:t>
            </a:r>
          </a:p>
          <a:p>
            <a:pPr lvl="1">
              <a:lnSpc>
                <a:spcPct val="100000"/>
              </a:lnSpc>
              <a:spcBef>
                <a:spcPts val="0"/>
              </a:spcBef>
            </a:pPr>
            <a:r>
              <a:rPr lang="en-GB" altLang="en-US" dirty="0">
                <a:latin typeface="Arial" panose="020B0604020202020204" pitchFamily="34" charset="0"/>
                <a:cs typeface="Arial" panose="020B0604020202020204" pitchFamily="34" charset="0"/>
              </a:rPr>
              <a:t>Unions have tended to focus on ‘easy’ recruitment</a:t>
            </a:r>
          </a:p>
          <a:p>
            <a:pPr lvl="1">
              <a:lnSpc>
                <a:spcPct val="100000"/>
              </a:lnSpc>
              <a:spcBef>
                <a:spcPts val="0"/>
              </a:spcBef>
            </a:pPr>
            <a:r>
              <a:rPr lang="en-GB" altLang="en-US" dirty="0">
                <a:latin typeface="Arial" panose="020B0604020202020204" pitchFamily="34" charset="0"/>
                <a:cs typeface="Arial" panose="020B0604020202020204" pitchFamily="34" charset="0"/>
              </a:rPr>
              <a:t>Workers wary of conflicting approaches (</a:t>
            </a:r>
            <a:r>
              <a:rPr lang="en-GB" altLang="en-US" dirty="0" err="1">
                <a:latin typeface="Arial" panose="020B0604020202020204" pitchFamily="34" charset="0"/>
                <a:cs typeface="Arial" panose="020B0604020202020204" pitchFamily="34" charset="0"/>
              </a:rPr>
              <a:t>Jarley</a:t>
            </a:r>
            <a:r>
              <a:rPr lang="en-GB" altLang="en-US" dirty="0">
                <a:latin typeface="Arial" panose="020B0604020202020204" pitchFamily="34" charset="0"/>
                <a:cs typeface="Arial" panose="020B0604020202020204" pitchFamily="34" charset="0"/>
              </a:rPr>
              <a:t>, 2005)</a:t>
            </a:r>
          </a:p>
          <a:p>
            <a:pPr lvl="1">
              <a:lnSpc>
                <a:spcPct val="100000"/>
              </a:lnSpc>
              <a:spcBef>
                <a:spcPts val="0"/>
              </a:spcBef>
            </a:pPr>
            <a:r>
              <a:rPr lang="en-GB" altLang="en-US" dirty="0">
                <a:latin typeface="Arial" panose="020B0604020202020204" pitchFamily="34" charset="0"/>
                <a:cs typeface="Arial" panose="020B0604020202020204" pitchFamily="34" charset="0"/>
              </a:rPr>
              <a:t>Individual representation (servicing) still extremely important in driving membership</a:t>
            </a:r>
          </a:p>
        </p:txBody>
      </p:sp>
    </p:spTree>
    <p:extLst>
      <p:ext uri="{BB962C8B-B14F-4D97-AF65-F5344CB8AC3E}">
        <p14:creationId xmlns:p14="http://schemas.microsoft.com/office/powerpoint/2010/main" val="4169515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49409" y="620688"/>
            <a:ext cx="7772400" cy="648072"/>
          </a:xfrm>
        </p:spPr>
        <p:txBody>
          <a:bodyPr>
            <a:normAutofit fontScale="90000"/>
          </a:bodyPr>
          <a:lstStyle/>
          <a:p>
            <a:r>
              <a:rPr lang="en-GB" altLang="en-US" sz="3200" dirty="0">
                <a:solidFill>
                  <a:srgbClr val="002060"/>
                </a:solidFill>
                <a:latin typeface="Arial" panose="020B0604020202020204" pitchFamily="34" charset="0"/>
                <a:cs typeface="Arial" panose="020B0604020202020204" pitchFamily="34" charset="0"/>
              </a:rPr>
              <a:t>The Potential of Community </a:t>
            </a:r>
            <a:r>
              <a:rPr lang="en-GB" altLang="en-US" sz="3200" dirty="0">
                <a:solidFill>
                  <a:srgbClr val="002060"/>
                </a:solidFill>
              </a:rPr>
              <a:t>O</a:t>
            </a:r>
            <a:r>
              <a:rPr lang="en-GB" altLang="en-US" sz="3200" dirty="0">
                <a:solidFill>
                  <a:srgbClr val="002060"/>
                </a:solidFill>
                <a:latin typeface="Arial" panose="020B0604020202020204" pitchFamily="34" charset="0"/>
                <a:cs typeface="Arial" panose="020B0604020202020204" pitchFamily="34" charset="0"/>
              </a:rPr>
              <a:t>rganising</a:t>
            </a:r>
            <a:br>
              <a:rPr lang="en-GB" altLang="en-US" sz="3200" dirty="0">
                <a:solidFill>
                  <a:srgbClr val="002060"/>
                </a:solidFill>
                <a:latin typeface="Arial" panose="020B0604020202020204" pitchFamily="34" charset="0"/>
                <a:cs typeface="Arial" panose="020B0604020202020204" pitchFamily="34" charset="0"/>
              </a:rPr>
            </a:br>
            <a:endParaRPr lang="en-GB" altLang="en-US" sz="3200" dirty="0">
              <a:solidFill>
                <a:srgbClr val="002060"/>
              </a:solidFill>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685800" y="1254369"/>
            <a:ext cx="7772400" cy="4478887"/>
          </a:xfrm>
        </p:spPr>
        <p:txBody>
          <a:bodyPr>
            <a:noAutofit/>
          </a:bodyPr>
          <a:lstStyle/>
          <a:p>
            <a:pPr>
              <a:lnSpc>
                <a:spcPct val="100000"/>
              </a:lnSpc>
              <a:spcBef>
                <a:spcPts val="0"/>
              </a:spcBef>
            </a:pPr>
            <a:r>
              <a:rPr lang="en-GB" altLang="en-US" dirty="0">
                <a:latin typeface="Arial" panose="020B0604020202020204" pitchFamily="34" charset="0"/>
                <a:cs typeface="Arial" panose="020B0604020202020204" pitchFamily="34" charset="0"/>
              </a:rPr>
              <a:t>Community organising – based on relational methods</a:t>
            </a:r>
          </a:p>
          <a:p>
            <a:pPr lvl="1">
              <a:lnSpc>
                <a:spcPct val="100000"/>
              </a:lnSpc>
              <a:spcBef>
                <a:spcPts val="0"/>
              </a:spcBef>
            </a:pPr>
            <a:r>
              <a:rPr lang="en-GB" altLang="en-US" dirty="0">
                <a:latin typeface="Arial" panose="020B0604020202020204" pitchFamily="34" charset="0"/>
                <a:cs typeface="Arial" panose="020B0604020202020204" pitchFamily="34" charset="0"/>
              </a:rPr>
              <a:t>Importance of trade unions building alliances with other groups</a:t>
            </a:r>
          </a:p>
          <a:p>
            <a:pPr lvl="1">
              <a:lnSpc>
                <a:spcPct val="100000"/>
              </a:lnSpc>
              <a:spcBef>
                <a:spcPts val="0"/>
              </a:spcBef>
            </a:pPr>
            <a:r>
              <a:rPr lang="en-GB" altLang="en-US" dirty="0">
                <a:latin typeface="Arial" panose="020B0604020202020204" pitchFamily="34" charset="0"/>
                <a:cs typeface="Arial" panose="020B0604020202020204" pitchFamily="34" charset="0"/>
              </a:rPr>
              <a:t>Focus on developing campaigns over broader issues – minimum wages, housing, poverty</a:t>
            </a:r>
          </a:p>
          <a:p>
            <a:pPr>
              <a:lnSpc>
                <a:spcPct val="100000"/>
              </a:lnSpc>
              <a:spcBef>
                <a:spcPts val="0"/>
              </a:spcBef>
            </a:pPr>
            <a:r>
              <a:rPr lang="en-GB" altLang="en-US" dirty="0">
                <a:latin typeface="Arial" panose="020B0604020202020204" pitchFamily="34" charset="0"/>
                <a:cs typeface="Arial" panose="020B0604020202020204" pitchFamily="34" charset="0"/>
              </a:rPr>
              <a:t>Emphasis on building relationships and engagement Significant success of London Citizens in winning support for the Living Wage </a:t>
            </a:r>
          </a:p>
          <a:p>
            <a:pPr>
              <a:lnSpc>
                <a:spcPct val="100000"/>
              </a:lnSpc>
              <a:spcBef>
                <a:spcPts val="0"/>
              </a:spcBef>
            </a:pPr>
            <a:r>
              <a:rPr lang="en-GB" altLang="en-US" dirty="0">
                <a:latin typeface="Arial" panose="020B0604020202020204" pitchFamily="34" charset="0"/>
                <a:cs typeface="Arial" panose="020B0604020202020204" pitchFamily="34" charset="0"/>
              </a:rPr>
              <a:t>Potential for unions to adopt relational methods (Saundry and </a:t>
            </a:r>
            <a:r>
              <a:rPr lang="en-GB" altLang="en-US" dirty="0" err="1">
                <a:latin typeface="Arial" panose="020B0604020202020204" pitchFamily="34" charset="0"/>
                <a:cs typeface="Arial" panose="020B0604020202020204" pitchFamily="34" charset="0"/>
              </a:rPr>
              <a:t>Mckeown</a:t>
            </a:r>
            <a:r>
              <a:rPr lang="en-GB" altLang="en-US" dirty="0">
                <a:latin typeface="Arial" panose="020B0604020202020204" pitchFamily="34" charset="0"/>
                <a:cs typeface="Arial" panose="020B0604020202020204" pitchFamily="34" charset="0"/>
              </a:rPr>
              <a:t>, 2013)</a:t>
            </a:r>
          </a:p>
          <a:p>
            <a:pPr>
              <a:lnSpc>
                <a:spcPct val="100000"/>
              </a:lnSpc>
              <a:spcBef>
                <a:spcPts val="0"/>
              </a:spcBef>
            </a:pPr>
            <a:r>
              <a:rPr lang="en-GB" altLang="en-US" dirty="0">
                <a:latin typeface="Arial" panose="020B0604020202020204" pitchFamily="34" charset="0"/>
                <a:cs typeface="Arial" panose="020B0604020202020204" pitchFamily="34" charset="0"/>
              </a:rPr>
              <a:t>Problems of cultural fit – evidence of instrumental approach from UK unions (Holgate, 2014)</a:t>
            </a:r>
          </a:p>
        </p:txBody>
      </p:sp>
    </p:spTree>
    <p:extLst>
      <p:ext uri="{BB962C8B-B14F-4D97-AF65-F5344CB8AC3E}">
        <p14:creationId xmlns:p14="http://schemas.microsoft.com/office/powerpoint/2010/main" val="3137463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49409" y="620688"/>
            <a:ext cx="7772400" cy="648072"/>
          </a:xfrm>
        </p:spPr>
        <p:txBody>
          <a:bodyPr>
            <a:normAutofit fontScale="90000"/>
          </a:bodyPr>
          <a:lstStyle/>
          <a:p>
            <a:r>
              <a:rPr lang="en-GB" altLang="en-US" sz="3200" dirty="0">
                <a:solidFill>
                  <a:srgbClr val="002060"/>
                </a:solidFill>
              </a:rPr>
              <a:t>‘New’ Unions – A Glimpse of the Future?</a:t>
            </a:r>
            <a:br>
              <a:rPr lang="en-GB" altLang="en-US" sz="3200" dirty="0">
                <a:solidFill>
                  <a:srgbClr val="002060"/>
                </a:solidFill>
                <a:latin typeface="Arial" panose="020B0604020202020204" pitchFamily="34" charset="0"/>
                <a:cs typeface="Arial" panose="020B0604020202020204" pitchFamily="34" charset="0"/>
              </a:rPr>
            </a:br>
            <a:endParaRPr lang="en-GB" altLang="en-US" sz="3200" dirty="0">
              <a:solidFill>
                <a:srgbClr val="002060"/>
              </a:solidFill>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685800" y="1254369"/>
            <a:ext cx="7772400" cy="4478887"/>
          </a:xfrm>
        </p:spPr>
        <p:txBody>
          <a:bodyPr>
            <a:noAutofit/>
          </a:bodyPr>
          <a:lstStyle/>
          <a:p>
            <a:pPr>
              <a:lnSpc>
                <a:spcPct val="100000"/>
              </a:lnSpc>
              <a:spcBef>
                <a:spcPts val="0"/>
              </a:spcBef>
            </a:pPr>
            <a:r>
              <a:rPr lang="en-GB" altLang="en-US" dirty="0"/>
              <a:t>Rise of new trade unions such as Independent Workers’ Union of Great Britain (IWGB) and United Voices of the World (UVW)</a:t>
            </a:r>
          </a:p>
          <a:p>
            <a:pPr>
              <a:lnSpc>
                <a:spcPct val="100000"/>
              </a:lnSpc>
              <a:spcBef>
                <a:spcPts val="0"/>
              </a:spcBef>
            </a:pPr>
            <a:r>
              <a:rPr lang="en-GB" altLang="en-US" dirty="0"/>
              <a:t>Organise among ‘hard to reach’ and precarious groups</a:t>
            </a:r>
          </a:p>
          <a:p>
            <a:pPr>
              <a:lnSpc>
                <a:spcPct val="100000"/>
              </a:lnSpc>
              <a:spcBef>
                <a:spcPts val="0"/>
              </a:spcBef>
            </a:pPr>
            <a:r>
              <a:rPr lang="en-GB" altLang="en-US" dirty="0">
                <a:latin typeface="Arial" panose="020B0604020202020204" pitchFamily="34" charset="0"/>
                <a:cs typeface="Arial" panose="020B0604020202020204" pitchFamily="34" charset="0"/>
              </a:rPr>
              <a:t>High profile, disruptive and confrontational approaches – </a:t>
            </a:r>
            <a:r>
              <a:rPr lang="en-GB" altLang="en-US" dirty="0"/>
              <a:t>o</a:t>
            </a:r>
            <a:r>
              <a:rPr lang="en-GB" altLang="en-US" dirty="0">
                <a:latin typeface="Arial" panose="020B0604020202020204" pitchFamily="34" charset="0"/>
                <a:cs typeface="Arial" panose="020B0604020202020204" pitchFamily="34" charset="0"/>
              </a:rPr>
              <a:t>ften using legal action and public campaigns</a:t>
            </a:r>
          </a:p>
          <a:p>
            <a:pPr>
              <a:lnSpc>
                <a:spcPct val="100000"/>
              </a:lnSpc>
              <a:spcBef>
                <a:spcPts val="0"/>
              </a:spcBef>
            </a:pPr>
            <a:r>
              <a:rPr lang="en-GB" altLang="en-US" dirty="0">
                <a:latin typeface="Arial" panose="020B0604020202020204" pitchFamily="34" charset="0"/>
                <a:cs typeface="Arial" panose="020B0604020202020204" pitchFamily="34" charset="0"/>
              </a:rPr>
              <a:t>Small, agile and less bureaucratic than existing unions</a:t>
            </a:r>
          </a:p>
          <a:p>
            <a:pPr>
              <a:lnSpc>
                <a:spcPct val="100000"/>
              </a:lnSpc>
              <a:spcBef>
                <a:spcPts val="0"/>
              </a:spcBef>
            </a:pPr>
            <a:r>
              <a:rPr lang="en-GB" altLang="en-US" dirty="0"/>
              <a:t>But questions over applicability beyond precarious workers</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99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548679"/>
            <a:ext cx="7772400" cy="764305"/>
          </a:xfrm>
        </p:spPr>
        <p:txBody>
          <a:bodyPr>
            <a:normAutofit fontScale="90000"/>
          </a:bodyPr>
          <a:lstStyle/>
          <a:p>
            <a:r>
              <a:rPr lang="en-GB" altLang="en-US" sz="3200" dirty="0">
                <a:solidFill>
                  <a:srgbClr val="002060"/>
                </a:solidFill>
                <a:latin typeface="Arial" panose="020B0604020202020204" pitchFamily="34" charset="0"/>
                <a:cs typeface="Arial" panose="020B0604020202020204" pitchFamily="34" charset="0"/>
              </a:rPr>
              <a:t>The non-union alternative?</a:t>
            </a:r>
            <a:br>
              <a:rPr lang="en-GB" altLang="en-US" sz="3200" dirty="0">
                <a:solidFill>
                  <a:srgbClr val="002060"/>
                </a:solidFill>
                <a:latin typeface="Arial" panose="020B0604020202020204" pitchFamily="34" charset="0"/>
                <a:cs typeface="Arial" panose="020B0604020202020204" pitchFamily="34" charset="0"/>
              </a:rPr>
            </a:br>
            <a:endParaRPr lang="en-GB" altLang="en-US" sz="3200" dirty="0">
              <a:solidFill>
                <a:srgbClr val="002060"/>
              </a:solidFill>
              <a:latin typeface="Arial" panose="020B0604020202020204" pitchFamily="34" charset="0"/>
              <a:cs typeface="Arial" panose="020B0604020202020204" pitchFamily="34" charset="0"/>
            </a:endParaRPr>
          </a:p>
        </p:txBody>
      </p:sp>
      <p:sp>
        <p:nvSpPr>
          <p:cNvPr id="32771" name="Rectangle 3"/>
          <p:cNvSpPr>
            <a:spLocks noGrp="1" noChangeArrowheads="1"/>
          </p:cNvSpPr>
          <p:nvPr>
            <p:ph type="body" idx="1"/>
          </p:nvPr>
        </p:nvSpPr>
        <p:spPr>
          <a:xfrm>
            <a:off x="685800" y="1412776"/>
            <a:ext cx="7772400" cy="4320480"/>
          </a:xfrm>
        </p:spPr>
        <p:txBody>
          <a:bodyPr>
            <a:normAutofit lnSpcReduction="10000"/>
          </a:bodyPr>
          <a:lstStyle/>
          <a:p>
            <a:pPr>
              <a:lnSpc>
                <a:spcPct val="100000"/>
              </a:lnSpc>
              <a:spcBef>
                <a:spcPts val="0"/>
              </a:spcBef>
            </a:pPr>
            <a:r>
              <a:rPr lang="en-GB" altLang="en-US" sz="2400" dirty="0">
                <a:latin typeface="Arial" panose="020B0604020202020204" pitchFamily="34" charset="0"/>
                <a:cs typeface="Arial" panose="020B0604020202020204" pitchFamily="34" charset="0"/>
              </a:rPr>
              <a:t>No parallel growth of non-union representation (Charlwood and Terry, 2007)</a:t>
            </a:r>
          </a:p>
          <a:p>
            <a:pPr lvl="1">
              <a:lnSpc>
                <a:spcPct val="100000"/>
              </a:lnSpc>
              <a:spcBef>
                <a:spcPts val="0"/>
              </a:spcBef>
            </a:pPr>
            <a:r>
              <a:rPr lang="en-GB" altLang="en-US" sz="2000" dirty="0">
                <a:latin typeface="Arial" panose="020B0604020202020204" pitchFamily="34" charset="0"/>
                <a:cs typeface="Arial" panose="020B0604020202020204" pitchFamily="34" charset="0"/>
              </a:rPr>
              <a:t>Some evidence of growth in large, private sector organisations (van Wanrooy et al., 2013) </a:t>
            </a:r>
          </a:p>
          <a:p>
            <a:pPr>
              <a:lnSpc>
                <a:spcPct val="100000"/>
              </a:lnSpc>
              <a:spcBef>
                <a:spcPts val="0"/>
              </a:spcBef>
            </a:pPr>
            <a:r>
              <a:rPr lang="en-GB" altLang="en-US" sz="2400" dirty="0">
                <a:latin typeface="Arial" panose="020B0604020202020204" pitchFamily="34" charset="0"/>
                <a:cs typeface="Arial" panose="020B0604020202020204" pitchFamily="34" charset="0"/>
              </a:rPr>
              <a:t>Non-union representatives seen as less effective</a:t>
            </a:r>
          </a:p>
          <a:p>
            <a:pPr lvl="1">
              <a:lnSpc>
                <a:spcPct val="100000"/>
              </a:lnSpc>
              <a:spcBef>
                <a:spcPts val="0"/>
              </a:spcBef>
            </a:pPr>
            <a:r>
              <a:rPr lang="en-GB" altLang="en-US" dirty="0"/>
              <a:t>L</a:t>
            </a:r>
            <a:r>
              <a:rPr lang="en-GB" altLang="en-US" sz="2000" dirty="0">
                <a:latin typeface="Arial" panose="020B0604020202020204" pitchFamily="34" charset="0"/>
                <a:cs typeface="Arial" panose="020B0604020202020204" pitchFamily="34" charset="0"/>
              </a:rPr>
              <a:t>ess training, experience and confidence that union counterparts</a:t>
            </a:r>
          </a:p>
          <a:p>
            <a:pPr lvl="1">
              <a:lnSpc>
                <a:spcPct val="100000"/>
              </a:lnSpc>
              <a:spcBef>
                <a:spcPts val="0"/>
              </a:spcBef>
            </a:pPr>
            <a:r>
              <a:rPr lang="en-GB" altLang="en-US" sz="2000" dirty="0">
                <a:latin typeface="Arial" panose="020B0604020202020204" pitchFamily="34" charset="0"/>
                <a:cs typeface="Arial" panose="020B0604020202020204" pitchFamily="34" charset="0"/>
              </a:rPr>
              <a:t>Lack of realistic sanctions and statutory support</a:t>
            </a:r>
          </a:p>
          <a:p>
            <a:pPr lvl="1">
              <a:lnSpc>
                <a:spcPct val="100000"/>
              </a:lnSpc>
              <a:spcBef>
                <a:spcPts val="0"/>
              </a:spcBef>
            </a:pPr>
            <a:r>
              <a:rPr lang="en-GB" altLang="en-US" sz="2000" dirty="0">
                <a:latin typeface="Arial" panose="020B0604020202020204" pitchFamily="34" charset="0"/>
                <a:cs typeface="Arial" panose="020B0604020202020204" pitchFamily="34" charset="0"/>
              </a:rPr>
              <a:t>Can lack workforce credibility</a:t>
            </a:r>
            <a:endParaRPr lang="en-GB" altLang="en-US" sz="2400" dirty="0">
              <a:latin typeface="Arial" panose="020B0604020202020204" pitchFamily="34" charset="0"/>
              <a:cs typeface="Arial" panose="020B0604020202020204" pitchFamily="34" charset="0"/>
            </a:endParaRPr>
          </a:p>
          <a:p>
            <a:pPr>
              <a:lnSpc>
                <a:spcPct val="100000"/>
              </a:lnSpc>
              <a:spcBef>
                <a:spcPts val="0"/>
              </a:spcBef>
            </a:pPr>
            <a:r>
              <a:rPr lang="en-GB" altLang="en-US" sz="2400" dirty="0">
                <a:latin typeface="Arial" panose="020B0604020202020204" pitchFamily="34" charset="0"/>
                <a:cs typeface="Arial" panose="020B0604020202020204" pitchFamily="34" charset="0"/>
              </a:rPr>
              <a:t>Tend to function more effectively when there is a threat of greater union presence (</a:t>
            </a:r>
            <a:r>
              <a:rPr lang="en-GB" altLang="en-US" sz="2400" dirty="0" err="1">
                <a:latin typeface="Arial" panose="020B0604020202020204" pitchFamily="34" charset="0"/>
                <a:cs typeface="Arial" panose="020B0604020202020204" pitchFamily="34" charset="0"/>
              </a:rPr>
              <a:t>Gollan</a:t>
            </a:r>
            <a:r>
              <a:rPr lang="en-GB" altLang="en-US" sz="2400" dirty="0">
                <a:latin typeface="Arial" panose="020B0604020202020204" pitchFamily="34" charset="0"/>
                <a:cs typeface="Arial" panose="020B0604020202020204" pitchFamily="34" charset="0"/>
              </a:rPr>
              <a:t>, 2006)</a:t>
            </a:r>
          </a:p>
          <a:p>
            <a:pPr>
              <a:lnSpc>
                <a:spcPct val="100000"/>
              </a:lnSpc>
              <a:spcBef>
                <a:spcPts val="0"/>
              </a:spcBef>
            </a:pPr>
            <a:r>
              <a:rPr lang="en-GB" altLang="en-US" sz="2400" dirty="0">
                <a:latin typeface="Arial" panose="020B0604020202020204" pitchFamily="34" charset="0"/>
                <a:cs typeface="Arial" panose="020B0604020202020204" pitchFamily="34" charset="0"/>
              </a:rPr>
              <a:t>Non-union employee </a:t>
            </a:r>
            <a:r>
              <a:rPr lang="en-GB" altLang="en-US" sz="2400" dirty="0" err="1">
                <a:latin typeface="Arial" panose="020B0604020202020204" pitchFamily="34" charset="0"/>
                <a:cs typeface="Arial" panose="020B0604020202020204" pitchFamily="34" charset="0"/>
              </a:rPr>
              <a:t>fora</a:t>
            </a:r>
            <a:r>
              <a:rPr lang="en-GB" altLang="en-US" sz="2400" dirty="0">
                <a:latin typeface="Arial" panose="020B0604020202020204" pitchFamily="34" charset="0"/>
                <a:cs typeface="Arial" panose="020B0604020202020204" pitchFamily="34" charset="0"/>
              </a:rPr>
              <a:t> aid communication but not representation (</a:t>
            </a:r>
            <a:r>
              <a:rPr lang="en-GB" altLang="en-US" sz="2400" dirty="0" err="1">
                <a:latin typeface="Arial" panose="020B0604020202020204" pitchFamily="34" charset="0"/>
                <a:cs typeface="Arial" panose="020B0604020202020204" pitchFamily="34" charset="0"/>
              </a:rPr>
              <a:t>Gollan</a:t>
            </a:r>
            <a:r>
              <a:rPr lang="en-GB" altLang="en-US" sz="2400" dirty="0">
                <a:latin typeface="Arial" panose="020B0604020202020204" pitchFamily="34" charset="0"/>
                <a:cs typeface="Arial" panose="020B0604020202020204" pitchFamily="34" charset="0"/>
              </a:rPr>
              <a:t>, 2006)</a:t>
            </a:r>
          </a:p>
          <a:p>
            <a:pPr marL="0" indent="0">
              <a:spcBef>
                <a:spcPts val="0"/>
              </a:spcBef>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484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188640"/>
            <a:ext cx="7772400" cy="720080"/>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200" dirty="0">
                <a:solidFill>
                  <a:srgbClr val="002060"/>
                </a:solidFill>
                <a:latin typeface="Arial" panose="020B0604020202020204" pitchFamily="34" charset="0"/>
                <a:cs typeface="Arial" panose="020B0604020202020204" pitchFamily="34" charset="0"/>
              </a:rPr>
              <a:t>Conclusion</a:t>
            </a:r>
          </a:p>
        </p:txBody>
      </p:sp>
      <p:sp>
        <p:nvSpPr>
          <p:cNvPr id="32771" name="Rectangle 3"/>
          <p:cNvSpPr>
            <a:spLocks noGrp="1" noChangeArrowheads="1"/>
          </p:cNvSpPr>
          <p:nvPr>
            <p:ph type="body" idx="1"/>
          </p:nvPr>
        </p:nvSpPr>
        <p:spPr>
          <a:xfrm>
            <a:off x="685800" y="1268760"/>
            <a:ext cx="7772400" cy="4464496"/>
          </a:xfrm>
        </p:spPr>
        <p:txBody>
          <a:bodyPr>
            <a:normAutofit fontScale="92500" lnSpcReduction="10000"/>
          </a:bodyPr>
          <a:lstStyle/>
          <a:p>
            <a:pPr>
              <a:lnSpc>
                <a:spcPct val="100000"/>
              </a:lnSpc>
              <a:spcBef>
                <a:spcPts val="0"/>
              </a:spcBef>
            </a:pPr>
            <a:r>
              <a:rPr lang="en-GB" altLang="en-US" dirty="0">
                <a:latin typeface="Arial" panose="020B0604020202020204" pitchFamily="34" charset="0"/>
                <a:cs typeface="Arial" panose="020B0604020202020204" pitchFamily="34" charset="0"/>
              </a:rPr>
              <a:t>Despite declining density and influence, unions play a key role in many workplaces</a:t>
            </a:r>
          </a:p>
          <a:p>
            <a:pPr>
              <a:lnSpc>
                <a:spcPct val="100000"/>
              </a:lnSpc>
              <a:spcBef>
                <a:spcPts val="0"/>
              </a:spcBef>
            </a:pPr>
            <a:r>
              <a:rPr lang="en-GB" altLang="en-US" dirty="0">
                <a:latin typeface="Arial" panose="020B0604020202020204" pitchFamily="34" charset="0"/>
                <a:cs typeface="Arial" panose="020B0604020202020204" pitchFamily="34" charset="0"/>
              </a:rPr>
              <a:t>Shift from collective bargaining to individual representation and dispute resolution</a:t>
            </a:r>
          </a:p>
          <a:p>
            <a:pPr>
              <a:lnSpc>
                <a:spcPct val="100000"/>
              </a:lnSpc>
              <a:spcBef>
                <a:spcPts val="0"/>
              </a:spcBef>
            </a:pPr>
            <a:r>
              <a:rPr lang="en-GB" altLang="en-US" dirty="0">
                <a:latin typeface="Arial" panose="020B0604020202020204" pitchFamily="34" charset="0"/>
                <a:cs typeface="Arial" panose="020B0604020202020204" pitchFamily="34" charset="0"/>
              </a:rPr>
              <a:t>Union organising has delivered some positive results but little evidence of sustained union renewal</a:t>
            </a:r>
          </a:p>
          <a:p>
            <a:pPr>
              <a:lnSpc>
                <a:spcPct val="100000"/>
              </a:lnSpc>
              <a:spcBef>
                <a:spcPts val="0"/>
              </a:spcBef>
            </a:pPr>
            <a:r>
              <a:rPr lang="en-GB" altLang="en-US" dirty="0">
                <a:latin typeface="Arial" panose="020B0604020202020204" pitchFamily="34" charset="0"/>
                <a:cs typeface="Arial" panose="020B0604020202020204" pitchFamily="34" charset="0"/>
              </a:rPr>
              <a:t>Evidence that workers see importance of support and representation but do not identify with unions</a:t>
            </a:r>
          </a:p>
          <a:p>
            <a:pPr>
              <a:lnSpc>
                <a:spcPct val="100000"/>
              </a:lnSpc>
              <a:spcBef>
                <a:spcPts val="0"/>
              </a:spcBef>
            </a:pPr>
            <a:r>
              <a:rPr lang="en-GB" altLang="en-US" dirty="0">
                <a:latin typeface="Arial" panose="020B0604020202020204" pitchFamily="34" charset="0"/>
                <a:cs typeface="Arial" panose="020B0604020202020204" pitchFamily="34" charset="0"/>
              </a:rPr>
              <a:t>The future of unions arguably rests on their ability to </a:t>
            </a:r>
          </a:p>
          <a:p>
            <a:pPr lvl="1">
              <a:lnSpc>
                <a:spcPct val="100000"/>
              </a:lnSpc>
              <a:spcBef>
                <a:spcPts val="0"/>
              </a:spcBef>
            </a:pPr>
            <a:r>
              <a:rPr lang="en-GB" altLang="en-US" dirty="0">
                <a:latin typeface="Arial" panose="020B0604020202020204" pitchFamily="34" charset="0"/>
                <a:cs typeface="Arial" panose="020B0604020202020204" pitchFamily="34" charset="0"/>
              </a:rPr>
              <a:t>Rebuild a sense of ‘community in the workplace and reach out to ‘communities of workers’  in wider society</a:t>
            </a:r>
          </a:p>
          <a:p>
            <a:pPr lvl="1">
              <a:lnSpc>
                <a:spcPct val="100000"/>
              </a:lnSpc>
              <a:spcBef>
                <a:spcPts val="0"/>
              </a:spcBef>
            </a:pPr>
            <a:r>
              <a:rPr lang="en-GB" altLang="en-US" dirty="0">
                <a:latin typeface="Arial" panose="020B0604020202020204" pitchFamily="34" charset="0"/>
                <a:cs typeface="Arial" panose="020B0604020202020204" pitchFamily="34" charset="0"/>
              </a:rPr>
              <a:t>Develop campaigns over a broad range of issues</a:t>
            </a:r>
          </a:p>
          <a:p>
            <a:pPr lvl="1">
              <a:lnSpc>
                <a:spcPct val="100000"/>
              </a:lnSpc>
              <a:spcBef>
                <a:spcPts val="0"/>
              </a:spcBef>
            </a:pPr>
            <a:r>
              <a:rPr lang="en-GB" altLang="en-US" dirty="0">
                <a:latin typeface="Arial" panose="020B0604020202020204" pitchFamily="34" charset="0"/>
                <a:cs typeface="Arial" panose="020B0604020202020204" pitchFamily="34" charset="0"/>
              </a:rPr>
              <a:t>Become more strategic and flexible in the way they seek to connect with potential members</a:t>
            </a:r>
          </a:p>
          <a:p>
            <a:pPr marL="457200" lvl="1" indent="0">
              <a:lnSpc>
                <a:spcPct val="80000"/>
              </a:lnSpc>
              <a:buNone/>
            </a:pPr>
            <a:endParaRPr lang="en-GB" altLang="en-US" sz="2400" dirty="0">
              <a:latin typeface="Arial" panose="020B0604020202020204" pitchFamily="34" charset="0"/>
              <a:cs typeface="Arial" panose="020B0604020202020204" pitchFamily="34" charset="0"/>
            </a:endParaRPr>
          </a:p>
          <a:p>
            <a:pPr>
              <a:spcBef>
                <a:spcPts val="600"/>
              </a:spcBef>
            </a:pPr>
            <a:endParaRPr lang="en-GB"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098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116632"/>
            <a:ext cx="7772400" cy="792088"/>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200" dirty="0">
                <a:solidFill>
                  <a:srgbClr val="002060"/>
                </a:solidFill>
                <a:latin typeface="Arial" panose="020B0604020202020204" pitchFamily="34" charset="0"/>
                <a:cs typeface="Arial" panose="020B0604020202020204" pitchFamily="34" charset="0"/>
              </a:rPr>
              <a:t>References and further reading</a:t>
            </a:r>
          </a:p>
        </p:txBody>
      </p:sp>
      <p:sp>
        <p:nvSpPr>
          <p:cNvPr id="32771" name="Rectangle 3"/>
          <p:cNvSpPr>
            <a:spLocks noGrp="1" noChangeArrowheads="1"/>
          </p:cNvSpPr>
          <p:nvPr>
            <p:ph type="body" idx="1"/>
          </p:nvPr>
        </p:nvSpPr>
        <p:spPr>
          <a:xfrm>
            <a:off x="685800" y="1124744"/>
            <a:ext cx="7772400" cy="4608512"/>
          </a:xfrm>
        </p:spPr>
        <p:txBody>
          <a:bodyPr>
            <a:normAutofit fontScale="70000" lnSpcReduction="20000"/>
          </a:bodyPr>
          <a:lstStyle/>
          <a:p>
            <a:pPr fontAlgn="base"/>
            <a:r>
              <a:rPr lang="en-GB" dirty="0"/>
              <a:t>Charlwood, A. and Terry, M. (2007) ‘21</a:t>
            </a:r>
            <a:r>
              <a:rPr lang="en-GB" baseline="30000" dirty="0"/>
              <a:t>st</a:t>
            </a:r>
            <a:r>
              <a:rPr lang="en-GB" dirty="0"/>
              <a:t>-century models of employee representation: structure, processes and outcomes’, </a:t>
            </a:r>
            <a:r>
              <a:rPr lang="en-GB" i="1" dirty="0"/>
              <a:t>Industrial Relations Journal, </a:t>
            </a:r>
            <a:r>
              <a:rPr lang="en-GB" dirty="0"/>
              <a:t>38:4, 320-337.</a:t>
            </a:r>
          </a:p>
          <a:p>
            <a:pPr fontAlgn="base"/>
            <a:r>
              <a:rPr lang="en-GB" dirty="0"/>
              <a:t>Dickens, L and Hall, M (2010) The changing legal framework of employment relations, in Colling, D and Terry, M (eds) </a:t>
            </a:r>
            <a:r>
              <a:rPr lang="en-GB" i="1" dirty="0"/>
              <a:t>Industrial Relations: Theory and Practice</a:t>
            </a:r>
            <a:r>
              <a:rPr lang="en-GB" dirty="0"/>
              <a:t>. Wiley-Blackwell, Oxford.</a:t>
            </a:r>
          </a:p>
          <a:p>
            <a:pPr fontAlgn="base"/>
            <a:r>
              <a:rPr lang="en-GB" dirty="0" err="1"/>
              <a:t>Fernie</a:t>
            </a:r>
            <a:r>
              <a:rPr lang="en-GB" dirty="0"/>
              <a:t>, S and Metcalf, D (2005) </a:t>
            </a:r>
            <a:r>
              <a:rPr lang="en-GB" i="1" dirty="0"/>
              <a:t>Trade Unions: Resurgence of Demise, </a:t>
            </a:r>
            <a:r>
              <a:rPr lang="en-GB" dirty="0"/>
              <a:t>Routledge, London.</a:t>
            </a:r>
          </a:p>
          <a:p>
            <a:pPr fontAlgn="base"/>
            <a:r>
              <a:rPr lang="en-GB" dirty="0"/>
              <a:t>Freeman, R. and </a:t>
            </a:r>
            <a:r>
              <a:rPr lang="en-GB" dirty="0" err="1"/>
              <a:t>Medoff</a:t>
            </a:r>
            <a:r>
              <a:rPr lang="en-GB" dirty="0"/>
              <a:t>, J. (1984) </a:t>
            </a:r>
            <a:r>
              <a:rPr lang="en-GB" i="1" dirty="0"/>
              <a:t>What do Unions Do?</a:t>
            </a:r>
            <a:r>
              <a:rPr lang="en-GB" dirty="0"/>
              <a:t> New York: Basic Books.</a:t>
            </a:r>
          </a:p>
          <a:p>
            <a:pPr fontAlgn="base"/>
            <a:r>
              <a:rPr lang="en-GB" dirty="0"/>
              <a:t>Freeman, R and Pelletier, J (1990) The Impact of Industrial Relations Legislation on British Union Density, British Journal of Industrial Relations, 28(2), pp 141-164.</a:t>
            </a:r>
          </a:p>
          <a:p>
            <a:pPr fontAlgn="base"/>
            <a:r>
              <a:rPr lang="en-US" dirty="0"/>
              <a:t>Gall, G (2016) The benefits of paid time off for trade union representative, Trades Union Congress. Available from: </a:t>
            </a:r>
            <a:r>
              <a:rPr lang="en-US" u="sng" dirty="0">
                <a:hlinkClick r:id="rId3"/>
              </a:rPr>
              <a:t>https://www.tuc.org.uk/sites/default/files/Facility_Time_Report_2016.pdf</a:t>
            </a:r>
            <a:r>
              <a:rPr lang="en-US" dirty="0"/>
              <a:t> [Last accessed 18 September 2019]</a:t>
            </a:r>
            <a:endParaRPr lang="en-GB" dirty="0"/>
          </a:p>
          <a:p>
            <a:pPr fontAlgn="base"/>
            <a:r>
              <a:rPr lang="en-GB" dirty="0"/>
              <a:t>Gollan, P. (2006) ‘Representation at Suncorp – what do the employees want?, </a:t>
            </a:r>
            <a:r>
              <a:rPr lang="en-GB" i="1" dirty="0"/>
              <a:t>Human Resource Management Journal, </a:t>
            </a:r>
            <a:r>
              <a:rPr lang="en-GB" dirty="0"/>
              <a:t>16:3, 268-286.</a:t>
            </a:r>
            <a:endParaRPr lang="en-GB" sz="1800" dirty="0"/>
          </a:p>
          <a:p>
            <a:endParaRPr lang="en-GB" altLang="en-US" sz="1800" dirty="0"/>
          </a:p>
          <a:p>
            <a:endParaRPr lang="en-GB" sz="1800" dirty="0"/>
          </a:p>
          <a:p>
            <a:pPr marL="180000">
              <a:lnSpc>
                <a:spcPct val="90000"/>
              </a:lnSpc>
              <a:spcBef>
                <a:spcPts val="600"/>
              </a:spcBef>
            </a:pPr>
            <a:endParaRPr lang="en-GB" sz="1800" dirty="0"/>
          </a:p>
          <a:p>
            <a:pPr marL="180000">
              <a:lnSpc>
                <a:spcPct val="90000"/>
              </a:lnSpc>
              <a:spcBef>
                <a:spcPts val="600"/>
              </a:spcBef>
            </a:pPr>
            <a:endParaRPr lang="en-GB" sz="1800" dirty="0"/>
          </a:p>
          <a:p>
            <a:pPr marL="0" indent="0">
              <a:spcBef>
                <a:spcPts val="600"/>
              </a:spcBef>
              <a:buNone/>
            </a:pPr>
            <a:endParaRPr lang="en-GB" alt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06247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116632"/>
            <a:ext cx="7772400" cy="792088"/>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200" dirty="0">
                <a:solidFill>
                  <a:srgbClr val="002060"/>
                </a:solidFill>
                <a:latin typeface="Arial" panose="020B0604020202020204" pitchFamily="34" charset="0"/>
                <a:cs typeface="Arial" panose="020B0604020202020204" pitchFamily="34" charset="0"/>
              </a:rPr>
              <a:t>References and further reading</a:t>
            </a:r>
          </a:p>
        </p:txBody>
      </p:sp>
      <p:sp>
        <p:nvSpPr>
          <p:cNvPr id="32771" name="Rectangle 3"/>
          <p:cNvSpPr>
            <a:spLocks noGrp="1" noChangeArrowheads="1"/>
          </p:cNvSpPr>
          <p:nvPr>
            <p:ph type="body" idx="1"/>
          </p:nvPr>
        </p:nvSpPr>
        <p:spPr>
          <a:xfrm>
            <a:off x="685800" y="1124744"/>
            <a:ext cx="7772400" cy="4608512"/>
          </a:xfrm>
        </p:spPr>
        <p:txBody>
          <a:bodyPr>
            <a:normAutofit fontScale="85000" lnSpcReduction="20000"/>
          </a:bodyPr>
          <a:lstStyle/>
          <a:p>
            <a:pPr marL="0" indent="0">
              <a:lnSpc>
                <a:spcPct val="90000"/>
              </a:lnSpc>
              <a:spcBef>
                <a:spcPts val="600"/>
              </a:spcBef>
              <a:buNone/>
            </a:pPr>
            <a:endParaRPr lang="en-GB" sz="2200" dirty="0"/>
          </a:p>
          <a:p>
            <a:r>
              <a:rPr lang="en-US" sz="2300" dirty="0"/>
              <a:t>Holgate, J (2015) Community </a:t>
            </a:r>
            <a:r>
              <a:rPr lang="en-US" sz="2300" dirty="0" err="1"/>
              <a:t>organising</a:t>
            </a:r>
            <a:r>
              <a:rPr lang="en-US" sz="2300" dirty="0"/>
              <a:t> in the UK: A ‘new’ approach for trade unions? Economic and Industrial Democracy, </a:t>
            </a:r>
            <a:r>
              <a:rPr lang="en-US" sz="2300" b="1" dirty="0"/>
              <a:t>36</a:t>
            </a:r>
            <a:r>
              <a:rPr lang="en-US" sz="2300" dirty="0"/>
              <a:t>(3), pp 431–455.</a:t>
            </a:r>
            <a:endParaRPr lang="en-GB" sz="2300" dirty="0"/>
          </a:p>
          <a:p>
            <a:r>
              <a:rPr lang="en-GB" sz="2300" dirty="0" err="1"/>
              <a:t>Jarley</a:t>
            </a:r>
            <a:r>
              <a:rPr lang="en-GB" sz="2300" dirty="0"/>
              <a:t>, P. (2005) ‘Unions as social capital: renewal through a return to the logic of mutual aid?’</a:t>
            </a:r>
            <a:r>
              <a:rPr lang="en-GB" sz="2300" i="1" dirty="0"/>
              <a:t> </a:t>
            </a:r>
            <a:r>
              <a:rPr lang="en-GB" sz="2300" i="1" dirty="0" err="1"/>
              <a:t>Labor</a:t>
            </a:r>
            <a:r>
              <a:rPr lang="en-GB" sz="2300" i="1" dirty="0"/>
              <a:t> Studies Journal,</a:t>
            </a:r>
            <a:r>
              <a:rPr lang="en-GB" sz="2300" dirty="0"/>
              <a:t> 29 (4): 1-26.</a:t>
            </a:r>
          </a:p>
          <a:p>
            <a:r>
              <a:rPr lang="en-GB" sz="2300" dirty="0"/>
              <a:t>Saundry, R. and Wibberley, G. (2014) ‘Contemporary Union Organizing in the UK – Back to the Future’, </a:t>
            </a:r>
            <a:r>
              <a:rPr lang="en-GB" sz="2300" i="1" dirty="0" err="1"/>
              <a:t>Labor</a:t>
            </a:r>
            <a:r>
              <a:rPr lang="en-GB" sz="2300" i="1" dirty="0"/>
              <a:t> Studies Journal</a:t>
            </a:r>
            <a:r>
              <a:rPr lang="en-GB" sz="2300" dirty="0"/>
              <a:t>, Vol.38, No.4, 281-299.</a:t>
            </a:r>
          </a:p>
          <a:p>
            <a:r>
              <a:rPr lang="en-GB" dirty="0"/>
              <a:t>Simms, M and Holgate, J (2010) TUC Organizing Academy 10 years On: What Has Been the Impact on British Unions? International Journal of Human Resource Management, </a:t>
            </a:r>
            <a:r>
              <a:rPr lang="en-GB" b="1" dirty="0"/>
              <a:t>21</a:t>
            </a:r>
            <a:r>
              <a:rPr lang="en-GB" dirty="0"/>
              <a:t>(3), pp 355-370. </a:t>
            </a:r>
          </a:p>
          <a:p>
            <a:r>
              <a:rPr lang="en-GB" dirty="0"/>
              <a:t> Stuart, M and Martinez Lucio, M (eds) (2005) </a:t>
            </a:r>
            <a:r>
              <a:rPr lang="en-GB" i="1" dirty="0"/>
              <a:t>Partnership and Modernisation in Employment Relations</a:t>
            </a:r>
            <a:r>
              <a:rPr lang="en-GB" dirty="0"/>
              <a:t>, Routledge, London.</a:t>
            </a:r>
          </a:p>
          <a:p>
            <a:pPr marL="180000">
              <a:lnSpc>
                <a:spcPct val="90000"/>
              </a:lnSpc>
              <a:spcBef>
                <a:spcPts val="600"/>
              </a:spcBef>
            </a:pPr>
            <a:endParaRPr lang="en-GB" sz="1800" dirty="0"/>
          </a:p>
        </p:txBody>
      </p:sp>
    </p:spTree>
    <p:extLst>
      <p:ext uri="{BB962C8B-B14F-4D97-AF65-F5344CB8AC3E}">
        <p14:creationId xmlns:p14="http://schemas.microsoft.com/office/powerpoint/2010/main" val="1246610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62632" y="116632"/>
            <a:ext cx="7772400" cy="792088"/>
          </a:xfrm>
        </p:spPr>
        <p:txBody>
          <a:bodyPr>
            <a:normAutofit fontScale="90000"/>
          </a:bodyPr>
          <a:lstStyle/>
          <a:p>
            <a:br>
              <a:rPr lang="en-GB" altLang="en-US" sz="3200" dirty="0">
                <a:solidFill>
                  <a:srgbClr val="FF0000"/>
                </a:solidFill>
                <a:latin typeface="Arial" panose="020B0604020202020204" pitchFamily="34" charset="0"/>
                <a:cs typeface="Arial" panose="020B0604020202020204" pitchFamily="34" charset="0"/>
              </a:rPr>
            </a:br>
            <a:r>
              <a:rPr lang="en-GB" altLang="en-US" sz="3200" dirty="0">
                <a:solidFill>
                  <a:srgbClr val="002060"/>
                </a:solidFill>
                <a:latin typeface="Arial" panose="020B0604020202020204" pitchFamily="34" charset="0"/>
                <a:cs typeface="Arial" panose="020B0604020202020204" pitchFamily="34" charset="0"/>
              </a:rPr>
              <a:t>References and further reading</a:t>
            </a:r>
          </a:p>
        </p:txBody>
      </p:sp>
      <p:sp>
        <p:nvSpPr>
          <p:cNvPr id="32771" name="Rectangle 3"/>
          <p:cNvSpPr>
            <a:spLocks noGrp="1" noChangeArrowheads="1"/>
          </p:cNvSpPr>
          <p:nvPr>
            <p:ph type="body" idx="1"/>
          </p:nvPr>
        </p:nvSpPr>
        <p:spPr>
          <a:xfrm>
            <a:off x="685800" y="1124744"/>
            <a:ext cx="7772400" cy="4608512"/>
          </a:xfrm>
        </p:spPr>
        <p:txBody>
          <a:bodyPr>
            <a:normAutofit fontScale="77500" lnSpcReduction="20000"/>
          </a:bodyPr>
          <a:lstStyle/>
          <a:p>
            <a:pPr marL="0" indent="0">
              <a:buNone/>
            </a:pPr>
            <a:endParaRPr lang="en-GB" dirty="0"/>
          </a:p>
          <a:p>
            <a:r>
              <a:rPr lang="en-GB" dirty="0" err="1"/>
              <a:t>Tailby</a:t>
            </a:r>
            <a:r>
              <a:rPr lang="en-GB" dirty="0"/>
              <a:t>, S and Winchester, D (2000) Management and Trade Unions: Towards Social Partnership? in Bach, S and Sisson, K (eds) </a:t>
            </a:r>
            <a:r>
              <a:rPr lang="en-GB" i="1" dirty="0"/>
              <a:t>Personnel Management - A Comprehensive Guide To Theory and Practice’ </a:t>
            </a:r>
            <a:r>
              <a:rPr lang="en-GB" dirty="0"/>
              <a:t>(3</a:t>
            </a:r>
            <a:r>
              <a:rPr lang="en-GB" baseline="30000" dirty="0"/>
              <a:t>rd</a:t>
            </a:r>
            <a:r>
              <a:rPr lang="en-GB" dirty="0"/>
              <a:t> edition) Blackwell, Oxford.</a:t>
            </a:r>
            <a:endParaRPr lang="en-GB" sz="2300" dirty="0"/>
          </a:p>
          <a:p>
            <a:r>
              <a:rPr lang="en-US" sz="2300" dirty="0"/>
              <a:t>Tait, C (2017) Future Unions: Towards a membership renaissance in the private sector, Fabian Society. Available from: </a:t>
            </a:r>
            <a:r>
              <a:rPr lang="en-US" sz="2300" u="sng" dirty="0">
                <a:hlinkClick r:id="rId3"/>
              </a:rPr>
              <a:t>https://fabians.org.uk/publication/future-unions/</a:t>
            </a:r>
            <a:r>
              <a:rPr lang="en-US" sz="2300" dirty="0"/>
              <a:t> [Last accessed 13 September 2019]</a:t>
            </a:r>
            <a:r>
              <a:rPr lang="en-GB" dirty="0"/>
              <a:t> </a:t>
            </a:r>
          </a:p>
          <a:p>
            <a:r>
              <a:rPr lang="en-GB" dirty="0">
                <a:hlinkClick r:id="rId4"/>
              </a:rPr>
              <a:t>Van </a:t>
            </a:r>
            <a:r>
              <a:rPr lang="en-GB" dirty="0" err="1">
                <a:hlinkClick r:id="rId4"/>
              </a:rPr>
              <a:t>Wanrooy</a:t>
            </a:r>
            <a:r>
              <a:rPr lang="en-GB" dirty="0"/>
              <a:t>, B </a:t>
            </a:r>
            <a:r>
              <a:rPr lang="en-GB" dirty="0">
                <a:hlinkClick r:id="rId5"/>
              </a:rPr>
              <a:t>Bewley</a:t>
            </a:r>
            <a:r>
              <a:rPr lang="en-GB" dirty="0"/>
              <a:t>, H </a:t>
            </a:r>
            <a:r>
              <a:rPr lang="en-GB" dirty="0">
                <a:hlinkClick r:id="rId6"/>
              </a:rPr>
              <a:t>Bryson</a:t>
            </a:r>
            <a:r>
              <a:rPr lang="en-GB" dirty="0"/>
              <a:t>, A </a:t>
            </a:r>
            <a:r>
              <a:rPr lang="en-GB" dirty="0">
                <a:hlinkClick r:id="rId7"/>
              </a:rPr>
              <a:t>Forth</a:t>
            </a:r>
            <a:r>
              <a:rPr lang="en-GB" dirty="0"/>
              <a:t>, J </a:t>
            </a:r>
            <a:r>
              <a:rPr lang="en-GB" dirty="0">
                <a:hlinkClick r:id="rId8"/>
              </a:rPr>
              <a:t>Freeth</a:t>
            </a:r>
            <a:r>
              <a:rPr lang="en-GB" dirty="0"/>
              <a:t>, S </a:t>
            </a:r>
            <a:r>
              <a:rPr lang="en-GB" dirty="0">
                <a:hlinkClick r:id="rId9"/>
              </a:rPr>
              <a:t>Stokes</a:t>
            </a:r>
            <a:r>
              <a:rPr lang="en-GB" dirty="0"/>
              <a:t>, S and </a:t>
            </a:r>
            <a:r>
              <a:rPr lang="en-GB" dirty="0">
                <a:hlinkClick r:id="rId10"/>
              </a:rPr>
              <a:t>Wood</a:t>
            </a:r>
            <a:r>
              <a:rPr lang="en-GB" dirty="0"/>
              <a:t>, S (2013) </a:t>
            </a:r>
            <a:r>
              <a:rPr lang="en-GB" i="1" dirty="0"/>
              <a:t>Employment Relations in the Shadow of Recession: Findings from the 2011 Workplace Employment Relations Study</a:t>
            </a:r>
            <a:r>
              <a:rPr lang="en-GB" dirty="0"/>
              <a:t>, Palgrave Macmillan, London.</a:t>
            </a:r>
          </a:p>
          <a:p>
            <a:pPr marL="180000">
              <a:spcBef>
                <a:spcPts val="600"/>
              </a:spcBef>
            </a:pPr>
            <a:r>
              <a:rPr lang="en-GB" dirty="0"/>
              <a:t>Waddington, J and Whiston, C (1997) Why Do People Join Unions in a Period of Membership Decline? </a:t>
            </a:r>
            <a:r>
              <a:rPr lang="en-GB" i="1" dirty="0"/>
              <a:t>British Journal of Industrial Relations</a:t>
            </a:r>
            <a:r>
              <a:rPr lang="en-GB" dirty="0"/>
              <a:t>, </a:t>
            </a:r>
            <a:r>
              <a:rPr lang="en-GB" b="1" dirty="0"/>
              <a:t>35</a:t>
            </a:r>
            <a:r>
              <a:rPr lang="en-GB" dirty="0"/>
              <a:t>(4), pp 515-546.</a:t>
            </a:r>
          </a:p>
          <a:p>
            <a:pPr marL="180000">
              <a:spcBef>
                <a:spcPts val="600"/>
              </a:spcBef>
            </a:pPr>
            <a:r>
              <a:rPr lang="en-GB" dirty="0"/>
              <a:t>Wills, J (2004) Trade Unionism and Partnership in Practice: Evidence from the Barclays-Unifi Agreement, </a:t>
            </a:r>
            <a:r>
              <a:rPr lang="en-GB" i="1" dirty="0"/>
              <a:t>Industrial Relations Journal</a:t>
            </a:r>
            <a:r>
              <a:rPr lang="en-GB" dirty="0"/>
              <a:t>, </a:t>
            </a:r>
            <a:r>
              <a:rPr lang="en-GB" b="1" dirty="0"/>
              <a:t>35</a:t>
            </a:r>
            <a:r>
              <a:rPr lang="en-GB" dirty="0"/>
              <a:t>(4), pp 329-343.</a:t>
            </a:r>
          </a:p>
          <a:p>
            <a:pPr marL="180000">
              <a:spcBef>
                <a:spcPts val="600"/>
              </a:spcBef>
            </a:pPr>
            <a:endParaRPr lang="en-GB" dirty="0"/>
          </a:p>
          <a:p>
            <a:pPr marL="180000">
              <a:lnSpc>
                <a:spcPct val="90000"/>
              </a:lnSpc>
              <a:spcBef>
                <a:spcPts val="600"/>
              </a:spcBef>
            </a:pPr>
            <a:endParaRPr lang="en-GB" sz="1800" dirty="0"/>
          </a:p>
        </p:txBody>
      </p:sp>
    </p:spTree>
    <p:extLst>
      <p:ext uri="{BB962C8B-B14F-4D97-AF65-F5344CB8AC3E}">
        <p14:creationId xmlns:p14="http://schemas.microsoft.com/office/powerpoint/2010/main" val="285599504"/>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1A996E-8F35-4EE5-A18E-4DB6ABEAD384}">
  <ds:schemaRefs>
    <ds:schemaRef ds:uri="http://purl.org/dc/elements/1.1/"/>
    <ds:schemaRef ds:uri="http://schemas.openxmlformats.org/package/2006/metadata/core-properties"/>
    <ds:schemaRef ds:uri="http://www.w3.org/XML/1998/namespace"/>
    <ds:schemaRef ds:uri="http://schemas.microsoft.com/office/2006/metadata/properties"/>
    <ds:schemaRef ds:uri="http://purl.org/dc/dcmitype/"/>
    <ds:schemaRef ds:uri="http://purl.org/dc/terms/"/>
    <ds:schemaRef ds:uri="http://schemas.microsoft.com/office/2006/documentManagement/typ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1228</TotalTime>
  <Words>2430</Words>
  <Application>Microsoft Office PowerPoint</Application>
  <PresentationFormat>On-screen Show (4:3)</PresentationFormat>
  <Paragraphs>213</Paragraphs>
  <Slides>21</Slides>
  <Notes>21</Notes>
  <HiddenSlides>0</HiddenSlides>
  <MMClips>0</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21</vt:i4>
      </vt:variant>
    </vt:vector>
  </HeadingPairs>
  <TitlesOfParts>
    <vt:vector size="27" baseType="lpstr">
      <vt:lpstr>Arial</vt:lpstr>
      <vt:lpstr>Calibri</vt:lpstr>
      <vt:lpstr>CIPD WhiteDottedPattern</vt:lpstr>
      <vt:lpstr>CIPD PurpleDottedPattern</vt:lpstr>
      <vt:lpstr>CIPD SlateDottedPattern</vt:lpstr>
      <vt:lpstr>CIPD WhitePlain</vt:lpstr>
      <vt:lpstr>CIPD Level 7 Managing Employment Relations</vt:lpstr>
      <vt:lpstr>Managing Employment Relations, 7e  Chapter 6  Representation at Work</vt:lpstr>
      <vt:lpstr>Session outline</vt:lpstr>
      <vt:lpstr>Learning outcomes</vt:lpstr>
      <vt:lpstr>Origins and development of trade unions</vt:lpstr>
      <vt:lpstr>Trade union membership, 1892-2017 </vt:lpstr>
      <vt:lpstr> Do the reasons for the development of trade unions still apply today? </vt:lpstr>
      <vt:lpstr>What do unions do? </vt:lpstr>
      <vt:lpstr>Trade unions – a declining force? </vt:lpstr>
      <vt:lpstr>Explaining trade union decline </vt:lpstr>
      <vt:lpstr> Union mergers – efficiency and identity</vt:lpstr>
      <vt:lpstr> The Servicing Agenda</vt:lpstr>
      <vt:lpstr> Partnership – Increased Influence or Collusion?</vt:lpstr>
      <vt:lpstr> Union Organising – A New Approach</vt:lpstr>
      <vt:lpstr>The Potential of Community Organising </vt:lpstr>
      <vt:lpstr>‘New’ Unions – A Glimpse of the Future? </vt:lpstr>
      <vt:lpstr>The non-union alternative? </vt:lpstr>
      <vt:lpstr> Conclusion</vt:lpstr>
      <vt:lpstr> References and further reading</vt:lpstr>
      <vt:lpstr> References and further reading</vt:lpstr>
      <vt:lpstr> 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70</cp:revision>
  <cp:lastPrinted>2020-10-23T12:13:51Z</cp:lastPrinted>
  <dcterms:created xsi:type="dcterms:W3CDTF">2014-12-02T11:31:52Z</dcterms:created>
  <dcterms:modified xsi:type="dcterms:W3CDTF">2020-10-23T17:15:06Z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