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7" r:id="rId4"/>
    <p:sldId id="269" r:id="rId5"/>
    <p:sldId id="258" r:id="rId6"/>
    <p:sldId id="264" r:id="rId7"/>
    <p:sldId id="261" r:id="rId8"/>
    <p:sldId id="259" r:id="rId9"/>
    <p:sldId id="262" r:id="rId10"/>
    <p:sldId id="260" r:id="rId11"/>
    <p:sldId id="263" r:id="rId12"/>
    <p:sldId id="265" r:id="rId13"/>
    <p:sldId id="268"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8AC2F1D-96AA-47B0-B84F-B3AF0E8F8164}">
          <p14:sldIdLst>
            <p14:sldId id="256"/>
            <p14:sldId id="267"/>
            <p14:sldId id="257"/>
            <p14:sldId id="269"/>
            <p14:sldId id="258"/>
            <p14:sldId id="264"/>
            <p14:sldId id="261"/>
            <p14:sldId id="259"/>
            <p14:sldId id="262"/>
            <p14:sldId id="260"/>
            <p14:sldId id="263"/>
            <p14:sldId id="265"/>
            <p14:sldId id="268"/>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2" d="100"/>
          <a:sy n="42" d="100"/>
        </p:scale>
        <p:origin x="72" y="10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Northover" userId="f9eaa543835fd2f5" providerId="LiveId" clId="{F31993C8-8E52-46CF-85FF-0900A177AA4A}"/>
    <pc:docChg chg="undo custSel addSld delSld modSld sldOrd delSection modSection">
      <pc:chgData name="David Northover" userId="f9eaa543835fd2f5" providerId="LiveId" clId="{F31993C8-8E52-46CF-85FF-0900A177AA4A}" dt="2018-05-17T20:12:03.838" v="7546" actId="114"/>
      <pc:docMkLst>
        <pc:docMk/>
      </pc:docMkLst>
      <pc:sldChg chg="addSp modSp">
        <pc:chgData name="David Northover" userId="f9eaa543835fd2f5" providerId="LiveId" clId="{F31993C8-8E52-46CF-85FF-0900A177AA4A}" dt="2018-05-16T14:31:55.039" v="275" actId="20577"/>
        <pc:sldMkLst>
          <pc:docMk/>
          <pc:sldMk cId="1689523822" sldId="257"/>
        </pc:sldMkLst>
        <pc:spChg chg="add mod">
          <ac:chgData name="David Northover" userId="f9eaa543835fd2f5" providerId="LiveId" clId="{F31993C8-8E52-46CF-85FF-0900A177AA4A}" dt="2018-05-16T14:16:04.021" v="86" actId="14100"/>
          <ac:spMkLst>
            <pc:docMk/>
            <pc:sldMk cId="1689523822" sldId="257"/>
            <ac:spMk id="3" creationId="{35DB7F8F-AD21-4C96-9A10-FC5E07E1DA77}"/>
          </ac:spMkLst>
        </pc:spChg>
        <pc:graphicFrameChg chg="modGraphic">
          <ac:chgData name="David Northover" userId="f9eaa543835fd2f5" providerId="LiveId" clId="{F31993C8-8E52-46CF-85FF-0900A177AA4A}" dt="2018-05-16T14:31:55.039" v="275" actId="20577"/>
          <ac:graphicFrameMkLst>
            <pc:docMk/>
            <pc:sldMk cId="1689523822" sldId="257"/>
            <ac:graphicFrameMk id="4" creationId="{42CCA258-B0EF-4990-B0D2-40F2F586D82F}"/>
          </ac:graphicFrameMkLst>
        </pc:graphicFrameChg>
      </pc:sldChg>
      <pc:sldChg chg="addSp modSp">
        <pc:chgData name="David Northover" userId="f9eaa543835fd2f5" providerId="LiveId" clId="{F31993C8-8E52-46CF-85FF-0900A177AA4A}" dt="2018-05-16T16:18:36.595" v="2407" actId="20577"/>
        <pc:sldMkLst>
          <pc:docMk/>
          <pc:sldMk cId="3025773804" sldId="258"/>
        </pc:sldMkLst>
        <pc:spChg chg="mod">
          <ac:chgData name="David Northover" userId="f9eaa543835fd2f5" providerId="LiveId" clId="{F31993C8-8E52-46CF-85FF-0900A177AA4A}" dt="2018-05-16T14:32:06.067" v="277" actId="313"/>
          <ac:spMkLst>
            <pc:docMk/>
            <pc:sldMk cId="3025773804" sldId="258"/>
            <ac:spMk id="3" creationId="{46D5B4C5-C73A-43EE-A126-384F7229DF41}"/>
          </ac:spMkLst>
        </pc:spChg>
        <pc:spChg chg="add mod">
          <ac:chgData name="David Northover" userId="f9eaa543835fd2f5" providerId="LiveId" clId="{F31993C8-8E52-46CF-85FF-0900A177AA4A}" dt="2018-05-16T16:18:36.595" v="2407" actId="20577"/>
          <ac:spMkLst>
            <pc:docMk/>
            <pc:sldMk cId="3025773804" sldId="258"/>
            <ac:spMk id="5" creationId="{4F8C552C-4365-4D87-8AB2-3E72FBBB246F}"/>
          </ac:spMkLst>
        </pc:spChg>
        <pc:picChg chg="mod">
          <ac:chgData name="David Northover" userId="f9eaa543835fd2f5" providerId="LiveId" clId="{F31993C8-8E52-46CF-85FF-0900A177AA4A}" dt="2018-05-16T14:25:24.929" v="207" actId="1076"/>
          <ac:picMkLst>
            <pc:docMk/>
            <pc:sldMk cId="3025773804" sldId="258"/>
            <ac:picMk id="4" creationId="{BE9ACF8B-0EBD-4386-9A7F-FDA78C2929B7}"/>
          </ac:picMkLst>
        </pc:picChg>
      </pc:sldChg>
      <pc:sldChg chg="modSp">
        <pc:chgData name="David Northover" userId="f9eaa543835fd2f5" providerId="LiveId" clId="{F31993C8-8E52-46CF-85FF-0900A177AA4A}" dt="2018-05-16T14:32:25.169" v="280" actId="207"/>
        <pc:sldMkLst>
          <pc:docMk/>
          <pc:sldMk cId="1193927724" sldId="259"/>
        </pc:sldMkLst>
        <pc:spChg chg="mod">
          <ac:chgData name="David Northover" userId="f9eaa543835fd2f5" providerId="LiveId" clId="{F31993C8-8E52-46CF-85FF-0900A177AA4A}" dt="2018-05-16T14:22:20.633" v="172" actId="1036"/>
          <ac:spMkLst>
            <pc:docMk/>
            <pc:sldMk cId="1193927724" sldId="259"/>
            <ac:spMk id="2" creationId="{9980D7D9-22F0-4618-92AF-CB078FD13CDA}"/>
          </ac:spMkLst>
        </pc:spChg>
        <pc:spChg chg="mod">
          <ac:chgData name="David Northover" userId="f9eaa543835fd2f5" providerId="LiveId" clId="{F31993C8-8E52-46CF-85FF-0900A177AA4A}" dt="2018-05-16T14:32:25.169" v="280" actId="207"/>
          <ac:spMkLst>
            <pc:docMk/>
            <pc:sldMk cId="1193927724" sldId="259"/>
            <ac:spMk id="3" creationId="{0748A417-32CA-4D61-857A-2354170FDAD8}"/>
          </ac:spMkLst>
        </pc:spChg>
      </pc:sldChg>
      <pc:sldChg chg="modSp ord">
        <pc:chgData name="David Northover" userId="f9eaa543835fd2f5" providerId="LiveId" clId="{F31993C8-8E52-46CF-85FF-0900A177AA4A}" dt="2018-05-16T20:02:10.988" v="7066" actId="20577"/>
        <pc:sldMkLst>
          <pc:docMk/>
          <pc:sldMk cId="1529527067" sldId="260"/>
        </pc:sldMkLst>
        <pc:spChg chg="mod">
          <ac:chgData name="David Northover" userId="f9eaa543835fd2f5" providerId="LiveId" clId="{F31993C8-8E52-46CF-85FF-0900A177AA4A}" dt="2018-05-16T19:47:45.438" v="5935" actId="1076"/>
          <ac:spMkLst>
            <pc:docMk/>
            <pc:sldMk cId="1529527067" sldId="260"/>
            <ac:spMk id="2" creationId="{00F254DE-0A7C-4A40-AE86-EA43F74CF240}"/>
          </ac:spMkLst>
        </pc:spChg>
        <pc:spChg chg="mod">
          <ac:chgData name="David Northover" userId="f9eaa543835fd2f5" providerId="LiveId" clId="{F31993C8-8E52-46CF-85FF-0900A177AA4A}" dt="2018-05-16T20:02:10.988" v="7066" actId="20577"/>
          <ac:spMkLst>
            <pc:docMk/>
            <pc:sldMk cId="1529527067" sldId="260"/>
            <ac:spMk id="3" creationId="{F89B5529-ED52-401F-A8D1-6513E181E9CB}"/>
          </ac:spMkLst>
        </pc:spChg>
      </pc:sldChg>
      <pc:sldChg chg="modSp">
        <pc:chgData name="David Northover" userId="f9eaa543835fd2f5" providerId="LiveId" clId="{F31993C8-8E52-46CF-85FF-0900A177AA4A}" dt="2018-05-16T14:31:38.810" v="273" actId="27636"/>
        <pc:sldMkLst>
          <pc:docMk/>
          <pc:sldMk cId="4002951046" sldId="261"/>
        </pc:sldMkLst>
        <pc:spChg chg="mod">
          <ac:chgData name="David Northover" userId="f9eaa543835fd2f5" providerId="LiveId" clId="{F31993C8-8E52-46CF-85FF-0900A177AA4A}" dt="2018-05-16T14:31:38.810" v="273" actId="27636"/>
          <ac:spMkLst>
            <pc:docMk/>
            <pc:sldMk cId="4002951046" sldId="261"/>
            <ac:spMk id="3" creationId="{BB57279D-B14D-4FE0-8B8A-5C847EA03CE3}"/>
          </ac:spMkLst>
        </pc:spChg>
      </pc:sldChg>
      <pc:sldChg chg="addSp delSp modSp add">
        <pc:chgData name="David Northover" userId="f9eaa543835fd2f5" providerId="LiveId" clId="{F31993C8-8E52-46CF-85FF-0900A177AA4A}" dt="2018-05-17T19:47:37.685" v="7148" actId="20577"/>
        <pc:sldMkLst>
          <pc:docMk/>
          <pc:sldMk cId="1419486138" sldId="262"/>
        </pc:sldMkLst>
        <pc:spChg chg="del mod">
          <ac:chgData name="David Northover" userId="f9eaa543835fd2f5" providerId="LiveId" clId="{F31993C8-8E52-46CF-85FF-0900A177AA4A}" dt="2018-05-16T14:39:49.071" v="808" actId="478"/>
          <ac:spMkLst>
            <pc:docMk/>
            <pc:sldMk cId="1419486138" sldId="262"/>
            <ac:spMk id="2" creationId="{6E3AEABB-9857-4CFA-A79D-A7DD66E4A43F}"/>
          </ac:spMkLst>
        </pc:spChg>
        <pc:spChg chg="mod">
          <ac:chgData name="David Northover" userId="f9eaa543835fd2f5" providerId="LiveId" clId="{F31993C8-8E52-46CF-85FF-0900A177AA4A}" dt="2018-05-17T19:47:37.685" v="7148" actId="20577"/>
          <ac:spMkLst>
            <pc:docMk/>
            <pc:sldMk cId="1419486138" sldId="262"/>
            <ac:spMk id="3" creationId="{5320BFC2-8EA3-42B3-B252-113F6441D4AD}"/>
          </ac:spMkLst>
        </pc:spChg>
        <pc:spChg chg="add del mod">
          <ac:chgData name="David Northover" userId="f9eaa543835fd2f5" providerId="LiveId" clId="{F31993C8-8E52-46CF-85FF-0900A177AA4A}" dt="2018-05-16T14:39:51.605" v="809" actId="478"/>
          <ac:spMkLst>
            <pc:docMk/>
            <pc:sldMk cId="1419486138" sldId="262"/>
            <ac:spMk id="5" creationId="{50D18F75-C805-42AE-AA2E-FF57175A2EB3}"/>
          </ac:spMkLst>
        </pc:spChg>
        <pc:spChg chg="add mod">
          <ac:chgData name="David Northover" userId="f9eaa543835fd2f5" providerId="LiveId" clId="{F31993C8-8E52-46CF-85FF-0900A177AA4A}" dt="2018-05-16T15:04:30.191" v="1053" actId="20577"/>
          <ac:spMkLst>
            <pc:docMk/>
            <pc:sldMk cId="1419486138" sldId="262"/>
            <ac:spMk id="6" creationId="{A078CCC6-F8DB-48BB-854A-2CB851BCE400}"/>
          </ac:spMkLst>
        </pc:spChg>
      </pc:sldChg>
      <pc:sldChg chg="modSp add">
        <pc:chgData name="David Northover" userId="f9eaa543835fd2f5" providerId="LiveId" clId="{F31993C8-8E52-46CF-85FF-0900A177AA4A}" dt="2018-05-16T19:33:22.360" v="5605" actId="27636"/>
        <pc:sldMkLst>
          <pc:docMk/>
          <pc:sldMk cId="4145268133" sldId="263"/>
        </pc:sldMkLst>
        <pc:spChg chg="mod">
          <ac:chgData name="David Northover" userId="f9eaa543835fd2f5" providerId="LiveId" clId="{F31993C8-8E52-46CF-85FF-0900A177AA4A}" dt="2018-05-16T17:43:30.375" v="4203" actId="20577"/>
          <ac:spMkLst>
            <pc:docMk/>
            <pc:sldMk cId="4145268133" sldId="263"/>
            <ac:spMk id="2" creationId="{9DD1CED3-2073-4E6B-9267-9CEF1478C55E}"/>
          </ac:spMkLst>
        </pc:spChg>
        <pc:spChg chg="mod">
          <ac:chgData name="David Northover" userId="f9eaa543835fd2f5" providerId="LiveId" clId="{F31993C8-8E52-46CF-85FF-0900A177AA4A}" dt="2018-05-16T19:33:22.360" v="5605" actId="27636"/>
          <ac:spMkLst>
            <pc:docMk/>
            <pc:sldMk cId="4145268133" sldId="263"/>
            <ac:spMk id="3" creationId="{18951D96-CE13-4F28-8E64-2B2521D8F809}"/>
          </ac:spMkLst>
        </pc:spChg>
      </pc:sldChg>
      <pc:sldChg chg="delSp modSp add">
        <pc:chgData name="David Northover" userId="f9eaa543835fd2f5" providerId="LiveId" clId="{F31993C8-8E52-46CF-85FF-0900A177AA4A}" dt="2018-05-16T15:51:04.076" v="1080" actId="403"/>
        <pc:sldMkLst>
          <pc:docMk/>
          <pc:sldMk cId="2345752782" sldId="264"/>
        </pc:sldMkLst>
        <pc:spChg chg="del mod">
          <ac:chgData name="David Northover" userId="f9eaa543835fd2f5" providerId="LiveId" clId="{F31993C8-8E52-46CF-85FF-0900A177AA4A}" dt="2018-05-16T15:49:15.058" v="1062" actId="478"/>
          <ac:spMkLst>
            <pc:docMk/>
            <pc:sldMk cId="2345752782" sldId="264"/>
            <ac:spMk id="2" creationId="{A682D15E-4BDD-42AF-BD8A-62C0560F0D5C}"/>
          </ac:spMkLst>
        </pc:spChg>
        <pc:spChg chg="mod">
          <ac:chgData name="David Northover" userId="f9eaa543835fd2f5" providerId="LiveId" clId="{F31993C8-8E52-46CF-85FF-0900A177AA4A}" dt="2018-05-16T15:51:04.076" v="1080" actId="403"/>
          <ac:spMkLst>
            <pc:docMk/>
            <pc:sldMk cId="2345752782" sldId="264"/>
            <ac:spMk id="3" creationId="{CDFEE677-3DCA-4256-B518-C8A5C76B4899}"/>
          </ac:spMkLst>
        </pc:spChg>
      </pc:sldChg>
      <pc:sldChg chg="modSp add">
        <pc:chgData name="David Northover" userId="f9eaa543835fd2f5" providerId="LiveId" clId="{F31993C8-8E52-46CF-85FF-0900A177AA4A}" dt="2018-05-17T20:12:03.838" v="7546" actId="114"/>
        <pc:sldMkLst>
          <pc:docMk/>
          <pc:sldMk cId="2536230130" sldId="265"/>
        </pc:sldMkLst>
        <pc:spChg chg="mod">
          <ac:chgData name="David Northover" userId="f9eaa543835fd2f5" providerId="LiveId" clId="{F31993C8-8E52-46CF-85FF-0900A177AA4A}" dt="2018-05-16T15:53:43.210" v="1140" actId="1076"/>
          <ac:spMkLst>
            <pc:docMk/>
            <pc:sldMk cId="2536230130" sldId="265"/>
            <ac:spMk id="2" creationId="{5FF288D6-3705-49A6-BEC7-87DE4F9B632F}"/>
          </ac:spMkLst>
        </pc:spChg>
        <pc:spChg chg="mod">
          <ac:chgData name="David Northover" userId="f9eaa543835fd2f5" providerId="LiveId" clId="{F31993C8-8E52-46CF-85FF-0900A177AA4A}" dt="2018-05-17T20:12:03.838" v="7546" actId="114"/>
          <ac:spMkLst>
            <pc:docMk/>
            <pc:sldMk cId="2536230130" sldId="265"/>
            <ac:spMk id="3" creationId="{9692F139-A8C9-4850-80E1-95AF172DC01A}"/>
          </ac:spMkLst>
        </pc:spChg>
      </pc:sldChg>
      <pc:sldChg chg="addSp delSp modSp add setBg">
        <pc:chgData name="David Northover" userId="f9eaa543835fd2f5" providerId="LiveId" clId="{F31993C8-8E52-46CF-85FF-0900A177AA4A}" dt="2018-05-16T20:06:42.643" v="7067" actId="1076"/>
        <pc:sldMkLst>
          <pc:docMk/>
          <pc:sldMk cId="430520620" sldId="266"/>
        </pc:sldMkLst>
        <pc:spChg chg="del">
          <ac:chgData name="David Northover" userId="f9eaa543835fd2f5" providerId="LiveId" clId="{F31993C8-8E52-46CF-85FF-0900A177AA4A}" dt="2018-05-16T16:03:12.043" v="1865" actId="478"/>
          <ac:spMkLst>
            <pc:docMk/>
            <pc:sldMk cId="430520620" sldId="266"/>
            <ac:spMk id="2" creationId="{B5B9F067-AE94-4197-B74C-7653CE05FFE8}"/>
          </ac:spMkLst>
        </pc:spChg>
        <pc:spChg chg="mod">
          <ac:chgData name="David Northover" userId="f9eaa543835fd2f5" providerId="LiveId" clId="{F31993C8-8E52-46CF-85FF-0900A177AA4A}" dt="2018-05-16T20:06:42.643" v="7067" actId="1076"/>
          <ac:spMkLst>
            <pc:docMk/>
            <pc:sldMk cId="430520620" sldId="266"/>
            <ac:spMk id="3" creationId="{0478A6F3-5175-4B27-8FC4-E0E9666C7EC2}"/>
          </ac:spMkLst>
        </pc:spChg>
        <pc:spChg chg="add del">
          <ac:chgData name="David Northover" userId="f9eaa543835fd2f5" providerId="LiveId" clId="{F31993C8-8E52-46CF-85FF-0900A177AA4A}" dt="2018-05-16T19:37:32.006" v="5789" actId="1076"/>
          <ac:spMkLst>
            <pc:docMk/>
            <pc:sldMk cId="430520620" sldId="266"/>
            <ac:spMk id="4" creationId="{96B418AC-49FE-48BB-BD73-60E8A07E0F73}"/>
          </ac:spMkLst>
        </pc:spChg>
        <pc:picChg chg="add del">
          <ac:chgData name="David Northover" userId="f9eaa543835fd2f5" providerId="LiveId" clId="{F31993C8-8E52-46CF-85FF-0900A177AA4A}" dt="2018-05-16T19:37:32.006" v="5789" actId="1076"/>
          <ac:picMkLst>
            <pc:docMk/>
            <pc:sldMk cId="430520620" sldId="266"/>
            <ac:picMk id="2051" creationId="{CA3AE792-31E5-4EAE-BCF8-7560A1F8902D}"/>
          </ac:picMkLst>
        </pc:picChg>
      </pc:sldChg>
      <pc:sldChg chg="modSp add del">
        <pc:chgData name="David Northover" userId="f9eaa543835fd2f5" providerId="LiveId" clId="{F31993C8-8E52-46CF-85FF-0900A177AA4A}" dt="2018-05-16T16:04:01.536" v="1904" actId="2696"/>
        <pc:sldMkLst>
          <pc:docMk/>
          <pc:sldMk cId="948868502" sldId="267"/>
        </pc:sldMkLst>
        <pc:spChg chg="mod">
          <ac:chgData name="David Northover" userId="f9eaa543835fd2f5" providerId="LiveId" clId="{F31993C8-8E52-46CF-85FF-0900A177AA4A}" dt="2018-05-16T16:03:51.942" v="1902" actId="14100"/>
          <ac:spMkLst>
            <pc:docMk/>
            <pc:sldMk cId="948868502" sldId="267"/>
            <ac:spMk id="2" creationId="{2A3C0E64-A370-4C3C-AB73-FAB0122086E9}"/>
          </ac:spMkLst>
        </pc:spChg>
        <pc:spChg chg="mod">
          <ac:chgData name="David Northover" userId="f9eaa543835fd2f5" providerId="LiveId" clId="{F31993C8-8E52-46CF-85FF-0900A177AA4A}" dt="2018-05-16T16:03:54.946" v="1903" actId="1076"/>
          <ac:spMkLst>
            <pc:docMk/>
            <pc:sldMk cId="948868502" sldId="267"/>
            <ac:spMk id="3" creationId="{5A208051-8FA4-4D37-8D8A-06D335E962BB}"/>
          </ac:spMkLst>
        </pc:spChg>
      </pc:sldChg>
      <pc:sldChg chg="addSp delSp modSp add mod setBg">
        <pc:chgData name="David Northover" userId="f9eaa543835fd2f5" providerId="LiveId" clId="{F31993C8-8E52-46CF-85FF-0900A177AA4A}" dt="2018-05-16T16:20:28.191" v="2451" actId="14100"/>
        <pc:sldMkLst>
          <pc:docMk/>
          <pc:sldMk cId="2144580999" sldId="267"/>
        </pc:sldMkLst>
        <pc:spChg chg="mod">
          <ac:chgData name="David Northover" userId="f9eaa543835fd2f5" providerId="LiveId" clId="{F31993C8-8E52-46CF-85FF-0900A177AA4A}" dt="2018-05-16T16:16:02.630" v="2362" actId="26606"/>
          <ac:spMkLst>
            <pc:docMk/>
            <pc:sldMk cId="2144580999" sldId="267"/>
            <ac:spMk id="2" creationId="{2A799E98-81AE-44A3-AF3E-8174F9EA62E3}"/>
          </ac:spMkLst>
        </pc:spChg>
        <pc:spChg chg="mod">
          <ac:chgData name="David Northover" userId="f9eaa543835fd2f5" providerId="LiveId" clId="{F31993C8-8E52-46CF-85FF-0900A177AA4A}" dt="2018-05-16T16:20:22.080" v="2449" actId="1076"/>
          <ac:spMkLst>
            <pc:docMk/>
            <pc:sldMk cId="2144580999" sldId="267"/>
            <ac:spMk id="3" creationId="{C141DA42-E721-471E-8A6C-55FA89D2BC57}"/>
          </ac:spMkLst>
        </pc:spChg>
        <pc:spChg chg="add mod">
          <ac:chgData name="David Northover" userId="f9eaa543835fd2f5" providerId="LiveId" clId="{F31993C8-8E52-46CF-85FF-0900A177AA4A}" dt="2018-05-16T16:20:28.191" v="2451" actId="14100"/>
          <ac:spMkLst>
            <pc:docMk/>
            <pc:sldMk cId="2144580999" sldId="267"/>
            <ac:spMk id="12" creationId="{0EE74EEE-596A-4F17-8BC9-6BDBA9941005}"/>
          </ac:spMkLst>
        </pc:spChg>
        <pc:spChg chg="add del">
          <ac:chgData name="David Northover" userId="f9eaa543835fd2f5" providerId="LiveId" clId="{F31993C8-8E52-46CF-85FF-0900A177AA4A}" dt="2018-05-16T16:16:02.599" v="2361" actId="26606"/>
          <ac:spMkLst>
            <pc:docMk/>
            <pc:sldMk cId="2144580999" sldId="267"/>
            <ac:spMk id="71" creationId="{2F21E579-4785-4A4E-8D09-42E5246D8E58}"/>
          </ac:spMkLst>
        </pc:spChg>
        <pc:spChg chg="add del">
          <ac:chgData name="David Northover" userId="f9eaa543835fd2f5" providerId="LiveId" clId="{F31993C8-8E52-46CF-85FF-0900A177AA4A}" dt="2018-05-16T16:16:02.599" v="2361" actId="26606"/>
          <ac:spMkLst>
            <pc:docMk/>
            <pc:sldMk cId="2144580999" sldId="267"/>
            <ac:spMk id="73" creationId="{3BE96D34-9D7C-4984-961D-7165FA21612E}"/>
          </ac:spMkLst>
        </pc:spChg>
        <pc:spChg chg="add del">
          <ac:chgData name="David Northover" userId="f9eaa543835fd2f5" providerId="LiveId" clId="{F31993C8-8E52-46CF-85FF-0900A177AA4A}" dt="2018-05-16T16:16:02.599" v="2361" actId="26606"/>
          <ac:spMkLst>
            <pc:docMk/>
            <pc:sldMk cId="2144580999" sldId="267"/>
            <ac:spMk id="75" creationId="{C8DE1BEC-DAE3-43F4-8D9F-384C3D694130}"/>
          </ac:spMkLst>
        </pc:spChg>
        <pc:spChg chg="add">
          <ac:chgData name="David Northover" userId="f9eaa543835fd2f5" providerId="LiveId" clId="{F31993C8-8E52-46CF-85FF-0900A177AA4A}" dt="2018-05-16T16:16:02.630" v="2362" actId="26606"/>
          <ac:spMkLst>
            <pc:docMk/>
            <pc:sldMk cId="2144580999" sldId="267"/>
            <ac:spMk id="1028" creationId="{E491B121-12B5-4977-A064-636AB0B9B0BD}"/>
          </ac:spMkLst>
        </pc:spChg>
        <pc:spChg chg="add">
          <ac:chgData name="David Northover" userId="f9eaa543835fd2f5" providerId="LiveId" clId="{F31993C8-8E52-46CF-85FF-0900A177AA4A}" dt="2018-05-16T16:16:02.630" v="2362" actId="26606"/>
          <ac:spMkLst>
            <pc:docMk/>
            <pc:sldMk cId="2144580999" sldId="267"/>
            <ac:spMk id="1029" creationId="{2ED05F70-AB3E-4472-B26B-EFE6A5A59BC8}"/>
          </ac:spMkLst>
        </pc:spChg>
        <pc:spChg chg="add">
          <ac:chgData name="David Northover" userId="f9eaa543835fd2f5" providerId="LiveId" clId="{F31993C8-8E52-46CF-85FF-0900A177AA4A}" dt="2018-05-16T16:16:02.630" v="2362" actId="26606"/>
          <ac:spMkLst>
            <pc:docMk/>
            <pc:sldMk cId="2144580999" sldId="267"/>
            <ac:spMk id="1030" creationId="{21F6BE39-9E37-45F0-B10C-92305CFB7C77}"/>
          </ac:spMkLst>
        </pc:spChg>
        <pc:picChg chg="add mod">
          <ac:chgData name="David Northover" userId="f9eaa543835fd2f5" providerId="LiveId" clId="{F31993C8-8E52-46CF-85FF-0900A177AA4A}" dt="2018-05-16T16:18:25.281" v="2404" actId="1038"/>
          <ac:picMkLst>
            <pc:docMk/>
            <pc:sldMk cId="2144580999" sldId="267"/>
            <ac:picMk id="4" creationId="{C884A900-58AA-4BD5-87E1-358EE0EF1EFF}"/>
          </ac:picMkLst>
        </pc:picChg>
        <pc:picChg chg="add del mod ord">
          <ac:chgData name="David Northover" userId="f9eaa543835fd2f5" providerId="LiveId" clId="{F31993C8-8E52-46CF-85FF-0900A177AA4A}" dt="2018-05-16T16:16:23.450" v="2365" actId="478"/>
          <ac:picMkLst>
            <pc:docMk/>
            <pc:sldMk cId="2144580999" sldId="267"/>
            <ac:picMk id="1026" creationId="{B09AEDA2-4BDF-4808-8295-1F3A7A367768}"/>
          </ac:picMkLst>
        </pc:picChg>
      </pc:sldChg>
      <pc:sldChg chg="delSp modSp add">
        <pc:chgData name="David Northover" userId="f9eaa543835fd2f5" providerId="LiveId" clId="{F31993C8-8E52-46CF-85FF-0900A177AA4A}" dt="2018-05-17T19:56:46.770" v="7220" actId="20578"/>
        <pc:sldMkLst>
          <pc:docMk/>
          <pc:sldMk cId="1892138113" sldId="268"/>
        </pc:sldMkLst>
        <pc:spChg chg="del">
          <ac:chgData name="David Northover" userId="f9eaa543835fd2f5" providerId="LiveId" clId="{F31993C8-8E52-46CF-85FF-0900A177AA4A}" dt="2018-05-16T16:26:48.050" v="2644" actId="478"/>
          <ac:spMkLst>
            <pc:docMk/>
            <pc:sldMk cId="1892138113" sldId="268"/>
            <ac:spMk id="2" creationId="{267BEAEB-8045-4648-8AAA-C1A91A4E5246}"/>
          </ac:spMkLst>
        </pc:spChg>
        <pc:spChg chg="mod">
          <ac:chgData name="David Northover" userId="f9eaa543835fd2f5" providerId="LiveId" clId="{F31993C8-8E52-46CF-85FF-0900A177AA4A}" dt="2018-05-17T19:56:46.770" v="7220" actId="20578"/>
          <ac:spMkLst>
            <pc:docMk/>
            <pc:sldMk cId="1892138113" sldId="268"/>
            <ac:spMk id="3" creationId="{E64E684E-A1D6-41DA-BB1B-3DDAC7C58024}"/>
          </ac:spMkLst>
        </pc:spChg>
      </pc:sldChg>
      <pc:sldChg chg="modSp add">
        <pc:chgData name="David Northover" userId="f9eaa543835fd2f5" providerId="LiveId" clId="{F31993C8-8E52-46CF-85FF-0900A177AA4A}" dt="2018-05-16T16:51:33.637" v="4187" actId="27636"/>
        <pc:sldMkLst>
          <pc:docMk/>
          <pc:sldMk cId="1947189234" sldId="269"/>
        </pc:sldMkLst>
        <pc:spChg chg="mod">
          <ac:chgData name="David Northover" userId="f9eaa543835fd2f5" providerId="LiveId" clId="{F31993C8-8E52-46CF-85FF-0900A177AA4A}" dt="2018-05-16T16:36:19.902" v="3203" actId="1076"/>
          <ac:spMkLst>
            <pc:docMk/>
            <pc:sldMk cId="1947189234" sldId="269"/>
            <ac:spMk id="2" creationId="{E204D535-1362-449A-9ED8-0230E2A9B464}"/>
          </ac:spMkLst>
        </pc:spChg>
        <pc:spChg chg="mod">
          <ac:chgData name="David Northover" userId="f9eaa543835fd2f5" providerId="LiveId" clId="{F31993C8-8E52-46CF-85FF-0900A177AA4A}" dt="2018-05-16T16:51:33.637" v="4187" actId="27636"/>
          <ac:spMkLst>
            <pc:docMk/>
            <pc:sldMk cId="1947189234" sldId="269"/>
            <ac:spMk id="3" creationId="{8FEDB438-288B-4A16-9C13-1C8EEF45357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5/16/2018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livius.org/articles/person/nicias/" TargetMode="External"/><Relationship Id="rId2" Type="http://schemas.openxmlformats.org/officeDocument/2006/relationships/hyperlink" Target="https://en.wikipedia.org/wiki/File:Plato_Silanion_Musei_Capitolini_MC1377.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7A86A-1BCA-4234-ABBB-A6809D72CA0A}"/>
              </a:ext>
            </a:extLst>
          </p:cNvPr>
          <p:cNvSpPr>
            <a:spLocks noGrp="1"/>
          </p:cNvSpPr>
          <p:nvPr>
            <p:ph type="ctrTitle"/>
          </p:nvPr>
        </p:nvSpPr>
        <p:spPr/>
        <p:txBody>
          <a:bodyPr>
            <a:normAutofit fontScale="90000"/>
          </a:bodyPr>
          <a:lstStyle/>
          <a:p>
            <a:r>
              <a:rPr lang="en-GB" dirty="0"/>
              <a:t>A critical discussion of the idea of the perfect soldier in Plato's </a:t>
            </a:r>
            <a:r>
              <a:rPr lang="en-GB" i="1" dirty="0"/>
              <a:t>Laches</a:t>
            </a:r>
            <a:endParaRPr lang="en-GB" dirty="0"/>
          </a:p>
        </p:txBody>
      </p:sp>
      <p:sp>
        <p:nvSpPr>
          <p:cNvPr id="3" name="Subtitle 2">
            <a:extLst>
              <a:ext uri="{FF2B5EF4-FFF2-40B4-BE49-F238E27FC236}">
                <a16:creationId xmlns:a16="http://schemas.microsoft.com/office/drawing/2014/main" id="{4D8E6926-79A5-40EF-9FC7-EA764D2E996E}"/>
              </a:ext>
            </a:extLst>
          </p:cNvPr>
          <p:cNvSpPr>
            <a:spLocks noGrp="1"/>
          </p:cNvSpPr>
          <p:nvPr>
            <p:ph type="subTitle" idx="1"/>
          </p:nvPr>
        </p:nvSpPr>
        <p:spPr/>
        <p:txBody>
          <a:bodyPr/>
          <a:lstStyle/>
          <a:p>
            <a:r>
              <a:rPr lang="en-GB" dirty="0"/>
              <a:t>David Rampton</a:t>
            </a:r>
          </a:p>
          <a:p>
            <a:r>
              <a:rPr lang="en-GB" dirty="0"/>
              <a:t>1500924</a:t>
            </a:r>
          </a:p>
        </p:txBody>
      </p:sp>
    </p:spTree>
    <p:extLst>
      <p:ext uri="{BB962C8B-B14F-4D97-AF65-F5344CB8AC3E}">
        <p14:creationId xmlns:p14="http://schemas.microsoft.com/office/powerpoint/2010/main" val="176803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72">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30"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99E98-81AE-44A3-AF3E-8174F9EA62E3}"/>
              </a:ext>
            </a:extLst>
          </p:cNvPr>
          <p:cNvSpPr>
            <a:spLocks noGrp="1"/>
          </p:cNvSpPr>
          <p:nvPr>
            <p:ph type="title"/>
          </p:nvPr>
        </p:nvSpPr>
        <p:spPr>
          <a:xfrm>
            <a:off x="649224" y="645106"/>
            <a:ext cx="6574536" cy="1259894"/>
          </a:xfrm>
        </p:spPr>
        <p:txBody>
          <a:bodyPr>
            <a:normAutofit/>
          </a:bodyPr>
          <a:lstStyle/>
          <a:p>
            <a:r>
              <a:rPr lang="en-GB" dirty="0"/>
              <a:t>Who is Plato?</a:t>
            </a:r>
          </a:p>
        </p:txBody>
      </p:sp>
      <p:sp>
        <p:nvSpPr>
          <p:cNvPr id="3" name="Content Placeholder 2">
            <a:extLst>
              <a:ext uri="{FF2B5EF4-FFF2-40B4-BE49-F238E27FC236}">
                <a16:creationId xmlns:a16="http://schemas.microsoft.com/office/drawing/2014/main" id="{C141DA42-E721-471E-8A6C-55FA89D2BC57}"/>
              </a:ext>
            </a:extLst>
          </p:cNvPr>
          <p:cNvSpPr>
            <a:spLocks noGrp="1"/>
          </p:cNvSpPr>
          <p:nvPr>
            <p:ph idx="1"/>
          </p:nvPr>
        </p:nvSpPr>
        <p:spPr>
          <a:xfrm>
            <a:off x="649224" y="1734446"/>
            <a:ext cx="7015932" cy="4158407"/>
          </a:xfrm>
        </p:spPr>
        <p:txBody>
          <a:bodyPr>
            <a:normAutofit/>
          </a:bodyPr>
          <a:lstStyle/>
          <a:p>
            <a:r>
              <a:rPr lang="en-GB" sz="2000" dirty="0"/>
              <a:t>Incredibly little is known about Plato’s personal life</a:t>
            </a:r>
          </a:p>
          <a:p>
            <a:r>
              <a:rPr lang="en-GB" sz="2000" dirty="0"/>
              <a:t>Born in 424BC from an Athenian family, died 348/7BC</a:t>
            </a:r>
          </a:p>
          <a:p>
            <a:r>
              <a:rPr lang="en-GB" sz="2000" dirty="0"/>
              <a:t>Prominent philosopher in fifth and fourth centuries B.C.</a:t>
            </a:r>
          </a:p>
          <a:p>
            <a:r>
              <a:rPr lang="en-GB" sz="2000" dirty="0"/>
              <a:t>Student of the philosopher Socrates, whose theories heavily influenced his work</a:t>
            </a:r>
          </a:p>
          <a:p>
            <a:r>
              <a:rPr lang="en-GB" sz="2000" dirty="0"/>
              <a:t>Founder of the Academy </a:t>
            </a:r>
          </a:p>
          <a:p>
            <a:pPr lvl="1"/>
            <a:r>
              <a:rPr lang="en-GB" sz="1800" dirty="0"/>
              <a:t>Rowe 2010: ‘Plato’</a:t>
            </a:r>
          </a:p>
        </p:txBody>
      </p:sp>
      <p:pic>
        <p:nvPicPr>
          <p:cNvPr id="4" name="Picture 4" descr="https://upload.wikimedia.org/wikipedia/commons/8/88/Plato_Silanion_Musei_Capitolini_MC1377.jpg">
            <a:extLst>
              <a:ext uri="{FF2B5EF4-FFF2-40B4-BE49-F238E27FC236}">
                <a16:creationId xmlns:a16="http://schemas.microsoft.com/office/drawing/2014/main" id="{C884A900-58AA-4BD5-87E1-358EE0EF1E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156" y="1255942"/>
            <a:ext cx="3098800" cy="46482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EE74EEE-596A-4F17-8BC9-6BDBA9941005}"/>
              </a:ext>
            </a:extLst>
          </p:cNvPr>
          <p:cNvSpPr txBox="1"/>
          <p:nvPr/>
        </p:nvSpPr>
        <p:spPr>
          <a:xfrm>
            <a:off x="8173156" y="5886130"/>
            <a:ext cx="3098800" cy="646331"/>
          </a:xfrm>
          <a:prstGeom prst="rect">
            <a:avLst/>
          </a:prstGeom>
          <a:noFill/>
        </p:spPr>
        <p:txBody>
          <a:bodyPr wrap="square" rtlCol="0">
            <a:spAutoFit/>
          </a:bodyPr>
          <a:lstStyle/>
          <a:p>
            <a:r>
              <a:rPr lang="en-GB" sz="1200" dirty="0"/>
              <a:t>Fig. 1  Roman copy of a portrait bust by </a:t>
            </a:r>
            <a:r>
              <a:rPr lang="en-GB" sz="1200" dirty="0" err="1"/>
              <a:t>Silanion</a:t>
            </a:r>
            <a:r>
              <a:rPr lang="en-GB" sz="1200" dirty="0"/>
              <a:t> for the Academia in Athens (c. 370 BC) (Source: Wikipedia)</a:t>
            </a:r>
          </a:p>
        </p:txBody>
      </p:sp>
    </p:spTree>
    <p:extLst>
      <p:ext uri="{BB962C8B-B14F-4D97-AF65-F5344CB8AC3E}">
        <p14:creationId xmlns:p14="http://schemas.microsoft.com/office/powerpoint/2010/main" val="214458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8437-0B94-4070-94C3-D56F0C3EE0BD}"/>
              </a:ext>
            </a:extLst>
          </p:cNvPr>
          <p:cNvSpPr>
            <a:spLocks noGrp="1"/>
          </p:cNvSpPr>
          <p:nvPr>
            <p:ph type="title"/>
          </p:nvPr>
        </p:nvSpPr>
        <p:spPr/>
        <p:txBody>
          <a:bodyPr/>
          <a:lstStyle/>
          <a:p>
            <a:r>
              <a:rPr lang="en-GB" dirty="0"/>
              <a:t>Plato’s Philosophical Works</a:t>
            </a:r>
          </a:p>
        </p:txBody>
      </p:sp>
      <p:graphicFrame>
        <p:nvGraphicFramePr>
          <p:cNvPr id="4" name="Content Placeholder 3">
            <a:extLst>
              <a:ext uri="{FF2B5EF4-FFF2-40B4-BE49-F238E27FC236}">
                <a16:creationId xmlns:a16="http://schemas.microsoft.com/office/drawing/2014/main" id="{42CCA258-B0EF-4990-B0D2-40F2F586D82F}"/>
              </a:ext>
            </a:extLst>
          </p:cNvPr>
          <p:cNvGraphicFramePr>
            <a:graphicFrameLocks noGrp="1"/>
          </p:cNvGraphicFramePr>
          <p:nvPr>
            <p:ph idx="1"/>
            <p:extLst>
              <p:ext uri="{D42A27DB-BD31-4B8C-83A1-F6EECF244321}">
                <p14:modId xmlns:p14="http://schemas.microsoft.com/office/powerpoint/2010/main" val="1791426055"/>
              </p:ext>
            </p:extLst>
          </p:nvPr>
        </p:nvGraphicFramePr>
        <p:xfrm>
          <a:off x="2592925" y="1654628"/>
          <a:ext cx="8915400" cy="4455886"/>
        </p:xfrm>
        <a:graphic>
          <a:graphicData uri="http://schemas.openxmlformats.org/drawingml/2006/table">
            <a:tbl>
              <a:tblPr firstRow="1" bandRow="1">
                <a:tableStyleId>{5C22544A-7EE6-4342-B048-85BDC9FD1C3A}</a:tableStyleId>
              </a:tblPr>
              <a:tblGrid>
                <a:gridCol w="4457700">
                  <a:extLst>
                    <a:ext uri="{9D8B030D-6E8A-4147-A177-3AD203B41FA5}">
                      <a16:colId xmlns:a16="http://schemas.microsoft.com/office/drawing/2014/main" val="24290671"/>
                    </a:ext>
                  </a:extLst>
                </a:gridCol>
                <a:gridCol w="4457700">
                  <a:extLst>
                    <a:ext uri="{9D8B030D-6E8A-4147-A177-3AD203B41FA5}">
                      <a16:colId xmlns:a16="http://schemas.microsoft.com/office/drawing/2014/main" val="2093305225"/>
                    </a:ext>
                  </a:extLst>
                </a:gridCol>
              </a:tblGrid>
              <a:tr h="768256">
                <a:tc>
                  <a:txBody>
                    <a:bodyPr/>
                    <a:lstStyle/>
                    <a:p>
                      <a:pPr algn="ctr"/>
                      <a:r>
                        <a:rPr lang="en-GB" sz="2400" dirty="0"/>
                        <a:t>Work</a:t>
                      </a:r>
                    </a:p>
                  </a:txBody>
                  <a:tcPr anchor="ctr"/>
                </a:tc>
                <a:tc>
                  <a:txBody>
                    <a:bodyPr/>
                    <a:lstStyle/>
                    <a:p>
                      <a:pPr algn="ctr"/>
                      <a:r>
                        <a:rPr lang="en-GB" sz="2400" dirty="0"/>
                        <a:t>Ethic</a:t>
                      </a:r>
                    </a:p>
                  </a:txBody>
                  <a:tcPr anchor="ctr"/>
                </a:tc>
                <a:extLst>
                  <a:ext uri="{0D108BD9-81ED-4DB2-BD59-A6C34878D82A}">
                    <a16:rowId xmlns:a16="http://schemas.microsoft.com/office/drawing/2014/main" val="3952167838"/>
                  </a:ext>
                </a:extLst>
              </a:tr>
              <a:tr h="768256">
                <a:tc>
                  <a:txBody>
                    <a:bodyPr/>
                    <a:lstStyle/>
                    <a:p>
                      <a:pPr algn="ctr"/>
                      <a:r>
                        <a:rPr lang="en-GB" sz="2400" dirty="0"/>
                        <a:t>Euthyphro</a:t>
                      </a:r>
                    </a:p>
                  </a:txBody>
                  <a:tcPr anchor="ctr"/>
                </a:tc>
                <a:tc>
                  <a:txBody>
                    <a:bodyPr/>
                    <a:lstStyle/>
                    <a:p>
                      <a:pPr algn="ctr"/>
                      <a:r>
                        <a:rPr lang="en-GB" sz="2400" dirty="0"/>
                        <a:t>On Piety</a:t>
                      </a:r>
                    </a:p>
                  </a:txBody>
                  <a:tcPr anchor="ctr"/>
                </a:tc>
                <a:extLst>
                  <a:ext uri="{0D108BD9-81ED-4DB2-BD59-A6C34878D82A}">
                    <a16:rowId xmlns:a16="http://schemas.microsoft.com/office/drawing/2014/main" val="314868968"/>
                  </a:ext>
                </a:extLst>
              </a:tr>
              <a:tr h="768256">
                <a:tc>
                  <a:txBody>
                    <a:bodyPr/>
                    <a:lstStyle/>
                    <a:p>
                      <a:pPr algn="ctr"/>
                      <a:r>
                        <a:rPr lang="en-GB" sz="2400" dirty="0" err="1"/>
                        <a:t>Charmides</a:t>
                      </a:r>
                      <a:endParaRPr lang="en-GB" sz="2400" dirty="0"/>
                    </a:p>
                  </a:txBody>
                  <a:tcPr anchor="ctr"/>
                </a:tc>
                <a:tc>
                  <a:txBody>
                    <a:bodyPr/>
                    <a:lstStyle/>
                    <a:p>
                      <a:pPr algn="ctr"/>
                      <a:r>
                        <a:rPr lang="en-GB" sz="2400" dirty="0"/>
                        <a:t>On Sound-mindedness</a:t>
                      </a:r>
                    </a:p>
                  </a:txBody>
                  <a:tcPr anchor="ctr"/>
                </a:tc>
                <a:extLst>
                  <a:ext uri="{0D108BD9-81ED-4DB2-BD59-A6C34878D82A}">
                    <a16:rowId xmlns:a16="http://schemas.microsoft.com/office/drawing/2014/main" val="1743323315"/>
                  </a:ext>
                </a:extLst>
              </a:tr>
              <a:tr h="768256">
                <a:tc>
                  <a:txBody>
                    <a:bodyPr/>
                    <a:lstStyle/>
                    <a:p>
                      <a:pPr algn="ctr"/>
                      <a:r>
                        <a:rPr lang="en-GB" sz="2400" dirty="0"/>
                        <a:t>Laches</a:t>
                      </a:r>
                    </a:p>
                  </a:txBody>
                  <a:tcPr anchor="ctr"/>
                </a:tc>
                <a:tc>
                  <a:txBody>
                    <a:bodyPr/>
                    <a:lstStyle/>
                    <a:p>
                      <a:pPr algn="ctr"/>
                      <a:r>
                        <a:rPr lang="en-GB" sz="2400" dirty="0"/>
                        <a:t>On Courage</a:t>
                      </a:r>
                    </a:p>
                  </a:txBody>
                  <a:tcPr anchor="ctr"/>
                </a:tc>
                <a:extLst>
                  <a:ext uri="{0D108BD9-81ED-4DB2-BD59-A6C34878D82A}">
                    <a16:rowId xmlns:a16="http://schemas.microsoft.com/office/drawing/2014/main" val="2498515640"/>
                  </a:ext>
                </a:extLst>
              </a:tr>
              <a:tr h="1382862">
                <a:tc>
                  <a:txBody>
                    <a:bodyPr/>
                    <a:lstStyle/>
                    <a:p>
                      <a:pPr algn="ctr"/>
                      <a:r>
                        <a:rPr lang="en-GB" sz="2400" dirty="0"/>
                        <a:t>Meno/Ion/Protagoras/  Euthydemus/ Gorgias</a:t>
                      </a:r>
                    </a:p>
                  </a:txBody>
                  <a:tcPr anchor="ctr"/>
                </a:tc>
                <a:tc>
                  <a:txBody>
                    <a:bodyPr/>
                    <a:lstStyle/>
                    <a:p>
                      <a:pPr algn="ctr"/>
                      <a:r>
                        <a:rPr lang="en-GB" sz="2400" dirty="0"/>
                        <a:t>On Excellence and Wisdom/Knowledge</a:t>
                      </a:r>
                    </a:p>
                  </a:txBody>
                  <a:tcPr anchor="ctr"/>
                </a:tc>
                <a:extLst>
                  <a:ext uri="{0D108BD9-81ED-4DB2-BD59-A6C34878D82A}">
                    <a16:rowId xmlns:a16="http://schemas.microsoft.com/office/drawing/2014/main" val="1141318399"/>
                  </a:ext>
                </a:extLst>
              </a:tr>
            </a:tbl>
          </a:graphicData>
        </a:graphic>
      </p:graphicFrame>
      <p:sp>
        <p:nvSpPr>
          <p:cNvPr id="3" name="TextBox 2">
            <a:extLst>
              <a:ext uri="{FF2B5EF4-FFF2-40B4-BE49-F238E27FC236}">
                <a16:creationId xmlns:a16="http://schemas.microsoft.com/office/drawing/2014/main" id="{35DB7F8F-AD21-4C96-9A10-FC5E07E1DA77}"/>
              </a:ext>
            </a:extLst>
          </p:cNvPr>
          <p:cNvSpPr txBox="1"/>
          <p:nvPr/>
        </p:nvSpPr>
        <p:spPr>
          <a:xfrm>
            <a:off x="6795911" y="6110514"/>
            <a:ext cx="4708701" cy="369332"/>
          </a:xfrm>
          <a:prstGeom prst="rect">
            <a:avLst/>
          </a:prstGeom>
          <a:noFill/>
        </p:spPr>
        <p:txBody>
          <a:bodyPr wrap="square" rtlCol="0">
            <a:spAutoFit/>
          </a:bodyPr>
          <a:lstStyle/>
          <a:p>
            <a:r>
              <a:rPr lang="en-GB" dirty="0"/>
              <a:t>Rowe 2010: ‘Plato’; Bostock 2005: ‘Plato’</a:t>
            </a:r>
          </a:p>
        </p:txBody>
      </p:sp>
    </p:spTree>
    <p:extLst>
      <p:ext uri="{BB962C8B-B14F-4D97-AF65-F5344CB8AC3E}">
        <p14:creationId xmlns:p14="http://schemas.microsoft.com/office/powerpoint/2010/main" val="1689523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4D535-1362-449A-9ED8-0230E2A9B464}"/>
              </a:ext>
            </a:extLst>
          </p:cNvPr>
          <p:cNvSpPr>
            <a:spLocks noGrp="1"/>
          </p:cNvSpPr>
          <p:nvPr>
            <p:ph type="title"/>
          </p:nvPr>
        </p:nvSpPr>
        <p:spPr>
          <a:xfrm>
            <a:off x="1640156" y="259299"/>
            <a:ext cx="8911687" cy="1280890"/>
          </a:xfrm>
        </p:spPr>
        <p:txBody>
          <a:bodyPr/>
          <a:lstStyle/>
          <a:p>
            <a:r>
              <a:rPr lang="en-GB" dirty="0"/>
              <a:t>Overview of </a:t>
            </a:r>
            <a:r>
              <a:rPr lang="en-GB" i="1" dirty="0"/>
              <a:t>Laches</a:t>
            </a:r>
            <a:endParaRPr lang="en-GB" dirty="0"/>
          </a:p>
        </p:txBody>
      </p:sp>
      <p:sp>
        <p:nvSpPr>
          <p:cNvPr id="3" name="Content Placeholder 2">
            <a:extLst>
              <a:ext uri="{FF2B5EF4-FFF2-40B4-BE49-F238E27FC236}">
                <a16:creationId xmlns:a16="http://schemas.microsoft.com/office/drawing/2014/main" id="{8FEDB438-288B-4A16-9C13-1C8EEF453579}"/>
              </a:ext>
            </a:extLst>
          </p:cNvPr>
          <p:cNvSpPr>
            <a:spLocks noGrp="1"/>
          </p:cNvSpPr>
          <p:nvPr>
            <p:ph idx="1"/>
          </p:nvPr>
        </p:nvSpPr>
        <p:spPr>
          <a:xfrm>
            <a:off x="1640155" y="1138989"/>
            <a:ext cx="9898701" cy="5459712"/>
          </a:xfrm>
        </p:spPr>
        <p:txBody>
          <a:bodyPr>
            <a:normAutofit lnSpcReduction="10000"/>
          </a:bodyPr>
          <a:lstStyle/>
          <a:p>
            <a:r>
              <a:rPr lang="en-GB" sz="2400" dirty="0"/>
              <a:t>Dialogue between Lysimachus, </a:t>
            </a:r>
            <a:r>
              <a:rPr lang="en-GB" sz="2400" dirty="0" err="1"/>
              <a:t>Melesias</a:t>
            </a:r>
            <a:r>
              <a:rPr lang="en-GB" sz="2400" dirty="0"/>
              <a:t>, their sons and Laches and Nicias, eventually inviting Socrates into the discussion.</a:t>
            </a:r>
          </a:p>
          <a:p>
            <a:r>
              <a:rPr lang="en-GB" sz="2400" dirty="0"/>
              <a:t>Lysimachus and </a:t>
            </a:r>
            <a:r>
              <a:rPr lang="en-GB" sz="2400" dirty="0" err="1"/>
              <a:t>Melesias</a:t>
            </a:r>
            <a:r>
              <a:rPr lang="en-GB" sz="2400" dirty="0"/>
              <a:t> are ashamed as they do not have the noble deeds similar to their fathers to pass onto their sons, and so look to train their sons in ‘a noble art’, specifically fighting in armour. (</a:t>
            </a:r>
            <a:r>
              <a:rPr lang="en-GB" sz="2400" dirty="0" err="1"/>
              <a:t>Tessitore</a:t>
            </a:r>
            <a:r>
              <a:rPr lang="en-GB" sz="2400" dirty="0"/>
              <a:t> 1994: 117)</a:t>
            </a:r>
          </a:p>
          <a:p>
            <a:r>
              <a:rPr lang="en-GB" sz="2400" dirty="0"/>
              <a:t>Split into three parts:</a:t>
            </a:r>
          </a:p>
          <a:p>
            <a:pPr lvl="1"/>
            <a:r>
              <a:rPr lang="en-GB" sz="2000" dirty="0"/>
              <a:t>First section is divided into two parts, with Nicias and Laches debating the different merits of fighting in armour. Nicias is pro-training, whilst Laches is against it.</a:t>
            </a:r>
          </a:p>
          <a:p>
            <a:pPr lvl="1"/>
            <a:r>
              <a:rPr lang="en-GB" sz="2000" dirty="0"/>
              <a:t>Second section, Socrates turns the discussion to the nature of courage.</a:t>
            </a:r>
          </a:p>
          <a:p>
            <a:pPr lvl="1"/>
            <a:r>
              <a:rPr lang="en-GB" sz="2000" dirty="0"/>
              <a:t>Third section, investigation into the true nature of courage, with each of the participants offering definitions of what courage is. </a:t>
            </a:r>
          </a:p>
          <a:p>
            <a:pPr lvl="1"/>
            <a:r>
              <a:rPr lang="en-GB" sz="2000" dirty="0"/>
              <a:t>(</a:t>
            </a:r>
            <a:r>
              <a:rPr lang="en-GB" sz="2000" dirty="0" err="1"/>
              <a:t>Tessitore</a:t>
            </a:r>
            <a:r>
              <a:rPr lang="en-GB" sz="2000" dirty="0"/>
              <a:t> 1994: 117)</a:t>
            </a:r>
          </a:p>
          <a:p>
            <a:pPr marL="457200" lvl="1" indent="0">
              <a:buNone/>
            </a:pPr>
            <a:endParaRPr lang="en-GB" dirty="0"/>
          </a:p>
        </p:txBody>
      </p:sp>
    </p:spTree>
    <p:extLst>
      <p:ext uri="{BB962C8B-B14F-4D97-AF65-F5344CB8AC3E}">
        <p14:creationId xmlns:p14="http://schemas.microsoft.com/office/powerpoint/2010/main" val="1947189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9ACF8B-0EBD-4386-9A7F-FDA78C2929B7}"/>
              </a:ext>
            </a:extLst>
          </p:cNvPr>
          <p:cNvPicPr>
            <a:picLocks noChangeAspect="1"/>
          </p:cNvPicPr>
          <p:nvPr/>
        </p:nvPicPr>
        <p:blipFill>
          <a:blip r:embed="rId2"/>
          <a:stretch>
            <a:fillRect/>
          </a:stretch>
        </p:blipFill>
        <p:spPr>
          <a:xfrm>
            <a:off x="9318171" y="805126"/>
            <a:ext cx="2768186" cy="5247747"/>
          </a:xfrm>
          <a:prstGeom prst="rect">
            <a:avLst/>
          </a:prstGeom>
        </p:spPr>
      </p:pic>
      <p:sp>
        <p:nvSpPr>
          <p:cNvPr id="2" name="Title 1">
            <a:extLst>
              <a:ext uri="{FF2B5EF4-FFF2-40B4-BE49-F238E27FC236}">
                <a16:creationId xmlns:a16="http://schemas.microsoft.com/office/drawing/2014/main" id="{942016BC-2050-453D-AE2E-6A3025103A4C}"/>
              </a:ext>
            </a:extLst>
          </p:cNvPr>
          <p:cNvSpPr>
            <a:spLocks noGrp="1"/>
          </p:cNvSpPr>
          <p:nvPr>
            <p:ph type="title"/>
          </p:nvPr>
        </p:nvSpPr>
        <p:spPr>
          <a:xfrm>
            <a:off x="339094" y="137023"/>
            <a:ext cx="6574536" cy="1259894"/>
          </a:xfrm>
        </p:spPr>
        <p:txBody>
          <a:bodyPr>
            <a:normAutofit/>
          </a:bodyPr>
          <a:lstStyle/>
          <a:p>
            <a:r>
              <a:rPr lang="en-GB" dirty="0"/>
              <a:t>Nicias – Pro-Weapons Training (Physical)</a:t>
            </a:r>
          </a:p>
        </p:txBody>
      </p:sp>
      <p:sp>
        <p:nvSpPr>
          <p:cNvPr id="3" name="Content Placeholder 2">
            <a:extLst>
              <a:ext uri="{FF2B5EF4-FFF2-40B4-BE49-F238E27FC236}">
                <a16:creationId xmlns:a16="http://schemas.microsoft.com/office/drawing/2014/main" id="{46D5B4C5-C73A-43EE-A126-384F7229DF41}"/>
              </a:ext>
            </a:extLst>
          </p:cNvPr>
          <p:cNvSpPr>
            <a:spLocks noGrp="1"/>
          </p:cNvSpPr>
          <p:nvPr>
            <p:ph idx="1"/>
          </p:nvPr>
        </p:nvSpPr>
        <p:spPr>
          <a:xfrm>
            <a:off x="339095" y="1389352"/>
            <a:ext cx="8979076" cy="5331625"/>
          </a:xfrm>
        </p:spPr>
        <p:txBody>
          <a:bodyPr>
            <a:normAutofit/>
          </a:bodyPr>
          <a:lstStyle/>
          <a:p>
            <a:pPr>
              <a:lnSpc>
                <a:spcPct val="90000"/>
              </a:lnSpc>
            </a:pPr>
            <a:r>
              <a:rPr lang="en-GB" sz="2000" dirty="0">
                <a:solidFill>
                  <a:schemeClr val="tx1"/>
                </a:solidFill>
              </a:rPr>
              <a:t>Training in armour is good for the health</a:t>
            </a:r>
          </a:p>
          <a:p>
            <a:pPr lvl="1">
              <a:lnSpc>
                <a:spcPct val="90000"/>
              </a:lnSpc>
            </a:pPr>
            <a:r>
              <a:rPr lang="en-GB" sz="1800" dirty="0">
                <a:solidFill>
                  <a:schemeClr val="tx1"/>
                </a:solidFill>
              </a:rPr>
              <a:t>“It is good for them, instead of spending their time on the ordinary things … not only has the necessary effect of improving their bodily health since it is as good and strenuous as any physical exercise—but is also a form of exercise which, with riding, is particularly fitting for a free citizen” (Plat. </a:t>
            </a:r>
            <a:r>
              <a:rPr lang="en-GB" sz="1800" dirty="0" err="1">
                <a:solidFill>
                  <a:schemeClr val="tx1"/>
                </a:solidFill>
              </a:rPr>
              <a:t>Lach</a:t>
            </a:r>
            <a:r>
              <a:rPr lang="en-GB" sz="1800" dirty="0">
                <a:solidFill>
                  <a:schemeClr val="tx1"/>
                </a:solidFill>
              </a:rPr>
              <a:t>. 181e-182a)</a:t>
            </a:r>
          </a:p>
          <a:p>
            <a:pPr>
              <a:lnSpc>
                <a:spcPct val="90000"/>
              </a:lnSpc>
            </a:pPr>
            <a:r>
              <a:rPr lang="en-GB" sz="2000" dirty="0">
                <a:solidFill>
                  <a:schemeClr val="tx1"/>
                </a:solidFill>
              </a:rPr>
              <a:t>Useful in battle:</a:t>
            </a:r>
          </a:p>
          <a:p>
            <a:pPr lvl="1">
              <a:lnSpc>
                <a:spcPct val="90000"/>
              </a:lnSpc>
            </a:pPr>
            <a:r>
              <a:rPr lang="en-GB" sz="1800" dirty="0">
                <a:solidFill>
                  <a:schemeClr val="tx1"/>
                </a:solidFill>
              </a:rPr>
              <a:t>In a line formation</a:t>
            </a:r>
          </a:p>
          <a:p>
            <a:pPr lvl="1">
              <a:lnSpc>
                <a:spcPct val="90000"/>
              </a:lnSpc>
            </a:pPr>
            <a:r>
              <a:rPr lang="en-GB" sz="1800" dirty="0">
                <a:solidFill>
                  <a:schemeClr val="tx1"/>
                </a:solidFill>
              </a:rPr>
              <a:t>One on one</a:t>
            </a:r>
          </a:p>
          <a:p>
            <a:pPr lvl="1">
              <a:lnSpc>
                <a:spcPct val="90000"/>
              </a:lnSpc>
            </a:pPr>
            <a:r>
              <a:rPr lang="en-GB" sz="1800" dirty="0">
                <a:solidFill>
                  <a:schemeClr val="tx1"/>
                </a:solidFill>
              </a:rPr>
              <a:t>“Further, this accomplishment will be of some benefit also in actual battle, when it comes to fighting in line with a number of other men; but its greatest advantage will be felt when the ranks are broken, and you find you must fight man to man, either in pursuing someone who is trying to beat off your attack,  or in retreating yourself and beating off the attack of another.” (Plat. </a:t>
            </a:r>
            <a:r>
              <a:rPr lang="en-GB" sz="1800" dirty="0" err="1">
                <a:solidFill>
                  <a:schemeClr val="tx1"/>
                </a:solidFill>
              </a:rPr>
              <a:t>Lach</a:t>
            </a:r>
            <a:r>
              <a:rPr lang="en-GB" sz="1800" dirty="0">
                <a:solidFill>
                  <a:schemeClr val="tx1"/>
                </a:solidFill>
              </a:rPr>
              <a:t>. 182a-182b)</a:t>
            </a:r>
          </a:p>
        </p:txBody>
      </p:sp>
      <p:sp>
        <p:nvSpPr>
          <p:cNvPr id="5" name="TextBox 4">
            <a:extLst>
              <a:ext uri="{FF2B5EF4-FFF2-40B4-BE49-F238E27FC236}">
                <a16:creationId xmlns:a16="http://schemas.microsoft.com/office/drawing/2014/main" id="{4F8C552C-4365-4D87-8AB2-3E72FBBB246F}"/>
              </a:ext>
            </a:extLst>
          </p:cNvPr>
          <p:cNvSpPr txBox="1"/>
          <p:nvPr/>
        </p:nvSpPr>
        <p:spPr>
          <a:xfrm>
            <a:off x="9318171" y="6052873"/>
            <a:ext cx="2768186" cy="738664"/>
          </a:xfrm>
          <a:prstGeom prst="rect">
            <a:avLst/>
          </a:prstGeom>
          <a:noFill/>
        </p:spPr>
        <p:txBody>
          <a:bodyPr wrap="square" rtlCol="0">
            <a:spAutoFit/>
          </a:bodyPr>
          <a:lstStyle/>
          <a:p>
            <a:r>
              <a:rPr lang="en-GB" sz="1400" dirty="0"/>
              <a:t>Fig. 2 ‘Portrait of an unknown Athenian general’ (Source: Livius.org)</a:t>
            </a:r>
          </a:p>
        </p:txBody>
      </p:sp>
    </p:spTree>
    <p:extLst>
      <p:ext uri="{BB962C8B-B14F-4D97-AF65-F5344CB8AC3E}">
        <p14:creationId xmlns:p14="http://schemas.microsoft.com/office/powerpoint/2010/main" val="3025773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FEE677-3DCA-4256-B518-C8A5C76B4899}"/>
              </a:ext>
            </a:extLst>
          </p:cNvPr>
          <p:cNvSpPr>
            <a:spLocks noGrp="1"/>
          </p:cNvSpPr>
          <p:nvPr>
            <p:ph idx="1"/>
          </p:nvPr>
        </p:nvSpPr>
        <p:spPr>
          <a:xfrm>
            <a:off x="2589212" y="914400"/>
            <a:ext cx="8915400" cy="4996822"/>
          </a:xfrm>
        </p:spPr>
        <p:txBody>
          <a:bodyPr>
            <a:normAutofit/>
          </a:bodyPr>
          <a:lstStyle/>
          <a:p>
            <a:r>
              <a:rPr lang="en-GB" sz="2800" dirty="0"/>
              <a:t>This being so, all men must train for war not in war-time, but while they are living in peace.</a:t>
            </a:r>
            <a:r>
              <a:rPr lang="en-GB" sz="2800" baseline="30000" dirty="0"/>
              <a:t> </a:t>
            </a:r>
            <a:r>
              <a:rPr lang="en-GB" sz="2800" dirty="0"/>
              <a:t>Therefore, a judicious State must carry out a march, every month, for not less than one whole day, or more (according as the rulers decree), paying no heed to cold weather or hot: all shall join in it—men, women and children—whenever the rulers decide to march them out </a:t>
            </a:r>
            <a:r>
              <a:rPr lang="en-GB" sz="2800" dirty="0" err="1"/>
              <a:t>en</a:t>
            </a:r>
            <a:r>
              <a:rPr lang="en-GB" sz="2800" dirty="0"/>
              <a:t> masse, and at other times they shall go in sections. (Plat. Laws 8.829b)</a:t>
            </a:r>
          </a:p>
        </p:txBody>
      </p:sp>
    </p:spTree>
    <p:extLst>
      <p:ext uri="{BB962C8B-B14F-4D97-AF65-F5344CB8AC3E}">
        <p14:creationId xmlns:p14="http://schemas.microsoft.com/office/powerpoint/2010/main" val="2345752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57279D-B14D-4FE0-8B8A-5C847EA03CE3}"/>
              </a:ext>
            </a:extLst>
          </p:cNvPr>
          <p:cNvSpPr>
            <a:spLocks noGrp="1"/>
          </p:cNvSpPr>
          <p:nvPr>
            <p:ph idx="1"/>
          </p:nvPr>
        </p:nvSpPr>
        <p:spPr>
          <a:xfrm>
            <a:off x="2747256" y="326571"/>
            <a:ext cx="8915400" cy="6204857"/>
          </a:xfrm>
        </p:spPr>
        <p:txBody>
          <a:bodyPr>
            <a:normAutofit fontScale="92500" lnSpcReduction="10000"/>
          </a:bodyPr>
          <a:lstStyle/>
          <a:p>
            <a:pPr marL="0" indent="0">
              <a:lnSpc>
                <a:spcPct val="90000"/>
              </a:lnSpc>
              <a:buNone/>
            </a:pPr>
            <a:r>
              <a:rPr lang="en-GB" sz="2800" dirty="0">
                <a:solidFill>
                  <a:schemeClr val="tx1"/>
                </a:solidFill>
              </a:rPr>
              <a:t>Pro-Weapons Training (Mental)</a:t>
            </a:r>
          </a:p>
          <a:p>
            <a:pPr>
              <a:lnSpc>
                <a:spcPct val="90000"/>
              </a:lnSpc>
            </a:pPr>
            <a:r>
              <a:rPr lang="en-GB" sz="2400" dirty="0">
                <a:solidFill>
                  <a:schemeClr val="tx1"/>
                </a:solidFill>
              </a:rPr>
              <a:t>Makes a man braver and bolder in battle</a:t>
            </a:r>
          </a:p>
          <a:p>
            <a:pPr lvl="1">
              <a:lnSpc>
                <a:spcPct val="90000"/>
              </a:lnSpc>
            </a:pPr>
            <a:r>
              <a:rPr lang="en-GB" sz="2000" dirty="0">
                <a:solidFill>
                  <a:schemeClr val="tx1"/>
                </a:solidFill>
              </a:rPr>
              <a:t>“And we can make this addition—no slight one—to its claims, that this science will make any man individually a great deal bolder and braver in war.” (Plat. </a:t>
            </a:r>
            <a:r>
              <a:rPr lang="en-GB" sz="2000" dirty="0" err="1">
                <a:solidFill>
                  <a:schemeClr val="tx1"/>
                </a:solidFill>
              </a:rPr>
              <a:t>Lach</a:t>
            </a:r>
            <a:r>
              <a:rPr lang="en-GB" sz="2000" dirty="0">
                <a:solidFill>
                  <a:schemeClr val="tx1"/>
                </a:solidFill>
              </a:rPr>
              <a:t>. 182c)</a:t>
            </a:r>
          </a:p>
          <a:p>
            <a:r>
              <a:rPr lang="en-GB" sz="2400" dirty="0">
                <a:solidFill>
                  <a:schemeClr val="tx1"/>
                </a:solidFill>
              </a:rPr>
              <a:t>Gives the holder the desire to achieve more:</a:t>
            </a:r>
          </a:p>
          <a:p>
            <a:pPr lvl="1"/>
            <a:r>
              <a:rPr lang="en-GB" sz="2000" dirty="0">
                <a:solidFill>
                  <a:schemeClr val="tx1"/>
                </a:solidFill>
              </a:rPr>
              <a:t>Management of Troops</a:t>
            </a:r>
          </a:p>
          <a:p>
            <a:pPr lvl="1"/>
            <a:r>
              <a:rPr lang="en-GB" sz="2000" dirty="0" err="1">
                <a:solidFill>
                  <a:schemeClr val="tx1"/>
                </a:solidFill>
              </a:rPr>
              <a:t>Generalship</a:t>
            </a:r>
            <a:endParaRPr lang="en-GB" sz="2000" dirty="0">
              <a:solidFill>
                <a:schemeClr val="tx1"/>
              </a:solidFill>
            </a:endParaRPr>
          </a:p>
          <a:p>
            <a:pPr lvl="1"/>
            <a:r>
              <a:rPr lang="en-GB" dirty="0">
                <a:solidFill>
                  <a:schemeClr val="tx1"/>
                </a:solidFill>
              </a:rPr>
              <a:t>“</a:t>
            </a:r>
            <a:r>
              <a:rPr lang="en-GB" sz="2000" dirty="0">
                <a:solidFill>
                  <a:schemeClr val="tx1"/>
                </a:solidFill>
              </a:rPr>
              <a:t>Moreover, it is a thing which impels one to desire another noble accomplishment; for everyone who has learnt how to fight in </a:t>
            </a:r>
            <a:r>
              <a:rPr lang="en-GB" sz="2000" dirty="0" err="1">
                <a:solidFill>
                  <a:schemeClr val="tx1"/>
                </a:solidFill>
              </a:rPr>
              <a:t>armor</a:t>
            </a:r>
            <a:r>
              <a:rPr lang="en-GB" sz="2000" dirty="0">
                <a:solidFill>
                  <a:schemeClr val="tx1"/>
                </a:solidFill>
              </a:rPr>
              <a:t> will desire to learn the accomplishment which comes next, the management of troops; and when he has got that and once taken a pride in his work he will push on to attain the whole art of </a:t>
            </a:r>
            <a:r>
              <a:rPr lang="en-GB" sz="2000" dirty="0" err="1">
                <a:solidFill>
                  <a:schemeClr val="tx1"/>
                </a:solidFill>
              </a:rPr>
              <a:t>generalship</a:t>
            </a:r>
            <a:r>
              <a:rPr lang="en-GB" sz="2000" dirty="0">
                <a:solidFill>
                  <a:schemeClr val="tx1"/>
                </a:solidFill>
              </a:rPr>
              <a:t>.” (Plat. </a:t>
            </a:r>
            <a:r>
              <a:rPr lang="en-GB" sz="2000" dirty="0" err="1">
                <a:solidFill>
                  <a:schemeClr val="tx1"/>
                </a:solidFill>
              </a:rPr>
              <a:t>Lach</a:t>
            </a:r>
            <a:r>
              <a:rPr lang="en-GB" sz="2000" dirty="0">
                <a:solidFill>
                  <a:schemeClr val="tx1"/>
                </a:solidFill>
              </a:rPr>
              <a:t>. 182b-182c)</a:t>
            </a:r>
          </a:p>
          <a:p>
            <a:r>
              <a:rPr lang="en-GB" sz="2400" dirty="0">
                <a:solidFill>
                  <a:schemeClr val="tx1"/>
                </a:solidFill>
              </a:rPr>
              <a:t>All military pursuits are honourable and valuable</a:t>
            </a:r>
          </a:p>
          <a:p>
            <a:pPr lvl="1"/>
            <a:r>
              <a:rPr lang="en-GB" sz="2000" dirty="0">
                <a:solidFill>
                  <a:schemeClr val="tx1"/>
                </a:solidFill>
              </a:rPr>
              <a:t>“It is evident already that all accomplishments and pursuits in the military sphere are both honourable and valuable to a man, either in acquisition or in practice; and this particular one may well be an introduction to them.” (Plat. </a:t>
            </a:r>
            <a:r>
              <a:rPr lang="en-GB" sz="2000" dirty="0" err="1">
                <a:solidFill>
                  <a:schemeClr val="tx1"/>
                </a:solidFill>
              </a:rPr>
              <a:t>Lach</a:t>
            </a:r>
            <a:r>
              <a:rPr lang="en-GB" sz="2000" dirty="0">
                <a:solidFill>
                  <a:schemeClr val="tx1"/>
                </a:solidFill>
              </a:rPr>
              <a:t>. 182c</a:t>
            </a:r>
            <a:r>
              <a:rPr lang="en-GB" dirty="0">
                <a:solidFill>
                  <a:schemeClr val="tx1"/>
                </a:solidFill>
              </a:rPr>
              <a:t>)</a:t>
            </a:r>
          </a:p>
        </p:txBody>
      </p:sp>
    </p:spTree>
    <p:extLst>
      <p:ext uri="{BB962C8B-B14F-4D97-AF65-F5344CB8AC3E}">
        <p14:creationId xmlns:p14="http://schemas.microsoft.com/office/powerpoint/2010/main" val="4002951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D7D9-22F0-4618-92AF-CB078FD13CDA}"/>
              </a:ext>
            </a:extLst>
          </p:cNvPr>
          <p:cNvSpPr>
            <a:spLocks noGrp="1"/>
          </p:cNvSpPr>
          <p:nvPr>
            <p:ph type="title"/>
          </p:nvPr>
        </p:nvSpPr>
        <p:spPr>
          <a:xfrm>
            <a:off x="1640156" y="56445"/>
            <a:ext cx="8911687" cy="711200"/>
          </a:xfrm>
        </p:spPr>
        <p:txBody>
          <a:bodyPr/>
          <a:lstStyle/>
          <a:p>
            <a:r>
              <a:rPr lang="en-GB" dirty="0"/>
              <a:t>Laches – Anti-Weapons Training</a:t>
            </a:r>
          </a:p>
        </p:txBody>
      </p:sp>
      <p:sp>
        <p:nvSpPr>
          <p:cNvPr id="3" name="Content Placeholder 2">
            <a:extLst>
              <a:ext uri="{FF2B5EF4-FFF2-40B4-BE49-F238E27FC236}">
                <a16:creationId xmlns:a16="http://schemas.microsoft.com/office/drawing/2014/main" id="{0748A417-32CA-4D61-857A-2354170FDAD8}"/>
              </a:ext>
            </a:extLst>
          </p:cNvPr>
          <p:cNvSpPr>
            <a:spLocks noGrp="1"/>
          </p:cNvSpPr>
          <p:nvPr>
            <p:ph idx="1"/>
          </p:nvPr>
        </p:nvSpPr>
        <p:spPr>
          <a:xfrm>
            <a:off x="1640156" y="767645"/>
            <a:ext cx="10427666" cy="6033910"/>
          </a:xfrm>
        </p:spPr>
        <p:txBody>
          <a:bodyPr>
            <a:normAutofit lnSpcReduction="10000"/>
          </a:bodyPr>
          <a:lstStyle/>
          <a:p>
            <a:r>
              <a:rPr lang="en-GB" sz="2000" dirty="0">
                <a:solidFill>
                  <a:schemeClr val="tx1"/>
                </a:solidFill>
              </a:rPr>
              <a:t>Whilst all accomplishments should be learnt, should training in arms be considered an accomplishment?</a:t>
            </a:r>
          </a:p>
          <a:p>
            <a:pPr lvl="1"/>
            <a:r>
              <a:rPr lang="en-GB" sz="1800" dirty="0">
                <a:solidFill>
                  <a:schemeClr val="tx1"/>
                </a:solidFill>
              </a:rPr>
              <a:t>“I am loth to say of any sort of accomplishment that it ought not to be learnt; for it seems good to know all things. And besides, if this skill in arms is an accomplishment, …..  it ought to be learnt; while if it is not an accomplishment, and those who promise to give it are deceiving us” (Plat. </a:t>
            </a:r>
            <a:r>
              <a:rPr lang="en-GB" sz="1800" dirty="0" err="1">
                <a:solidFill>
                  <a:schemeClr val="tx1"/>
                </a:solidFill>
              </a:rPr>
              <a:t>Lach</a:t>
            </a:r>
            <a:r>
              <a:rPr lang="en-GB" sz="1800" dirty="0">
                <a:solidFill>
                  <a:schemeClr val="tx1"/>
                </a:solidFill>
              </a:rPr>
              <a:t>. 182d-182e)</a:t>
            </a:r>
          </a:p>
          <a:p>
            <a:pPr lvl="1"/>
            <a:r>
              <a:rPr lang="en-GB" sz="1800" dirty="0">
                <a:solidFill>
                  <a:schemeClr val="tx1"/>
                </a:solidFill>
              </a:rPr>
              <a:t>“I conceive that if there were anything in it, it would not have been overlooked by the Lacedaemonians, whose only concern in life is to seek out and practise whatever study or pursuit will give them an advantage over others in war.” (Plat. </a:t>
            </a:r>
            <a:r>
              <a:rPr lang="en-GB" sz="1800" dirty="0" err="1">
                <a:solidFill>
                  <a:schemeClr val="tx1"/>
                </a:solidFill>
              </a:rPr>
              <a:t>Lach</a:t>
            </a:r>
            <a:r>
              <a:rPr lang="en-GB" sz="1800" dirty="0">
                <a:solidFill>
                  <a:schemeClr val="tx1"/>
                </a:solidFill>
              </a:rPr>
              <a:t>. 182e-183a)</a:t>
            </a:r>
          </a:p>
          <a:p>
            <a:r>
              <a:rPr lang="en-GB" sz="2000" dirty="0">
                <a:solidFill>
                  <a:schemeClr val="tx1"/>
                </a:solidFill>
              </a:rPr>
              <a:t>The instructors are frauds</a:t>
            </a:r>
          </a:p>
          <a:p>
            <a:pPr lvl="1"/>
            <a:r>
              <a:rPr lang="en-GB" sz="1800" dirty="0">
                <a:solidFill>
                  <a:schemeClr val="tx1"/>
                </a:solidFill>
              </a:rPr>
              <a:t>“And if they have overlooked it, at any rate these teachers of it cannot have overlooked the obvious fact that the Lacedaemonians …. and that anybody who won honour among them for this art would amass great riches elsewhere, just as a tragic poet does who has won </a:t>
            </a:r>
            <a:r>
              <a:rPr lang="en-GB" sz="1800" dirty="0" err="1">
                <a:solidFill>
                  <a:schemeClr val="tx1"/>
                </a:solidFill>
              </a:rPr>
              <a:t>honor</a:t>
            </a:r>
            <a:r>
              <a:rPr lang="en-GB" sz="1800" dirty="0">
                <a:solidFill>
                  <a:schemeClr val="tx1"/>
                </a:solidFill>
              </a:rPr>
              <a:t> among us.” (Plat. </a:t>
            </a:r>
            <a:r>
              <a:rPr lang="en-GB" sz="1800" dirty="0" err="1">
                <a:solidFill>
                  <a:schemeClr val="tx1"/>
                </a:solidFill>
              </a:rPr>
              <a:t>Lach</a:t>
            </a:r>
            <a:r>
              <a:rPr lang="en-GB" sz="1800" dirty="0">
                <a:solidFill>
                  <a:schemeClr val="tx1"/>
                </a:solidFill>
              </a:rPr>
              <a:t>. 183a)</a:t>
            </a:r>
          </a:p>
          <a:p>
            <a:r>
              <a:rPr lang="en-GB" sz="2000" dirty="0">
                <a:solidFill>
                  <a:schemeClr val="tx1"/>
                </a:solidFill>
              </a:rPr>
              <a:t>Negative effects on behaviours</a:t>
            </a:r>
          </a:p>
          <a:p>
            <a:pPr lvl="1"/>
            <a:r>
              <a:rPr lang="en-GB" sz="1800" dirty="0">
                <a:solidFill>
                  <a:schemeClr val="tx1"/>
                </a:solidFill>
              </a:rPr>
              <a:t>“For indeed I hold that if a man who was a coward believed that he possessed it, his only gain would be in rashness …. while if he were brave, people would be on the look-out for even the slightest mistake on his part, and he would incur much grievous slander” (Plat. </a:t>
            </a:r>
            <a:r>
              <a:rPr lang="en-GB" sz="1800" dirty="0" err="1">
                <a:solidFill>
                  <a:schemeClr val="tx1"/>
                </a:solidFill>
              </a:rPr>
              <a:t>Lach</a:t>
            </a:r>
            <a:r>
              <a:rPr lang="en-GB" sz="1800" dirty="0">
                <a:solidFill>
                  <a:schemeClr val="tx1"/>
                </a:solidFill>
              </a:rPr>
              <a:t>. 184b)</a:t>
            </a:r>
          </a:p>
          <a:p>
            <a:pPr marL="0" indent="0">
              <a:buNone/>
            </a:pPr>
            <a:endParaRPr lang="en-GB" dirty="0"/>
          </a:p>
          <a:p>
            <a:pPr lvl="1"/>
            <a:endParaRPr lang="en-GB" dirty="0"/>
          </a:p>
        </p:txBody>
      </p:sp>
    </p:spTree>
    <p:extLst>
      <p:ext uri="{BB962C8B-B14F-4D97-AF65-F5344CB8AC3E}">
        <p14:creationId xmlns:p14="http://schemas.microsoft.com/office/powerpoint/2010/main" val="1193927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20BFC2-8EA3-42B3-B252-113F6441D4AD}"/>
              </a:ext>
            </a:extLst>
          </p:cNvPr>
          <p:cNvSpPr>
            <a:spLocks noGrp="1"/>
          </p:cNvSpPr>
          <p:nvPr>
            <p:ph idx="1"/>
          </p:nvPr>
        </p:nvSpPr>
        <p:spPr>
          <a:xfrm>
            <a:off x="1659466" y="980647"/>
            <a:ext cx="10408356" cy="5702378"/>
          </a:xfrm>
        </p:spPr>
        <p:txBody>
          <a:bodyPr/>
          <a:lstStyle/>
          <a:p>
            <a:r>
              <a:rPr lang="en-GB" dirty="0"/>
              <a:t>Learning to fight should come naturally</a:t>
            </a:r>
          </a:p>
          <a:p>
            <a:pPr lvl="1"/>
            <a:r>
              <a:rPr lang="en-GB" dirty="0"/>
              <a:t>“We have been initiated into a method of fighting, which, I observe, all men naturally understand, just as in the case of other creatures each understands some method of fighting which it has not learned from any other source than from instinct:,… though they have never gone to school to any teacher.” (Xen. </a:t>
            </a:r>
            <a:r>
              <a:rPr lang="en-GB" dirty="0" err="1"/>
              <a:t>Cyrop</a:t>
            </a:r>
            <a:r>
              <a:rPr lang="en-GB" dirty="0"/>
              <a:t>. 2.3.9)</a:t>
            </a:r>
          </a:p>
          <a:p>
            <a:r>
              <a:rPr lang="en-GB" dirty="0"/>
              <a:t>Athenian’s relaxed preparations for war.</a:t>
            </a:r>
          </a:p>
          <a:p>
            <a:pPr lvl="1"/>
            <a:r>
              <a:rPr lang="en-GB" dirty="0"/>
              <a:t>“We throw open our city to the world, and never by alien acts exclude foreigners from any opportunity of learning or observing, although the eyes of an enemy may occasionally profit by our liberality; trusting less in system and policy than to the native spirit of our citizens …. at Athens we live exactly as we please, and yet are just as ready to encounter every legitimate danger.” (</a:t>
            </a:r>
            <a:r>
              <a:rPr lang="en-GB" dirty="0" err="1"/>
              <a:t>Thuc</a:t>
            </a:r>
            <a:r>
              <a:rPr lang="en-GB" dirty="0"/>
              <a:t>. 2.39.1)</a:t>
            </a:r>
          </a:p>
          <a:p>
            <a:r>
              <a:rPr lang="en-GB" dirty="0"/>
              <a:t>Sparta was one of the only places to train their troops.</a:t>
            </a:r>
          </a:p>
          <a:p>
            <a:pPr lvl="1"/>
            <a:r>
              <a:rPr lang="en-GB" dirty="0"/>
              <a:t>“Again we know that even the Spartans, although so long as they persisted by themselves in their laborious exercises they surpassed all other peoples, now fall behind others both in gymnastic and in military contests; for they used not to excel because they exercised their young men in this fashion but only because they trained and their adversaries did not.” (</a:t>
            </a:r>
            <a:r>
              <a:rPr lang="en-GB" dirty="0" err="1"/>
              <a:t>Aristot</a:t>
            </a:r>
            <a:r>
              <a:rPr lang="en-GB" dirty="0"/>
              <a:t>. Pol. 8.1338b)</a:t>
            </a:r>
          </a:p>
          <a:p>
            <a:endParaRPr lang="en-GB" dirty="0"/>
          </a:p>
        </p:txBody>
      </p:sp>
      <p:sp>
        <p:nvSpPr>
          <p:cNvPr id="6" name="Title 1">
            <a:extLst>
              <a:ext uri="{FF2B5EF4-FFF2-40B4-BE49-F238E27FC236}">
                <a16:creationId xmlns:a16="http://schemas.microsoft.com/office/drawing/2014/main" id="{A078CCC6-F8DB-48BB-854A-2CB851BCE400}"/>
              </a:ext>
            </a:extLst>
          </p:cNvPr>
          <p:cNvSpPr>
            <a:spLocks noGrp="1"/>
          </p:cNvSpPr>
          <p:nvPr>
            <p:ph type="title"/>
          </p:nvPr>
        </p:nvSpPr>
        <p:spPr>
          <a:xfrm>
            <a:off x="1640156" y="56445"/>
            <a:ext cx="8911687" cy="711200"/>
          </a:xfrm>
        </p:spPr>
        <p:txBody>
          <a:bodyPr/>
          <a:lstStyle/>
          <a:p>
            <a:r>
              <a:rPr lang="en-GB" dirty="0"/>
              <a:t>Training in the Sources</a:t>
            </a:r>
          </a:p>
        </p:txBody>
      </p:sp>
    </p:spTree>
    <p:extLst>
      <p:ext uri="{BB962C8B-B14F-4D97-AF65-F5344CB8AC3E}">
        <p14:creationId xmlns:p14="http://schemas.microsoft.com/office/powerpoint/2010/main" val="141948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54DE-0A7C-4A40-AE86-EA43F74CF240}"/>
              </a:ext>
            </a:extLst>
          </p:cNvPr>
          <p:cNvSpPr>
            <a:spLocks noGrp="1"/>
          </p:cNvSpPr>
          <p:nvPr>
            <p:ph type="title"/>
          </p:nvPr>
        </p:nvSpPr>
        <p:spPr>
          <a:xfrm>
            <a:off x="2592924" y="624110"/>
            <a:ext cx="8911687" cy="1280890"/>
          </a:xfrm>
        </p:spPr>
        <p:txBody>
          <a:bodyPr/>
          <a:lstStyle/>
          <a:p>
            <a:r>
              <a:rPr lang="en-GB" dirty="0"/>
              <a:t>The Concept of Courage</a:t>
            </a:r>
          </a:p>
        </p:txBody>
      </p:sp>
      <p:sp>
        <p:nvSpPr>
          <p:cNvPr id="3" name="Content Placeholder 2">
            <a:extLst>
              <a:ext uri="{FF2B5EF4-FFF2-40B4-BE49-F238E27FC236}">
                <a16:creationId xmlns:a16="http://schemas.microsoft.com/office/drawing/2014/main" id="{F89B5529-ED52-401F-A8D1-6513E181E9CB}"/>
              </a:ext>
            </a:extLst>
          </p:cNvPr>
          <p:cNvSpPr>
            <a:spLocks noGrp="1"/>
          </p:cNvSpPr>
          <p:nvPr>
            <p:ph idx="1"/>
          </p:nvPr>
        </p:nvSpPr>
        <p:spPr>
          <a:xfrm>
            <a:off x="2592924" y="1395663"/>
            <a:ext cx="8911687" cy="4515559"/>
          </a:xfrm>
        </p:spPr>
        <p:txBody>
          <a:bodyPr>
            <a:normAutofit lnSpcReduction="10000"/>
          </a:bodyPr>
          <a:lstStyle/>
          <a:p>
            <a:r>
              <a:rPr lang="en-GB" dirty="0"/>
              <a:t>A common theme in Plato’s philosophical works is to start of discussing one topic, in this case fighting in armour, and then in the end turn it around into a discussion of virtue.</a:t>
            </a:r>
          </a:p>
          <a:p>
            <a:r>
              <a:rPr lang="en-GB" dirty="0"/>
              <a:t>In an effort to discover the best teacher for the training in armour, one must first consider the virtue that it would instil in the young person, in this case courage. </a:t>
            </a:r>
          </a:p>
          <a:p>
            <a:pPr lvl="1"/>
            <a:r>
              <a:rPr lang="en-GB" dirty="0"/>
              <a:t>From there, Socrates tries to define what is courage itself and how might one teach that to a person (Plat. </a:t>
            </a:r>
            <a:r>
              <a:rPr lang="en-GB" dirty="0" err="1"/>
              <a:t>Lach</a:t>
            </a:r>
            <a:r>
              <a:rPr lang="en-GB" dirty="0"/>
              <a:t>. 190e-201c)</a:t>
            </a:r>
          </a:p>
          <a:p>
            <a:r>
              <a:rPr lang="en-GB" dirty="0"/>
              <a:t>The participants of the dialogue try and fail to define what courage is:</a:t>
            </a:r>
          </a:p>
          <a:p>
            <a:pPr lvl="1"/>
            <a:r>
              <a:rPr lang="en-GB" dirty="0"/>
              <a:t>Laches initially defines it as “Anyone who is willing to stay at his post and face the enemy, and does not run away, you maybe sure, is courageous” (Plat. </a:t>
            </a:r>
            <a:r>
              <a:rPr lang="en-GB" dirty="0" err="1"/>
              <a:t>Lach</a:t>
            </a:r>
            <a:r>
              <a:rPr lang="en-GB" dirty="0"/>
              <a:t>. 190e), but later realises that whilst he may have a notion of what it is to be courageous, he cannot define it.</a:t>
            </a:r>
          </a:p>
          <a:p>
            <a:pPr lvl="1"/>
            <a:r>
              <a:rPr lang="en-GB" dirty="0"/>
              <a:t>Nicias defines courage as a form of wisdom, “the knowledge of what is to be dreaded or dared, either in war or in anything else”. (Plat. </a:t>
            </a:r>
            <a:r>
              <a:rPr lang="en-GB" dirty="0" err="1"/>
              <a:t>Lach</a:t>
            </a:r>
            <a:r>
              <a:rPr lang="en-GB" dirty="0"/>
              <a:t>. 194c-195b; 195a)</a:t>
            </a:r>
          </a:p>
        </p:txBody>
      </p:sp>
    </p:spTree>
    <p:extLst>
      <p:ext uri="{BB962C8B-B14F-4D97-AF65-F5344CB8AC3E}">
        <p14:creationId xmlns:p14="http://schemas.microsoft.com/office/powerpoint/2010/main" val="1529527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CED3-2073-4E6B-9267-9CEF1478C55E}"/>
              </a:ext>
            </a:extLst>
          </p:cNvPr>
          <p:cNvSpPr>
            <a:spLocks noGrp="1"/>
          </p:cNvSpPr>
          <p:nvPr>
            <p:ph type="title"/>
          </p:nvPr>
        </p:nvSpPr>
        <p:spPr>
          <a:xfrm>
            <a:off x="1640156" y="138688"/>
            <a:ext cx="8911687" cy="1280890"/>
          </a:xfrm>
        </p:spPr>
        <p:txBody>
          <a:bodyPr/>
          <a:lstStyle/>
          <a:p>
            <a:r>
              <a:rPr lang="en-GB" dirty="0"/>
              <a:t>Conclusion</a:t>
            </a:r>
          </a:p>
        </p:txBody>
      </p:sp>
      <p:sp>
        <p:nvSpPr>
          <p:cNvPr id="3" name="Content Placeholder 2">
            <a:extLst>
              <a:ext uri="{FF2B5EF4-FFF2-40B4-BE49-F238E27FC236}">
                <a16:creationId xmlns:a16="http://schemas.microsoft.com/office/drawing/2014/main" id="{18951D96-CE13-4F28-8E64-2B2521D8F809}"/>
              </a:ext>
            </a:extLst>
          </p:cNvPr>
          <p:cNvSpPr>
            <a:spLocks noGrp="1"/>
          </p:cNvSpPr>
          <p:nvPr>
            <p:ph idx="1"/>
          </p:nvPr>
        </p:nvSpPr>
        <p:spPr>
          <a:xfrm>
            <a:off x="1640156" y="1051560"/>
            <a:ext cx="9864456" cy="5667752"/>
          </a:xfrm>
        </p:spPr>
        <p:txBody>
          <a:bodyPr>
            <a:normAutofit/>
          </a:bodyPr>
          <a:lstStyle/>
          <a:p>
            <a:r>
              <a:rPr lang="en-GB" dirty="0"/>
              <a:t>No formal organised military training existed before the 4</a:t>
            </a:r>
            <a:r>
              <a:rPr lang="en-GB" baseline="30000" dirty="0"/>
              <a:t>th</a:t>
            </a:r>
            <a:r>
              <a:rPr lang="en-GB" dirty="0"/>
              <a:t> Century B.C. </a:t>
            </a:r>
          </a:p>
          <a:p>
            <a:pPr lvl="1"/>
            <a:r>
              <a:rPr lang="en-GB" dirty="0"/>
              <a:t>Seen as a waste of time, as a hoplite should instinctively know how to fight.</a:t>
            </a:r>
          </a:p>
          <a:p>
            <a:pPr lvl="1"/>
            <a:r>
              <a:rPr lang="en-GB" dirty="0"/>
              <a:t>Concerns for people who do train:</a:t>
            </a:r>
          </a:p>
          <a:p>
            <a:pPr lvl="2"/>
            <a:r>
              <a:rPr lang="en-GB" dirty="0"/>
              <a:t>Those who claim to be experts in such matters are potentially frauds.</a:t>
            </a:r>
          </a:p>
          <a:p>
            <a:pPr lvl="2"/>
            <a:r>
              <a:rPr lang="en-GB" dirty="0"/>
              <a:t>A brave man who would declare himself an expert would have to prove as such and open himself to ridicule at the slightest mistake</a:t>
            </a:r>
          </a:p>
          <a:p>
            <a:pPr lvl="2"/>
            <a:r>
              <a:rPr lang="en-GB" dirty="0"/>
              <a:t>A coward’s actions would be rash if he thought that he had achieved the accomplishment of training.</a:t>
            </a:r>
          </a:p>
          <a:p>
            <a:r>
              <a:rPr lang="en-GB" dirty="0"/>
              <a:t>Whilst not necessarily saying it in this dialogue, we can see from his other works such as </a:t>
            </a:r>
            <a:r>
              <a:rPr lang="en-GB" i="1" dirty="0"/>
              <a:t>Laws</a:t>
            </a:r>
            <a:r>
              <a:rPr lang="en-GB" dirty="0"/>
              <a:t> that Plato fully supports the idea of military training. </a:t>
            </a:r>
          </a:p>
          <a:p>
            <a:pPr lvl="1"/>
            <a:r>
              <a:rPr lang="en-GB" dirty="0"/>
              <a:t>As such, we can take the attributes that Nicias describes to infer which attributes would apply to Plato’s ideal soldier:</a:t>
            </a:r>
          </a:p>
          <a:p>
            <a:pPr lvl="2"/>
            <a:r>
              <a:rPr lang="en-GB" dirty="0"/>
              <a:t>Must be in good physical condition.</a:t>
            </a:r>
          </a:p>
          <a:p>
            <a:pPr lvl="2"/>
            <a:r>
              <a:rPr lang="en-GB" dirty="0"/>
              <a:t>Must be able to defend himself both in a line and in single combat.</a:t>
            </a:r>
          </a:p>
          <a:p>
            <a:pPr lvl="2"/>
            <a:r>
              <a:rPr lang="en-GB" dirty="0"/>
              <a:t>Must display bravery in the face of the enemy.</a:t>
            </a:r>
          </a:p>
          <a:p>
            <a:pPr lvl="2"/>
            <a:r>
              <a:rPr lang="en-GB" dirty="0"/>
              <a:t>Must have the desire to acquire more knowledge and achieve more.</a:t>
            </a:r>
          </a:p>
          <a:p>
            <a:pPr lvl="2"/>
            <a:endParaRPr lang="en-GB" dirty="0"/>
          </a:p>
          <a:p>
            <a:pPr lvl="2"/>
            <a:endParaRPr lang="en-GB" dirty="0"/>
          </a:p>
          <a:p>
            <a:pPr marL="914400" lvl="2" indent="0">
              <a:buNone/>
            </a:pPr>
            <a:endParaRPr lang="en-GB" dirty="0"/>
          </a:p>
        </p:txBody>
      </p:sp>
    </p:spTree>
    <p:extLst>
      <p:ext uri="{BB962C8B-B14F-4D97-AF65-F5344CB8AC3E}">
        <p14:creationId xmlns:p14="http://schemas.microsoft.com/office/powerpoint/2010/main" val="4145268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288D6-3705-49A6-BEC7-87DE4F9B632F}"/>
              </a:ext>
            </a:extLst>
          </p:cNvPr>
          <p:cNvSpPr>
            <a:spLocks noGrp="1"/>
          </p:cNvSpPr>
          <p:nvPr>
            <p:ph type="title"/>
          </p:nvPr>
        </p:nvSpPr>
        <p:spPr>
          <a:xfrm>
            <a:off x="1640156" y="0"/>
            <a:ext cx="8911687" cy="1280890"/>
          </a:xfrm>
        </p:spPr>
        <p:txBody>
          <a:bodyPr/>
          <a:lstStyle/>
          <a:p>
            <a:r>
              <a:rPr lang="en-GB" dirty="0"/>
              <a:t>Bibliography</a:t>
            </a:r>
          </a:p>
        </p:txBody>
      </p:sp>
      <p:sp>
        <p:nvSpPr>
          <p:cNvPr id="3" name="Content Placeholder 2">
            <a:extLst>
              <a:ext uri="{FF2B5EF4-FFF2-40B4-BE49-F238E27FC236}">
                <a16:creationId xmlns:a16="http://schemas.microsoft.com/office/drawing/2014/main" id="{9692F139-A8C9-4850-80E1-95AF172DC01A}"/>
              </a:ext>
            </a:extLst>
          </p:cNvPr>
          <p:cNvSpPr>
            <a:spLocks noGrp="1"/>
          </p:cNvSpPr>
          <p:nvPr>
            <p:ph idx="1"/>
          </p:nvPr>
        </p:nvSpPr>
        <p:spPr>
          <a:xfrm>
            <a:off x="1640156" y="686895"/>
            <a:ext cx="9864456" cy="6050789"/>
          </a:xfrm>
        </p:spPr>
        <p:txBody>
          <a:bodyPr>
            <a:normAutofit/>
          </a:bodyPr>
          <a:lstStyle/>
          <a:p>
            <a:r>
              <a:rPr lang="en-GB" sz="2400" b="1" u="sng" dirty="0"/>
              <a:t>Ancient Authors</a:t>
            </a:r>
          </a:p>
          <a:p>
            <a:r>
              <a:rPr lang="en-GB" sz="2400" dirty="0"/>
              <a:t>Aristotle, </a:t>
            </a:r>
            <a:r>
              <a:rPr lang="en-GB" sz="2400" i="1" dirty="0"/>
              <a:t>Politics. </a:t>
            </a:r>
            <a:r>
              <a:rPr lang="en-GB" sz="2400" dirty="0"/>
              <a:t>H. Rackham (trans.). 1944. Cambridge: Harvard University Press</a:t>
            </a:r>
          </a:p>
          <a:p>
            <a:r>
              <a:rPr lang="en-GB" sz="2400" dirty="0"/>
              <a:t>Plato, </a:t>
            </a:r>
            <a:r>
              <a:rPr lang="en-GB" sz="2400" i="1" dirty="0"/>
              <a:t>Laws.</a:t>
            </a:r>
            <a:r>
              <a:rPr lang="en-GB" sz="2400" dirty="0"/>
              <a:t> R.G. Bury (trans.). 1968.  Cambridge: Harvard University Press</a:t>
            </a:r>
          </a:p>
          <a:p>
            <a:r>
              <a:rPr lang="en-GB" sz="2400" dirty="0"/>
              <a:t>Plato. </a:t>
            </a:r>
            <a:r>
              <a:rPr lang="en-GB" sz="2400" i="1" dirty="0"/>
              <a:t>Laches. </a:t>
            </a:r>
            <a:r>
              <a:rPr lang="en-GB" sz="2400" dirty="0"/>
              <a:t>W.R.M. Lamb (trans.). 1955 Cambridge: Harvard University Press</a:t>
            </a:r>
          </a:p>
          <a:p>
            <a:r>
              <a:rPr lang="en-GB" sz="2400" dirty="0"/>
              <a:t>Thucydides. </a:t>
            </a:r>
            <a:r>
              <a:rPr lang="en-GB" sz="2400" i="1" dirty="0"/>
              <a:t>The Peloponnesian War</a:t>
            </a:r>
            <a:r>
              <a:rPr lang="en-GB" sz="2400" dirty="0"/>
              <a:t>. M. Hammond (trans.). 2009. Oxford: Oxford World’s Classics</a:t>
            </a:r>
          </a:p>
          <a:p>
            <a:r>
              <a:rPr lang="en-GB" sz="2400" dirty="0"/>
              <a:t>Xenophon, </a:t>
            </a:r>
            <a:r>
              <a:rPr lang="en-GB" sz="2400" i="1" dirty="0" err="1"/>
              <a:t>Cyropaedia</a:t>
            </a:r>
            <a:r>
              <a:rPr lang="en-GB" sz="2400" dirty="0"/>
              <a:t>.  W. Miller (trans.). 1914. Cambridge:  Harvard University Press</a:t>
            </a:r>
          </a:p>
        </p:txBody>
      </p:sp>
    </p:spTree>
    <p:extLst>
      <p:ext uri="{BB962C8B-B14F-4D97-AF65-F5344CB8AC3E}">
        <p14:creationId xmlns:p14="http://schemas.microsoft.com/office/powerpoint/2010/main" val="2536230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4E684E-A1D6-41DA-BB1B-3DDAC7C58024}"/>
              </a:ext>
            </a:extLst>
          </p:cNvPr>
          <p:cNvSpPr>
            <a:spLocks noGrp="1"/>
          </p:cNvSpPr>
          <p:nvPr>
            <p:ph idx="1"/>
          </p:nvPr>
        </p:nvSpPr>
        <p:spPr>
          <a:xfrm>
            <a:off x="1795930" y="252663"/>
            <a:ext cx="8915400" cy="6356684"/>
          </a:xfrm>
        </p:spPr>
        <p:txBody>
          <a:bodyPr>
            <a:normAutofit fontScale="92500" lnSpcReduction="10000"/>
          </a:bodyPr>
          <a:lstStyle/>
          <a:p>
            <a:r>
              <a:rPr lang="en-GB" sz="2000" b="1" u="sng" dirty="0"/>
              <a:t>Modern Scholarship</a:t>
            </a:r>
          </a:p>
          <a:p>
            <a:r>
              <a:rPr lang="en-GB" sz="2000" dirty="0"/>
              <a:t>Bostock, D. 2005. ‘Plato’. In </a:t>
            </a:r>
            <a:r>
              <a:rPr lang="en-GB" sz="2000" dirty="0" err="1"/>
              <a:t>Honderich</a:t>
            </a:r>
            <a:r>
              <a:rPr lang="en-GB" sz="2000" dirty="0"/>
              <a:t>, T. (ed.). </a:t>
            </a:r>
            <a:r>
              <a:rPr lang="en-GB" sz="2000" i="1" dirty="0"/>
              <a:t>The Oxford Companion to Philosophy</a:t>
            </a:r>
            <a:r>
              <a:rPr lang="en-GB" sz="2000" dirty="0"/>
              <a:t>. Oxford: Oxford University Press</a:t>
            </a:r>
          </a:p>
          <a:p>
            <a:r>
              <a:rPr lang="en-GB" sz="2000" dirty="0"/>
              <a:t>Cartledge, P. 2009. </a:t>
            </a:r>
            <a:r>
              <a:rPr lang="en-GB" sz="2000" i="1" dirty="0"/>
              <a:t>Spartan Reflections. </a:t>
            </a:r>
            <a:r>
              <a:rPr lang="en-GB" sz="2000" dirty="0"/>
              <a:t>London: Duckworth</a:t>
            </a:r>
          </a:p>
          <a:p>
            <a:r>
              <a:rPr lang="en-GB" sz="2000" dirty="0"/>
              <a:t>Dobbs, D. 1986. ‘For Lack of Wisdom: Courage and Inquiry in Plato’s “Laches”’. </a:t>
            </a:r>
            <a:r>
              <a:rPr lang="en-GB" sz="2000" i="1" dirty="0"/>
              <a:t>The Journal of Politics. </a:t>
            </a:r>
            <a:r>
              <a:rPr lang="en-GB" sz="2000" dirty="0"/>
              <a:t>Vol. 48. No. 4. pp 825-849</a:t>
            </a:r>
          </a:p>
          <a:p>
            <a:r>
              <a:rPr lang="en-GB" sz="2000" dirty="0" err="1"/>
              <a:t>Kohák</a:t>
            </a:r>
            <a:r>
              <a:rPr lang="en-GB" sz="2000" dirty="0"/>
              <a:t>, E.V. 1960. ‘The Road to Wisdom: Lessons on Education from Plato’s “Laches”’. </a:t>
            </a:r>
            <a:r>
              <a:rPr lang="en-GB" sz="2000" i="1" dirty="0"/>
              <a:t>The Classical Journal. </a:t>
            </a:r>
            <a:r>
              <a:rPr lang="en-GB" sz="2000" dirty="0"/>
              <a:t>Vol 56. No.3. pp 123-132</a:t>
            </a:r>
          </a:p>
          <a:p>
            <a:r>
              <a:rPr lang="en-GB" sz="2000" dirty="0"/>
              <a:t>Rowe, C. ‘Plato’. In </a:t>
            </a:r>
            <a:r>
              <a:rPr lang="en-GB" sz="2000" dirty="0" err="1"/>
              <a:t>Gagain</a:t>
            </a:r>
            <a:r>
              <a:rPr lang="en-GB" sz="2000" dirty="0"/>
              <a:t>, M. (ed.). 2010. </a:t>
            </a:r>
            <a:r>
              <a:rPr lang="en-GB" sz="2000" i="1" dirty="0"/>
              <a:t>The Oxford </a:t>
            </a:r>
            <a:r>
              <a:rPr lang="en-GB" sz="2000" i="1" dirty="0" err="1"/>
              <a:t>Encyclopedia</a:t>
            </a:r>
            <a:r>
              <a:rPr lang="en-GB" sz="2000" i="1" dirty="0"/>
              <a:t> of Ancient Greece and Rome. </a:t>
            </a:r>
            <a:r>
              <a:rPr lang="en-GB" sz="2000" dirty="0"/>
              <a:t>Oxford: Oxford University Press</a:t>
            </a:r>
          </a:p>
          <a:p>
            <a:r>
              <a:rPr lang="en-GB" sz="2000" dirty="0"/>
              <a:t>Runciman, W.G. 1998. ‘Greek Hoplites, War Culture, and Indirect Bias’. </a:t>
            </a:r>
            <a:r>
              <a:rPr lang="en-GB" sz="2000" i="1" dirty="0"/>
              <a:t>The Journal of the Royal Anthropological Society. </a:t>
            </a:r>
            <a:r>
              <a:rPr lang="en-GB" sz="2000" dirty="0"/>
              <a:t>Vol 4. No 4. pp 731-751</a:t>
            </a:r>
          </a:p>
          <a:p>
            <a:r>
              <a:rPr lang="en-GB" sz="2000" dirty="0" err="1"/>
              <a:t>Santas</a:t>
            </a:r>
            <a:r>
              <a:rPr lang="en-GB" sz="2000" dirty="0"/>
              <a:t>, G. 1969. ‘Socrates at Work on Virtue and Knowledge in Plato’s “Laches”’. </a:t>
            </a:r>
            <a:r>
              <a:rPr lang="en-GB" sz="2000" i="1" dirty="0"/>
              <a:t>The Review of Metaphysics. </a:t>
            </a:r>
            <a:r>
              <a:rPr lang="en-GB" sz="2000" dirty="0"/>
              <a:t>Vol 22. No. 3. pp 433-460</a:t>
            </a:r>
          </a:p>
          <a:p>
            <a:r>
              <a:rPr lang="en-GB" sz="2000" dirty="0" err="1"/>
              <a:t>Tessitore</a:t>
            </a:r>
            <a:r>
              <a:rPr lang="en-GB" sz="2000" dirty="0"/>
              <a:t>, A. 1994. ‘Courage and Comedy in Plato’s Laches’. </a:t>
            </a:r>
            <a:r>
              <a:rPr lang="en-GB" sz="2000" i="1" dirty="0"/>
              <a:t>The Journal of Politics</a:t>
            </a:r>
            <a:r>
              <a:rPr lang="en-GB" sz="2000" dirty="0"/>
              <a:t>. Vol 56. No. 1. pp 115-133</a:t>
            </a:r>
          </a:p>
          <a:p>
            <a:r>
              <a:rPr lang="en-GB" sz="2000" dirty="0"/>
              <a:t>Van Wees, H. 2004. </a:t>
            </a:r>
            <a:r>
              <a:rPr lang="en-GB" sz="2000" i="1" dirty="0"/>
              <a:t>Greek Warfare: Myth and Realities. </a:t>
            </a:r>
            <a:r>
              <a:rPr lang="en-GB" sz="2000" dirty="0"/>
              <a:t>London: Bloomsbury</a:t>
            </a:r>
          </a:p>
          <a:p>
            <a:endParaRPr lang="en-GB" dirty="0"/>
          </a:p>
        </p:txBody>
      </p:sp>
    </p:spTree>
    <p:extLst>
      <p:ext uri="{BB962C8B-B14F-4D97-AF65-F5344CB8AC3E}">
        <p14:creationId xmlns:p14="http://schemas.microsoft.com/office/powerpoint/2010/main" val="1892138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78A6F3-5175-4B27-8FC4-E0E9666C7EC2}"/>
              </a:ext>
            </a:extLst>
          </p:cNvPr>
          <p:cNvSpPr>
            <a:spLocks noGrp="1"/>
          </p:cNvSpPr>
          <p:nvPr>
            <p:ph idx="1"/>
          </p:nvPr>
        </p:nvSpPr>
        <p:spPr>
          <a:xfrm>
            <a:off x="1638300" y="275093"/>
            <a:ext cx="8915400" cy="5154866"/>
          </a:xfrm>
        </p:spPr>
        <p:txBody>
          <a:bodyPr>
            <a:normAutofit/>
          </a:bodyPr>
          <a:lstStyle/>
          <a:p>
            <a:r>
              <a:rPr lang="en-GB" sz="2800" dirty="0"/>
              <a:t>Images</a:t>
            </a:r>
          </a:p>
          <a:p>
            <a:pPr lvl="1"/>
            <a:r>
              <a:rPr lang="en-GB" sz="2400" dirty="0"/>
              <a:t>Figure 1: ‘Roman copy of a portrait bust by </a:t>
            </a:r>
            <a:r>
              <a:rPr lang="en-GB" sz="2400" dirty="0" err="1"/>
              <a:t>Silanion</a:t>
            </a:r>
            <a:r>
              <a:rPr lang="en-GB" sz="2400" dirty="0"/>
              <a:t> for the Academia in Athens (c. 370 BC)’. Wikipedia Commons. ‘File:Plato </a:t>
            </a:r>
            <a:r>
              <a:rPr lang="en-GB" sz="2400" dirty="0" err="1"/>
              <a:t>Silanion</a:t>
            </a:r>
            <a:r>
              <a:rPr lang="en-GB" sz="2400" dirty="0"/>
              <a:t> </a:t>
            </a:r>
            <a:r>
              <a:rPr lang="en-GB" sz="2400" dirty="0" err="1"/>
              <a:t>Musei</a:t>
            </a:r>
            <a:r>
              <a:rPr lang="en-GB" sz="2400" dirty="0"/>
              <a:t> Capitolini MC1377.jpg’. </a:t>
            </a:r>
            <a:r>
              <a:rPr lang="en-GB" sz="2400" dirty="0">
                <a:hlinkClick r:id="rId2"/>
              </a:rPr>
              <a:t>https://en.wikipedia.org/wiki/File:Plato_Silanion_Musei_Capitolini_MC1377.jpg</a:t>
            </a:r>
            <a:r>
              <a:rPr lang="en-GB" sz="2400" dirty="0"/>
              <a:t> [Date Accessed: 16/05/2018]</a:t>
            </a:r>
          </a:p>
          <a:p>
            <a:pPr lvl="1"/>
            <a:r>
              <a:rPr lang="en-GB" sz="2400" dirty="0"/>
              <a:t>Figure 2: ‘Portrait of an unknown Athenian general’. Livius.org. ‘Nicias’. </a:t>
            </a:r>
            <a:r>
              <a:rPr lang="en-GB" sz="2400" dirty="0">
                <a:hlinkClick r:id="rId3"/>
              </a:rPr>
              <a:t>http://www.livius.org/articles/person/nicias/</a:t>
            </a:r>
            <a:r>
              <a:rPr lang="en-GB" sz="2400" dirty="0"/>
              <a:t> [Date Accessed 16/05/2018]</a:t>
            </a:r>
          </a:p>
        </p:txBody>
      </p:sp>
    </p:spTree>
    <p:extLst>
      <p:ext uri="{BB962C8B-B14F-4D97-AF65-F5344CB8AC3E}">
        <p14:creationId xmlns:p14="http://schemas.microsoft.com/office/powerpoint/2010/main" val="4305206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2073</TotalTime>
  <Words>1884</Words>
  <Application>Microsoft Office PowerPoint</Application>
  <PresentationFormat>Widescreen</PresentationFormat>
  <Paragraphs>105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Wisp</vt:lpstr>
      <vt:lpstr>A critical discussion of the idea of the perfect soldier in Plato's Laches</vt:lpstr>
      <vt:lpstr>Who is Plato?</vt:lpstr>
      <vt:lpstr>Plato’s Philosophical Works</vt:lpstr>
      <vt:lpstr>Overview of Laches</vt:lpstr>
      <vt:lpstr>Nicias – Pro-Weapons Training (Physical)</vt:lpstr>
      <vt:lpstr>PowerPoint Presentation</vt:lpstr>
      <vt:lpstr>PowerPoint Presentation</vt:lpstr>
      <vt:lpstr>Laches – Anti-Weapons Training</vt:lpstr>
      <vt:lpstr>Training in the Sources</vt:lpstr>
      <vt:lpstr>The Concept of Courage</vt:lpstr>
      <vt:lpstr>Conclusion</vt:lpstr>
      <vt:lpstr>Bibliography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discussion of the idea of the perfect soldier in Plato's Laches</dc:title>
  <dc:creator>David Northover</dc:creator>
  <cp:lastModifiedBy>David Northover</cp:lastModifiedBy>
  <cp:revision>11</cp:revision>
  <dcterms:created xsi:type="dcterms:W3CDTF">2018-05-15T15:57:50Z</dcterms:created>
  <dcterms:modified xsi:type="dcterms:W3CDTF">2018-05-17T20:12:06Z</dcterms:modified>
</cp:coreProperties>
</file>