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60" r:id="rId5"/>
    <p:sldId id="261" r:id="rId6"/>
    <p:sldId id="263" r:id="rId7"/>
    <p:sldId id="266" r:id="rId8"/>
    <p:sldId id="264" r:id="rId9"/>
    <p:sldId id="265" r:id="rId10"/>
    <p:sldId id="268" r:id="rId11"/>
    <p:sldId id="267" r:id="rId12"/>
    <p:sldId id="271" r:id="rId13"/>
    <p:sldId id="270" r:id="rId14"/>
    <p:sldId id="272"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15" autoAdjust="0"/>
    <p:restoredTop sz="94660"/>
  </p:normalViewPr>
  <p:slideViewPr>
    <p:cSldViewPr snapToGrid="0">
      <p:cViewPr varScale="1">
        <p:scale>
          <a:sx n="80" d="100"/>
          <a:sy n="80" d="100"/>
        </p:scale>
        <p:origin x="114" y="115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8/15/2019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8/15/2019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8/15/2019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8/15/2019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8/15/2019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8/15/2019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8/15/2019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8/15/2019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8/15/2019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8/15/2019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8/15/2019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8/15/2019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8/15/2019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8/15/2019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8/15/2019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8/15/2019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8/15/2019</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1886674"/>
            <a:ext cx="8915399" cy="1134318"/>
          </a:xfrm>
        </p:spPr>
        <p:txBody>
          <a:bodyPr>
            <a:noAutofit/>
          </a:bodyPr>
          <a:lstStyle/>
          <a:p>
            <a:r>
              <a:rPr lang="en-US" sz="6600" dirty="0" smtClean="0">
                <a:latin typeface="Arial Black" panose="020B0A04020102020204" pitchFamily="34" charset="0"/>
              </a:rPr>
              <a:t>Lifespan Development</a:t>
            </a:r>
            <a:endParaRPr lang="en-US" sz="6600" dirty="0">
              <a:latin typeface="Arial Black" panose="020B0A04020102020204" pitchFamily="34" charset="0"/>
            </a:endParaRPr>
          </a:p>
        </p:txBody>
      </p:sp>
      <p:sp>
        <p:nvSpPr>
          <p:cNvPr id="3" name="Subtitle 2"/>
          <p:cNvSpPr>
            <a:spLocks noGrp="1"/>
          </p:cNvSpPr>
          <p:nvPr>
            <p:ph type="subTitle" idx="1"/>
          </p:nvPr>
        </p:nvSpPr>
        <p:spPr>
          <a:xfrm>
            <a:off x="2589213" y="3869267"/>
            <a:ext cx="8915399" cy="2034395"/>
          </a:xfrm>
        </p:spPr>
        <p:txBody>
          <a:bodyPr>
            <a:normAutofit fontScale="62500" lnSpcReduction="20000"/>
          </a:bodyPr>
          <a:lstStyle/>
          <a:p>
            <a:r>
              <a:rPr lang="en-US" sz="3600" dirty="0" smtClean="0">
                <a:solidFill>
                  <a:schemeClr val="tx1">
                    <a:lumMod val="95000"/>
                    <a:lumOff val="5000"/>
                  </a:schemeClr>
                </a:solidFill>
                <a:latin typeface="Arial Black" panose="020B0A04020102020204" pitchFamily="34" charset="0"/>
              </a:rPr>
              <a:t>Childhood stage</a:t>
            </a:r>
          </a:p>
          <a:p>
            <a:endParaRPr lang="en-US" sz="3600" dirty="0">
              <a:solidFill>
                <a:schemeClr val="tx1">
                  <a:lumMod val="95000"/>
                  <a:lumOff val="5000"/>
                </a:schemeClr>
              </a:solidFill>
              <a:latin typeface="Arial Black" panose="020B0A04020102020204" pitchFamily="34" charset="0"/>
            </a:endParaRPr>
          </a:p>
          <a:p>
            <a:r>
              <a:rPr lang="en-US" sz="2400" dirty="0" smtClean="0">
                <a:solidFill>
                  <a:schemeClr val="tx1">
                    <a:lumMod val="95000"/>
                    <a:lumOff val="5000"/>
                  </a:schemeClr>
                </a:solidFill>
                <a:latin typeface="Arial Black" panose="020B0A04020102020204" pitchFamily="34" charset="0"/>
              </a:rPr>
              <a:t>Presentation by Viktoriya Stoyanova</a:t>
            </a:r>
          </a:p>
          <a:p>
            <a:r>
              <a:rPr lang="en-US" sz="2400" dirty="0" smtClean="0">
                <a:solidFill>
                  <a:schemeClr val="tx1">
                    <a:lumMod val="95000"/>
                    <a:lumOff val="5000"/>
                  </a:schemeClr>
                </a:solidFill>
                <a:latin typeface="Arial Black" panose="020B0A04020102020204" pitchFamily="34" charset="0"/>
              </a:rPr>
              <a:t>Student ID:1808144</a:t>
            </a:r>
          </a:p>
          <a:p>
            <a:r>
              <a:rPr lang="en-US" sz="2400" dirty="0" smtClean="0">
                <a:solidFill>
                  <a:schemeClr val="tx1">
                    <a:lumMod val="95000"/>
                    <a:lumOff val="5000"/>
                  </a:schemeClr>
                </a:solidFill>
                <a:latin typeface="Arial Black" panose="020B0A04020102020204" pitchFamily="34" charset="0"/>
              </a:rPr>
              <a:t>Module: Psychology for the Workplace</a:t>
            </a:r>
          </a:p>
          <a:p>
            <a:r>
              <a:rPr lang="en-US" sz="2400" dirty="0" smtClean="0">
                <a:solidFill>
                  <a:schemeClr val="tx1">
                    <a:lumMod val="95000"/>
                    <a:lumOff val="5000"/>
                  </a:schemeClr>
                </a:solidFill>
                <a:latin typeface="Arial Black" panose="020B0A04020102020204" pitchFamily="34" charset="0"/>
              </a:rPr>
              <a:t>Lecturer: Dr. Gulnar Ali</a:t>
            </a:r>
          </a:p>
          <a:p>
            <a:endParaRPr lang="en-US" sz="2400" dirty="0">
              <a:solidFill>
                <a:schemeClr val="tx1">
                  <a:lumMod val="95000"/>
                  <a:lumOff val="5000"/>
                </a:schemeClr>
              </a:solidFill>
              <a:latin typeface="Arial Black" panose="020B0A04020102020204" pitchFamily="34" charset="0"/>
            </a:endParaRPr>
          </a:p>
        </p:txBody>
      </p:sp>
    </p:spTree>
    <p:extLst>
      <p:ext uri="{BB962C8B-B14F-4D97-AF65-F5344CB8AC3E}">
        <p14:creationId xmlns:p14="http://schemas.microsoft.com/office/powerpoint/2010/main" val="361532522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1"/>
            <a:ext cx="8915399" cy="724828"/>
          </a:xfrm>
        </p:spPr>
        <p:txBody>
          <a:bodyPr>
            <a:normAutofit/>
          </a:bodyPr>
          <a:lstStyle/>
          <a:p>
            <a:r>
              <a:rPr lang="en-US" sz="3200" dirty="0" smtClean="0">
                <a:latin typeface="Arial Black" panose="020B0A04020102020204" pitchFamily="34" charset="0"/>
              </a:rPr>
              <a:t>Lifespan development </a:t>
            </a:r>
            <a:r>
              <a:rPr lang="en-US" sz="3600" dirty="0" smtClean="0">
                <a:latin typeface="Arial Black" panose="020B0A04020102020204" pitchFamily="34" charset="0"/>
              </a:rPr>
              <a:t>theory </a:t>
            </a:r>
            <a:endParaRPr lang="en-US" sz="3600" dirty="0">
              <a:latin typeface="Arial Black" panose="020B0A04020102020204" pitchFamily="34" charset="0"/>
            </a:endParaRPr>
          </a:p>
        </p:txBody>
      </p:sp>
      <p:sp>
        <p:nvSpPr>
          <p:cNvPr id="3" name="Subtitle 2"/>
          <p:cNvSpPr>
            <a:spLocks noGrp="1"/>
          </p:cNvSpPr>
          <p:nvPr>
            <p:ph type="subTitle" idx="1"/>
          </p:nvPr>
        </p:nvSpPr>
        <p:spPr>
          <a:xfrm>
            <a:off x="1728439" y="724829"/>
            <a:ext cx="10463561" cy="5932449"/>
          </a:xfrm>
        </p:spPr>
        <p:txBody>
          <a:bodyPr>
            <a:noAutofit/>
          </a:bodyPr>
          <a:lstStyle/>
          <a:p>
            <a:r>
              <a:rPr lang="en-US" sz="2400" dirty="0" smtClean="0">
                <a:solidFill>
                  <a:schemeClr val="tx1">
                    <a:lumMod val="95000"/>
                    <a:lumOff val="5000"/>
                  </a:schemeClr>
                </a:solidFill>
                <a:latin typeface="Arial" panose="020B0604020202020204" pitchFamily="34" charset="0"/>
                <a:cs typeface="Arial" panose="020B0604020202020204" pitchFamily="34" charset="0"/>
              </a:rPr>
              <a:t>Scientific study of human development </a:t>
            </a:r>
            <a:r>
              <a:rPr lang="en-US" sz="2400" dirty="0" smtClean="0">
                <a:solidFill>
                  <a:schemeClr val="tx1">
                    <a:lumMod val="95000"/>
                    <a:lumOff val="5000"/>
                  </a:schemeClr>
                </a:solidFill>
                <a:latin typeface="Arial" panose="020B0604020202020204" pitchFamily="34" charset="0"/>
                <a:cs typeface="Arial" panose="020B0604020202020204" pitchFamily="34" charset="0"/>
              </a:rPr>
              <a:t>from conception </a:t>
            </a:r>
            <a:r>
              <a:rPr lang="en-US" sz="2400" dirty="0" smtClean="0">
                <a:solidFill>
                  <a:schemeClr val="tx1">
                    <a:lumMod val="95000"/>
                    <a:lumOff val="5000"/>
                  </a:schemeClr>
                </a:solidFill>
                <a:latin typeface="Arial" panose="020B0604020202020204" pitchFamily="34" charset="0"/>
                <a:cs typeface="Arial" panose="020B0604020202020204" pitchFamily="34" charset="0"/>
              </a:rPr>
              <a:t>to death, which examines the dynamics of changes in areas such as:</a:t>
            </a:r>
          </a:p>
          <a:p>
            <a:pPr marL="342900" indent="-342900">
              <a:buFont typeface="Wingdings" panose="05000000000000000000" pitchFamily="2" charset="2"/>
              <a:buChar char="§"/>
            </a:pPr>
            <a:r>
              <a:rPr lang="en-US" sz="2000" dirty="0" smtClean="0">
                <a:solidFill>
                  <a:schemeClr val="tx1">
                    <a:lumMod val="95000"/>
                    <a:lumOff val="5000"/>
                  </a:schemeClr>
                </a:solidFill>
                <a:latin typeface="Arial" panose="020B0604020202020204" pitchFamily="34" charset="0"/>
                <a:cs typeface="Arial" panose="020B0604020202020204" pitchFamily="34" charset="0"/>
              </a:rPr>
              <a:t>Physical processes;</a:t>
            </a:r>
          </a:p>
          <a:p>
            <a:pPr marL="342900" indent="-342900">
              <a:buFont typeface="Wingdings" panose="05000000000000000000" pitchFamily="2" charset="2"/>
              <a:buChar char="§"/>
            </a:pPr>
            <a:r>
              <a:rPr lang="en-US" sz="2000" dirty="0" smtClean="0">
                <a:solidFill>
                  <a:schemeClr val="tx1">
                    <a:lumMod val="95000"/>
                    <a:lumOff val="5000"/>
                  </a:schemeClr>
                </a:solidFill>
                <a:latin typeface="Arial" panose="020B0604020202020204" pitchFamily="34" charset="0"/>
                <a:cs typeface="Arial" panose="020B0604020202020204" pitchFamily="34" charset="0"/>
              </a:rPr>
              <a:t>Psychophysiological processes;</a:t>
            </a:r>
          </a:p>
          <a:p>
            <a:pPr marL="342900" indent="-342900">
              <a:buFont typeface="Wingdings" panose="05000000000000000000" pitchFamily="2" charset="2"/>
              <a:buChar char="§"/>
            </a:pPr>
            <a:r>
              <a:rPr lang="en-US" sz="2000" dirty="0" smtClean="0">
                <a:solidFill>
                  <a:schemeClr val="tx1">
                    <a:lumMod val="95000"/>
                    <a:lumOff val="5000"/>
                  </a:schemeClr>
                </a:solidFill>
                <a:latin typeface="Arial" panose="020B0604020202020204" pitchFamily="34" charset="0"/>
                <a:cs typeface="Arial" panose="020B0604020202020204" pitchFamily="34" charset="0"/>
              </a:rPr>
              <a:t>Cognition;</a:t>
            </a:r>
          </a:p>
          <a:p>
            <a:pPr marL="342900" indent="-342900">
              <a:buFont typeface="Wingdings" panose="05000000000000000000" pitchFamily="2" charset="2"/>
              <a:buChar char="§"/>
            </a:pPr>
            <a:r>
              <a:rPr lang="en-US" sz="2000" dirty="0" smtClean="0">
                <a:solidFill>
                  <a:schemeClr val="tx1">
                    <a:lumMod val="95000"/>
                    <a:lumOff val="5000"/>
                  </a:schemeClr>
                </a:solidFill>
                <a:latin typeface="Arial" panose="020B0604020202020204" pitchFamily="34" charset="0"/>
                <a:cs typeface="Arial" panose="020B0604020202020204" pitchFamily="34" charset="0"/>
              </a:rPr>
              <a:t>Psychosocial development;</a:t>
            </a:r>
          </a:p>
          <a:p>
            <a:r>
              <a:rPr lang="en-US" sz="2400" dirty="0" smtClean="0">
                <a:solidFill>
                  <a:schemeClr val="tx1">
                    <a:lumMod val="95000"/>
                    <a:lumOff val="5000"/>
                  </a:schemeClr>
                </a:solidFill>
                <a:latin typeface="Arial" panose="020B0604020202020204" pitchFamily="34" charset="0"/>
                <a:cs typeface="Arial" panose="020B0604020202020204" pitchFamily="34" charset="0"/>
              </a:rPr>
              <a:t>Originally, developmental psychology regarded infants and children as it was believed that human development is essentially completed by early adulthood. </a:t>
            </a:r>
            <a:r>
              <a:rPr lang="en-US" sz="2400" dirty="0">
                <a:solidFill>
                  <a:schemeClr val="tx1">
                    <a:lumMod val="95000"/>
                    <a:lumOff val="5000"/>
                  </a:schemeClr>
                </a:solidFill>
                <a:latin typeface="Arial" panose="020B0604020202020204" pitchFamily="34" charset="0"/>
                <a:cs typeface="Arial" panose="020B0604020202020204" pitchFamily="34" charset="0"/>
              </a:rPr>
              <a:t>W</a:t>
            </a:r>
            <a:r>
              <a:rPr lang="en-US" sz="2400" dirty="0" smtClean="0">
                <a:solidFill>
                  <a:schemeClr val="tx1">
                    <a:lumMod val="95000"/>
                    <a:lumOff val="5000"/>
                  </a:schemeClr>
                </a:solidFill>
                <a:latin typeface="Arial" panose="020B0604020202020204" pitchFamily="34" charset="0"/>
                <a:cs typeface="Arial" panose="020B0604020202020204" pitchFamily="34" charset="0"/>
              </a:rPr>
              <a:t>ith continuing research, lifespan theory recognizes adulthood as a dynamic stage of ongoing psychological, social and cognitive change. </a:t>
            </a:r>
          </a:p>
          <a:p>
            <a:r>
              <a:rPr lang="en-US" sz="2400" dirty="0" smtClean="0">
                <a:solidFill>
                  <a:schemeClr val="tx1">
                    <a:lumMod val="95000"/>
                    <a:lumOff val="5000"/>
                  </a:schemeClr>
                </a:solidFill>
                <a:latin typeface="Arial" panose="020B0604020202020204" pitchFamily="34" charset="0"/>
                <a:cs typeface="Arial" panose="020B0604020202020204" pitchFamily="34" charset="0"/>
              </a:rPr>
              <a:t>The theory has applications in many scientific fields such as educational psychology and psychopathology and compliments many other fields including biology, health care and sociology (Lally and Valentine-French, 2017).</a:t>
            </a:r>
          </a:p>
          <a:p>
            <a:endParaRPr lang="en-US" sz="2400" dirty="0" smtClean="0">
              <a:solidFill>
                <a:schemeClr val="tx1">
                  <a:lumMod val="95000"/>
                  <a:lumOff val="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813014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5" y="0"/>
            <a:ext cx="8911687" cy="925975"/>
          </a:xfrm>
        </p:spPr>
        <p:txBody>
          <a:bodyPr>
            <a:normAutofit fontScale="90000"/>
          </a:bodyPr>
          <a:lstStyle/>
          <a:p>
            <a:r>
              <a:rPr lang="en-US" dirty="0" smtClean="0">
                <a:latin typeface="Arial Black" panose="020B0A04020102020204" pitchFamily="34" charset="0"/>
              </a:rPr>
              <a:t>Types of development</a:t>
            </a:r>
            <a:br>
              <a:rPr lang="en-US" dirty="0" smtClean="0">
                <a:latin typeface="Arial Black" panose="020B0A04020102020204" pitchFamily="34" charset="0"/>
              </a:rPr>
            </a:br>
            <a:endParaRPr lang="en-US" dirty="0">
              <a:latin typeface="Arial Black" panose="020B0A04020102020204" pitchFamily="34" charset="0"/>
            </a:endParaRPr>
          </a:p>
        </p:txBody>
      </p:sp>
      <p:sp>
        <p:nvSpPr>
          <p:cNvPr id="3" name="Content Placeholder 2"/>
          <p:cNvSpPr>
            <a:spLocks noGrp="1"/>
          </p:cNvSpPr>
          <p:nvPr>
            <p:ph idx="1"/>
          </p:nvPr>
        </p:nvSpPr>
        <p:spPr>
          <a:xfrm>
            <a:off x="2589212" y="578735"/>
            <a:ext cx="8915400" cy="5425086"/>
          </a:xfrm>
        </p:spPr>
        <p:txBody>
          <a:bodyPr>
            <a:noAutofit/>
          </a:bodyPr>
          <a:lstStyle/>
          <a:p>
            <a:pPr marL="0" indent="0">
              <a:buNone/>
            </a:pPr>
            <a:r>
              <a:rPr lang="en-US" sz="2400" dirty="0" smtClean="0">
                <a:solidFill>
                  <a:schemeClr val="tx1">
                    <a:lumMod val="95000"/>
                    <a:lumOff val="5000"/>
                  </a:schemeClr>
                </a:solidFill>
                <a:latin typeface="Arial" panose="020B0604020202020204" pitchFamily="34" charset="0"/>
                <a:cs typeface="Arial" panose="020B0604020202020204" pitchFamily="34" charset="0"/>
              </a:rPr>
              <a:t>Three main types of development are:</a:t>
            </a:r>
          </a:p>
          <a:p>
            <a:pPr>
              <a:buFont typeface="Wingdings" panose="05000000000000000000" pitchFamily="2" charset="2"/>
              <a:buChar char="§"/>
            </a:pPr>
            <a:r>
              <a:rPr lang="en-US" sz="2400" dirty="0" smtClean="0">
                <a:solidFill>
                  <a:schemeClr val="tx1">
                    <a:lumMod val="95000"/>
                    <a:lumOff val="5000"/>
                  </a:schemeClr>
                </a:solidFill>
                <a:latin typeface="Arial" panose="020B0604020202020204" pitchFamily="34" charset="0"/>
                <a:cs typeface="Arial" panose="020B0604020202020204" pitchFamily="34" charset="0"/>
              </a:rPr>
              <a:t>Biological - considers physical changes such as sensory and motor development;</a:t>
            </a:r>
          </a:p>
          <a:p>
            <a:pPr>
              <a:buFont typeface="Wingdings" panose="05000000000000000000" pitchFamily="2" charset="2"/>
              <a:buChar char="§"/>
            </a:pPr>
            <a:r>
              <a:rPr lang="en-US" sz="2400" dirty="0" smtClean="0">
                <a:solidFill>
                  <a:schemeClr val="tx1">
                    <a:lumMod val="95000"/>
                    <a:lumOff val="5000"/>
                  </a:schemeClr>
                </a:solidFill>
                <a:latin typeface="Arial" panose="020B0604020202020204" pitchFamily="34" charset="0"/>
                <a:cs typeface="Arial" panose="020B0604020202020204" pitchFamily="34" charset="0"/>
              </a:rPr>
              <a:t>Cognitive – refers to </a:t>
            </a:r>
            <a:r>
              <a:rPr lang="en-US" sz="2400" dirty="0" smtClean="0">
                <a:solidFill>
                  <a:schemeClr val="tx1">
                    <a:lumMod val="95000"/>
                    <a:lumOff val="5000"/>
                  </a:schemeClr>
                </a:solidFill>
                <a:latin typeface="Arial" panose="020B0604020202020204" pitchFamily="34" charset="0"/>
                <a:cs typeface="Arial" panose="020B0604020202020204" pitchFamily="34" charset="0"/>
              </a:rPr>
              <a:t>changes in </a:t>
            </a:r>
            <a:r>
              <a:rPr lang="en-US" sz="2400" dirty="0">
                <a:solidFill>
                  <a:schemeClr val="tx1">
                    <a:lumMod val="95000"/>
                    <a:lumOff val="5000"/>
                  </a:schemeClr>
                </a:solidFill>
                <a:latin typeface="Arial" panose="020B0604020202020204" pitchFamily="34" charset="0"/>
                <a:cs typeface="Arial" panose="020B0604020202020204" pitchFamily="34" charset="0"/>
              </a:rPr>
              <a:t>language </a:t>
            </a:r>
            <a:r>
              <a:rPr lang="en-US" sz="2400" dirty="0" smtClean="0">
                <a:solidFill>
                  <a:schemeClr val="tx1">
                    <a:lumMod val="95000"/>
                    <a:lumOff val="5000"/>
                  </a:schemeClr>
                </a:solidFill>
                <a:latin typeface="Arial" panose="020B0604020202020204" pitchFamily="34" charset="0"/>
                <a:cs typeface="Arial" panose="020B0604020202020204" pitchFamily="34" charset="0"/>
              </a:rPr>
              <a:t>learning, </a:t>
            </a:r>
            <a:r>
              <a:rPr lang="en-US" sz="2400" dirty="0" smtClean="0">
                <a:solidFill>
                  <a:schemeClr val="tx1">
                    <a:lumMod val="95000"/>
                    <a:lumOff val="5000"/>
                  </a:schemeClr>
                </a:solidFill>
                <a:latin typeface="Arial" panose="020B0604020202020204" pitchFamily="34" charset="0"/>
                <a:cs typeface="Arial" panose="020B0604020202020204" pitchFamily="34" charset="0"/>
              </a:rPr>
              <a:t>perception, </a:t>
            </a:r>
            <a:r>
              <a:rPr lang="en-US" sz="2400" dirty="0" smtClean="0">
                <a:solidFill>
                  <a:schemeClr val="tx1">
                    <a:lumMod val="95000"/>
                    <a:lumOff val="5000"/>
                  </a:schemeClr>
                </a:solidFill>
                <a:latin typeface="Arial" panose="020B0604020202020204" pitchFamily="34" charset="0"/>
                <a:cs typeface="Arial" panose="020B0604020202020204" pitchFamily="34" charset="0"/>
              </a:rPr>
              <a:t>processing of information </a:t>
            </a:r>
            <a:r>
              <a:rPr lang="en-US" sz="2400" dirty="0" smtClean="0">
                <a:solidFill>
                  <a:schemeClr val="tx1">
                    <a:lumMod val="95000"/>
                    <a:lumOff val="5000"/>
                  </a:schemeClr>
                </a:solidFill>
                <a:latin typeface="Arial" panose="020B0604020202020204" pitchFamily="34" charset="0"/>
                <a:cs typeface="Arial" panose="020B0604020202020204" pitchFamily="34" charset="0"/>
              </a:rPr>
              <a:t>and </a:t>
            </a:r>
            <a:r>
              <a:rPr lang="en-US" sz="2400" dirty="0" smtClean="0">
                <a:solidFill>
                  <a:schemeClr val="tx1">
                    <a:lumMod val="95000"/>
                    <a:lumOff val="5000"/>
                  </a:schemeClr>
                </a:solidFill>
                <a:latin typeface="Arial" panose="020B0604020202020204" pitchFamily="34" charset="0"/>
                <a:cs typeface="Arial" panose="020B0604020202020204" pitchFamily="34" charset="0"/>
              </a:rPr>
              <a:t>other </a:t>
            </a:r>
            <a:r>
              <a:rPr lang="en-US" sz="2400" dirty="0" smtClean="0">
                <a:solidFill>
                  <a:schemeClr val="tx1">
                    <a:lumMod val="95000"/>
                    <a:lumOff val="5000"/>
                  </a:schemeClr>
                </a:solidFill>
                <a:latin typeface="Arial" panose="020B0604020202020204" pitchFamily="34" charset="0"/>
                <a:cs typeface="Arial" panose="020B0604020202020204" pitchFamily="34" charset="0"/>
              </a:rPr>
              <a:t>areas </a:t>
            </a:r>
            <a:r>
              <a:rPr lang="en-US" sz="2400" dirty="0" smtClean="0">
                <a:solidFill>
                  <a:schemeClr val="tx1">
                    <a:lumMod val="95000"/>
                    <a:lumOff val="5000"/>
                  </a:schemeClr>
                </a:solidFill>
                <a:latin typeface="Arial" panose="020B0604020202020204" pitchFamily="34" charset="0"/>
                <a:cs typeface="Arial" panose="020B0604020202020204" pitchFamily="34" charset="0"/>
              </a:rPr>
              <a:t>of </a:t>
            </a:r>
            <a:r>
              <a:rPr lang="en-US" sz="2400" dirty="0" smtClean="0">
                <a:solidFill>
                  <a:schemeClr val="tx1">
                    <a:lumMod val="95000"/>
                    <a:lumOff val="5000"/>
                  </a:schemeClr>
                </a:solidFill>
                <a:latin typeface="Arial" panose="020B0604020202020204" pitchFamily="34" charset="0"/>
                <a:cs typeface="Arial" panose="020B0604020202020204" pitchFamily="34" charset="0"/>
              </a:rPr>
              <a:t>brain </a:t>
            </a:r>
            <a:r>
              <a:rPr lang="en-US" sz="2400" dirty="0" smtClean="0">
                <a:solidFill>
                  <a:schemeClr val="tx1">
                    <a:lumMod val="95000"/>
                    <a:lumOff val="5000"/>
                  </a:schemeClr>
                </a:solidFill>
                <a:latin typeface="Arial" panose="020B0604020202020204" pitchFamily="34" charset="0"/>
                <a:cs typeface="Arial" panose="020B0604020202020204" pitchFamily="34" charset="0"/>
              </a:rPr>
              <a:t>development; </a:t>
            </a:r>
          </a:p>
          <a:p>
            <a:pPr>
              <a:buFont typeface="Wingdings" panose="05000000000000000000" pitchFamily="2" charset="2"/>
              <a:buChar char="§"/>
            </a:pPr>
            <a:r>
              <a:rPr lang="en-US" sz="2400" dirty="0" smtClean="0">
                <a:solidFill>
                  <a:schemeClr val="tx1">
                    <a:lumMod val="95000"/>
                    <a:lumOff val="5000"/>
                  </a:schemeClr>
                </a:solidFill>
                <a:latin typeface="Arial" panose="020B0604020202020204" pitchFamily="34" charset="0"/>
                <a:cs typeface="Arial" panose="020B0604020202020204" pitchFamily="34" charset="0"/>
              </a:rPr>
              <a:t>Social – examines the development of emotional </a:t>
            </a:r>
            <a:r>
              <a:rPr lang="en-US" sz="2400" dirty="0">
                <a:solidFill>
                  <a:schemeClr val="tx1">
                    <a:lumMod val="95000"/>
                    <a:lumOff val="5000"/>
                  </a:schemeClr>
                </a:solidFill>
                <a:latin typeface="Arial" panose="020B0604020202020204" pitchFamily="34" charset="0"/>
                <a:cs typeface="Arial" panose="020B0604020202020204" pitchFamily="34" charset="0"/>
              </a:rPr>
              <a:t>skills, culture, </a:t>
            </a:r>
            <a:r>
              <a:rPr lang="en-US" sz="2400" dirty="0" smtClean="0">
                <a:solidFill>
                  <a:schemeClr val="tx1">
                    <a:lumMod val="95000"/>
                    <a:lumOff val="5000"/>
                  </a:schemeClr>
                </a:solidFill>
                <a:latin typeface="Arial" panose="020B0604020202020204" pitchFamily="34" charset="0"/>
                <a:cs typeface="Arial" panose="020B0604020202020204" pitchFamily="34" charset="0"/>
              </a:rPr>
              <a:t>personality formation, </a:t>
            </a:r>
            <a:r>
              <a:rPr lang="en-US" sz="2400" dirty="0">
                <a:solidFill>
                  <a:schemeClr val="tx1">
                    <a:lumMod val="95000"/>
                    <a:lumOff val="5000"/>
                  </a:schemeClr>
                </a:solidFill>
                <a:latin typeface="Arial" panose="020B0604020202020204" pitchFamily="34" charset="0"/>
                <a:cs typeface="Arial" panose="020B0604020202020204" pitchFamily="34" charset="0"/>
              </a:rPr>
              <a:t>role in </a:t>
            </a:r>
            <a:r>
              <a:rPr lang="en-US" sz="2400" dirty="0" smtClean="0">
                <a:solidFill>
                  <a:schemeClr val="tx1">
                    <a:lumMod val="95000"/>
                    <a:lumOff val="5000"/>
                  </a:schemeClr>
                </a:solidFill>
                <a:latin typeface="Arial" panose="020B0604020202020204" pitchFamily="34" charset="0"/>
                <a:cs typeface="Arial" panose="020B0604020202020204" pitchFamily="34" charset="0"/>
              </a:rPr>
              <a:t>society throughout the lifespan.</a:t>
            </a:r>
          </a:p>
          <a:p>
            <a:pPr marL="0" indent="0">
              <a:buNone/>
            </a:pPr>
            <a:r>
              <a:rPr lang="en-US" sz="2400" dirty="0" smtClean="0">
                <a:solidFill>
                  <a:schemeClr val="tx1">
                    <a:lumMod val="95000"/>
                    <a:lumOff val="5000"/>
                  </a:schemeClr>
                </a:solidFill>
                <a:latin typeface="Arial" panose="020B0604020202020204" pitchFamily="34" charset="0"/>
                <a:cs typeface="Arial" panose="020B0604020202020204" pitchFamily="34" charset="0"/>
              </a:rPr>
              <a:t>Cognitive and social development occur simultaneously, they can be assessed by observing certain changes of the behavior. </a:t>
            </a:r>
          </a:p>
          <a:p>
            <a:pPr marL="0" indent="0">
              <a:buNone/>
            </a:pPr>
            <a:r>
              <a:rPr lang="en-US" sz="2400" dirty="0" smtClean="0">
                <a:solidFill>
                  <a:schemeClr val="tx1">
                    <a:lumMod val="95000"/>
                    <a:lumOff val="5000"/>
                  </a:schemeClr>
                </a:solidFill>
                <a:latin typeface="Arial" panose="020B0604020202020204" pitchFamily="34" charset="0"/>
                <a:cs typeface="Arial" panose="020B0604020202020204" pitchFamily="34" charset="0"/>
              </a:rPr>
              <a:t>Significant issue for all types of development is the Nature-versus-Nurture question, which aims to determine how nature and nurture interact and which is more important to the different aspects of human development (Griggs, 2012). </a:t>
            </a:r>
          </a:p>
          <a:p>
            <a:pPr marL="0" indent="0">
              <a:buNone/>
            </a:pPr>
            <a:endParaRPr lang="en-US" sz="2000" dirty="0">
              <a:solidFill>
                <a:schemeClr val="tx1">
                  <a:lumMod val="95000"/>
                  <a:lumOff val="5000"/>
                </a:schemeClr>
              </a:solidFill>
            </a:endParaRPr>
          </a:p>
        </p:txBody>
      </p:sp>
    </p:spTree>
    <p:extLst>
      <p:ext uri="{BB962C8B-B14F-4D97-AF65-F5344CB8AC3E}">
        <p14:creationId xmlns:p14="http://schemas.microsoft.com/office/powerpoint/2010/main" val="54735529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5" y="520861"/>
            <a:ext cx="8911687" cy="1612739"/>
          </a:xfrm>
        </p:spPr>
        <p:txBody>
          <a:bodyPr>
            <a:normAutofit fontScale="90000"/>
          </a:bodyPr>
          <a:lstStyle/>
          <a:p>
            <a:r>
              <a:rPr lang="en-US" dirty="0" smtClean="0">
                <a:latin typeface="Arial Black" panose="020B0A04020102020204" pitchFamily="34" charset="0"/>
              </a:rPr>
              <a:t>Developmental stages</a:t>
            </a:r>
            <a:r>
              <a:rPr lang="en-US" sz="4000" dirty="0" smtClean="0">
                <a:latin typeface="Arial Black" panose="020B0A04020102020204" pitchFamily="34" charset="0"/>
              </a:rPr>
              <a:t/>
            </a:r>
            <a:br>
              <a:rPr lang="en-US" sz="4000" dirty="0" smtClean="0">
                <a:latin typeface="Arial Black" panose="020B0A04020102020204" pitchFamily="34" charset="0"/>
              </a:rPr>
            </a:br>
            <a:r>
              <a:rPr lang="en-US" dirty="0">
                <a:latin typeface="Arial" panose="020B0604020202020204" pitchFamily="34" charset="0"/>
                <a:cs typeface="Arial" panose="020B0604020202020204" pitchFamily="34" charset="0"/>
              </a:rPr>
              <a:t>C</a:t>
            </a:r>
            <a:r>
              <a:rPr lang="en-US" dirty="0" smtClean="0">
                <a:latin typeface="Arial" panose="020B0604020202020204" pitchFamily="34" charset="0"/>
                <a:cs typeface="Arial" panose="020B0604020202020204" pitchFamily="34" charset="0"/>
              </a:rPr>
              <a:t>ommonly used set of stages</a:t>
            </a:r>
            <a:br>
              <a:rPr lang="en-US" dirty="0" smtClean="0">
                <a:latin typeface="Arial" panose="020B0604020202020204" pitchFamily="34" charset="0"/>
                <a:cs typeface="Arial" panose="020B0604020202020204" pitchFamily="34" charset="0"/>
              </a:rPr>
            </a:br>
            <a:r>
              <a:rPr lang="en-US" sz="3100" dirty="0" smtClean="0">
                <a:solidFill>
                  <a:schemeClr val="bg2">
                    <a:lumMod val="10000"/>
                  </a:schemeClr>
                </a:solidFill>
                <a:latin typeface="Arial" panose="020B0604020202020204" pitchFamily="34" charset="0"/>
                <a:cs typeface="Arial" panose="020B0604020202020204" pitchFamily="34" charset="0"/>
              </a:rPr>
              <a:t>(Griggs, 2012)</a:t>
            </a:r>
            <a:endParaRPr lang="en-US" sz="3100" dirty="0">
              <a:solidFill>
                <a:schemeClr val="bg2">
                  <a:lumMod val="10000"/>
                </a:schemeClr>
              </a:solidFill>
              <a:latin typeface="Arial" panose="020B0604020202020204" pitchFamily="34" charset="0"/>
              <a:cs typeface="Arial" panose="020B0604020202020204" pitchFamily="34" charset="0"/>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232873701"/>
              </p:ext>
            </p:extLst>
          </p:nvPr>
        </p:nvGraphicFramePr>
        <p:xfrm>
          <a:off x="2589213" y="2384384"/>
          <a:ext cx="8915400" cy="3657600"/>
        </p:xfrm>
        <a:graphic>
          <a:graphicData uri="http://schemas.openxmlformats.org/drawingml/2006/table">
            <a:tbl>
              <a:tblPr firstRow="1" bandRow="1">
                <a:tableStyleId>{5C22544A-7EE6-4342-B048-85BDC9FD1C3A}</a:tableStyleId>
              </a:tblPr>
              <a:tblGrid>
                <a:gridCol w="4457700">
                  <a:extLst>
                    <a:ext uri="{9D8B030D-6E8A-4147-A177-3AD203B41FA5}">
                      <a16:colId xmlns:a16="http://schemas.microsoft.com/office/drawing/2014/main" val="2195700365"/>
                    </a:ext>
                  </a:extLst>
                </a:gridCol>
                <a:gridCol w="4457700">
                  <a:extLst>
                    <a:ext uri="{9D8B030D-6E8A-4147-A177-3AD203B41FA5}">
                      <a16:colId xmlns:a16="http://schemas.microsoft.com/office/drawing/2014/main" val="2343690611"/>
                    </a:ext>
                  </a:extLst>
                </a:gridCol>
              </a:tblGrid>
              <a:tr h="457200">
                <a:tc>
                  <a:txBody>
                    <a:bodyPr/>
                    <a:lstStyle/>
                    <a:p>
                      <a:r>
                        <a:rPr lang="en-US" sz="2400" dirty="0" smtClean="0">
                          <a:latin typeface="Arial" panose="020B0604020202020204" pitchFamily="34" charset="0"/>
                          <a:cs typeface="Arial" panose="020B0604020202020204" pitchFamily="34" charset="0"/>
                        </a:rPr>
                        <a:t>Stage</a:t>
                      </a:r>
                      <a:endParaRPr lang="en-US" sz="2400" dirty="0">
                        <a:latin typeface="Arial" panose="020B0604020202020204" pitchFamily="34" charset="0"/>
                        <a:cs typeface="Arial" panose="020B0604020202020204" pitchFamily="34" charset="0"/>
                      </a:endParaRPr>
                    </a:p>
                  </a:txBody>
                  <a:tcPr/>
                </a:tc>
                <a:tc>
                  <a:txBody>
                    <a:bodyPr/>
                    <a:lstStyle/>
                    <a:p>
                      <a:r>
                        <a:rPr lang="en-US" sz="2400" dirty="0" smtClean="0">
                          <a:latin typeface="Arial" panose="020B0604020202020204" pitchFamily="34" charset="0"/>
                          <a:cs typeface="Arial" panose="020B0604020202020204" pitchFamily="34" charset="0"/>
                        </a:rPr>
                        <a:t>Approx. Age Range</a:t>
                      </a:r>
                      <a:endParaRPr lang="en-US" sz="2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996326981"/>
                  </a:ext>
                </a:extLst>
              </a:tr>
              <a:tr h="457200">
                <a:tc>
                  <a:txBody>
                    <a:bodyPr/>
                    <a:lstStyle/>
                    <a:p>
                      <a:r>
                        <a:rPr lang="en-US" sz="2400" dirty="0" smtClean="0">
                          <a:latin typeface="Arial" panose="020B0604020202020204" pitchFamily="34" charset="0"/>
                          <a:cs typeface="Arial" panose="020B0604020202020204" pitchFamily="34" charset="0"/>
                        </a:rPr>
                        <a:t>Prenatal</a:t>
                      </a:r>
                      <a:endParaRPr lang="en-US" sz="2400" dirty="0">
                        <a:latin typeface="Arial" panose="020B0604020202020204" pitchFamily="34" charset="0"/>
                        <a:cs typeface="Arial" panose="020B0604020202020204" pitchFamily="34" charset="0"/>
                      </a:endParaRPr>
                    </a:p>
                  </a:txBody>
                  <a:tcPr/>
                </a:tc>
                <a:tc>
                  <a:txBody>
                    <a:bodyPr/>
                    <a:lstStyle/>
                    <a:p>
                      <a:r>
                        <a:rPr lang="en-US" sz="2400" dirty="0" smtClean="0">
                          <a:latin typeface="Arial" panose="020B0604020202020204" pitchFamily="34" charset="0"/>
                          <a:cs typeface="Arial" panose="020B0604020202020204" pitchFamily="34" charset="0"/>
                        </a:rPr>
                        <a:t>Conception to birth</a:t>
                      </a:r>
                      <a:endParaRPr lang="en-US" sz="2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554441271"/>
                  </a:ext>
                </a:extLst>
              </a:tr>
              <a:tr h="457200">
                <a:tc>
                  <a:txBody>
                    <a:bodyPr/>
                    <a:lstStyle/>
                    <a:p>
                      <a:r>
                        <a:rPr lang="en-US" sz="2400" dirty="0" smtClean="0">
                          <a:latin typeface="Arial" panose="020B0604020202020204" pitchFamily="34" charset="0"/>
                          <a:cs typeface="Arial" panose="020B0604020202020204" pitchFamily="34" charset="0"/>
                        </a:rPr>
                        <a:t>Infancy</a:t>
                      </a:r>
                      <a:endParaRPr lang="en-US" sz="2400" dirty="0">
                        <a:latin typeface="Arial" panose="020B0604020202020204" pitchFamily="34" charset="0"/>
                        <a:cs typeface="Arial" panose="020B0604020202020204" pitchFamily="34" charset="0"/>
                      </a:endParaRPr>
                    </a:p>
                  </a:txBody>
                  <a:tcPr/>
                </a:tc>
                <a:tc>
                  <a:txBody>
                    <a:bodyPr/>
                    <a:lstStyle/>
                    <a:p>
                      <a:r>
                        <a:rPr lang="en-US" sz="2400" dirty="0" smtClean="0">
                          <a:latin typeface="Arial" panose="020B0604020202020204" pitchFamily="34" charset="0"/>
                          <a:cs typeface="Arial" panose="020B0604020202020204" pitchFamily="34" charset="0"/>
                        </a:rPr>
                        <a:t>Birth to 2</a:t>
                      </a:r>
                      <a:r>
                        <a:rPr lang="en-US" sz="2400" baseline="0" dirty="0" smtClean="0">
                          <a:latin typeface="Arial" panose="020B0604020202020204" pitchFamily="34" charset="0"/>
                          <a:cs typeface="Arial" panose="020B0604020202020204" pitchFamily="34" charset="0"/>
                        </a:rPr>
                        <a:t> years</a:t>
                      </a:r>
                      <a:endParaRPr lang="en-US" sz="2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693107707"/>
                  </a:ext>
                </a:extLst>
              </a:tr>
              <a:tr h="457200">
                <a:tc>
                  <a:txBody>
                    <a:bodyPr/>
                    <a:lstStyle/>
                    <a:p>
                      <a:r>
                        <a:rPr lang="en-US" sz="2400" dirty="0" smtClean="0">
                          <a:latin typeface="Arial" panose="020B0604020202020204" pitchFamily="34" charset="0"/>
                          <a:cs typeface="Arial" panose="020B0604020202020204" pitchFamily="34" charset="0"/>
                        </a:rPr>
                        <a:t>Childhood</a:t>
                      </a:r>
                      <a:endParaRPr lang="en-US" sz="2400" dirty="0">
                        <a:latin typeface="Arial" panose="020B0604020202020204" pitchFamily="34" charset="0"/>
                        <a:cs typeface="Arial" panose="020B0604020202020204" pitchFamily="34" charset="0"/>
                      </a:endParaRPr>
                    </a:p>
                  </a:txBody>
                  <a:tcPr/>
                </a:tc>
                <a:tc>
                  <a:txBody>
                    <a:bodyPr/>
                    <a:lstStyle/>
                    <a:p>
                      <a:r>
                        <a:rPr lang="en-US" sz="2400" dirty="0" smtClean="0">
                          <a:latin typeface="Arial" panose="020B0604020202020204" pitchFamily="34" charset="0"/>
                          <a:cs typeface="Arial" panose="020B0604020202020204" pitchFamily="34" charset="0"/>
                        </a:rPr>
                        <a:t>2 to 12 years</a:t>
                      </a:r>
                      <a:endParaRPr lang="en-US" sz="2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81460253"/>
                  </a:ext>
                </a:extLst>
              </a:tr>
              <a:tr h="457200">
                <a:tc>
                  <a:txBody>
                    <a:bodyPr/>
                    <a:lstStyle/>
                    <a:p>
                      <a:r>
                        <a:rPr lang="en-US" sz="2400" dirty="0" smtClean="0">
                          <a:latin typeface="Arial" panose="020B0604020202020204" pitchFamily="34" charset="0"/>
                          <a:cs typeface="Arial" panose="020B0604020202020204" pitchFamily="34" charset="0"/>
                        </a:rPr>
                        <a:t>Adolescence</a:t>
                      </a:r>
                      <a:endParaRPr lang="en-US" sz="2400" dirty="0">
                        <a:latin typeface="Arial" panose="020B0604020202020204" pitchFamily="34" charset="0"/>
                        <a:cs typeface="Arial" panose="020B0604020202020204" pitchFamily="34" charset="0"/>
                      </a:endParaRPr>
                    </a:p>
                  </a:txBody>
                  <a:tcPr/>
                </a:tc>
                <a:tc>
                  <a:txBody>
                    <a:bodyPr/>
                    <a:lstStyle/>
                    <a:p>
                      <a:r>
                        <a:rPr lang="en-US" sz="2400" dirty="0" smtClean="0">
                          <a:latin typeface="Arial" panose="020B0604020202020204" pitchFamily="34" charset="0"/>
                          <a:cs typeface="Arial" panose="020B0604020202020204" pitchFamily="34" charset="0"/>
                        </a:rPr>
                        <a:t>12 to 18 years</a:t>
                      </a:r>
                      <a:endParaRPr lang="en-US" sz="2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268147184"/>
                  </a:ext>
                </a:extLst>
              </a:tr>
              <a:tr h="457200">
                <a:tc>
                  <a:txBody>
                    <a:bodyPr/>
                    <a:lstStyle/>
                    <a:p>
                      <a:r>
                        <a:rPr lang="en-US" sz="2400" dirty="0" smtClean="0">
                          <a:latin typeface="Arial" panose="020B0604020202020204" pitchFamily="34" charset="0"/>
                          <a:cs typeface="Arial" panose="020B0604020202020204" pitchFamily="34" charset="0"/>
                        </a:rPr>
                        <a:t>Young</a:t>
                      </a:r>
                      <a:r>
                        <a:rPr lang="en-US" sz="2400" baseline="0" dirty="0" smtClean="0">
                          <a:latin typeface="Arial" panose="020B0604020202020204" pitchFamily="34" charset="0"/>
                          <a:cs typeface="Arial" panose="020B0604020202020204" pitchFamily="34" charset="0"/>
                        </a:rPr>
                        <a:t> adulthood </a:t>
                      </a:r>
                      <a:endParaRPr lang="en-US" sz="2400" dirty="0">
                        <a:latin typeface="Arial" panose="020B0604020202020204" pitchFamily="34" charset="0"/>
                        <a:cs typeface="Arial" panose="020B0604020202020204" pitchFamily="34" charset="0"/>
                      </a:endParaRPr>
                    </a:p>
                  </a:txBody>
                  <a:tcPr/>
                </a:tc>
                <a:tc>
                  <a:txBody>
                    <a:bodyPr/>
                    <a:lstStyle/>
                    <a:p>
                      <a:r>
                        <a:rPr lang="en-US" sz="2400" dirty="0" smtClean="0">
                          <a:latin typeface="Arial" panose="020B0604020202020204" pitchFamily="34" charset="0"/>
                          <a:cs typeface="Arial" panose="020B0604020202020204" pitchFamily="34" charset="0"/>
                        </a:rPr>
                        <a:t>18 to 40 years</a:t>
                      </a:r>
                      <a:endParaRPr lang="en-US" sz="2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562504832"/>
                  </a:ext>
                </a:extLst>
              </a:tr>
              <a:tr h="457200">
                <a:tc>
                  <a:txBody>
                    <a:bodyPr/>
                    <a:lstStyle/>
                    <a:p>
                      <a:r>
                        <a:rPr lang="en-US" sz="2400" dirty="0" smtClean="0">
                          <a:latin typeface="Arial" panose="020B0604020202020204" pitchFamily="34" charset="0"/>
                          <a:cs typeface="Arial" panose="020B0604020202020204" pitchFamily="34" charset="0"/>
                        </a:rPr>
                        <a:t>Middle adulthood</a:t>
                      </a:r>
                      <a:endParaRPr lang="en-US" sz="2400" dirty="0">
                        <a:latin typeface="Arial" panose="020B0604020202020204" pitchFamily="34" charset="0"/>
                        <a:cs typeface="Arial" panose="020B0604020202020204" pitchFamily="34" charset="0"/>
                      </a:endParaRPr>
                    </a:p>
                  </a:txBody>
                  <a:tcPr/>
                </a:tc>
                <a:tc>
                  <a:txBody>
                    <a:bodyPr/>
                    <a:lstStyle/>
                    <a:p>
                      <a:r>
                        <a:rPr lang="en-US" sz="2400" dirty="0" smtClean="0">
                          <a:latin typeface="Arial" panose="020B0604020202020204" pitchFamily="34" charset="0"/>
                          <a:cs typeface="Arial" panose="020B0604020202020204" pitchFamily="34" charset="0"/>
                        </a:rPr>
                        <a:t>40 to 65 years</a:t>
                      </a:r>
                      <a:endParaRPr lang="en-US" sz="2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708937508"/>
                  </a:ext>
                </a:extLst>
              </a:tr>
              <a:tr h="457200">
                <a:tc>
                  <a:txBody>
                    <a:bodyPr/>
                    <a:lstStyle/>
                    <a:p>
                      <a:r>
                        <a:rPr lang="en-US" sz="2400" dirty="0" smtClean="0">
                          <a:latin typeface="Arial" panose="020B0604020202020204" pitchFamily="34" charset="0"/>
                          <a:cs typeface="Arial" panose="020B0604020202020204" pitchFamily="34" charset="0"/>
                        </a:rPr>
                        <a:t>Late adulthood</a:t>
                      </a:r>
                      <a:endParaRPr lang="en-US" sz="2400" dirty="0">
                        <a:latin typeface="Arial" panose="020B0604020202020204" pitchFamily="34" charset="0"/>
                        <a:cs typeface="Arial" panose="020B0604020202020204" pitchFamily="34" charset="0"/>
                      </a:endParaRPr>
                    </a:p>
                  </a:txBody>
                  <a:tcPr/>
                </a:tc>
                <a:tc>
                  <a:txBody>
                    <a:bodyPr/>
                    <a:lstStyle/>
                    <a:p>
                      <a:r>
                        <a:rPr lang="en-US" sz="2400" dirty="0" smtClean="0">
                          <a:latin typeface="Arial" panose="020B0604020202020204" pitchFamily="34" charset="0"/>
                          <a:cs typeface="Arial" panose="020B0604020202020204" pitchFamily="34" charset="0"/>
                        </a:rPr>
                        <a:t>65  years and over</a:t>
                      </a:r>
                      <a:endParaRPr lang="en-US" sz="2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4293629971"/>
                  </a:ext>
                </a:extLst>
              </a:tr>
            </a:tbl>
          </a:graphicData>
        </a:graphic>
      </p:graphicFrame>
    </p:spTree>
    <p:extLst>
      <p:ext uri="{BB962C8B-B14F-4D97-AF65-F5344CB8AC3E}">
        <p14:creationId xmlns:p14="http://schemas.microsoft.com/office/powerpoint/2010/main" val="228435337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5" y="1"/>
            <a:ext cx="8911687" cy="2133600"/>
          </a:xfrm>
        </p:spPr>
        <p:txBody>
          <a:bodyPr>
            <a:normAutofit fontScale="90000"/>
          </a:bodyPr>
          <a:lstStyle/>
          <a:p>
            <a:r>
              <a:rPr lang="en-US" dirty="0" smtClean="0">
                <a:latin typeface="Arial Black" panose="020B0A04020102020204" pitchFamily="34" charset="0"/>
              </a:rPr>
              <a:t> Development </a:t>
            </a:r>
            <a:r>
              <a:rPr lang="en-US" dirty="0">
                <a:latin typeface="Arial Black" panose="020B0A04020102020204" pitchFamily="34" charset="0"/>
              </a:rPr>
              <a:t>in childhood stage</a:t>
            </a:r>
            <a:br>
              <a:rPr lang="en-US" dirty="0">
                <a:latin typeface="Arial Black" panose="020B0A04020102020204" pitchFamily="34" charset="0"/>
              </a:rPr>
            </a:br>
            <a:r>
              <a:rPr lang="en-US" dirty="0" smtClean="0">
                <a:latin typeface="Arial Black" panose="020B0A04020102020204" pitchFamily="34" charset="0"/>
              </a:rPr>
              <a:t> </a:t>
            </a:r>
            <a:r>
              <a:rPr lang="en-US" dirty="0" smtClean="0">
                <a:latin typeface="Arial" panose="020B0604020202020204" pitchFamily="34" charset="0"/>
                <a:cs typeface="Arial" panose="020B0604020202020204" pitchFamily="34" charset="0"/>
              </a:rPr>
              <a:t>Biological aspect</a:t>
            </a:r>
            <a:r>
              <a:rPr lang="en-US" sz="3100" dirty="0" smtClean="0">
                <a:latin typeface="Arial Black" panose="020B0A04020102020204" pitchFamily="34" charset="0"/>
              </a:rPr>
              <a:t/>
            </a:r>
            <a:br>
              <a:rPr lang="en-US" sz="3100" dirty="0" smtClean="0">
                <a:latin typeface="Arial Black" panose="020B0A04020102020204" pitchFamily="34" charset="0"/>
              </a:rPr>
            </a:br>
            <a:r>
              <a:rPr lang="en-US" dirty="0" smtClean="0">
                <a:solidFill>
                  <a:schemeClr val="bg2">
                    <a:lumMod val="10000"/>
                  </a:schemeClr>
                </a:solidFill>
                <a:latin typeface="Arial" panose="020B0604020202020204" pitchFamily="34" charset="0"/>
                <a:cs typeface="Arial" panose="020B0604020202020204" pitchFamily="34" charset="0"/>
              </a:rPr>
              <a:t/>
            </a:r>
            <a:br>
              <a:rPr lang="en-US" dirty="0" smtClean="0">
                <a:solidFill>
                  <a:schemeClr val="bg2">
                    <a:lumMod val="10000"/>
                  </a:schemeClr>
                </a:solidFill>
                <a:latin typeface="Arial" panose="020B0604020202020204" pitchFamily="34" charset="0"/>
                <a:cs typeface="Arial" panose="020B0604020202020204" pitchFamily="34" charset="0"/>
              </a:rPr>
            </a:br>
            <a:r>
              <a:rPr lang="en-US" dirty="0">
                <a:solidFill>
                  <a:schemeClr val="bg2">
                    <a:lumMod val="10000"/>
                  </a:schemeClr>
                </a:solidFill>
                <a:latin typeface="Arial" panose="020B0604020202020204" pitchFamily="34" charset="0"/>
                <a:cs typeface="Arial" panose="020B0604020202020204" pitchFamily="34" charset="0"/>
              </a:rPr>
              <a:t/>
            </a:r>
            <a:br>
              <a:rPr lang="en-US" dirty="0">
                <a:solidFill>
                  <a:schemeClr val="bg2">
                    <a:lumMod val="10000"/>
                  </a:schemeClr>
                </a:solidFill>
                <a:latin typeface="Arial" panose="020B0604020202020204" pitchFamily="34" charset="0"/>
                <a:cs typeface="Arial" panose="020B0604020202020204" pitchFamily="34" charset="0"/>
              </a:rPr>
            </a:br>
            <a:endParaRPr lang="en-US" dirty="0">
              <a:solidFill>
                <a:schemeClr val="bg2">
                  <a:lumMod val="10000"/>
                </a:schemeClr>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2592924" y="1250067"/>
            <a:ext cx="8993333" cy="5104434"/>
          </a:xfrm>
        </p:spPr>
        <p:txBody>
          <a:bodyPr>
            <a:noAutofit/>
          </a:bodyPr>
          <a:lstStyle/>
          <a:p>
            <a:pPr>
              <a:buFont typeface="+mj-lt"/>
              <a:buAutoNum type="arabicPeriod"/>
            </a:pPr>
            <a:r>
              <a:rPr lang="en-US" sz="2400" dirty="0" smtClean="0">
                <a:solidFill>
                  <a:schemeClr val="tx1">
                    <a:lumMod val="95000"/>
                    <a:lumOff val="5000"/>
                  </a:schemeClr>
                </a:solidFill>
                <a:latin typeface="Arial" panose="020B0604020202020204" pitchFamily="34" charset="0"/>
                <a:cs typeface="Arial" panose="020B0604020202020204" pitchFamily="34" charset="0"/>
              </a:rPr>
              <a:t>Continuing growth of the body, formation of abdominal muscles, loss of baby fat, leaner look in toddlers; </a:t>
            </a:r>
          </a:p>
          <a:p>
            <a:pPr lvl="0">
              <a:buClr>
                <a:srgbClr val="353535"/>
              </a:buClr>
              <a:buFont typeface="+mj-lt"/>
              <a:buAutoNum type="arabicPeriod"/>
            </a:pPr>
            <a:r>
              <a:rPr lang="en-US" sz="2400" dirty="0" smtClean="0">
                <a:solidFill>
                  <a:schemeClr val="tx1">
                    <a:lumMod val="95000"/>
                    <a:lumOff val="5000"/>
                  </a:schemeClr>
                </a:solidFill>
                <a:latin typeface="Arial" panose="020B0604020202020204" pitchFamily="34" charset="0"/>
                <a:cs typeface="Arial" panose="020B0604020202020204" pitchFamily="34" charset="0"/>
              </a:rPr>
              <a:t>Health </a:t>
            </a:r>
            <a:r>
              <a:rPr lang="en-US" sz="2400" dirty="0">
                <a:solidFill>
                  <a:schemeClr val="tx1">
                    <a:lumMod val="95000"/>
                    <a:lumOff val="5000"/>
                  </a:schemeClr>
                </a:solidFill>
                <a:latin typeface="Arial" panose="020B0604020202020204" pitchFamily="34" charset="0"/>
                <a:cs typeface="Arial" panose="020B0604020202020204" pitchFamily="34" charset="0"/>
              </a:rPr>
              <a:t>– generally good, minor illness may </a:t>
            </a:r>
            <a:r>
              <a:rPr lang="en-US" sz="2400" dirty="0" smtClean="0">
                <a:solidFill>
                  <a:schemeClr val="tx1">
                    <a:lumMod val="95000"/>
                    <a:lumOff val="5000"/>
                  </a:schemeClr>
                </a:solidFill>
                <a:latin typeface="Arial" panose="020B0604020202020204" pitchFamily="34" charset="0"/>
                <a:cs typeface="Arial" panose="020B0604020202020204" pitchFamily="34" charset="0"/>
              </a:rPr>
              <a:t>help </a:t>
            </a:r>
            <a:r>
              <a:rPr lang="en-US" sz="2400" dirty="0">
                <a:solidFill>
                  <a:schemeClr val="tx1">
                    <a:lumMod val="95000"/>
                    <a:lumOff val="5000"/>
                  </a:schemeClr>
                </a:solidFill>
                <a:latin typeface="Arial" panose="020B0604020202020204" pitchFamily="34" charset="0"/>
                <a:cs typeface="Arial" panose="020B0604020202020204" pitchFamily="34" charset="0"/>
              </a:rPr>
              <a:t>children to learn coping skills, empathy; </a:t>
            </a:r>
          </a:p>
          <a:p>
            <a:pPr lvl="0">
              <a:buClr>
                <a:srgbClr val="353535"/>
              </a:buClr>
              <a:buFont typeface="+mj-lt"/>
              <a:buAutoNum type="arabicPeriod"/>
            </a:pPr>
            <a:r>
              <a:rPr lang="en-US" sz="2400" dirty="0" smtClean="0">
                <a:solidFill>
                  <a:schemeClr val="tx1">
                    <a:lumMod val="95000"/>
                    <a:lumOff val="5000"/>
                  </a:schemeClr>
                </a:solidFill>
                <a:latin typeface="Arial" panose="020B0604020202020204" pitchFamily="34" charset="0"/>
                <a:cs typeface="Arial" panose="020B0604020202020204" pitchFamily="34" charset="0"/>
              </a:rPr>
              <a:t>Motor </a:t>
            </a:r>
            <a:r>
              <a:rPr lang="en-US" sz="2400" dirty="0">
                <a:solidFill>
                  <a:schemeClr val="tx1">
                    <a:lumMod val="95000"/>
                    <a:lumOff val="5000"/>
                  </a:schemeClr>
                </a:solidFill>
                <a:latin typeface="Arial" panose="020B0604020202020204" pitchFamily="34" charset="0"/>
                <a:cs typeface="Arial" panose="020B0604020202020204" pitchFamily="34" charset="0"/>
              </a:rPr>
              <a:t>skills development – both gross and fine skills are refined during early childhood</a:t>
            </a:r>
            <a:r>
              <a:rPr lang="en-US" sz="2400" dirty="0" smtClean="0">
                <a:solidFill>
                  <a:schemeClr val="tx1">
                    <a:lumMod val="95000"/>
                    <a:lumOff val="5000"/>
                  </a:schemeClr>
                </a:solidFill>
                <a:latin typeface="Arial" panose="020B0604020202020204" pitchFamily="34" charset="0"/>
                <a:cs typeface="Arial" panose="020B0604020202020204" pitchFamily="34" charset="0"/>
              </a:rPr>
              <a:t>; Albert Bandura`s theory of observational learning (observation, mental image forming, imitation);</a:t>
            </a:r>
          </a:p>
          <a:p>
            <a:pPr>
              <a:buFont typeface="+mj-lt"/>
              <a:buAutoNum type="arabicPeriod"/>
            </a:pPr>
            <a:r>
              <a:rPr lang="en-US" sz="2400" dirty="0">
                <a:solidFill>
                  <a:schemeClr val="tx1">
                    <a:lumMod val="95000"/>
                    <a:lumOff val="5000"/>
                  </a:schemeClr>
                </a:solidFill>
                <a:latin typeface="Arial" panose="020B0604020202020204" pitchFamily="34" charset="0"/>
                <a:cs typeface="Arial" panose="020B0604020202020204" pitchFamily="34" charset="0"/>
              </a:rPr>
              <a:t>B</a:t>
            </a:r>
            <a:r>
              <a:rPr lang="en-US" sz="2400" dirty="0" smtClean="0">
                <a:solidFill>
                  <a:schemeClr val="tx1">
                    <a:lumMod val="95000"/>
                    <a:lumOff val="5000"/>
                  </a:schemeClr>
                </a:solidFill>
                <a:latin typeface="Arial" panose="020B0604020202020204" pitchFamily="34" charset="0"/>
                <a:cs typeface="Arial" panose="020B0604020202020204" pitchFamily="34" charset="0"/>
              </a:rPr>
              <a:t>rain and nervous system development - complex behavioral and cognitive abilities; the two cerebral hemispheres develop at different pace, left one (language, writing, logic) in early childhood (2-6 years), the right one (creativity, fantasy, artistic and musical skills) in middle childhood (7-11 years</a:t>
            </a:r>
            <a:r>
              <a:rPr lang="en-US" sz="2400" dirty="0">
                <a:solidFill>
                  <a:schemeClr val="tx1">
                    <a:lumMod val="95000"/>
                    <a:lumOff val="5000"/>
                  </a:schemeClr>
                </a:solidFill>
                <a:latin typeface="Arial" panose="020B0604020202020204" pitchFamily="34" charset="0"/>
                <a:cs typeface="Arial" panose="020B0604020202020204" pitchFamily="34" charset="0"/>
              </a:rPr>
              <a:t> </a:t>
            </a:r>
            <a:r>
              <a:rPr lang="en-US" sz="2400" dirty="0" smtClean="0">
                <a:solidFill>
                  <a:schemeClr val="tx1">
                    <a:lumMod val="95000"/>
                    <a:lumOff val="5000"/>
                  </a:schemeClr>
                </a:solidFill>
                <a:latin typeface="Arial" panose="020B0604020202020204" pitchFamily="34" charset="0"/>
                <a:cs typeface="Arial" panose="020B0604020202020204" pitchFamily="34" charset="0"/>
              </a:rPr>
              <a:t>(CliffsNotes</a:t>
            </a:r>
            <a:r>
              <a:rPr lang="en-US" sz="2400" dirty="0">
                <a:solidFill>
                  <a:schemeClr val="tx1">
                    <a:lumMod val="95000"/>
                    <a:lumOff val="5000"/>
                  </a:schemeClr>
                </a:solidFill>
                <a:latin typeface="Arial" panose="020B0604020202020204" pitchFamily="34" charset="0"/>
                <a:cs typeface="Arial" panose="020B0604020202020204" pitchFamily="34" charset="0"/>
              </a:rPr>
              <a:t>, 2019</a:t>
            </a:r>
            <a:r>
              <a:rPr lang="en-US" sz="2400" dirty="0" smtClean="0">
                <a:solidFill>
                  <a:schemeClr val="tx1">
                    <a:lumMod val="95000"/>
                    <a:lumOff val="5000"/>
                  </a:schemeClr>
                </a:solidFill>
                <a:latin typeface="Arial" panose="020B0604020202020204" pitchFamily="34" charset="0"/>
                <a:cs typeface="Arial" panose="020B0604020202020204" pitchFamily="34" charset="0"/>
              </a:rPr>
              <a:t>);</a:t>
            </a:r>
            <a:endParaRPr lang="en-US" sz="2400" dirty="0">
              <a:solidFill>
                <a:schemeClr val="tx1">
                  <a:lumMod val="95000"/>
                  <a:lumOff val="5000"/>
                </a:schemeClr>
              </a:solidFill>
              <a:latin typeface="Arial" panose="020B0604020202020204" pitchFamily="34" charset="0"/>
              <a:cs typeface="Arial" panose="020B0604020202020204" pitchFamily="34" charset="0"/>
            </a:endParaRPr>
          </a:p>
          <a:p>
            <a:pPr marL="0" indent="0">
              <a:buNone/>
            </a:pPr>
            <a:endParaRPr lang="en-US" sz="2400" dirty="0" smtClean="0">
              <a:solidFill>
                <a:schemeClr val="tx1">
                  <a:lumMod val="95000"/>
                  <a:lumOff val="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6669905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5" y="104172"/>
            <a:ext cx="8911687" cy="1800828"/>
          </a:xfrm>
        </p:spPr>
        <p:txBody>
          <a:bodyPr>
            <a:normAutofit/>
          </a:bodyPr>
          <a:lstStyle/>
          <a:p>
            <a:r>
              <a:rPr lang="en-US" sz="3200" dirty="0">
                <a:latin typeface="Arial Black" panose="020B0A04020102020204" pitchFamily="34" charset="0"/>
              </a:rPr>
              <a:t>Development in childhood stage</a:t>
            </a:r>
            <a:br>
              <a:rPr lang="en-US" sz="3200" dirty="0">
                <a:latin typeface="Arial Black" panose="020B0A04020102020204" pitchFamily="34" charset="0"/>
              </a:rPr>
            </a:br>
            <a:r>
              <a:rPr lang="en-US" sz="3200" dirty="0" smtClean="0">
                <a:latin typeface="Arial" panose="020B0604020202020204" pitchFamily="34" charset="0"/>
                <a:cs typeface="Arial" panose="020B0604020202020204" pitchFamily="34" charset="0"/>
              </a:rPr>
              <a:t>Cognitive aspect</a:t>
            </a:r>
            <a:r>
              <a:rPr lang="en-US" dirty="0"/>
              <a:t/>
            </a:r>
            <a:br>
              <a:rPr lang="en-US" dirty="0"/>
            </a:br>
            <a:endParaRPr lang="en-US" dirty="0"/>
          </a:p>
        </p:txBody>
      </p:sp>
      <p:sp>
        <p:nvSpPr>
          <p:cNvPr id="3" name="Content Placeholder 2"/>
          <p:cNvSpPr>
            <a:spLocks noGrp="1"/>
          </p:cNvSpPr>
          <p:nvPr>
            <p:ph idx="1"/>
          </p:nvPr>
        </p:nvSpPr>
        <p:spPr>
          <a:xfrm>
            <a:off x="2616270" y="1134319"/>
            <a:ext cx="8915400" cy="4788478"/>
          </a:xfrm>
        </p:spPr>
        <p:txBody>
          <a:bodyPr>
            <a:noAutofit/>
          </a:bodyPr>
          <a:lstStyle/>
          <a:p>
            <a:pPr marL="0" indent="0">
              <a:buNone/>
            </a:pPr>
            <a:endParaRPr lang="en-US" sz="2400" dirty="0" smtClean="0">
              <a:solidFill>
                <a:schemeClr val="tx1">
                  <a:lumMod val="95000"/>
                  <a:lumOff val="5000"/>
                </a:schemeClr>
              </a:solidFill>
              <a:latin typeface="Arial" panose="020B0604020202020204" pitchFamily="34" charset="0"/>
              <a:cs typeface="Arial" panose="020B0604020202020204" pitchFamily="34" charset="0"/>
            </a:endParaRPr>
          </a:p>
          <a:p>
            <a:pPr marL="0" indent="0">
              <a:buNone/>
            </a:pPr>
            <a:r>
              <a:rPr lang="en-US" sz="2400" dirty="0" smtClean="0">
                <a:solidFill>
                  <a:schemeClr val="tx1">
                    <a:lumMod val="95000"/>
                    <a:lumOff val="5000"/>
                  </a:schemeClr>
                </a:solidFill>
                <a:latin typeface="Arial" panose="020B0604020202020204" pitchFamily="34" charset="0"/>
                <a:cs typeface="Arial" panose="020B0604020202020204" pitchFamily="34" charset="0"/>
              </a:rPr>
              <a:t>Jean Piaget`s theory is build on the idea that children construct knowledge actively by manipulating the world around them. </a:t>
            </a:r>
            <a:endParaRPr lang="en-US" sz="2400" dirty="0">
              <a:solidFill>
                <a:schemeClr val="tx1">
                  <a:lumMod val="95000"/>
                  <a:lumOff val="5000"/>
                </a:schemeClr>
              </a:solidFill>
              <a:latin typeface="Arial" panose="020B0604020202020204" pitchFamily="34" charset="0"/>
              <a:cs typeface="Arial" panose="020B0604020202020204" pitchFamily="34" charset="0"/>
            </a:endParaRPr>
          </a:p>
          <a:p>
            <a:pPr marL="0" indent="0">
              <a:buNone/>
            </a:pPr>
            <a:r>
              <a:rPr lang="en-US" sz="2400" dirty="0" smtClean="0">
                <a:solidFill>
                  <a:schemeClr val="tx1">
                    <a:lumMod val="95000"/>
                    <a:lumOff val="5000"/>
                  </a:schemeClr>
                </a:solidFill>
                <a:latin typeface="Arial" panose="020B0604020202020204" pitchFamily="34" charset="0"/>
                <a:cs typeface="Arial" panose="020B0604020202020204" pitchFamily="34" charset="0"/>
              </a:rPr>
              <a:t>Stages of development according to Piaget:</a:t>
            </a:r>
            <a:endParaRPr lang="en-US" sz="2400" dirty="0">
              <a:solidFill>
                <a:schemeClr val="tx1">
                  <a:lumMod val="95000"/>
                  <a:lumOff val="5000"/>
                </a:schemeClr>
              </a:solidFill>
              <a:latin typeface="Arial" panose="020B0604020202020204" pitchFamily="34" charset="0"/>
              <a:cs typeface="Arial" panose="020B0604020202020204" pitchFamily="34" charset="0"/>
            </a:endParaRPr>
          </a:p>
        </p:txBody>
      </p:sp>
      <p:graphicFrame>
        <p:nvGraphicFramePr>
          <p:cNvPr id="5" name="Table 4"/>
          <p:cNvGraphicFramePr>
            <a:graphicFrameLocks noGrp="1"/>
          </p:cNvGraphicFramePr>
          <p:nvPr>
            <p:extLst>
              <p:ext uri="{D42A27DB-BD31-4B8C-83A1-F6EECF244321}">
                <p14:modId xmlns:p14="http://schemas.microsoft.com/office/powerpoint/2010/main" val="2080106954"/>
              </p:ext>
            </p:extLst>
          </p:nvPr>
        </p:nvGraphicFramePr>
        <p:xfrm>
          <a:off x="1948477" y="2509037"/>
          <a:ext cx="9737594" cy="3411156"/>
        </p:xfrm>
        <a:graphic>
          <a:graphicData uri="http://schemas.openxmlformats.org/drawingml/2006/table">
            <a:tbl>
              <a:tblPr firstRow="1" bandRow="1">
                <a:tableStyleId>{5C22544A-7EE6-4342-B048-85BDC9FD1C3A}</a:tableStyleId>
              </a:tblPr>
              <a:tblGrid>
                <a:gridCol w="2240615">
                  <a:extLst>
                    <a:ext uri="{9D8B030D-6E8A-4147-A177-3AD203B41FA5}">
                      <a16:colId xmlns:a16="http://schemas.microsoft.com/office/drawing/2014/main" val="3539776654"/>
                    </a:ext>
                  </a:extLst>
                </a:gridCol>
                <a:gridCol w="7496979">
                  <a:extLst>
                    <a:ext uri="{9D8B030D-6E8A-4147-A177-3AD203B41FA5}">
                      <a16:colId xmlns:a16="http://schemas.microsoft.com/office/drawing/2014/main" val="3668237869"/>
                    </a:ext>
                  </a:extLst>
                </a:gridCol>
              </a:tblGrid>
              <a:tr h="364602">
                <a:tc>
                  <a:txBody>
                    <a:bodyPr/>
                    <a:lstStyle/>
                    <a:p>
                      <a:r>
                        <a:rPr lang="en-US" dirty="0" smtClean="0">
                          <a:latin typeface="Arial" panose="020B0604020202020204" pitchFamily="34" charset="0"/>
                          <a:cs typeface="Arial" panose="020B0604020202020204" pitchFamily="34" charset="0"/>
                        </a:rPr>
                        <a:t>Stage</a:t>
                      </a:r>
                      <a:endParaRPr lang="en-US" dirty="0">
                        <a:latin typeface="Arial" panose="020B0604020202020204" pitchFamily="34" charset="0"/>
                        <a:cs typeface="Arial" panose="020B0604020202020204" pitchFamily="34" charset="0"/>
                      </a:endParaRPr>
                    </a:p>
                  </a:txBody>
                  <a:tcPr/>
                </a:tc>
                <a:tc>
                  <a:txBody>
                    <a:bodyPr/>
                    <a:lstStyle/>
                    <a:p>
                      <a:r>
                        <a:rPr lang="en-US" dirty="0" smtClean="0">
                          <a:latin typeface="Arial" panose="020B0604020202020204" pitchFamily="34" charset="0"/>
                          <a:cs typeface="Arial" panose="020B0604020202020204" pitchFamily="34" charset="0"/>
                        </a:rPr>
                        <a:t>Description</a:t>
                      </a:r>
                      <a:endParaRPr lang="en-US"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886435308"/>
                  </a:ext>
                </a:extLst>
              </a:tr>
              <a:tr h="577287">
                <a:tc>
                  <a:txBody>
                    <a:bodyPr/>
                    <a:lstStyle/>
                    <a:p>
                      <a:r>
                        <a:rPr lang="en-US" sz="1600" dirty="0" smtClean="0">
                          <a:latin typeface="Arial" panose="020B0604020202020204" pitchFamily="34" charset="0"/>
                          <a:cs typeface="Arial" panose="020B0604020202020204" pitchFamily="34" charset="0"/>
                        </a:rPr>
                        <a:t>Sensorimotor</a:t>
                      </a:r>
                    </a:p>
                    <a:p>
                      <a:r>
                        <a:rPr lang="en-US" sz="1600" dirty="0" smtClean="0">
                          <a:latin typeface="Arial" panose="020B0604020202020204" pitchFamily="34" charset="0"/>
                          <a:cs typeface="Arial" panose="020B0604020202020204" pitchFamily="34" charset="0"/>
                        </a:rPr>
                        <a:t>(birth to 2 years)</a:t>
                      </a:r>
                      <a:endParaRPr lang="en-US" sz="1600" dirty="0">
                        <a:latin typeface="Arial" panose="020B0604020202020204" pitchFamily="34" charset="0"/>
                        <a:cs typeface="Arial" panose="020B0604020202020204" pitchFamily="34" charset="0"/>
                      </a:endParaRPr>
                    </a:p>
                  </a:txBody>
                  <a:tcPr/>
                </a:tc>
                <a:tc>
                  <a:txBody>
                    <a:bodyPr/>
                    <a:lstStyle/>
                    <a:p>
                      <a:pPr algn="l"/>
                      <a:r>
                        <a:rPr lang="en-US" sz="1600" dirty="0" smtClean="0">
                          <a:latin typeface="Arial" panose="020B0604020202020204" pitchFamily="34" charset="0"/>
                          <a:cs typeface="Arial" panose="020B0604020202020204" pitchFamily="34" charset="0"/>
                        </a:rPr>
                        <a:t>Children </a:t>
                      </a:r>
                      <a:r>
                        <a:rPr lang="en-US" sz="1600" dirty="0" smtClean="0">
                          <a:latin typeface="Arial" panose="020B0604020202020204" pitchFamily="34" charset="0"/>
                          <a:cs typeface="Arial" panose="020B0604020202020204" pitchFamily="34" charset="0"/>
                        </a:rPr>
                        <a:t>rely</a:t>
                      </a:r>
                      <a:r>
                        <a:rPr lang="en-US" sz="1600" baseline="0" dirty="0" smtClean="0">
                          <a:latin typeface="Arial" panose="020B0604020202020204" pitchFamily="34" charset="0"/>
                          <a:cs typeface="Arial" panose="020B0604020202020204" pitchFamily="34" charset="0"/>
                        </a:rPr>
                        <a:t> on their </a:t>
                      </a:r>
                      <a:r>
                        <a:rPr lang="en-US" sz="1600" dirty="0" smtClean="0">
                          <a:latin typeface="Arial" panose="020B0604020202020204" pitchFamily="34" charset="0"/>
                          <a:cs typeface="Arial" panose="020B0604020202020204" pitchFamily="34" charset="0"/>
                        </a:rPr>
                        <a:t>senses </a:t>
                      </a:r>
                      <a:r>
                        <a:rPr lang="en-US" sz="1600" dirty="0" smtClean="0">
                          <a:latin typeface="Arial" panose="020B0604020202020204" pitchFamily="34" charset="0"/>
                          <a:cs typeface="Arial" panose="020B0604020202020204" pitchFamily="34" charset="0"/>
                        </a:rPr>
                        <a:t>and </a:t>
                      </a:r>
                      <a:r>
                        <a:rPr lang="en-US" sz="1600" dirty="0" smtClean="0">
                          <a:latin typeface="Arial" panose="020B0604020202020204" pitchFamily="34" charset="0"/>
                          <a:cs typeface="Arial" panose="020B0604020202020204" pitchFamily="34" charset="0"/>
                        </a:rPr>
                        <a:t>motor</a:t>
                      </a:r>
                      <a:r>
                        <a:rPr lang="en-US" sz="1600" baseline="0" dirty="0" smtClean="0">
                          <a:latin typeface="Arial" panose="020B0604020202020204" pitchFamily="34" charset="0"/>
                          <a:cs typeface="Arial" panose="020B0604020202020204" pitchFamily="34" charset="0"/>
                        </a:rPr>
                        <a:t> skills</a:t>
                      </a:r>
                      <a:r>
                        <a:rPr lang="en-US" sz="1600" dirty="0" smtClean="0">
                          <a:latin typeface="Arial" panose="020B0604020202020204" pitchFamily="34" charset="0"/>
                          <a:cs typeface="Arial" panose="020B0604020202020204" pitchFamily="34" charset="0"/>
                        </a:rPr>
                        <a:t> </a:t>
                      </a:r>
                      <a:r>
                        <a:rPr lang="en-US" sz="1600" dirty="0" smtClean="0">
                          <a:latin typeface="Arial" panose="020B0604020202020204" pitchFamily="34" charset="0"/>
                          <a:cs typeface="Arial" panose="020B0604020202020204" pitchFamily="34" charset="0"/>
                        </a:rPr>
                        <a:t>to learn</a:t>
                      </a:r>
                      <a:r>
                        <a:rPr lang="en-US" sz="1600" baseline="0" dirty="0" smtClean="0">
                          <a:latin typeface="Arial" panose="020B0604020202020204" pitchFamily="34" charset="0"/>
                          <a:cs typeface="Arial" panose="020B0604020202020204" pitchFamily="34" charset="0"/>
                        </a:rPr>
                        <a:t> </a:t>
                      </a:r>
                      <a:r>
                        <a:rPr lang="en-US" sz="1600" dirty="0" smtClean="0">
                          <a:latin typeface="Arial" panose="020B0604020202020204" pitchFamily="34" charset="0"/>
                          <a:cs typeface="Arial" panose="020B0604020202020204" pitchFamily="34" charset="0"/>
                        </a:rPr>
                        <a:t>about the </a:t>
                      </a:r>
                      <a:r>
                        <a:rPr lang="en-US" sz="1600" dirty="0" smtClean="0">
                          <a:latin typeface="Arial" panose="020B0604020202020204" pitchFamily="34" charset="0"/>
                          <a:cs typeface="Arial" panose="020B0604020202020204" pitchFamily="34" charset="0"/>
                        </a:rPr>
                        <a:t>world</a:t>
                      </a:r>
                      <a:endParaRPr lang="en-US" sz="16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612066830"/>
                  </a:ext>
                </a:extLst>
              </a:tr>
              <a:tr h="577287">
                <a:tc>
                  <a:txBody>
                    <a:bodyPr/>
                    <a:lstStyle/>
                    <a:p>
                      <a:r>
                        <a:rPr lang="en-US" sz="1600" dirty="0" smtClean="0">
                          <a:latin typeface="Arial" panose="020B0604020202020204" pitchFamily="34" charset="0"/>
                          <a:cs typeface="Arial" panose="020B0604020202020204" pitchFamily="34" charset="0"/>
                        </a:rPr>
                        <a:t>Preoperational (2 to 6 years)</a:t>
                      </a:r>
                      <a:endParaRPr lang="en-US" sz="1600" dirty="0">
                        <a:latin typeface="Arial" panose="020B0604020202020204" pitchFamily="34" charset="0"/>
                        <a:cs typeface="Arial" panose="020B0604020202020204" pitchFamily="34" charset="0"/>
                      </a:endParaRPr>
                    </a:p>
                  </a:txBody>
                  <a:tcPr/>
                </a:tc>
                <a:tc>
                  <a:txBody>
                    <a:bodyPr/>
                    <a:lstStyle/>
                    <a:p>
                      <a:pPr algn="l"/>
                      <a:r>
                        <a:rPr lang="en-US" sz="1600" dirty="0" smtClean="0">
                          <a:latin typeface="Arial" panose="020B0604020202020204" pitchFamily="34" charset="0"/>
                          <a:cs typeface="Arial" panose="020B0604020202020204" pitchFamily="34" charset="0"/>
                        </a:rPr>
                        <a:t>Children use symbolic thinking to understand the</a:t>
                      </a:r>
                      <a:r>
                        <a:rPr lang="en-US" sz="1600" baseline="0" dirty="0" smtClean="0">
                          <a:latin typeface="Arial" panose="020B0604020202020204" pitchFamily="34" charset="0"/>
                          <a:cs typeface="Arial" panose="020B0604020202020204" pitchFamily="34" charset="0"/>
                        </a:rPr>
                        <a:t> </a:t>
                      </a:r>
                      <a:r>
                        <a:rPr lang="en-US" sz="1600" dirty="0" smtClean="0">
                          <a:latin typeface="Arial" panose="020B0604020202020204" pitchFamily="34" charset="0"/>
                          <a:cs typeface="Arial" panose="020B0604020202020204" pitchFamily="34" charset="0"/>
                        </a:rPr>
                        <a:t>world </a:t>
                      </a:r>
                      <a:r>
                        <a:rPr lang="en-US" sz="1600" dirty="0" smtClean="0">
                          <a:latin typeface="Arial" panose="020B0604020202020204" pitchFamily="34" charset="0"/>
                          <a:cs typeface="Arial" panose="020B0604020202020204" pitchFamily="34" charset="0"/>
                        </a:rPr>
                        <a:t>but</a:t>
                      </a:r>
                      <a:r>
                        <a:rPr lang="en-US" sz="1600" baseline="0" dirty="0" smtClean="0">
                          <a:latin typeface="Arial" panose="020B0604020202020204" pitchFamily="34" charset="0"/>
                          <a:cs typeface="Arial" panose="020B0604020202020204" pitchFamily="34" charset="0"/>
                        </a:rPr>
                        <a:t> are still </a:t>
                      </a:r>
                      <a:r>
                        <a:rPr lang="en-US" sz="1600" dirty="0" smtClean="0">
                          <a:latin typeface="Arial" panose="020B0604020202020204" pitchFamily="34" charset="0"/>
                          <a:cs typeface="Arial" panose="020B0604020202020204" pitchFamily="34" charset="0"/>
                        </a:rPr>
                        <a:t>egocentric </a:t>
                      </a:r>
                      <a:r>
                        <a:rPr lang="en-US" sz="1600" dirty="0" smtClean="0">
                          <a:latin typeface="Arial" panose="020B0604020202020204" pitchFamily="34" charset="0"/>
                          <a:cs typeface="Arial" panose="020B0604020202020204" pitchFamily="34" charset="0"/>
                        </a:rPr>
                        <a:t>and </a:t>
                      </a:r>
                      <a:r>
                        <a:rPr lang="en-US" sz="1600" dirty="0" smtClean="0">
                          <a:latin typeface="Arial" panose="020B0604020202020204" pitchFamily="34" charset="0"/>
                          <a:cs typeface="Arial" panose="020B0604020202020204" pitchFamily="34" charset="0"/>
                        </a:rPr>
                        <a:t>lack </a:t>
                      </a:r>
                      <a:r>
                        <a:rPr lang="en-US" sz="1600" dirty="0" smtClean="0">
                          <a:latin typeface="Arial" panose="020B0604020202020204" pitchFamily="34" charset="0"/>
                          <a:cs typeface="Arial" panose="020B0604020202020204" pitchFamily="34" charset="0"/>
                        </a:rPr>
                        <a:t>logical thinking.</a:t>
                      </a:r>
                      <a:endParaRPr lang="en-US" sz="16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11848400"/>
                  </a:ext>
                </a:extLst>
              </a:tr>
              <a:tr h="820356">
                <a:tc>
                  <a:txBody>
                    <a:bodyPr/>
                    <a:lstStyle/>
                    <a:p>
                      <a:r>
                        <a:rPr lang="en-US" sz="1600" dirty="0" smtClean="0">
                          <a:latin typeface="Arial" panose="020B0604020202020204" pitchFamily="34" charset="0"/>
                          <a:cs typeface="Arial" panose="020B0604020202020204" pitchFamily="34" charset="0"/>
                        </a:rPr>
                        <a:t>Concrete operational</a:t>
                      </a:r>
                    </a:p>
                    <a:p>
                      <a:r>
                        <a:rPr lang="en-US" sz="1600" dirty="0" smtClean="0">
                          <a:latin typeface="Arial" panose="020B0604020202020204" pitchFamily="34" charset="0"/>
                          <a:cs typeface="Arial" panose="020B0604020202020204" pitchFamily="34" charset="0"/>
                        </a:rPr>
                        <a:t>(6 to 12 years)</a:t>
                      </a:r>
                      <a:endParaRPr lang="en-US" sz="1600" dirty="0">
                        <a:latin typeface="Arial" panose="020B0604020202020204" pitchFamily="34" charset="0"/>
                        <a:cs typeface="Arial" panose="020B0604020202020204" pitchFamily="34" charset="0"/>
                      </a:endParaRPr>
                    </a:p>
                  </a:txBody>
                  <a:tcPr/>
                </a:tc>
                <a:tc>
                  <a:txBody>
                    <a:bodyPr/>
                    <a:lstStyle/>
                    <a:p>
                      <a:pPr algn="l"/>
                      <a:r>
                        <a:rPr lang="en-US" sz="1600" dirty="0" smtClean="0">
                          <a:latin typeface="Arial" panose="020B0604020202020204" pitchFamily="34" charset="0"/>
                          <a:cs typeface="Arial" panose="020B0604020202020204" pitchFamily="34" charset="0"/>
                        </a:rPr>
                        <a:t>Children </a:t>
                      </a:r>
                      <a:r>
                        <a:rPr lang="en-US" sz="1600" dirty="0" smtClean="0">
                          <a:latin typeface="Arial" panose="020B0604020202020204" pitchFamily="34" charset="0"/>
                          <a:cs typeface="Arial" panose="020B0604020202020204" pitchFamily="34" charset="0"/>
                        </a:rPr>
                        <a:t>gain </a:t>
                      </a:r>
                      <a:r>
                        <a:rPr lang="en-US" sz="1600" dirty="0" smtClean="0">
                          <a:latin typeface="Arial" panose="020B0604020202020204" pitchFamily="34" charset="0"/>
                          <a:cs typeface="Arial" panose="020B0604020202020204" pitchFamily="34" charset="0"/>
                        </a:rPr>
                        <a:t>logical thinking</a:t>
                      </a:r>
                      <a:r>
                        <a:rPr lang="en-US" sz="1600" baseline="0" dirty="0" smtClean="0">
                          <a:latin typeface="Arial" panose="020B0604020202020204" pitchFamily="34" charset="0"/>
                          <a:cs typeface="Arial" panose="020B0604020202020204" pitchFamily="34" charset="0"/>
                        </a:rPr>
                        <a:t> </a:t>
                      </a:r>
                      <a:r>
                        <a:rPr lang="en-US" sz="1600" dirty="0" smtClean="0">
                          <a:latin typeface="Arial" panose="020B0604020202020204" pitchFamily="34" charset="0"/>
                          <a:cs typeface="Arial" panose="020B0604020202020204" pitchFamily="34" charset="0"/>
                        </a:rPr>
                        <a:t>about concrete events, understand conservation, and</a:t>
                      </a:r>
                      <a:r>
                        <a:rPr lang="en-US" sz="1600" baseline="0" dirty="0" smtClean="0">
                          <a:latin typeface="Arial" panose="020B0604020202020204" pitchFamily="34" charset="0"/>
                          <a:cs typeface="Arial" panose="020B0604020202020204" pitchFamily="34" charset="0"/>
                        </a:rPr>
                        <a:t> </a:t>
                      </a:r>
                      <a:r>
                        <a:rPr lang="en-US" sz="1600" dirty="0" smtClean="0">
                          <a:latin typeface="Arial" panose="020B0604020202020204" pitchFamily="34" charset="0"/>
                          <a:cs typeface="Arial" panose="020B0604020202020204" pitchFamily="34" charset="0"/>
                        </a:rPr>
                        <a:t>perform mathematical</a:t>
                      </a:r>
                      <a:r>
                        <a:rPr lang="en-US" sz="1600" baseline="0" dirty="0" smtClean="0">
                          <a:latin typeface="Arial" panose="020B0604020202020204" pitchFamily="34" charset="0"/>
                          <a:cs typeface="Arial" panose="020B0604020202020204" pitchFamily="34" charset="0"/>
                        </a:rPr>
                        <a:t> </a:t>
                      </a:r>
                      <a:r>
                        <a:rPr lang="en-US" sz="1600" dirty="0" smtClean="0">
                          <a:latin typeface="Arial" panose="020B0604020202020204" pitchFamily="34" charset="0"/>
                          <a:cs typeface="Arial" panose="020B0604020202020204" pitchFamily="34" charset="0"/>
                        </a:rPr>
                        <a:t>operations</a:t>
                      </a:r>
                      <a:r>
                        <a:rPr lang="en-US" sz="1600" dirty="0" smtClean="0">
                          <a:latin typeface="Arial" panose="020B0604020202020204" pitchFamily="34" charset="0"/>
                          <a:cs typeface="Arial" panose="020B0604020202020204" pitchFamily="34" charset="0"/>
                        </a:rPr>
                        <a:t>,</a:t>
                      </a:r>
                      <a:r>
                        <a:rPr lang="en-US" sz="1600" baseline="0" dirty="0" smtClean="0">
                          <a:latin typeface="Arial" panose="020B0604020202020204" pitchFamily="34" charset="0"/>
                          <a:cs typeface="Arial" panose="020B0604020202020204" pitchFamily="34" charset="0"/>
                        </a:rPr>
                        <a:t> lack</a:t>
                      </a:r>
                      <a:r>
                        <a:rPr lang="en-US" sz="1600" dirty="0" smtClean="0">
                          <a:latin typeface="Arial" panose="020B0604020202020204" pitchFamily="34" charset="0"/>
                          <a:cs typeface="Arial" panose="020B0604020202020204" pitchFamily="34" charset="0"/>
                        </a:rPr>
                        <a:t> abstract</a:t>
                      </a:r>
                      <a:r>
                        <a:rPr lang="en-US" sz="1600" baseline="0" dirty="0" smtClean="0">
                          <a:latin typeface="Arial" panose="020B0604020202020204" pitchFamily="34" charset="0"/>
                          <a:cs typeface="Arial" panose="020B0604020202020204" pitchFamily="34" charset="0"/>
                        </a:rPr>
                        <a:t> thinking</a:t>
                      </a:r>
                      <a:endParaRPr lang="en-US" sz="16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600973539"/>
                  </a:ext>
                </a:extLst>
              </a:tr>
              <a:tr h="1063424">
                <a:tc>
                  <a:txBody>
                    <a:bodyPr/>
                    <a:lstStyle/>
                    <a:p>
                      <a:r>
                        <a:rPr lang="en-US" sz="1600" dirty="0" smtClean="0">
                          <a:latin typeface="Arial" panose="020B0604020202020204" pitchFamily="34" charset="0"/>
                          <a:cs typeface="Arial" panose="020B0604020202020204" pitchFamily="34" charset="0"/>
                        </a:rPr>
                        <a:t>Formal operational</a:t>
                      </a:r>
                    </a:p>
                    <a:p>
                      <a:r>
                        <a:rPr lang="en-US" sz="1600" dirty="0" smtClean="0">
                          <a:latin typeface="Arial" panose="020B0604020202020204" pitchFamily="34" charset="0"/>
                          <a:cs typeface="Arial" panose="020B0604020202020204" pitchFamily="34" charset="0"/>
                        </a:rPr>
                        <a:t>(12 years through adulthood) </a:t>
                      </a:r>
                    </a:p>
                    <a:p>
                      <a:endParaRPr lang="en-US" sz="1600" dirty="0">
                        <a:latin typeface="Arial" panose="020B0604020202020204" pitchFamily="34" charset="0"/>
                        <a:cs typeface="Arial" panose="020B0604020202020204" pitchFamily="34" charset="0"/>
                      </a:endParaRPr>
                    </a:p>
                  </a:txBody>
                  <a:tcPr/>
                </a:tc>
                <a:tc>
                  <a:txBody>
                    <a:bodyPr/>
                    <a:lstStyle/>
                    <a:p>
                      <a:pPr algn="l"/>
                      <a:r>
                        <a:rPr lang="en-US" sz="1600" dirty="0" smtClean="0">
                          <a:latin typeface="Arial" panose="020B0604020202020204" pitchFamily="34" charset="0"/>
                          <a:cs typeface="Arial" panose="020B0604020202020204" pitchFamily="34" charset="0"/>
                        </a:rPr>
                        <a:t>Further development of cognitive operations enables</a:t>
                      </a:r>
                      <a:r>
                        <a:rPr lang="en-US" sz="1600" baseline="0" dirty="0" smtClean="0">
                          <a:latin typeface="Arial" panose="020B0604020202020204" pitchFamily="34" charset="0"/>
                          <a:cs typeface="Arial" panose="020B0604020202020204" pitchFamily="34" charset="0"/>
                        </a:rPr>
                        <a:t> </a:t>
                      </a:r>
                      <a:r>
                        <a:rPr lang="en-US" sz="1600" dirty="0" smtClean="0">
                          <a:latin typeface="Arial" panose="020B0604020202020204" pitchFamily="34" charset="0"/>
                          <a:cs typeface="Arial" panose="020B0604020202020204" pitchFamily="34" charset="0"/>
                        </a:rPr>
                        <a:t>abstract </a:t>
                      </a:r>
                      <a:r>
                        <a:rPr lang="en-US" sz="1600" dirty="0" smtClean="0">
                          <a:latin typeface="Arial" panose="020B0604020202020204" pitchFamily="34" charset="0"/>
                          <a:cs typeface="Arial" panose="020B0604020202020204" pitchFamily="34" charset="0"/>
                        </a:rPr>
                        <a:t>thinking and</a:t>
                      </a:r>
                      <a:r>
                        <a:rPr lang="en-US" sz="1600" baseline="0" dirty="0" smtClean="0">
                          <a:latin typeface="Arial" panose="020B0604020202020204" pitchFamily="34" charset="0"/>
                          <a:cs typeface="Arial" panose="020B0604020202020204" pitchFamily="34" charset="0"/>
                        </a:rPr>
                        <a:t> </a:t>
                      </a:r>
                      <a:r>
                        <a:rPr lang="en-US" sz="1600" dirty="0" smtClean="0">
                          <a:latin typeface="Arial" panose="020B0604020202020204" pitchFamily="34" charset="0"/>
                          <a:cs typeface="Arial" panose="020B0604020202020204" pitchFamily="34" charset="0"/>
                        </a:rPr>
                        <a:t>hypothetical-deductive reasoning.</a:t>
                      </a:r>
                      <a:endParaRPr lang="en-US" sz="16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60542622"/>
                  </a:ext>
                </a:extLst>
              </a:tr>
            </a:tbl>
          </a:graphicData>
        </a:graphic>
      </p:graphicFrame>
    </p:spTree>
    <p:extLst>
      <p:ext uri="{BB962C8B-B14F-4D97-AF65-F5344CB8AC3E}">
        <p14:creationId xmlns:p14="http://schemas.microsoft.com/office/powerpoint/2010/main" val="153664175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dirty="0">
                <a:solidFill>
                  <a:srgbClr val="31B4E6">
                    <a:lumMod val="75000"/>
                  </a:srgbClr>
                </a:solidFill>
                <a:latin typeface="Arial Black" panose="020B0A04020102020204" pitchFamily="34" charset="0"/>
              </a:rPr>
              <a:t>Development in childhood stage</a:t>
            </a:r>
            <a:br>
              <a:rPr lang="en-US" sz="3200" dirty="0">
                <a:solidFill>
                  <a:srgbClr val="31B4E6">
                    <a:lumMod val="75000"/>
                  </a:srgbClr>
                </a:solidFill>
                <a:latin typeface="Arial Black" panose="020B0A04020102020204" pitchFamily="34" charset="0"/>
              </a:rPr>
            </a:br>
            <a:r>
              <a:rPr lang="en-US" sz="3200" dirty="0">
                <a:solidFill>
                  <a:srgbClr val="31B4E6">
                    <a:lumMod val="75000"/>
                  </a:srgbClr>
                </a:solidFill>
                <a:latin typeface="Arial" panose="020B0604020202020204" pitchFamily="34" charset="0"/>
                <a:cs typeface="Arial" panose="020B0604020202020204" pitchFamily="34" charset="0"/>
              </a:rPr>
              <a:t>Cognitive aspect</a:t>
            </a:r>
            <a:endParaRPr lang="en-US" dirty="0"/>
          </a:p>
        </p:txBody>
      </p:sp>
      <p:sp>
        <p:nvSpPr>
          <p:cNvPr id="3" name="Content Placeholder 2"/>
          <p:cNvSpPr>
            <a:spLocks noGrp="1"/>
          </p:cNvSpPr>
          <p:nvPr>
            <p:ph idx="1"/>
          </p:nvPr>
        </p:nvSpPr>
        <p:spPr>
          <a:xfrm>
            <a:off x="2392442" y="2330370"/>
            <a:ext cx="8915400" cy="3777622"/>
          </a:xfrm>
        </p:spPr>
        <p:txBody>
          <a:bodyPr>
            <a:normAutofit fontScale="92500" lnSpcReduction="20000"/>
          </a:bodyPr>
          <a:lstStyle/>
          <a:p>
            <a:pPr lvl="0">
              <a:buClr>
                <a:srgbClr val="353535"/>
              </a:buClr>
              <a:buFont typeface="Wingdings" panose="05000000000000000000" pitchFamily="2" charset="2"/>
              <a:buChar char="§"/>
            </a:pPr>
            <a:r>
              <a:rPr lang="en-US" sz="2600" dirty="0">
                <a:solidFill>
                  <a:prstClr val="black">
                    <a:lumMod val="95000"/>
                    <a:lumOff val="5000"/>
                  </a:prstClr>
                </a:solidFill>
                <a:latin typeface="Arial" panose="020B0604020202020204" pitchFamily="34" charset="0"/>
                <a:cs typeface="Arial" panose="020B0604020202020204" pitchFamily="34" charset="0"/>
              </a:rPr>
              <a:t>Preoperational stage - development of symbolic representations – a stick becomes a horse; egocentric </a:t>
            </a:r>
            <a:r>
              <a:rPr lang="en-US" sz="2600" dirty="0" smtClean="0">
                <a:solidFill>
                  <a:prstClr val="black">
                    <a:lumMod val="95000"/>
                    <a:lumOff val="5000"/>
                  </a:prstClr>
                </a:solidFill>
                <a:latin typeface="Arial" panose="020B0604020202020204" pitchFamily="34" charset="0"/>
                <a:cs typeface="Arial" panose="020B0604020202020204" pitchFamily="34" charset="0"/>
              </a:rPr>
              <a:t>thinking – the children think that other people see, hear and feel exactly the same as they do; </a:t>
            </a:r>
            <a:r>
              <a:rPr lang="en-US" sz="2600" dirty="0">
                <a:solidFill>
                  <a:prstClr val="black">
                    <a:lumMod val="95000"/>
                    <a:lumOff val="5000"/>
                  </a:prstClr>
                </a:solidFill>
                <a:latin typeface="Arial" panose="020B0604020202020204" pitchFamily="34" charset="0"/>
                <a:cs typeface="Arial" panose="020B0604020202020204" pitchFamily="34" charset="0"/>
              </a:rPr>
              <a:t>lack of understanding that changing an object’s appearance doesn’t change its </a:t>
            </a:r>
            <a:r>
              <a:rPr lang="en-US" sz="2600" dirty="0" smtClean="0">
                <a:solidFill>
                  <a:prstClr val="black">
                    <a:lumMod val="95000"/>
                    <a:lumOff val="5000"/>
                  </a:prstClr>
                </a:solidFill>
                <a:latin typeface="Arial" panose="020B0604020202020204" pitchFamily="34" charset="0"/>
                <a:cs typeface="Arial" panose="020B0604020202020204" pitchFamily="34" charset="0"/>
              </a:rPr>
              <a:t>properties.</a:t>
            </a:r>
            <a:endParaRPr lang="en-US" sz="2600" dirty="0">
              <a:solidFill>
                <a:prstClr val="black">
                  <a:lumMod val="95000"/>
                  <a:lumOff val="5000"/>
                </a:prstClr>
              </a:solidFill>
              <a:latin typeface="Arial" panose="020B0604020202020204" pitchFamily="34" charset="0"/>
              <a:cs typeface="Arial" panose="020B0604020202020204" pitchFamily="34" charset="0"/>
            </a:endParaRPr>
          </a:p>
          <a:p>
            <a:pPr lvl="0">
              <a:buClr>
                <a:srgbClr val="353535"/>
              </a:buClr>
              <a:buFont typeface="Wingdings" panose="05000000000000000000" pitchFamily="2" charset="2"/>
              <a:buChar char="§"/>
            </a:pPr>
            <a:r>
              <a:rPr lang="en-US" sz="2600" dirty="0">
                <a:solidFill>
                  <a:prstClr val="black">
                    <a:lumMod val="95000"/>
                    <a:lumOff val="5000"/>
                  </a:prstClr>
                </a:solidFill>
                <a:latin typeface="Arial" panose="020B0604020202020204" pitchFamily="34" charset="0"/>
                <a:cs typeface="Arial" panose="020B0604020202020204" pitchFamily="34" charset="0"/>
              </a:rPr>
              <a:t>Concrete operational stage – logic, objective interpretation; use </a:t>
            </a:r>
            <a:r>
              <a:rPr lang="en-US" sz="2600" dirty="0" smtClean="0">
                <a:solidFill>
                  <a:prstClr val="black">
                    <a:lumMod val="95000"/>
                    <a:lumOff val="5000"/>
                  </a:prstClr>
                </a:solidFill>
                <a:latin typeface="Arial" panose="020B0604020202020204" pitchFamily="34" charset="0"/>
                <a:cs typeface="Arial" panose="020B0604020202020204" pitchFamily="34" charset="0"/>
              </a:rPr>
              <a:t>of inductive </a:t>
            </a:r>
            <a:r>
              <a:rPr lang="en-US" sz="2600" dirty="0">
                <a:solidFill>
                  <a:prstClr val="black">
                    <a:lumMod val="95000"/>
                    <a:lumOff val="5000"/>
                  </a:prstClr>
                </a:solidFill>
                <a:latin typeface="Arial" panose="020B0604020202020204" pitchFamily="34" charset="0"/>
                <a:cs typeface="Arial" panose="020B0604020202020204" pitchFamily="34" charset="0"/>
              </a:rPr>
              <a:t>logic </a:t>
            </a:r>
            <a:r>
              <a:rPr lang="en-US" sz="2600" dirty="0" smtClean="0">
                <a:solidFill>
                  <a:prstClr val="black">
                    <a:lumMod val="95000"/>
                    <a:lumOff val="5000"/>
                  </a:prstClr>
                </a:solidFill>
                <a:latin typeface="Arial" panose="020B0604020202020204" pitchFamily="34" charset="0"/>
                <a:cs typeface="Arial" panose="020B0604020202020204" pitchFamily="34" charset="0"/>
              </a:rPr>
              <a:t>– the reasoning starts </a:t>
            </a:r>
            <a:r>
              <a:rPr lang="en-US" sz="2600" dirty="0">
                <a:solidFill>
                  <a:prstClr val="black">
                    <a:lumMod val="95000"/>
                    <a:lumOff val="5000"/>
                  </a:prstClr>
                </a:solidFill>
                <a:latin typeface="Arial" panose="020B0604020202020204" pitchFamily="34" charset="0"/>
                <a:cs typeface="Arial" panose="020B0604020202020204" pitchFamily="34" charset="0"/>
              </a:rPr>
              <a:t>from a specific idea and leads to a generalization; ability to distinguish facts from </a:t>
            </a:r>
            <a:r>
              <a:rPr lang="en-US" sz="2600" dirty="0" smtClean="0">
                <a:solidFill>
                  <a:prstClr val="black">
                    <a:lumMod val="95000"/>
                    <a:lumOff val="5000"/>
                  </a:prstClr>
                </a:solidFill>
                <a:latin typeface="Arial" panose="020B0604020202020204" pitchFamily="34" charset="0"/>
                <a:cs typeface="Arial" panose="020B0604020202020204" pitchFamily="34" charset="0"/>
              </a:rPr>
              <a:t>fantasies.</a:t>
            </a:r>
            <a:endParaRPr lang="en-US" sz="2600" dirty="0">
              <a:solidFill>
                <a:prstClr val="black">
                  <a:lumMod val="95000"/>
                  <a:lumOff val="5000"/>
                </a:prstClr>
              </a:solidFill>
              <a:latin typeface="Arial" panose="020B0604020202020204" pitchFamily="34" charset="0"/>
              <a:cs typeface="Arial" panose="020B0604020202020204" pitchFamily="34" charset="0"/>
            </a:endParaRPr>
          </a:p>
          <a:p>
            <a:pPr marL="0" lvl="0" indent="0">
              <a:buClr>
                <a:srgbClr val="353535"/>
              </a:buClr>
              <a:buNone/>
            </a:pPr>
            <a:r>
              <a:rPr lang="en-US" sz="2600" dirty="0">
                <a:solidFill>
                  <a:prstClr val="black">
                    <a:lumMod val="95000"/>
                    <a:lumOff val="5000"/>
                  </a:prstClr>
                </a:solidFill>
                <a:latin typeface="Arial" panose="020B0604020202020204" pitchFamily="34" charset="0"/>
                <a:cs typeface="Arial" panose="020B0604020202020204" pitchFamily="34" charset="0"/>
              </a:rPr>
              <a:t> </a:t>
            </a:r>
          </a:p>
          <a:p>
            <a:endParaRPr lang="en-US" dirty="0"/>
          </a:p>
        </p:txBody>
      </p:sp>
    </p:spTree>
    <p:extLst>
      <p:ext uri="{BB962C8B-B14F-4D97-AF65-F5344CB8AC3E}">
        <p14:creationId xmlns:p14="http://schemas.microsoft.com/office/powerpoint/2010/main" val="226566481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5" y="104172"/>
            <a:ext cx="8911687" cy="1388962"/>
          </a:xfrm>
        </p:spPr>
        <p:txBody>
          <a:bodyPr/>
          <a:lstStyle/>
          <a:p>
            <a:r>
              <a:rPr lang="en-US" sz="3200" dirty="0">
                <a:solidFill>
                  <a:srgbClr val="31B4E6">
                    <a:lumMod val="75000"/>
                  </a:srgbClr>
                </a:solidFill>
                <a:latin typeface="Arial Black" panose="020B0A04020102020204" pitchFamily="34" charset="0"/>
              </a:rPr>
              <a:t>Development in childhood stage</a:t>
            </a:r>
            <a:br>
              <a:rPr lang="en-US" sz="3200" dirty="0">
                <a:solidFill>
                  <a:srgbClr val="31B4E6">
                    <a:lumMod val="75000"/>
                  </a:srgbClr>
                </a:solidFill>
                <a:latin typeface="Arial Black" panose="020B0A04020102020204" pitchFamily="34" charset="0"/>
              </a:rPr>
            </a:br>
            <a:r>
              <a:rPr lang="en-US" sz="3200" dirty="0">
                <a:solidFill>
                  <a:srgbClr val="31B4E6">
                    <a:lumMod val="75000"/>
                  </a:srgbClr>
                </a:solidFill>
                <a:latin typeface="Arial" panose="020B0604020202020204" pitchFamily="34" charset="0"/>
                <a:cs typeface="Arial" panose="020B0604020202020204" pitchFamily="34" charset="0"/>
              </a:rPr>
              <a:t>Cognitive aspect</a:t>
            </a:r>
            <a:endParaRPr lang="en-US"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2589212" y="1053296"/>
            <a:ext cx="8915400" cy="4857927"/>
          </a:xfrm>
        </p:spPr>
        <p:txBody>
          <a:bodyPr>
            <a:noAutofit/>
          </a:bodyPr>
          <a:lstStyle/>
          <a:p>
            <a:pPr marL="0" indent="0">
              <a:buNone/>
            </a:pPr>
            <a:r>
              <a:rPr lang="en-US" sz="2400" dirty="0" smtClean="0">
                <a:solidFill>
                  <a:schemeClr val="tx1">
                    <a:lumMod val="95000"/>
                    <a:lumOff val="5000"/>
                  </a:schemeClr>
                </a:solidFill>
                <a:latin typeface="Arial" panose="020B0604020202020204" pitchFamily="34" charset="0"/>
                <a:cs typeface="Arial" panose="020B0604020202020204" pitchFamily="34" charset="0"/>
              </a:rPr>
              <a:t>Although Piaget`s theory is widely respected, critics point out:</a:t>
            </a:r>
          </a:p>
          <a:p>
            <a:pPr>
              <a:buFont typeface="Wingdings" panose="05000000000000000000" pitchFamily="2" charset="2"/>
              <a:buChar char="§"/>
            </a:pPr>
            <a:r>
              <a:rPr lang="en-US" sz="2400" dirty="0" smtClean="0">
                <a:solidFill>
                  <a:schemeClr val="tx1">
                    <a:lumMod val="95000"/>
                    <a:lumOff val="5000"/>
                  </a:schemeClr>
                </a:solidFill>
                <a:latin typeface="Arial" panose="020B0604020202020204" pitchFamily="34" charset="0"/>
                <a:cs typeface="Arial" panose="020B0604020202020204" pitchFamily="34" charset="0"/>
              </a:rPr>
              <a:t>Piaget does not provide evidence for a qualitative difference in cognitive capacity between two children of different stages. </a:t>
            </a:r>
          </a:p>
          <a:p>
            <a:pPr>
              <a:buFont typeface="Wingdings" panose="05000000000000000000" pitchFamily="2" charset="2"/>
              <a:buChar char="§"/>
            </a:pPr>
            <a:r>
              <a:rPr lang="en-US" sz="2400" dirty="0" smtClean="0">
                <a:solidFill>
                  <a:schemeClr val="tx1">
                    <a:lumMod val="95000"/>
                    <a:lumOff val="5000"/>
                  </a:schemeClr>
                </a:solidFill>
                <a:latin typeface="Arial" panose="020B0604020202020204" pitchFamily="34" charset="0"/>
                <a:cs typeface="Arial" panose="020B0604020202020204" pitchFamily="34" charset="0"/>
              </a:rPr>
              <a:t>If each stage is characterized by a different, new type of thinking, evidence of a </a:t>
            </a:r>
            <a:r>
              <a:rPr lang="en-US" sz="2400" dirty="0">
                <a:solidFill>
                  <a:schemeClr val="tx1">
                    <a:lumMod val="95000"/>
                    <a:lumOff val="5000"/>
                  </a:schemeClr>
                </a:solidFill>
                <a:latin typeface="Arial" panose="020B0604020202020204" pitchFamily="34" charset="0"/>
                <a:cs typeface="Arial" panose="020B0604020202020204" pitchFamily="34" charset="0"/>
              </a:rPr>
              <a:t>sudden acquirement of </a:t>
            </a:r>
            <a:r>
              <a:rPr lang="en-US" sz="2400" dirty="0" smtClean="0">
                <a:solidFill>
                  <a:schemeClr val="tx1">
                    <a:lumMod val="95000"/>
                    <a:lumOff val="5000"/>
                  </a:schemeClr>
                </a:solidFill>
                <a:latin typeface="Arial" panose="020B0604020202020204" pitchFamily="34" charset="0"/>
                <a:cs typeface="Arial" panose="020B0604020202020204" pitchFamily="34" charset="0"/>
              </a:rPr>
              <a:t>certain abilities should be indicated. In reality– children tend to develop skills slowly and gradually, which raises the question if stage theory is needed at all.</a:t>
            </a:r>
          </a:p>
          <a:p>
            <a:pPr>
              <a:buFont typeface="Wingdings" panose="05000000000000000000" pitchFamily="2" charset="2"/>
              <a:buChar char="§"/>
            </a:pPr>
            <a:r>
              <a:rPr lang="en-US" sz="2400" dirty="0" smtClean="0">
                <a:solidFill>
                  <a:schemeClr val="tx1">
                    <a:lumMod val="95000"/>
                    <a:lumOff val="5000"/>
                  </a:schemeClr>
                </a:solidFill>
                <a:latin typeface="Arial" panose="020B0604020202020204" pitchFamily="34" charset="0"/>
                <a:cs typeface="Arial" panose="020B0604020202020204" pitchFamily="34" charset="0"/>
              </a:rPr>
              <a:t>Piaget`s theory provides no attention to cultural influences – all the children, that he studied were trained in the </a:t>
            </a:r>
            <a:r>
              <a:rPr lang="en-US" sz="2400" dirty="0">
                <a:solidFill>
                  <a:schemeClr val="tx1">
                    <a:lumMod val="95000"/>
                    <a:lumOff val="5000"/>
                  </a:schemeClr>
                </a:solidFill>
                <a:latin typeface="Arial" panose="020B0604020202020204" pitchFamily="34" charset="0"/>
                <a:cs typeface="Arial" panose="020B0604020202020204" pitchFamily="34" charset="0"/>
              </a:rPr>
              <a:t>W</a:t>
            </a:r>
            <a:r>
              <a:rPr lang="en-US" sz="2400" dirty="0" smtClean="0">
                <a:solidFill>
                  <a:schemeClr val="tx1">
                    <a:lumMod val="95000"/>
                    <a:lumOff val="5000"/>
                  </a:schemeClr>
                </a:solidFill>
                <a:latin typeface="Arial" panose="020B0604020202020204" pitchFamily="34" charset="0"/>
                <a:cs typeface="Arial" panose="020B0604020202020204" pitchFamily="34" charset="0"/>
              </a:rPr>
              <a:t>estern </a:t>
            </a:r>
            <a:r>
              <a:rPr lang="en-US" sz="2400" dirty="0">
                <a:solidFill>
                  <a:schemeClr val="tx1">
                    <a:lumMod val="95000"/>
                    <a:lumOff val="5000"/>
                  </a:schemeClr>
                </a:solidFill>
                <a:latin typeface="Arial" panose="020B0604020202020204" pitchFamily="34" charset="0"/>
                <a:cs typeface="Arial" panose="020B0604020202020204" pitchFamily="34" charset="0"/>
              </a:rPr>
              <a:t>W</a:t>
            </a:r>
            <a:r>
              <a:rPr lang="en-US" sz="2400" dirty="0" smtClean="0">
                <a:solidFill>
                  <a:schemeClr val="tx1">
                    <a:lumMod val="95000"/>
                    <a:lumOff val="5000"/>
                  </a:schemeClr>
                </a:solidFill>
                <a:latin typeface="Arial" panose="020B0604020202020204" pitchFamily="34" charset="0"/>
                <a:cs typeface="Arial" panose="020B0604020202020204" pitchFamily="34" charset="0"/>
              </a:rPr>
              <a:t>orld educational system (Grey, 1994).</a:t>
            </a:r>
          </a:p>
          <a:p>
            <a:pPr marL="0" indent="0">
              <a:buNone/>
            </a:pPr>
            <a:r>
              <a:rPr lang="en-US" sz="2400" dirty="0" smtClean="0">
                <a:solidFill>
                  <a:schemeClr val="tx1">
                    <a:lumMod val="95000"/>
                    <a:lumOff val="5000"/>
                  </a:schemeClr>
                </a:solidFill>
                <a:latin typeface="Arial" panose="020B0604020202020204" pitchFamily="34" charset="0"/>
                <a:cs typeface="Arial" panose="020B0604020202020204" pitchFamily="34" charset="0"/>
              </a:rPr>
              <a:t>However, Piaget`s theory has significant influence and </a:t>
            </a:r>
            <a:r>
              <a:rPr lang="en-US" sz="2400" dirty="0">
                <a:solidFill>
                  <a:schemeClr val="tx1">
                    <a:lumMod val="95000"/>
                    <a:lumOff val="5000"/>
                  </a:schemeClr>
                </a:solidFill>
                <a:latin typeface="Arial" panose="020B0604020202020204" pitchFamily="34" charset="0"/>
                <a:cs typeface="Arial" panose="020B0604020202020204" pitchFamily="34" charset="0"/>
              </a:rPr>
              <a:t>has stimulated developmental psychologists into new areas of </a:t>
            </a:r>
            <a:r>
              <a:rPr lang="en-US" sz="2400" dirty="0" smtClean="0">
                <a:solidFill>
                  <a:schemeClr val="tx1">
                    <a:lumMod val="95000"/>
                    <a:lumOff val="5000"/>
                  </a:schemeClr>
                </a:solidFill>
                <a:latin typeface="Arial" panose="020B0604020202020204" pitchFamily="34" charset="0"/>
                <a:cs typeface="Arial" panose="020B0604020202020204" pitchFamily="34" charset="0"/>
              </a:rPr>
              <a:t>research, including education.</a:t>
            </a:r>
            <a:endParaRPr lang="en-US" sz="2400" dirty="0">
              <a:solidFill>
                <a:schemeClr val="tx1">
                  <a:lumMod val="95000"/>
                  <a:lumOff val="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9674191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dirty="0">
                <a:solidFill>
                  <a:srgbClr val="31B4E6">
                    <a:lumMod val="75000"/>
                  </a:srgbClr>
                </a:solidFill>
                <a:latin typeface="Arial Black" panose="020B0A04020102020204" pitchFamily="34" charset="0"/>
              </a:rPr>
              <a:t>Development in childhood stage</a:t>
            </a:r>
            <a:br>
              <a:rPr lang="en-US" sz="3200" dirty="0">
                <a:solidFill>
                  <a:srgbClr val="31B4E6">
                    <a:lumMod val="75000"/>
                  </a:srgbClr>
                </a:solidFill>
                <a:latin typeface="Arial Black" panose="020B0A04020102020204" pitchFamily="34" charset="0"/>
              </a:rPr>
            </a:br>
            <a:r>
              <a:rPr lang="en-US" sz="3200" dirty="0" smtClean="0">
                <a:solidFill>
                  <a:srgbClr val="31B4E6">
                    <a:lumMod val="75000"/>
                  </a:srgbClr>
                </a:solidFill>
                <a:latin typeface="Arial" panose="020B0604020202020204" pitchFamily="34" charset="0"/>
                <a:cs typeface="Arial" panose="020B0604020202020204" pitchFamily="34" charset="0"/>
              </a:rPr>
              <a:t>Cognitive </a:t>
            </a:r>
            <a:r>
              <a:rPr lang="en-US" sz="3200" dirty="0">
                <a:solidFill>
                  <a:srgbClr val="31B4E6">
                    <a:lumMod val="75000"/>
                  </a:srgbClr>
                </a:solidFill>
                <a:latin typeface="Arial" panose="020B0604020202020204" pitchFamily="34" charset="0"/>
                <a:cs typeface="Arial" panose="020B0604020202020204" pitchFamily="34" charset="0"/>
              </a:rPr>
              <a:t>aspect</a:t>
            </a:r>
            <a:endParaRPr lang="en-US"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2589212" y="1794076"/>
            <a:ext cx="8915400" cy="4117146"/>
          </a:xfrm>
        </p:spPr>
        <p:txBody>
          <a:bodyPr>
            <a:normAutofit fontScale="92500"/>
          </a:bodyPr>
          <a:lstStyle/>
          <a:p>
            <a:pPr marL="0" indent="0">
              <a:buNone/>
            </a:pPr>
            <a:r>
              <a:rPr lang="en-US" sz="2600" dirty="0" smtClean="0">
                <a:solidFill>
                  <a:schemeClr val="tx1">
                    <a:lumMod val="95000"/>
                    <a:lumOff val="5000"/>
                  </a:schemeClr>
                </a:solidFill>
                <a:latin typeface="Arial" panose="020B0604020202020204" pitchFamily="34" charset="0"/>
                <a:cs typeface="Arial" panose="020B0604020202020204" pitchFamily="34" charset="0"/>
              </a:rPr>
              <a:t>Social and cognitive development occur simultaneously and are difficult to separate - as Vygotsky points out, cognitive development is best understood in a social context.</a:t>
            </a:r>
          </a:p>
          <a:p>
            <a:pPr marL="0" indent="0">
              <a:buNone/>
            </a:pPr>
            <a:r>
              <a:rPr lang="en-US" sz="2600" dirty="0" smtClean="0">
                <a:solidFill>
                  <a:schemeClr val="tx1">
                    <a:lumMod val="95000"/>
                    <a:lumOff val="5000"/>
                  </a:schemeClr>
                </a:solidFill>
                <a:latin typeface="Arial" panose="020B0604020202020204" pitchFamily="34" charset="0"/>
                <a:cs typeface="Arial" panose="020B0604020202020204" pitchFamily="34" charset="0"/>
              </a:rPr>
              <a:t>Unlike Piaget, </a:t>
            </a:r>
            <a:r>
              <a:rPr lang="en-US" sz="2600" dirty="0">
                <a:solidFill>
                  <a:schemeClr val="tx1">
                    <a:lumMod val="95000"/>
                    <a:lumOff val="5000"/>
                  </a:schemeClr>
                </a:solidFill>
                <a:latin typeface="Arial" panose="020B0604020202020204" pitchFamily="34" charset="0"/>
                <a:cs typeface="Arial" panose="020B0604020202020204" pitchFamily="34" charset="0"/>
              </a:rPr>
              <a:t>who believes in the hands-on approach to learning, Vygotsky stresses that children learn best through social interactions, which </a:t>
            </a:r>
            <a:r>
              <a:rPr lang="en-US" sz="2600" dirty="0" smtClean="0">
                <a:solidFill>
                  <a:schemeClr val="tx1">
                    <a:lumMod val="95000"/>
                    <a:lumOff val="5000"/>
                  </a:schemeClr>
                </a:solidFill>
                <a:latin typeface="Arial" panose="020B0604020202020204" pitchFamily="34" charset="0"/>
                <a:cs typeface="Arial" panose="020B0604020202020204" pitchFamily="34" charset="0"/>
              </a:rPr>
              <a:t>transmit the concrete knowledge, linguistic systems and cognitive frameworks from adults to children. The knowledge acquired through these social interactions helps children build their own interpretations of the world (Nicolopoulou,1993).  </a:t>
            </a:r>
            <a:endParaRPr lang="en-US" sz="2600" dirty="0">
              <a:solidFill>
                <a:schemeClr val="tx1">
                  <a:lumMod val="95000"/>
                  <a:lumOff val="5000"/>
                </a:schemeClr>
              </a:solidFill>
              <a:latin typeface="Arial" panose="020B0604020202020204" pitchFamily="34" charset="0"/>
              <a:cs typeface="Arial" panose="020B0604020202020204" pitchFamily="34" charset="0"/>
            </a:endParaRPr>
          </a:p>
          <a:p>
            <a:pPr marL="0" indent="0">
              <a:buNone/>
            </a:pP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0909142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dirty="0">
                <a:solidFill>
                  <a:srgbClr val="31B4E6">
                    <a:lumMod val="75000"/>
                  </a:srgbClr>
                </a:solidFill>
                <a:latin typeface="Arial Black" panose="020B0A04020102020204" pitchFamily="34" charset="0"/>
              </a:rPr>
              <a:t>Development in childhood stage</a:t>
            </a:r>
            <a:r>
              <a:rPr lang="en-US" dirty="0">
                <a:solidFill>
                  <a:srgbClr val="31B4E6">
                    <a:lumMod val="75000"/>
                  </a:srgbClr>
                </a:solidFill>
                <a:latin typeface="Arial Black" panose="020B0A04020102020204" pitchFamily="34" charset="0"/>
              </a:rPr>
              <a:t/>
            </a:r>
            <a:br>
              <a:rPr lang="en-US" dirty="0">
                <a:solidFill>
                  <a:srgbClr val="31B4E6">
                    <a:lumMod val="75000"/>
                  </a:srgbClr>
                </a:solidFill>
                <a:latin typeface="Arial Black" panose="020B0A04020102020204" pitchFamily="34" charset="0"/>
              </a:rPr>
            </a:br>
            <a:r>
              <a:rPr lang="en-US" sz="3200" dirty="0">
                <a:solidFill>
                  <a:srgbClr val="31B4E6">
                    <a:lumMod val="75000"/>
                  </a:srgbClr>
                </a:solidFill>
                <a:latin typeface="Arial" panose="020B0604020202020204" pitchFamily="34" charset="0"/>
                <a:cs typeface="Arial" panose="020B0604020202020204" pitchFamily="34" charset="0"/>
              </a:rPr>
              <a:t>Social aspect</a:t>
            </a:r>
            <a:endParaRPr lang="en-US" dirty="0"/>
          </a:p>
        </p:txBody>
      </p:sp>
      <p:sp>
        <p:nvSpPr>
          <p:cNvPr id="3" name="Content Placeholder 2"/>
          <p:cNvSpPr>
            <a:spLocks noGrp="1"/>
          </p:cNvSpPr>
          <p:nvPr>
            <p:ph idx="1"/>
          </p:nvPr>
        </p:nvSpPr>
        <p:spPr/>
        <p:txBody>
          <a:bodyPr>
            <a:normAutofit/>
          </a:bodyPr>
          <a:lstStyle/>
          <a:p>
            <a:r>
              <a:rPr lang="en-US" sz="2400" dirty="0" smtClean="0">
                <a:solidFill>
                  <a:schemeClr val="tx1">
                    <a:lumMod val="95000"/>
                    <a:lumOff val="5000"/>
                  </a:schemeClr>
                </a:solidFill>
                <a:latin typeface="Arial" panose="020B0604020202020204" pitchFamily="34" charset="0"/>
                <a:cs typeface="Arial" panose="020B0604020202020204" pitchFamily="34" charset="0"/>
              </a:rPr>
              <a:t>Erik Erikson Psychosocial Theory – eight stages of development, each characterized by a specific crisis and the result of its resolution. Successful or not, this result is then carried forward to the next stage (crisis) and provides the basis for its resolution.</a:t>
            </a:r>
          </a:p>
          <a:p>
            <a:r>
              <a:rPr lang="en-US" sz="2400" dirty="0" smtClean="0">
                <a:solidFill>
                  <a:schemeClr val="tx1">
                    <a:lumMod val="95000"/>
                    <a:lumOff val="5000"/>
                  </a:schemeClr>
                </a:solidFill>
                <a:latin typeface="Arial" panose="020B0604020202020204" pitchFamily="34" charset="0"/>
                <a:cs typeface="Arial" panose="020B0604020202020204" pitchFamily="34" charset="0"/>
              </a:rPr>
              <a:t>Three crises to be resolved during childhood </a:t>
            </a:r>
            <a:r>
              <a:rPr lang="en-US" sz="2400" dirty="0">
                <a:solidFill>
                  <a:schemeClr val="tx1">
                    <a:lumMod val="95000"/>
                    <a:lumOff val="5000"/>
                  </a:schemeClr>
                </a:solidFill>
                <a:latin typeface="Arial" panose="020B0604020202020204" pitchFamily="34" charset="0"/>
                <a:cs typeface="Arial" panose="020B0604020202020204" pitchFamily="34" charset="0"/>
              </a:rPr>
              <a:t>- Autonomy vs. </a:t>
            </a:r>
            <a:r>
              <a:rPr lang="en-US" sz="2400" dirty="0" smtClean="0">
                <a:solidFill>
                  <a:schemeClr val="tx1">
                    <a:lumMod val="95000"/>
                    <a:lumOff val="5000"/>
                  </a:schemeClr>
                </a:solidFill>
                <a:latin typeface="Arial" panose="020B0604020202020204" pitchFamily="34" charset="0"/>
                <a:cs typeface="Arial" panose="020B0604020202020204" pitchFamily="34" charset="0"/>
              </a:rPr>
              <a:t>Shame</a:t>
            </a:r>
            <a:r>
              <a:rPr lang="en-US" sz="2400" dirty="0">
                <a:solidFill>
                  <a:schemeClr val="tx1">
                    <a:lumMod val="95000"/>
                    <a:lumOff val="5000"/>
                  </a:schemeClr>
                </a:solidFill>
                <a:latin typeface="Arial" panose="020B0604020202020204" pitchFamily="34" charset="0"/>
                <a:cs typeface="Arial" panose="020B0604020202020204" pitchFamily="34" charset="0"/>
              </a:rPr>
              <a:t>, Initiative vs. </a:t>
            </a:r>
            <a:r>
              <a:rPr lang="en-US" sz="2400" dirty="0" smtClean="0">
                <a:solidFill>
                  <a:schemeClr val="tx1">
                    <a:lumMod val="95000"/>
                    <a:lumOff val="5000"/>
                  </a:schemeClr>
                </a:solidFill>
                <a:latin typeface="Arial" panose="020B0604020202020204" pitchFamily="34" charset="0"/>
                <a:cs typeface="Arial" panose="020B0604020202020204" pitchFamily="34" charset="0"/>
              </a:rPr>
              <a:t>Guilt </a:t>
            </a:r>
            <a:r>
              <a:rPr lang="en-US" sz="2400" dirty="0">
                <a:solidFill>
                  <a:schemeClr val="tx1">
                    <a:lumMod val="95000"/>
                    <a:lumOff val="5000"/>
                  </a:schemeClr>
                </a:solidFill>
                <a:latin typeface="Arial" panose="020B0604020202020204" pitchFamily="34" charset="0"/>
                <a:cs typeface="Arial" panose="020B0604020202020204" pitchFamily="34" charset="0"/>
              </a:rPr>
              <a:t>and Industry vs. </a:t>
            </a:r>
            <a:r>
              <a:rPr lang="en-US" sz="2400" dirty="0" smtClean="0">
                <a:solidFill>
                  <a:schemeClr val="tx1">
                    <a:lumMod val="95000"/>
                    <a:lumOff val="5000"/>
                  </a:schemeClr>
                </a:solidFill>
                <a:latin typeface="Arial" panose="020B0604020202020204" pitchFamily="34" charset="0"/>
                <a:cs typeface="Arial" panose="020B0604020202020204" pitchFamily="34" charset="0"/>
              </a:rPr>
              <a:t>Inferiority (Griggs,2012).</a:t>
            </a:r>
            <a:endParaRPr lang="en-US" sz="2400" dirty="0">
              <a:solidFill>
                <a:schemeClr val="tx1">
                  <a:lumMod val="95000"/>
                  <a:lumOff val="5000"/>
                </a:schemeClr>
              </a:solidFill>
              <a:latin typeface="Arial" panose="020B0604020202020204" pitchFamily="34" charset="0"/>
              <a:cs typeface="Arial" panose="020B0604020202020204" pitchFamily="34" charset="0"/>
            </a:endParaRPr>
          </a:p>
          <a:p>
            <a:endParaRPr lang="en-US" sz="2400" dirty="0">
              <a:solidFill>
                <a:schemeClr val="tx1">
                  <a:lumMod val="95000"/>
                  <a:lumOff val="5000"/>
                </a:schemeClr>
              </a:solidFill>
              <a:latin typeface="Arial" panose="020B0604020202020204" pitchFamily="34" charset="0"/>
              <a:cs typeface="Arial" panose="020B0604020202020204" pitchFamily="34" charset="0"/>
            </a:endParaRPr>
          </a:p>
          <a:p>
            <a:endParaRPr lang="en-US" sz="2400" dirty="0">
              <a:solidFill>
                <a:schemeClr val="tx1">
                  <a:lumMod val="95000"/>
                  <a:lumOff val="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1524941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5" y="0"/>
            <a:ext cx="8911687" cy="1905000"/>
          </a:xfrm>
        </p:spPr>
        <p:txBody>
          <a:bodyPr/>
          <a:lstStyle/>
          <a:p>
            <a:r>
              <a:rPr lang="en-US" sz="3200" dirty="0">
                <a:solidFill>
                  <a:srgbClr val="31B4E6">
                    <a:lumMod val="75000"/>
                  </a:srgbClr>
                </a:solidFill>
                <a:latin typeface="Arial Black" panose="020B0A04020102020204" pitchFamily="34" charset="0"/>
              </a:rPr>
              <a:t>Development in childhood stage</a:t>
            </a:r>
            <a:r>
              <a:rPr lang="en-US" dirty="0">
                <a:solidFill>
                  <a:srgbClr val="31B4E6">
                    <a:lumMod val="75000"/>
                  </a:srgbClr>
                </a:solidFill>
                <a:latin typeface="Arial Black" panose="020B0A04020102020204" pitchFamily="34" charset="0"/>
              </a:rPr>
              <a:t/>
            </a:r>
            <a:br>
              <a:rPr lang="en-US" dirty="0">
                <a:solidFill>
                  <a:srgbClr val="31B4E6">
                    <a:lumMod val="75000"/>
                  </a:srgbClr>
                </a:solidFill>
                <a:latin typeface="Arial Black" panose="020B0A04020102020204" pitchFamily="34" charset="0"/>
              </a:rPr>
            </a:br>
            <a:r>
              <a:rPr lang="en-US" sz="3200" dirty="0">
                <a:solidFill>
                  <a:srgbClr val="31B4E6">
                    <a:lumMod val="75000"/>
                  </a:srgbClr>
                </a:solidFill>
                <a:latin typeface="Arial" panose="020B0604020202020204" pitchFamily="34" charset="0"/>
                <a:cs typeface="Arial" panose="020B0604020202020204" pitchFamily="34" charset="0"/>
              </a:rPr>
              <a:t>Social aspect</a:t>
            </a:r>
            <a:endParaRPr lang="en-US" sz="3200"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027269514"/>
              </p:ext>
            </p:extLst>
          </p:nvPr>
        </p:nvGraphicFramePr>
        <p:xfrm>
          <a:off x="844951" y="1307940"/>
          <a:ext cx="10925880" cy="5339166"/>
        </p:xfrm>
        <a:graphic>
          <a:graphicData uri="http://schemas.openxmlformats.org/drawingml/2006/table">
            <a:tbl>
              <a:tblPr firstRow="1" bandRow="1">
                <a:tableStyleId>{5C22544A-7EE6-4342-B048-85BDC9FD1C3A}</a:tableStyleId>
              </a:tblPr>
              <a:tblGrid>
                <a:gridCol w="2511708">
                  <a:extLst>
                    <a:ext uri="{9D8B030D-6E8A-4147-A177-3AD203B41FA5}">
                      <a16:colId xmlns:a16="http://schemas.microsoft.com/office/drawing/2014/main" val="3839482583"/>
                    </a:ext>
                  </a:extLst>
                </a:gridCol>
                <a:gridCol w="3125164">
                  <a:extLst>
                    <a:ext uri="{9D8B030D-6E8A-4147-A177-3AD203B41FA5}">
                      <a16:colId xmlns:a16="http://schemas.microsoft.com/office/drawing/2014/main" val="3821767782"/>
                    </a:ext>
                  </a:extLst>
                </a:gridCol>
                <a:gridCol w="1597306">
                  <a:extLst>
                    <a:ext uri="{9D8B030D-6E8A-4147-A177-3AD203B41FA5}">
                      <a16:colId xmlns:a16="http://schemas.microsoft.com/office/drawing/2014/main" val="1445194244"/>
                    </a:ext>
                  </a:extLst>
                </a:gridCol>
                <a:gridCol w="3691702">
                  <a:extLst>
                    <a:ext uri="{9D8B030D-6E8A-4147-A177-3AD203B41FA5}">
                      <a16:colId xmlns:a16="http://schemas.microsoft.com/office/drawing/2014/main" val="2605158977"/>
                    </a:ext>
                  </a:extLst>
                </a:gridCol>
              </a:tblGrid>
              <a:tr h="516407">
                <a:tc>
                  <a:txBody>
                    <a:bodyPr/>
                    <a:lstStyle/>
                    <a:p>
                      <a:r>
                        <a:rPr lang="en-US" dirty="0" smtClean="0"/>
                        <a:t>Age</a:t>
                      </a:r>
                      <a:endParaRPr lang="en-US" dirty="0"/>
                    </a:p>
                  </a:txBody>
                  <a:tcPr/>
                </a:tc>
                <a:tc>
                  <a:txBody>
                    <a:bodyPr/>
                    <a:lstStyle/>
                    <a:p>
                      <a:r>
                        <a:rPr lang="en-US" dirty="0" smtClean="0"/>
                        <a:t>Conflict</a:t>
                      </a:r>
                      <a:endParaRPr lang="en-US" dirty="0"/>
                    </a:p>
                  </a:txBody>
                  <a:tcPr/>
                </a:tc>
                <a:tc>
                  <a:txBody>
                    <a:bodyPr/>
                    <a:lstStyle/>
                    <a:p>
                      <a:r>
                        <a:rPr lang="en-US" dirty="0" smtClean="0"/>
                        <a:t>Resolution</a:t>
                      </a:r>
                      <a:endParaRPr lang="en-US" dirty="0"/>
                    </a:p>
                  </a:txBody>
                  <a:tcPr/>
                </a:tc>
                <a:tc>
                  <a:txBody>
                    <a:bodyPr/>
                    <a:lstStyle/>
                    <a:p>
                      <a:r>
                        <a:rPr lang="en-US" dirty="0" smtClean="0"/>
                        <a:t>Culmination in old age</a:t>
                      </a:r>
                      <a:endParaRPr lang="en-US" dirty="0"/>
                    </a:p>
                  </a:txBody>
                  <a:tcPr/>
                </a:tc>
                <a:extLst>
                  <a:ext uri="{0D108BD9-81ED-4DB2-BD59-A6C34878D82A}">
                    <a16:rowId xmlns:a16="http://schemas.microsoft.com/office/drawing/2014/main" val="946763135"/>
                  </a:ext>
                </a:extLst>
              </a:tr>
              <a:tr h="587759">
                <a:tc>
                  <a:txBody>
                    <a:bodyPr/>
                    <a:lstStyle/>
                    <a:p>
                      <a:r>
                        <a:rPr lang="en-US" dirty="0" smtClean="0">
                          <a:latin typeface="Arial" panose="020B0604020202020204" pitchFamily="34" charset="0"/>
                          <a:cs typeface="Arial" panose="020B0604020202020204" pitchFamily="34" charset="0"/>
                        </a:rPr>
                        <a:t>Infancy (0-1year)</a:t>
                      </a:r>
                      <a:endParaRPr lang="en-US" dirty="0">
                        <a:latin typeface="Arial" panose="020B0604020202020204" pitchFamily="34" charset="0"/>
                        <a:cs typeface="Arial" panose="020B0604020202020204" pitchFamily="34" charset="0"/>
                      </a:endParaRPr>
                    </a:p>
                  </a:txBody>
                  <a:tcPr/>
                </a:tc>
                <a:tc>
                  <a:txBody>
                    <a:bodyPr/>
                    <a:lstStyle/>
                    <a:p>
                      <a:r>
                        <a:rPr lang="en-US" dirty="0" smtClean="0">
                          <a:latin typeface="Arial" panose="020B0604020202020204" pitchFamily="34" charset="0"/>
                          <a:cs typeface="Arial" panose="020B0604020202020204" pitchFamily="34" charset="0"/>
                        </a:rPr>
                        <a:t>Trust vs. Mistrust</a:t>
                      </a:r>
                      <a:endParaRPr lang="en-US" dirty="0">
                        <a:latin typeface="Arial" panose="020B0604020202020204" pitchFamily="34" charset="0"/>
                        <a:cs typeface="Arial" panose="020B0604020202020204" pitchFamily="34" charset="0"/>
                      </a:endParaRPr>
                    </a:p>
                  </a:txBody>
                  <a:tcPr/>
                </a:tc>
                <a:tc>
                  <a:txBody>
                    <a:bodyPr/>
                    <a:lstStyle/>
                    <a:p>
                      <a:r>
                        <a:rPr lang="en-US" dirty="0" smtClean="0">
                          <a:latin typeface="Arial" panose="020B0604020202020204" pitchFamily="34" charset="0"/>
                          <a:cs typeface="Arial" panose="020B0604020202020204" pitchFamily="34" charset="0"/>
                        </a:rPr>
                        <a:t>Hope</a:t>
                      </a:r>
                      <a:endParaRPr lang="en-US" dirty="0">
                        <a:latin typeface="Arial" panose="020B0604020202020204" pitchFamily="34" charset="0"/>
                        <a:cs typeface="Arial" panose="020B0604020202020204" pitchFamily="34" charset="0"/>
                      </a:endParaRPr>
                    </a:p>
                  </a:txBody>
                  <a:tcPr/>
                </a:tc>
                <a:tc>
                  <a:txBody>
                    <a:bodyPr/>
                    <a:lstStyle/>
                    <a:p>
                      <a:r>
                        <a:rPr lang="en-US" dirty="0" smtClean="0">
                          <a:latin typeface="Arial" panose="020B0604020202020204" pitchFamily="34" charset="0"/>
                          <a:cs typeface="Arial" panose="020B0604020202020204" pitchFamily="34" charset="0"/>
                        </a:rPr>
                        <a:t>Appreciation</a:t>
                      </a:r>
                      <a:r>
                        <a:rPr lang="en-US" baseline="0" dirty="0" smtClean="0">
                          <a:latin typeface="Arial" panose="020B0604020202020204" pitchFamily="34" charset="0"/>
                          <a:cs typeface="Arial" panose="020B0604020202020204" pitchFamily="34" charset="0"/>
                        </a:rPr>
                        <a:t> of interdependence</a:t>
                      </a:r>
                      <a:endParaRPr lang="en-US"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537494081"/>
                  </a:ext>
                </a:extLst>
              </a:tr>
              <a:tr h="587759">
                <a:tc>
                  <a:txBody>
                    <a:bodyPr/>
                    <a:lstStyle/>
                    <a:p>
                      <a:r>
                        <a:rPr lang="en-US" dirty="0" smtClean="0">
                          <a:latin typeface="Arial" panose="020B0604020202020204" pitchFamily="34" charset="0"/>
                          <a:cs typeface="Arial" panose="020B0604020202020204" pitchFamily="34" charset="0"/>
                        </a:rPr>
                        <a:t>Early Childhood(1-3)</a:t>
                      </a:r>
                      <a:endParaRPr lang="en-US" dirty="0">
                        <a:latin typeface="Arial" panose="020B0604020202020204" pitchFamily="34" charset="0"/>
                        <a:cs typeface="Arial" panose="020B0604020202020204" pitchFamily="34" charset="0"/>
                      </a:endParaRPr>
                    </a:p>
                  </a:txBody>
                  <a:tcPr/>
                </a:tc>
                <a:tc>
                  <a:txBody>
                    <a:bodyPr/>
                    <a:lstStyle/>
                    <a:p>
                      <a:r>
                        <a:rPr lang="en-US" dirty="0" smtClean="0">
                          <a:latin typeface="Arial" panose="020B0604020202020204" pitchFamily="34" charset="0"/>
                          <a:cs typeface="Arial" panose="020B0604020202020204" pitchFamily="34" charset="0"/>
                        </a:rPr>
                        <a:t>Autonomy vs. Shame and</a:t>
                      </a:r>
                      <a:r>
                        <a:rPr lang="en-US" baseline="0" dirty="0" smtClean="0">
                          <a:latin typeface="Arial" panose="020B0604020202020204" pitchFamily="34" charset="0"/>
                          <a:cs typeface="Arial" panose="020B0604020202020204" pitchFamily="34" charset="0"/>
                        </a:rPr>
                        <a:t> Doubt</a:t>
                      </a:r>
                      <a:endParaRPr lang="en-US" dirty="0">
                        <a:latin typeface="Arial" panose="020B0604020202020204" pitchFamily="34" charset="0"/>
                        <a:cs typeface="Arial" panose="020B0604020202020204" pitchFamily="34" charset="0"/>
                      </a:endParaRPr>
                    </a:p>
                  </a:txBody>
                  <a:tcPr/>
                </a:tc>
                <a:tc>
                  <a:txBody>
                    <a:bodyPr/>
                    <a:lstStyle/>
                    <a:p>
                      <a:r>
                        <a:rPr lang="en-US" dirty="0" smtClean="0">
                          <a:latin typeface="Arial" panose="020B0604020202020204" pitchFamily="34" charset="0"/>
                          <a:cs typeface="Arial" panose="020B0604020202020204" pitchFamily="34" charset="0"/>
                        </a:rPr>
                        <a:t>Will</a:t>
                      </a:r>
                      <a:endParaRPr lang="en-US" dirty="0">
                        <a:latin typeface="Arial" panose="020B0604020202020204" pitchFamily="34" charset="0"/>
                        <a:cs typeface="Arial" panose="020B0604020202020204" pitchFamily="34" charset="0"/>
                      </a:endParaRPr>
                    </a:p>
                  </a:txBody>
                  <a:tcPr/>
                </a:tc>
                <a:tc>
                  <a:txBody>
                    <a:bodyPr/>
                    <a:lstStyle/>
                    <a:p>
                      <a:r>
                        <a:rPr lang="en-US" dirty="0" smtClean="0">
                          <a:latin typeface="Arial" panose="020B0604020202020204" pitchFamily="34" charset="0"/>
                          <a:cs typeface="Arial" panose="020B0604020202020204" pitchFamily="34" charset="0"/>
                        </a:rPr>
                        <a:t>Acceptance of the </a:t>
                      </a:r>
                      <a:r>
                        <a:rPr lang="en-US" dirty="0" smtClean="0">
                          <a:latin typeface="Arial" panose="020B0604020202020204" pitchFamily="34" charset="0"/>
                          <a:cs typeface="Arial" panose="020B0604020202020204" pitchFamily="34" charset="0"/>
                        </a:rPr>
                        <a:t>course</a:t>
                      </a:r>
                      <a:r>
                        <a:rPr lang="en-US" baseline="0" dirty="0" smtClean="0">
                          <a:latin typeface="Arial" panose="020B0604020202020204" pitchFamily="34" charset="0"/>
                          <a:cs typeface="Arial" panose="020B0604020202020204" pitchFamily="34" charset="0"/>
                        </a:rPr>
                        <a:t> </a:t>
                      </a:r>
                      <a:r>
                        <a:rPr lang="en-US" dirty="0" smtClean="0">
                          <a:latin typeface="Arial" panose="020B0604020202020204" pitchFamily="34" charset="0"/>
                          <a:cs typeface="Arial" panose="020B0604020202020204" pitchFamily="34" charset="0"/>
                        </a:rPr>
                        <a:t>of </a:t>
                      </a:r>
                      <a:r>
                        <a:rPr lang="en-US" dirty="0" smtClean="0">
                          <a:latin typeface="Arial" panose="020B0604020202020204" pitchFamily="34" charset="0"/>
                          <a:cs typeface="Arial" panose="020B0604020202020204" pitchFamily="34" charset="0"/>
                        </a:rPr>
                        <a:t>life</a:t>
                      </a:r>
                      <a:endParaRPr lang="en-US"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874327747"/>
                  </a:ext>
                </a:extLst>
              </a:tr>
              <a:tr h="587759">
                <a:tc>
                  <a:txBody>
                    <a:bodyPr/>
                    <a:lstStyle/>
                    <a:p>
                      <a:r>
                        <a:rPr lang="en-US" dirty="0" smtClean="0">
                          <a:latin typeface="Arial" panose="020B0604020202020204" pitchFamily="34" charset="0"/>
                          <a:cs typeface="Arial" panose="020B0604020202020204" pitchFamily="34" charset="0"/>
                        </a:rPr>
                        <a:t>Play age (3-6)</a:t>
                      </a:r>
                      <a:endParaRPr lang="en-US" dirty="0">
                        <a:latin typeface="Arial" panose="020B0604020202020204" pitchFamily="34" charset="0"/>
                        <a:cs typeface="Arial" panose="020B0604020202020204" pitchFamily="34" charset="0"/>
                      </a:endParaRPr>
                    </a:p>
                  </a:txBody>
                  <a:tcPr/>
                </a:tc>
                <a:tc>
                  <a:txBody>
                    <a:bodyPr/>
                    <a:lstStyle/>
                    <a:p>
                      <a:r>
                        <a:rPr lang="en-US" dirty="0" smtClean="0">
                          <a:latin typeface="Arial" panose="020B0604020202020204" pitchFamily="34" charset="0"/>
                          <a:cs typeface="Arial" panose="020B0604020202020204" pitchFamily="34" charset="0"/>
                        </a:rPr>
                        <a:t>Initiative vs. Guilt</a:t>
                      </a:r>
                      <a:endParaRPr lang="en-US" dirty="0">
                        <a:latin typeface="Arial" panose="020B0604020202020204" pitchFamily="34" charset="0"/>
                        <a:cs typeface="Arial" panose="020B0604020202020204" pitchFamily="34" charset="0"/>
                      </a:endParaRPr>
                    </a:p>
                  </a:txBody>
                  <a:tcPr/>
                </a:tc>
                <a:tc>
                  <a:txBody>
                    <a:bodyPr/>
                    <a:lstStyle/>
                    <a:p>
                      <a:r>
                        <a:rPr lang="en-US" dirty="0" smtClean="0">
                          <a:latin typeface="Arial" panose="020B0604020202020204" pitchFamily="34" charset="0"/>
                          <a:cs typeface="Arial" panose="020B0604020202020204" pitchFamily="34" charset="0"/>
                        </a:rPr>
                        <a:t>Purpose</a:t>
                      </a:r>
                      <a:endParaRPr lang="en-US" dirty="0">
                        <a:latin typeface="Arial" panose="020B0604020202020204" pitchFamily="34" charset="0"/>
                        <a:cs typeface="Arial" panose="020B0604020202020204" pitchFamily="34" charset="0"/>
                      </a:endParaRPr>
                    </a:p>
                  </a:txBody>
                  <a:tcPr/>
                </a:tc>
                <a:tc>
                  <a:txBody>
                    <a:bodyPr/>
                    <a:lstStyle/>
                    <a:p>
                      <a:r>
                        <a:rPr lang="en-US" dirty="0" smtClean="0">
                          <a:latin typeface="Arial" panose="020B0604020202020204" pitchFamily="34" charset="0"/>
                          <a:cs typeface="Arial" panose="020B0604020202020204" pitchFamily="34" charset="0"/>
                        </a:rPr>
                        <a:t>Humor,</a:t>
                      </a:r>
                      <a:r>
                        <a:rPr lang="en-US" baseline="0" dirty="0" smtClean="0">
                          <a:latin typeface="Arial" panose="020B0604020202020204" pitchFamily="34" charset="0"/>
                          <a:cs typeface="Arial" panose="020B0604020202020204" pitchFamily="34" charset="0"/>
                        </a:rPr>
                        <a:t> </a:t>
                      </a:r>
                      <a:r>
                        <a:rPr lang="en-US" dirty="0" smtClean="0">
                          <a:latin typeface="Arial" panose="020B0604020202020204" pitchFamily="34" charset="0"/>
                          <a:cs typeface="Arial" panose="020B0604020202020204" pitchFamily="34" charset="0"/>
                        </a:rPr>
                        <a:t>resilience and empathy</a:t>
                      </a:r>
                      <a:endParaRPr lang="en-US"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264747204"/>
                  </a:ext>
                </a:extLst>
              </a:tr>
              <a:tr h="995481">
                <a:tc>
                  <a:txBody>
                    <a:bodyPr/>
                    <a:lstStyle/>
                    <a:p>
                      <a:r>
                        <a:rPr lang="en-US" dirty="0" smtClean="0">
                          <a:latin typeface="Arial" panose="020B0604020202020204" pitchFamily="34" charset="0"/>
                          <a:cs typeface="Arial" panose="020B0604020202020204" pitchFamily="34" charset="0"/>
                        </a:rPr>
                        <a:t>School age (6-12)</a:t>
                      </a:r>
                      <a:endParaRPr lang="en-US" dirty="0">
                        <a:latin typeface="Arial" panose="020B0604020202020204" pitchFamily="34" charset="0"/>
                        <a:cs typeface="Arial" panose="020B0604020202020204" pitchFamily="34" charset="0"/>
                      </a:endParaRPr>
                    </a:p>
                  </a:txBody>
                  <a:tcPr/>
                </a:tc>
                <a:tc>
                  <a:txBody>
                    <a:bodyPr/>
                    <a:lstStyle/>
                    <a:p>
                      <a:r>
                        <a:rPr lang="en-US" dirty="0" smtClean="0">
                          <a:latin typeface="Arial" panose="020B0604020202020204" pitchFamily="34" charset="0"/>
                          <a:cs typeface="Arial" panose="020B0604020202020204" pitchFamily="34" charset="0"/>
                        </a:rPr>
                        <a:t>Industry vs. Inferiority</a:t>
                      </a:r>
                      <a:endParaRPr lang="en-US" dirty="0">
                        <a:latin typeface="Arial" panose="020B0604020202020204" pitchFamily="34" charset="0"/>
                        <a:cs typeface="Arial" panose="020B0604020202020204" pitchFamily="34" charset="0"/>
                      </a:endParaRPr>
                    </a:p>
                  </a:txBody>
                  <a:tcPr/>
                </a:tc>
                <a:tc>
                  <a:txBody>
                    <a:bodyPr/>
                    <a:lstStyle/>
                    <a:p>
                      <a:r>
                        <a:rPr lang="en-US" dirty="0" smtClean="0">
                          <a:latin typeface="Arial" panose="020B0604020202020204" pitchFamily="34" charset="0"/>
                          <a:cs typeface="Arial" panose="020B0604020202020204" pitchFamily="34" charset="0"/>
                        </a:rPr>
                        <a:t>Competence</a:t>
                      </a:r>
                      <a:endParaRPr lang="en-US" dirty="0">
                        <a:latin typeface="Arial" panose="020B0604020202020204" pitchFamily="34" charset="0"/>
                        <a:cs typeface="Arial" panose="020B0604020202020204" pitchFamily="34" charset="0"/>
                      </a:endParaRPr>
                    </a:p>
                  </a:txBody>
                  <a:tcPr/>
                </a:tc>
                <a:tc>
                  <a:txBody>
                    <a:bodyPr/>
                    <a:lstStyle/>
                    <a:p>
                      <a:r>
                        <a:rPr lang="en-US" dirty="0" smtClean="0">
                          <a:latin typeface="Arial" panose="020B0604020202020204" pitchFamily="34" charset="0"/>
                          <a:cs typeface="Arial" panose="020B0604020202020204" pitchFamily="34" charset="0"/>
                        </a:rPr>
                        <a:t>Humility, acceptance of </a:t>
                      </a:r>
                      <a:r>
                        <a:rPr lang="en-US" baseline="0" dirty="0" smtClean="0">
                          <a:latin typeface="Arial" panose="020B0604020202020204" pitchFamily="34" charset="0"/>
                          <a:cs typeface="Arial" panose="020B0604020202020204" pitchFamily="34" charset="0"/>
                        </a:rPr>
                        <a:t>unfulfilled </a:t>
                      </a:r>
                      <a:r>
                        <a:rPr lang="en-US" baseline="0" dirty="0" smtClean="0">
                          <a:latin typeface="Arial" panose="020B0604020202020204" pitchFamily="34" charset="0"/>
                          <a:cs typeface="Arial" panose="020B0604020202020204" pitchFamily="34" charset="0"/>
                        </a:rPr>
                        <a:t>hopes</a:t>
                      </a:r>
                      <a:endParaRPr lang="en-US"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945680888"/>
                  </a:ext>
                </a:extLst>
              </a:tr>
              <a:tr h="335862">
                <a:tc>
                  <a:txBody>
                    <a:bodyPr/>
                    <a:lstStyle/>
                    <a:p>
                      <a:r>
                        <a:rPr lang="en-US" dirty="0" smtClean="0">
                          <a:latin typeface="Arial" panose="020B0604020202020204" pitchFamily="34" charset="0"/>
                          <a:cs typeface="Arial" panose="020B0604020202020204" pitchFamily="34" charset="0"/>
                        </a:rPr>
                        <a:t>Adolescence</a:t>
                      </a:r>
                      <a:r>
                        <a:rPr lang="en-US" baseline="0" dirty="0" smtClean="0">
                          <a:latin typeface="Arial" panose="020B0604020202020204" pitchFamily="34" charset="0"/>
                          <a:cs typeface="Arial" panose="020B0604020202020204" pitchFamily="34" charset="0"/>
                        </a:rPr>
                        <a:t> (12-19)</a:t>
                      </a:r>
                      <a:endParaRPr lang="en-US" dirty="0">
                        <a:latin typeface="Arial" panose="020B0604020202020204" pitchFamily="34" charset="0"/>
                        <a:cs typeface="Arial" panose="020B0604020202020204" pitchFamily="34" charset="0"/>
                      </a:endParaRPr>
                    </a:p>
                  </a:txBody>
                  <a:tcPr/>
                </a:tc>
                <a:tc>
                  <a:txBody>
                    <a:bodyPr/>
                    <a:lstStyle/>
                    <a:p>
                      <a:r>
                        <a:rPr lang="en-US" dirty="0" smtClean="0">
                          <a:latin typeface="Arial" panose="020B0604020202020204" pitchFamily="34" charset="0"/>
                          <a:cs typeface="Arial" panose="020B0604020202020204" pitchFamily="34" charset="0"/>
                        </a:rPr>
                        <a:t>Identity vs. Confusion</a:t>
                      </a:r>
                      <a:endParaRPr lang="en-US" dirty="0">
                        <a:latin typeface="Arial" panose="020B0604020202020204" pitchFamily="34" charset="0"/>
                        <a:cs typeface="Arial" panose="020B0604020202020204" pitchFamily="34" charset="0"/>
                      </a:endParaRPr>
                    </a:p>
                  </a:txBody>
                  <a:tcPr/>
                </a:tc>
                <a:tc>
                  <a:txBody>
                    <a:bodyPr/>
                    <a:lstStyle/>
                    <a:p>
                      <a:r>
                        <a:rPr lang="en-US" dirty="0" smtClean="0">
                          <a:latin typeface="Arial" panose="020B0604020202020204" pitchFamily="34" charset="0"/>
                          <a:cs typeface="Arial" panose="020B0604020202020204" pitchFamily="34" charset="0"/>
                        </a:rPr>
                        <a:t>Fidelity</a:t>
                      </a:r>
                      <a:endParaRPr lang="en-US" dirty="0">
                        <a:latin typeface="Arial" panose="020B0604020202020204" pitchFamily="34" charset="0"/>
                        <a:cs typeface="Arial" panose="020B0604020202020204" pitchFamily="34" charset="0"/>
                      </a:endParaRPr>
                    </a:p>
                  </a:txBody>
                  <a:tcPr/>
                </a:tc>
                <a:tc>
                  <a:txBody>
                    <a:bodyPr/>
                    <a:lstStyle/>
                    <a:p>
                      <a:r>
                        <a:rPr lang="en-US" dirty="0" smtClean="0">
                          <a:latin typeface="Arial" panose="020B0604020202020204" pitchFamily="34" charset="0"/>
                          <a:cs typeface="Arial" panose="020B0604020202020204" pitchFamily="34" charset="0"/>
                        </a:rPr>
                        <a:t>Sense</a:t>
                      </a:r>
                      <a:r>
                        <a:rPr lang="en-US" baseline="0" dirty="0" smtClean="0">
                          <a:latin typeface="Arial" panose="020B0604020202020204" pitchFamily="34" charset="0"/>
                          <a:cs typeface="Arial" panose="020B0604020202020204" pitchFamily="34" charset="0"/>
                        </a:rPr>
                        <a:t> of complexity of life</a:t>
                      </a:r>
                      <a:endParaRPr lang="en-US"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222441224"/>
                  </a:ext>
                </a:extLst>
              </a:tr>
              <a:tr h="335862">
                <a:tc>
                  <a:txBody>
                    <a:bodyPr/>
                    <a:lstStyle/>
                    <a:p>
                      <a:r>
                        <a:rPr lang="en-US" dirty="0" smtClean="0">
                          <a:latin typeface="Arial" panose="020B0604020202020204" pitchFamily="34" charset="0"/>
                          <a:cs typeface="Arial" panose="020B0604020202020204" pitchFamily="34" charset="0"/>
                        </a:rPr>
                        <a:t>Early Adulthood (20-25)</a:t>
                      </a:r>
                      <a:endParaRPr lang="en-US" dirty="0">
                        <a:latin typeface="Arial" panose="020B0604020202020204" pitchFamily="34" charset="0"/>
                        <a:cs typeface="Arial" panose="020B0604020202020204" pitchFamily="34" charset="0"/>
                      </a:endParaRPr>
                    </a:p>
                  </a:txBody>
                  <a:tcPr/>
                </a:tc>
                <a:tc>
                  <a:txBody>
                    <a:bodyPr/>
                    <a:lstStyle/>
                    <a:p>
                      <a:r>
                        <a:rPr lang="en-US" dirty="0" smtClean="0">
                          <a:latin typeface="Arial" panose="020B0604020202020204" pitchFamily="34" charset="0"/>
                          <a:cs typeface="Arial" panose="020B0604020202020204" pitchFamily="34" charset="0"/>
                        </a:rPr>
                        <a:t>Intimacy vs. Isolation</a:t>
                      </a:r>
                      <a:endParaRPr lang="en-US" dirty="0">
                        <a:latin typeface="Arial" panose="020B0604020202020204" pitchFamily="34" charset="0"/>
                        <a:cs typeface="Arial" panose="020B0604020202020204" pitchFamily="34" charset="0"/>
                      </a:endParaRPr>
                    </a:p>
                  </a:txBody>
                  <a:tcPr/>
                </a:tc>
                <a:tc>
                  <a:txBody>
                    <a:bodyPr/>
                    <a:lstStyle/>
                    <a:p>
                      <a:r>
                        <a:rPr lang="en-US" dirty="0" smtClean="0">
                          <a:latin typeface="Arial" panose="020B0604020202020204" pitchFamily="34" charset="0"/>
                          <a:cs typeface="Arial" panose="020B0604020202020204" pitchFamily="34" charset="0"/>
                        </a:rPr>
                        <a:t>Love</a:t>
                      </a:r>
                      <a:endParaRPr lang="en-US" dirty="0">
                        <a:latin typeface="Arial" panose="020B0604020202020204" pitchFamily="34" charset="0"/>
                        <a:cs typeface="Arial" panose="020B0604020202020204" pitchFamily="34" charset="0"/>
                      </a:endParaRPr>
                    </a:p>
                  </a:txBody>
                  <a:tcPr/>
                </a:tc>
                <a:tc>
                  <a:txBody>
                    <a:bodyPr/>
                    <a:lstStyle/>
                    <a:p>
                      <a:r>
                        <a:rPr lang="en-US" dirty="0" smtClean="0">
                          <a:latin typeface="Arial" panose="020B0604020202020204" pitchFamily="34" charset="0"/>
                          <a:cs typeface="Arial" panose="020B0604020202020204" pitchFamily="34" charset="0"/>
                        </a:rPr>
                        <a:t>Sense</a:t>
                      </a:r>
                      <a:r>
                        <a:rPr lang="en-US" baseline="0" dirty="0" smtClean="0">
                          <a:latin typeface="Arial" panose="020B0604020202020204" pitchFamily="34" charset="0"/>
                          <a:cs typeface="Arial" panose="020B0604020202020204" pitchFamily="34" charset="0"/>
                        </a:rPr>
                        <a:t> of complexity of relationships ; value of love</a:t>
                      </a:r>
                      <a:endParaRPr lang="en-US"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928901425"/>
                  </a:ext>
                </a:extLst>
              </a:tr>
              <a:tr h="335862">
                <a:tc>
                  <a:txBody>
                    <a:bodyPr/>
                    <a:lstStyle/>
                    <a:p>
                      <a:r>
                        <a:rPr lang="en-US" dirty="0" smtClean="0">
                          <a:latin typeface="Arial" panose="020B0604020202020204" pitchFamily="34" charset="0"/>
                          <a:cs typeface="Arial" panose="020B0604020202020204" pitchFamily="34" charset="0"/>
                        </a:rPr>
                        <a:t>Adulthood (25-64)</a:t>
                      </a:r>
                      <a:endParaRPr lang="en-US" dirty="0">
                        <a:latin typeface="Arial" panose="020B0604020202020204" pitchFamily="34" charset="0"/>
                        <a:cs typeface="Arial" panose="020B0604020202020204" pitchFamily="34" charset="0"/>
                      </a:endParaRPr>
                    </a:p>
                  </a:txBody>
                  <a:tcPr/>
                </a:tc>
                <a:tc>
                  <a:txBody>
                    <a:bodyPr/>
                    <a:lstStyle/>
                    <a:p>
                      <a:r>
                        <a:rPr lang="en-US" dirty="0" smtClean="0">
                          <a:latin typeface="Arial" panose="020B0604020202020204" pitchFamily="34" charset="0"/>
                          <a:cs typeface="Arial" panose="020B0604020202020204" pitchFamily="34" charset="0"/>
                        </a:rPr>
                        <a:t>Generativity vs</a:t>
                      </a:r>
                      <a:r>
                        <a:rPr lang="en-US" baseline="0" dirty="0" smtClean="0">
                          <a:latin typeface="Arial" panose="020B0604020202020204" pitchFamily="34" charset="0"/>
                          <a:cs typeface="Arial" panose="020B0604020202020204" pitchFamily="34" charset="0"/>
                        </a:rPr>
                        <a:t> </a:t>
                      </a:r>
                      <a:r>
                        <a:rPr lang="en-US" dirty="0" smtClean="0">
                          <a:latin typeface="Arial" panose="020B0604020202020204" pitchFamily="34" charset="0"/>
                          <a:cs typeface="Arial" panose="020B0604020202020204" pitchFamily="34" charset="0"/>
                        </a:rPr>
                        <a:t>Stagnation</a:t>
                      </a:r>
                      <a:endParaRPr lang="en-US" dirty="0">
                        <a:latin typeface="Arial" panose="020B0604020202020204" pitchFamily="34" charset="0"/>
                        <a:cs typeface="Arial" panose="020B0604020202020204" pitchFamily="34" charset="0"/>
                      </a:endParaRPr>
                    </a:p>
                  </a:txBody>
                  <a:tcPr/>
                </a:tc>
                <a:tc>
                  <a:txBody>
                    <a:bodyPr/>
                    <a:lstStyle/>
                    <a:p>
                      <a:r>
                        <a:rPr lang="en-US" dirty="0" smtClean="0">
                          <a:latin typeface="Arial" panose="020B0604020202020204" pitchFamily="34" charset="0"/>
                          <a:cs typeface="Arial" panose="020B0604020202020204" pitchFamily="34" charset="0"/>
                        </a:rPr>
                        <a:t>Care</a:t>
                      </a:r>
                      <a:endParaRPr lang="en-US" dirty="0">
                        <a:latin typeface="Arial" panose="020B0604020202020204" pitchFamily="34" charset="0"/>
                        <a:cs typeface="Arial" panose="020B0604020202020204" pitchFamily="34" charset="0"/>
                      </a:endParaRP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smtClean="0">
                          <a:latin typeface="Arial" panose="020B0604020202020204" pitchFamily="34" charset="0"/>
                          <a:cs typeface="Arial" panose="020B0604020202020204" pitchFamily="34" charset="0"/>
                        </a:rPr>
                        <a:t>Caring and concern</a:t>
                      </a:r>
                    </a:p>
                    <a:p>
                      <a:r>
                        <a:rPr lang="en-US" dirty="0" smtClean="0">
                          <a:latin typeface="Arial" panose="020B0604020202020204" pitchFamily="34" charset="0"/>
                          <a:cs typeface="Arial" panose="020B0604020202020204" pitchFamily="34" charset="0"/>
                        </a:rPr>
                        <a:t> </a:t>
                      </a:r>
                      <a:r>
                        <a:rPr lang="en-US" dirty="0" smtClean="0">
                          <a:latin typeface="Arial" panose="020B0604020202020204" pitchFamily="34" charset="0"/>
                          <a:cs typeface="Arial" panose="020B0604020202020204" pitchFamily="34" charset="0"/>
                        </a:rPr>
                        <a:t>for others, </a:t>
                      </a:r>
                      <a:r>
                        <a:rPr lang="en-US" dirty="0" smtClean="0">
                          <a:latin typeface="Arial" panose="020B0604020202020204" pitchFamily="34" charset="0"/>
                          <a:cs typeface="Arial" panose="020B0604020202020204" pitchFamily="34" charset="0"/>
                        </a:rPr>
                        <a:t>empathy</a:t>
                      </a:r>
                      <a:endParaRPr lang="en-US"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4082910112"/>
                  </a:ext>
                </a:extLst>
              </a:tr>
              <a:tr h="335862">
                <a:tc>
                  <a:txBody>
                    <a:bodyPr/>
                    <a:lstStyle/>
                    <a:p>
                      <a:r>
                        <a:rPr lang="en-US" dirty="0" smtClean="0">
                          <a:latin typeface="Arial" panose="020B0604020202020204" pitchFamily="34" charset="0"/>
                          <a:cs typeface="Arial" panose="020B0604020202020204" pitchFamily="34" charset="0"/>
                        </a:rPr>
                        <a:t>Old Age (64+)</a:t>
                      </a:r>
                      <a:endParaRPr lang="en-US" dirty="0">
                        <a:latin typeface="Arial" panose="020B0604020202020204" pitchFamily="34" charset="0"/>
                        <a:cs typeface="Arial" panose="020B0604020202020204" pitchFamily="34" charset="0"/>
                      </a:endParaRPr>
                    </a:p>
                  </a:txBody>
                  <a:tcPr/>
                </a:tc>
                <a:tc>
                  <a:txBody>
                    <a:bodyPr/>
                    <a:lstStyle/>
                    <a:p>
                      <a:r>
                        <a:rPr lang="en-US" dirty="0" smtClean="0">
                          <a:latin typeface="Arial" panose="020B0604020202020204" pitchFamily="34" charset="0"/>
                          <a:cs typeface="Arial" panose="020B0604020202020204" pitchFamily="34" charset="0"/>
                        </a:rPr>
                        <a:t>Integrity vs. Despair</a:t>
                      </a:r>
                      <a:endParaRPr lang="en-US" dirty="0">
                        <a:latin typeface="Arial" panose="020B0604020202020204" pitchFamily="34" charset="0"/>
                        <a:cs typeface="Arial" panose="020B0604020202020204" pitchFamily="34" charset="0"/>
                      </a:endParaRPr>
                    </a:p>
                  </a:txBody>
                  <a:tcPr/>
                </a:tc>
                <a:tc>
                  <a:txBody>
                    <a:bodyPr/>
                    <a:lstStyle/>
                    <a:p>
                      <a:r>
                        <a:rPr lang="en-US" dirty="0" smtClean="0">
                          <a:latin typeface="Arial" panose="020B0604020202020204" pitchFamily="34" charset="0"/>
                          <a:cs typeface="Arial" panose="020B0604020202020204" pitchFamily="34" charset="0"/>
                        </a:rPr>
                        <a:t>Wisdom</a:t>
                      </a:r>
                      <a:endParaRPr lang="en-US" dirty="0">
                        <a:latin typeface="Arial" panose="020B0604020202020204" pitchFamily="34" charset="0"/>
                        <a:cs typeface="Arial" panose="020B0604020202020204" pitchFamily="34" charset="0"/>
                      </a:endParaRPr>
                    </a:p>
                  </a:txBody>
                  <a:tcPr/>
                </a:tc>
                <a:tc>
                  <a:txBody>
                    <a:bodyPr/>
                    <a:lstStyle/>
                    <a:p>
                      <a:r>
                        <a:rPr lang="en-US" dirty="0" smtClean="0">
                          <a:latin typeface="Arial" panose="020B0604020202020204" pitchFamily="34" charset="0"/>
                          <a:cs typeface="Arial" panose="020B0604020202020204" pitchFamily="34" charset="0"/>
                        </a:rPr>
                        <a:t>Existential</a:t>
                      </a:r>
                      <a:r>
                        <a:rPr lang="en-US" baseline="0" dirty="0" smtClean="0">
                          <a:latin typeface="Arial" panose="020B0604020202020204" pitchFamily="34" charset="0"/>
                          <a:cs typeface="Arial" panose="020B0604020202020204" pitchFamily="34" charset="0"/>
                        </a:rPr>
                        <a:t> identity</a:t>
                      </a:r>
                      <a:endParaRPr lang="en-US"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227174501"/>
                  </a:ext>
                </a:extLst>
              </a:tr>
            </a:tbl>
          </a:graphicData>
        </a:graphic>
      </p:graphicFrame>
    </p:spTree>
    <p:extLst>
      <p:ext uri="{BB962C8B-B14F-4D97-AF65-F5344CB8AC3E}">
        <p14:creationId xmlns:p14="http://schemas.microsoft.com/office/powerpoint/2010/main" val="147168395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dirty="0">
                <a:solidFill>
                  <a:srgbClr val="31B4E6">
                    <a:lumMod val="75000"/>
                  </a:srgbClr>
                </a:solidFill>
                <a:latin typeface="Arial Black" panose="020B0A04020102020204" pitchFamily="34" charset="0"/>
              </a:rPr>
              <a:t>Development in childhood stage</a:t>
            </a:r>
            <a:r>
              <a:rPr lang="en-US" dirty="0">
                <a:solidFill>
                  <a:srgbClr val="31B4E6">
                    <a:lumMod val="75000"/>
                  </a:srgbClr>
                </a:solidFill>
                <a:latin typeface="Arial Black" panose="020B0A04020102020204" pitchFamily="34" charset="0"/>
              </a:rPr>
              <a:t/>
            </a:r>
            <a:br>
              <a:rPr lang="en-US" dirty="0">
                <a:solidFill>
                  <a:srgbClr val="31B4E6">
                    <a:lumMod val="75000"/>
                  </a:srgbClr>
                </a:solidFill>
                <a:latin typeface="Arial Black" panose="020B0A04020102020204" pitchFamily="34" charset="0"/>
              </a:rPr>
            </a:br>
            <a:r>
              <a:rPr lang="en-US" sz="3200" dirty="0">
                <a:solidFill>
                  <a:srgbClr val="31B4E6">
                    <a:lumMod val="75000"/>
                  </a:srgbClr>
                </a:solidFill>
                <a:latin typeface="Arial" panose="020B0604020202020204" pitchFamily="34" charset="0"/>
                <a:cs typeface="Arial" panose="020B0604020202020204" pitchFamily="34" charset="0"/>
              </a:rPr>
              <a:t>Social aspect</a:t>
            </a:r>
            <a:endParaRPr lang="en-US" dirty="0"/>
          </a:p>
        </p:txBody>
      </p:sp>
      <p:sp>
        <p:nvSpPr>
          <p:cNvPr id="3" name="Content Placeholder 2"/>
          <p:cNvSpPr>
            <a:spLocks noGrp="1"/>
          </p:cNvSpPr>
          <p:nvPr>
            <p:ph idx="1"/>
          </p:nvPr>
        </p:nvSpPr>
        <p:spPr>
          <a:xfrm>
            <a:off x="2751258" y="1782501"/>
            <a:ext cx="8915400" cy="4221319"/>
          </a:xfrm>
        </p:spPr>
        <p:txBody>
          <a:bodyPr>
            <a:noAutofit/>
          </a:bodyPr>
          <a:lstStyle/>
          <a:p>
            <a:r>
              <a:rPr lang="en-US" sz="2400" dirty="0" smtClean="0">
                <a:solidFill>
                  <a:schemeClr val="tx1">
                    <a:lumMod val="95000"/>
                    <a:lumOff val="5000"/>
                  </a:schemeClr>
                </a:solidFill>
                <a:latin typeface="Arial" panose="020B0604020202020204" pitchFamily="34" charset="0"/>
                <a:cs typeface="Arial" panose="020B0604020202020204" pitchFamily="34" charset="0"/>
              </a:rPr>
              <a:t>From a critical point of view, Erikson`s theory is based on speculations and interpretations, rather than a strict scientific evidence. The theory is more of a descriptive overview and does not explain how or why development takes place. </a:t>
            </a:r>
          </a:p>
          <a:p>
            <a:r>
              <a:rPr lang="en-US" sz="2400" dirty="0" smtClean="0">
                <a:solidFill>
                  <a:schemeClr val="tx1">
                    <a:lumMod val="95000"/>
                    <a:lumOff val="5000"/>
                  </a:schemeClr>
                </a:solidFill>
                <a:latin typeface="Arial" panose="020B0604020202020204" pitchFamily="34" charset="0"/>
                <a:cs typeface="Arial" panose="020B0604020202020204" pitchFamily="34" charset="0"/>
              </a:rPr>
              <a:t>The theory does not cover the cognitive and emotional aspects of development, it only regards the individual`s basic attitude towards life (</a:t>
            </a:r>
            <a:r>
              <a:rPr lang="en-US" sz="2400" dirty="0" err="1" smtClean="0">
                <a:solidFill>
                  <a:schemeClr val="tx1">
                    <a:lumMod val="95000"/>
                    <a:lumOff val="5000"/>
                  </a:schemeClr>
                </a:solidFill>
                <a:latin typeface="Arial" panose="020B0604020202020204" pitchFamily="34" charset="0"/>
                <a:cs typeface="Arial" panose="020B0604020202020204" pitchFamily="34" charset="0"/>
              </a:rPr>
              <a:t>Louw</a:t>
            </a:r>
            <a:r>
              <a:rPr lang="en-US" sz="2400" dirty="0" smtClean="0">
                <a:solidFill>
                  <a:schemeClr val="tx1">
                    <a:lumMod val="95000"/>
                    <a:lumOff val="5000"/>
                  </a:schemeClr>
                </a:solidFill>
                <a:latin typeface="Arial" panose="020B0604020202020204" pitchFamily="34" charset="0"/>
                <a:cs typeface="Arial" panose="020B0604020202020204" pitchFamily="34" charset="0"/>
              </a:rPr>
              <a:t>, 1998).</a:t>
            </a:r>
          </a:p>
          <a:p>
            <a:pPr marL="0" indent="0">
              <a:buNone/>
            </a:pPr>
            <a:endParaRPr lang="en-US" sz="2400" dirty="0" smtClean="0">
              <a:solidFill>
                <a:schemeClr val="tx1">
                  <a:lumMod val="95000"/>
                  <a:lumOff val="5000"/>
                </a:schemeClr>
              </a:solidFill>
              <a:latin typeface="Arial" panose="020B0604020202020204" pitchFamily="34" charset="0"/>
              <a:cs typeface="Arial" panose="020B0604020202020204" pitchFamily="34" charset="0"/>
            </a:endParaRPr>
          </a:p>
          <a:p>
            <a:pPr marL="0" indent="0">
              <a:buNone/>
            </a:pPr>
            <a:r>
              <a:rPr lang="en-US" sz="2400" dirty="0" smtClean="0">
                <a:solidFill>
                  <a:schemeClr val="tx1">
                    <a:lumMod val="95000"/>
                    <a:lumOff val="5000"/>
                  </a:schemeClr>
                </a:solidFill>
                <a:latin typeface="Arial" panose="020B0604020202020204" pitchFamily="34" charset="0"/>
                <a:cs typeface="Arial" panose="020B0604020202020204" pitchFamily="34" charset="0"/>
              </a:rPr>
              <a:t>However, the theory contributes greatly to other relative areas of research like  psychotherapy and education and continues to inspire developmental psychologists to this day. </a:t>
            </a:r>
            <a:endParaRPr lang="en-US" sz="2400" dirty="0">
              <a:solidFill>
                <a:schemeClr val="tx1">
                  <a:lumMod val="95000"/>
                  <a:lumOff val="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5416973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dirty="0">
                <a:solidFill>
                  <a:srgbClr val="31B4E6">
                    <a:lumMod val="75000"/>
                  </a:srgbClr>
                </a:solidFill>
                <a:latin typeface="Arial Black" panose="020B0A04020102020204" pitchFamily="34" charset="0"/>
              </a:rPr>
              <a:t>Development in childhood stage</a:t>
            </a:r>
            <a:r>
              <a:rPr lang="en-US" dirty="0">
                <a:solidFill>
                  <a:srgbClr val="31B4E6">
                    <a:lumMod val="75000"/>
                  </a:srgbClr>
                </a:solidFill>
                <a:latin typeface="Arial Black" panose="020B0A04020102020204" pitchFamily="34" charset="0"/>
              </a:rPr>
              <a:t/>
            </a:r>
            <a:br>
              <a:rPr lang="en-US" dirty="0">
                <a:solidFill>
                  <a:srgbClr val="31B4E6">
                    <a:lumMod val="75000"/>
                  </a:srgbClr>
                </a:solidFill>
                <a:latin typeface="Arial Black" panose="020B0A04020102020204" pitchFamily="34" charset="0"/>
              </a:rPr>
            </a:br>
            <a:r>
              <a:rPr lang="en-US" dirty="0" smtClean="0">
                <a:solidFill>
                  <a:srgbClr val="31B4E6">
                    <a:lumMod val="75000"/>
                  </a:srgbClr>
                </a:solidFill>
                <a:latin typeface="Arial Black" panose="020B0A04020102020204" pitchFamily="34" charset="0"/>
              </a:rPr>
              <a:t>Summary</a:t>
            </a:r>
            <a:endParaRPr lang="en-US" dirty="0"/>
          </a:p>
        </p:txBody>
      </p:sp>
      <p:sp>
        <p:nvSpPr>
          <p:cNvPr id="3" name="Content Placeholder 2"/>
          <p:cNvSpPr>
            <a:spLocks noGrp="1"/>
          </p:cNvSpPr>
          <p:nvPr>
            <p:ph idx="1"/>
          </p:nvPr>
        </p:nvSpPr>
        <p:spPr>
          <a:xfrm>
            <a:off x="2589212" y="1794075"/>
            <a:ext cx="8915400" cy="4664597"/>
          </a:xfrm>
        </p:spPr>
        <p:txBody>
          <a:bodyPr>
            <a:normAutofit fontScale="92500" lnSpcReduction="20000"/>
          </a:bodyPr>
          <a:lstStyle/>
          <a:p>
            <a:r>
              <a:rPr lang="en-US" sz="2800" dirty="0" smtClean="0">
                <a:solidFill>
                  <a:schemeClr val="tx1">
                    <a:lumMod val="95000"/>
                    <a:lumOff val="5000"/>
                  </a:schemeClr>
                </a:solidFill>
                <a:latin typeface="Arial" panose="020B0604020202020204" pitchFamily="34" charset="0"/>
                <a:cs typeface="Arial" panose="020B0604020202020204" pitchFamily="34" charset="0"/>
              </a:rPr>
              <a:t>Age 2 – 6 years – symbolic thinking; inductive logic; egocentric; children learn autonomy and develop sense of trust, self control and initiative – they make plans, learn to lead; understand purpose; </a:t>
            </a:r>
          </a:p>
          <a:p>
            <a:r>
              <a:rPr lang="en-US" sz="2800" dirty="0" smtClean="0">
                <a:solidFill>
                  <a:schemeClr val="tx1">
                    <a:lumMod val="95000"/>
                    <a:lumOff val="5000"/>
                  </a:schemeClr>
                </a:solidFill>
                <a:latin typeface="Arial" panose="020B0604020202020204" pitchFamily="34" charset="0"/>
                <a:cs typeface="Arial" panose="020B0604020202020204" pitchFamily="34" charset="0"/>
              </a:rPr>
              <a:t>Age 6 – 12 years – logical thinking, development of ability for deduction; inconsistent abstract thinking; sense of competence; </a:t>
            </a:r>
          </a:p>
          <a:p>
            <a:pPr marL="0" indent="0">
              <a:buNone/>
            </a:pPr>
            <a:r>
              <a:rPr lang="en-US" sz="2800" dirty="0" smtClean="0">
                <a:solidFill>
                  <a:schemeClr val="tx1">
                    <a:lumMod val="95000"/>
                    <a:lumOff val="5000"/>
                  </a:schemeClr>
                </a:solidFill>
                <a:latin typeface="Arial" panose="020B0604020202020204" pitchFamily="34" charset="0"/>
                <a:cs typeface="Arial" panose="020B0604020202020204" pitchFamily="34" charset="0"/>
              </a:rPr>
              <a:t>Piaget`s Theory of Cognitive Development, Vygotsky`s Sociocultural approach and Erikson`s  Psychosocial Theory aim to explain qualitative changes in human development by exploring different areas of the complexity of the human life. These theories compliment each other in the effort of understanding the human mind. </a:t>
            </a:r>
          </a:p>
          <a:p>
            <a:pPr marL="0" indent="0">
              <a:buNone/>
            </a:pPr>
            <a:endParaRPr lang="en-US" sz="2400" dirty="0">
              <a:solidFill>
                <a:schemeClr val="tx1">
                  <a:lumMod val="95000"/>
                  <a:lumOff val="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7914046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latin typeface="Arial Black" panose="020B0A04020102020204" pitchFamily="34" charset="0"/>
              </a:rPr>
              <a:t>Reference list</a:t>
            </a:r>
            <a:endParaRPr lang="en-US" dirty="0">
              <a:latin typeface="Arial Black" panose="020B0A04020102020204" pitchFamily="34" charset="0"/>
            </a:endParaRPr>
          </a:p>
        </p:txBody>
      </p:sp>
      <p:sp>
        <p:nvSpPr>
          <p:cNvPr id="3" name="Content Placeholder 2"/>
          <p:cNvSpPr>
            <a:spLocks noGrp="1"/>
          </p:cNvSpPr>
          <p:nvPr>
            <p:ph idx="1"/>
          </p:nvPr>
        </p:nvSpPr>
        <p:spPr>
          <a:xfrm>
            <a:off x="2589212" y="1273215"/>
            <a:ext cx="8915400" cy="5440101"/>
          </a:xfrm>
        </p:spPr>
        <p:txBody>
          <a:bodyPr>
            <a:normAutofit fontScale="92500" lnSpcReduction="10000"/>
          </a:bodyPr>
          <a:lstStyle/>
          <a:p>
            <a:pPr marL="0" lvl="0" indent="0">
              <a:buClr>
                <a:srgbClr val="353535"/>
              </a:buClr>
              <a:buNone/>
            </a:pPr>
            <a:r>
              <a:rPr lang="en-US" sz="1600" dirty="0" smtClean="0">
                <a:solidFill>
                  <a:prstClr val="black">
                    <a:lumMod val="95000"/>
                    <a:lumOff val="5000"/>
                  </a:prstClr>
                </a:solidFill>
                <a:latin typeface="Arial" panose="020B0604020202020204" pitchFamily="34" charset="0"/>
                <a:cs typeface="Arial" panose="020B0604020202020204" pitchFamily="34" charset="0"/>
              </a:rPr>
              <a:t>CliffsNotes</a:t>
            </a:r>
            <a:r>
              <a:rPr lang="en-US" sz="1600" dirty="0">
                <a:solidFill>
                  <a:prstClr val="black">
                    <a:lumMod val="95000"/>
                    <a:lumOff val="5000"/>
                  </a:prstClr>
                </a:solidFill>
                <a:latin typeface="Arial" panose="020B0604020202020204" pitchFamily="34" charset="0"/>
                <a:cs typeface="Arial" panose="020B0604020202020204" pitchFamily="34" charset="0"/>
              </a:rPr>
              <a:t>, </a:t>
            </a:r>
            <a:r>
              <a:rPr lang="en-US" sz="1600" dirty="0" smtClean="0">
                <a:solidFill>
                  <a:prstClr val="black">
                    <a:lumMod val="95000"/>
                    <a:lumOff val="5000"/>
                  </a:prstClr>
                </a:solidFill>
                <a:latin typeface="Arial" panose="020B0604020202020204" pitchFamily="34" charset="0"/>
                <a:cs typeface="Arial" panose="020B0604020202020204" pitchFamily="34" charset="0"/>
              </a:rPr>
              <a:t>(2019) </a:t>
            </a:r>
            <a:r>
              <a:rPr lang="en-US" sz="1600" i="1" dirty="0" smtClean="0">
                <a:solidFill>
                  <a:prstClr val="black">
                    <a:lumMod val="95000"/>
                    <a:lumOff val="5000"/>
                  </a:prstClr>
                </a:solidFill>
                <a:latin typeface="Arial" panose="020B0604020202020204" pitchFamily="34" charset="0"/>
                <a:cs typeface="Arial" panose="020B0604020202020204" pitchFamily="34" charset="0"/>
              </a:rPr>
              <a:t>Cognitive Development [Online] </a:t>
            </a:r>
          </a:p>
          <a:p>
            <a:pPr marL="0" lvl="0" indent="0">
              <a:buClr>
                <a:srgbClr val="353535"/>
              </a:buClr>
              <a:buNone/>
            </a:pPr>
            <a:r>
              <a:rPr lang="en-US" sz="1500" dirty="0">
                <a:solidFill>
                  <a:prstClr val="black">
                    <a:lumMod val="95000"/>
                    <a:lumOff val="5000"/>
                  </a:prstClr>
                </a:solidFill>
                <a:latin typeface="Arial" panose="020B0604020202020204" pitchFamily="34" charset="0"/>
                <a:cs typeface="Arial" panose="020B0604020202020204" pitchFamily="34" charset="0"/>
              </a:rPr>
              <a:t>Gray, P. (1994</a:t>
            </a:r>
            <a:r>
              <a:rPr lang="en-US" sz="1500" dirty="0" smtClean="0">
                <a:solidFill>
                  <a:prstClr val="black">
                    <a:lumMod val="95000"/>
                    <a:lumOff val="5000"/>
                  </a:prstClr>
                </a:solidFill>
                <a:latin typeface="Arial" panose="020B0604020202020204" pitchFamily="34" charset="0"/>
                <a:cs typeface="Arial" panose="020B0604020202020204" pitchFamily="34" charset="0"/>
              </a:rPr>
              <a:t>) `</a:t>
            </a:r>
            <a:r>
              <a:rPr lang="en-US" sz="1500" i="1" dirty="0" smtClean="0">
                <a:solidFill>
                  <a:prstClr val="black">
                    <a:lumMod val="95000"/>
                    <a:lumOff val="5000"/>
                  </a:prstClr>
                </a:solidFill>
                <a:latin typeface="Arial" panose="020B0604020202020204" pitchFamily="34" charset="0"/>
                <a:cs typeface="Arial" panose="020B0604020202020204" pitchFamily="34" charset="0"/>
              </a:rPr>
              <a:t>Psychology`</a:t>
            </a:r>
            <a:r>
              <a:rPr lang="en-US" sz="1500" dirty="0">
                <a:solidFill>
                  <a:prstClr val="black">
                    <a:lumMod val="95000"/>
                    <a:lumOff val="5000"/>
                  </a:prstClr>
                </a:solidFill>
                <a:latin typeface="Arial" panose="020B0604020202020204" pitchFamily="34" charset="0"/>
                <a:cs typeface="Arial" panose="020B0604020202020204" pitchFamily="34" charset="0"/>
              </a:rPr>
              <a:t>.</a:t>
            </a:r>
            <a:r>
              <a:rPr lang="en-US" sz="1500" dirty="0" smtClean="0">
                <a:solidFill>
                  <a:prstClr val="black">
                    <a:lumMod val="95000"/>
                    <a:lumOff val="5000"/>
                  </a:prstClr>
                </a:solidFill>
                <a:latin typeface="Arial" panose="020B0604020202020204" pitchFamily="34" charset="0"/>
                <a:cs typeface="Arial" panose="020B0604020202020204" pitchFamily="34" charset="0"/>
              </a:rPr>
              <a:t>2nd ed. Boston</a:t>
            </a:r>
            <a:r>
              <a:rPr lang="en-US" sz="1500" dirty="0">
                <a:solidFill>
                  <a:prstClr val="black">
                    <a:lumMod val="95000"/>
                    <a:lumOff val="5000"/>
                  </a:prstClr>
                </a:solidFill>
                <a:latin typeface="Arial" panose="020B0604020202020204" pitchFamily="34" charset="0"/>
                <a:cs typeface="Arial" panose="020B0604020202020204" pitchFamily="34" charset="0"/>
              </a:rPr>
              <a:t>: Worth Publishers</a:t>
            </a:r>
            <a:r>
              <a:rPr lang="en-US" sz="1500" dirty="0" smtClean="0">
                <a:solidFill>
                  <a:prstClr val="black">
                    <a:lumMod val="95000"/>
                    <a:lumOff val="5000"/>
                  </a:prstClr>
                </a:solidFill>
                <a:latin typeface="Arial" panose="020B0604020202020204" pitchFamily="34" charset="0"/>
                <a:cs typeface="Arial" panose="020B0604020202020204" pitchFamily="34" charset="0"/>
              </a:rPr>
              <a:t>.</a:t>
            </a:r>
          </a:p>
          <a:p>
            <a:pPr marL="0" lvl="0" indent="0">
              <a:buClr>
                <a:srgbClr val="353535"/>
              </a:buClr>
              <a:buNone/>
            </a:pPr>
            <a:r>
              <a:rPr lang="en-US" sz="1500" dirty="0" smtClean="0">
                <a:solidFill>
                  <a:prstClr val="black">
                    <a:lumMod val="95000"/>
                    <a:lumOff val="5000"/>
                  </a:prstClr>
                </a:solidFill>
                <a:latin typeface="Arial" panose="020B0604020202020204" pitchFamily="34" charset="0"/>
                <a:cs typeface="Arial" panose="020B0604020202020204" pitchFamily="34" charset="0"/>
              </a:rPr>
              <a:t>Griggs R.A. (</a:t>
            </a:r>
            <a:r>
              <a:rPr lang="en-US" sz="1500" dirty="0">
                <a:solidFill>
                  <a:prstClr val="black">
                    <a:lumMod val="95000"/>
                    <a:lumOff val="5000"/>
                  </a:prstClr>
                </a:solidFill>
                <a:latin typeface="Arial" panose="020B0604020202020204" pitchFamily="34" charset="0"/>
                <a:cs typeface="Arial" panose="020B0604020202020204" pitchFamily="34" charset="0"/>
              </a:rPr>
              <a:t>2012) </a:t>
            </a:r>
            <a:r>
              <a:rPr lang="en-US" sz="1500" i="1" dirty="0" smtClean="0">
                <a:solidFill>
                  <a:prstClr val="black">
                    <a:lumMod val="95000"/>
                    <a:lumOff val="5000"/>
                  </a:prstClr>
                </a:solidFill>
                <a:latin typeface="Arial" panose="020B0604020202020204" pitchFamily="34" charset="0"/>
                <a:cs typeface="Arial" panose="020B0604020202020204" pitchFamily="34" charset="0"/>
              </a:rPr>
              <a:t>Psychology</a:t>
            </a:r>
            <a:r>
              <a:rPr lang="en-US" sz="1500" i="1" dirty="0">
                <a:solidFill>
                  <a:prstClr val="black">
                    <a:lumMod val="95000"/>
                    <a:lumOff val="5000"/>
                  </a:prstClr>
                </a:solidFill>
                <a:latin typeface="Arial" panose="020B0604020202020204" pitchFamily="34" charset="0"/>
                <a:cs typeface="Arial" panose="020B0604020202020204" pitchFamily="34" charset="0"/>
              </a:rPr>
              <a:t> </a:t>
            </a:r>
            <a:r>
              <a:rPr lang="en-US" sz="1500" i="1" dirty="0" smtClean="0">
                <a:solidFill>
                  <a:prstClr val="black">
                    <a:lumMod val="95000"/>
                    <a:lumOff val="5000"/>
                  </a:prstClr>
                </a:solidFill>
                <a:latin typeface="Arial" panose="020B0604020202020204" pitchFamily="34" charset="0"/>
                <a:cs typeface="Arial" panose="020B0604020202020204" pitchFamily="34" charset="0"/>
              </a:rPr>
              <a:t>A </a:t>
            </a:r>
            <a:r>
              <a:rPr lang="en-US" sz="1500" i="1" dirty="0">
                <a:solidFill>
                  <a:prstClr val="black">
                    <a:lumMod val="95000"/>
                    <a:lumOff val="5000"/>
                  </a:prstClr>
                </a:solidFill>
                <a:latin typeface="Arial" panose="020B0604020202020204" pitchFamily="34" charset="0"/>
                <a:cs typeface="Arial" panose="020B0604020202020204" pitchFamily="34" charset="0"/>
              </a:rPr>
              <a:t>Concise </a:t>
            </a:r>
            <a:r>
              <a:rPr lang="en-US" sz="1500" i="1" dirty="0" smtClean="0">
                <a:solidFill>
                  <a:prstClr val="black">
                    <a:lumMod val="95000"/>
                    <a:lumOff val="5000"/>
                  </a:prstClr>
                </a:solidFill>
                <a:latin typeface="Arial" panose="020B0604020202020204" pitchFamily="34" charset="0"/>
                <a:cs typeface="Arial" panose="020B0604020202020204" pitchFamily="34" charset="0"/>
              </a:rPr>
              <a:t>Introduction </a:t>
            </a:r>
            <a:r>
              <a:rPr lang="en-US" sz="1500" dirty="0" smtClean="0">
                <a:solidFill>
                  <a:prstClr val="black">
                    <a:lumMod val="95000"/>
                    <a:lumOff val="5000"/>
                  </a:prstClr>
                </a:solidFill>
                <a:latin typeface="Arial" panose="020B0604020202020204" pitchFamily="34" charset="0"/>
                <a:cs typeface="Arial" panose="020B0604020202020204" pitchFamily="34" charset="0"/>
              </a:rPr>
              <a:t>New York: Worth Publishers</a:t>
            </a:r>
          </a:p>
          <a:p>
            <a:pPr marL="0" lvl="0" indent="0">
              <a:buClr>
                <a:srgbClr val="353535"/>
              </a:buClr>
              <a:buNone/>
            </a:pPr>
            <a:r>
              <a:rPr lang="en-US" sz="1500" dirty="0" smtClean="0">
                <a:solidFill>
                  <a:prstClr val="black">
                    <a:lumMod val="95000"/>
                    <a:lumOff val="5000"/>
                  </a:prstClr>
                </a:solidFill>
                <a:latin typeface="Arial" panose="020B0604020202020204" pitchFamily="34" charset="0"/>
                <a:cs typeface="Arial" panose="020B0604020202020204" pitchFamily="34" charset="0"/>
              </a:rPr>
              <a:t>Lally M. </a:t>
            </a:r>
            <a:r>
              <a:rPr lang="en-US" sz="1500" dirty="0">
                <a:solidFill>
                  <a:prstClr val="black">
                    <a:lumMod val="95000"/>
                    <a:lumOff val="5000"/>
                  </a:prstClr>
                </a:solidFill>
                <a:latin typeface="Arial" panose="020B0604020202020204" pitchFamily="34" charset="0"/>
                <a:cs typeface="Arial" panose="020B0604020202020204" pitchFamily="34" charset="0"/>
              </a:rPr>
              <a:t>and </a:t>
            </a:r>
            <a:r>
              <a:rPr lang="en-US" sz="1500" dirty="0" smtClean="0">
                <a:solidFill>
                  <a:prstClr val="black">
                    <a:lumMod val="95000"/>
                    <a:lumOff val="5000"/>
                  </a:prstClr>
                </a:solidFill>
                <a:latin typeface="Arial" panose="020B0604020202020204" pitchFamily="34" charset="0"/>
                <a:cs typeface="Arial" panose="020B0604020202020204" pitchFamily="34" charset="0"/>
              </a:rPr>
              <a:t>Valentine-French S. (2017) ` </a:t>
            </a:r>
            <a:r>
              <a:rPr lang="en-US" sz="1500" i="1" dirty="0">
                <a:solidFill>
                  <a:prstClr val="black">
                    <a:lumMod val="95000"/>
                    <a:lumOff val="5000"/>
                  </a:prstClr>
                </a:solidFill>
                <a:latin typeface="Arial" panose="020B0604020202020204" pitchFamily="34" charset="0"/>
                <a:cs typeface="Arial" panose="020B0604020202020204" pitchFamily="34" charset="0"/>
              </a:rPr>
              <a:t>Lifespan Development: A Psychological </a:t>
            </a:r>
            <a:r>
              <a:rPr lang="en-US" sz="1500" i="1" dirty="0" smtClean="0">
                <a:solidFill>
                  <a:prstClr val="black">
                    <a:lumMod val="95000"/>
                    <a:lumOff val="5000"/>
                  </a:prstClr>
                </a:solidFill>
                <a:latin typeface="Arial" panose="020B0604020202020204" pitchFamily="34" charset="0"/>
                <a:cs typeface="Arial" panose="020B0604020202020204" pitchFamily="34" charset="0"/>
              </a:rPr>
              <a:t>Perspective`</a:t>
            </a:r>
            <a:r>
              <a:rPr lang="en-US" sz="1500" dirty="0" smtClean="0">
                <a:solidFill>
                  <a:prstClr val="black">
                    <a:lumMod val="95000"/>
                    <a:lumOff val="5000"/>
                  </a:prstClr>
                </a:solidFill>
                <a:latin typeface="Arial" panose="020B0604020202020204" pitchFamily="34" charset="0"/>
                <a:cs typeface="Arial" panose="020B0604020202020204" pitchFamily="34" charset="0"/>
              </a:rPr>
              <a:t>, College Lake County, San Francisco </a:t>
            </a:r>
          </a:p>
          <a:p>
            <a:pPr marL="0" lvl="0" indent="0">
              <a:buClr>
                <a:srgbClr val="353535"/>
              </a:buClr>
              <a:buNone/>
            </a:pPr>
            <a:r>
              <a:rPr lang="en-US" sz="1500" dirty="0" smtClean="0">
                <a:solidFill>
                  <a:prstClr val="black">
                    <a:lumMod val="95000"/>
                    <a:lumOff val="5000"/>
                  </a:prstClr>
                </a:solidFill>
                <a:latin typeface="Arial" panose="020B0604020202020204" pitchFamily="34" charset="0"/>
                <a:cs typeface="Arial" panose="020B0604020202020204" pitchFamily="34" charset="0"/>
              </a:rPr>
              <a:t>[Online</a:t>
            </a:r>
            <a:r>
              <a:rPr lang="en-US" sz="1500" dirty="0">
                <a:solidFill>
                  <a:prstClr val="black">
                    <a:lumMod val="95000"/>
                    <a:lumOff val="5000"/>
                  </a:prstClr>
                </a:solidFill>
                <a:latin typeface="Arial" panose="020B0604020202020204" pitchFamily="34" charset="0"/>
                <a:cs typeface="Arial" panose="020B0604020202020204" pitchFamily="34" charset="0"/>
              </a:rPr>
              <a:t>] Available from: http://dept.clcillinois.edu/psy/LifespanDevelopment.pdf </a:t>
            </a:r>
            <a:endParaRPr lang="en-US" sz="1500" dirty="0" smtClean="0">
              <a:solidFill>
                <a:prstClr val="black">
                  <a:lumMod val="95000"/>
                  <a:lumOff val="5000"/>
                </a:prstClr>
              </a:solidFill>
              <a:latin typeface="Arial" panose="020B0604020202020204" pitchFamily="34" charset="0"/>
              <a:cs typeface="Arial" panose="020B0604020202020204" pitchFamily="34" charset="0"/>
            </a:endParaRPr>
          </a:p>
          <a:p>
            <a:pPr marL="0" lvl="0" indent="0">
              <a:buClr>
                <a:srgbClr val="353535"/>
              </a:buClr>
              <a:buNone/>
            </a:pPr>
            <a:r>
              <a:rPr lang="en-US" sz="1500" dirty="0" smtClean="0">
                <a:solidFill>
                  <a:prstClr val="black">
                    <a:lumMod val="95000"/>
                    <a:lumOff val="5000"/>
                  </a:prstClr>
                </a:solidFill>
                <a:latin typeface="Arial" panose="020B0604020202020204" pitchFamily="34" charset="0"/>
                <a:cs typeface="Arial" panose="020B0604020202020204" pitchFamily="34" charset="0"/>
              </a:rPr>
              <a:t>(Accessed 6 August 2019).</a:t>
            </a:r>
          </a:p>
          <a:p>
            <a:pPr marL="0" lvl="0" indent="0">
              <a:buClr>
                <a:srgbClr val="353535"/>
              </a:buClr>
              <a:buNone/>
            </a:pPr>
            <a:r>
              <a:rPr lang="en-US" sz="1500" dirty="0">
                <a:latin typeface="Arial" panose="020B0604020202020204" pitchFamily="34" charset="0"/>
                <a:ea typeface="Calibri" panose="020F0502020204030204" pitchFamily="34" charset="0"/>
                <a:cs typeface="Arial" panose="020B0604020202020204" pitchFamily="34" charset="0"/>
              </a:rPr>
              <a:t> </a:t>
            </a:r>
            <a:r>
              <a:rPr lang="en-US" sz="1500" dirty="0" err="1">
                <a:solidFill>
                  <a:schemeClr val="tx1">
                    <a:lumMod val="95000"/>
                    <a:lumOff val="5000"/>
                  </a:schemeClr>
                </a:solidFill>
                <a:latin typeface="Arial" panose="020B0604020202020204" pitchFamily="34" charset="0"/>
                <a:ea typeface="Calibri" panose="020F0502020204030204" pitchFamily="34" charset="0"/>
                <a:cs typeface="Arial" panose="020B0604020202020204" pitchFamily="34" charset="0"/>
              </a:rPr>
              <a:t>Louw</a:t>
            </a:r>
            <a:r>
              <a:rPr lang="en-US" sz="1500" dirty="0">
                <a:solidFill>
                  <a:schemeClr val="tx1">
                    <a:lumMod val="95000"/>
                    <a:lumOff val="5000"/>
                  </a:schemeClr>
                </a:solidFill>
                <a:latin typeface="Arial" panose="020B0604020202020204" pitchFamily="34" charset="0"/>
                <a:ea typeface="Calibri" panose="020F0502020204030204" pitchFamily="34" charset="0"/>
                <a:cs typeface="Arial" panose="020B0604020202020204" pitchFamily="34" charset="0"/>
              </a:rPr>
              <a:t>, D.A. (1998) </a:t>
            </a:r>
            <a:r>
              <a:rPr lang="en-US" sz="1500" i="1" dirty="0">
                <a:solidFill>
                  <a:schemeClr val="tx1">
                    <a:lumMod val="95000"/>
                    <a:lumOff val="5000"/>
                  </a:schemeClr>
                </a:solidFill>
                <a:latin typeface="Arial" panose="020B0604020202020204" pitchFamily="34" charset="0"/>
                <a:ea typeface="Calibri" panose="020F0502020204030204" pitchFamily="34" charset="0"/>
                <a:cs typeface="Arial" panose="020B0604020202020204" pitchFamily="34" charset="0"/>
              </a:rPr>
              <a:t>Human Development </a:t>
            </a:r>
            <a:r>
              <a:rPr lang="en-US" sz="1500" i="1" dirty="0" smtClean="0">
                <a:solidFill>
                  <a:schemeClr val="tx1">
                    <a:lumMod val="95000"/>
                    <a:lumOff val="5000"/>
                  </a:schemeClr>
                </a:solidFill>
                <a:latin typeface="Arial" panose="020B0604020202020204" pitchFamily="34" charset="0"/>
                <a:ea typeface="Calibri" panose="020F0502020204030204" pitchFamily="34" charset="0"/>
                <a:cs typeface="Arial" panose="020B0604020202020204" pitchFamily="34" charset="0"/>
              </a:rPr>
              <a:t> </a:t>
            </a:r>
            <a:r>
              <a:rPr lang="en-US" sz="1500" dirty="0">
                <a:solidFill>
                  <a:schemeClr val="tx1">
                    <a:lumMod val="95000"/>
                    <a:lumOff val="5000"/>
                  </a:schemeClr>
                </a:solidFill>
                <a:latin typeface="Arial" panose="020B0604020202020204" pitchFamily="34" charset="0"/>
                <a:ea typeface="Calibri" panose="020F0502020204030204" pitchFamily="34" charset="0"/>
                <a:cs typeface="Arial" panose="020B0604020202020204" pitchFamily="34" charset="0"/>
              </a:rPr>
              <a:t>South Africa: </a:t>
            </a:r>
            <a:r>
              <a:rPr lang="en-US" sz="1500" dirty="0" err="1">
                <a:solidFill>
                  <a:schemeClr val="tx1">
                    <a:lumMod val="95000"/>
                    <a:lumOff val="5000"/>
                  </a:schemeClr>
                </a:solidFill>
                <a:latin typeface="Arial" panose="020B0604020202020204" pitchFamily="34" charset="0"/>
                <a:ea typeface="Calibri" panose="020F0502020204030204" pitchFamily="34" charset="0"/>
                <a:cs typeface="Arial" panose="020B0604020202020204" pitchFamily="34" charset="0"/>
              </a:rPr>
              <a:t>Kagiso</a:t>
            </a:r>
            <a:r>
              <a:rPr lang="en-US" sz="1500" dirty="0">
                <a:solidFill>
                  <a:schemeClr val="tx1">
                    <a:lumMod val="95000"/>
                    <a:lumOff val="5000"/>
                  </a:schemeClr>
                </a:solidFill>
                <a:latin typeface="Arial" panose="020B0604020202020204" pitchFamily="34" charset="0"/>
                <a:ea typeface="Calibri" panose="020F0502020204030204" pitchFamily="34" charset="0"/>
                <a:cs typeface="Arial" panose="020B0604020202020204" pitchFamily="34" charset="0"/>
              </a:rPr>
              <a:t> Tertiary </a:t>
            </a:r>
            <a:endParaRPr lang="en-US" sz="1500" dirty="0" smtClean="0">
              <a:solidFill>
                <a:schemeClr val="tx1">
                  <a:lumMod val="95000"/>
                  <a:lumOff val="5000"/>
                </a:schemeClr>
              </a:solidFill>
              <a:latin typeface="Arial" panose="020B0604020202020204" pitchFamily="34" charset="0"/>
              <a:ea typeface="Calibri" panose="020F0502020204030204" pitchFamily="34" charset="0"/>
              <a:cs typeface="Arial" panose="020B0604020202020204" pitchFamily="34" charset="0"/>
            </a:endParaRPr>
          </a:p>
          <a:p>
            <a:pPr marL="0" lvl="0" indent="0">
              <a:buClr>
                <a:srgbClr val="353535"/>
              </a:buClr>
              <a:buNone/>
            </a:pPr>
            <a:r>
              <a:rPr lang="en-US" sz="1500" dirty="0" smtClean="0">
                <a:solidFill>
                  <a:schemeClr val="tx1">
                    <a:lumMod val="95000"/>
                    <a:lumOff val="5000"/>
                  </a:schemeClr>
                </a:solidFill>
                <a:latin typeface="Arial" panose="020B0604020202020204" pitchFamily="34" charset="0"/>
                <a:cs typeface="Arial" panose="020B0604020202020204" pitchFamily="34" charset="0"/>
              </a:rPr>
              <a:t>[Online] Available from</a:t>
            </a:r>
            <a:r>
              <a:rPr lang="en-US" sz="1500" dirty="0">
                <a:solidFill>
                  <a:schemeClr val="tx1">
                    <a:lumMod val="95000"/>
                    <a:lumOff val="5000"/>
                  </a:schemeClr>
                </a:solidFill>
                <a:latin typeface="Arial" panose="020B0604020202020204" pitchFamily="34" charset="0"/>
                <a:cs typeface="Arial" panose="020B0604020202020204" pitchFamily="34" charset="0"/>
              </a:rPr>
              <a:t>: https://books.google.co.uk/books?hl=en&amp;lr=&amp;id=5H7Dg_cnJgIC&amp;oi=fnd&amp;pg=PP29&amp;dq=Louw,+D.+A.+(1998).+Human+Development.+(2+nd+ed.).+South+Africa:+Kagiso+Tertiary&amp;ots=HN7apIGMOJ&amp;sig=_xpvklXpXieqKXrC49fpiMJVnVQ#v=onepage&amp;q=Louw%2C%20D.%20A.%20(1998).%20Human%20Development.%20(2%20nd%20ed.).%</a:t>
            </a:r>
            <a:r>
              <a:rPr lang="en-US" sz="1500" dirty="0" smtClean="0">
                <a:solidFill>
                  <a:schemeClr val="tx1">
                    <a:lumMod val="95000"/>
                    <a:lumOff val="5000"/>
                  </a:schemeClr>
                </a:solidFill>
                <a:latin typeface="Arial" panose="020B0604020202020204" pitchFamily="34" charset="0"/>
                <a:cs typeface="Arial" panose="020B0604020202020204" pitchFamily="34" charset="0"/>
              </a:rPr>
              <a:t>20South%20Africa%3A%20Kagiso%20Tertiary&amp;f=false</a:t>
            </a:r>
          </a:p>
          <a:p>
            <a:pPr marL="0" lvl="0" indent="0">
              <a:buClr>
                <a:srgbClr val="353535"/>
              </a:buClr>
              <a:buNone/>
            </a:pPr>
            <a:r>
              <a:rPr lang="en-US" sz="1500" dirty="0" smtClean="0">
                <a:solidFill>
                  <a:schemeClr val="tx1">
                    <a:lumMod val="95000"/>
                    <a:lumOff val="5000"/>
                  </a:schemeClr>
                </a:solidFill>
                <a:latin typeface="Arial" panose="020B0604020202020204" pitchFamily="34" charset="0"/>
                <a:cs typeface="Arial" panose="020B0604020202020204" pitchFamily="34" charset="0"/>
              </a:rPr>
              <a:t>(Accessed 4 August 2019).</a:t>
            </a:r>
          </a:p>
          <a:p>
            <a:pPr marL="0" lvl="0" indent="0">
              <a:buClr>
                <a:srgbClr val="353535"/>
              </a:buClr>
              <a:buNone/>
            </a:pPr>
            <a:r>
              <a:rPr lang="en-US" sz="1600" dirty="0" smtClean="0">
                <a:solidFill>
                  <a:schemeClr val="tx1">
                    <a:lumMod val="95000"/>
                    <a:lumOff val="5000"/>
                  </a:schemeClr>
                </a:solidFill>
                <a:latin typeface="Arial" panose="020B0604020202020204" pitchFamily="34" charset="0"/>
                <a:cs typeface="Arial" panose="020B0604020202020204" pitchFamily="34" charset="0"/>
              </a:rPr>
              <a:t>Nicolopoulou, A. (1993) `Play, cognitive development, and the social world: Piaget, Vygotsky, and beyond</a:t>
            </a:r>
            <a:r>
              <a:rPr lang="en-US" sz="1600" i="1" dirty="0" smtClean="0">
                <a:solidFill>
                  <a:schemeClr val="tx1">
                    <a:lumMod val="95000"/>
                    <a:lumOff val="5000"/>
                  </a:schemeClr>
                </a:solidFill>
                <a:latin typeface="Arial" panose="020B0604020202020204" pitchFamily="34" charset="0"/>
                <a:cs typeface="Arial" panose="020B0604020202020204" pitchFamily="34" charset="0"/>
              </a:rPr>
              <a:t>` Human Development </a:t>
            </a:r>
            <a:r>
              <a:rPr lang="en-US" sz="1600" dirty="0" smtClean="0">
                <a:solidFill>
                  <a:schemeClr val="tx1">
                    <a:lumMod val="95000"/>
                    <a:lumOff val="5000"/>
                  </a:schemeClr>
                </a:solidFill>
                <a:latin typeface="Arial" panose="020B0604020202020204" pitchFamily="34" charset="0"/>
                <a:cs typeface="Arial" panose="020B0604020202020204" pitchFamily="34" charset="0"/>
              </a:rPr>
              <a:t>36(1), pp.1-23</a:t>
            </a:r>
          </a:p>
          <a:p>
            <a:pPr marL="0" lvl="0" indent="0">
              <a:buClr>
                <a:srgbClr val="353535"/>
              </a:buClr>
              <a:buNone/>
            </a:pPr>
            <a:r>
              <a:rPr lang="en-US" sz="1600" dirty="0" smtClean="0">
                <a:solidFill>
                  <a:schemeClr val="tx1">
                    <a:lumMod val="95000"/>
                    <a:lumOff val="5000"/>
                  </a:schemeClr>
                </a:solidFill>
                <a:latin typeface="Arial" panose="020B0604020202020204" pitchFamily="34" charset="0"/>
                <a:cs typeface="Arial" panose="020B0604020202020204" pitchFamily="34" charset="0"/>
              </a:rPr>
              <a:t>[Online</a:t>
            </a:r>
            <a:r>
              <a:rPr lang="en-US" sz="1600" dirty="0">
                <a:solidFill>
                  <a:schemeClr val="tx1">
                    <a:lumMod val="95000"/>
                    <a:lumOff val="5000"/>
                  </a:schemeClr>
                </a:solidFill>
                <a:latin typeface="Arial" panose="020B0604020202020204" pitchFamily="34" charset="0"/>
                <a:cs typeface="Arial" panose="020B0604020202020204" pitchFamily="34" charset="0"/>
              </a:rPr>
              <a:t>] Available from: https://psychology.cas2.lehigh.edu/sites/psychology.cas2.lehigh.edu/files/Nicolopoulou%20-%20Play%20%28HD%201993%29.pdf </a:t>
            </a:r>
          </a:p>
          <a:p>
            <a:pPr marL="0" lvl="0" indent="0">
              <a:buClr>
                <a:srgbClr val="353535"/>
              </a:buClr>
              <a:buNone/>
            </a:pPr>
            <a:r>
              <a:rPr lang="en-US" sz="1600" dirty="0" smtClean="0">
                <a:solidFill>
                  <a:schemeClr val="tx1">
                    <a:lumMod val="95000"/>
                    <a:lumOff val="5000"/>
                  </a:schemeClr>
                </a:solidFill>
                <a:latin typeface="Arial" panose="020B0604020202020204" pitchFamily="34" charset="0"/>
                <a:cs typeface="Arial" panose="020B0604020202020204" pitchFamily="34" charset="0"/>
              </a:rPr>
              <a:t>(Accessed 4 August 2019)</a:t>
            </a:r>
            <a:endParaRPr lang="en-US" sz="1500" dirty="0">
              <a:solidFill>
                <a:schemeClr val="tx1">
                  <a:lumMod val="95000"/>
                  <a:lumOff val="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34420216"/>
      </p:ext>
    </p:extLst>
  </p:cSld>
  <p:clrMapOvr>
    <a:masterClrMapping/>
  </p:clrMapOvr>
  <p:timing>
    <p:tnLst>
      <p:par>
        <p:cTn id="1" dur="indefinite" restart="never" nodeType="tmRoot"/>
      </p:par>
    </p:tnLst>
  </p:timing>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docProps/app.xml><?xml version="1.0" encoding="utf-8"?>
<Properties xmlns="http://schemas.openxmlformats.org/officeDocument/2006/extended-properties" xmlns:vt="http://schemas.openxmlformats.org/officeDocument/2006/docPropsVTypes">
  <Template>Wisp</Template>
  <TotalTime>9500</TotalTime>
  <Words>1474</Words>
  <Application>Microsoft Office PowerPoint</Application>
  <PresentationFormat>Widescreen</PresentationFormat>
  <Paragraphs>137</Paragraphs>
  <Slides>14</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Arial</vt:lpstr>
      <vt:lpstr>Arial Black</vt:lpstr>
      <vt:lpstr>Calibri</vt:lpstr>
      <vt:lpstr>Century Gothic</vt:lpstr>
      <vt:lpstr>Wingdings</vt:lpstr>
      <vt:lpstr>Wingdings 3</vt:lpstr>
      <vt:lpstr>Wisp</vt:lpstr>
      <vt:lpstr>Lifespan Development</vt:lpstr>
      <vt:lpstr>Lifespan development theory </vt:lpstr>
      <vt:lpstr>Types of development </vt:lpstr>
      <vt:lpstr>Developmental stages Commonly used set of stages (Griggs, 2012)</vt:lpstr>
      <vt:lpstr> Development in childhood stage  Biological aspect   </vt:lpstr>
      <vt:lpstr>Development in childhood stage Cognitive aspect </vt:lpstr>
      <vt:lpstr>Development in childhood stage Cognitive aspect</vt:lpstr>
      <vt:lpstr>Development in childhood stage Cognitive aspect</vt:lpstr>
      <vt:lpstr>Development in childhood stage Cognitive aspect</vt:lpstr>
      <vt:lpstr>Development in childhood stage Social aspect</vt:lpstr>
      <vt:lpstr>Development in childhood stage Social aspect</vt:lpstr>
      <vt:lpstr>Development in childhood stage Social aspect</vt:lpstr>
      <vt:lpstr>Development in childhood stage Summary</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Lifespan Development</dc:title>
  <dc:creator>Viktoar SummerSnow</dc:creator>
  <cp:lastModifiedBy>Viktoar SummerSnow</cp:lastModifiedBy>
  <cp:revision>80</cp:revision>
  <dcterms:created xsi:type="dcterms:W3CDTF">2019-08-06T09:21:39Z</dcterms:created>
  <dcterms:modified xsi:type="dcterms:W3CDTF">2019-08-15T09:35:07Z</dcterms:modified>
</cp:coreProperties>
</file>