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8" r:id="rId3"/>
    <p:sldId id="264" r:id="rId4"/>
    <p:sldId id="266" r:id="rId5"/>
    <p:sldId id="265" r:id="rId6"/>
    <p:sldId id="263" r:id="rId7"/>
    <p:sldId id="262" r:id="rId8"/>
    <p:sldId id="260" r:id="rId9"/>
    <p:sldId id="261" r:id="rId10"/>
    <p:sldId id="259" r:id="rId11"/>
  </p:sldIdLst>
  <p:sldSz cx="18288000" cy="10287000"/>
  <p:notesSz cx="6858000" cy="9144000"/>
  <p:embeddedFontLst>
    <p:embeddedFont>
      <p:font typeface="Mukti"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622" autoAdjust="0"/>
  </p:normalViewPr>
  <p:slideViewPr>
    <p:cSldViewPr>
      <p:cViewPr varScale="1">
        <p:scale>
          <a:sx n="47" d="100"/>
          <a:sy n="47" d="100"/>
        </p:scale>
        <p:origin x="1162"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lazarean" userId="8569c1e82be0621c" providerId="LiveId" clId="{F74D2325-883A-465F-8C32-25B7CF3D2954}"/>
    <pc:docChg chg="custSel modSld">
      <pc:chgData name="daniela lazarean" userId="8569c1e82be0621c" providerId="LiveId" clId="{F74D2325-883A-465F-8C32-25B7CF3D2954}" dt="2025-11-24T14:13:10.561" v="172" actId="478"/>
      <pc:docMkLst>
        <pc:docMk/>
      </pc:docMkLst>
      <pc:sldChg chg="delSp modSp mod">
        <pc:chgData name="daniela lazarean" userId="8569c1e82be0621c" providerId="LiveId" clId="{F74D2325-883A-465F-8C32-25B7CF3D2954}" dt="2025-11-24T14:10:05.348" v="143" actId="478"/>
        <pc:sldMkLst>
          <pc:docMk/>
          <pc:sldMk cId="0" sldId="256"/>
        </pc:sldMkLst>
        <pc:spChg chg="mod">
          <ac:chgData name="daniela lazarean" userId="8569c1e82be0621c" providerId="LiveId" clId="{F74D2325-883A-465F-8C32-25B7CF3D2954}" dt="2025-11-24T13:45:44.539" v="24" actId="20577"/>
          <ac:spMkLst>
            <pc:docMk/>
            <pc:sldMk cId="0" sldId="256"/>
            <ac:spMk id="6" creationId="{00000000-0000-0000-0000-000000000000}"/>
          </ac:spMkLst>
        </pc:spChg>
        <pc:spChg chg="del">
          <ac:chgData name="daniela lazarean" userId="8569c1e82be0621c" providerId="LiveId" clId="{F74D2325-883A-465F-8C32-25B7CF3D2954}" dt="2025-11-24T14:10:05.348" v="143" actId="478"/>
          <ac:spMkLst>
            <pc:docMk/>
            <pc:sldMk cId="0" sldId="256"/>
            <ac:spMk id="11" creationId="{00000000-0000-0000-0000-000000000000}"/>
          </ac:spMkLst>
        </pc:spChg>
      </pc:sldChg>
      <pc:sldChg chg="delSp modSp mod">
        <pc:chgData name="daniela lazarean" userId="8569c1e82be0621c" providerId="LiveId" clId="{F74D2325-883A-465F-8C32-25B7CF3D2954}" dt="2025-11-24T13:52:14.816" v="45" actId="478"/>
        <pc:sldMkLst>
          <pc:docMk/>
          <pc:sldMk cId="0" sldId="258"/>
        </pc:sldMkLst>
        <pc:spChg chg="del mod">
          <ac:chgData name="daniela lazarean" userId="8569c1e82be0621c" providerId="LiveId" clId="{F74D2325-883A-465F-8C32-25B7CF3D2954}" dt="2025-11-24T13:52:00.789" v="44"/>
          <ac:spMkLst>
            <pc:docMk/>
            <pc:sldMk cId="0" sldId="258"/>
            <ac:spMk id="6" creationId="{00000000-0000-0000-0000-000000000000}"/>
          </ac:spMkLst>
        </pc:spChg>
        <pc:spChg chg="del">
          <ac:chgData name="daniela lazarean" userId="8569c1e82be0621c" providerId="LiveId" clId="{F74D2325-883A-465F-8C32-25B7CF3D2954}" dt="2025-11-24T13:52:14.816" v="45" actId="478"/>
          <ac:spMkLst>
            <pc:docMk/>
            <pc:sldMk cId="0" sldId="258"/>
            <ac:spMk id="21" creationId="{00000000-0000-0000-0000-000000000000}"/>
          </ac:spMkLst>
        </pc:spChg>
      </pc:sldChg>
      <pc:sldChg chg="delSp modSp mod">
        <pc:chgData name="daniela lazarean" userId="8569c1e82be0621c" providerId="LiveId" clId="{F74D2325-883A-465F-8C32-25B7CF3D2954}" dt="2025-11-24T13:53:33.081" v="94"/>
        <pc:sldMkLst>
          <pc:docMk/>
          <pc:sldMk cId="931738287" sldId="259"/>
        </pc:sldMkLst>
        <pc:spChg chg="del mod">
          <ac:chgData name="daniela lazarean" userId="8569c1e82be0621c" providerId="LiveId" clId="{F74D2325-883A-465F-8C32-25B7CF3D2954}" dt="2025-11-24T13:53:33.081" v="94"/>
          <ac:spMkLst>
            <pc:docMk/>
            <pc:sldMk cId="931738287" sldId="259"/>
            <ac:spMk id="6" creationId="{00000000-0000-0000-0000-000000000000}"/>
          </ac:spMkLst>
        </pc:spChg>
      </pc:sldChg>
      <pc:sldChg chg="delSp modSp mod">
        <pc:chgData name="daniela lazarean" userId="8569c1e82be0621c" providerId="LiveId" clId="{F74D2325-883A-465F-8C32-25B7CF3D2954}" dt="2025-11-24T13:55:58.299" v="132" actId="20577"/>
        <pc:sldMkLst>
          <pc:docMk/>
          <pc:sldMk cId="2306787063" sldId="260"/>
        </pc:sldMkLst>
        <pc:spChg chg="del">
          <ac:chgData name="daniela lazarean" userId="8569c1e82be0621c" providerId="LiveId" clId="{F74D2325-883A-465F-8C32-25B7CF3D2954}" dt="2025-11-24T13:53:13.229" v="78" actId="478"/>
          <ac:spMkLst>
            <pc:docMk/>
            <pc:sldMk cId="2306787063" sldId="260"/>
            <ac:spMk id="6" creationId="{00000000-0000-0000-0000-000000000000}"/>
          </ac:spMkLst>
        </pc:spChg>
        <pc:spChg chg="mod">
          <ac:chgData name="daniela lazarean" userId="8569c1e82be0621c" providerId="LiveId" clId="{F74D2325-883A-465F-8C32-25B7CF3D2954}" dt="2025-11-24T13:55:58.299" v="132" actId="20577"/>
          <ac:spMkLst>
            <pc:docMk/>
            <pc:sldMk cId="2306787063" sldId="260"/>
            <ac:spMk id="8" creationId="{00000000-0000-0000-0000-000000000000}"/>
          </ac:spMkLst>
        </pc:spChg>
      </pc:sldChg>
      <pc:sldChg chg="delSp modSp mod">
        <pc:chgData name="daniela lazarean" userId="8569c1e82be0621c" providerId="LiveId" clId="{F74D2325-883A-465F-8C32-25B7CF3D2954}" dt="2025-11-24T13:59:03.068" v="142" actId="33524"/>
        <pc:sldMkLst>
          <pc:docMk/>
          <pc:sldMk cId="1720547277" sldId="261"/>
        </pc:sldMkLst>
        <pc:spChg chg="del">
          <ac:chgData name="daniela lazarean" userId="8569c1e82be0621c" providerId="LiveId" clId="{F74D2325-883A-465F-8C32-25B7CF3D2954}" dt="2025-11-24T13:53:18.122" v="79" actId="478"/>
          <ac:spMkLst>
            <pc:docMk/>
            <pc:sldMk cId="1720547277" sldId="261"/>
            <ac:spMk id="6" creationId="{00000000-0000-0000-0000-000000000000}"/>
          </ac:spMkLst>
        </pc:spChg>
        <pc:spChg chg="mod">
          <ac:chgData name="daniela lazarean" userId="8569c1e82be0621c" providerId="LiveId" clId="{F74D2325-883A-465F-8C32-25B7CF3D2954}" dt="2025-11-24T13:59:03.068" v="142" actId="33524"/>
          <ac:spMkLst>
            <pc:docMk/>
            <pc:sldMk cId="1720547277" sldId="261"/>
            <ac:spMk id="14" creationId="{00000000-0000-0000-0000-000000000000}"/>
          </ac:spMkLst>
        </pc:spChg>
      </pc:sldChg>
      <pc:sldChg chg="delSp modSp mod">
        <pc:chgData name="daniela lazarean" userId="8569c1e82be0621c" providerId="LiveId" clId="{F74D2325-883A-465F-8C32-25B7CF3D2954}" dt="2025-11-24T13:53:05.999" v="77" actId="478"/>
        <pc:sldMkLst>
          <pc:docMk/>
          <pc:sldMk cId="3314243250" sldId="262"/>
        </pc:sldMkLst>
        <pc:spChg chg="del mod">
          <ac:chgData name="daniela lazarean" userId="8569c1e82be0621c" providerId="LiveId" clId="{F74D2325-883A-465F-8C32-25B7CF3D2954}" dt="2025-11-24T13:53:01.589" v="76" actId="478"/>
          <ac:spMkLst>
            <pc:docMk/>
            <pc:sldMk cId="3314243250" sldId="262"/>
            <ac:spMk id="3" creationId="{00000000-0000-0000-0000-000000000000}"/>
          </ac:spMkLst>
        </pc:spChg>
        <pc:spChg chg="del">
          <ac:chgData name="daniela lazarean" userId="8569c1e82be0621c" providerId="LiveId" clId="{F74D2325-883A-465F-8C32-25B7CF3D2954}" dt="2025-11-24T13:53:05.999" v="77" actId="478"/>
          <ac:spMkLst>
            <pc:docMk/>
            <pc:sldMk cId="3314243250" sldId="262"/>
            <ac:spMk id="6" creationId="{00000000-0000-0000-0000-000000000000}"/>
          </ac:spMkLst>
        </pc:spChg>
      </pc:sldChg>
      <pc:sldChg chg="modSp mod">
        <pc:chgData name="daniela lazarean" userId="8569c1e82be0621c" providerId="LiveId" clId="{F74D2325-883A-465F-8C32-25B7CF3D2954}" dt="2025-11-24T13:56:50.603" v="134" actId="20577"/>
        <pc:sldMkLst>
          <pc:docMk/>
          <pc:sldMk cId="3707045952" sldId="263"/>
        </pc:sldMkLst>
        <pc:spChg chg="mod">
          <ac:chgData name="daniela lazarean" userId="8569c1e82be0621c" providerId="LiveId" clId="{F74D2325-883A-465F-8C32-25B7CF3D2954}" dt="2025-11-24T13:52:54.281" v="74" actId="20577"/>
          <ac:spMkLst>
            <pc:docMk/>
            <pc:sldMk cId="3707045952" sldId="263"/>
            <ac:spMk id="6" creationId="{00000000-0000-0000-0000-000000000000}"/>
          </ac:spMkLst>
        </pc:spChg>
        <pc:spChg chg="mod">
          <ac:chgData name="daniela lazarean" userId="8569c1e82be0621c" providerId="LiveId" clId="{F74D2325-883A-465F-8C32-25B7CF3D2954}" dt="2025-11-24T13:56:50.603" v="134" actId="20577"/>
          <ac:spMkLst>
            <pc:docMk/>
            <pc:sldMk cId="3707045952" sldId="263"/>
            <ac:spMk id="8" creationId="{00000000-0000-0000-0000-000000000000}"/>
          </ac:spMkLst>
        </pc:spChg>
      </pc:sldChg>
      <pc:sldChg chg="delSp modSp mod">
        <pc:chgData name="daniela lazarean" userId="8569c1e82be0621c" providerId="LiveId" clId="{F74D2325-883A-465F-8C32-25B7CF3D2954}" dt="2025-11-24T14:12:56.706" v="171" actId="478"/>
        <pc:sldMkLst>
          <pc:docMk/>
          <pc:sldMk cId="543627473" sldId="264"/>
        </pc:sldMkLst>
        <pc:spChg chg="del mod">
          <ac:chgData name="daniela lazarean" userId="8569c1e82be0621c" providerId="LiveId" clId="{F74D2325-883A-465F-8C32-25B7CF3D2954}" dt="2025-11-24T13:52:31.044" v="60"/>
          <ac:spMkLst>
            <pc:docMk/>
            <pc:sldMk cId="543627473" sldId="264"/>
            <ac:spMk id="6" creationId="{00000000-0000-0000-0000-000000000000}"/>
          </ac:spMkLst>
        </pc:spChg>
        <pc:spChg chg="del mod">
          <ac:chgData name="daniela lazarean" userId="8569c1e82be0621c" providerId="LiveId" clId="{F74D2325-883A-465F-8C32-25B7CF3D2954}" dt="2025-11-24T14:12:56.706" v="171" actId="478"/>
          <ac:spMkLst>
            <pc:docMk/>
            <pc:sldMk cId="543627473" sldId="264"/>
            <ac:spMk id="13" creationId="{00000000-0000-0000-0000-000000000000}"/>
          </ac:spMkLst>
        </pc:spChg>
      </pc:sldChg>
      <pc:sldChg chg="delSp modSp mod">
        <pc:chgData name="daniela lazarean" userId="8569c1e82be0621c" providerId="LiveId" clId="{F74D2325-883A-465F-8C32-25B7CF3D2954}" dt="2025-11-24T14:13:10.561" v="172" actId="478"/>
        <pc:sldMkLst>
          <pc:docMk/>
          <pc:sldMk cId="2521610598" sldId="265"/>
        </pc:sldMkLst>
        <pc:spChg chg="del">
          <ac:chgData name="daniela lazarean" userId="8569c1e82be0621c" providerId="LiveId" clId="{F74D2325-883A-465F-8C32-25B7CF3D2954}" dt="2025-11-24T14:10:14.349" v="144" actId="478"/>
          <ac:spMkLst>
            <pc:docMk/>
            <pc:sldMk cId="2521610598" sldId="265"/>
            <ac:spMk id="6" creationId="{00000000-0000-0000-0000-000000000000}"/>
          </ac:spMkLst>
        </pc:spChg>
        <pc:spChg chg="mod">
          <ac:chgData name="daniela lazarean" userId="8569c1e82be0621c" providerId="LiveId" clId="{F74D2325-883A-465F-8C32-25B7CF3D2954}" dt="2025-11-24T13:58:01.430" v="141" actId="20577"/>
          <ac:spMkLst>
            <pc:docMk/>
            <pc:sldMk cId="2521610598" sldId="265"/>
            <ac:spMk id="8" creationId="{00000000-0000-0000-0000-000000000000}"/>
          </ac:spMkLst>
        </pc:spChg>
        <pc:spChg chg="del">
          <ac:chgData name="daniela lazarean" userId="8569c1e82be0621c" providerId="LiveId" clId="{F74D2325-883A-465F-8C32-25B7CF3D2954}" dt="2025-11-24T14:13:10.561" v="172" actId="478"/>
          <ac:spMkLst>
            <pc:docMk/>
            <pc:sldMk cId="2521610598" sldId="265"/>
            <ac:spMk id="13" creationId="{00000000-0000-0000-0000-000000000000}"/>
          </ac:spMkLst>
        </pc:spChg>
      </pc:sldChg>
      <pc:sldChg chg="delSp modSp mod">
        <pc:chgData name="daniela lazarean" userId="8569c1e82be0621c" providerId="LiveId" clId="{F74D2325-883A-465F-8C32-25B7CF3D2954}" dt="2025-11-24T13:52:46.093" v="62" actId="478"/>
        <pc:sldMkLst>
          <pc:docMk/>
          <pc:sldMk cId="111010344" sldId="266"/>
        </pc:sldMkLst>
        <pc:spChg chg="del">
          <ac:chgData name="daniela lazarean" userId="8569c1e82be0621c" providerId="LiveId" clId="{F74D2325-883A-465F-8C32-25B7CF3D2954}" dt="2025-11-24T13:52:46.093" v="62" actId="478"/>
          <ac:spMkLst>
            <pc:docMk/>
            <pc:sldMk cId="111010344" sldId="266"/>
            <ac:spMk id="6" creationId="{00000000-0000-0000-0000-000000000000}"/>
          </ac:spMkLst>
        </pc:spChg>
        <pc:spChg chg="mod">
          <ac:chgData name="daniela lazarean" userId="8569c1e82be0621c" providerId="LiveId" clId="{F74D2325-883A-465F-8C32-25B7CF3D2954}" dt="2025-11-24T13:46:23.524" v="25" actId="313"/>
          <ac:spMkLst>
            <pc:docMk/>
            <pc:sldMk cId="111010344" sldId="266"/>
            <ac:spMk id="8" creationId="{00000000-0000-0000-0000-000000000000}"/>
          </ac:spMkLst>
        </pc:spChg>
        <pc:spChg chg="del">
          <ac:chgData name="daniela lazarean" userId="8569c1e82be0621c" providerId="LiveId" clId="{F74D2325-883A-465F-8C32-25B7CF3D2954}" dt="2025-11-24T13:52:40.107" v="61" actId="478"/>
          <ac:spMkLst>
            <pc:docMk/>
            <pc:sldMk cId="111010344" sldId="266"/>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516E47-FA9E-4495-B0A9-A1840C757B74}" type="datetimeFigureOut">
              <a:rPr lang="en-IN" smtClean="0"/>
              <a:t>28-11-2025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F745B-4F74-41B4-A747-9F4E323EDEFE}" type="slidenum">
              <a:rPr lang="en-IN" smtClean="0"/>
              <a:t>‹#›</a:t>
            </a:fld>
            <a:endParaRPr lang="en-IN"/>
          </a:p>
        </p:txBody>
      </p:sp>
    </p:spTree>
    <p:extLst>
      <p:ext uri="{BB962C8B-B14F-4D97-AF65-F5344CB8AC3E}">
        <p14:creationId xmlns:p14="http://schemas.microsoft.com/office/powerpoint/2010/main" val="2390823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be talking about three components of successful teamwork, which are reward, recognition, and delegation. These aspects are related, and they should be used to construct high-performing teams. Reward recognizes performance, recognition is giving credit to the individual work done, and delegation leaves the team members with responsibility. In this presentation, I will discuss the combination of these factors to improve team performance by referring to theoretical and my own experiences of working in team settings. These concepts are important in the understanding of every person who is interested in building effective team dynamics.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2</a:t>
            </a:fld>
            <a:endParaRPr lang="en-IN"/>
          </a:p>
        </p:txBody>
      </p:sp>
    </p:spTree>
    <p:extLst>
      <p:ext uri="{BB962C8B-B14F-4D97-AF65-F5344CB8AC3E}">
        <p14:creationId xmlns:p14="http://schemas.microsoft.com/office/powerpoint/2010/main" val="151656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Teamwork is a combination method in which people unite their efforts towards accomplishing common goals. It is not only about collaboration with other people, but it is also about contributing by sharing individual skills and knowledge to build the overall team performance. In my case, teamwork is based on the contributions of every member in terms of supporting others in their respective roles. As I had been a member of a team, I was able to contribute my particular knowledge to learning by sharing and receiving from others, and showing how the various skills can be used together to produce more than what a single person can offer.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3</a:t>
            </a:fld>
            <a:endParaRPr lang="en-IN"/>
          </a:p>
        </p:txBody>
      </p:sp>
    </p:spTree>
    <p:extLst>
      <p:ext uri="{BB962C8B-B14F-4D97-AF65-F5344CB8AC3E}">
        <p14:creationId xmlns:p14="http://schemas.microsoft.com/office/powerpoint/2010/main" val="1046029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trio of factors is the building block of efficient team management. Rewards recognition- Rewards can be tangible, such as bonuses, or intangible, such as praise to recognize the achievement of the team and encourage them to work harder. I think that it is a level of recognition that even acknowledges individual efforts, thus making the members feel loved and respected. Delegation is the act of delegating duties with the right course of autonomy, thus empowering the team members. My recognition as a contributor to the work increased my confidence, and delegation gave me an opportunity to acquire new skills and make efforts in problematic areas.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4</a:t>
            </a:fld>
            <a:endParaRPr lang="en-IN"/>
          </a:p>
        </p:txBody>
      </p:sp>
    </p:spTree>
    <p:extLst>
      <p:ext uri="{BB962C8B-B14F-4D97-AF65-F5344CB8AC3E}">
        <p14:creationId xmlns:p14="http://schemas.microsoft.com/office/powerpoint/2010/main" val="2590615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of a team depends largely on the contribution of every individual member, as they are well motivated with rewards, recognition, and delegation. I found that when members have a feeling of being valued, they become more supportive and receptive to change. Delegating, according to the explanation of Kline, presents individuals with new challenges of creating new talents and creativity. I was actively involved in group discussions, in my case, to come up with group decisions. My sense of morality has helped me to communicate with members positively so as to create a situation whereby all members were empowered to give their best towards the collective goals.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5</a:t>
            </a:fld>
            <a:endParaRPr lang="en-IN"/>
          </a:p>
        </p:txBody>
      </p:sp>
    </p:spTree>
    <p:extLst>
      <p:ext uri="{BB962C8B-B14F-4D97-AF65-F5344CB8AC3E}">
        <p14:creationId xmlns:p14="http://schemas.microsoft.com/office/powerpoint/2010/main" val="225958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Successful teams share several key features in common. It is based on positive and constructive communication that will be essential to ensure that ideas flow and misunderstanding is minimised. The morale, trust, belonging, and unity of the team bring about a psychological safety whereby the team members feel free to make their contribution. Within strong leadership, teamwork is encouraged, whilst conflicts should be handled constructively. I also noted that my team leader managed to effectively distribute roles as per strengths. I had positive communication with the members to have constructive discussions. I think that the Thomas-</a:t>
            </a:r>
            <a:r>
              <a:rPr lang="en-GB" sz="1200" kern="1200" dirty="0" err="1">
                <a:solidFill>
                  <a:schemeClr val="tx1"/>
                </a:solidFill>
                <a:effectLst/>
                <a:latin typeface="+mn-lt"/>
                <a:ea typeface="+mn-ea"/>
                <a:cs typeface="+mn-cs"/>
              </a:rPr>
              <a:t>Kilmann</a:t>
            </a:r>
            <a:r>
              <a:rPr lang="en-GB" sz="1200" kern="1200" dirty="0">
                <a:solidFill>
                  <a:schemeClr val="tx1"/>
                </a:solidFill>
                <a:effectLst/>
                <a:latin typeface="+mn-lt"/>
                <a:ea typeface="+mn-ea"/>
                <a:cs typeface="+mn-cs"/>
              </a:rPr>
              <a:t> model has placed collaboration at high assertiveness and high cooperation, which proves that working teams strike the right balance between individual confidence and support of the group to achieve the best performance and working relationship.</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6</a:t>
            </a:fld>
            <a:endParaRPr lang="en-IN"/>
          </a:p>
        </p:txBody>
      </p:sp>
    </p:spTree>
    <p:extLst>
      <p:ext uri="{BB962C8B-B14F-4D97-AF65-F5344CB8AC3E}">
        <p14:creationId xmlns:p14="http://schemas.microsoft.com/office/powerpoint/2010/main" val="1892403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team performance should be equally achieved by every member to achieve the same goals. My experience has proven that team morale, positive conflict management, and open communication have a great impact on performance results. Reward, recognition, and delegation were used as strong motivational factors that motivated me and the team members to put in more effort. Through these factors, they provide an enabling atmosphere in which people feel appreciated and empowered. In the future, being aware of these principles will make me a better participant in the teams. With a mixture of personal abilities and teamwork, teams will accomplish the unthinkable results that cannot be achieved by individual potential.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13F745B-4F74-41B4-A747-9F4E323EDEFE}" type="slidenum">
              <a:rPr lang="en-IN" smtClean="0"/>
              <a:t>7</a:t>
            </a:fld>
            <a:endParaRPr lang="en-IN"/>
          </a:p>
        </p:txBody>
      </p:sp>
    </p:spTree>
    <p:extLst>
      <p:ext uri="{BB962C8B-B14F-4D97-AF65-F5344CB8AC3E}">
        <p14:creationId xmlns:p14="http://schemas.microsoft.com/office/powerpoint/2010/main" val="3191618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pixabay.com/en/classroom-cooperative-learning-1297779/"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ECE6"/>
        </a:solidFill>
        <a:effectLst/>
      </p:bgPr>
    </p:bg>
    <p:spTree>
      <p:nvGrpSpPr>
        <p:cNvPr id="1" name=""/>
        <p:cNvGrpSpPr/>
        <p:nvPr/>
      </p:nvGrpSpPr>
      <p:grpSpPr>
        <a:xfrm>
          <a:off x="0" y="0"/>
          <a:ext cx="0" cy="0"/>
          <a:chOff x="0" y="0"/>
          <a:chExt cx="0" cy="0"/>
        </a:xfrm>
      </p:grpSpPr>
      <p:sp>
        <p:nvSpPr>
          <p:cNvPr id="2" name="AutoShape 2"/>
          <p:cNvSpPr/>
          <p:nvPr/>
        </p:nvSpPr>
        <p:spPr>
          <a:xfrm flipV="1">
            <a:off x="1" y="8877300"/>
            <a:ext cx="18288000" cy="130398"/>
          </a:xfrm>
          <a:prstGeom prst="line">
            <a:avLst/>
          </a:prstGeom>
          <a:ln w="9525" cap="flat">
            <a:solidFill>
              <a:srgbClr val="403E3E"/>
            </a:solidFill>
            <a:prstDash val="solid"/>
            <a:headEnd type="none" w="sm" len="sm"/>
            <a:tailEnd type="none" w="sm" len="sm"/>
          </a:ln>
        </p:spPr>
        <p:txBody>
          <a:bodyPr/>
          <a:lstStyle/>
          <a:p>
            <a:endParaRPr lang="en-GB"/>
          </a:p>
        </p:txBody>
      </p:sp>
      <p:sp>
        <p:nvSpPr>
          <p:cNvPr id="6" name="TextBox 6"/>
          <p:cNvSpPr txBox="1"/>
          <p:nvPr/>
        </p:nvSpPr>
        <p:spPr>
          <a:xfrm>
            <a:off x="3048000" y="7137988"/>
            <a:ext cx="14211300" cy="1107996"/>
          </a:xfrm>
          <a:prstGeom prst="rect">
            <a:avLst/>
          </a:prstGeom>
        </p:spPr>
        <p:txBody>
          <a:bodyPr wrap="square" lIns="0" tIns="0" rIns="0" bIns="0" rtlCol="0" anchor="t">
            <a:spAutoFit/>
          </a:bodyPr>
          <a:lstStyle/>
          <a:p>
            <a:r>
              <a:rPr lang="en-IN" sz="3600" dirty="0">
                <a:latin typeface="Arial" panose="020B0604020202020204" pitchFamily="34" charset="0"/>
                <a:cs typeface="Arial" panose="020B0604020202020204" pitchFamily="34" charset="0"/>
              </a:rPr>
              <a:t>Student name: Daniela Lazarean</a:t>
            </a:r>
          </a:p>
          <a:p>
            <a:r>
              <a:rPr lang="en-IN" sz="3600" dirty="0">
                <a:latin typeface="Arial" panose="020B0604020202020204" pitchFamily="34" charset="0"/>
                <a:cs typeface="Arial" panose="020B0604020202020204" pitchFamily="34" charset="0"/>
              </a:rPr>
              <a:t>Student ID: 2433179</a:t>
            </a:r>
          </a:p>
        </p:txBody>
      </p:sp>
      <p:sp>
        <p:nvSpPr>
          <p:cNvPr id="7" name="TextBox 7"/>
          <p:cNvSpPr txBox="1"/>
          <p:nvPr/>
        </p:nvSpPr>
        <p:spPr>
          <a:xfrm>
            <a:off x="1066800" y="1136467"/>
            <a:ext cx="16240125" cy="4339650"/>
          </a:xfrm>
          <a:prstGeom prst="rect">
            <a:avLst/>
          </a:prstGeom>
        </p:spPr>
        <p:txBody>
          <a:bodyPr wrap="square" lIns="0" tIns="0" rIns="0" bIns="0" rtlCol="0" anchor="t">
            <a:spAutoFit/>
          </a:bodyPr>
          <a:lstStyle/>
          <a:p>
            <a:pPr algn="ctr"/>
            <a:r>
              <a:rPr lang="en-US" sz="5400" b="1" dirty="0">
                <a:latin typeface="Arial" panose="020B0604020202020204" pitchFamily="34" charset="0"/>
                <a:cs typeface="Arial" panose="020B0604020202020204" pitchFamily="34" charset="0"/>
              </a:rPr>
              <a:t>BMSW4009: Effective Team Working and Communication</a:t>
            </a:r>
          </a:p>
          <a:p>
            <a:pPr algn="ctr"/>
            <a:r>
              <a:rPr lang="en-US" sz="5400" b="1" dirty="0">
                <a:latin typeface="Arial" panose="020B0604020202020204" pitchFamily="34" charset="0"/>
                <a:cs typeface="Arial" panose="020B0604020202020204" pitchFamily="34" charset="0"/>
              </a:rPr>
              <a:t>Task 2 </a:t>
            </a:r>
          </a:p>
          <a:p>
            <a:pPr algn="ctr"/>
            <a:r>
              <a:rPr lang="en-GB" sz="5400" b="1" dirty="0">
                <a:latin typeface="Arial" panose="020B0604020202020204" pitchFamily="34" charset="0"/>
                <a:cs typeface="Arial" panose="020B0604020202020204" pitchFamily="34" charset="0"/>
              </a:rPr>
              <a:t>Topic: Reward, recognition and delegation</a:t>
            </a:r>
            <a:endParaRPr lang="en-IN" sz="5400" dirty="0">
              <a:latin typeface="Arial" panose="020B0604020202020204" pitchFamily="34" charset="0"/>
              <a:cs typeface="Arial" panose="020B0604020202020204" pitchFamily="34" charset="0"/>
            </a:endParaRPr>
          </a:p>
          <a:p>
            <a:pPr algn="ctr"/>
            <a:endParaRPr lang="en-US" sz="6600" b="1" dirty="0">
              <a:latin typeface="Arial" panose="020B0604020202020204" pitchFamily="34" charset="0"/>
              <a:cs typeface="Arial" panose="020B0604020202020204" pitchFamily="34" charset="0"/>
            </a:endParaRPr>
          </a:p>
        </p:txBody>
      </p:sp>
      <p:grpSp>
        <p:nvGrpSpPr>
          <p:cNvPr id="8" name="Group 8"/>
          <p:cNvGrpSpPr/>
          <p:nvPr/>
        </p:nvGrpSpPr>
        <p:grpSpPr>
          <a:xfrm>
            <a:off x="251435" y="9507110"/>
            <a:ext cx="542093" cy="540520"/>
            <a:chOff x="0" y="0"/>
            <a:chExt cx="174424" cy="173917"/>
          </a:xfrm>
        </p:grpSpPr>
        <p:sp>
          <p:nvSpPr>
            <p:cNvPr id="9" name="Freeform 9"/>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0" name="TextBox 10"/>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a:solidFill>
                    <a:srgbClr val="403E3E"/>
                  </a:solidFill>
                  <a:latin typeface="Mukti"/>
                  <a:ea typeface="Mukti"/>
                  <a:cs typeface="Mukti"/>
                  <a:sym typeface="Mukti"/>
                </a:rPr>
                <a:t>1</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533400" y="1674617"/>
            <a:ext cx="16306800" cy="782265"/>
          </a:xfrm>
          <a:prstGeom prst="rect">
            <a:avLst/>
          </a:prstGeom>
        </p:spPr>
        <p:txBody>
          <a:bodyPr wrap="square" lIns="0" tIns="0" rIns="0" bIns="0" rtlCol="0" anchor="t">
            <a:spAutoFit/>
          </a:bodyPr>
          <a:lstStyle/>
          <a:p>
            <a:pPr lvl="0" algn="ctr">
              <a:lnSpc>
                <a:spcPts val="6080"/>
              </a:lnSpc>
              <a:spcBef>
                <a:spcPct val="0"/>
              </a:spcBef>
            </a:pPr>
            <a:r>
              <a:rPr lang="en-IN" sz="5400" b="1" dirty="0">
                <a:latin typeface="Arial" panose="020B0604020202020204" pitchFamily="34" charset="0"/>
                <a:cs typeface="Arial" panose="020B0604020202020204" pitchFamily="34" charset="0"/>
              </a:rPr>
              <a:t>Introduction </a:t>
            </a:r>
            <a:endParaRPr lang="en-US" sz="5400" u="none" strike="noStrike" spc="-176" dirty="0">
              <a:solidFill>
                <a:srgbClr val="403E3E"/>
              </a:solidFill>
              <a:latin typeface="Arial" panose="020B0604020202020204" pitchFamily="34" charset="0"/>
              <a:ea typeface="Arial Nova Light"/>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1694012" y="4592398"/>
            <a:ext cx="5630831" cy="2769989"/>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Reward, recognition and delegation are crucial parts in teamwork.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 this task, I will present the interconnection between these aspects. </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2</a:t>
              </a:r>
            </a:p>
          </p:txBody>
        </p:sp>
      </p:grpSp>
      <p:pic>
        <p:nvPicPr>
          <p:cNvPr id="20" name="image5.png"/>
          <p:cNvPicPr/>
          <p:nvPr/>
        </p:nvPicPr>
        <p:blipFill>
          <a:blip r:embed="rId3"/>
          <a:srcRect/>
          <a:stretch>
            <a:fillRect/>
          </a:stretch>
        </p:blipFill>
        <p:spPr>
          <a:xfrm>
            <a:off x="9906000" y="3774499"/>
            <a:ext cx="6172200" cy="42950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251436" y="1674617"/>
            <a:ext cx="17485092" cy="782265"/>
          </a:xfrm>
          <a:prstGeom prst="rect">
            <a:avLst/>
          </a:prstGeom>
        </p:spPr>
        <p:txBody>
          <a:bodyPr wrap="square" lIns="0" tIns="0" rIns="0" bIns="0" rtlCol="0" anchor="t">
            <a:spAutoFit/>
          </a:bodyPr>
          <a:lstStyle/>
          <a:p>
            <a:pPr algn="ctr">
              <a:lnSpc>
                <a:spcPts val="6080"/>
              </a:lnSpc>
              <a:spcBef>
                <a:spcPct val="0"/>
              </a:spcBef>
            </a:pPr>
            <a:r>
              <a:rPr lang="en-IN" sz="5400" b="1" dirty="0">
                <a:latin typeface="Arial" panose="020B0604020202020204" pitchFamily="34" charset="0"/>
                <a:cs typeface="Arial" panose="020B0604020202020204" pitchFamily="34" charset="0"/>
              </a:rPr>
              <a:t> Concept of Teamwork</a:t>
            </a:r>
            <a:endParaRPr lang="en-US" sz="5400" b="1" dirty="0">
              <a:latin typeface="Arial" panose="020B0604020202020204" pitchFamily="34" charset="0"/>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8382000" y="4543043"/>
            <a:ext cx="8115300" cy="2147511"/>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Teamwork is the collaborative approach in which individuals work together (Foster, 2023).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shared my unique skill and knowledge to strengthen overall team performance.</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a:solidFill>
                    <a:srgbClr val="403E3E"/>
                  </a:solidFill>
                  <a:latin typeface="Mukti"/>
                  <a:ea typeface="Mukti"/>
                  <a:cs typeface="Mukti"/>
                  <a:sym typeface="Mukti"/>
                </a:rPr>
                <a:t>3</a:t>
              </a:r>
            </a:p>
          </p:txBody>
        </p:sp>
      </p:grpSp>
      <p:pic>
        <p:nvPicPr>
          <p:cNvPr id="12" name="image3.png"/>
          <p:cNvPicPr/>
          <p:nvPr/>
        </p:nvPicPr>
        <p:blipFill>
          <a:blip r:embed="rId3"/>
          <a:srcRect/>
          <a:stretch>
            <a:fillRect/>
          </a:stretch>
        </p:blipFill>
        <p:spPr>
          <a:xfrm>
            <a:off x="1423328" y="3500321"/>
            <a:ext cx="6172200" cy="45902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43627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457200" y="1674617"/>
            <a:ext cx="17279328" cy="782265"/>
          </a:xfrm>
          <a:prstGeom prst="rect">
            <a:avLst/>
          </a:prstGeom>
        </p:spPr>
        <p:txBody>
          <a:bodyPr wrap="square" lIns="0" tIns="0" rIns="0" bIns="0" rtlCol="0" anchor="t">
            <a:spAutoFit/>
          </a:bodyPr>
          <a:lstStyle/>
          <a:p>
            <a:pPr algn="ctr">
              <a:lnSpc>
                <a:spcPts val="6080"/>
              </a:lnSpc>
              <a:spcBef>
                <a:spcPct val="0"/>
              </a:spcBef>
            </a:pPr>
            <a:r>
              <a:rPr lang="en-US" sz="5400" b="1" dirty="0">
                <a:latin typeface="Arial" panose="020B0604020202020204" pitchFamily="34" charset="0"/>
                <a:cs typeface="Arial" panose="020B0604020202020204" pitchFamily="34" charset="0"/>
              </a:rPr>
              <a:t>Reward, recognition and delegation in teamwork </a:t>
            </a:r>
            <a:endParaRPr lang="en-US" sz="5400" b="1" dirty="0">
              <a:latin typeface="Arial" panose="020B0604020202020204" pitchFamily="34" charset="0"/>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1449532" y="3606637"/>
            <a:ext cx="8115300" cy="4363502"/>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Rewards can be tangible or intangible incentives based on achievements.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Recognition involves honoring and acknowledging team members' efforts (Mullins and Christy, 2016).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Delegation is the process of assigning tasks and autonomy to team members.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My team leaders empowered me and motivated me with positive appreciation as reward and recognition. </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388698"/>
            <a:ext cx="562876" cy="658932"/>
            <a:chOff x="0" y="-38100"/>
            <a:chExt cx="181111" cy="212017"/>
          </a:xfrm>
        </p:grpSpPr>
        <p:sp>
          <p:nvSpPr>
            <p:cNvPr id="18" name="Freeform 18"/>
            <p:cNvSpPr/>
            <p:nvPr/>
          </p:nvSpPr>
          <p:spPr>
            <a:xfrm>
              <a:off x="6687"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4</a:t>
              </a:r>
            </a:p>
          </p:txBody>
        </p:sp>
      </p:grpSp>
      <p:pic>
        <p:nvPicPr>
          <p:cNvPr id="12" name="image4.png"/>
          <p:cNvPicPr/>
          <p:nvPr/>
        </p:nvPicPr>
        <p:blipFill>
          <a:blip r:embed="rId3"/>
          <a:srcRect/>
          <a:stretch>
            <a:fillRect/>
          </a:stretch>
        </p:blipFill>
        <p:spPr>
          <a:xfrm>
            <a:off x="10972800" y="3231627"/>
            <a:ext cx="6400800" cy="602667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1010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251436" y="1181100"/>
            <a:ext cx="17731764" cy="1564531"/>
          </a:xfrm>
          <a:prstGeom prst="rect">
            <a:avLst/>
          </a:prstGeom>
        </p:spPr>
        <p:txBody>
          <a:bodyPr wrap="square" lIns="0" tIns="0" rIns="0" bIns="0" rtlCol="0" anchor="t">
            <a:spAutoFit/>
          </a:bodyPr>
          <a:lstStyle/>
          <a:p>
            <a:pPr algn="ctr">
              <a:lnSpc>
                <a:spcPts val="6080"/>
              </a:lnSpc>
              <a:spcBef>
                <a:spcPct val="0"/>
              </a:spcBef>
            </a:pPr>
            <a:r>
              <a:rPr lang="en-US" sz="5400" b="1" dirty="0">
                <a:latin typeface="Arial" panose="020B0604020202020204" pitchFamily="34" charset="0"/>
                <a:cs typeface="Arial" panose="020B0604020202020204" pitchFamily="34" charset="0"/>
              </a:rPr>
              <a:t>The way contribution of individuals in a team develops high performance</a:t>
            </a:r>
            <a:endParaRPr lang="en-US" sz="5400" b="1" dirty="0">
              <a:latin typeface="Arial" panose="020B0604020202020204" pitchFamily="34" charset="0"/>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8763000" y="3176875"/>
            <a:ext cx="8724900" cy="6093976"/>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Reward and recognition improves team morale, self-enhancement and self- </a:t>
            </a:r>
            <a:r>
              <a:rPr lang="en-US" sz="2400" dirty="0" err="1">
                <a:latin typeface="Arial" panose="020B0604020202020204" pitchFamily="34" charset="0"/>
                <a:cs typeface="Arial" panose="020B0604020202020204" pitchFamily="34" charset="0"/>
              </a:rPr>
              <a:t>transedence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Manjenje</a:t>
            </a:r>
            <a:r>
              <a:rPr lang="en-US" sz="2400" dirty="0">
                <a:latin typeface="Arial" panose="020B0604020202020204" pitchFamily="34" charset="0"/>
                <a:cs typeface="Arial" panose="020B0604020202020204" pitchFamily="34" charset="0"/>
              </a:rPr>
              <a:t> and Muhanga, 2021; p. 2).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Members feel valued and involved in supporting each other, along with conversation and openness to change.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Delegation allows individual members to take challenges and develop new skills and creativity (Kline, 2015).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supported my team members by participating in common discussion to reach a conclusion.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moral sense lets me support my members efficiently in positive communication. </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5</a:t>
              </a:r>
            </a:p>
          </p:txBody>
        </p:sp>
      </p:grpSp>
      <p:pic>
        <p:nvPicPr>
          <p:cNvPr id="12" name="image2.png"/>
          <p:cNvPicPr/>
          <p:nvPr/>
        </p:nvPicPr>
        <p:blipFill>
          <a:blip r:embed="rId3"/>
          <a:srcRect/>
          <a:stretch>
            <a:fillRect/>
          </a:stretch>
        </p:blipFill>
        <p:spPr>
          <a:xfrm>
            <a:off x="1326352" y="3543300"/>
            <a:ext cx="6096000" cy="4648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21610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3009900" y="1546771"/>
            <a:ext cx="12268200" cy="782265"/>
          </a:xfrm>
          <a:prstGeom prst="rect">
            <a:avLst/>
          </a:prstGeom>
        </p:spPr>
        <p:txBody>
          <a:bodyPr wrap="square" lIns="0" tIns="0" rIns="0" bIns="0" rtlCol="0" anchor="t">
            <a:spAutoFit/>
          </a:bodyPr>
          <a:lstStyle/>
          <a:p>
            <a:pPr algn="ctr">
              <a:lnSpc>
                <a:spcPts val="6080"/>
              </a:lnSpc>
              <a:spcBef>
                <a:spcPct val="0"/>
              </a:spcBef>
            </a:pPr>
            <a:r>
              <a:rPr lang="en-US" sz="5400" b="1" dirty="0">
                <a:latin typeface="Arial" panose="020B0604020202020204" pitchFamily="34" charset="0"/>
                <a:cs typeface="Arial" panose="020B0604020202020204" pitchFamily="34" charset="0"/>
              </a:rPr>
              <a:t>Learning about the effective team </a:t>
            </a:r>
          </a:p>
        </p:txBody>
      </p:sp>
      <p:sp>
        <p:nvSpPr>
          <p:cNvPr id="6" name="TextBox 6"/>
          <p:cNvSpPr txBox="1"/>
          <p:nvPr/>
        </p:nvSpPr>
        <p:spPr>
          <a:xfrm>
            <a:off x="13499355" y="9596713"/>
            <a:ext cx="4237173" cy="332783"/>
          </a:xfrm>
          <a:prstGeom prst="rect">
            <a:avLst/>
          </a:prstGeom>
        </p:spPr>
        <p:txBody>
          <a:bodyPr lIns="0" tIns="0" rIns="0" bIns="0" rtlCol="0" anchor="t">
            <a:spAutoFit/>
          </a:bodyPr>
          <a:lstStyle/>
          <a:p>
            <a:pPr algn="r">
              <a:lnSpc>
                <a:spcPts val="2660"/>
              </a:lnSpc>
            </a:pPr>
            <a:r>
              <a:rPr lang="en-US" sz="1900" spc="-104" dirty="0">
                <a:solidFill>
                  <a:srgbClr val="403E3E"/>
                </a:solidFill>
                <a:latin typeface="Mukti"/>
                <a:ea typeface="Mukti"/>
                <a:cs typeface="Mukti"/>
                <a:sym typeface="Mukti"/>
              </a:rPr>
              <a:t>:</a:t>
            </a: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1326352" y="3983035"/>
            <a:ext cx="15791525" cy="3877985"/>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Positive and constructive communication is essential in an effective team.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Sense of morale, trust, belonging, and unity are major concerns.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 strong leadership promotes collaboration to promote positive conflict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observed that my team leader efficiently allocated tasks; I communicated with my team members for constructive discussion.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 sense of morale lets me be respectful to others and collaborate with team members.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Thomas-Kilmann model places collaboration at high assertiveness and high cooperation section (Stadler, 2019).</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6</a:t>
              </a:r>
            </a:p>
          </p:txBody>
        </p:sp>
      </p:grpSp>
    </p:spTree>
    <p:extLst>
      <p:ext uri="{BB962C8B-B14F-4D97-AF65-F5344CB8AC3E}">
        <p14:creationId xmlns:p14="http://schemas.microsoft.com/office/powerpoint/2010/main" val="3707045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609600" y="1674617"/>
            <a:ext cx="16383000" cy="782265"/>
          </a:xfrm>
          <a:prstGeom prst="rect">
            <a:avLst/>
          </a:prstGeom>
        </p:spPr>
        <p:txBody>
          <a:bodyPr wrap="square" lIns="0" tIns="0" rIns="0" bIns="0" rtlCol="0" anchor="t">
            <a:spAutoFit/>
          </a:bodyPr>
          <a:lstStyle/>
          <a:p>
            <a:pPr algn="ctr">
              <a:lnSpc>
                <a:spcPts val="6080"/>
              </a:lnSpc>
              <a:spcBef>
                <a:spcPct val="0"/>
              </a:spcBef>
            </a:pPr>
            <a:r>
              <a:rPr lang="en-IN" sz="5400" b="1" dirty="0">
                <a:latin typeface="Arial" panose="020B0604020202020204" pitchFamily="34" charset="0"/>
                <a:cs typeface="Arial" panose="020B0604020202020204" pitchFamily="34" charset="0"/>
              </a:rPr>
              <a:t>Conclusion </a:t>
            </a:r>
            <a:endParaRPr lang="en-US" sz="5400" b="1" dirty="0">
              <a:latin typeface="Arial" panose="020B0604020202020204" pitchFamily="34" charset="0"/>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1760569" y="4115287"/>
            <a:ext cx="8115300" cy="3255507"/>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Equal effort from team members to achieve a shared goal can make a team performance successful.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observed that team morale, maintaining positive conflict and communication improved the team performance. </a:t>
            </a:r>
          </a:p>
          <a:p>
            <a:pPr marL="342900" indent="-342900" algn="just" fontAlgn="base">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Reward, recognition, and delegation motivated me and my team members to enhance positive effort.</a:t>
            </a: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7</a:t>
              </a:r>
            </a:p>
          </p:txBody>
        </p:sp>
      </p:grpSp>
      <p:pic>
        <p:nvPicPr>
          <p:cNvPr id="12" name="Picture 11" descr="A group of people sitting around a table&#10;&#10;AI-generated content may be incorrect.">
            <a:extLst>
              <a:ext uri="{FF2B5EF4-FFF2-40B4-BE49-F238E27FC236}">
                <a16:creationId xmlns:a16="http://schemas.microsoft.com/office/drawing/2014/main" id="{F17ED2F7-A405-2CDB-6F3C-EB39F7646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569472" y="3695700"/>
            <a:ext cx="6875611" cy="4648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14243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4" name="TextBox 4"/>
          <p:cNvSpPr txBox="1"/>
          <p:nvPr/>
        </p:nvSpPr>
        <p:spPr>
          <a:xfrm>
            <a:off x="793528" y="1674617"/>
            <a:ext cx="15741872" cy="782265"/>
          </a:xfrm>
          <a:prstGeom prst="rect">
            <a:avLst/>
          </a:prstGeom>
        </p:spPr>
        <p:txBody>
          <a:bodyPr wrap="square" lIns="0" tIns="0" rIns="0" bIns="0" rtlCol="0" anchor="t">
            <a:spAutoFit/>
          </a:bodyPr>
          <a:lstStyle/>
          <a:p>
            <a:pPr algn="ctr">
              <a:lnSpc>
                <a:spcPts val="6080"/>
              </a:lnSpc>
              <a:spcBef>
                <a:spcPct val="0"/>
              </a:spcBef>
            </a:pPr>
            <a:r>
              <a:rPr lang="en-IN" sz="5400" b="1" dirty="0">
                <a:latin typeface="Arial" panose="020B0604020202020204" pitchFamily="34" charset="0"/>
                <a:cs typeface="Arial" panose="020B0604020202020204" pitchFamily="34" charset="0"/>
              </a:rPr>
              <a:t>Reference list</a:t>
            </a:r>
            <a:endParaRPr lang="en-US" sz="5400" b="1" dirty="0">
              <a:latin typeface="Arial" panose="020B0604020202020204" pitchFamily="34" charset="0"/>
              <a:cs typeface="Arial" panose="020B0604020202020204" pitchFamily="34" charset="0"/>
              <a:sym typeface="Arial Nova Light"/>
            </a:endParaRPr>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8" name="TextBox 8"/>
          <p:cNvSpPr txBox="1"/>
          <p:nvPr/>
        </p:nvSpPr>
        <p:spPr>
          <a:xfrm>
            <a:off x="1219200" y="3446356"/>
            <a:ext cx="15849600" cy="4917500"/>
          </a:xfrm>
          <a:prstGeom prst="rect">
            <a:avLst/>
          </a:prstGeom>
        </p:spPr>
        <p:txBody>
          <a:bodyPr wrap="square"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1. Adair, J.E., (2015) </a:t>
            </a:r>
            <a:r>
              <a:rPr lang="en-GB" sz="2400" i="1" dirty="0">
                <a:latin typeface="Arial" panose="020B0604020202020204" pitchFamily="34" charset="0"/>
                <a:cs typeface="Arial" panose="020B0604020202020204" pitchFamily="34" charset="0"/>
              </a:rPr>
              <a:t>Effective teambuilding : how to make a winning team </a:t>
            </a:r>
            <a:r>
              <a:rPr lang="en-GB" sz="2400" dirty="0">
                <a:latin typeface="Arial" panose="020B0604020202020204" pitchFamily="34" charset="0"/>
                <a:cs typeface="Arial" panose="020B0604020202020204" pitchFamily="34" charset="0"/>
              </a:rPr>
              <a:t>(revised. Edition). London : Pan Books. </a:t>
            </a:r>
            <a:endParaRPr lang="en-IN"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2. Foster, R. (2023) </a:t>
            </a:r>
            <a:r>
              <a:rPr lang="en-GB" sz="2400" i="1" dirty="0">
                <a:latin typeface="Arial" panose="020B0604020202020204" pitchFamily="34" charset="0"/>
                <a:cs typeface="Arial" panose="020B0604020202020204" pitchFamily="34" charset="0"/>
              </a:rPr>
              <a:t>Collaborative Teamworking. In Encyclopaedia of Sustainable Management </a:t>
            </a:r>
            <a:r>
              <a:rPr lang="en-GB" sz="2400" dirty="0">
                <a:latin typeface="Arial" panose="020B0604020202020204" pitchFamily="34" charset="0"/>
                <a:cs typeface="Arial" panose="020B0604020202020204" pitchFamily="34" charset="0"/>
              </a:rPr>
              <a:t>(pp. 618-625). Cham: Springer International Publishing.</a:t>
            </a:r>
            <a:endParaRPr lang="en-IN"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3. Kline, N (2015) </a:t>
            </a:r>
            <a:r>
              <a:rPr lang="en-GB" sz="2400" i="1" dirty="0">
                <a:latin typeface="Arial" panose="020B0604020202020204" pitchFamily="34" charset="0"/>
                <a:cs typeface="Arial" panose="020B0604020202020204" pitchFamily="34" charset="0"/>
              </a:rPr>
              <a:t>More Time To Think: the Power of Independent Thin</a:t>
            </a:r>
            <a:r>
              <a:rPr lang="en-GB" sz="2400" dirty="0">
                <a:latin typeface="Arial" panose="020B0604020202020204" pitchFamily="34" charset="0"/>
                <a:cs typeface="Arial" panose="020B0604020202020204" pitchFamily="34" charset="0"/>
              </a:rPr>
              <a:t>king, Fisher King</a:t>
            </a:r>
            <a:endParaRPr lang="en-IN"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4. </a:t>
            </a:r>
            <a:r>
              <a:rPr lang="en-GB" sz="2400" dirty="0" err="1">
                <a:latin typeface="Arial" panose="020B0604020202020204" pitchFamily="34" charset="0"/>
                <a:cs typeface="Arial" panose="020B0604020202020204" pitchFamily="34" charset="0"/>
              </a:rPr>
              <a:t>Manjenje</a:t>
            </a:r>
            <a:r>
              <a:rPr lang="en-GB" sz="2400" dirty="0">
                <a:latin typeface="Arial" panose="020B0604020202020204" pitchFamily="34" charset="0"/>
                <a:cs typeface="Arial" panose="020B0604020202020204" pitchFamily="34" charset="0"/>
              </a:rPr>
              <a:t>, M. and Muhanga, M. (2021) </a:t>
            </a:r>
            <a:r>
              <a:rPr lang="en-GB" sz="2400" i="1" dirty="0">
                <a:latin typeface="Arial" panose="020B0604020202020204" pitchFamily="34" charset="0"/>
                <a:cs typeface="Arial" panose="020B0604020202020204" pitchFamily="34" charset="0"/>
              </a:rPr>
              <a:t>Financial and non-financial incentives best practices in work organisations</a:t>
            </a:r>
            <a:r>
              <a:rPr lang="en-GB" sz="2400" dirty="0">
                <a:latin typeface="Arial" panose="020B0604020202020204" pitchFamily="34" charset="0"/>
                <a:cs typeface="Arial" panose="020B0604020202020204" pitchFamily="34" charset="0"/>
              </a:rPr>
              <a:t>: a critical review of literature.</a:t>
            </a:r>
            <a:endParaRPr lang="en-IN"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5. Mullins, L.J. &amp; Christy, G., (2016) </a:t>
            </a:r>
            <a:r>
              <a:rPr lang="en-GB" sz="2400" i="1" dirty="0">
                <a:latin typeface="Arial" panose="020B0604020202020204" pitchFamily="34" charset="0"/>
                <a:cs typeface="Arial" panose="020B0604020202020204" pitchFamily="34" charset="0"/>
              </a:rPr>
              <a:t>Management &amp; organisational behaviour Eleventh</a:t>
            </a:r>
            <a:r>
              <a:rPr lang="en-GB" sz="2400" dirty="0">
                <a:latin typeface="Arial" panose="020B0604020202020204" pitchFamily="34" charset="0"/>
                <a:cs typeface="Arial" panose="020B0604020202020204" pitchFamily="34" charset="0"/>
              </a:rPr>
              <a:t>.(11th Edition). Harlow: Pearson </a:t>
            </a:r>
            <a:endParaRPr lang="en-IN"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6. Stadler, S., (2019) </a:t>
            </a:r>
            <a:r>
              <a:rPr lang="en-GB" sz="2400" i="1" dirty="0">
                <a:latin typeface="Arial" panose="020B0604020202020204" pitchFamily="34" charset="0"/>
                <a:cs typeface="Arial" panose="020B0604020202020204" pitchFamily="34" charset="0"/>
              </a:rPr>
              <a:t>Conflict, Culture and Communication</a:t>
            </a:r>
            <a:r>
              <a:rPr lang="en-GB" sz="2400" dirty="0">
                <a:latin typeface="Arial" panose="020B0604020202020204" pitchFamily="34" charset="0"/>
                <a:cs typeface="Arial" panose="020B0604020202020204" pitchFamily="34" charset="0"/>
              </a:rPr>
              <a:t>, Milton: Routledge.</a:t>
            </a:r>
            <a:endParaRPr lang="en-US" sz="2400" dirty="0">
              <a:latin typeface="Arial" panose="020B0604020202020204" pitchFamily="34" charset="0"/>
              <a:cs typeface="Arial" panose="020B0604020202020204" pitchFamily="34" charset="0"/>
            </a:endParaRPr>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8</a:t>
              </a:r>
            </a:p>
          </p:txBody>
        </p:sp>
      </p:grpSp>
    </p:spTree>
    <p:extLst>
      <p:ext uri="{BB962C8B-B14F-4D97-AF65-F5344CB8AC3E}">
        <p14:creationId xmlns:p14="http://schemas.microsoft.com/office/powerpoint/2010/main" val="230678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flipV="1">
            <a:off x="0" y="9253534"/>
            <a:ext cx="11783250" cy="135163"/>
          </a:xfrm>
          <a:prstGeom prst="line">
            <a:avLst/>
          </a:prstGeom>
          <a:ln w="9525" cap="flat">
            <a:solidFill>
              <a:srgbClr val="403E3E"/>
            </a:solidFill>
            <a:prstDash val="solid"/>
            <a:headEnd type="none" w="sm" len="sm"/>
            <a:tailEnd type="none" w="sm" len="sm"/>
          </a:ln>
        </p:spPr>
        <p:txBody>
          <a:bodyPr/>
          <a:lstStyle/>
          <a:p>
            <a:endParaRPr lang="en-GB"/>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sp>
        <p:nvSpPr>
          <p:cNvPr id="9" name="AutoShape 9"/>
          <p:cNvSpPr/>
          <p:nvPr/>
        </p:nvSpPr>
        <p:spPr>
          <a:xfrm flipV="1">
            <a:off x="0" y="2857500"/>
            <a:ext cx="18288000" cy="76200"/>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9</a:t>
              </a:r>
            </a:p>
          </p:txBody>
        </p:sp>
      </p:grpSp>
      <p:sp>
        <p:nvSpPr>
          <p:cNvPr id="13" name="TextBox 4"/>
          <p:cNvSpPr txBox="1"/>
          <p:nvPr/>
        </p:nvSpPr>
        <p:spPr>
          <a:xfrm>
            <a:off x="4509428" y="1674617"/>
            <a:ext cx="9269143" cy="782265"/>
          </a:xfrm>
          <a:prstGeom prst="rect">
            <a:avLst/>
          </a:prstGeom>
        </p:spPr>
        <p:txBody>
          <a:bodyPr lIns="0" tIns="0" rIns="0" bIns="0" rtlCol="0" anchor="t">
            <a:spAutoFit/>
          </a:bodyPr>
          <a:lstStyle/>
          <a:p>
            <a:pPr algn="ctr">
              <a:lnSpc>
                <a:spcPts val="6080"/>
              </a:lnSpc>
              <a:spcBef>
                <a:spcPct val="0"/>
              </a:spcBef>
            </a:pPr>
            <a:r>
              <a:rPr lang="en-IN" sz="2400" b="1" dirty="0">
                <a:latin typeface="Arial" panose="020B0604020202020204" pitchFamily="34" charset="0"/>
                <a:cs typeface="Arial" panose="020B0604020202020204" pitchFamily="34" charset="0"/>
              </a:rPr>
              <a:t>Declaration</a:t>
            </a:r>
            <a:r>
              <a:rPr lang="en-IN" sz="5400" b="1" dirty="0">
                <a:latin typeface="Arial" panose="020B0604020202020204" pitchFamily="34" charset="0"/>
                <a:cs typeface="Arial" panose="020B0604020202020204" pitchFamily="34" charset="0"/>
              </a:rPr>
              <a:t> </a:t>
            </a:r>
            <a:endParaRPr lang="en-US" sz="5400" b="1" dirty="0">
              <a:latin typeface="Arial" panose="020B0604020202020204" pitchFamily="34" charset="0"/>
              <a:cs typeface="Arial" panose="020B0604020202020204" pitchFamily="34" charset="0"/>
              <a:sym typeface="Arial Nova Light"/>
            </a:endParaRPr>
          </a:p>
        </p:txBody>
      </p:sp>
      <p:sp>
        <p:nvSpPr>
          <p:cNvPr id="14" name="TextBox 8"/>
          <p:cNvSpPr txBox="1"/>
          <p:nvPr/>
        </p:nvSpPr>
        <p:spPr>
          <a:xfrm>
            <a:off x="1202402" y="3634390"/>
            <a:ext cx="15841631" cy="3782830"/>
          </a:xfrm>
          <a:prstGeom prst="rect">
            <a:avLst/>
          </a:prstGeom>
        </p:spPr>
        <p:txBody>
          <a:bodyPr wrap="square" lIns="0" tIns="0" rIns="0" bIns="0" rtlCol="0" anchor="t">
            <a:spAutoFit/>
          </a:bodyPr>
          <a:lstStyle/>
          <a:p>
            <a:pPr algn="just" fontAlgn="base">
              <a:lnSpc>
                <a:spcPct val="150000"/>
              </a:lnSpc>
            </a:pPr>
            <a:endParaRPr lang="en-US" sz="2400" dirty="0">
              <a:latin typeface="Arial" panose="020B0604020202020204" pitchFamily="34" charset="0"/>
              <a:cs typeface="Arial" panose="020B0604020202020204" pitchFamily="34" charset="0"/>
            </a:endParaRPr>
          </a:p>
          <a:p>
            <a:pPr algn="just">
              <a:lnSpc>
                <a:spcPct val="150000"/>
              </a:lnSpc>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I confirm that I have not presented any AI generated materials as my own work. </a:t>
            </a:r>
            <a:endParaRPr lang="en-GB" sz="2000" dirty="0">
              <a:effectLst/>
              <a:latin typeface="Arial" panose="020B0604020202020204" pitchFamily="34" charset="0"/>
              <a:ea typeface="Arial" panose="020B0604020202020204" pitchFamily="34" charset="0"/>
            </a:endParaRPr>
          </a:p>
          <a:p>
            <a:pPr algn="l">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 confirm that I have copies of my drafts, notes, and other resources I used, which I may be asked to provide in evidence.</a:t>
            </a:r>
            <a:endParaRPr lang="en-GB" sz="2000" dirty="0">
              <a:effectLst/>
              <a:latin typeface="Arial" panose="020B0604020202020204" pitchFamily="34" charset="0"/>
              <a:ea typeface="Arial" panose="020B0604020202020204" pitchFamily="34" charset="0"/>
            </a:endParaRPr>
          </a:p>
          <a:p>
            <a:pPr marL="342900" indent="-342900" algn="just" fontAlgn="base">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fontAlgn="base">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gn="just" fontAlgn="base">
              <a:lnSpc>
                <a:spcPct val="150000"/>
              </a:lnSpc>
            </a:pP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0547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6"/>
        </a:solidFill>
        <a:effectLst/>
      </p:bgPr>
    </p:bg>
    <p:spTree>
      <p:nvGrpSpPr>
        <p:cNvPr id="1" name=""/>
        <p:cNvGrpSpPr/>
        <p:nvPr/>
      </p:nvGrpSpPr>
      <p:grpSpPr>
        <a:xfrm>
          <a:off x="0" y="0"/>
          <a:ext cx="0" cy="0"/>
          <a:chOff x="0" y="0"/>
          <a:chExt cx="0" cy="0"/>
        </a:xfrm>
      </p:grpSpPr>
      <p:sp>
        <p:nvSpPr>
          <p:cNvPr id="2" name="AutoShape 2"/>
          <p:cNvSpPr/>
          <p:nvPr/>
        </p:nvSpPr>
        <p:spPr>
          <a:xfrm>
            <a:off x="0" y="9388696"/>
            <a:ext cx="18288000" cy="2"/>
          </a:xfrm>
          <a:prstGeom prst="line">
            <a:avLst/>
          </a:prstGeom>
          <a:ln w="9525" cap="flat">
            <a:solidFill>
              <a:srgbClr val="403E3E"/>
            </a:solidFill>
            <a:prstDash val="solid"/>
            <a:headEnd type="none" w="sm" len="sm"/>
            <a:tailEnd type="none" w="sm" len="sm"/>
          </a:ln>
        </p:spPr>
        <p:txBody>
          <a:bodyPr/>
          <a:lstStyle/>
          <a:p>
            <a:endParaRPr lang="en-GB"/>
          </a:p>
        </p:txBody>
      </p:sp>
      <p:sp>
        <p:nvSpPr>
          <p:cNvPr id="7" name="AutoShape 7"/>
          <p:cNvSpPr/>
          <p:nvPr/>
        </p:nvSpPr>
        <p:spPr>
          <a:xfrm flipV="1">
            <a:off x="-41564" y="1007867"/>
            <a:ext cx="18329564" cy="10441"/>
          </a:xfrm>
          <a:prstGeom prst="line">
            <a:avLst/>
          </a:prstGeom>
          <a:ln w="9525" cap="flat">
            <a:solidFill>
              <a:srgbClr val="403E3E"/>
            </a:solidFill>
            <a:prstDash val="solid"/>
            <a:headEnd type="none" w="sm" len="sm"/>
            <a:tailEnd type="none" w="sm" len="sm"/>
          </a:ln>
        </p:spPr>
        <p:txBody>
          <a:bodyPr/>
          <a:lstStyle/>
          <a:p>
            <a:endParaRPr lang="en-GB"/>
          </a:p>
        </p:txBody>
      </p:sp>
      <p:grpSp>
        <p:nvGrpSpPr>
          <p:cNvPr id="17" name="Group 17"/>
          <p:cNvGrpSpPr/>
          <p:nvPr/>
        </p:nvGrpSpPr>
        <p:grpSpPr>
          <a:xfrm>
            <a:off x="251435" y="9507110"/>
            <a:ext cx="542093" cy="540520"/>
            <a:chOff x="0" y="0"/>
            <a:chExt cx="174424" cy="173917"/>
          </a:xfrm>
        </p:grpSpPr>
        <p:sp>
          <p:nvSpPr>
            <p:cNvPr id="18" name="Freeform 18"/>
            <p:cNvSpPr/>
            <p:nvPr/>
          </p:nvSpPr>
          <p:spPr>
            <a:xfrm>
              <a:off x="0" y="0"/>
              <a:ext cx="174424" cy="173917"/>
            </a:xfrm>
            <a:custGeom>
              <a:avLst/>
              <a:gdLst/>
              <a:ahLst/>
              <a:cxnLst/>
              <a:rect l="l" t="t" r="r" b="b"/>
              <a:pathLst>
                <a:path w="174424" h="173917">
                  <a:moveTo>
                    <a:pt x="86959" y="0"/>
                  </a:moveTo>
                  <a:lnTo>
                    <a:pt x="87465" y="0"/>
                  </a:lnTo>
                  <a:cubicBezTo>
                    <a:pt x="110528" y="0"/>
                    <a:pt x="132646" y="9162"/>
                    <a:pt x="148954" y="25470"/>
                  </a:cubicBezTo>
                  <a:cubicBezTo>
                    <a:pt x="165262" y="41778"/>
                    <a:pt x="174424" y="63896"/>
                    <a:pt x="174424" y="86959"/>
                  </a:cubicBezTo>
                  <a:lnTo>
                    <a:pt x="174424" y="86959"/>
                  </a:lnTo>
                  <a:cubicBezTo>
                    <a:pt x="174424" y="134985"/>
                    <a:pt x="135491" y="173917"/>
                    <a:pt x="87465" y="173917"/>
                  </a:cubicBezTo>
                  <a:lnTo>
                    <a:pt x="86959" y="173917"/>
                  </a:lnTo>
                  <a:cubicBezTo>
                    <a:pt x="38933" y="173917"/>
                    <a:pt x="0" y="134985"/>
                    <a:pt x="0" y="86959"/>
                  </a:cubicBezTo>
                  <a:lnTo>
                    <a:pt x="0" y="86959"/>
                  </a:lnTo>
                  <a:cubicBezTo>
                    <a:pt x="0" y="38933"/>
                    <a:pt x="38933" y="0"/>
                    <a:pt x="86959" y="0"/>
                  </a:cubicBezTo>
                  <a:close/>
                </a:path>
              </a:pathLst>
            </a:custGeom>
            <a:solidFill>
              <a:srgbClr val="000000">
                <a:alpha val="0"/>
              </a:srgbClr>
            </a:solidFill>
            <a:ln w="9525" cap="rnd">
              <a:solidFill>
                <a:srgbClr val="403E3E"/>
              </a:solidFill>
              <a:prstDash val="solid"/>
              <a:round/>
            </a:ln>
          </p:spPr>
          <p:txBody>
            <a:bodyPr/>
            <a:lstStyle/>
            <a:p>
              <a:endParaRPr lang="en-GB"/>
            </a:p>
          </p:txBody>
        </p:sp>
        <p:sp>
          <p:nvSpPr>
            <p:cNvPr id="19" name="TextBox 19"/>
            <p:cNvSpPr txBox="1"/>
            <p:nvPr/>
          </p:nvSpPr>
          <p:spPr>
            <a:xfrm>
              <a:off x="0" y="-38100"/>
              <a:ext cx="174424" cy="212017"/>
            </a:xfrm>
            <a:prstGeom prst="rect">
              <a:avLst/>
            </a:prstGeom>
          </p:spPr>
          <p:txBody>
            <a:bodyPr lIns="0" tIns="0" rIns="0" bIns="0" rtlCol="0" anchor="ctr"/>
            <a:lstStyle/>
            <a:p>
              <a:pPr marL="0" lvl="0" indent="0" algn="ctr">
                <a:lnSpc>
                  <a:spcPts val="2660"/>
                </a:lnSpc>
                <a:spcBef>
                  <a:spcPct val="0"/>
                </a:spcBef>
              </a:pPr>
              <a:r>
                <a:rPr lang="en-US" sz="1900" spc="-104" dirty="0">
                  <a:solidFill>
                    <a:srgbClr val="403E3E"/>
                  </a:solidFill>
                  <a:latin typeface="Mukti"/>
                  <a:ea typeface="Mukti"/>
                  <a:cs typeface="Mukti"/>
                  <a:sym typeface="Mukti"/>
                </a:rPr>
                <a:t>10</a:t>
              </a:r>
            </a:p>
          </p:txBody>
        </p:sp>
      </p:grpSp>
      <p:pic>
        <p:nvPicPr>
          <p:cNvPr id="1026" name="Picture 2" descr="150+ Clip Art Of A Thank You Funny Stock Illustr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2235" y="2705100"/>
            <a:ext cx="10203529" cy="4572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7382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1335</Words>
  <Application>Microsoft Office PowerPoint</Application>
  <PresentationFormat>Custom</PresentationFormat>
  <Paragraphs>70</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Arial</vt:lpstr>
      <vt:lpstr>Aptos</vt:lpstr>
      <vt:lpstr>Mukti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Minimalist Ad Campaign Creative Brief Presentation</dc:title>
  <dc:creator>user</dc:creator>
  <cp:lastModifiedBy>daniela lazarean</cp:lastModifiedBy>
  <cp:revision>13</cp:revision>
  <dcterms:created xsi:type="dcterms:W3CDTF">2006-08-16T00:00:00Z</dcterms:created>
  <dcterms:modified xsi:type="dcterms:W3CDTF">2025-11-28T23:14:55Z</dcterms:modified>
  <dc:identifier>DAG5UPAr-1Q</dc:identifier>
</cp:coreProperties>
</file>