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1"/>
  </p:sldMasterIdLst>
  <p:notesMasterIdLst>
    <p:notesMasterId r:id="rId14"/>
  </p:notesMasterIdLst>
  <p:sldIdLst>
    <p:sldId id="256" r:id="rId2"/>
    <p:sldId id="258" r:id="rId3"/>
    <p:sldId id="260" r:id="rId4"/>
    <p:sldId id="271" r:id="rId5"/>
    <p:sldId id="273" r:id="rId6"/>
    <p:sldId id="269" r:id="rId7"/>
    <p:sldId id="268" r:id="rId8"/>
    <p:sldId id="265" r:id="rId9"/>
    <p:sldId id="267" r:id="rId10"/>
    <p:sldId id="270" r:id="rId11"/>
    <p:sldId id="272" r:id="rId12"/>
    <p:sldId id="27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121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13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55694A-C713-420A-AE16-07CFA1C4A430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A4B638-55A5-43AD-AD6E-0643EF624D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0712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Learn Rigging in Maya</a:t>
            </a:r>
          </a:p>
          <a:p>
            <a:r>
              <a:rPr lang="en-US" dirty="0"/>
              <a:t>Making a high-quality rig</a:t>
            </a:r>
          </a:p>
          <a:p>
            <a:r>
              <a:rPr lang="en-US" dirty="0"/>
              <a:t>Making it user friendly</a:t>
            </a:r>
          </a:p>
          <a:p>
            <a:r>
              <a:rPr lang="en-GB" dirty="0"/>
              <a:t>SMART</a:t>
            </a:r>
          </a:p>
          <a:p>
            <a:pPr lvl="1"/>
            <a:r>
              <a:rPr lang="en-GB" dirty="0"/>
              <a:t>Specific – Learn rigging in Maya, to the level of being able to rig full models that are actually usable for animation.</a:t>
            </a:r>
          </a:p>
          <a:p>
            <a:pPr lvl="1"/>
            <a:r>
              <a:rPr lang="en-GB" dirty="0"/>
              <a:t>Measurable – Get feedback from other animators to see what difficulties they have using the rig</a:t>
            </a:r>
          </a:p>
          <a:p>
            <a:pPr lvl="1"/>
            <a:r>
              <a:rPr lang="en-GB" dirty="0"/>
              <a:t>Achievable - Create a high quality rig of a mech, while also making it user-friendly for animators</a:t>
            </a:r>
          </a:p>
          <a:p>
            <a:pPr lvl="1"/>
            <a:r>
              <a:rPr lang="en-GB" dirty="0"/>
              <a:t>Realistic – Simple mechanical model, no weight-painting or squash and stretch</a:t>
            </a:r>
          </a:p>
          <a:p>
            <a:pPr lvl="1"/>
            <a:r>
              <a:rPr lang="en-GB" dirty="0"/>
              <a:t>Time related – Get a model and functional rig (basic limbs) finished by Interim, then get all features done by March, final time to get feedback from animators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A4B638-55A5-43AD-AD6E-0643EF624D9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9544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Learn Rigging in Maya</a:t>
            </a:r>
          </a:p>
          <a:p>
            <a:r>
              <a:rPr lang="en-US" dirty="0"/>
              <a:t>Making a high-quality rig</a:t>
            </a:r>
          </a:p>
          <a:p>
            <a:r>
              <a:rPr lang="en-US" dirty="0"/>
              <a:t>Making it user friendly</a:t>
            </a:r>
          </a:p>
          <a:p>
            <a:r>
              <a:rPr lang="en-GB" dirty="0"/>
              <a:t>SMART</a:t>
            </a:r>
          </a:p>
          <a:p>
            <a:pPr lvl="1"/>
            <a:r>
              <a:rPr lang="en-GB" dirty="0"/>
              <a:t>Specific – Learn rigging in Maya, to the level of being able to rig full models that are actually usable for animation.</a:t>
            </a:r>
          </a:p>
          <a:p>
            <a:pPr lvl="1"/>
            <a:r>
              <a:rPr lang="en-GB" dirty="0"/>
              <a:t>Measurable – Get feedback from other animators to see what difficulties they have using the rig</a:t>
            </a:r>
          </a:p>
          <a:p>
            <a:pPr lvl="1"/>
            <a:r>
              <a:rPr lang="en-GB" dirty="0"/>
              <a:t>Achievable - Create a high quality rig of a mech, while also making it user-friendly for animators</a:t>
            </a:r>
          </a:p>
          <a:p>
            <a:pPr lvl="1"/>
            <a:r>
              <a:rPr lang="en-GB" dirty="0"/>
              <a:t>Realistic – Simple mechanical model, no weight-painting or squash and stretch</a:t>
            </a:r>
          </a:p>
          <a:p>
            <a:pPr lvl="1"/>
            <a:r>
              <a:rPr lang="en-GB" dirty="0"/>
              <a:t>Time related – Get a model and functional rig (basic limbs) finished by Interim, then get all features done by March, final time to get feedback from animators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A4B638-55A5-43AD-AD6E-0643EF624D9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8678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39CBED-40EB-BC9C-4A98-48CD2EB981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DFF68A-8C07-BB4C-14DA-17D51F8CB1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DEDF92-E882-DC59-1170-F329672962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Learn Rigging in Maya</a:t>
            </a:r>
          </a:p>
          <a:p>
            <a:r>
              <a:rPr lang="en-US" dirty="0"/>
              <a:t>Making a high-quality rig</a:t>
            </a:r>
          </a:p>
          <a:p>
            <a:r>
              <a:rPr lang="en-US" dirty="0"/>
              <a:t>Making it user friendly</a:t>
            </a:r>
          </a:p>
          <a:p>
            <a:r>
              <a:rPr lang="en-GB" dirty="0"/>
              <a:t>SMART</a:t>
            </a:r>
          </a:p>
          <a:p>
            <a:pPr lvl="1"/>
            <a:r>
              <a:rPr lang="en-GB" dirty="0"/>
              <a:t>Specific – Learn rigging in Maya, to the level of being able to rig full models that are actually usable for animation.</a:t>
            </a:r>
          </a:p>
          <a:p>
            <a:pPr lvl="1"/>
            <a:r>
              <a:rPr lang="en-GB" dirty="0"/>
              <a:t>Measurable – Get feedback from other animators to see what difficulties they have using the rig</a:t>
            </a:r>
          </a:p>
          <a:p>
            <a:pPr lvl="1"/>
            <a:r>
              <a:rPr lang="en-GB" dirty="0"/>
              <a:t>Achievable - Create a high quality rig of a mech, while also making it user-friendly for animators</a:t>
            </a:r>
          </a:p>
          <a:p>
            <a:pPr lvl="1"/>
            <a:r>
              <a:rPr lang="en-GB" dirty="0"/>
              <a:t>Realistic – Simple mechanical model, no weight-painting or squash and stretch</a:t>
            </a:r>
          </a:p>
          <a:p>
            <a:pPr lvl="1"/>
            <a:r>
              <a:rPr lang="en-GB" dirty="0"/>
              <a:t>Time related – Get a model and functional rig (basic limbs) finished by Interim, then get all features done by March, final time to get feedback from animators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F06B82-E724-5F1F-B49F-A0F2DDD8FA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A4B638-55A5-43AD-AD6E-0643EF624D9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2734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E9ADE1-7F6D-27A8-ECA9-330CA05A6E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83C728-C551-CA48-5BEF-BA147BD5F0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CC2945-26E9-C3E5-C47A-0BEFC9B552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Learn Rigging in Maya</a:t>
            </a:r>
          </a:p>
          <a:p>
            <a:r>
              <a:rPr lang="en-US" dirty="0"/>
              <a:t>Making a high-quality rig</a:t>
            </a:r>
          </a:p>
          <a:p>
            <a:r>
              <a:rPr lang="en-US" dirty="0"/>
              <a:t>Making it user friendly</a:t>
            </a:r>
          </a:p>
          <a:p>
            <a:r>
              <a:rPr lang="en-GB" dirty="0"/>
              <a:t>SMART</a:t>
            </a:r>
          </a:p>
          <a:p>
            <a:pPr lvl="1"/>
            <a:r>
              <a:rPr lang="en-GB" dirty="0"/>
              <a:t>Specific – Learn rigging in Maya, to the level of being able to rig full models that are actually usable for animation.</a:t>
            </a:r>
          </a:p>
          <a:p>
            <a:pPr lvl="1"/>
            <a:r>
              <a:rPr lang="en-GB" dirty="0"/>
              <a:t>Measurable – Get feedback from other animators to see what difficulties they have using the rig</a:t>
            </a:r>
          </a:p>
          <a:p>
            <a:pPr lvl="1"/>
            <a:r>
              <a:rPr lang="en-GB" dirty="0"/>
              <a:t>Achievable - Create a high quality rig of a mech, while also making it user-friendly for animators</a:t>
            </a:r>
          </a:p>
          <a:p>
            <a:pPr lvl="1"/>
            <a:r>
              <a:rPr lang="en-GB" dirty="0"/>
              <a:t>Realistic – Simple mechanical model, no weight-painting or squash and stretch</a:t>
            </a:r>
          </a:p>
          <a:p>
            <a:pPr lvl="1"/>
            <a:r>
              <a:rPr lang="en-GB" dirty="0"/>
              <a:t>Time related – Get a model and functional rig (basic limbs) finished by Interim, then get all features done by March, final time to get feedback from animators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2C3006-ADB5-85C5-20F7-5EB7C7BA86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A4B638-55A5-43AD-AD6E-0643EF624D9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5214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F90903-BD26-977D-C16C-7EF285B4F4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DEB36EA-2567-10DA-85BF-32C4208D6D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D3E63D-63D1-DC6A-A4B1-2CD6B2306F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Learn Rigging in Maya</a:t>
            </a:r>
          </a:p>
          <a:p>
            <a:r>
              <a:rPr lang="en-US" dirty="0"/>
              <a:t>Making a high-quality rig</a:t>
            </a:r>
          </a:p>
          <a:p>
            <a:r>
              <a:rPr lang="en-US" dirty="0"/>
              <a:t>Making it user friendly</a:t>
            </a:r>
          </a:p>
          <a:p>
            <a:r>
              <a:rPr lang="en-GB" dirty="0"/>
              <a:t>SMART</a:t>
            </a:r>
          </a:p>
          <a:p>
            <a:pPr lvl="1"/>
            <a:r>
              <a:rPr lang="en-GB" dirty="0"/>
              <a:t>Specific – Learn rigging in Maya, to the level of being able to rig full models that are actually usable for animation.</a:t>
            </a:r>
          </a:p>
          <a:p>
            <a:pPr lvl="1"/>
            <a:r>
              <a:rPr lang="en-GB" dirty="0"/>
              <a:t>Measurable – Get feedback from other animators to see what difficulties they have using the rig</a:t>
            </a:r>
          </a:p>
          <a:p>
            <a:pPr lvl="1"/>
            <a:r>
              <a:rPr lang="en-GB" dirty="0"/>
              <a:t>Achievable - Create a high quality rig of a mech, while also making it user-friendly for animators</a:t>
            </a:r>
          </a:p>
          <a:p>
            <a:pPr lvl="1"/>
            <a:r>
              <a:rPr lang="en-GB" dirty="0"/>
              <a:t>Realistic – Simple mechanical model, no weight-painting or squash and stretch</a:t>
            </a:r>
          </a:p>
          <a:p>
            <a:pPr lvl="1"/>
            <a:r>
              <a:rPr lang="en-GB" dirty="0"/>
              <a:t>Time related – Get a model and functional rig (basic limbs) finished by Interim, then get all features done by March, final time to get feedback from animators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DB07D5-47F4-C497-65E3-28AE878407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A4B638-55A5-43AD-AD6E-0643EF624D9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4128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9F0E85-FDCE-8AF2-24E9-CE07B95829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58C60C-A9CD-67FD-0212-97FC5EAA53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226497-B1CD-6000-3793-D862CC494D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Learn Rigging in Maya</a:t>
            </a:r>
          </a:p>
          <a:p>
            <a:r>
              <a:rPr lang="en-US" dirty="0"/>
              <a:t>Making a high-quality rig</a:t>
            </a:r>
          </a:p>
          <a:p>
            <a:r>
              <a:rPr lang="en-US" dirty="0"/>
              <a:t>Making it user friendly</a:t>
            </a:r>
          </a:p>
          <a:p>
            <a:r>
              <a:rPr lang="en-GB" dirty="0"/>
              <a:t>SMART</a:t>
            </a:r>
          </a:p>
          <a:p>
            <a:pPr lvl="1"/>
            <a:r>
              <a:rPr lang="en-GB" dirty="0"/>
              <a:t>Specific – Learn rigging in Maya, to the level of being able to rig full models that are actually usable for animation.</a:t>
            </a:r>
          </a:p>
          <a:p>
            <a:pPr lvl="1"/>
            <a:r>
              <a:rPr lang="en-GB" dirty="0"/>
              <a:t>Measurable – Get feedback from other animators to see what difficulties they have using the rig</a:t>
            </a:r>
          </a:p>
          <a:p>
            <a:pPr lvl="1"/>
            <a:r>
              <a:rPr lang="en-GB" dirty="0"/>
              <a:t>Achievable - Create a high quality rig of a mech, while also making it user-friendly for animators</a:t>
            </a:r>
          </a:p>
          <a:p>
            <a:pPr lvl="1"/>
            <a:r>
              <a:rPr lang="en-GB" dirty="0"/>
              <a:t>Realistic – Simple mechanical model, no weight-painting or squash and stretch</a:t>
            </a:r>
          </a:p>
          <a:p>
            <a:pPr lvl="1"/>
            <a:r>
              <a:rPr lang="en-GB" dirty="0"/>
              <a:t>Time related – Get a model and functional rig (basic limbs) finished by Interim, then get all features done by March, final time to get feedback from animators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A5228A-9883-D0FE-3C61-14EE8887CFC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A4B638-55A5-43AD-AD6E-0643EF624D9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5331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8C0432-5E06-32DC-8238-92093E82D0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DFD60F-FFD0-5C9E-BA91-7C4E85FBBD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C00A397-3973-4E00-68A5-7D82265374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Learn Rigging in Maya</a:t>
            </a:r>
          </a:p>
          <a:p>
            <a:r>
              <a:rPr lang="en-US" dirty="0"/>
              <a:t>Making a high-quality rig</a:t>
            </a:r>
          </a:p>
          <a:p>
            <a:r>
              <a:rPr lang="en-US" dirty="0"/>
              <a:t>Making it user friendly</a:t>
            </a:r>
          </a:p>
          <a:p>
            <a:r>
              <a:rPr lang="en-GB" dirty="0"/>
              <a:t>SMART</a:t>
            </a:r>
          </a:p>
          <a:p>
            <a:pPr lvl="1"/>
            <a:r>
              <a:rPr lang="en-GB" dirty="0"/>
              <a:t>Specific – Learn rigging in Maya, to the level of being able to rig full models that are actually usable for animation.</a:t>
            </a:r>
          </a:p>
          <a:p>
            <a:pPr lvl="1"/>
            <a:r>
              <a:rPr lang="en-GB" dirty="0"/>
              <a:t>Measurable – Get feedback from other animators to see what difficulties they have using the rig</a:t>
            </a:r>
          </a:p>
          <a:p>
            <a:pPr lvl="1"/>
            <a:r>
              <a:rPr lang="en-GB" dirty="0"/>
              <a:t>Achievable - Create a high quality rig of a mech, while also making it user-friendly for animators</a:t>
            </a:r>
          </a:p>
          <a:p>
            <a:pPr lvl="1"/>
            <a:r>
              <a:rPr lang="en-GB" dirty="0"/>
              <a:t>Realistic – Simple mechanical model, no weight-painting or squash and stretch</a:t>
            </a:r>
          </a:p>
          <a:p>
            <a:pPr lvl="1"/>
            <a:r>
              <a:rPr lang="en-GB" dirty="0"/>
              <a:t>Time related – Get a model and functional rig (basic limbs) finished by Interim, then get all features done by March, final time to get feedback from animators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140D5C-DA79-3D53-C680-72F3B1DEF8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A4B638-55A5-43AD-AD6E-0643EF624D9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889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Learn Rigging in Maya</a:t>
            </a:r>
          </a:p>
          <a:p>
            <a:r>
              <a:rPr lang="en-US" dirty="0"/>
              <a:t>Making a high-quality rig</a:t>
            </a:r>
          </a:p>
          <a:p>
            <a:r>
              <a:rPr lang="en-US" dirty="0"/>
              <a:t>Making it user friendly</a:t>
            </a:r>
          </a:p>
          <a:p>
            <a:r>
              <a:rPr lang="en-GB" dirty="0"/>
              <a:t>SMART</a:t>
            </a:r>
          </a:p>
          <a:p>
            <a:pPr lvl="1"/>
            <a:r>
              <a:rPr lang="en-GB" dirty="0"/>
              <a:t>Specific – Learn rigging in Maya, to the level of being able to rig full models that are actually usable for animation.</a:t>
            </a:r>
          </a:p>
          <a:p>
            <a:pPr lvl="1"/>
            <a:r>
              <a:rPr lang="en-GB" dirty="0"/>
              <a:t>Measurable – Get feedback from other animators to see what difficulties they have using the rig</a:t>
            </a:r>
          </a:p>
          <a:p>
            <a:pPr lvl="1"/>
            <a:r>
              <a:rPr lang="en-GB" dirty="0"/>
              <a:t>Achievable - Create a high quality rig of a mech, while also making it user-friendly for animators</a:t>
            </a:r>
          </a:p>
          <a:p>
            <a:pPr lvl="1"/>
            <a:r>
              <a:rPr lang="en-GB" dirty="0"/>
              <a:t>Realistic – Simple mechanical model, no weight-painting or squash and stretch</a:t>
            </a:r>
          </a:p>
          <a:p>
            <a:pPr lvl="1"/>
            <a:r>
              <a:rPr lang="en-GB" dirty="0"/>
              <a:t>Time related – Get a model and functional rig (basic limbs) finished by Interim, then get all features done by March, final time to get feedback from animators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A4B638-55A5-43AD-AD6E-0643EF624D9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8306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764E-8AE1-4054-BA2F-F170CFA45C0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510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764E-8AE1-4054-BA2F-F170CFA45C0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7739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764E-8AE1-4054-BA2F-F170CFA45C0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76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764E-8AE1-4054-BA2F-F170CFA45C0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523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764E-8AE1-4054-BA2F-F170CFA45C0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6004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764E-8AE1-4054-BA2F-F170CFA45C0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034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764E-8AE1-4054-BA2F-F170CFA45C0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8554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764E-8AE1-4054-BA2F-F170CFA45C0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321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A106764E-8AE1-4054-BA2F-F170CFA45C0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7270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764E-8AE1-4054-BA2F-F170CFA45C0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566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764E-8AE1-4054-BA2F-F170CFA45C0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5813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764E-8AE1-4054-BA2F-F170CFA45C0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2696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764E-8AE1-4054-BA2F-F170CFA45C0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9832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6764E-8AE1-4054-BA2F-F170CFA45C0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821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A106764E-8AE1-4054-BA2F-F170CFA45C0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603AED62-29B4-4959-A9B1-71E77E9A2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754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  <p:sldLayoutId id="2147483717" r:id="rId12"/>
    <p:sldLayoutId id="2147483718" r:id="rId13"/>
    <p:sldLayoutId id="2147483719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gif"/><Relationship Id="rId4" Type="http://schemas.openxmlformats.org/officeDocument/2006/relationships/image" Target="../media/image9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gif"/><Relationship Id="rId4" Type="http://schemas.openxmlformats.org/officeDocument/2006/relationships/image" Target="../media/image16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3.png"/><Relationship Id="rId7" Type="http://schemas.microsoft.com/office/2007/relationships/hdphoto" Target="../media/hdphoto2.wdp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microsoft.com/office/2007/relationships/hdphoto" Target="../media/hdphoto1.wdp"/><Relationship Id="rId4" Type="http://schemas.openxmlformats.org/officeDocument/2006/relationships/image" Target="../media/image20.png"/><Relationship Id="rId9" Type="http://schemas.microsoft.com/office/2007/relationships/hdphoto" Target="../media/hdphoto3.wdp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EE379-0A87-CBFE-9335-CF633CC812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4231" y="1783767"/>
            <a:ext cx="10343535" cy="1727529"/>
          </a:xfrm>
        </p:spPr>
        <p:txBody>
          <a:bodyPr>
            <a:normAutofit/>
          </a:bodyPr>
          <a:lstStyle/>
          <a:p>
            <a:r>
              <a:rPr lang="en-US" sz="2800" b="0" dirty="0">
                <a:latin typeface="+mn-lt"/>
              </a:rPr>
              <a:t>Advanced Character Animation Proposal</a:t>
            </a:r>
            <a:endParaRPr lang="en-GB" sz="2800" b="0" dirty="0"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321137-6209-BCA9-AB41-86D3A15BB8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4231" y="3429000"/>
            <a:ext cx="9144000" cy="1655762"/>
          </a:xfrm>
        </p:spPr>
        <p:txBody>
          <a:bodyPr>
            <a:normAutofit/>
          </a:bodyPr>
          <a:lstStyle/>
          <a:p>
            <a:r>
              <a:rPr lang="en-US" sz="2400" dirty="0"/>
              <a:t>Joshua Platt – 2304399</a:t>
            </a:r>
          </a:p>
          <a:p>
            <a:r>
              <a:rPr lang="en-US" sz="2000" dirty="0"/>
              <a:t>22/10/2025</a:t>
            </a:r>
            <a:endParaRPr lang="en-US" sz="240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AE0CE68-61FF-85AF-F24A-2D9143C6D047}"/>
              </a:ext>
            </a:extLst>
          </p:cNvPr>
          <p:cNvSpPr txBox="1">
            <a:spLocks/>
          </p:cNvSpPr>
          <p:nvPr/>
        </p:nvSpPr>
        <p:spPr>
          <a:xfrm>
            <a:off x="924233" y="1396135"/>
            <a:ext cx="10343535" cy="1727529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b="1" kern="1200">
                <a:solidFill>
                  <a:srgbClr val="FEFEFE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3600" dirty="0"/>
              <a:t>Showing personality with only body language and eyes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1209736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E51B31-EFA5-E4F5-AF04-3F9FD37C66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3" y="2231900"/>
            <a:ext cx="10554574" cy="4270500"/>
          </a:xfrm>
        </p:spPr>
        <p:txBody>
          <a:bodyPr anchor="t">
            <a:normAutofit/>
          </a:bodyPr>
          <a:lstStyle/>
          <a:p>
            <a:r>
              <a:rPr lang="en-GB" dirty="0"/>
              <a:t>Body Language for non-speaking characters</a:t>
            </a:r>
          </a:p>
          <a:p>
            <a:r>
              <a:rPr lang="en-GB" dirty="0"/>
              <a:t>Showing expression with only eyes (no mouth)(or eyebrows)</a:t>
            </a:r>
          </a:p>
          <a:p>
            <a:r>
              <a:rPr lang="en-GB" dirty="0"/>
              <a:t>Examples</a:t>
            </a:r>
          </a:p>
          <a:p>
            <a:pPr lvl="1"/>
            <a:r>
              <a:rPr lang="en-GB" dirty="0"/>
              <a:t>Wall-E/EVE</a:t>
            </a:r>
          </a:p>
          <a:p>
            <a:pPr lvl="1"/>
            <a:r>
              <a:rPr lang="en-GB" dirty="0"/>
              <a:t>Gromit</a:t>
            </a:r>
          </a:p>
          <a:p>
            <a:pPr lvl="1"/>
            <a:r>
              <a:rPr lang="en-GB" dirty="0"/>
              <a:t>Tom and Jerry</a:t>
            </a:r>
          </a:p>
          <a:p>
            <a:pPr lvl="1"/>
            <a:r>
              <a:rPr lang="en-GB" dirty="0"/>
              <a:t>Carpet from Aladdin/Flour sack?</a:t>
            </a:r>
          </a:p>
          <a:p>
            <a:pPr lvl="1"/>
            <a:r>
              <a:rPr lang="en-GB" dirty="0" err="1"/>
              <a:t>Turniphead</a:t>
            </a:r>
            <a:r>
              <a:rPr lang="en-GB" dirty="0"/>
              <a:t> from Howl’s Moving Castle</a:t>
            </a:r>
          </a:p>
          <a:p>
            <a:r>
              <a:rPr lang="en-GB" dirty="0"/>
              <a:t>Idea</a:t>
            </a:r>
          </a:p>
          <a:p>
            <a:pPr lvl="1"/>
            <a:r>
              <a:rPr lang="en-GB" dirty="0"/>
              <a:t>Animate Abbey doing a simple motion, but showing joy (and mischief?)</a:t>
            </a:r>
          </a:p>
          <a:p>
            <a:pPr lvl="1"/>
            <a:r>
              <a:rPr lang="en-GB" dirty="0"/>
              <a:t>Curtseying?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0B9E653-59AE-095A-FEEA-808779E8E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DEA32FF-913C-BB79-4849-DEAB03D51EBD}"/>
              </a:ext>
            </a:extLst>
          </p:cNvPr>
          <p:cNvSpPr txBox="1">
            <a:spLocks/>
          </p:cNvSpPr>
          <p:nvPr/>
        </p:nvSpPr>
        <p:spPr>
          <a:xfrm>
            <a:off x="572256" y="575204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1" kern="1200">
                <a:solidFill>
                  <a:srgbClr val="FEFEFE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/>
              <a:t>Showing personality with only body language and eyes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13290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FC22A-7E5D-5747-BD99-DA69B91C5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Background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8D1FD02-1056-7AF1-1BF2-3856E28BC1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95167" y="2121408"/>
            <a:ext cx="10554574" cy="1369357"/>
          </a:xfrm>
        </p:spPr>
        <p:txBody>
          <a:bodyPr>
            <a:normAutofit/>
          </a:bodyPr>
          <a:lstStyle/>
          <a:p>
            <a:pPr lvl="1"/>
            <a:r>
              <a:rPr lang="en-GB" sz="1800" dirty="0"/>
              <a:t>Stained glass character I made for Visual Effects</a:t>
            </a:r>
          </a:p>
          <a:p>
            <a:pPr lvl="1"/>
            <a:r>
              <a:rPr lang="en-GB" sz="1800" dirty="0"/>
              <a:t>No mouth or eyebrows, only eyes</a:t>
            </a:r>
          </a:p>
          <a:p>
            <a:pPr lvl="1"/>
            <a:r>
              <a:rPr lang="en-GB" sz="1800" dirty="0"/>
              <a:t>Also doesn’t speak</a:t>
            </a:r>
          </a:p>
        </p:txBody>
      </p:sp>
      <p:pic>
        <p:nvPicPr>
          <p:cNvPr id="7" name="20251107-1435-20.3006593">
            <a:hlinkClick r:id="" action="ppaction://media"/>
            <a:extLst>
              <a:ext uri="{FF2B5EF4-FFF2-40B4-BE49-F238E27FC236}">
                <a16:creationId xmlns:a16="http://schemas.microsoft.com/office/drawing/2014/main" id="{4F89E1BB-A269-42AD-87F5-0B05F9ED90E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776481" y="4000500"/>
            <a:ext cx="4639035" cy="276128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F8C5F5F-2914-A0A1-747C-031BA8A146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70747" y="2121408"/>
            <a:ext cx="3224804" cy="473659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E6A431B-9727-AAAA-B251-4916F26D76B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3111" r="11079"/>
          <a:stretch>
            <a:fillRect/>
          </a:stretch>
        </p:blipFill>
        <p:spPr>
          <a:xfrm>
            <a:off x="235998" y="4000500"/>
            <a:ext cx="3234921" cy="2761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847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9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FC22A-7E5D-5747-BD99-DA69B91C5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Aims and Objective</a:t>
            </a:r>
            <a:endParaRPr lang="en-GB" dirty="0"/>
          </a:p>
        </p:txBody>
      </p:sp>
      <p:pic>
        <p:nvPicPr>
          <p:cNvPr id="7" name="20251107-1435-20.3006593">
            <a:hlinkClick r:id="" action="ppaction://media"/>
            <a:extLst>
              <a:ext uri="{FF2B5EF4-FFF2-40B4-BE49-F238E27FC236}">
                <a16:creationId xmlns:a16="http://schemas.microsoft.com/office/drawing/2014/main" id="{4F89E1BB-A269-42AD-87F5-0B05F9ED90E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776481" y="4000500"/>
            <a:ext cx="4639035" cy="276128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F8C5F5F-2914-A0A1-747C-031BA8A146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70747" y="2121408"/>
            <a:ext cx="3224804" cy="473659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E6A431B-9727-AAAA-B251-4916F26D76B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3111" r="11079"/>
          <a:stretch>
            <a:fillRect/>
          </a:stretch>
        </p:blipFill>
        <p:spPr>
          <a:xfrm>
            <a:off x="235998" y="4000500"/>
            <a:ext cx="3234921" cy="2761283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672C26EE-2847-05AB-693E-BF3C937F09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80387" y="2113737"/>
            <a:ext cx="10554574" cy="559210"/>
          </a:xfrm>
        </p:spPr>
        <p:txBody>
          <a:bodyPr>
            <a:normAutofit/>
          </a:bodyPr>
          <a:lstStyle/>
          <a:p>
            <a:pPr lvl="1"/>
            <a:r>
              <a:rPr lang="en-GB" sz="1800" dirty="0"/>
              <a:t>What personality am I trying to show?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BBF6D05-8CE3-18E0-D125-5B3D053A9C11}"/>
              </a:ext>
            </a:extLst>
          </p:cNvPr>
          <p:cNvSpPr txBox="1">
            <a:spLocks/>
          </p:cNvSpPr>
          <p:nvPr/>
        </p:nvSpPr>
        <p:spPr>
          <a:xfrm>
            <a:off x="-80387" y="2711352"/>
            <a:ext cx="10554574" cy="559210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800" dirty="0"/>
              <a:t>What tools do I have to show emotion and personality?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03773700-0C9B-55AD-8DE5-6767B8CB1EB9}"/>
              </a:ext>
            </a:extLst>
          </p:cNvPr>
          <p:cNvSpPr txBox="1">
            <a:spLocks/>
          </p:cNvSpPr>
          <p:nvPr/>
        </p:nvSpPr>
        <p:spPr>
          <a:xfrm>
            <a:off x="-80387" y="3308967"/>
            <a:ext cx="10554574" cy="6792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800" dirty="0"/>
              <a:t>How have other animators in the past dealt with this problem?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D9CB92FD-4264-891F-A4B6-560D5F621E87}"/>
              </a:ext>
            </a:extLst>
          </p:cNvPr>
          <p:cNvSpPr txBox="1">
            <a:spLocks/>
          </p:cNvSpPr>
          <p:nvPr/>
        </p:nvSpPr>
        <p:spPr>
          <a:xfrm>
            <a:off x="-160774" y="2393342"/>
            <a:ext cx="10554574" cy="559210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2"/>
            <a:r>
              <a:rPr lang="en-GB" sz="1600" dirty="0"/>
              <a:t>Cheerful, carefree, fun-loving, slightly mischievous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1E2AF48-4A91-8810-4129-DBF92A710B15}"/>
              </a:ext>
            </a:extLst>
          </p:cNvPr>
          <p:cNvSpPr txBox="1">
            <a:spLocks/>
          </p:cNvSpPr>
          <p:nvPr/>
        </p:nvSpPr>
        <p:spPr>
          <a:xfrm>
            <a:off x="-160774" y="3029362"/>
            <a:ext cx="10554574" cy="559210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2"/>
            <a:r>
              <a:rPr lang="en-GB" sz="1600" dirty="0"/>
              <a:t>Eyes and body language</a:t>
            </a:r>
          </a:p>
        </p:txBody>
      </p:sp>
    </p:spTree>
    <p:extLst>
      <p:ext uri="{BB962C8B-B14F-4D97-AF65-F5344CB8AC3E}">
        <p14:creationId xmlns:p14="http://schemas.microsoft.com/office/powerpoint/2010/main" val="1950547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9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7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build="p"/>
      <p:bldP spid="11" grpId="0"/>
      <p:bldP spid="12" grpId="0"/>
      <p:bldP spid="13" grpId="0" build="p"/>
      <p:bldP spid="1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CC5A20B-C3C8-D9C0-1479-DFA612AE9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404" y="5020056"/>
            <a:ext cx="4507854" cy="16520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BB2E58C-7C27-5E44-BBDA-68F1BD83B3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6339" y="5366999"/>
            <a:ext cx="3439005" cy="1305107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706DA01D-2FAB-798E-C226-B3E146416F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447" y="2541207"/>
            <a:ext cx="10182653" cy="1846385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en-US" sz="1800" dirty="0"/>
              <a:t>Animator’s apparently do this a lot, as an intentional challenge!</a:t>
            </a:r>
          </a:p>
          <a:p>
            <a:pPr lvl="1"/>
            <a:r>
              <a:rPr lang="en-US" sz="1800" dirty="0"/>
              <a:t>Throughout animation history, animators seem to one-up (or one-down?) each other by attempting to show emotion in a character with less and less of their animation toolbox available</a:t>
            </a:r>
          </a:p>
          <a:p>
            <a:pPr lvl="1"/>
            <a:r>
              <a:rPr lang="en-US" sz="1800" dirty="0"/>
              <a:t>Some of the most foundational animation books are written around simplifying emotion and personality down into its most basic parts so it can be exaggerated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E7977CB-6290-678B-4061-3F657AE61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 dirty="0"/>
              <a:t>Aims and Objective</a:t>
            </a: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36978A7-0C16-F4AD-66D3-94AEEA20EF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5597" y="4055555"/>
            <a:ext cx="3439006" cy="257925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FB6E8DD-B6D2-B893-BDBB-49797715A79F}"/>
              </a:ext>
            </a:extLst>
          </p:cNvPr>
          <p:cNvSpPr txBox="1"/>
          <p:nvPr/>
        </p:nvSpPr>
        <p:spPr>
          <a:xfrm>
            <a:off x="4651258" y="5003370"/>
            <a:ext cx="36487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i="1" dirty="0"/>
              <a:t>Animator’s Survival Kit – Richard Williams</a:t>
            </a:r>
            <a:endParaRPr lang="en-US" sz="14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FB1B0E3-9ABE-BC16-98CD-B1513444219E}"/>
              </a:ext>
            </a:extLst>
          </p:cNvPr>
          <p:cNvSpPr txBox="1"/>
          <p:nvPr/>
        </p:nvSpPr>
        <p:spPr>
          <a:xfrm>
            <a:off x="10418758" y="3747778"/>
            <a:ext cx="177324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i="1" dirty="0"/>
              <a:t>Luxo Jr, Pixar, 1986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0289026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E342C2-B823-42CD-E3F8-72FF6D9C30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857B3-0979-4EB9-68BF-E7A1FD0993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Examples – Tom (Tom &amp; Jerry)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C14F344-D669-9983-4AC3-FA251ACBF3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905" y="2298291"/>
            <a:ext cx="10554574" cy="559210"/>
          </a:xfrm>
        </p:spPr>
        <p:txBody>
          <a:bodyPr>
            <a:normAutofit/>
          </a:bodyPr>
          <a:lstStyle/>
          <a:p>
            <a:pPr lvl="1"/>
            <a:r>
              <a:rPr lang="en-GB" sz="1800" dirty="0"/>
              <a:t>Full facial features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0387F-2B9F-0980-49AA-4D1678E34D73}"/>
              </a:ext>
            </a:extLst>
          </p:cNvPr>
          <p:cNvSpPr txBox="1">
            <a:spLocks/>
          </p:cNvSpPr>
          <p:nvPr/>
        </p:nvSpPr>
        <p:spPr>
          <a:xfrm>
            <a:off x="572905" y="2740272"/>
            <a:ext cx="10554574" cy="559210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800" dirty="0"/>
              <a:t>Very exaggerated expressions and poses</a:t>
            </a:r>
            <a:endParaRPr lang="en-GB" sz="1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E973E52-77D6-900D-9B5D-6F2C032AD9D8}"/>
              </a:ext>
            </a:extLst>
          </p:cNvPr>
          <p:cNvSpPr txBox="1">
            <a:spLocks/>
          </p:cNvSpPr>
          <p:nvPr/>
        </p:nvSpPr>
        <p:spPr>
          <a:xfrm>
            <a:off x="572905" y="3098065"/>
            <a:ext cx="10554574" cy="6792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800" dirty="0"/>
              <a:t>Regularly breaks anatomy for comedic effect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DC76519-3567-88C2-6E62-2F34609DDD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48764" y="4420687"/>
            <a:ext cx="3238436" cy="241257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29C72FD-8166-0FE9-B1E1-F0DDE81355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48764" y="1989323"/>
            <a:ext cx="3238436" cy="221748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6AD2773-BC6F-EF6D-55AF-FFF67C3C4E9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2050" y="4420687"/>
            <a:ext cx="3238436" cy="2414107"/>
          </a:xfrm>
          <a:prstGeom prst="rect">
            <a:avLst/>
          </a:prstGeom>
        </p:spPr>
      </p:pic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F6BB6B23-D5F7-8C15-8129-E8D85580D538}"/>
              </a:ext>
            </a:extLst>
          </p:cNvPr>
          <p:cNvSpPr txBox="1">
            <a:spLocks/>
          </p:cNvSpPr>
          <p:nvPr/>
        </p:nvSpPr>
        <p:spPr>
          <a:xfrm>
            <a:off x="572905" y="3500825"/>
            <a:ext cx="10554574" cy="6792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800" dirty="0"/>
              <a:t>No dialogue, but not silent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30EB9B-90A3-0D54-A5A1-312ABC054ACD}"/>
              </a:ext>
            </a:extLst>
          </p:cNvPr>
          <p:cNvSpPr txBox="1"/>
          <p:nvPr/>
        </p:nvSpPr>
        <p:spPr>
          <a:xfrm>
            <a:off x="5222050" y="3978705"/>
            <a:ext cx="3376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© Hanna-Barbera, </a:t>
            </a:r>
            <a:r>
              <a:rPr lang="en-US" dirty="0"/>
              <a:t>1940-1994</a:t>
            </a:r>
          </a:p>
        </p:txBody>
      </p:sp>
    </p:spTree>
    <p:extLst>
      <p:ext uri="{BB962C8B-B14F-4D97-AF65-F5344CB8AC3E}">
        <p14:creationId xmlns:p14="http://schemas.microsoft.com/office/powerpoint/2010/main" val="25299519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84FDF8-3F87-E5EE-9B98-D963ECA56A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8E6E6-59AD-D39B-7595-8FBD1FC1E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Examples – Gromit (Wallace &amp; Gromit)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A0D24F2-8F67-28C1-049C-2983151AED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905" y="2298291"/>
            <a:ext cx="10554574" cy="559210"/>
          </a:xfrm>
        </p:spPr>
        <p:txBody>
          <a:bodyPr>
            <a:normAutofit/>
          </a:bodyPr>
          <a:lstStyle/>
          <a:p>
            <a:pPr lvl="1"/>
            <a:r>
              <a:rPr lang="en-GB" sz="1800" dirty="0"/>
              <a:t>No mouth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61B04C-232C-2801-8E1F-921C4186C34D}"/>
              </a:ext>
            </a:extLst>
          </p:cNvPr>
          <p:cNvSpPr txBox="1">
            <a:spLocks/>
          </p:cNvSpPr>
          <p:nvPr/>
        </p:nvSpPr>
        <p:spPr>
          <a:xfrm>
            <a:off x="572905" y="2740272"/>
            <a:ext cx="10554574" cy="559210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800" dirty="0"/>
              <a:t>Brows are responsible for most of the emotion</a:t>
            </a:r>
            <a:endParaRPr lang="en-GB" sz="1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7EB3F2A-8FF6-80B5-76A4-5C27B3AA22D3}"/>
              </a:ext>
            </a:extLst>
          </p:cNvPr>
          <p:cNvSpPr txBox="1">
            <a:spLocks/>
          </p:cNvSpPr>
          <p:nvPr/>
        </p:nvSpPr>
        <p:spPr>
          <a:xfrm>
            <a:off x="572905" y="3098065"/>
            <a:ext cx="10554574" cy="6792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800" dirty="0"/>
              <a:t>Obvious line of sight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FCDB29F-DF1F-473D-75CB-586A8BA71C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6175" y="2207112"/>
            <a:ext cx="3639693" cy="203179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9A92047-0E6C-2317-D4BB-5F963D0470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2792" y="4397176"/>
            <a:ext cx="3045332" cy="22839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5725C31-CA8E-B01E-B972-887396CC6717}"/>
              </a:ext>
            </a:extLst>
          </p:cNvPr>
          <p:cNvSpPr txBox="1"/>
          <p:nvPr/>
        </p:nvSpPr>
        <p:spPr>
          <a:xfrm>
            <a:off x="4651833" y="6365619"/>
            <a:ext cx="3047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© Aardman, </a:t>
            </a:r>
            <a:r>
              <a:rPr lang="en-US" dirty="0"/>
              <a:t>1989-present</a:t>
            </a:r>
          </a:p>
        </p:txBody>
      </p:sp>
    </p:spTree>
    <p:extLst>
      <p:ext uri="{BB962C8B-B14F-4D97-AF65-F5344CB8AC3E}">
        <p14:creationId xmlns:p14="http://schemas.microsoft.com/office/powerpoint/2010/main" val="38445917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C024B7-767B-DAD4-7260-60C15F5E5B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20DE4-FFD1-2319-7733-EFF2639CF5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Examples – EVE (Wall-E)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EE2BBF6-330C-A481-E0FD-E62A07E846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905" y="2298291"/>
            <a:ext cx="10554574" cy="559210"/>
          </a:xfrm>
        </p:spPr>
        <p:txBody>
          <a:bodyPr>
            <a:normAutofit/>
          </a:bodyPr>
          <a:lstStyle/>
          <a:p>
            <a:pPr lvl="1"/>
            <a:r>
              <a:rPr lang="en-GB" sz="1800" dirty="0"/>
              <a:t>No eyebrows or any facial feature besides eyes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744EC1-3179-BF8F-2099-A43195F87B0F}"/>
              </a:ext>
            </a:extLst>
          </p:cNvPr>
          <p:cNvSpPr txBox="1">
            <a:spLocks/>
          </p:cNvSpPr>
          <p:nvPr/>
        </p:nvSpPr>
        <p:spPr>
          <a:xfrm>
            <a:off x="585604" y="2715459"/>
            <a:ext cx="10554574" cy="559210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800" dirty="0"/>
              <a:t>Entire character is made of only 4 parts</a:t>
            </a:r>
            <a:endParaRPr lang="en-GB" sz="1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6B4BB8B-A693-1303-105B-EA84D4034AFA}"/>
              </a:ext>
            </a:extLst>
          </p:cNvPr>
          <p:cNvSpPr txBox="1">
            <a:spLocks/>
          </p:cNvSpPr>
          <p:nvPr/>
        </p:nvSpPr>
        <p:spPr>
          <a:xfrm>
            <a:off x="572905" y="3098065"/>
            <a:ext cx="10554574" cy="6792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800" dirty="0"/>
              <a:t>No legs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C0CF4329-D6A7-089A-DC00-BAD3541DC0FB}"/>
              </a:ext>
            </a:extLst>
          </p:cNvPr>
          <p:cNvGrpSpPr/>
          <p:nvPr/>
        </p:nvGrpSpPr>
        <p:grpSpPr>
          <a:xfrm>
            <a:off x="8720029" y="5150976"/>
            <a:ext cx="3824375" cy="1476941"/>
            <a:chOff x="-789773" y="3738154"/>
            <a:chExt cx="5913094" cy="1992927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3B6C3EF3-B87C-BE78-BDB6-39069592F02C}"/>
                </a:ext>
              </a:extLst>
            </p:cNvPr>
            <p:cNvGrpSpPr/>
            <p:nvPr/>
          </p:nvGrpSpPr>
          <p:grpSpPr>
            <a:xfrm>
              <a:off x="-789773" y="3738154"/>
              <a:ext cx="2725356" cy="1953719"/>
              <a:chOff x="-454104" y="4358591"/>
              <a:chExt cx="2725356" cy="1953719"/>
            </a:xfrm>
          </p:grpSpPr>
          <p:sp>
            <p:nvSpPr>
              <p:cNvPr id="25" name="Oval 24">
                <a:extLst>
                  <a:ext uri="{FF2B5EF4-FFF2-40B4-BE49-F238E27FC236}">
                    <a16:creationId xmlns:a16="http://schemas.microsoft.com/office/drawing/2014/main" id="{99E9062C-0EB5-DEF0-34ED-2754BFA61B12}"/>
                  </a:ext>
                </a:extLst>
              </p:cNvPr>
              <p:cNvSpPr/>
              <p:nvPr/>
            </p:nvSpPr>
            <p:spPr>
              <a:xfrm>
                <a:off x="572905" y="5099275"/>
                <a:ext cx="1698347" cy="1213035"/>
              </a:xfrm>
              <a:prstGeom prst="ellipse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6" name="Oval 25">
                <a:extLst>
                  <a:ext uri="{FF2B5EF4-FFF2-40B4-BE49-F238E27FC236}">
                    <a16:creationId xmlns:a16="http://schemas.microsoft.com/office/drawing/2014/main" id="{C20366E2-0DEC-36BB-7537-1AC43B8E97FA}"/>
                  </a:ext>
                </a:extLst>
              </p:cNvPr>
              <p:cNvSpPr/>
              <p:nvPr/>
            </p:nvSpPr>
            <p:spPr>
              <a:xfrm rot="21003705">
                <a:off x="-454104" y="4358591"/>
                <a:ext cx="2054019" cy="1362388"/>
              </a:xfrm>
              <a:prstGeom prst="ellipse">
                <a:avLst/>
              </a:prstGeom>
              <a:solidFill>
                <a:srgbClr val="21212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3813F1D4-F12B-B374-DE35-5671AF88BD4E}"/>
                </a:ext>
              </a:extLst>
            </p:cNvPr>
            <p:cNvGrpSpPr/>
            <p:nvPr/>
          </p:nvGrpSpPr>
          <p:grpSpPr>
            <a:xfrm flipH="1">
              <a:off x="2421625" y="3777362"/>
              <a:ext cx="2701696" cy="1953719"/>
              <a:chOff x="-454104" y="4358591"/>
              <a:chExt cx="2725356" cy="1953719"/>
            </a:xfrm>
          </p:grpSpPr>
          <p:sp>
            <p:nvSpPr>
              <p:cNvPr id="28" name="Oval 27">
                <a:extLst>
                  <a:ext uri="{FF2B5EF4-FFF2-40B4-BE49-F238E27FC236}">
                    <a16:creationId xmlns:a16="http://schemas.microsoft.com/office/drawing/2014/main" id="{7F4E70D3-29CD-56B1-4B1C-3C6846DCA210}"/>
                  </a:ext>
                </a:extLst>
              </p:cNvPr>
              <p:cNvSpPr/>
              <p:nvPr/>
            </p:nvSpPr>
            <p:spPr>
              <a:xfrm>
                <a:off x="572905" y="5099275"/>
                <a:ext cx="1698347" cy="1213035"/>
              </a:xfrm>
              <a:prstGeom prst="ellipse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9" name="Oval 28">
                <a:extLst>
                  <a:ext uri="{FF2B5EF4-FFF2-40B4-BE49-F238E27FC236}">
                    <a16:creationId xmlns:a16="http://schemas.microsoft.com/office/drawing/2014/main" id="{536FE621-9C4E-EB52-CDC5-8EDCB9420BC0}"/>
                  </a:ext>
                </a:extLst>
              </p:cNvPr>
              <p:cNvSpPr/>
              <p:nvPr/>
            </p:nvSpPr>
            <p:spPr>
              <a:xfrm rot="21003705">
                <a:off x="-454104" y="4358591"/>
                <a:ext cx="2054019" cy="1362388"/>
              </a:xfrm>
              <a:prstGeom prst="ellipse">
                <a:avLst/>
              </a:prstGeom>
              <a:solidFill>
                <a:srgbClr val="21212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D2CDCBC-304C-1122-3605-FFFB7DF60BB3}"/>
              </a:ext>
            </a:extLst>
          </p:cNvPr>
          <p:cNvGrpSpPr/>
          <p:nvPr/>
        </p:nvGrpSpPr>
        <p:grpSpPr>
          <a:xfrm>
            <a:off x="2844423" y="5659261"/>
            <a:ext cx="3045567" cy="1207675"/>
            <a:chOff x="-201387" y="4478838"/>
            <a:chExt cx="4708933" cy="1629590"/>
          </a:xfrm>
        </p:grpSpPr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C3847C6C-C4CB-7854-946F-710C12928BB2}"/>
                </a:ext>
              </a:extLst>
            </p:cNvPr>
            <p:cNvGrpSpPr/>
            <p:nvPr/>
          </p:nvGrpSpPr>
          <p:grpSpPr>
            <a:xfrm>
              <a:off x="-201387" y="4478838"/>
              <a:ext cx="2136970" cy="1615364"/>
              <a:chOff x="134282" y="5099275"/>
              <a:chExt cx="2136970" cy="1615364"/>
            </a:xfrm>
          </p:grpSpPr>
          <p:sp>
            <p:nvSpPr>
              <p:cNvPr id="36" name="Oval 35">
                <a:extLst>
                  <a:ext uri="{FF2B5EF4-FFF2-40B4-BE49-F238E27FC236}">
                    <a16:creationId xmlns:a16="http://schemas.microsoft.com/office/drawing/2014/main" id="{D9E7A023-58D6-2405-AB90-AC37B2E2459B}"/>
                  </a:ext>
                </a:extLst>
              </p:cNvPr>
              <p:cNvSpPr/>
              <p:nvPr/>
            </p:nvSpPr>
            <p:spPr>
              <a:xfrm>
                <a:off x="572905" y="5099275"/>
                <a:ext cx="1698347" cy="1213035"/>
              </a:xfrm>
              <a:prstGeom prst="ellipse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7" name="Oval 36">
                <a:extLst>
                  <a:ext uri="{FF2B5EF4-FFF2-40B4-BE49-F238E27FC236}">
                    <a16:creationId xmlns:a16="http://schemas.microsoft.com/office/drawing/2014/main" id="{F3A3B74A-2EF2-4412-2437-5909A8CCF948}"/>
                  </a:ext>
                </a:extLst>
              </p:cNvPr>
              <p:cNvSpPr/>
              <p:nvPr/>
            </p:nvSpPr>
            <p:spPr>
              <a:xfrm rot="21003705">
                <a:off x="134282" y="5352252"/>
                <a:ext cx="2054018" cy="1362387"/>
              </a:xfrm>
              <a:prstGeom prst="ellipse">
                <a:avLst/>
              </a:prstGeom>
              <a:solidFill>
                <a:srgbClr val="21212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E0BA1860-6B01-B7B1-1F3F-91112D4D6953}"/>
                </a:ext>
              </a:extLst>
            </p:cNvPr>
            <p:cNvGrpSpPr/>
            <p:nvPr/>
          </p:nvGrpSpPr>
          <p:grpSpPr>
            <a:xfrm flipH="1">
              <a:off x="2421625" y="4518046"/>
              <a:ext cx="2085921" cy="1590382"/>
              <a:chOff x="167064" y="5099275"/>
              <a:chExt cx="2104188" cy="1590382"/>
            </a:xfrm>
          </p:grpSpPr>
          <p:sp>
            <p:nvSpPr>
              <p:cNvPr id="34" name="Oval 33">
                <a:extLst>
                  <a:ext uri="{FF2B5EF4-FFF2-40B4-BE49-F238E27FC236}">
                    <a16:creationId xmlns:a16="http://schemas.microsoft.com/office/drawing/2014/main" id="{C908F439-0C5D-0D77-787E-6D1A1B55084A}"/>
                  </a:ext>
                </a:extLst>
              </p:cNvPr>
              <p:cNvSpPr/>
              <p:nvPr/>
            </p:nvSpPr>
            <p:spPr>
              <a:xfrm>
                <a:off x="572905" y="5099275"/>
                <a:ext cx="1698347" cy="1213035"/>
              </a:xfrm>
              <a:prstGeom prst="ellipse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5" name="Oval 34">
                <a:extLst>
                  <a:ext uri="{FF2B5EF4-FFF2-40B4-BE49-F238E27FC236}">
                    <a16:creationId xmlns:a16="http://schemas.microsoft.com/office/drawing/2014/main" id="{B3C17206-420E-4B1B-681C-63BC7BD01B77}"/>
                  </a:ext>
                </a:extLst>
              </p:cNvPr>
              <p:cNvSpPr/>
              <p:nvPr/>
            </p:nvSpPr>
            <p:spPr>
              <a:xfrm rot="21003705">
                <a:off x="167064" y="5327269"/>
                <a:ext cx="2054019" cy="1362388"/>
              </a:xfrm>
              <a:prstGeom prst="ellipse">
                <a:avLst/>
              </a:prstGeom>
              <a:solidFill>
                <a:srgbClr val="21212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5FF0CC52-C382-A64F-CAB2-40D0BBA2289E}"/>
              </a:ext>
            </a:extLst>
          </p:cNvPr>
          <p:cNvGrpSpPr/>
          <p:nvPr/>
        </p:nvGrpSpPr>
        <p:grpSpPr>
          <a:xfrm>
            <a:off x="6106047" y="5323066"/>
            <a:ext cx="2501677" cy="1196965"/>
            <a:chOff x="237236" y="4115943"/>
            <a:chExt cx="3867992" cy="1615138"/>
          </a:xfrm>
        </p:grpSpPr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68BEB2EC-8921-4EC0-E7A5-4B3276F0891B}"/>
                </a:ext>
              </a:extLst>
            </p:cNvPr>
            <p:cNvGrpSpPr/>
            <p:nvPr/>
          </p:nvGrpSpPr>
          <p:grpSpPr>
            <a:xfrm>
              <a:off x="237236" y="4115943"/>
              <a:ext cx="2278892" cy="1575930"/>
              <a:chOff x="572905" y="4736380"/>
              <a:chExt cx="2278892" cy="1575930"/>
            </a:xfrm>
          </p:grpSpPr>
          <p:sp>
            <p:nvSpPr>
              <p:cNvPr id="43" name="Oval 42">
                <a:extLst>
                  <a:ext uri="{FF2B5EF4-FFF2-40B4-BE49-F238E27FC236}">
                    <a16:creationId xmlns:a16="http://schemas.microsoft.com/office/drawing/2014/main" id="{CC745E81-5C26-9CEA-17B0-3C4497A04719}"/>
                  </a:ext>
                </a:extLst>
              </p:cNvPr>
              <p:cNvSpPr/>
              <p:nvPr/>
            </p:nvSpPr>
            <p:spPr>
              <a:xfrm>
                <a:off x="572905" y="5099275"/>
                <a:ext cx="1698347" cy="1213035"/>
              </a:xfrm>
              <a:prstGeom prst="ellipse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4" name="Oval 43">
                <a:extLst>
                  <a:ext uri="{FF2B5EF4-FFF2-40B4-BE49-F238E27FC236}">
                    <a16:creationId xmlns:a16="http://schemas.microsoft.com/office/drawing/2014/main" id="{B5354E99-3A0A-1DCB-A264-640A015F019F}"/>
                  </a:ext>
                </a:extLst>
              </p:cNvPr>
              <p:cNvSpPr/>
              <p:nvPr/>
            </p:nvSpPr>
            <p:spPr>
              <a:xfrm rot="21003705">
                <a:off x="797778" y="4736380"/>
                <a:ext cx="2054019" cy="1362388"/>
              </a:xfrm>
              <a:prstGeom prst="ellipse">
                <a:avLst/>
              </a:prstGeom>
              <a:solidFill>
                <a:srgbClr val="21212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D9A27307-6C04-3B7E-02DB-1C35D2207520}"/>
                </a:ext>
              </a:extLst>
            </p:cNvPr>
            <p:cNvGrpSpPr/>
            <p:nvPr/>
          </p:nvGrpSpPr>
          <p:grpSpPr>
            <a:xfrm flipH="1">
              <a:off x="1902540" y="4125067"/>
              <a:ext cx="2202688" cy="1606014"/>
              <a:chOff x="572905" y="4706296"/>
              <a:chExt cx="2221978" cy="1606014"/>
            </a:xfrm>
          </p:grpSpPr>
          <p:sp>
            <p:nvSpPr>
              <p:cNvPr id="41" name="Oval 40">
                <a:extLst>
                  <a:ext uri="{FF2B5EF4-FFF2-40B4-BE49-F238E27FC236}">
                    <a16:creationId xmlns:a16="http://schemas.microsoft.com/office/drawing/2014/main" id="{373E2064-EA22-1475-F446-D8EFA512BFDB}"/>
                  </a:ext>
                </a:extLst>
              </p:cNvPr>
              <p:cNvSpPr/>
              <p:nvPr/>
            </p:nvSpPr>
            <p:spPr>
              <a:xfrm>
                <a:off x="572905" y="5099275"/>
                <a:ext cx="1698347" cy="1213035"/>
              </a:xfrm>
              <a:prstGeom prst="ellipse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78343361-4264-C130-A162-EA2E9FF38B84}"/>
                  </a:ext>
                </a:extLst>
              </p:cNvPr>
              <p:cNvSpPr/>
              <p:nvPr/>
            </p:nvSpPr>
            <p:spPr>
              <a:xfrm rot="21003705">
                <a:off x="740863" y="4706296"/>
                <a:ext cx="2054020" cy="1362388"/>
              </a:xfrm>
              <a:prstGeom prst="ellipse">
                <a:avLst/>
              </a:prstGeom>
              <a:solidFill>
                <a:srgbClr val="212121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8189907E-E875-A8DD-AE15-3055CF91071F}"/>
              </a:ext>
            </a:extLst>
          </p:cNvPr>
          <p:cNvGrpSpPr/>
          <p:nvPr/>
        </p:nvGrpSpPr>
        <p:grpSpPr>
          <a:xfrm>
            <a:off x="304021" y="5534365"/>
            <a:ext cx="2501677" cy="928027"/>
            <a:chOff x="237236" y="4478837"/>
            <a:chExt cx="3867991" cy="1252244"/>
          </a:xfrm>
        </p:grpSpPr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987476CA-906D-1B84-5453-C97D5B652423}"/>
                </a:ext>
              </a:extLst>
            </p:cNvPr>
            <p:cNvSpPr/>
            <p:nvPr/>
          </p:nvSpPr>
          <p:spPr>
            <a:xfrm>
              <a:off x="237236" y="4478837"/>
              <a:ext cx="1698348" cy="1213035"/>
            </a:xfrm>
            <a:prstGeom prst="ellips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FAD6A170-88BD-1FC9-3F53-B1A29F985DB1}"/>
                </a:ext>
              </a:extLst>
            </p:cNvPr>
            <p:cNvSpPr/>
            <p:nvPr/>
          </p:nvSpPr>
          <p:spPr>
            <a:xfrm flipH="1">
              <a:off x="2421625" y="4518046"/>
              <a:ext cx="1683602" cy="1213035"/>
            </a:xfrm>
            <a:prstGeom prst="ellips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id="{D1C65A9D-41C0-D9DA-A3CB-14BEB36AC2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9725" y="3306117"/>
            <a:ext cx="5110976" cy="20955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858D9EF-713B-85A9-D257-9EE16A18BCF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5160" y="3293945"/>
            <a:ext cx="2095500" cy="20955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7317978-F527-1626-B30F-0A8D0F592B54}"/>
              </a:ext>
            </a:extLst>
          </p:cNvPr>
          <p:cNvSpPr txBox="1"/>
          <p:nvPr/>
        </p:nvSpPr>
        <p:spPr>
          <a:xfrm>
            <a:off x="2455561" y="5097552"/>
            <a:ext cx="158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© Pixar, </a:t>
            </a:r>
            <a:r>
              <a:rPr lang="en-US" dirty="0"/>
              <a:t>2008</a:t>
            </a:r>
          </a:p>
        </p:txBody>
      </p:sp>
    </p:spTree>
    <p:extLst>
      <p:ext uri="{BB962C8B-B14F-4D97-AF65-F5344CB8AC3E}">
        <p14:creationId xmlns:p14="http://schemas.microsoft.com/office/powerpoint/2010/main" val="41407214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566569-8D91-A326-3FB9-A6DA13F9A1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B9C77-B01D-127D-57DD-0CBAF6D45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Examples – Carpet (Aladdin) &amp; Flour Sack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416F3C3-EFCF-0F40-3B69-B1E137B01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905" y="2298291"/>
            <a:ext cx="10554574" cy="559210"/>
          </a:xfrm>
        </p:spPr>
        <p:txBody>
          <a:bodyPr>
            <a:normAutofit/>
          </a:bodyPr>
          <a:lstStyle/>
          <a:p>
            <a:pPr lvl="1"/>
            <a:r>
              <a:rPr lang="en-GB" sz="1800" dirty="0"/>
              <a:t>No face at all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60B1B6-CBC4-5786-C553-5B630F10CF5D}"/>
              </a:ext>
            </a:extLst>
          </p:cNvPr>
          <p:cNvSpPr txBox="1">
            <a:spLocks/>
          </p:cNvSpPr>
          <p:nvPr/>
        </p:nvSpPr>
        <p:spPr>
          <a:xfrm>
            <a:off x="572905" y="2767704"/>
            <a:ext cx="10554574" cy="559210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800" dirty="0"/>
              <a:t>No actual limbs besides </a:t>
            </a:r>
            <a:r>
              <a:rPr lang="en-GB" sz="1800" dirty="0" err="1"/>
              <a:t>tassles</a:t>
            </a:r>
            <a:endParaRPr lang="en-GB" sz="1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EAF1002-0BF8-6252-CBC7-8E8CFE41E376}"/>
              </a:ext>
            </a:extLst>
          </p:cNvPr>
          <p:cNvSpPr txBox="1">
            <a:spLocks/>
          </p:cNvSpPr>
          <p:nvPr/>
        </p:nvSpPr>
        <p:spPr>
          <a:xfrm>
            <a:off x="572905" y="3098065"/>
            <a:ext cx="10554574" cy="6792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800" dirty="0"/>
              <a:t>No body structure or joints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71E8F2B-1CDC-9AD0-6825-CF57943979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4299" y="2502387"/>
            <a:ext cx="3810000" cy="20574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19AF224-2D4F-CA96-3599-CAF3436084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4299" y="4698264"/>
            <a:ext cx="3810000" cy="20574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A245EA5-413B-7385-8161-42CA26C27CF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9352" y="4706656"/>
            <a:ext cx="3657600" cy="2057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D179A26-BB3D-91C3-97A2-691DE514ADD5}"/>
              </a:ext>
            </a:extLst>
          </p:cNvPr>
          <p:cNvSpPr txBox="1"/>
          <p:nvPr/>
        </p:nvSpPr>
        <p:spPr>
          <a:xfrm>
            <a:off x="5953124" y="4256208"/>
            <a:ext cx="17860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© Disney, </a:t>
            </a:r>
            <a:r>
              <a:rPr lang="en-US" dirty="0"/>
              <a:t>1992</a:t>
            </a:r>
          </a:p>
        </p:txBody>
      </p:sp>
    </p:spTree>
    <p:extLst>
      <p:ext uri="{BB962C8B-B14F-4D97-AF65-F5344CB8AC3E}">
        <p14:creationId xmlns:p14="http://schemas.microsoft.com/office/powerpoint/2010/main" val="4603937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7AAA4C-11CF-4C0B-B987-52D7DF12FF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5C7D5-418A-D4B7-0F37-00933363B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096" y="376012"/>
            <a:ext cx="11918448" cy="970450"/>
          </a:xfrm>
        </p:spPr>
        <p:txBody>
          <a:bodyPr/>
          <a:lstStyle/>
          <a:p>
            <a:r>
              <a:rPr lang="en-US" dirty="0"/>
              <a:t>Examples – </a:t>
            </a:r>
            <a:r>
              <a:rPr lang="en-US" dirty="0" err="1"/>
              <a:t>Turniphead</a:t>
            </a:r>
            <a:r>
              <a:rPr lang="en-US" dirty="0"/>
              <a:t> (Howl’s Moving Castle)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0530AA2-FAA8-EE6D-253B-4010A3147E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905" y="2298291"/>
            <a:ext cx="10554574" cy="559210"/>
          </a:xfrm>
        </p:spPr>
        <p:txBody>
          <a:bodyPr>
            <a:normAutofit/>
          </a:bodyPr>
          <a:lstStyle/>
          <a:p>
            <a:pPr lvl="1"/>
            <a:r>
              <a:rPr lang="en-GB" sz="1800" dirty="0"/>
              <a:t>Single, static face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4C7B3-3B97-7902-F80D-0EB49AD3ED1C}"/>
              </a:ext>
            </a:extLst>
          </p:cNvPr>
          <p:cNvSpPr txBox="1">
            <a:spLocks/>
          </p:cNvSpPr>
          <p:nvPr/>
        </p:nvSpPr>
        <p:spPr>
          <a:xfrm>
            <a:off x="572905" y="2740272"/>
            <a:ext cx="10554574" cy="559210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800" dirty="0"/>
              <a:t>Technically humanoid, but no joints or articulation</a:t>
            </a:r>
            <a:endParaRPr lang="en-GB" sz="1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D5F1124-E907-5603-AB4D-50900EE371CA}"/>
              </a:ext>
            </a:extLst>
          </p:cNvPr>
          <p:cNvSpPr txBox="1">
            <a:spLocks/>
          </p:cNvSpPr>
          <p:nvPr/>
        </p:nvSpPr>
        <p:spPr>
          <a:xfrm>
            <a:off x="572905" y="3098065"/>
            <a:ext cx="10554574" cy="6792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800" dirty="0"/>
              <a:t>No legs, moves by hopping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350662B-2A02-1D9F-73CB-E3AD58B7BF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0608" y="4255241"/>
            <a:ext cx="4660392" cy="235349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861EC4E-EC10-8D09-D438-0B0CC07FE27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5984" y="1951711"/>
            <a:ext cx="2706624" cy="2165299"/>
          </a:xfrm>
          <a:prstGeom prst="rect">
            <a:avLst/>
          </a:pr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5D6D32D4-0D8C-6546-9863-5F411731E256}"/>
              </a:ext>
            </a:extLst>
          </p:cNvPr>
          <p:cNvSpPr txBox="1">
            <a:spLocks/>
          </p:cNvSpPr>
          <p:nvPr/>
        </p:nvSpPr>
        <p:spPr>
          <a:xfrm>
            <a:off x="572905" y="3469681"/>
            <a:ext cx="10554574" cy="6792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800" dirty="0"/>
              <a:t>Little-to-no line of action possible, because the body is rigid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76CC1A-E547-82AD-B50F-0B20BA1637FE}"/>
              </a:ext>
            </a:extLst>
          </p:cNvPr>
          <p:cNvSpPr txBox="1"/>
          <p:nvPr/>
        </p:nvSpPr>
        <p:spPr>
          <a:xfrm>
            <a:off x="4692884" y="6316809"/>
            <a:ext cx="2457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© Studio Ghibli, </a:t>
            </a:r>
            <a:r>
              <a:rPr lang="en-US" dirty="0"/>
              <a:t>2004</a:t>
            </a:r>
          </a:p>
        </p:txBody>
      </p:sp>
    </p:spTree>
    <p:extLst>
      <p:ext uri="{BB962C8B-B14F-4D97-AF65-F5344CB8AC3E}">
        <p14:creationId xmlns:p14="http://schemas.microsoft.com/office/powerpoint/2010/main" val="41752195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FC22A-7E5D-5747-BD99-DA69B91C5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am I animating?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F8C5F5F-2914-A0A1-747C-031BA8A146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0747" y="2121408"/>
            <a:ext cx="3224804" cy="4736592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672C26EE-2847-05AB-693E-BF3C937F09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80387" y="2172821"/>
            <a:ext cx="8532594" cy="559210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en-GB" sz="1800" dirty="0"/>
              <a:t>The character peeking out from the window frame, then does a curtsey/bow</a:t>
            </a:r>
            <a:endParaRPr lang="en-GB" sz="1600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BBF6D05-8CE3-18E0-D125-5B3D053A9C11}"/>
              </a:ext>
            </a:extLst>
          </p:cNvPr>
          <p:cNvSpPr txBox="1">
            <a:spLocks/>
          </p:cNvSpPr>
          <p:nvPr/>
        </p:nvSpPr>
        <p:spPr>
          <a:xfrm>
            <a:off x="-80387" y="2732031"/>
            <a:ext cx="8014712" cy="559210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800" dirty="0"/>
              <a:t>Context from the window frame, focus on the face and multiple poses with strong lines of action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5291E49-80E7-6E75-78CB-04BFF954E1BD}"/>
              </a:ext>
            </a:extLst>
          </p:cNvPr>
          <p:cNvGrpSpPr/>
          <p:nvPr/>
        </p:nvGrpSpPr>
        <p:grpSpPr>
          <a:xfrm>
            <a:off x="167869" y="3782744"/>
            <a:ext cx="8284338" cy="3030845"/>
            <a:chOff x="974159" y="4076700"/>
            <a:chExt cx="7478048" cy="2735862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E057C523-4F56-9927-3D4F-B18C962578F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74159" y="4086225"/>
              <a:ext cx="1865168" cy="2726337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6571B5C5-E795-8A67-74E0-73C0A4BCD2B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17053" y="4086225"/>
              <a:ext cx="2669239" cy="2716810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2120EE55-F797-8556-64AB-C35EEDB39453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rightnessContrast brigh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64017" y="4076700"/>
              <a:ext cx="2788190" cy="272633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090134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FA916-A68D-5913-2F30-C618545C14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 and Examples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68B91E-9BF9-B536-C25E-ADA4E2DD532A}"/>
              </a:ext>
            </a:extLst>
          </p:cNvPr>
          <p:cNvSpPr txBox="1"/>
          <p:nvPr/>
        </p:nvSpPr>
        <p:spPr>
          <a:xfrm>
            <a:off x="523875" y="2333625"/>
            <a:ext cx="8326318" cy="21171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[1] R. Williams, </a:t>
            </a:r>
            <a:r>
              <a:rPr lang="en-US" i="1" dirty="0"/>
              <a:t>The animator’s survival kit</a:t>
            </a:r>
            <a:r>
              <a:rPr lang="en-US" dirty="0"/>
              <a:t>. London: Faber And Faber, 2001.</a:t>
            </a:r>
          </a:p>
          <a:p>
            <a:pPr>
              <a:lnSpc>
                <a:spcPct val="150000"/>
              </a:lnSpc>
            </a:pPr>
            <a:r>
              <a:rPr lang="en-US" dirty="0"/>
              <a:t>[2] E. Hooks, </a:t>
            </a:r>
            <a:r>
              <a:rPr lang="en-US" i="1" dirty="0"/>
              <a:t>Acting for Animators</a:t>
            </a:r>
            <a:r>
              <a:rPr lang="en-US" dirty="0"/>
              <a:t>. London ; New York: Routledge, 2017.‌</a:t>
            </a:r>
          </a:p>
          <a:p>
            <a:pPr>
              <a:lnSpc>
                <a:spcPct val="150000"/>
              </a:lnSpc>
            </a:pPr>
            <a:endParaRPr lang="en-US" dirty="0"/>
          </a:p>
          <a:p>
            <a:pPr>
              <a:lnSpc>
                <a:spcPct val="150000"/>
              </a:lnSpc>
            </a:pPr>
            <a:r>
              <a:rPr lang="en-US" dirty="0"/>
              <a:t>‌</a:t>
            </a:r>
          </a:p>
          <a:p>
            <a:pPr>
              <a:lnSpc>
                <a:spcPct val="150000"/>
              </a:lnSpc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C2287E-20AA-BB39-D1D9-FBCBDA0B3065}"/>
              </a:ext>
            </a:extLst>
          </p:cNvPr>
          <p:cNvSpPr txBox="1"/>
          <p:nvPr/>
        </p:nvSpPr>
        <p:spPr>
          <a:xfrm>
            <a:off x="523875" y="3432776"/>
            <a:ext cx="5248553" cy="21171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Tom and Jerry – Hanna-Barbera (1940)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Wallace and Gromit – Aardman (1989)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Wall-E – Pixar (2008)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Aladdin – Disney (1992)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Howl’s Moving Castle – Studio Ghibli (2004)</a:t>
            </a:r>
          </a:p>
        </p:txBody>
      </p:sp>
    </p:spTree>
    <p:extLst>
      <p:ext uri="{BB962C8B-B14F-4D97-AF65-F5344CB8AC3E}">
        <p14:creationId xmlns:p14="http://schemas.microsoft.com/office/powerpoint/2010/main" val="13509312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8664B0"/>
      </a:accent1>
      <a:accent2>
        <a:srgbClr val="D75BCD"/>
      </a:accent2>
      <a:accent3>
        <a:srgbClr val="E54D86"/>
      </a:accent3>
      <a:accent4>
        <a:srgbClr val="DE4547"/>
      </a:accent4>
      <a:accent5>
        <a:srgbClr val="F16E40"/>
      </a:accent5>
      <a:accent6>
        <a:srgbClr val="EB9C5A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7AF46513-5B0D-4B03-9323-32F3F0BFC9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4676</TotalTime>
  <Words>1430</Words>
  <Application>Microsoft Office PowerPoint</Application>
  <PresentationFormat>Widescreen</PresentationFormat>
  <Paragraphs>152</Paragraphs>
  <Slides>12</Slides>
  <Notes>8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Century Gothic</vt:lpstr>
      <vt:lpstr>Wingdings 2</vt:lpstr>
      <vt:lpstr>Quotable</vt:lpstr>
      <vt:lpstr>Advanced Character Animation Proposal</vt:lpstr>
      <vt:lpstr>PowerPoint Presentation</vt:lpstr>
      <vt:lpstr>Background</vt:lpstr>
      <vt:lpstr>Aims and Objective</vt:lpstr>
      <vt:lpstr>Aims and Objective</vt:lpstr>
      <vt:lpstr>Examples – Tom (Tom &amp; Jerry)</vt:lpstr>
      <vt:lpstr>Examples – Gromit (Wallace &amp; Gromit)</vt:lpstr>
      <vt:lpstr>Examples – EVE (Wall-E)</vt:lpstr>
      <vt:lpstr>Examples – Carpet (Aladdin) &amp; Flour Sack</vt:lpstr>
      <vt:lpstr>Examples – Turniphead (Howl’s Moving Castle)</vt:lpstr>
      <vt:lpstr>What am I animating?</vt:lpstr>
      <vt:lpstr>Bibliography and Examples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Joshua Platt</dc:creator>
  <cp:lastModifiedBy>Joshua Platt</cp:lastModifiedBy>
  <cp:revision>14</cp:revision>
  <dcterms:created xsi:type="dcterms:W3CDTF">2025-10-17T15:15:32Z</dcterms:created>
  <dcterms:modified xsi:type="dcterms:W3CDTF">2025-11-09T23:33:52Z</dcterms:modified>
</cp:coreProperties>
</file>