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media/image2.jp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6" r:id="rId2"/>
    <p:sldId id="257" r:id="rId3"/>
    <p:sldId id="258" r:id="rId4"/>
    <p:sldId id="266" r:id="rId5"/>
    <p:sldId id="263" r:id="rId6"/>
    <p:sldId id="259" r:id="rId7"/>
    <p:sldId id="270" r:id="rId8"/>
    <p:sldId id="260" r:id="rId9"/>
    <p:sldId id="261" r:id="rId10"/>
    <p:sldId id="262" r:id="rId11"/>
    <p:sldId id="268" r:id="rId12"/>
    <p:sldId id="267" r:id="rId13"/>
    <p:sldId id="271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7F5A2E-1374-4623-BC8F-69A2E48C9221}" v="10" dt="2022-08-09T08:26:12.5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79906" autoAdjust="0"/>
  </p:normalViewPr>
  <p:slideViewPr>
    <p:cSldViewPr snapToGrid="0">
      <p:cViewPr varScale="1">
        <p:scale>
          <a:sx n="74" d="100"/>
          <a:sy n="74" d="100"/>
        </p:scale>
        <p:origin x="90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7AB91A-DCC1-4DE9-B0BA-8BB8F6DBC664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86F470-A50B-4AA2-BEFD-9341159863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2858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86F470-A50B-4AA2-BEFD-9341159863B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4402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See - 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Learning agility: Its evolution as a psychological construct and its empirical relationship to leader success for details and discuss points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86F470-A50B-4AA2-BEFD-9341159863B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985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Practical demonstration of learning agility – Shows how people handle the unexpected.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86F470-A50B-4AA2-BEFD-9341159863B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5719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b="0" i="0" dirty="0">
                <a:solidFill>
                  <a:srgbClr val="00634F"/>
                </a:solidFill>
                <a:effectLst/>
                <a:latin typeface="Gotham A"/>
              </a:rPr>
              <a:t>Now add up your score.</a:t>
            </a:r>
            <a:endParaRPr lang="en-GB" b="0" i="0" dirty="0">
              <a:effectLst/>
              <a:latin typeface="Gotham A"/>
            </a:endParaRPr>
          </a:p>
          <a:p>
            <a:pPr algn="ctr"/>
            <a:r>
              <a:rPr lang="en-GB" b="0" i="0" dirty="0">
                <a:solidFill>
                  <a:srgbClr val="00634F"/>
                </a:solidFill>
                <a:effectLst/>
                <a:latin typeface="Gotham A"/>
              </a:rPr>
              <a:t>10-20 Points = </a:t>
            </a:r>
            <a:r>
              <a:rPr lang="en-GB" b="0" i="0" dirty="0">
                <a:effectLst/>
                <a:latin typeface="Gotham A"/>
              </a:rPr>
              <a:t>Your pattern of scores indicates a predisposition toward "learning agility," especially change and mental agility. The ability to deal with uncertainty and change, while having the capacity to tolerate a lack of details, is a hallmark of the agile approach to work.</a:t>
            </a:r>
          </a:p>
          <a:p>
            <a:pPr algn="ctr"/>
            <a:r>
              <a:rPr lang="en-GB" b="0" i="0" dirty="0">
                <a:solidFill>
                  <a:srgbClr val="00634F"/>
                </a:solidFill>
                <a:effectLst/>
                <a:latin typeface="Gotham A"/>
              </a:rPr>
              <a:t>21-30 Points = </a:t>
            </a:r>
            <a:r>
              <a:rPr lang="en-GB" b="0" i="0" dirty="0">
                <a:effectLst/>
                <a:latin typeface="Gotham A"/>
              </a:rPr>
              <a:t>Your pattern of scores indicates a predisposition toward diligence and dutifulness. Detail orientation and a need for certainty are hallmarks of  a strong contributing employee, but they can impede promotion and are in many ways the opposite of the agile approach to work.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86F470-A50B-4AA2-BEFD-9341159863B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9024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-apple-system"/>
              </a:rPr>
              <a:t>describing the world as VUCA: Volatile, uncertain or unpredictable, complex, and ambiguous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86F470-A50B-4AA2-BEFD-9341159863B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8009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86F470-A50B-4AA2-BEFD-9341159863B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345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8845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0527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715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1803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1391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8096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785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0100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46CE7D5-CF57-46EF-B807-FDD0502418D4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8801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7370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093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1397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ORQz5FadIio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MMs2Uq_j8r8?feature=oembed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YSTWYTHDER DYSGU Learning Agility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868A6-EE73-6875-7B4B-03F0C96CF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AMCANION					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AFCA5-B0D3-4CF2-E748-4EE5A658D8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Erbyn diwedd y sesiwn hon byddwch yn gallu:</a:t>
            </a:r>
          </a:p>
          <a:p>
            <a:pPr lvl="1"/>
            <a:r>
              <a:rPr lang="cy-GB" dirty="0"/>
              <a:t>Disgrifio ystwythder dysgu</a:t>
            </a:r>
          </a:p>
          <a:p>
            <a:pPr lvl="1"/>
            <a:r>
              <a:rPr lang="cy-GB" dirty="0"/>
              <a:t>Gwerthuso eich ystwythder dysgu eich hun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2DA83B-B009-909A-A77E-3015AC53892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By the end of this session you will be able to:</a:t>
            </a:r>
          </a:p>
          <a:p>
            <a:pPr lvl="1"/>
            <a:r>
              <a:rPr lang="en-GB" dirty="0"/>
              <a:t>Describe learning agility</a:t>
            </a:r>
          </a:p>
          <a:p>
            <a:pPr lvl="1"/>
            <a:r>
              <a:rPr lang="en-GB" dirty="0"/>
              <a:t>Evaluate your own learning agility</a:t>
            </a:r>
          </a:p>
        </p:txBody>
      </p:sp>
    </p:spTree>
    <p:extLst>
      <p:ext uri="{BB962C8B-B14F-4D97-AF65-F5344CB8AC3E}">
        <p14:creationId xmlns:p14="http://schemas.microsoft.com/office/powerpoint/2010/main" val="2465989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E6F54-DBB9-20E9-B74A-9A1838380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TRAFODAETH  - BETH YW YSTWYTHDER DYSGU? Discussion – What is learning agility?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16477-8272-199E-E68B-A1E816EB58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Beth ydych chi’n meddwl yw ystyr y term Ystwythder Dysgu? </a:t>
            </a:r>
          </a:p>
          <a:p>
            <a:endParaRPr lang="cy-GB" dirty="0"/>
          </a:p>
          <a:p>
            <a:r>
              <a:rPr lang="cy-GB" dirty="0"/>
              <a:t>Trafodwch hyn â phartner a chreu rhestr.</a:t>
            </a:r>
          </a:p>
          <a:p>
            <a:endParaRPr lang="cy-GB" dirty="0"/>
          </a:p>
          <a:p>
            <a:r>
              <a:rPr lang="cy-GB" dirty="0"/>
              <a:t>Byddwch yn barod i roi adborth i’r grŵp.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BCDD7E-C58B-85EF-F002-BD8FFDDD431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do you think is meant by the term Learning Agility? </a:t>
            </a:r>
          </a:p>
          <a:p>
            <a:endParaRPr lang="en-GB" dirty="0"/>
          </a:p>
          <a:p>
            <a:r>
              <a:rPr lang="en-GB" dirty="0"/>
              <a:t>Discuss with a partner and create a list.</a:t>
            </a:r>
          </a:p>
          <a:p>
            <a:endParaRPr lang="en-GB" dirty="0"/>
          </a:p>
          <a:p>
            <a:r>
              <a:rPr lang="en-GB" dirty="0"/>
              <a:t>Be prepared to feedback to the group.</a:t>
            </a:r>
          </a:p>
        </p:txBody>
      </p:sp>
    </p:spTree>
    <p:extLst>
      <p:ext uri="{BB962C8B-B14F-4D97-AF65-F5344CB8AC3E}">
        <p14:creationId xmlns:p14="http://schemas.microsoft.com/office/powerpoint/2010/main" val="2022408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1669046F-5838-4C7A-BBE8-A77F40FD9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2D5E6CDB-92ED-43A1-9491-C46E2C8E9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EBB966BC-DC49-4138-8DEF-B1CD13033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7" y="482171"/>
            <a:ext cx="6104331" cy="5149101"/>
            <a:chOff x="632237" y="482171"/>
            <a:chExt cx="6104331" cy="5149101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EDD0BD06-EC5B-4F0E-A221-562BC2BA6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7" y="482171"/>
              <a:ext cx="610433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634200B3-EC47-4A5B-A640-7118BF6AD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6" y="812507"/>
              <a:ext cx="5471355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7" name="Rectangle 66">
            <a:extLst>
              <a:ext uri="{FF2B5EF4-FFF2-40B4-BE49-F238E27FC236}">
                <a16:creationId xmlns:a16="http://schemas.microsoft.com/office/drawing/2014/main" id="{23B9DAF8-7DB4-40CB-85F8-7E02F95C6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7042" y="984450"/>
            <a:ext cx="5145580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606AED2C-61BA-485C-9DD4-B23B6280F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8029" y="1847088"/>
            <a:ext cx="352036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FC033A4-51CB-C8B8-6EB9-9368D786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8028" y="481377"/>
            <a:ext cx="4028675" cy="1354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/>
              <a:t>PWY DDATBLYGODD THEORI YSTWYTHDER DYSGU? </a:t>
            </a:r>
            <a:br>
              <a:rPr lang="en-US" sz="2200" dirty="0"/>
            </a:br>
            <a:r>
              <a:rPr lang="en-US" sz="2200" dirty="0"/>
              <a:t>Who developed Learning Agility Theory?</a:t>
            </a:r>
          </a:p>
        </p:txBody>
      </p:sp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DA3C2B39-F4B6-0DF8-9E7E-F4033D6D1E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5374" y="1116345"/>
            <a:ext cx="3836845" cy="38661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DAA47-F75D-D551-4B71-58FA4C1752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218029" y="2015732"/>
            <a:ext cx="3520368" cy="345061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lnSpc>
                <a:spcPct val="110000"/>
              </a:lnSpc>
            </a:pPr>
            <a:r>
              <a:rPr lang="cy-GB" sz="1700" dirty="0"/>
              <a:t>Bathwyd y term gan Michael </a:t>
            </a:r>
            <a:r>
              <a:rPr lang="cy-GB" sz="1700" noProof="1"/>
              <a:t>Lombardo</a:t>
            </a:r>
            <a:r>
              <a:rPr lang="cy-GB" sz="1700" dirty="0"/>
              <a:t> a Robert </a:t>
            </a:r>
            <a:r>
              <a:rPr lang="cy-GB" sz="1700" noProof="1"/>
              <a:t>Eichinger</a:t>
            </a:r>
          </a:p>
          <a:p>
            <a:pPr>
              <a:lnSpc>
                <a:spcPct val="110000"/>
              </a:lnSpc>
            </a:pPr>
            <a:r>
              <a:rPr lang="cy-GB" sz="1700" dirty="0"/>
              <a:t>Fe’i datblygwyd oddeutu 2000</a:t>
            </a:r>
          </a:p>
          <a:p>
            <a:pPr>
              <a:lnSpc>
                <a:spcPct val="110000"/>
              </a:lnSpc>
            </a:pPr>
            <a:r>
              <a:rPr lang="cy-GB" sz="1700" dirty="0"/>
              <a:t>Cynsail: Nid oes modd pennu potensial yn ôl beth mae unigolyn yn gallu ei wneud eisoes</a:t>
            </a:r>
          </a:p>
          <a:p>
            <a:pPr>
              <a:lnSpc>
                <a:spcPct val="110000"/>
              </a:lnSpc>
            </a:pPr>
            <a:endParaRPr lang="en-US" sz="1700" dirty="0"/>
          </a:p>
          <a:p>
            <a:pPr>
              <a:lnSpc>
                <a:spcPct val="110000"/>
              </a:lnSpc>
            </a:pPr>
            <a:r>
              <a:rPr lang="en-US" sz="1700" dirty="0"/>
              <a:t>Coined by Michael Lombardo and Robert </a:t>
            </a:r>
            <a:r>
              <a:rPr lang="en-US" sz="1700" noProof="1"/>
              <a:t>Eichinger</a:t>
            </a:r>
          </a:p>
          <a:p>
            <a:pPr>
              <a:lnSpc>
                <a:spcPct val="110000"/>
              </a:lnSpc>
            </a:pPr>
            <a:r>
              <a:rPr lang="en-US" sz="1700" dirty="0"/>
              <a:t>Developed around year 2000</a:t>
            </a:r>
          </a:p>
          <a:p>
            <a:pPr>
              <a:lnSpc>
                <a:spcPct val="110000"/>
              </a:lnSpc>
            </a:pPr>
            <a:r>
              <a:rPr lang="en-US" sz="1700" dirty="0"/>
              <a:t>Premise: Potential cannot be determined by what an individual can do already</a:t>
            </a:r>
          </a:p>
          <a:p>
            <a:pPr>
              <a:lnSpc>
                <a:spcPct val="110000"/>
              </a:lnSpc>
            </a:pPr>
            <a:endParaRPr lang="en-US" sz="1700" dirty="0"/>
          </a:p>
        </p:txBody>
      </p:sp>
      <p:pic>
        <p:nvPicPr>
          <p:cNvPr id="71" name="Picture 70">
            <a:extLst>
              <a:ext uri="{FF2B5EF4-FFF2-40B4-BE49-F238E27FC236}">
                <a16:creationId xmlns:a16="http://schemas.microsoft.com/office/drawing/2014/main" id="{7EFCF05C-6070-460B-8E60-12BE3EFD1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CFD731F1-726F-453E-9516-3058095DE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5820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Learning Agility and How Motivation Drives Change | Dr. W. Warner Burke | Talks@Columbia">
            <a:hlinkClick r:id="" action="ppaction://media"/>
            <a:extLst>
              <a:ext uri="{FF2B5EF4-FFF2-40B4-BE49-F238E27FC236}">
                <a16:creationId xmlns:a16="http://schemas.microsoft.com/office/drawing/2014/main" id="{100EBC8C-571C-64C3-058D-3FA79252BB8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26253" y="292219"/>
            <a:ext cx="10139494" cy="5728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59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669046F-5838-4C7A-BBE8-A77F40FD9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D5E6CDB-92ED-43A1-9491-C46E2C8E9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BB966BC-DC49-4138-8DEF-B1CD13033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7" y="482171"/>
            <a:ext cx="6104331" cy="5149101"/>
            <a:chOff x="632237" y="482171"/>
            <a:chExt cx="6104331" cy="5149101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EDD0BD06-EC5B-4F0E-A221-562BC2BA6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7" y="482171"/>
              <a:ext cx="610433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634200B3-EC47-4A5B-A640-7118BF6AD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6" y="812507"/>
              <a:ext cx="5471355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23B9DAF8-7DB4-40CB-85F8-7E02F95C6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7042" y="984450"/>
            <a:ext cx="5145580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06AED2C-61BA-485C-9DD4-B23B6280F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8029" y="1847088"/>
            <a:ext cx="352036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686129B-A209-C137-54F2-2EDF30E03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8030" y="804520"/>
            <a:ext cx="352036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700" dirty="0"/>
              <a:t>What is learning agility?</a:t>
            </a:r>
          </a:p>
        </p:txBody>
      </p:sp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47FDE0E4-CD9D-280D-08C8-0B1184CA86C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0374" y="1116345"/>
            <a:ext cx="3746845" cy="3866172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08C095-F842-D952-7538-A6A1652CD1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18029" y="2015732"/>
            <a:ext cx="3520368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willingness and ability to learn new competencies in order to perform under first-time, tough or different conditions</a:t>
            </a:r>
          </a:p>
          <a:p>
            <a:pPr algn="r"/>
            <a:r>
              <a:rPr lang="en-US" dirty="0"/>
              <a:t>Lombardo and </a:t>
            </a:r>
            <a:r>
              <a:rPr lang="en-US" dirty="0" err="1"/>
              <a:t>Eichinger</a:t>
            </a:r>
            <a:r>
              <a:rPr lang="en-US" dirty="0"/>
              <a:t> (2000)</a:t>
            </a:r>
          </a:p>
          <a:p>
            <a:r>
              <a:rPr lang="en-US" dirty="0"/>
              <a:t>What does this mean?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7EFCF05C-6070-460B-8E60-12BE3EFD1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FD731F1-726F-453E-9516-3058095DE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6542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Rectangle 32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0" name="Picture 34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1" name="Straight Connector 36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38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73" name="Rectangle 40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4" name="Straight Connector 42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686129B-A209-C137-54F2-2EDF30E03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2700" dirty="0"/>
              <a:t>BETH YW YSTWYTHDER DYSGU?</a:t>
            </a:r>
            <a:br>
              <a:rPr lang="en-US" sz="2700" dirty="0"/>
            </a:br>
            <a:endParaRPr lang="en-US" sz="2700" dirty="0"/>
          </a:p>
        </p:txBody>
      </p:sp>
      <p:sp>
        <p:nvSpPr>
          <p:cNvPr id="75" name="Rectangle 44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08C095-F842-D952-7538-A6A1652CD1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51581" y="2015732"/>
            <a:ext cx="3526523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Y parodrwydd a’r gallu i ddysgu cymwyseddau newydd er mwyn perfformio dan amodau tro cyntaf, anodd neu wahanol</a:t>
            </a:r>
          </a:p>
          <a:p>
            <a:pPr algn="r"/>
            <a:r>
              <a:rPr lang="en-US" dirty="0"/>
              <a:t>Lombardo ac </a:t>
            </a:r>
            <a:r>
              <a:rPr lang="en-US" noProof="1"/>
              <a:t>Eichinger</a:t>
            </a:r>
            <a:r>
              <a:rPr lang="en-US" dirty="0"/>
              <a:t> (2000)</a:t>
            </a:r>
          </a:p>
          <a:p>
            <a:r>
              <a:rPr lang="cy-GB" dirty="0"/>
              <a:t>Beth yw ystyr hyn</a:t>
            </a:r>
            <a:r>
              <a:rPr lang="en-US" dirty="0"/>
              <a:t>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76" name="Rectangle 47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Rectangle 48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8" name="Rectangle 50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7965"/>
            <a:ext cx="5134631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47FDE0E4-CD9D-280D-08C8-0B1184CA86C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1279" y="1116345"/>
            <a:ext cx="3746845" cy="3866172"/>
          </a:xfrm>
          <a:prstGeom prst="rect">
            <a:avLst/>
          </a:prstGeom>
        </p:spPr>
      </p:pic>
      <p:pic>
        <p:nvPicPr>
          <p:cNvPr id="79" name="Picture 52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80" name="Straight Connector 54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2969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BE9B6-3991-8093-B2BA-38A0ED1A1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BRECHDAN TIWNA</a:t>
            </a:r>
            <a:br>
              <a:rPr lang="en-GB" dirty="0"/>
            </a:br>
            <a:r>
              <a:rPr lang="en-GB" dirty="0"/>
              <a:t>Tuna Sandwich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1FAA3-5412-7092-1F8C-A4D7220D8C2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Sut mae gwneud brechdan tiwna?</a:t>
            </a:r>
          </a:p>
          <a:p>
            <a:endParaRPr lang="en-GB" dirty="0"/>
          </a:p>
          <a:p>
            <a:r>
              <a:rPr lang="en-GB" dirty="0"/>
              <a:t>How do you make a Tuna sandwich?</a:t>
            </a:r>
          </a:p>
        </p:txBody>
      </p:sp>
      <p:pic>
        <p:nvPicPr>
          <p:cNvPr id="6" name="Content Placeholder 5" descr="Tuna sandwiches on buns">
            <a:extLst>
              <a:ext uri="{FF2B5EF4-FFF2-40B4-BE49-F238E27FC236}">
                <a16:creationId xmlns:a16="http://schemas.microsoft.com/office/drawing/2014/main" id="{B990CA4B-7B9F-0893-1DA2-ADC78CE42E3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500" y="2190221"/>
            <a:ext cx="4645025" cy="3096683"/>
          </a:xfrm>
        </p:spPr>
      </p:pic>
    </p:spTree>
    <p:extLst>
      <p:ext uri="{BB962C8B-B14F-4D97-AF65-F5344CB8AC3E}">
        <p14:creationId xmlns:p14="http://schemas.microsoft.com/office/powerpoint/2010/main" val="965045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99EA3-D2A5-6BA0-AA0B-BCC21D892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Pa mor ystwyth ydych chi o ran dysgu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How learning agile are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AF3A7-BAF5-D26C-8BD0-348EC0734FE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Cymerwch y prawf byr hwn, gan roi 1, 2 neu 3 phwynt i’ch hun, yn ddibynnol ar eich ateb.</a:t>
            </a:r>
          </a:p>
          <a:p>
            <a:r>
              <a:rPr lang="en-GB" dirty="0"/>
              <a:t>Take this brief test, give yourself 1, 2 or 3 points, depending on your answer.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 descr="Table&#10;&#10;Description automatically generated">
            <a:extLst>
              <a:ext uri="{FF2B5EF4-FFF2-40B4-BE49-F238E27FC236}">
                <a16:creationId xmlns:a16="http://schemas.microsoft.com/office/drawing/2014/main" id="{84FB40B4-ECD7-5CE9-5BB6-B29C6C63A07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500" y="2191969"/>
            <a:ext cx="4645025" cy="3093188"/>
          </a:xfrm>
        </p:spPr>
      </p:pic>
    </p:spTree>
    <p:extLst>
      <p:ext uri="{BB962C8B-B14F-4D97-AF65-F5344CB8AC3E}">
        <p14:creationId xmlns:p14="http://schemas.microsoft.com/office/powerpoint/2010/main" val="29610493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BD641-1DD8-3E30-80E5-4CE6B9797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Pam mae hyn yn bwysig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Why does this matter?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47E6B-D542-F73C-4556-4392EAC1030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Mae’r byd yn VUCA</a:t>
            </a:r>
          </a:p>
          <a:p>
            <a:endParaRPr lang="cy-GB" dirty="0"/>
          </a:p>
          <a:p>
            <a:r>
              <a:rPr lang="cy-GB" dirty="0"/>
              <a:t>Gallu i addasu</a:t>
            </a:r>
          </a:p>
          <a:p>
            <a:pPr lvl="1"/>
            <a:r>
              <a:rPr lang="cy-GB" dirty="0"/>
              <a:t>Personol</a:t>
            </a:r>
          </a:p>
          <a:p>
            <a:pPr lvl="1"/>
            <a:r>
              <a:rPr lang="cy-GB" dirty="0"/>
              <a:t>Sefydliadol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6EBD0-4CAA-898B-859E-C3324BDA60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The world is VUCA</a:t>
            </a:r>
          </a:p>
          <a:p>
            <a:endParaRPr lang="en-GB" dirty="0"/>
          </a:p>
          <a:p>
            <a:r>
              <a:rPr lang="en-GB" dirty="0"/>
              <a:t>Adaptability</a:t>
            </a:r>
          </a:p>
          <a:p>
            <a:pPr lvl="1"/>
            <a:r>
              <a:rPr lang="en-GB" dirty="0"/>
              <a:t>Personal</a:t>
            </a:r>
          </a:p>
          <a:p>
            <a:pPr lvl="1"/>
            <a:r>
              <a:rPr lang="en-GB" dirty="0"/>
              <a:t>Organisational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7289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6A6D9-B245-5108-741D-200FBD7AF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Cyd-destun</a:t>
            </a:r>
            <a:r>
              <a:rPr lang="en-GB" dirty="0"/>
              <a:t>                                   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0D48F-B015-2B99-B1B3-167D8693C4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Gwyliwch y fideo ar y sleid nesaf, ystyriwch – </a:t>
            </a:r>
          </a:p>
          <a:p>
            <a:pPr lvl="1"/>
            <a:r>
              <a:rPr lang="cy-GB" dirty="0"/>
              <a:t>Pa sgiliau fyddai Saul wedi gorfod eu dysgu?</a:t>
            </a:r>
          </a:p>
          <a:p>
            <a:pPr lvl="1"/>
            <a:r>
              <a:rPr lang="cy-GB" dirty="0"/>
              <a:t>Pwy allai fod wedi dweud wrtho yn union sut y byddai?</a:t>
            </a:r>
          </a:p>
          <a:p>
            <a:pPr lvl="1"/>
            <a:r>
              <a:rPr lang="cy-GB" dirty="0"/>
              <a:t>Ydy hyn yn enghraifft o Ddysgwr Ystwyth?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897BB-6D7E-AA34-3901-EC0FC498B16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Watch the video on the next slide, consider – </a:t>
            </a:r>
          </a:p>
          <a:p>
            <a:pPr lvl="1"/>
            <a:r>
              <a:rPr lang="en-GB" dirty="0"/>
              <a:t>What skills would Saul have had to learn?</a:t>
            </a:r>
          </a:p>
          <a:p>
            <a:pPr lvl="1"/>
            <a:r>
              <a:rPr lang="en-GB" dirty="0"/>
              <a:t>Who could have told him exactly how it would be?</a:t>
            </a:r>
          </a:p>
          <a:p>
            <a:pPr lvl="1"/>
            <a:r>
              <a:rPr lang="en-GB" dirty="0"/>
              <a:t>Is this an example of an Agile Learner?</a:t>
            </a:r>
          </a:p>
        </p:txBody>
      </p:sp>
    </p:spTree>
    <p:extLst>
      <p:ext uri="{BB962C8B-B14F-4D97-AF65-F5344CB8AC3E}">
        <p14:creationId xmlns:p14="http://schemas.microsoft.com/office/powerpoint/2010/main" val="8565225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Salute to Service | AT&amp;T">
            <a:hlinkClick r:id="" action="ppaction://media"/>
            <a:extLst>
              <a:ext uri="{FF2B5EF4-FFF2-40B4-BE49-F238E27FC236}">
                <a16:creationId xmlns:a16="http://schemas.microsoft.com/office/drawing/2014/main" id="{21537585-7B88-D09F-152D-728992F4DEA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09296" y="31216"/>
            <a:ext cx="10762594" cy="6080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78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868A6-EE73-6875-7B4B-03F0C96CF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AMCANION                                      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AFCA5-B0D3-4CF2-E748-4EE5A658D8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Erbyn diwedd y sesiwn hon ydych chi’n gallu:</a:t>
            </a:r>
          </a:p>
          <a:p>
            <a:pPr lvl="1"/>
            <a:r>
              <a:rPr lang="cy-GB" dirty="0"/>
              <a:t>Disgrifio ystwythder dysgu</a:t>
            </a:r>
          </a:p>
          <a:p>
            <a:pPr lvl="1"/>
            <a:r>
              <a:rPr lang="cy-GB" dirty="0"/>
              <a:t>Gwerthuso eich ystwythder dysgu eich hun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2DA83B-B009-909A-A77E-3015AC53892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By the end of this session are you able to:</a:t>
            </a:r>
          </a:p>
          <a:p>
            <a:pPr lvl="1"/>
            <a:r>
              <a:rPr lang="en-GB" dirty="0"/>
              <a:t>Describe learning agility</a:t>
            </a:r>
          </a:p>
          <a:p>
            <a:pPr lvl="1"/>
            <a:r>
              <a:rPr lang="en-GB" dirty="0"/>
              <a:t>Evaluate your own learning agility</a:t>
            </a:r>
          </a:p>
        </p:txBody>
      </p:sp>
    </p:spTree>
    <p:extLst>
      <p:ext uri="{BB962C8B-B14F-4D97-AF65-F5344CB8AC3E}">
        <p14:creationId xmlns:p14="http://schemas.microsoft.com/office/powerpoint/2010/main" val="14121580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F6621CF-F493-40D5-98AE-24A9D3AD4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0"/>
            <a:ext cx="12194875" cy="4950268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2FE3093-7662-054D-A602-5CEEF3603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8896" y="643467"/>
            <a:ext cx="5975956" cy="4127545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4800" dirty="0"/>
              <a:t>CWESTIYNAU?</a:t>
            </a:r>
            <a:br>
              <a:rPr lang="en-US" sz="4800" dirty="0"/>
            </a:br>
            <a:r>
              <a:rPr lang="en-US" sz="4800" dirty="0"/>
              <a:t>Questions?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DEE02A-D296-42EA-88F5-7803F69CE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4950269"/>
            <a:ext cx="12191695" cy="19077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99FB1DD-62F0-CA00-D399-210E81310B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8896" y="5118231"/>
            <a:ext cx="5975956" cy="977621"/>
          </a:xfrm>
        </p:spPr>
        <p:txBody>
          <a:bodyPr vert="horz" lIns="91440" tIns="91440" rIns="91440" bIns="91440" rtlCol="0">
            <a:normAutofit/>
          </a:bodyPr>
          <a:lstStyle/>
          <a:p>
            <a:endParaRPr lang="en-US" cap="all">
              <a:solidFill>
                <a:srgbClr val="FFFFFF"/>
              </a:solidFill>
            </a:endParaRPr>
          </a:p>
        </p:txBody>
      </p:sp>
      <p:pic>
        <p:nvPicPr>
          <p:cNvPr id="8" name="Picture 7" descr="Question marks in a line and one question mark is lit">
            <a:extLst>
              <a:ext uri="{FF2B5EF4-FFF2-40B4-BE49-F238E27FC236}">
                <a16:creationId xmlns:a16="http://schemas.microsoft.com/office/drawing/2014/main" id="{195884E3-9D33-1C82-EA88-2F5BD072D5D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907" r="49822" b="-2"/>
          <a:stretch/>
        </p:blipFill>
        <p:spPr>
          <a:xfrm>
            <a:off x="3179" y="-2"/>
            <a:ext cx="4651117" cy="685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37118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1438</TotalTime>
  <Words>651</Words>
  <Application>Microsoft Office PowerPoint</Application>
  <PresentationFormat>Sgrin Lydan</PresentationFormat>
  <Paragraphs>85</Paragraphs>
  <Slides>14</Slides>
  <Notes>6</Notes>
  <HiddenSlides>0</HiddenSlides>
  <MMClips>2</MMClips>
  <ScaleCrop>false</ScaleCrop>
  <HeadingPairs>
    <vt:vector size="6" baseType="variant">
      <vt:variant>
        <vt:lpstr>Ffontiau a Ddefnyddiwyd</vt:lpstr>
      </vt:variant>
      <vt:variant>
        <vt:i4>6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14</vt:i4>
      </vt:variant>
    </vt:vector>
  </HeadingPairs>
  <TitlesOfParts>
    <vt:vector size="21" baseType="lpstr">
      <vt:lpstr>-apple-system</vt:lpstr>
      <vt:lpstr>Gotham A</vt:lpstr>
      <vt:lpstr>Arial</vt:lpstr>
      <vt:lpstr>Calibri</vt:lpstr>
      <vt:lpstr>Gill Sans MT</vt:lpstr>
      <vt:lpstr>Roboto</vt:lpstr>
      <vt:lpstr>Gallery</vt:lpstr>
      <vt:lpstr>YSTWYTHDER DYSGU Learning Agility</vt:lpstr>
      <vt:lpstr>AMCANION     Objectives</vt:lpstr>
      <vt:lpstr>TRAFODAETH  - BETH YW YSTWYTHDER DYSGU? Discussion – What is learning agility?</vt:lpstr>
      <vt:lpstr>PWY DDATBLYGODD THEORI YSTWYTHDER DYSGU?  Who developed Learning Agility Theory?</vt:lpstr>
      <vt:lpstr>Cyflwyniad PowerPoint</vt:lpstr>
      <vt:lpstr>What is learning agility?</vt:lpstr>
      <vt:lpstr>BETH YW YSTWYTHDER DYSGU? </vt:lpstr>
      <vt:lpstr>BRECHDAN TIWNA Tuna Sandwich</vt:lpstr>
      <vt:lpstr>Pa mor ystwyth ydych chi o ran dysgu? How learning agile are you?</vt:lpstr>
      <vt:lpstr>Pam mae hyn yn bwysig?  Why does this matter?</vt:lpstr>
      <vt:lpstr>Cyd-destun                                    Context</vt:lpstr>
      <vt:lpstr>Cyflwyniad PowerPoint</vt:lpstr>
      <vt:lpstr>AMCANION                                       Objectives</vt:lpstr>
      <vt:lpstr>CWESTIYNAU?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Jones</dc:creator>
  <cp:lastModifiedBy>Barbara Jones</cp:lastModifiedBy>
  <cp:revision>9</cp:revision>
  <dcterms:created xsi:type="dcterms:W3CDTF">2022-08-04T13:38:34Z</dcterms:created>
  <dcterms:modified xsi:type="dcterms:W3CDTF">2022-10-11T13:38:31Z</dcterms:modified>
</cp:coreProperties>
</file>