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1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0C8598B3-30CF-4DC0-86D8-F4445F721976}">
          <p14:sldIdLst>
            <p14:sldId id="256"/>
            <p14:sldId id="257"/>
            <p14:sldId id="258"/>
            <p14:sldId id="259"/>
            <p14:sldId id="260"/>
            <p14:sldId id="262"/>
            <p14:sldId id="263"/>
            <p14:sldId id="261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6" autoAdjust="0"/>
    <p:restoredTop sz="94660"/>
  </p:normalViewPr>
  <p:slideViewPr>
    <p:cSldViewPr snapToGrid="0">
      <p:cViewPr varScale="1">
        <p:scale>
          <a:sx n="73" d="100"/>
          <a:sy n="73" d="100"/>
        </p:scale>
        <p:origin x="34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79FE4-D2C0-4919-A2F7-A01C69AF76CA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E5BA4B15-0A87-4F64-88AF-04440B38B4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0006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79FE4-D2C0-4919-A2F7-A01C69AF76CA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A4B15-0A87-4F64-88AF-04440B38B4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7239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79FE4-D2C0-4919-A2F7-A01C69AF76CA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E5BA4B15-0A87-4F64-88AF-04440B38B4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4861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79FE4-D2C0-4919-A2F7-A01C69AF76CA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E5BA4B15-0A87-4F64-88AF-04440B38B4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9180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79FE4-D2C0-4919-A2F7-A01C69AF76CA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E5BA4B15-0A87-4F64-88AF-04440B38B4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1993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79FE4-D2C0-4919-A2F7-A01C69AF76CA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A4B15-0A87-4F64-88AF-04440B38B4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4194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79FE4-D2C0-4919-A2F7-A01C69AF76CA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A4B15-0A87-4F64-88AF-04440B38B4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25077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79FE4-D2C0-4919-A2F7-A01C69AF76CA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A4B15-0A87-4F64-88AF-04440B38B4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909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79FE4-D2C0-4919-A2F7-A01C69AF76CA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5BA4B15-0A87-4F64-88AF-04440B38B4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961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79FE4-D2C0-4919-A2F7-A01C69AF76CA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E5BA4B15-0A87-4F64-88AF-04440B38B4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872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79FE4-D2C0-4919-A2F7-A01C69AF76CA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E5BA4B15-0A87-4F64-88AF-04440B38B4B5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916911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79FE4-D2C0-4919-A2F7-A01C69AF76CA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5BA4B15-0A87-4F64-88AF-04440B38B4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31565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79FE4-D2C0-4919-A2F7-A01C69AF76CA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5BA4B15-0A87-4F64-88AF-04440B38B4B5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634243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79FE4-D2C0-4919-A2F7-A01C69AF76CA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5BA4B15-0A87-4F64-88AF-04440B38B4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8764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79FE4-D2C0-4919-A2F7-A01C69AF76CA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A4B15-0A87-4F64-88AF-04440B38B4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5471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79FE4-D2C0-4919-A2F7-A01C69AF76CA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A4B15-0A87-4F64-88AF-04440B38B4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635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F79FE4-D2C0-4919-A2F7-A01C69AF76CA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E5BA4B15-0A87-4F64-88AF-04440B38B4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5119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82F59-87DF-45DF-A50D-3DBB709A1F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54081" y="2785261"/>
            <a:ext cx="8915399" cy="409306"/>
          </a:xfrm>
        </p:spPr>
        <p:txBody>
          <a:bodyPr>
            <a:noAutofit/>
          </a:bodyPr>
          <a:lstStyle/>
          <a:p>
            <a:r>
              <a:rPr lang="en-GB" sz="2400" dirty="0"/>
              <a:t>MODULE NAME</a:t>
            </a:r>
            <a:r>
              <a:rPr lang="es-ES_tradnl" sz="2400" dirty="0"/>
              <a:t>:</a:t>
            </a:r>
            <a:br>
              <a:rPr lang="es-ES_tradnl" sz="2400" dirty="0"/>
            </a:br>
            <a:r>
              <a:rPr lang="es-ES_tradnl" sz="2400" dirty="0"/>
              <a:t>MODULE CODE:</a:t>
            </a:r>
            <a:br>
              <a:rPr lang="es-ES_tradnl" sz="2400" dirty="0"/>
            </a:br>
            <a:r>
              <a:rPr lang="es-ES_tradnl" sz="2400" dirty="0"/>
              <a:t>STUDENT NAME: AMALIA ARACELI SAN ROMAN VAZQUEZ</a:t>
            </a:r>
            <a:br>
              <a:rPr lang="es-ES_tradnl" sz="2400" dirty="0"/>
            </a:br>
            <a:r>
              <a:rPr lang="es-ES_tradnl" sz="2400" dirty="0"/>
              <a:t>STUDENT ID: 2310155</a:t>
            </a:r>
            <a:br>
              <a:rPr lang="es-ES_tradnl" sz="2400" dirty="0"/>
            </a:br>
            <a:r>
              <a:rPr lang="es-ES_tradnl" sz="2400" dirty="0"/>
              <a:t>LECTURER:</a:t>
            </a:r>
            <a:endParaRPr lang="en-GB" sz="2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C2085B-C807-4FB5-ADD6-ABD1F885AD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54080" y="3312133"/>
            <a:ext cx="8915399" cy="1126283"/>
          </a:xfrm>
        </p:spPr>
        <p:txBody>
          <a:bodyPr/>
          <a:lstStyle/>
          <a:p>
            <a:r>
              <a:rPr lang="es-ES_tradnl" b="1" dirty="0" err="1"/>
              <a:t>Assigment</a:t>
            </a:r>
            <a:r>
              <a:rPr lang="es-ES_tradnl" b="1" dirty="0"/>
              <a:t> 1: </a:t>
            </a:r>
            <a:r>
              <a:rPr lang="es-ES_tradnl" b="1" dirty="0" err="1"/>
              <a:t>Presentation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781289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B38F5-F473-4CD8-A7D2-053EC9AC36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_tradnl" dirty="0"/>
              <a:t>PRESENTATION OVERVIEW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1A7507-1FEF-4824-8521-64C31AF8C5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84709" y="1540189"/>
            <a:ext cx="8915400" cy="3777622"/>
          </a:xfrm>
        </p:spPr>
        <p:txBody>
          <a:bodyPr>
            <a:normAutofit/>
          </a:bodyPr>
          <a:lstStyle/>
          <a:p>
            <a:pPr>
              <a:buFont typeface="+mj-lt"/>
              <a:buAutoNum type="arabicPeriod"/>
            </a:pPr>
            <a:r>
              <a:rPr lang="en-GB" sz="2400" dirty="0"/>
              <a:t>Introduction</a:t>
            </a:r>
          </a:p>
          <a:p>
            <a:pPr>
              <a:buFont typeface="+mj-lt"/>
              <a:buAutoNum type="arabicPeriod"/>
            </a:pPr>
            <a:r>
              <a:rPr lang="en-GB" sz="2400" dirty="0"/>
              <a:t>Company background</a:t>
            </a:r>
          </a:p>
          <a:p>
            <a:pPr>
              <a:buFont typeface="+mj-lt"/>
              <a:buAutoNum type="arabicPeriod"/>
            </a:pPr>
            <a:r>
              <a:rPr lang="en-GB" sz="2400" dirty="0"/>
              <a:t>Problem: nature and scope</a:t>
            </a:r>
          </a:p>
          <a:p>
            <a:pPr>
              <a:buFont typeface="+mj-lt"/>
              <a:buAutoNum type="arabicPeriod"/>
            </a:pPr>
            <a:r>
              <a:rPr lang="en-GB" sz="2400" dirty="0"/>
              <a:t>PESTLE ANALYSIS: Basil’s Bakery</a:t>
            </a:r>
          </a:p>
          <a:p>
            <a:pPr>
              <a:buFont typeface="+mj-lt"/>
              <a:buAutoNum type="arabicPeriod"/>
            </a:pPr>
            <a:r>
              <a:rPr lang="en-GB" sz="2400" dirty="0"/>
              <a:t>Cause and effect analysis: Fishbone diagram</a:t>
            </a:r>
          </a:p>
          <a:p>
            <a:pPr>
              <a:buFont typeface="+mj-lt"/>
              <a:buAutoNum type="arabicPeriod"/>
            </a:pPr>
            <a:r>
              <a:rPr lang="en-GB" sz="2400" dirty="0"/>
              <a:t>Conclusion</a:t>
            </a:r>
          </a:p>
          <a:p>
            <a:pPr>
              <a:buFont typeface="+mj-lt"/>
              <a:buAutoNum type="arabicPeriod"/>
            </a:pPr>
            <a:r>
              <a:rPr lang="en-GB" sz="2400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3502932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525AC-EBA5-4DA4-945A-5E46024BD9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_tradnl" dirty="0"/>
              <a:t>INTRODUCTION</a:t>
            </a:r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E5C9B7F-5F99-4F9C-ADBB-DE644109DD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35242" y="1537228"/>
            <a:ext cx="4309669" cy="1560131"/>
          </a:xfrm>
          <a:prstGeom prst="rect">
            <a:avLst/>
          </a:prstGeom>
          <a:noFill/>
          <a:ln w="9525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0ADED57-8E9D-429E-9807-D06419317F54}"/>
              </a:ext>
            </a:extLst>
          </p:cNvPr>
          <p:cNvSpPr txBox="1"/>
          <p:nvPr/>
        </p:nvSpPr>
        <p:spPr>
          <a:xfrm>
            <a:off x="1554457" y="3247131"/>
            <a:ext cx="9671237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2000" dirty="0"/>
              <a:t>This presentation observes the current challenges affecting Basil’s Bakery.</a:t>
            </a:r>
          </a:p>
          <a:p>
            <a:pPr marL="342900" indent="-342900">
              <a:buFont typeface="+mj-lt"/>
              <a:buAutoNum type="arabicPeriod"/>
            </a:pPr>
            <a:endParaRPr lang="en-GB" sz="2000" dirty="0"/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The presentation will explore the reasons behind this lack of progress.</a:t>
            </a:r>
          </a:p>
          <a:p>
            <a:pPr marL="342900" indent="-342900">
              <a:buFont typeface="+mj-lt"/>
              <a:buAutoNum type="arabicPeriod"/>
            </a:pPr>
            <a:endParaRPr lang="en-GB" sz="2000" dirty="0"/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The aim is to provide Basil with a clear understanding of the issues.</a:t>
            </a:r>
          </a:p>
          <a:p>
            <a:pPr marL="342900" indent="-342900">
              <a:buFont typeface="+mj-lt"/>
              <a:buAutoNum type="arabicPeriod"/>
            </a:pPr>
            <a:endParaRPr lang="en-GB" sz="2000" dirty="0"/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Concluded with solution to keep back on track with sales.</a:t>
            </a:r>
          </a:p>
        </p:txBody>
      </p:sp>
    </p:spTree>
    <p:extLst>
      <p:ext uri="{BB962C8B-B14F-4D97-AF65-F5344CB8AC3E}">
        <p14:creationId xmlns:p14="http://schemas.microsoft.com/office/powerpoint/2010/main" val="9525546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ough-based delights: Basil's Bakery - The Bath Magazine">
            <a:extLst>
              <a:ext uri="{FF2B5EF4-FFF2-40B4-BE49-F238E27FC236}">
                <a16:creationId xmlns:a16="http://schemas.microsoft.com/office/drawing/2014/main" id="{1DEA74B5-9A9E-4E6C-A0B1-54E7C99C45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415" y="1560786"/>
            <a:ext cx="4185019" cy="2222938"/>
          </a:xfrm>
          <a:prstGeom prst="rect">
            <a:avLst/>
          </a:prstGeom>
          <a:noFill/>
          <a:effectLst>
            <a:outerShdw blurRad="50800" dist="12700" dir="5400000" sx="77000" sy="77000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27416F-A8B9-4AF0-9C60-F52A3E9B66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_tradnl" dirty="0"/>
              <a:t>COMPANY BACKGROUND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0ED571-9C38-4C7D-B939-B29D9A0BC2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6128" y="1388862"/>
            <a:ext cx="6895872" cy="4080275"/>
          </a:xfrm>
        </p:spPr>
        <p:txBody>
          <a:bodyPr>
            <a:noAutofit/>
          </a:bodyPr>
          <a:lstStyle/>
          <a:p>
            <a:r>
              <a:rPr lang="en-GB" b="1" dirty="0"/>
              <a:t>Independent artisan bakery </a:t>
            </a:r>
            <a:r>
              <a:rPr lang="en-GB" dirty="0"/>
              <a:t>founded in </a:t>
            </a:r>
            <a:r>
              <a:rPr lang="en-GB" b="1" dirty="0"/>
              <a:t>2015</a:t>
            </a:r>
            <a:r>
              <a:rPr lang="en-GB" dirty="0"/>
              <a:t> in a retail park in </a:t>
            </a:r>
            <a:r>
              <a:rPr lang="en-GB" b="1" dirty="0"/>
              <a:t>Coventry</a:t>
            </a:r>
            <a:r>
              <a:rPr lang="en-GB" dirty="0"/>
              <a:t>, UK.</a:t>
            </a:r>
          </a:p>
          <a:p>
            <a:endParaRPr lang="en-GB" dirty="0"/>
          </a:p>
          <a:p>
            <a:r>
              <a:rPr lang="en-GB" b="1" dirty="0"/>
              <a:t>Owned by Basil</a:t>
            </a:r>
            <a:r>
              <a:rPr lang="en-GB" dirty="0"/>
              <a:t>, an experienced baker committed to </a:t>
            </a:r>
            <a:r>
              <a:rPr lang="en-GB" b="1" dirty="0"/>
              <a:t>high‑quality organic ingredients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Popular among </a:t>
            </a:r>
            <a:r>
              <a:rPr lang="en-GB" b="1" dirty="0"/>
              <a:t>local shoppers</a:t>
            </a:r>
            <a:r>
              <a:rPr lang="en-GB" dirty="0"/>
              <a:t>, </a:t>
            </a:r>
            <a:r>
              <a:rPr lang="en-GB" b="1" dirty="0"/>
              <a:t>retail staff</a:t>
            </a:r>
            <a:r>
              <a:rPr lang="en-GB" dirty="0"/>
              <a:t>, and </a:t>
            </a:r>
            <a:r>
              <a:rPr lang="en-GB" b="1" dirty="0"/>
              <a:t>workers</a:t>
            </a:r>
            <a:r>
              <a:rPr lang="en-GB" dirty="0"/>
              <a:t> from nearby offices and warehouses.</a:t>
            </a:r>
          </a:p>
          <a:p>
            <a:endParaRPr lang="en-GB" dirty="0"/>
          </a:p>
          <a:p>
            <a:r>
              <a:rPr lang="en-GB" b="1" dirty="0"/>
              <a:t>Achieved</a:t>
            </a:r>
            <a:r>
              <a:rPr lang="en-GB" dirty="0"/>
              <a:t> </a:t>
            </a:r>
            <a:r>
              <a:rPr lang="en-GB" b="1" dirty="0"/>
              <a:t>balanced</a:t>
            </a:r>
            <a:r>
              <a:rPr lang="en-GB" dirty="0"/>
              <a:t> </a:t>
            </a:r>
            <a:r>
              <a:rPr lang="en-GB" b="1" dirty="0"/>
              <a:t>year‑on‑year </a:t>
            </a:r>
            <a:r>
              <a:rPr lang="en-GB" dirty="0"/>
              <a:t>sales growth until </a:t>
            </a:r>
            <a:r>
              <a:rPr lang="en-GB" dirty="0" err="1"/>
              <a:t>Covid</a:t>
            </a:r>
            <a:r>
              <a:rPr lang="en-GB" dirty="0"/>
              <a:t> 19. Since 2020, the bakery has </a:t>
            </a:r>
            <a:r>
              <a:rPr lang="en-GB" b="1" dirty="0"/>
              <a:t>experienced declining </a:t>
            </a:r>
            <a:r>
              <a:rPr lang="en-GB" dirty="0"/>
              <a:t>footfall and stagnating sales, prompting the </a:t>
            </a:r>
            <a:r>
              <a:rPr lang="en-GB" b="1" dirty="0"/>
              <a:t>need for a structured business analysis.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48A2AD-BF39-4161-B57D-DBA70ECC045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556" t="24277" r="4768" b="7881"/>
          <a:stretch/>
        </p:blipFill>
        <p:spPr>
          <a:xfrm>
            <a:off x="9181386" y="5782982"/>
            <a:ext cx="2756263" cy="7691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2EC2D93-B729-46F4-B595-08F8C6E4E6F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8415" y="3783724"/>
            <a:ext cx="4185018" cy="2383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0554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FFEB1-5FD3-4E93-9F3C-5EE9E4D339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_tradnl" dirty="0"/>
              <a:t>PROBLEM: </a:t>
            </a:r>
            <a:r>
              <a:rPr lang="es-ES_tradnl" dirty="0" err="1"/>
              <a:t>Nature</a:t>
            </a:r>
            <a:r>
              <a:rPr lang="es-ES_tradnl" dirty="0"/>
              <a:t> and </a:t>
            </a:r>
            <a:r>
              <a:rPr lang="es-ES_tradnl" dirty="0" err="1"/>
              <a:t>Scope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E53D6F-0549-48D8-B8AB-1C9BA918F2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08514" y="2009418"/>
            <a:ext cx="5375238" cy="2262078"/>
          </a:xfrm>
        </p:spPr>
        <p:txBody>
          <a:bodyPr/>
          <a:lstStyle/>
          <a:p>
            <a:endParaRPr lang="es-ES_tradnl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C4550A-91F6-40F6-B546-A071D64328D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556" t="24277" r="4768" b="7881"/>
          <a:stretch/>
        </p:blipFill>
        <p:spPr>
          <a:xfrm>
            <a:off x="9181386" y="5782982"/>
            <a:ext cx="2756263" cy="7691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62F65D8-FD57-4EBB-AE77-A5AD1F9E7D64}"/>
              </a:ext>
            </a:extLst>
          </p:cNvPr>
          <p:cNvSpPr txBox="1"/>
          <p:nvPr/>
        </p:nvSpPr>
        <p:spPr>
          <a:xfrm>
            <a:off x="2206954" y="1423852"/>
            <a:ext cx="77780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FACE CHALLENGIES THAT MAKE IT HARDER FOR BUSINESS TO GROWTH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313BD57-2F4F-4649-83B7-14598610811F}"/>
              </a:ext>
            </a:extLst>
          </p:cNvPr>
          <p:cNvSpPr txBox="1"/>
          <p:nvPr/>
        </p:nvSpPr>
        <p:spPr>
          <a:xfrm>
            <a:off x="2416628" y="2228671"/>
            <a:ext cx="891168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dirty="0"/>
              <a:t>Location became unpopular over the years.</a:t>
            </a:r>
          </a:p>
          <a:p>
            <a:pPr marL="342900" indent="-342900">
              <a:buFont typeface="+mj-lt"/>
              <a:buAutoNum type="arabicPeriod"/>
            </a:pPr>
            <a:endParaRPr lang="en-GB" dirty="0"/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Because of the Covid‑19 lockdown, people had to adapt to living and working from their homes, and this ended up reducing how often they visited the shop in person.</a:t>
            </a:r>
          </a:p>
          <a:p>
            <a:pPr marL="342900" indent="-342900">
              <a:buFont typeface="+mj-lt"/>
              <a:buAutoNum type="arabicPeriod"/>
            </a:pPr>
            <a:endParaRPr lang="en-GB" dirty="0"/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Adapting to the digital era wasn’t possible for Basil, since he had to stay in the bakery preparing everything, and offering delivery would have made it impossible to keep up.</a:t>
            </a:r>
          </a:p>
          <a:p>
            <a:pPr marL="342900" indent="-342900">
              <a:buFont typeface="+mj-lt"/>
              <a:buAutoNum type="arabicPeriod"/>
            </a:pPr>
            <a:endParaRPr lang="en-GB" dirty="0"/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Keeping organic quality and covering electricity and other obligations has become much harder because demand is low and costs keep rising.</a:t>
            </a:r>
          </a:p>
          <a:p>
            <a:pPr marL="342900" indent="-34290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11060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CE312-CC2F-4CD3-A902-601D6B3ADB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40673" y="347111"/>
            <a:ext cx="8911687" cy="1280890"/>
          </a:xfrm>
        </p:spPr>
        <p:txBody>
          <a:bodyPr/>
          <a:lstStyle/>
          <a:p>
            <a:r>
              <a:rPr lang="en-GB" dirty="0"/>
              <a:t>PESTLE ANALYSIS: Basil’s Bakery</a:t>
            </a:r>
            <a:br>
              <a:rPr lang="en-GB" dirty="0"/>
            </a:b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A4D1465-EA59-4AD5-A040-557470BCBA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556" t="24277" r="4768" b="7881"/>
          <a:stretch/>
        </p:blipFill>
        <p:spPr>
          <a:xfrm>
            <a:off x="9181386" y="5782982"/>
            <a:ext cx="2756263" cy="7691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AB4A71F-195B-4E0E-B1CE-A980F3FEBA3D}"/>
              </a:ext>
            </a:extLst>
          </p:cNvPr>
          <p:cNvSpPr txBox="1"/>
          <p:nvPr/>
        </p:nvSpPr>
        <p:spPr>
          <a:xfrm>
            <a:off x="1038442" y="1264555"/>
            <a:ext cx="2312125" cy="1477328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WHAT</a:t>
            </a:r>
            <a:r>
              <a:rPr lang="en-GB" dirty="0">
                <a:solidFill>
                  <a:schemeClr val="tx1"/>
                </a:solidFill>
              </a:rPr>
              <a:t>: Basil´s Bakery Sales have been falling </a:t>
            </a:r>
            <a:r>
              <a:rPr lang="en-GB" dirty="0" err="1">
                <a:solidFill>
                  <a:schemeClr val="tx1"/>
                </a:solidFill>
              </a:rPr>
              <a:t>consistenly</a:t>
            </a:r>
            <a:r>
              <a:rPr lang="en-GB" dirty="0">
                <a:solidFill>
                  <a:schemeClr val="tx1"/>
                </a:solidFill>
              </a:rPr>
              <a:t>. </a:t>
            </a:r>
            <a:endParaRPr lang="es-ES_tradnl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65D92FB-FBB0-4E4F-828B-E61206E13063}"/>
              </a:ext>
            </a:extLst>
          </p:cNvPr>
          <p:cNvSpPr txBox="1"/>
          <p:nvPr/>
        </p:nvSpPr>
        <p:spPr>
          <a:xfrm>
            <a:off x="1038440" y="2741883"/>
            <a:ext cx="2312125" cy="1200329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WHY</a:t>
            </a:r>
            <a:r>
              <a:rPr lang="en-GB" dirty="0">
                <a:solidFill>
                  <a:schemeClr val="tx1"/>
                </a:solidFill>
              </a:rPr>
              <a:t>: </a:t>
            </a:r>
            <a:r>
              <a:rPr lang="es-ES_tradnl" dirty="0">
                <a:solidFill>
                  <a:schemeClr val="tx1"/>
                </a:solidFill>
              </a:rPr>
              <a:t>People stop </a:t>
            </a:r>
            <a:r>
              <a:rPr lang="es-ES_tradnl" dirty="0" err="1">
                <a:solidFill>
                  <a:schemeClr val="tx1"/>
                </a:solidFill>
              </a:rPr>
              <a:t>visiting</a:t>
            </a:r>
            <a:r>
              <a:rPr lang="es-ES_tradnl" dirty="0">
                <a:solidFill>
                  <a:schemeClr val="tx1"/>
                </a:solidFill>
              </a:rPr>
              <a:t> as </a:t>
            </a:r>
            <a:r>
              <a:rPr lang="es-ES_tradnl" dirty="0" err="1">
                <a:solidFill>
                  <a:schemeClr val="tx1"/>
                </a:solidFill>
              </a:rPr>
              <a:t>how</a:t>
            </a:r>
            <a:r>
              <a:rPr lang="es-ES_tradnl" dirty="0">
                <a:solidFill>
                  <a:schemeClr val="tx1"/>
                </a:solidFill>
              </a:rPr>
              <a:t> </a:t>
            </a:r>
            <a:r>
              <a:rPr lang="es-ES_tradnl" dirty="0" err="1">
                <a:solidFill>
                  <a:schemeClr val="tx1"/>
                </a:solidFill>
              </a:rPr>
              <a:t>it</a:t>
            </a:r>
            <a:r>
              <a:rPr lang="es-ES_tradnl" dirty="0">
                <a:solidFill>
                  <a:schemeClr val="tx1"/>
                </a:solidFill>
              </a:rPr>
              <a:t> </a:t>
            </a:r>
            <a:r>
              <a:rPr lang="es-ES_tradnl" dirty="0" err="1">
                <a:solidFill>
                  <a:schemeClr val="tx1"/>
                </a:solidFill>
              </a:rPr>
              <a:t>used</a:t>
            </a:r>
            <a:r>
              <a:rPr lang="es-ES_tradnl" dirty="0">
                <a:solidFill>
                  <a:schemeClr val="tx1"/>
                </a:solidFill>
              </a:rPr>
              <a:t> </a:t>
            </a:r>
            <a:r>
              <a:rPr lang="es-ES_tradnl" dirty="0" err="1">
                <a:solidFill>
                  <a:schemeClr val="tx1"/>
                </a:solidFill>
              </a:rPr>
              <a:t>to</a:t>
            </a:r>
            <a:r>
              <a:rPr lang="es-ES_tradnl" dirty="0">
                <a:solidFill>
                  <a:schemeClr val="tx1"/>
                </a:solidFill>
              </a:rPr>
              <a:t>.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F710590-A9E6-46AB-81EA-62379D7D6ACF}"/>
              </a:ext>
            </a:extLst>
          </p:cNvPr>
          <p:cNvSpPr txBox="1"/>
          <p:nvPr/>
        </p:nvSpPr>
        <p:spPr>
          <a:xfrm>
            <a:off x="1038440" y="3944887"/>
            <a:ext cx="2312125" cy="1200329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WHEN</a:t>
            </a:r>
            <a:r>
              <a:rPr lang="en-GB" dirty="0">
                <a:solidFill>
                  <a:schemeClr val="tx1"/>
                </a:solidFill>
              </a:rPr>
              <a:t>: </a:t>
            </a:r>
          </a:p>
          <a:p>
            <a:r>
              <a:rPr lang="es-ES_tradnl" dirty="0">
                <a:solidFill>
                  <a:schemeClr val="tx1"/>
                </a:solidFill>
              </a:rPr>
              <a:t>After </a:t>
            </a:r>
            <a:r>
              <a:rPr lang="es-ES_tradnl" dirty="0" err="1">
                <a:solidFill>
                  <a:schemeClr val="tx1"/>
                </a:solidFill>
              </a:rPr>
              <a:t>lockdown</a:t>
            </a:r>
            <a:r>
              <a:rPr lang="es-ES_tradnl" dirty="0">
                <a:solidFill>
                  <a:schemeClr val="tx1"/>
                </a:solidFill>
              </a:rPr>
              <a:t> in 2020.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B09EF62-4652-4490-970B-76BCC4EE039E}"/>
              </a:ext>
            </a:extLst>
          </p:cNvPr>
          <p:cNvSpPr txBox="1"/>
          <p:nvPr/>
        </p:nvSpPr>
        <p:spPr>
          <a:xfrm>
            <a:off x="3350565" y="1261880"/>
            <a:ext cx="2312125" cy="1200329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WHO</a:t>
            </a:r>
            <a:r>
              <a:rPr lang="en-GB" dirty="0">
                <a:solidFill>
                  <a:schemeClr val="tx1"/>
                </a:solidFill>
              </a:rPr>
              <a:t>: </a:t>
            </a:r>
            <a:r>
              <a:rPr lang="es-ES_tradnl" dirty="0" err="1">
                <a:solidFill>
                  <a:schemeClr val="tx1"/>
                </a:solidFill>
              </a:rPr>
              <a:t>Customers</a:t>
            </a:r>
            <a:r>
              <a:rPr lang="es-ES_tradnl" dirty="0">
                <a:solidFill>
                  <a:schemeClr val="tx1"/>
                </a:solidFill>
              </a:rPr>
              <a:t> stop </a:t>
            </a:r>
            <a:r>
              <a:rPr lang="es-ES_tradnl" dirty="0" err="1">
                <a:solidFill>
                  <a:schemeClr val="tx1"/>
                </a:solidFill>
              </a:rPr>
              <a:t>coming</a:t>
            </a:r>
            <a:r>
              <a:rPr lang="es-ES_tradnl" dirty="0">
                <a:solidFill>
                  <a:schemeClr val="tx1"/>
                </a:solidFill>
              </a:rPr>
              <a:t> as </a:t>
            </a:r>
            <a:r>
              <a:rPr lang="es-ES_tradnl" dirty="0" err="1">
                <a:solidFill>
                  <a:schemeClr val="tx1"/>
                </a:solidFill>
              </a:rPr>
              <a:t>often</a:t>
            </a:r>
            <a:r>
              <a:rPr lang="es-ES_tradnl" dirty="0">
                <a:solidFill>
                  <a:schemeClr val="tx1"/>
                </a:solidFill>
              </a:rPr>
              <a:t>.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49C6D90-F9C1-4E7C-BF38-5B3FC483B7E5}"/>
              </a:ext>
            </a:extLst>
          </p:cNvPr>
          <p:cNvSpPr txBox="1"/>
          <p:nvPr/>
        </p:nvSpPr>
        <p:spPr>
          <a:xfrm>
            <a:off x="3350563" y="2460581"/>
            <a:ext cx="2312125" cy="1754326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HOW</a:t>
            </a:r>
            <a:r>
              <a:rPr lang="en-GB" dirty="0">
                <a:solidFill>
                  <a:schemeClr val="tx1"/>
                </a:solidFill>
              </a:rPr>
              <a:t>: </a:t>
            </a:r>
            <a:r>
              <a:rPr lang="es-ES_tradnl" dirty="0" err="1">
                <a:solidFill>
                  <a:schemeClr val="tx1"/>
                </a:solidFill>
              </a:rPr>
              <a:t>Basil</a:t>
            </a:r>
            <a:r>
              <a:rPr lang="es-ES_tradnl" dirty="0">
                <a:solidFill>
                  <a:schemeClr val="tx1"/>
                </a:solidFill>
              </a:rPr>
              <a:t> </a:t>
            </a:r>
            <a:r>
              <a:rPr lang="es-ES_tradnl" dirty="0" err="1">
                <a:solidFill>
                  <a:schemeClr val="tx1"/>
                </a:solidFill>
              </a:rPr>
              <a:t>always</a:t>
            </a:r>
            <a:r>
              <a:rPr lang="es-ES_tradnl" dirty="0">
                <a:solidFill>
                  <a:schemeClr val="tx1"/>
                </a:solidFill>
              </a:rPr>
              <a:t> </a:t>
            </a:r>
            <a:r>
              <a:rPr lang="es-ES_tradnl" dirty="0" err="1">
                <a:solidFill>
                  <a:schemeClr val="tx1"/>
                </a:solidFill>
              </a:rPr>
              <a:t>used</a:t>
            </a:r>
            <a:r>
              <a:rPr lang="es-ES_tradnl" dirty="0">
                <a:solidFill>
                  <a:schemeClr val="tx1"/>
                </a:solidFill>
              </a:rPr>
              <a:t> </a:t>
            </a:r>
            <a:r>
              <a:rPr lang="es-ES_tradnl" dirty="0" err="1">
                <a:solidFill>
                  <a:schemeClr val="tx1"/>
                </a:solidFill>
              </a:rPr>
              <a:t>traditional</a:t>
            </a:r>
            <a:r>
              <a:rPr lang="es-ES_tradnl" dirty="0">
                <a:solidFill>
                  <a:schemeClr val="tx1"/>
                </a:solidFill>
              </a:rPr>
              <a:t> </a:t>
            </a:r>
            <a:r>
              <a:rPr lang="es-ES_tradnl" dirty="0" err="1">
                <a:solidFill>
                  <a:schemeClr val="tx1"/>
                </a:solidFill>
              </a:rPr>
              <a:t>method</a:t>
            </a:r>
            <a:r>
              <a:rPr lang="es-ES_tradnl" dirty="0">
                <a:solidFill>
                  <a:schemeClr val="tx1"/>
                </a:solidFill>
              </a:rPr>
              <a:t> and </a:t>
            </a:r>
            <a:r>
              <a:rPr lang="es-ES_tradnl" dirty="0" err="1">
                <a:solidFill>
                  <a:schemeClr val="tx1"/>
                </a:solidFill>
              </a:rPr>
              <a:t>never</a:t>
            </a:r>
            <a:r>
              <a:rPr lang="es-ES_tradnl" dirty="0">
                <a:solidFill>
                  <a:schemeClr val="tx1"/>
                </a:solidFill>
              </a:rPr>
              <a:t> </a:t>
            </a:r>
            <a:r>
              <a:rPr lang="es-ES_tradnl" dirty="0" err="1">
                <a:solidFill>
                  <a:schemeClr val="tx1"/>
                </a:solidFill>
              </a:rPr>
              <a:t>adapted</a:t>
            </a:r>
            <a:r>
              <a:rPr lang="es-ES_tradnl" dirty="0">
                <a:solidFill>
                  <a:schemeClr val="tx1"/>
                </a:solidFill>
              </a:rPr>
              <a:t> </a:t>
            </a:r>
            <a:r>
              <a:rPr lang="es-ES_tradnl" dirty="0" err="1">
                <a:solidFill>
                  <a:schemeClr val="tx1"/>
                </a:solidFill>
              </a:rPr>
              <a:t>to</a:t>
            </a:r>
            <a:r>
              <a:rPr lang="es-ES_tradnl" dirty="0">
                <a:solidFill>
                  <a:schemeClr val="tx1"/>
                </a:solidFill>
              </a:rPr>
              <a:t> new </a:t>
            </a:r>
            <a:r>
              <a:rPr lang="es-ES_tradnl" dirty="0" err="1">
                <a:solidFill>
                  <a:schemeClr val="tx1"/>
                </a:solidFill>
              </a:rPr>
              <a:t>systems</a:t>
            </a:r>
            <a:r>
              <a:rPr lang="es-ES_tradnl" dirty="0">
                <a:solidFill>
                  <a:schemeClr val="tx1"/>
                </a:solidFill>
              </a:rPr>
              <a:t>.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D7DC462-2272-4559-B55B-902D3A55EE5A}"/>
              </a:ext>
            </a:extLst>
          </p:cNvPr>
          <p:cNvSpPr txBox="1"/>
          <p:nvPr/>
        </p:nvSpPr>
        <p:spPr>
          <a:xfrm>
            <a:off x="3350563" y="4221886"/>
            <a:ext cx="2312125" cy="923330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HOW MUCH</a:t>
            </a:r>
            <a:r>
              <a:rPr lang="en-GB" dirty="0">
                <a:solidFill>
                  <a:schemeClr val="tx1"/>
                </a:solidFill>
              </a:rPr>
              <a:t>: </a:t>
            </a:r>
            <a:r>
              <a:rPr lang="es-ES_tradnl" dirty="0">
                <a:solidFill>
                  <a:schemeClr val="tx1"/>
                </a:solidFill>
              </a:rPr>
              <a:t>25% </a:t>
            </a:r>
            <a:r>
              <a:rPr lang="es-ES_tradnl" dirty="0" err="1">
                <a:solidFill>
                  <a:schemeClr val="tx1"/>
                </a:solidFill>
              </a:rPr>
              <a:t>below</a:t>
            </a:r>
            <a:endParaRPr lang="es-ES_tradnl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D54946B-AD9C-4485-AE46-8D68EAD0E418}"/>
              </a:ext>
            </a:extLst>
          </p:cNvPr>
          <p:cNvSpPr txBox="1"/>
          <p:nvPr/>
        </p:nvSpPr>
        <p:spPr>
          <a:xfrm>
            <a:off x="5773722" y="1261880"/>
            <a:ext cx="2201087" cy="2308324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POLITICAL</a:t>
            </a:r>
            <a:r>
              <a:rPr lang="en-GB" dirty="0">
                <a:solidFill>
                  <a:schemeClr val="tx1"/>
                </a:solidFill>
              </a:rPr>
              <a:t>: </a:t>
            </a:r>
            <a:endParaRPr lang="es-ES_tradnl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The post‑pandemic transition forced</a:t>
            </a:r>
          </a:p>
          <a:p>
            <a:r>
              <a:rPr lang="en-GB" dirty="0">
                <a:solidFill>
                  <a:schemeClr val="tx1"/>
                </a:solidFill>
              </a:rPr>
              <a:t>businesses like </a:t>
            </a:r>
          </a:p>
          <a:p>
            <a:r>
              <a:rPr lang="en-GB" dirty="0">
                <a:solidFill>
                  <a:schemeClr val="tx1"/>
                </a:solidFill>
              </a:rPr>
              <a:t>Basil’s Bakery to operate under </a:t>
            </a:r>
          </a:p>
          <a:p>
            <a:r>
              <a:rPr lang="en-GB" dirty="0">
                <a:solidFill>
                  <a:schemeClr val="tx1"/>
                </a:solidFill>
              </a:rPr>
              <a:t>strict restrictions.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EAB6F48-20CA-4D5D-BF89-1C1BE08769F0}"/>
              </a:ext>
            </a:extLst>
          </p:cNvPr>
          <p:cNvSpPr txBox="1"/>
          <p:nvPr/>
        </p:nvSpPr>
        <p:spPr>
          <a:xfrm>
            <a:off x="5773722" y="3561643"/>
            <a:ext cx="2201087" cy="1477328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ECONOMIC</a:t>
            </a:r>
            <a:r>
              <a:rPr lang="en-GB" dirty="0">
                <a:solidFill>
                  <a:schemeClr val="tx1"/>
                </a:solidFill>
              </a:rPr>
              <a:t>: </a:t>
            </a:r>
            <a:endParaRPr lang="es-ES_tradnl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Cost rise dramatically  and its difficult </a:t>
            </a:r>
            <a:r>
              <a:rPr lang="en-GB">
                <a:solidFill>
                  <a:schemeClr val="tx1"/>
                </a:solidFill>
              </a:rPr>
              <a:t>to keep up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6D87BFA-E187-4ADD-981A-52E353418460}"/>
              </a:ext>
            </a:extLst>
          </p:cNvPr>
          <p:cNvSpPr txBox="1"/>
          <p:nvPr/>
        </p:nvSpPr>
        <p:spPr>
          <a:xfrm>
            <a:off x="7974809" y="1261880"/>
            <a:ext cx="2201087" cy="1200329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SOCIAL</a:t>
            </a:r>
            <a:r>
              <a:rPr lang="en-GB" dirty="0">
                <a:solidFill>
                  <a:schemeClr val="tx1"/>
                </a:solidFill>
              </a:rPr>
              <a:t>: </a:t>
            </a:r>
            <a:endParaRPr lang="es-ES_tradnl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Remote jobs means less customers visit.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8F8C2D0-B1B8-4F38-BE87-D0D113B3434D}"/>
              </a:ext>
            </a:extLst>
          </p:cNvPr>
          <p:cNvSpPr txBox="1"/>
          <p:nvPr/>
        </p:nvSpPr>
        <p:spPr>
          <a:xfrm>
            <a:off x="7974808" y="2450951"/>
            <a:ext cx="2201087" cy="1200329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TECHNOLOGICAL</a:t>
            </a:r>
            <a:r>
              <a:rPr lang="en-GB" dirty="0">
                <a:solidFill>
                  <a:schemeClr val="tx1"/>
                </a:solidFill>
              </a:rPr>
              <a:t>: </a:t>
            </a:r>
            <a:endParaRPr lang="es-ES_tradnl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Basil did not have any online presence.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9656697-835F-42AE-A595-6FD94AED3182}"/>
              </a:ext>
            </a:extLst>
          </p:cNvPr>
          <p:cNvSpPr txBox="1"/>
          <p:nvPr/>
        </p:nvSpPr>
        <p:spPr>
          <a:xfrm>
            <a:off x="7974807" y="3662619"/>
            <a:ext cx="2201087" cy="923330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ENVIRONMENT</a:t>
            </a:r>
            <a:r>
              <a:rPr lang="en-GB" dirty="0">
                <a:solidFill>
                  <a:schemeClr val="tx1"/>
                </a:solidFill>
              </a:rPr>
              <a:t>: </a:t>
            </a:r>
            <a:endParaRPr lang="es-ES_tradnl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Adapt to situations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6C07BF6-7BD5-44FB-8674-922CA96D33AE}"/>
              </a:ext>
            </a:extLst>
          </p:cNvPr>
          <p:cNvSpPr txBox="1"/>
          <p:nvPr/>
        </p:nvSpPr>
        <p:spPr>
          <a:xfrm>
            <a:off x="7974807" y="4585852"/>
            <a:ext cx="2201087" cy="923330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LEGAL</a:t>
            </a:r>
            <a:r>
              <a:rPr lang="en-GB" dirty="0">
                <a:solidFill>
                  <a:schemeClr val="tx1"/>
                </a:solidFill>
              </a:rPr>
              <a:t>: </a:t>
            </a:r>
            <a:endParaRPr lang="es-ES_tradnl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Insurance are heavy to keep up</a:t>
            </a:r>
          </a:p>
        </p:txBody>
      </p:sp>
    </p:spTree>
    <p:extLst>
      <p:ext uri="{BB962C8B-B14F-4D97-AF65-F5344CB8AC3E}">
        <p14:creationId xmlns:p14="http://schemas.microsoft.com/office/powerpoint/2010/main" val="25397644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629CA-639A-4C66-941F-EC70C5BEB0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06333"/>
            <a:ext cx="8911687" cy="1280890"/>
          </a:xfrm>
          <a:ln>
            <a:solidFill>
              <a:srgbClr val="00B0F0"/>
            </a:solidFill>
          </a:ln>
        </p:spPr>
        <p:txBody>
          <a:bodyPr>
            <a:normAutofit fontScale="90000"/>
          </a:bodyPr>
          <a:lstStyle/>
          <a:p>
            <a:r>
              <a:rPr lang="en-GB" sz="4000" dirty="0"/>
              <a:t>CAUSE AND EFFECT ANALYSIS: Fishbone Diagram</a:t>
            </a:r>
            <a:br>
              <a:rPr lang="en-GB" dirty="0"/>
            </a:br>
            <a:endParaRPr lang="en-GB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DDAFAB5F-1739-40CC-8DB0-BC93A486BE85}"/>
              </a:ext>
            </a:extLst>
          </p:cNvPr>
          <p:cNvSpPr/>
          <p:nvPr/>
        </p:nvSpPr>
        <p:spPr>
          <a:xfrm>
            <a:off x="1694405" y="1587223"/>
            <a:ext cx="2002383" cy="627017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ENVIRONMENT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F472B7D-6DD1-41FD-9E0C-A99BC15DD896}"/>
              </a:ext>
            </a:extLst>
          </p:cNvPr>
          <p:cNvSpPr txBox="1"/>
          <p:nvPr/>
        </p:nvSpPr>
        <p:spPr>
          <a:xfrm>
            <a:off x="1694405" y="2325579"/>
            <a:ext cx="2886891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Post pandemic reduce visits from customers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Adopted a different way of retailing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Businesses close due to that 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C541745-94D7-4243-9848-65A60CE23096}"/>
              </a:ext>
            </a:extLst>
          </p:cNvPr>
          <p:cNvSpPr/>
          <p:nvPr/>
        </p:nvSpPr>
        <p:spPr>
          <a:xfrm>
            <a:off x="6043863" y="1587222"/>
            <a:ext cx="2002383" cy="627017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METHODS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0A9C66F-43E8-4570-9A09-213297D94C6C}"/>
              </a:ext>
            </a:extLst>
          </p:cNvPr>
          <p:cNvSpPr txBox="1"/>
          <p:nvPr/>
        </p:nvSpPr>
        <p:spPr>
          <a:xfrm>
            <a:off x="5601608" y="2325579"/>
            <a:ext cx="288689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No delivery Services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No accessibility to take orders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Very traditional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Limited operated hours due to pandemic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7FC730D-2952-44A5-B70D-4C0A8D75A6FC}"/>
              </a:ext>
            </a:extLst>
          </p:cNvPr>
          <p:cNvSpPr/>
          <p:nvPr/>
        </p:nvSpPr>
        <p:spPr>
          <a:xfrm>
            <a:off x="1697169" y="5362970"/>
            <a:ext cx="2002383" cy="627017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PEOPLE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1FD11DE-768E-4A24-9AE1-23666A9FFDC8}"/>
              </a:ext>
            </a:extLst>
          </p:cNvPr>
          <p:cNvSpPr txBox="1"/>
          <p:nvPr/>
        </p:nvSpPr>
        <p:spPr>
          <a:xfrm>
            <a:off x="1694404" y="4053081"/>
            <a:ext cx="288689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Remote workers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They choose something else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Asking to adapt to new ways of finding people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9F8CCC2-A24B-497E-8E11-43323395C6C8}"/>
              </a:ext>
            </a:extLst>
          </p:cNvPr>
          <p:cNvSpPr/>
          <p:nvPr/>
        </p:nvSpPr>
        <p:spPr>
          <a:xfrm>
            <a:off x="6096000" y="5362970"/>
            <a:ext cx="2002383" cy="627017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MATERIALS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A575FEA-DD36-4981-BF57-538F6EE9B8C5}"/>
              </a:ext>
            </a:extLst>
          </p:cNvPr>
          <p:cNvSpPr txBox="1"/>
          <p:nvPr/>
        </p:nvSpPr>
        <p:spPr>
          <a:xfrm>
            <a:off x="5608323" y="3964701"/>
            <a:ext cx="288689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Organic is quality but prices are challenging Basil’s Bakery.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Insurance and other obligations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Lower demanding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7B30B596-59CB-4A91-B635-E4CCAEFCC672}"/>
              </a:ext>
            </a:extLst>
          </p:cNvPr>
          <p:cNvSpPr/>
          <p:nvPr/>
        </p:nvSpPr>
        <p:spPr>
          <a:xfrm>
            <a:off x="9616848" y="3524129"/>
            <a:ext cx="2002383" cy="627017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STRATEGY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4DD96F5-535F-4B9F-B295-D2445F20A221}"/>
              </a:ext>
            </a:extLst>
          </p:cNvPr>
          <p:cNvSpPr txBox="1"/>
          <p:nvPr/>
        </p:nvSpPr>
        <p:spPr>
          <a:xfrm>
            <a:off x="9305109" y="2541022"/>
            <a:ext cx="288689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Did not adapt to post pandemic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Lack of innovation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16CB64D-1D6E-4C7B-A657-D5572404C60C}"/>
              </a:ext>
            </a:extLst>
          </p:cNvPr>
          <p:cNvSpPr txBox="1"/>
          <p:nvPr/>
        </p:nvSpPr>
        <p:spPr>
          <a:xfrm>
            <a:off x="9305109" y="4413185"/>
            <a:ext cx="288689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Delegated or hire an assistant to expand services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Limit accessibility 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81A6ACBF-1D9F-4E56-9E81-C2A1AC275181}"/>
              </a:ext>
            </a:extLst>
          </p:cNvPr>
          <p:cNvCxnSpPr>
            <a:endCxn id="11" idx="1"/>
          </p:cNvCxnSpPr>
          <p:nvPr/>
        </p:nvCxnSpPr>
        <p:spPr>
          <a:xfrm>
            <a:off x="1815737" y="3837637"/>
            <a:ext cx="7801111" cy="1"/>
          </a:xfrm>
          <a:prstGeom prst="straightConnector1">
            <a:avLst/>
          </a:prstGeom>
          <a:ln>
            <a:solidFill>
              <a:srgbClr val="00B0F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4DBBD50-ADAB-459B-98DF-7B03FFC81869}"/>
              </a:ext>
            </a:extLst>
          </p:cNvPr>
          <p:cNvCxnSpPr>
            <a:stCxn id="3" idx="3"/>
          </p:cNvCxnSpPr>
          <p:nvPr/>
        </p:nvCxnSpPr>
        <p:spPr>
          <a:xfrm>
            <a:off x="3696788" y="1900732"/>
            <a:ext cx="1658983" cy="1809842"/>
          </a:xfrm>
          <a:prstGeom prst="straightConnector1">
            <a:avLst/>
          </a:prstGeom>
          <a:ln>
            <a:solidFill>
              <a:srgbClr val="00B0F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C7764A90-B9BB-40D8-A61B-3850A7664D98}"/>
              </a:ext>
            </a:extLst>
          </p:cNvPr>
          <p:cNvCxnSpPr>
            <a:cxnSpLocks/>
            <a:stCxn id="5" idx="3"/>
          </p:cNvCxnSpPr>
          <p:nvPr/>
        </p:nvCxnSpPr>
        <p:spPr>
          <a:xfrm>
            <a:off x="8046246" y="1900731"/>
            <a:ext cx="1258863" cy="1881127"/>
          </a:xfrm>
          <a:prstGeom prst="straightConnector1">
            <a:avLst/>
          </a:prstGeom>
          <a:ln>
            <a:solidFill>
              <a:srgbClr val="00B0F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6220EE9D-BCB5-431E-9562-F7F06FDFEEFC}"/>
              </a:ext>
            </a:extLst>
          </p:cNvPr>
          <p:cNvCxnSpPr>
            <a:cxnSpLocks/>
            <a:stCxn id="7" idx="3"/>
          </p:cNvCxnSpPr>
          <p:nvPr/>
        </p:nvCxnSpPr>
        <p:spPr>
          <a:xfrm flipV="1">
            <a:off x="3699552" y="3962020"/>
            <a:ext cx="1564779" cy="1714459"/>
          </a:xfrm>
          <a:prstGeom prst="straightConnector1">
            <a:avLst/>
          </a:prstGeom>
          <a:ln>
            <a:solidFill>
              <a:srgbClr val="00B0F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3EBB7DE4-913B-4623-BDE5-2C94E1F91B53}"/>
              </a:ext>
            </a:extLst>
          </p:cNvPr>
          <p:cNvCxnSpPr>
            <a:stCxn id="9" idx="3"/>
          </p:cNvCxnSpPr>
          <p:nvPr/>
        </p:nvCxnSpPr>
        <p:spPr>
          <a:xfrm flipV="1">
            <a:off x="8098383" y="3962020"/>
            <a:ext cx="1110931" cy="1714459"/>
          </a:xfrm>
          <a:prstGeom prst="straightConnector1">
            <a:avLst/>
          </a:prstGeom>
          <a:ln>
            <a:solidFill>
              <a:srgbClr val="00B0F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E6FD42E5-9078-4DAE-90AB-8054D6536B4D}"/>
              </a:ext>
            </a:extLst>
          </p:cNvPr>
          <p:cNvCxnSpPr>
            <a:stCxn id="12" idx="1"/>
          </p:cNvCxnSpPr>
          <p:nvPr/>
        </p:nvCxnSpPr>
        <p:spPr>
          <a:xfrm flipH="1">
            <a:off x="8830491" y="2910354"/>
            <a:ext cx="474618" cy="107722"/>
          </a:xfrm>
          <a:prstGeom prst="straightConnector1">
            <a:avLst/>
          </a:prstGeom>
          <a:ln>
            <a:solidFill>
              <a:srgbClr val="00B0F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6229C4AF-6066-4378-97BB-C3B7F4EF542F}"/>
              </a:ext>
            </a:extLst>
          </p:cNvPr>
          <p:cNvCxnSpPr>
            <a:cxnSpLocks/>
          </p:cNvCxnSpPr>
          <p:nvPr/>
        </p:nvCxnSpPr>
        <p:spPr>
          <a:xfrm flipH="1" flipV="1">
            <a:off x="8876066" y="4550656"/>
            <a:ext cx="537015" cy="240825"/>
          </a:xfrm>
          <a:prstGeom prst="straightConnector1">
            <a:avLst/>
          </a:prstGeom>
          <a:ln>
            <a:solidFill>
              <a:srgbClr val="00B0F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92090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BC254B-9A3B-4025-B924-6E1211B7FB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_tradnl" dirty="0"/>
              <a:t>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B21E7E-67E8-4E85-8A9B-27EBD12725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6342" y="1498418"/>
            <a:ext cx="9439878" cy="433026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•</a:t>
            </a:r>
            <a:r>
              <a:rPr lang="en-GB" b="1" dirty="0"/>
              <a:t>	Footfall in the retail park has significantly decreased since 2020 and it something they cannot control.</a:t>
            </a:r>
          </a:p>
          <a:p>
            <a:endParaRPr lang="en-GB" dirty="0"/>
          </a:p>
          <a:p>
            <a:r>
              <a:rPr lang="en-GB" dirty="0"/>
              <a:t>•</a:t>
            </a:r>
            <a:r>
              <a:rPr lang="en-GB" b="1" dirty="0"/>
              <a:t>	Remote working and shop closures have reduced daily customer numbers.</a:t>
            </a:r>
          </a:p>
          <a:p>
            <a:endParaRPr lang="en-GB" b="1" dirty="0"/>
          </a:p>
          <a:p>
            <a:r>
              <a:rPr lang="en-GB" dirty="0"/>
              <a:t>•</a:t>
            </a:r>
            <a:r>
              <a:rPr lang="en-GB" b="1" dirty="0"/>
              <a:t>	Rising overheads and unpredictable ingredient costs are straining profitability.</a:t>
            </a:r>
          </a:p>
          <a:p>
            <a:endParaRPr lang="en-GB" b="1" dirty="0"/>
          </a:p>
          <a:p>
            <a:r>
              <a:rPr lang="en-GB" b="1" dirty="0"/>
              <a:t>•	Lack of delivery and unreliable pre‑ordering limit customer access.</a:t>
            </a:r>
          </a:p>
          <a:p>
            <a:endParaRPr lang="en-GB" b="1" dirty="0"/>
          </a:p>
          <a:p>
            <a:r>
              <a:rPr lang="en-GB" dirty="0"/>
              <a:t>•	</a:t>
            </a:r>
            <a:r>
              <a:rPr lang="en-GB" b="1" dirty="0"/>
              <a:t>Multiple external and internal factors are contributing to long‑term sales´ lack of progression.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D08EBC-F113-41FC-BA09-E74909DD469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556" t="24277" r="4768" b="7881"/>
          <a:stretch/>
        </p:blipFill>
        <p:spPr>
          <a:xfrm>
            <a:off x="9244448" y="5828680"/>
            <a:ext cx="2756263" cy="769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8846639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TM02892315[[fn=Wisp]]</Template>
  <TotalTime>1025</TotalTime>
  <Words>593</Words>
  <Application>Microsoft Office PowerPoint</Application>
  <PresentationFormat>Widescreen</PresentationFormat>
  <Paragraphs>91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Century Gothic</vt:lpstr>
      <vt:lpstr>Wingdings 3</vt:lpstr>
      <vt:lpstr>Wisp</vt:lpstr>
      <vt:lpstr>MODULE NAME: MODULE CODE: STUDENT NAME: AMALIA ARACELI SAN ROMAN VAZQUEZ STUDENT ID: 2310155 LECTURER:</vt:lpstr>
      <vt:lpstr>PRESENTATION OVERVIEW</vt:lpstr>
      <vt:lpstr>INTRODUCTION</vt:lpstr>
      <vt:lpstr>COMPANY BACKGROUND</vt:lpstr>
      <vt:lpstr>PROBLEM: Nature and Scope</vt:lpstr>
      <vt:lpstr>PESTLE ANALYSIS: Basil’s Bakery </vt:lpstr>
      <vt:lpstr>CAUSE AND EFFECT ANALYSIS: Fishbone Diagram 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NAME: MODULE CODE: STUDENT NAME: AMALIA ARACELI SAN ROMAN VAZQUEZ STUDENT ID: 2310155 LECTURER:</dc:title>
  <dc:creator>Epifanio Ngache Vazquez</dc:creator>
  <cp:lastModifiedBy>Epifanio Ngache Vazquez</cp:lastModifiedBy>
  <cp:revision>28</cp:revision>
  <dcterms:created xsi:type="dcterms:W3CDTF">2026-07-06T17:37:31Z</dcterms:created>
  <dcterms:modified xsi:type="dcterms:W3CDTF">2026-07-09T20:07:23Z</dcterms:modified>
</cp:coreProperties>
</file>