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70" r:id="rId3"/>
    <p:sldId id="266" r:id="rId4"/>
    <p:sldId id="400" r:id="rId5"/>
    <p:sldId id="488" r:id="rId6"/>
    <p:sldId id="520" r:id="rId7"/>
    <p:sldId id="521" r:id="rId8"/>
    <p:sldId id="522" r:id="rId9"/>
    <p:sldId id="495" r:id="rId10"/>
    <p:sldId id="489" r:id="rId11"/>
    <p:sldId id="509" r:id="rId12"/>
    <p:sldId id="506" r:id="rId13"/>
    <p:sldId id="533" r:id="rId14"/>
    <p:sldId id="534" r:id="rId15"/>
    <p:sldId id="524" r:id="rId16"/>
    <p:sldId id="527" r:id="rId17"/>
    <p:sldId id="515" r:id="rId18"/>
    <p:sldId id="516" r:id="rId19"/>
    <p:sldId id="498" r:id="rId20"/>
    <p:sldId id="502" r:id="rId21"/>
    <p:sldId id="525" r:id="rId22"/>
    <p:sldId id="505" r:id="rId23"/>
    <p:sldId id="526" r:id="rId24"/>
    <p:sldId id="503" r:id="rId25"/>
    <p:sldId id="504" r:id="rId26"/>
    <p:sldId id="519" r:id="rId27"/>
    <p:sldId id="528" r:id="rId28"/>
    <p:sldId id="529" r:id="rId29"/>
    <p:sldId id="532" r:id="rId30"/>
    <p:sldId id="530" r:id="rId31"/>
    <p:sldId id="531" r:id="rId32"/>
    <p:sldId id="510" r:id="rId33"/>
    <p:sldId id="493" r:id="rId34"/>
    <p:sldId id="494" r:id="rId35"/>
    <p:sldId id="497" r:id="rId36"/>
    <p:sldId id="496" r:id="rId37"/>
    <p:sldId id="499" r:id="rId38"/>
    <p:sldId id="274" r:id="rId39"/>
    <p:sldId id="477" r:id="rId40"/>
    <p:sldId id="513" r:id="rId41"/>
    <p:sldId id="523" r:id="rId42"/>
    <p:sldId id="514" r:id="rId43"/>
    <p:sldId id="517" r:id="rId44"/>
    <p:sldId id="511" r:id="rId45"/>
    <p:sldId id="48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25" autoAdjust="0"/>
    <p:restoredTop sz="92377" autoAdjust="0"/>
  </p:normalViewPr>
  <p:slideViewPr>
    <p:cSldViewPr snapToGrid="0">
      <p:cViewPr>
        <p:scale>
          <a:sx n="80" d="100"/>
          <a:sy n="80" d="100"/>
        </p:scale>
        <p:origin x="-15" y="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custSel modSld">
      <pc:chgData name="Rhian Keyse" userId="e640c12b-a8e6-4355-9f2c-a517ac7d1786" providerId="ADAL" clId="{8D5FE213-2627-46A8-B7F5-8229AF6DB0FD}" dt="2026-05-14T07:32:04.404" v="1" actId="14100"/>
      <pc:docMkLst>
        <pc:docMk/>
      </pc:docMkLst>
      <pc:sldChg chg="delSp modSp mod">
        <pc:chgData name="Rhian Keyse" userId="e640c12b-a8e6-4355-9f2c-a517ac7d1786" providerId="ADAL" clId="{8D5FE213-2627-46A8-B7F5-8229AF6DB0FD}" dt="2026-05-14T07:32:04.404" v="1" actId="14100"/>
        <pc:sldMkLst>
          <pc:docMk/>
          <pc:sldMk cId="1959445687" sldId="274"/>
        </pc:sldMkLst>
        <pc:spChg chg="mod">
          <ac:chgData name="Rhian Keyse" userId="e640c12b-a8e6-4355-9f2c-a517ac7d1786" providerId="ADAL" clId="{8D5FE213-2627-46A8-B7F5-8229AF6DB0FD}" dt="2026-05-14T07:32:04.404" v="1" actId="14100"/>
          <ac:spMkLst>
            <pc:docMk/>
            <pc:sldMk cId="1959445687" sldId="274"/>
            <ac:spMk id="2" creationId="{F690027F-CD04-A4F8-A2D6-420D7B483177}"/>
          </ac:spMkLst>
        </pc:spChg>
        <pc:picChg chg="del">
          <ac:chgData name="Rhian Keyse" userId="e640c12b-a8e6-4355-9f2c-a517ac7d1786" providerId="ADAL" clId="{8D5FE213-2627-46A8-B7F5-8229AF6DB0FD}" dt="2026-05-14T07:32:00.243" v="0" actId="478"/>
          <ac:picMkLst>
            <pc:docMk/>
            <pc:sldMk cId="1959445687" sldId="274"/>
            <ac:picMk id="13" creationId="{C198A200-91E4-1B6F-3796-195E264190D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2C3950-67A5-49D3-8B6A-42007FED4017}" type="datetimeFigureOut">
              <a:rPr lang="en-GB" smtClean="0"/>
              <a:t>13/05/2026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540DF-5EDC-45BC-A059-EAD5BC294CDB}" type="slidenum">
              <a:rPr lang="en-GB" smtClean="0"/>
              <a:t>‹#›</a:t>
            </a:fld>
            <a:endParaRPr lang="en-GB"/>
          </a:p>
        </p:txBody>
      </p:sp>
    </p:spTree>
    <p:extLst>
      <p:ext uri="{BB962C8B-B14F-4D97-AF65-F5344CB8AC3E}">
        <p14:creationId xmlns:p14="http://schemas.microsoft.com/office/powerpoint/2010/main" val="3224947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E0DB-2A89-D965-97C9-FF9986D1F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B215C2-5554-4222-9265-7CEE721732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56F18-E67C-2C46-367C-30CC0361B90B}"/>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D77C00C0-C96C-7896-0DF9-A1CE07D4A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D6A059-EC56-9449-A49C-891EFBDD6EA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438774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D04F4-48EA-D46A-9FC8-15C38EEC8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7A8988-0624-B3B2-3FE4-D40C68D1D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C1441-C2DC-3D55-E9E6-8821C7D2726E}"/>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BC509403-27F4-6389-2DAA-621F3B3B7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D27BF-F20F-5F91-9BA9-0751B9F1E20E}"/>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38958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0974-D1B3-BC0F-CFBD-A26A51C324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7967A-4B71-CBEB-5EDE-9F48FC598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DCF2B7-21D6-098E-9013-D1C35245BD81}"/>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AB972013-28A5-787A-4330-14446AEF1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DEC844-31DB-6FE7-D25A-544B59893B62}"/>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121291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6DF62-8048-03E5-ECF9-E074046273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67D1B6-38C3-274F-1EA0-D5A8FE2214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7DADF-A2B4-E9DB-4815-144617318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946D8B-DEE3-B3DC-1067-DEB281057B47}"/>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6" name="Footer Placeholder 5">
            <a:extLst>
              <a:ext uri="{FF2B5EF4-FFF2-40B4-BE49-F238E27FC236}">
                <a16:creationId xmlns:a16="http://schemas.microsoft.com/office/drawing/2014/main" id="{743D245B-555C-3350-BBE7-9EB8F39CB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41697F-B852-DFE3-C6E4-908FF72AEEF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88893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68259-6DFA-A383-3046-332F4A4692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2EF2D-0A93-CC37-59B4-5875A2A6E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7A0B5-8B79-518C-E17F-D63C92C87C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C4212-1B8D-4080-4C03-783B6CAA67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2B9E63-383A-9F74-9E8E-405E615825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D504C4-E804-5123-5C1C-1F2E6A351E6B}"/>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8" name="Footer Placeholder 7">
            <a:extLst>
              <a:ext uri="{FF2B5EF4-FFF2-40B4-BE49-F238E27FC236}">
                <a16:creationId xmlns:a16="http://schemas.microsoft.com/office/drawing/2014/main" id="{6A3C6EB8-CCE4-7573-EE05-2BDC3DACA8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15C169-3202-C7F1-99BE-9E9B3ED8E56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009016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F7583-1081-D75F-06AD-6BED7A0FBF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3263-FCBF-DAD8-497A-07D4608FE730}"/>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4" name="Footer Placeholder 3">
            <a:extLst>
              <a:ext uri="{FF2B5EF4-FFF2-40B4-BE49-F238E27FC236}">
                <a16:creationId xmlns:a16="http://schemas.microsoft.com/office/drawing/2014/main" id="{D41D02AD-C4B9-C6DB-2A53-DD4D57FFCD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D58EDF-5E2B-4C4F-49E5-C15F4D71A913}"/>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741154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51EB8C-88CC-2386-84FA-648E6A9B5E52}"/>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3" name="Footer Placeholder 2">
            <a:extLst>
              <a:ext uri="{FF2B5EF4-FFF2-40B4-BE49-F238E27FC236}">
                <a16:creationId xmlns:a16="http://schemas.microsoft.com/office/drawing/2014/main" id="{60ACF5A3-4F41-8858-4A4F-25D737D696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995845-FDBF-C768-0854-D478E6369257}"/>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1087083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9571B-67F9-95F0-67A9-EC4808A567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33C5C-F3AA-F152-EE6B-AB224BB36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6C1E2CE-CB41-0C40-EF43-5C483B02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D05B10-226F-8C3B-56F6-78D296CCFBB0}"/>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6" name="Footer Placeholder 5">
            <a:extLst>
              <a:ext uri="{FF2B5EF4-FFF2-40B4-BE49-F238E27FC236}">
                <a16:creationId xmlns:a16="http://schemas.microsoft.com/office/drawing/2014/main" id="{79C43EEB-DF50-A163-E451-C1140E15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B8160D-2272-6B83-10B9-510BC08E0A20}"/>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3642099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DFB9-FD23-EE01-F6E3-6C22B52085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6728D1-E238-2168-7FB0-E2DBC50C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07847E-1348-8665-4D49-B5929C2DCC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01E7C-0B0C-6F89-40A0-294F75599297}"/>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6" name="Footer Placeholder 5">
            <a:extLst>
              <a:ext uri="{FF2B5EF4-FFF2-40B4-BE49-F238E27FC236}">
                <a16:creationId xmlns:a16="http://schemas.microsoft.com/office/drawing/2014/main" id="{5A7FF6BC-1B19-0562-11AA-872D628D0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E6D071-FAF8-D320-2A5A-3C4AC5D7326F}"/>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93978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143EA-6B1C-BB32-4189-EF75CE3780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7AF822-F057-8D03-24D9-BEAA9366A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92312-429B-BBC7-7DD1-3295BD29570B}"/>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07B5A03A-FDA5-3901-37BB-00CF9FD50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B4D7C-5B00-0FB1-B04B-534CA9CB3C25}"/>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6258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D4100-3E80-C071-7E64-38F51AB54E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506A2F-0DD5-03CB-44F1-B0DD7C6170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AF702-1137-D65E-B5FE-20984B476BDB}"/>
              </a:ext>
            </a:extLst>
          </p:cNvPr>
          <p:cNvSpPr>
            <a:spLocks noGrp="1"/>
          </p:cNvSpPr>
          <p:nvPr>
            <p:ph type="dt" sz="half" idx="10"/>
          </p:nvPr>
        </p:nvSpPr>
        <p:spPr/>
        <p:txBody>
          <a:body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1F4199DD-0EDB-0857-6EE1-2EE0D15473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556F21-F464-5D90-6DE4-F1672F2C9EAB}"/>
              </a:ext>
            </a:extLst>
          </p:cNvPr>
          <p:cNvSpPr>
            <a:spLocks noGrp="1"/>
          </p:cNvSpPr>
          <p:nvPr>
            <p:ph type="sldNum" sz="quarter" idx="12"/>
          </p:nvPr>
        </p:nvSpPr>
        <p:spPr/>
        <p:txBody>
          <a:bodyPr/>
          <a:lstStyle/>
          <a:p>
            <a:fld id="{CA6ECF70-CE18-4B81-846F-5BB841E3F1B8}" type="slidenum">
              <a:rPr lang="en-GB" smtClean="0"/>
              <a:t>‹#›</a:t>
            </a:fld>
            <a:endParaRPr lang="en-GB"/>
          </a:p>
        </p:txBody>
      </p:sp>
    </p:spTree>
    <p:extLst>
      <p:ext uri="{BB962C8B-B14F-4D97-AF65-F5344CB8AC3E}">
        <p14:creationId xmlns:p14="http://schemas.microsoft.com/office/powerpoint/2010/main" val="2809630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AFD43E-ACF0-3C1B-7E4E-F9768B095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E0C6A6-8E71-CE10-D679-9F47FCD3C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BB266-6AA1-E858-6C5D-A984627DA9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7BC9A5-11A6-4AE2-A289-5EF3198C79F6}" type="datetimeFigureOut">
              <a:rPr lang="en-GB" smtClean="0"/>
              <a:t>13/05/2026</a:t>
            </a:fld>
            <a:endParaRPr lang="en-GB"/>
          </a:p>
        </p:txBody>
      </p:sp>
      <p:sp>
        <p:nvSpPr>
          <p:cNvPr id="5" name="Footer Placeholder 4">
            <a:extLst>
              <a:ext uri="{FF2B5EF4-FFF2-40B4-BE49-F238E27FC236}">
                <a16:creationId xmlns:a16="http://schemas.microsoft.com/office/drawing/2014/main" id="{6107CBC5-04D0-E965-0363-5221C5FE68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C9BD0CE-DA18-3B97-16F8-DC0269E5EB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6ECF70-CE18-4B81-846F-5BB841E3F1B8}" type="slidenum">
              <a:rPr lang="en-GB" smtClean="0"/>
              <a:t>‹#›</a:t>
            </a:fld>
            <a:endParaRPr lang="en-GB"/>
          </a:p>
        </p:txBody>
      </p:sp>
    </p:spTree>
    <p:extLst>
      <p:ext uri="{BB962C8B-B14F-4D97-AF65-F5344CB8AC3E}">
        <p14:creationId xmlns:p14="http://schemas.microsoft.com/office/powerpoint/2010/main" val="256699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xAZo-rn_AAs?list=PL1BJ-Qsa1DY8lVNs4bd2DXDSufjGBgtfY"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UQYM6YvCoOQ?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VWVdbhSZPds?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1315E6-26DC-8209-D638-E2867E1E7AB0}"/>
              </a:ext>
            </a:extLst>
          </p:cNvPr>
          <p:cNvPicPr>
            <a:picLocks noChangeAspect="1"/>
          </p:cNvPicPr>
          <p:nvPr/>
        </p:nvPicPr>
        <p:blipFill>
          <a:blip r:embed="rId2">
            <a:alphaModFix amt="50000"/>
          </a:blip>
          <a:srcRect r="-1" b="1570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04DC2029-22F3-D220-57E9-395D1CECA830}"/>
              </a:ext>
            </a:extLst>
          </p:cNvPr>
          <p:cNvSpPr>
            <a:spLocks noGrp="1"/>
          </p:cNvSpPr>
          <p:nvPr>
            <p:ph type="ctrTitle"/>
          </p:nvPr>
        </p:nvSpPr>
        <p:spPr>
          <a:xfrm>
            <a:off x="1524000" y="1122363"/>
            <a:ext cx="9144000" cy="3063240"/>
          </a:xfrm>
        </p:spPr>
        <p:txBody>
          <a:bodyPr>
            <a:normAutofit/>
          </a:bodyPr>
          <a:lstStyle/>
          <a:p>
            <a:r>
              <a:rPr lang="en-GB" sz="6600" b="1" dirty="0">
                <a:solidFill>
                  <a:schemeClr val="bg1"/>
                </a:solidFill>
              </a:rPr>
              <a:t>HPHI5035/6035: African Modernities </a:t>
            </a:r>
            <a:br>
              <a:rPr lang="en-GB" sz="6600" b="1"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E5822AB4-6041-245D-5365-B8030EA65572}"/>
              </a:ext>
            </a:extLst>
          </p:cNvPr>
          <p:cNvSpPr>
            <a:spLocks noGrp="1"/>
          </p:cNvSpPr>
          <p:nvPr>
            <p:ph type="subTitle" idx="1"/>
          </p:nvPr>
        </p:nvSpPr>
        <p:spPr>
          <a:xfrm>
            <a:off x="1527048" y="4599432"/>
            <a:ext cx="9144000" cy="1536192"/>
          </a:xfrm>
        </p:spPr>
        <p:txBody>
          <a:bodyPr>
            <a:normAutofit/>
          </a:bodyPr>
          <a:lstStyle/>
          <a:p>
            <a:r>
              <a:rPr lang="en-GB" sz="1900" dirty="0">
                <a:solidFill>
                  <a:schemeClr val="bg1"/>
                </a:solidFill>
              </a:rPr>
              <a:t>Session 11: Popular Culture</a:t>
            </a:r>
          </a:p>
          <a:p>
            <a:r>
              <a:rPr lang="en-GB" sz="1900" dirty="0">
                <a:solidFill>
                  <a:schemeClr val="bg1"/>
                </a:solidFill>
              </a:rPr>
              <a:t>Dr Rhian Elinor Keyse</a:t>
            </a:r>
          </a:p>
          <a:p>
            <a:r>
              <a:rPr lang="en-GB" sz="1900" dirty="0">
                <a:solidFill>
                  <a:schemeClr val="bg1"/>
                </a:solidFill>
              </a:rPr>
              <a:t>Lecturer in Global Historical Studies</a:t>
            </a:r>
          </a:p>
          <a:p>
            <a:r>
              <a:rPr lang="en-GB" sz="1900" dirty="0">
                <a:solidFill>
                  <a:schemeClr val="bg1"/>
                </a:solidFill>
              </a:rPr>
              <a:t>r.keyse@uwtsd.ac.uk</a:t>
            </a: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7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1041B3-7894-748A-4AA9-21E692A1730C}"/>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C4C2D17-3C63-7FC0-CBB2-084AF5C12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F3F55-2E06-2BC8-A8A2-C46DDC5CD001}"/>
              </a:ext>
            </a:extLst>
          </p:cNvPr>
          <p:cNvSpPr>
            <a:spLocks noGrp="1"/>
          </p:cNvSpPr>
          <p:nvPr>
            <p:ph type="title"/>
          </p:nvPr>
        </p:nvSpPr>
        <p:spPr>
          <a:xfrm>
            <a:off x="5297762" y="329184"/>
            <a:ext cx="6251110" cy="1783080"/>
          </a:xfrm>
        </p:spPr>
        <p:txBody>
          <a:bodyPr anchor="b">
            <a:normAutofit/>
          </a:bodyPr>
          <a:lstStyle/>
          <a:p>
            <a:r>
              <a:rPr lang="en-GB" sz="5400" dirty="0"/>
              <a:t>Today’s session</a:t>
            </a:r>
          </a:p>
        </p:txBody>
      </p:sp>
      <p:pic>
        <p:nvPicPr>
          <p:cNvPr id="5" name="Picture 4" descr="hand holding ball">
            <a:extLst>
              <a:ext uri="{FF2B5EF4-FFF2-40B4-BE49-F238E27FC236}">
                <a16:creationId xmlns:a16="http://schemas.microsoft.com/office/drawing/2014/main" id="{43516936-0CF1-F4AA-6233-531BF0F2231F}"/>
              </a:ext>
            </a:extLst>
          </p:cNvPr>
          <p:cNvPicPr>
            <a:picLocks noChangeAspect="1"/>
          </p:cNvPicPr>
          <p:nvPr/>
        </p:nvPicPr>
        <p:blipFill>
          <a:blip r:embed="rId2"/>
          <a:srcRect l="30729" r="2411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31473A85-00E8-0F46-110D-0C8FF181C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6D6847-5C20-F56B-FFD5-DCC9CB457FB2}"/>
              </a:ext>
            </a:extLst>
          </p:cNvPr>
          <p:cNvSpPr>
            <a:spLocks noGrp="1"/>
          </p:cNvSpPr>
          <p:nvPr>
            <p:ph idx="1"/>
          </p:nvPr>
        </p:nvSpPr>
        <p:spPr>
          <a:xfrm>
            <a:off x="5297762" y="2706624"/>
            <a:ext cx="6251110" cy="3483864"/>
          </a:xfrm>
        </p:spPr>
        <p:txBody>
          <a:bodyPr>
            <a:normAutofit/>
          </a:bodyPr>
          <a:lstStyle/>
          <a:p>
            <a:r>
              <a:rPr lang="en-GB" sz="3600" dirty="0"/>
              <a:t>African popular cultures</a:t>
            </a:r>
          </a:p>
        </p:txBody>
      </p:sp>
    </p:spTree>
    <p:extLst>
      <p:ext uri="{BB962C8B-B14F-4D97-AF65-F5344CB8AC3E}">
        <p14:creationId xmlns:p14="http://schemas.microsoft.com/office/powerpoint/2010/main" val="175251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4676986-7980-8F36-1351-01130E889A66}"/>
              </a:ext>
            </a:extLst>
          </p:cNvPr>
          <p:cNvSpPr>
            <a:spLocks noGrp="1"/>
          </p:cNvSpPr>
          <p:nvPr>
            <p:ph type="title"/>
          </p:nvPr>
        </p:nvSpPr>
        <p:spPr>
          <a:xfrm>
            <a:off x="838200" y="365125"/>
            <a:ext cx="10515600" cy="1325563"/>
          </a:xfrm>
        </p:spPr>
        <p:txBody>
          <a:bodyPr>
            <a:normAutofit/>
          </a:bodyPr>
          <a:lstStyle/>
          <a:p>
            <a:r>
              <a:rPr lang="en-GB" sz="5400" dirty="0"/>
              <a:t>Review</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CA00994-23F0-F602-05B1-D86DD5BD3685}"/>
              </a:ext>
            </a:extLst>
          </p:cNvPr>
          <p:cNvSpPr>
            <a:spLocks noGrp="1"/>
          </p:cNvSpPr>
          <p:nvPr>
            <p:ph idx="1"/>
          </p:nvPr>
        </p:nvSpPr>
        <p:spPr>
          <a:xfrm>
            <a:off x="838200" y="1929384"/>
            <a:ext cx="10515600" cy="4251960"/>
          </a:xfrm>
        </p:spPr>
        <p:txBody>
          <a:bodyPr>
            <a:normAutofit/>
          </a:bodyPr>
          <a:lstStyle/>
          <a:p>
            <a:r>
              <a:rPr lang="en-GB" sz="4400" dirty="0"/>
              <a:t>Pandemics, health and healing – key takeaways</a:t>
            </a:r>
          </a:p>
        </p:txBody>
      </p:sp>
    </p:spTree>
    <p:extLst>
      <p:ext uri="{BB962C8B-B14F-4D97-AF65-F5344CB8AC3E}">
        <p14:creationId xmlns:p14="http://schemas.microsoft.com/office/powerpoint/2010/main" val="582729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1AB3-8B04-4D8E-4E8C-7058E4618F5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dirty="0"/>
              <a:t>African popular cultures</a:t>
            </a:r>
            <a:endParaRPr lang="en-US" sz="6600" kern="1200" dirty="0">
              <a:solidFill>
                <a:schemeClr val="tx1"/>
              </a:solidFill>
              <a:latin typeface="+mj-lt"/>
              <a:ea typeface="+mj-ea"/>
              <a:cs typeface="+mj-cs"/>
            </a:endParaRP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2033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93F5E-498B-7E12-DEC0-B46DC95FF8D0}"/>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What do we mean by ‘popular culture’?</a:t>
            </a:r>
            <a:br>
              <a:rPr lang="en-US" sz="6600" kern="1200" dirty="0">
                <a:solidFill>
                  <a:schemeClr val="tx1"/>
                </a:solidFill>
                <a:latin typeface="+mj-lt"/>
                <a:ea typeface="+mj-ea"/>
                <a:cs typeface="+mj-cs"/>
              </a:rPr>
            </a:br>
            <a:r>
              <a:rPr lang="en-US" sz="6600" kern="1200" dirty="0">
                <a:solidFill>
                  <a:schemeClr val="tx1"/>
                </a:solidFill>
                <a:latin typeface="+mj-lt"/>
                <a:ea typeface="+mj-ea"/>
                <a:cs typeface="+mj-cs"/>
              </a:rPr>
              <a:t>What forms does popular culture take?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8298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748CEA-83E0-C758-77F6-A10C3B0CB27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BE9188-8715-ADF7-6B07-FE388F9F4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E080C-B66F-8FFF-2ED2-3E0315E5BFB3}"/>
              </a:ext>
            </a:extLst>
          </p:cNvPr>
          <p:cNvSpPr>
            <a:spLocks noGrp="1"/>
          </p:cNvSpPr>
          <p:nvPr>
            <p:ph type="title"/>
          </p:nvPr>
        </p:nvSpPr>
        <p:spPr>
          <a:xfrm>
            <a:off x="838200" y="365125"/>
            <a:ext cx="10515600" cy="1325563"/>
          </a:xfrm>
        </p:spPr>
        <p:txBody>
          <a:bodyPr>
            <a:normAutofit/>
          </a:bodyPr>
          <a:lstStyle/>
          <a:p>
            <a:r>
              <a:rPr lang="en-GB" sz="5400" dirty="0"/>
              <a:t>What is ‘culture?’</a:t>
            </a:r>
          </a:p>
        </p:txBody>
      </p:sp>
      <p:sp>
        <p:nvSpPr>
          <p:cNvPr id="10" name="sketch line">
            <a:extLst>
              <a:ext uri="{FF2B5EF4-FFF2-40B4-BE49-F238E27FC236}">
                <a16:creationId xmlns:a16="http://schemas.microsoft.com/office/drawing/2014/main" id="{3ECEA533-545F-D231-8214-95E914F9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7DC7CC-1E69-BCF9-43E6-4A971CF1F8CB}"/>
              </a:ext>
            </a:extLst>
          </p:cNvPr>
          <p:cNvSpPr>
            <a:spLocks noGrp="1"/>
          </p:cNvSpPr>
          <p:nvPr>
            <p:ph idx="1"/>
          </p:nvPr>
        </p:nvSpPr>
        <p:spPr>
          <a:xfrm>
            <a:off x="838200" y="1929384"/>
            <a:ext cx="10515600" cy="4251960"/>
          </a:xfrm>
        </p:spPr>
        <p:txBody>
          <a:bodyPr>
            <a:normAutofit/>
          </a:bodyPr>
          <a:lstStyle/>
          <a:p>
            <a:r>
              <a:rPr lang="en-GB" dirty="0"/>
              <a:t>Definitions of ‘culture’ – varied.</a:t>
            </a:r>
          </a:p>
          <a:p>
            <a:r>
              <a:rPr lang="en-GB" sz="2200" dirty="0"/>
              <a:t>Raymond Williams (1983): 3 definitions</a:t>
            </a:r>
          </a:p>
          <a:p>
            <a:r>
              <a:rPr lang="en-GB" sz="2200" dirty="0"/>
              <a:t>1. Culture as ‘a general process of intellectual, spiritual and aesthetic development’</a:t>
            </a:r>
          </a:p>
          <a:p>
            <a:r>
              <a:rPr lang="en-GB" sz="2200" dirty="0"/>
              <a:t>2. ‘a particular way of life, whether of a people, a period or a group’</a:t>
            </a:r>
          </a:p>
          <a:p>
            <a:r>
              <a:rPr lang="en-GB" sz="2200" dirty="0"/>
              <a:t>3. ‘the works and practices of intellectual and especially artistic activity’.</a:t>
            </a:r>
          </a:p>
          <a:p>
            <a:endParaRPr lang="en-GB" sz="2200" dirty="0"/>
          </a:p>
          <a:p>
            <a:endParaRPr lang="en-GB" sz="2200" dirty="0"/>
          </a:p>
        </p:txBody>
      </p:sp>
    </p:spTree>
    <p:extLst>
      <p:ext uri="{BB962C8B-B14F-4D97-AF65-F5344CB8AC3E}">
        <p14:creationId xmlns:p14="http://schemas.microsoft.com/office/powerpoint/2010/main" val="1321030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4519DD-CA93-C57F-730D-2F3CA6246C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3C4269-EA33-B002-4A11-60BF18DEE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9C88A-FE91-A539-F2E6-5E5238D0BAC2}"/>
              </a:ext>
            </a:extLst>
          </p:cNvPr>
          <p:cNvSpPr>
            <a:spLocks noGrp="1"/>
          </p:cNvSpPr>
          <p:nvPr>
            <p:ph type="title"/>
          </p:nvPr>
        </p:nvSpPr>
        <p:spPr>
          <a:xfrm>
            <a:off x="838200" y="365125"/>
            <a:ext cx="10515600" cy="1325563"/>
          </a:xfrm>
        </p:spPr>
        <p:txBody>
          <a:bodyPr>
            <a:normAutofit/>
          </a:bodyPr>
          <a:lstStyle/>
          <a:p>
            <a:r>
              <a:rPr lang="en-GB" sz="5400" dirty="0"/>
              <a:t>What is ‘culture?’</a:t>
            </a:r>
          </a:p>
        </p:txBody>
      </p:sp>
      <p:sp>
        <p:nvSpPr>
          <p:cNvPr id="10" name="sketch line">
            <a:extLst>
              <a:ext uri="{FF2B5EF4-FFF2-40B4-BE49-F238E27FC236}">
                <a16:creationId xmlns:a16="http://schemas.microsoft.com/office/drawing/2014/main" id="{E7BF0D34-79AE-6A2B-1A19-2ED15ECAF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B652F6-8B6C-0841-51CE-A1321311E70C}"/>
              </a:ext>
            </a:extLst>
          </p:cNvPr>
          <p:cNvSpPr>
            <a:spLocks noGrp="1"/>
          </p:cNvSpPr>
          <p:nvPr>
            <p:ph idx="1"/>
          </p:nvPr>
        </p:nvSpPr>
        <p:spPr>
          <a:xfrm>
            <a:off x="838200" y="1929384"/>
            <a:ext cx="10515600" cy="4251960"/>
          </a:xfrm>
        </p:spPr>
        <p:txBody>
          <a:bodyPr>
            <a:normAutofit/>
          </a:bodyPr>
          <a:lstStyle/>
          <a:p>
            <a:r>
              <a:rPr lang="en-GB" sz="2200" dirty="0"/>
              <a:t>Falola and Yacob-</a:t>
            </a:r>
            <a:r>
              <a:rPr lang="en-GB" sz="2200" dirty="0" err="1"/>
              <a:t>Haliso</a:t>
            </a:r>
            <a:r>
              <a:rPr lang="en-GB" sz="2200" dirty="0"/>
              <a:t> (2025, p. 270):</a:t>
            </a:r>
          </a:p>
          <a:p>
            <a:r>
              <a:rPr lang="en-GB" sz="2200" dirty="0"/>
              <a:t>Common usage of Williams’ second definition</a:t>
            </a:r>
          </a:p>
          <a:p>
            <a:r>
              <a:rPr lang="en-GB" sz="2200" dirty="0"/>
              <a:t>But culture is more than lifestyle and behaviour of a group of people across a geographical location.</a:t>
            </a:r>
          </a:p>
          <a:p>
            <a:r>
              <a:rPr lang="en-GB" sz="2200" dirty="0"/>
              <a:t>‘It is the totality of the identity, values, practices, and systems of beliefs of a set of people that distinguishes them from another set of people, which is transmitted through time. It is the totality of their existence, which is dynamic and can be acquired’.</a:t>
            </a:r>
          </a:p>
        </p:txBody>
      </p:sp>
    </p:spTree>
    <p:extLst>
      <p:ext uri="{BB962C8B-B14F-4D97-AF65-F5344CB8AC3E}">
        <p14:creationId xmlns:p14="http://schemas.microsoft.com/office/powerpoint/2010/main" val="1129792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80614-A1A3-082D-C142-278093C9DB18}"/>
              </a:ext>
            </a:extLst>
          </p:cNvPr>
          <p:cNvSpPr>
            <a:spLocks noGrp="1"/>
          </p:cNvSpPr>
          <p:nvPr>
            <p:ph type="title"/>
          </p:nvPr>
        </p:nvSpPr>
        <p:spPr>
          <a:xfrm>
            <a:off x="838200" y="365125"/>
            <a:ext cx="10515600" cy="1325563"/>
          </a:xfrm>
        </p:spPr>
        <p:txBody>
          <a:bodyPr>
            <a:normAutofit/>
          </a:bodyPr>
          <a:lstStyle/>
          <a:p>
            <a:r>
              <a:rPr lang="en-GB" sz="5400"/>
              <a:t>What is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F56AC4-A851-3D09-5DF8-8F5971432A50}"/>
              </a:ext>
            </a:extLst>
          </p:cNvPr>
          <p:cNvSpPr>
            <a:spLocks noGrp="1"/>
          </p:cNvSpPr>
          <p:nvPr>
            <p:ph idx="1"/>
          </p:nvPr>
        </p:nvSpPr>
        <p:spPr>
          <a:xfrm>
            <a:off x="838200" y="1929384"/>
            <a:ext cx="10515600" cy="4251960"/>
          </a:xfrm>
        </p:spPr>
        <p:txBody>
          <a:bodyPr>
            <a:normAutofit/>
          </a:bodyPr>
          <a:lstStyle/>
          <a:p>
            <a:r>
              <a:rPr lang="en-GB" sz="5400" dirty="0"/>
              <a:t>Bennet (1980): ‘the concept of popular culture is virtually useless, a melting point of confused and contradictory meanings’.</a:t>
            </a:r>
          </a:p>
        </p:txBody>
      </p:sp>
    </p:spTree>
    <p:extLst>
      <p:ext uri="{BB962C8B-B14F-4D97-AF65-F5344CB8AC3E}">
        <p14:creationId xmlns:p14="http://schemas.microsoft.com/office/powerpoint/2010/main" val="72823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CDBF00-E58F-1655-E1A4-1498A3EE23A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208A7-457E-B3CC-301D-AA1BD60F572A}"/>
              </a:ext>
            </a:extLst>
          </p:cNvPr>
          <p:cNvSpPr>
            <a:spLocks noGrp="1"/>
          </p:cNvSpPr>
          <p:nvPr>
            <p:ph type="title"/>
          </p:nvPr>
        </p:nvSpPr>
        <p:spPr>
          <a:xfrm>
            <a:off x="838200" y="365125"/>
            <a:ext cx="10515600" cy="1325563"/>
          </a:xfrm>
        </p:spPr>
        <p:txBody>
          <a:bodyPr>
            <a:normAutofit/>
          </a:bodyPr>
          <a:lstStyle/>
          <a:p>
            <a:r>
              <a:rPr lang="en-GB" sz="5400"/>
              <a:t>What is the ‘popular’ anyway?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5E39C1-742F-6BC3-C034-DAA08846D5A5}"/>
              </a:ext>
            </a:extLst>
          </p:cNvPr>
          <p:cNvSpPr>
            <a:spLocks noGrp="1"/>
          </p:cNvSpPr>
          <p:nvPr>
            <p:ph idx="1"/>
          </p:nvPr>
        </p:nvSpPr>
        <p:spPr>
          <a:xfrm>
            <a:off x="838200" y="1929384"/>
            <a:ext cx="10515600" cy="4251960"/>
          </a:xfrm>
        </p:spPr>
        <p:txBody>
          <a:bodyPr>
            <a:normAutofit fontScale="92500" lnSpcReduction="20000"/>
          </a:bodyPr>
          <a:lstStyle/>
          <a:p>
            <a:r>
              <a:rPr lang="en-GB" sz="3200" dirty="0"/>
              <a:t>What is included/excluded from ‘popular’ culture?  – disputed term (Barber, 2018).</a:t>
            </a:r>
          </a:p>
          <a:p>
            <a:r>
              <a:rPr lang="en-GB" sz="3200" dirty="0"/>
              <a:t>Distinction between ‘high’ and ‘popular’ culture</a:t>
            </a:r>
          </a:p>
          <a:p>
            <a:r>
              <a:rPr lang="en-GB" sz="3200" dirty="0"/>
              <a:t>High culture – forms like visual arts, opera, classical music, literature – deemed valuable and worthy of appreciation (</a:t>
            </a:r>
            <a:r>
              <a:rPr lang="en-GB" sz="3200" dirty="0" err="1"/>
              <a:t>Daenkindt</a:t>
            </a:r>
            <a:r>
              <a:rPr lang="en-GB" sz="3200" dirty="0"/>
              <a:t>, 2018)</a:t>
            </a:r>
          </a:p>
          <a:p>
            <a:r>
              <a:rPr lang="en-GB" sz="3200" dirty="0"/>
              <a:t>‘High culture’ – associated with taste, sophistication, and cultural capital of elites</a:t>
            </a:r>
          </a:p>
          <a:p>
            <a:r>
              <a:rPr lang="en-GB" sz="3200" dirty="0"/>
              <a:t>In this conception, popular/mass culture constructed as inferior.</a:t>
            </a:r>
          </a:p>
        </p:txBody>
      </p:sp>
    </p:spTree>
    <p:extLst>
      <p:ext uri="{BB962C8B-B14F-4D97-AF65-F5344CB8AC3E}">
        <p14:creationId xmlns:p14="http://schemas.microsoft.com/office/powerpoint/2010/main" val="33261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1F554-5CD1-0DC1-9B09-84362BE73564}"/>
              </a:ext>
            </a:extLst>
          </p:cNvPr>
          <p:cNvSpPr>
            <a:spLocks noGrp="1"/>
          </p:cNvSpPr>
          <p:nvPr>
            <p:ph type="title"/>
          </p:nvPr>
        </p:nvSpPr>
        <p:spPr>
          <a:xfrm>
            <a:off x="838200" y="365125"/>
            <a:ext cx="10515600" cy="1325563"/>
          </a:xfrm>
        </p:spPr>
        <p:txBody>
          <a:bodyPr>
            <a:normAutofit/>
          </a:bodyPr>
          <a:lstStyle/>
          <a:p>
            <a:r>
              <a:rPr lang="en-GB" sz="5400"/>
              <a:t>What is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282D87-63F0-5289-97B9-7FFCA82E269A}"/>
              </a:ext>
            </a:extLst>
          </p:cNvPr>
          <p:cNvSpPr>
            <a:spLocks noGrp="1"/>
          </p:cNvSpPr>
          <p:nvPr>
            <p:ph idx="1"/>
          </p:nvPr>
        </p:nvSpPr>
        <p:spPr>
          <a:xfrm>
            <a:off x="838200" y="1929384"/>
            <a:ext cx="10515600" cy="4251960"/>
          </a:xfrm>
        </p:spPr>
        <p:txBody>
          <a:bodyPr>
            <a:normAutofit lnSpcReduction="10000"/>
          </a:bodyPr>
          <a:lstStyle/>
          <a:p>
            <a:r>
              <a:rPr lang="en-GB" dirty="0"/>
              <a:t>‘Popular culture in Africa is a product of everyday life. It is the unofficial, the non-canonical. It is usually taken to mean the culture of ‘ordinary people’: not the educated elites, politicians, military top brass and rich businessmen; not the people in power…’ (Barber, 2018, p.1)</a:t>
            </a:r>
          </a:p>
          <a:p>
            <a:r>
              <a:rPr lang="en-GB" dirty="0"/>
              <a:t>Lack of popular attention to African popular culture – doesn’t fit with discourses of Africa?</a:t>
            </a:r>
          </a:p>
          <a:p>
            <a:r>
              <a:rPr lang="en-GB" dirty="0"/>
              <a:t>Barber (2018, p.1) – 2 popular images of Africa – either famine/war, or ‘tribal’ and ‘traditional’ cultures – ‘the Western media have not been particularly interested in the ordinariness of everyday life in Africa’</a:t>
            </a:r>
          </a:p>
          <a:p>
            <a:endParaRPr lang="en-GB" sz="2200" dirty="0"/>
          </a:p>
          <a:p>
            <a:endParaRPr lang="en-GB" sz="2200" dirty="0"/>
          </a:p>
        </p:txBody>
      </p:sp>
    </p:spTree>
    <p:extLst>
      <p:ext uri="{BB962C8B-B14F-4D97-AF65-F5344CB8AC3E}">
        <p14:creationId xmlns:p14="http://schemas.microsoft.com/office/powerpoint/2010/main" val="20705748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A06C7-6440-9C30-013A-8DF8F8CB29F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C467C5-E076-5C4E-814F-9D894F4C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B6B4-A0A0-22BE-2AC2-5B0B4C3991C5}"/>
              </a:ext>
            </a:extLst>
          </p:cNvPr>
          <p:cNvSpPr>
            <a:spLocks noGrp="1"/>
          </p:cNvSpPr>
          <p:nvPr>
            <p:ph type="title"/>
          </p:nvPr>
        </p:nvSpPr>
        <p:spPr>
          <a:xfrm>
            <a:off x="838200" y="365125"/>
            <a:ext cx="10515600" cy="1325563"/>
          </a:xfrm>
        </p:spPr>
        <p:txBody>
          <a:bodyPr>
            <a:normAutofit/>
          </a:bodyPr>
          <a:lstStyle/>
          <a:p>
            <a:r>
              <a:rPr lang="en-GB" sz="5400" dirty="0"/>
              <a:t>Popular culture and change</a:t>
            </a:r>
          </a:p>
        </p:txBody>
      </p:sp>
      <p:sp>
        <p:nvSpPr>
          <p:cNvPr id="10" name="sketch line">
            <a:extLst>
              <a:ext uri="{FF2B5EF4-FFF2-40B4-BE49-F238E27FC236}">
                <a16:creationId xmlns:a16="http://schemas.microsoft.com/office/drawing/2014/main" id="{8ADF8BE4-E78C-7FF2-964A-32DD5528E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334C4B-828D-141A-8149-A217C28FD663}"/>
              </a:ext>
            </a:extLst>
          </p:cNvPr>
          <p:cNvSpPr>
            <a:spLocks noGrp="1"/>
          </p:cNvSpPr>
          <p:nvPr>
            <p:ph idx="1"/>
          </p:nvPr>
        </p:nvSpPr>
        <p:spPr>
          <a:xfrm>
            <a:off x="838200" y="1929384"/>
            <a:ext cx="10515600" cy="4251960"/>
          </a:xfrm>
        </p:spPr>
        <p:txBody>
          <a:bodyPr>
            <a:normAutofit/>
          </a:bodyPr>
          <a:lstStyle/>
          <a:p>
            <a:r>
              <a:rPr lang="en-GB" dirty="0"/>
              <a:t>Popular culture doesn’t just emerge from social change, but also shapes it and comments on it.</a:t>
            </a:r>
          </a:p>
          <a:p>
            <a:r>
              <a:rPr lang="en-GB" dirty="0"/>
              <a:t>Popular cultural forms ‘are part of history…their production is a socio-historical fact every bit as empirical as agricultural production or patterns of trade’. (Barber, 2018, p.3)</a:t>
            </a:r>
          </a:p>
          <a:p>
            <a:r>
              <a:rPr lang="en-GB" dirty="0"/>
              <a:t>Socially and historically contingent.</a:t>
            </a:r>
          </a:p>
          <a:p>
            <a:r>
              <a:rPr lang="en-GB" dirty="0"/>
              <a:t>Blend of indigenous and foreign elements (Falola and Yacob-</a:t>
            </a:r>
            <a:r>
              <a:rPr lang="en-GB" dirty="0" err="1"/>
              <a:t>Haliso</a:t>
            </a:r>
            <a:r>
              <a:rPr lang="en-GB" dirty="0"/>
              <a:t>, 2025)</a:t>
            </a:r>
          </a:p>
          <a:p>
            <a:endParaRPr lang="en-GB" sz="2200" dirty="0"/>
          </a:p>
          <a:p>
            <a:endParaRPr lang="en-GB" sz="2200" dirty="0"/>
          </a:p>
        </p:txBody>
      </p:sp>
    </p:spTree>
    <p:extLst>
      <p:ext uri="{BB962C8B-B14F-4D97-AF65-F5344CB8AC3E}">
        <p14:creationId xmlns:p14="http://schemas.microsoft.com/office/powerpoint/2010/main" val="441260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1C6006-3A1F-1630-511A-E7844486B4F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9836F0D-E3DB-059D-40FC-0CE2D675B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BDA32-3A5B-A083-8F99-8AAC479EF7D5}"/>
              </a:ext>
            </a:extLst>
          </p:cNvPr>
          <p:cNvSpPr>
            <a:spLocks noGrp="1"/>
          </p:cNvSpPr>
          <p:nvPr>
            <p:ph type="title"/>
          </p:nvPr>
        </p:nvSpPr>
        <p:spPr>
          <a:xfrm>
            <a:off x="630936" y="640080"/>
            <a:ext cx="4818888" cy="1481328"/>
          </a:xfrm>
        </p:spPr>
        <p:txBody>
          <a:bodyPr anchor="b">
            <a:normAutofit/>
          </a:bodyPr>
          <a:lstStyle/>
          <a:p>
            <a:r>
              <a:rPr lang="en-GB" sz="5000" dirty="0"/>
              <a:t>Popular culture and change</a:t>
            </a:r>
          </a:p>
        </p:txBody>
      </p:sp>
      <p:sp>
        <p:nvSpPr>
          <p:cNvPr id="17" name="sketch line">
            <a:extLst>
              <a:ext uri="{FF2B5EF4-FFF2-40B4-BE49-F238E27FC236}">
                <a16:creationId xmlns:a16="http://schemas.microsoft.com/office/drawing/2014/main" id="{81078E90-81B7-906D-7DA5-1E56DEED1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B98AFD-B6C4-5039-7351-0D0F63EBE0AD}"/>
              </a:ext>
            </a:extLst>
          </p:cNvPr>
          <p:cNvSpPr>
            <a:spLocks noGrp="1"/>
          </p:cNvSpPr>
          <p:nvPr>
            <p:ph idx="1"/>
          </p:nvPr>
        </p:nvSpPr>
        <p:spPr>
          <a:xfrm>
            <a:off x="630936" y="2660904"/>
            <a:ext cx="4818888" cy="3547872"/>
          </a:xfrm>
        </p:spPr>
        <p:txBody>
          <a:bodyPr anchor="t">
            <a:normAutofit lnSpcReduction="10000"/>
          </a:bodyPr>
          <a:lstStyle/>
          <a:p>
            <a:r>
              <a:rPr lang="en-GB" sz="1800" dirty="0"/>
              <a:t>Popular forms of expression – music, theatre, fiction, songs, dances, pictures, poetry, jokes ‘emerge from everyday life on the ground’ (Barber, 2018, p.2)</a:t>
            </a:r>
          </a:p>
          <a:p>
            <a:r>
              <a:rPr lang="en-GB" sz="1800" dirty="0"/>
              <a:t>New genres and forms emerge from new historical experiences.</a:t>
            </a:r>
          </a:p>
          <a:p>
            <a:r>
              <a:rPr lang="en-GB" sz="1800" dirty="0"/>
              <a:t>People use popular culture/creative forms to comment on social/economic change.</a:t>
            </a:r>
          </a:p>
          <a:p>
            <a:r>
              <a:rPr lang="en-GB" sz="1800" dirty="0"/>
              <a:t>E.g. Sotho migrant labourers created a new poetic genre to describe their experiences of travelling and arriving at mine compounds – the ‘powerful’ as cannibals living off their labour (Coplan, 1994)</a:t>
            </a:r>
          </a:p>
        </p:txBody>
      </p:sp>
      <p:pic>
        <p:nvPicPr>
          <p:cNvPr id="5" name="Picture 4">
            <a:extLst>
              <a:ext uri="{FF2B5EF4-FFF2-40B4-BE49-F238E27FC236}">
                <a16:creationId xmlns:a16="http://schemas.microsoft.com/office/drawing/2014/main" id="{9FED9C99-04F7-AB0F-B278-2EB9F51F1795}"/>
              </a:ext>
            </a:extLst>
          </p:cNvPr>
          <p:cNvPicPr>
            <a:picLocks noChangeAspect="1"/>
          </p:cNvPicPr>
          <p:nvPr/>
        </p:nvPicPr>
        <p:blipFill>
          <a:blip r:embed="rId2"/>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344393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5E940-F5D7-8C38-A390-AFD80CAED0B1}"/>
              </a:ext>
            </a:extLst>
          </p:cNvPr>
          <p:cNvSpPr>
            <a:spLocks noGrp="1"/>
          </p:cNvSpPr>
          <p:nvPr>
            <p:ph type="title"/>
          </p:nvPr>
        </p:nvSpPr>
        <p:spPr>
          <a:xfrm>
            <a:off x="838200" y="365125"/>
            <a:ext cx="10515600" cy="1325563"/>
          </a:xfrm>
        </p:spPr>
        <p:txBody>
          <a:bodyPr>
            <a:normAutofit/>
          </a:bodyPr>
          <a:lstStyle/>
          <a:p>
            <a:r>
              <a:rPr lang="en-GB" sz="5400" dirty="0"/>
              <a:t>Popular culture and change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06566-7BD8-512E-FE02-A91B99012955}"/>
              </a:ext>
            </a:extLst>
          </p:cNvPr>
          <p:cNvSpPr>
            <a:spLocks noGrp="1"/>
          </p:cNvSpPr>
          <p:nvPr>
            <p:ph idx="1"/>
          </p:nvPr>
        </p:nvSpPr>
        <p:spPr>
          <a:xfrm>
            <a:off x="838200" y="1929384"/>
            <a:ext cx="10515600" cy="4251960"/>
          </a:xfrm>
        </p:spPr>
        <p:txBody>
          <a:bodyPr>
            <a:normAutofit/>
          </a:bodyPr>
          <a:lstStyle/>
          <a:p>
            <a:r>
              <a:rPr lang="en-GB" sz="3600" dirty="0" err="1"/>
              <a:t>Zamrock</a:t>
            </a:r>
            <a:r>
              <a:rPr lang="en-GB" sz="3600" dirty="0"/>
              <a:t> – emerged from the circumstances of Zambian independence 1964</a:t>
            </a:r>
          </a:p>
          <a:p>
            <a:r>
              <a:rPr lang="en-GB" sz="3600" dirty="0"/>
              <a:t>Kenneth Kaunda’s ‘One Zambia, one nation’ policy.</a:t>
            </a:r>
          </a:p>
          <a:p>
            <a:r>
              <a:rPr lang="en-GB" sz="3600" dirty="0"/>
              <a:t>95% of music played on radio had to be Zambian</a:t>
            </a:r>
          </a:p>
          <a:p>
            <a:r>
              <a:rPr lang="en-GB" sz="3600" dirty="0"/>
              <a:t>Emergence of </a:t>
            </a:r>
            <a:r>
              <a:rPr lang="en-GB" sz="3600" dirty="0" err="1"/>
              <a:t>Zamrock</a:t>
            </a:r>
            <a:r>
              <a:rPr lang="en-GB" sz="3600" dirty="0"/>
              <a:t> fusing Zambian and Western rock music styles</a:t>
            </a:r>
          </a:p>
        </p:txBody>
      </p:sp>
    </p:spTree>
    <p:extLst>
      <p:ext uri="{BB962C8B-B14F-4D97-AF65-F5344CB8AC3E}">
        <p14:creationId xmlns:p14="http://schemas.microsoft.com/office/powerpoint/2010/main" val="4157709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46706B-CDA7-D9C0-353C-74087156FD45}"/>
            </a:ext>
          </a:extLst>
        </p:cNvPr>
        <p:cNvGrpSpPr/>
        <p:nvPr/>
      </p:nvGrpSpPr>
      <p:grpSpPr>
        <a:xfrm>
          <a:off x="0" y="0"/>
          <a:ext cx="0" cy="0"/>
          <a:chOff x="0" y="0"/>
          <a:chExt cx="0" cy="0"/>
        </a:xfrm>
      </p:grpSpPr>
      <p:pic>
        <p:nvPicPr>
          <p:cNvPr id="6" name="Online Media 5" title="Witch - Lazy Bones (1975)">
            <a:hlinkClick r:id="" action="ppaction://media"/>
            <a:extLst>
              <a:ext uri="{FF2B5EF4-FFF2-40B4-BE49-F238E27FC236}">
                <a16:creationId xmlns:a16="http://schemas.microsoft.com/office/drawing/2014/main" id="{84393C7B-8E60-D585-ECC3-A29957267671}"/>
              </a:ext>
            </a:extLst>
          </p:cNvPr>
          <p:cNvPicPr>
            <a:picLocks noGrp="1" noRot="1" noChangeAspect="1"/>
          </p:cNvPicPr>
          <p:nvPr>
            <p:ph idx="1"/>
            <a:videoFile r:link="rId1"/>
          </p:nvPr>
        </p:nvPicPr>
        <p:blipFill>
          <a:blip r:embed="rId3"/>
          <a:stretch>
            <a:fillRect/>
          </a:stretch>
        </p:blipFill>
        <p:spPr>
          <a:xfrm>
            <a:off x="3194050" y="1825625"/>
            <a:ext cx="5802313" cy="4351338"/>
          </a:xfrm>
          <a:prstGeom prst="rect">
            <a:avLst/>
          </a:prstGeom>
        </p:spPr>
      </p:pic>
      <p:sp>
        <p:nvSpPr>
          <p:cNvPr id="5" name="Title 4">
            <a:extLst>
              <a:ext uri="{FF2B5EF4-FFF2-40B4-BE49-F238E27FC236}">
                <a16:creationId xmlns:a16="http://schemas.microsoft.com/office/drawing/2014/main" id="{D12CCBB5-88B7-2FEA-7EDE-9FA17ED3D1F7}"/>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35176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0BD24C-93AE-3369-0424-BEBEE443AA0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1D9FFD9-E34A-5921-7831-7B00BE2C4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81FD16-637A-D9CC-187F-9E1388E7DE1C}"/>
              </a:ext>
            </a:extLst>
          </p:cNvPr>
          <p:cNvSpPr>
            <a:spLocks noGrp="1"/>
          </p:cNvSpPr>
          <p:nvPr>
            <p:ph type="title"/>
          </p:nvPr>
        </p:nvSpPr>
        <p:spPr>
          <a:xfrm>
            <a:off x="838200" y="365125"/>
            <a:ext cx="10515600" cy="1325563"/>
          </a:xfrm>
        </p:spPr>
        <p:txBody>
          <a:bodyPr>
            <a:normAutofit/>
          </a:bodyPr>
          <a:lstStyle/>
          <a:p>
            <a:r>
              <a:rPr lang="en-GB" sz="5400" dirty="0"/>
              <a:t>What is ‘popular culture’?</a:t>
            </a:r>
          </a:p>
        </p:txBody>
      </p:sp>
      <p:sp>
        <p:nvSpPr>
          <p:cNvPr id="10" name="sketch line">
            <a:extLst>
              <a:ext uri="{FF2B5EF4-FFF2-40B4-BE49-F238E27FC236}">
                <a16:creationId xmlns:a16="http://schemas.microsoft.com/office/drawing/2014/main" id="{A959D431-D71D-FCB2-421B-B693C7EAE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16D489-3945-D25E-08F1-F603211CAAE7}"/>
              </a:ext>
            </a:extLst>
          </p:cNvPr>
          <p:cNvSpPr>
            <a:spLocks noGrp="1"/>
          </p:cNvSpPr>
          <p:nvPr>
            <p:ph idx="1"/>
          </p:nvPr>
        </p:nvSpPr>
        <p:spPr>
          <a:xfrm>
            <a:off x="838200" y="1929384"/>
            <a:ext cx="10515600" cy="4251960"/>
          </a:xfrm>
        </p:spPr>
        <p:txBody>
          <a:bodyPr>
            <a:normAutofit/>
          </a:bodyPr>
          <a:lstStyle/>
          <a:p>
            <a:r>
              <a:rPr lang="en-GB" sz="2400" dirty="0"/>
              <a:t>Critique that the term was shaped by Western class relations – difficulties of applying to diverse historical experience on the African continent (Barber, 2018).</a:t>
            </a:r>
          </a:p>
          <a:p>
            <a:r>
              <a:rPr lang="en-GB" sz="2400" dirty="0"/>
              <a:t>Initially ‘popular’ used in African studies to refer to new cultural forms created in response to colonisation and then independence.</a:t>
            </a:r>
          </a:p>
          <a:p>
            <a:r>
              <a:rPr lang="en-GB" sz="2400" dirty="0"/>
              <a:t>C20th – new styles of music, painting, theatre and fiction, all sharing key features including ‘self-conscious differentiation from longer-established and more prestigious cultural repertoires’ (Barber, 2018, p.7)</a:t>
            </a:r>
          </a:p>
          <a:p>
            <a:r>
              <a:rPr lang="en-GB" sz="2400" dirty="0"/>
              <a:t>These new forms – urban, quickly changing, often commercialised, produced by young, self-taught entrepreneurs.</a:t>
            </a:r>
          </a:p>
        </p:txBody>
      </p:sp>
    </p:spTree>
    <p:extLst>
      <p:ext uri="{BB962C8B-B14F-4D97-AF65-F5344CB8AC3E}">
        <p14:creationId xmlns:p14="http://schemas.microsoft.com/office/powerpoint/2010/main" val="209048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D03F57-697E-F731-2D66-746F50E2F7F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4B2A35-B94C-F7BE-5434-4D3B491DC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8B034-75C3-3B6D-99C6-04C94399C362}"/>
              </a:ext>
            </a:extLst>
          </p:cNvPr>
          <p:cNvSpPr>
            <a:spLocks noGrp="1"/>
          </p:cNvSpPr>
          <p:nvPr>
            <p:ph type="title"/>
          </p:nvPr>
        </p:nvSpPr>
        <p:spPr>
          <a:xfrm>
            <a:off x="838200" y="365125"/>
            <a:ext cx="10515600" cy="1325563"/>
          </a:xfrm>
        </p:spPr>
        <p:txBody>
          <a:bodyPr>
            <a:normAutofit/>
          </a:bodyPr>
          <a:lstStyle/>
          <a:p>
            <a:r>
              <a:rPr lang="en-GB" sz="5400"/>
              <a:t>What is the ‘popular’ anyway?</a:t>
            </a:r>
          </a:p>
        </p:txBody>
      </p:sp>
      <p:sp>
        <p:nvSpPr>
          <p:cNvPr id="10" name="sketch line">
            <a:extLst>
              <a:ext uri="{FF2B5EF4-FFF2-40B4-BE49-F238E27FC236}">
                <a16:creationId xmlns:a16="http://schemas.microsoft.com/office/drawing/2014/main" id="{F9636C05-752B-7075-EA63-941F38DA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F34DAE-E6C3-4C12-F299-9220E610C38C}"/>
              </a:ext>
            </a:extLst>
          </p:cNvPr>
          <p:cNvSpPr>
            <a:spLocks noGrp="1"/>
          </p:cNvSpPr>
          <p:nvPr>
            <p:ph idx="1"/>
          </p:nvPr>
        </p:nvSpPr>
        <p:spPr>
          <a:xfrm>
            <a:off x="838200" y="1929384"/>
            <a:ext cx="10515600" cy="4251960"/>
          </a:xfrm>
        </p:spPr>
        <p:txBody>
          <a:bodyPr>
            <a:normAutofit/>
          </a:bodyPr>
          <a:lstStyle/>
          <a:p>
            <a:r>
              <a:rPr lang="en-GB" sz="3600" dirty="0"/>
              <a:t>Emergence of a ‘popular’ culture in the colonial period?</a:t>
            </a:r>
          </a:p>
          <a:p>
            <a:r>
              <a:rPr lang="en-GB" sz="3600" dirty="0"/>
              <a:t>Urbanisation – mixing of different groups and cultures leads to a collective cultural identity? </a:t>
            </a:r>
          </a:p>
          <a:p>
            <a:r>
              <a:rPr lang="en-GB" sz="3600" dirty="0"/>
              <a:t>Rise of the media – newspapers, magazines, radio, novels (Falola and Yacob-</a:t>
            </a:r>
            <a:r>
              <a:rPr lang="en-GB" sz="3600" dirty="0" err="1"/>
              <a:t>Haliso</a:t>
            </a:r>
            <a:r>
              <a:rPr lang="en-GB" sz="3600" dirty="0"/>
              <a:t>, 2025)</a:t>
            </a:r>
          </a:p>
        </p:txBody>
      </p:sp>
    </p:spTree>
    <p:extLst>
      <p:ext uri="{BB962C8B-B14F-4D97-AF65-F5344CB8AC3E}">
        <p14:creationId xmlns:p14="http://schemas.microsoft.com/office/powerpoint/2010/main" val="4038032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ABD0BE-50C3-0030-52E3-AA355A17D3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15428CE-38CA-4E24-A04D-EF74D01E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DAA1A-BA75-CC28-5E22-B3641C926976}"/>
              </a:ext>
            </a:extLst>
          </p:cNvPr>
          <p:cNvSpPr>
            <a:spLocks noGrp="1"/>
          </p:cNvSpPr>
          <p:nvPr>
            <p:ph type="title"/>
          </p:nvPr>
        </p:nvSpPr>
        <p:spPr>
          <a:xfrm>
            <a:off x="838200" y="365125"/>
            <a:ext cx="10515600" cy="1325563"/>
          </a:xfrm>
        </p:spPr>
        <p:txBody>
          <a:bodyPr>
            <a:normAutofit/>
          </a:bodyPr>
          <a:lstStyle/>
          <a:p>
            <a:r>
              <a:rPr lang="en-GB" sz="5400"/>
              <a:t>What is the ‘popular’ anyway?</a:t>
            </a:r>
          </a:p>
        </p:txBody>
      </p:sp>
      <p:sp>
        <p:nvSpPr>
          <p:cNvPr id="10" name="sketch line">
            <a:extLst>
              <a:ext uri="{FF2B5EF4-FFF2-40B4-BE49-F238E27FC236}">
                <a16:creationId xmlns:a16="http://schemas.microsoft.com/office/drawing/2014/main" id="{0B5C9BBC-CD11-39BE-E39F-A610D1172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6DEA97-816C-684E-C2E1-D16C0D41C264}"/>
              </a:ext>
            </a:extLst>
          </p:cNvPr>
          <p:cNvSpPr>
            <a:spLocks noGrp="1"/>
          </p:cNvSpPr>
          <p:nvPr>
            <p:ph idx="1"/>
          </p:nvPr>
        </p:nvSpPr>
        <p:spPr>
          <a:xfrm>
            <a:off x="838200" y="1929384"/>
            <a:ext cx="10515600" cy="4251960"/>
          </a:xfrm>
        </p:spPr>
        <p:txBody>
          <a:bodyPr>
            <a:normAutofit lnSpcReduction="10000"/>
          </a:bodyPr>
          <a:lstStyle/>
          <a:p>
            <a:r>
              <a:rPr lang="en-GB" dirty="0"/>
              <a:t>Fabian (1978) distinguishes these forms from older oral traditional culture but also from European-inspired culture of the educated elites.</a:t>
            </a:r>
          </a:p>
          <a:p>
            <a:r>
              <a:rPr lang="en-GB" dirty="0"/>
              <a:t>Barber (1987,  1997) also associates this type of popular culture with new urban classes who had left the rural areas but had not been able to join the new urban professional classes.</a:t>
            </a:r>
          </a:p>
          <a:p>
            <a:r>
              <a:rPr lang="en-GB" dirty="0"/>
              <a:t>Critique : limiting to use a conception of popular culture that excludes pre-colonial period. Suggests precolonial Africa was static or monolithic. Concepts of ‘traditional’ and ‘modern’ or ‘Europeanised’ culture themselves a product of colonialism (Barber, 2018).</a:t>
            </a:r>
          </a:p>
        </p:txBody>
      </p:sp>
    </p:spTree>
    <p:extLst>
      <p:ext uri="{BB962C8B-B14F-4D97-AF65-F5344CB8AC3E}">
        <p14:creationId xmlns:p14="http://schemas.microsoft.com/office/powerpoint/2010/main" val="2342339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A29903-7CEF-BDDF-1FD9-4D7FA8B74A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6219E1-A00F-5C9C-1DC7-A0AAAD972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730D3D-E019-88BA-AE87-B5B99BF4FE57}"/>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0" name="sketch line">
            <a:extLst>
              <a:ext uri="{FF2B5EF4-FFF2-40B4-BE49-F238E27FC236}">
                <a16:creationId xmlns:a16="http://schemas.microsoft.com/office/drawing/2014/main" id="{D0EE8487-B427-17F7-308A-89D9AE39E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526FB0-D00D-4A94-2801-3CA7D4F3382A}"/>
              </a:ext>
            </a:extLst>
          </p:cNvPr>
          <p:cNvSpPr>
            <a:spLocks noGrp="1"/>
          </p:cNvSpPr>
          <p:nvPr>
            <p:ph idx="1"/>
          </p:nvPr>
        </p:nvSpPr>
        <p:spPr>
          <a:xfrm>
            <a:off x="838200" y="1929384"/>
            <a:ext cx="10515600" cy="4251960"/>
          </a:xfrm>
        </p:spPr>
        <p:txBody>
          <a:bodyPr>
            <a:normAutofit fontScale="92500" lnSpcReduction="10000"/>
          </a:bodyPr>
          <a:lstStyle/>
          <a:p>
            <a:pPr>
              <a:lnSpc>
                <a:spcPct val="100000"/>
              </a:lnSpc>
              <a:spcBef>
                <a:spcPts val="0"/>
              </a:spcBef>
            </a:pPr>
            <a:r>
              <a:rPr lang="en-GB" sz="3200" dirty="0"/>
              <a:t>But also problems with pushing history of the ‘popular’ back into precolonial times.</a:t>
            </a:r>
          </a:p>
          <a:p>
            <a:pPr>
              <a:lnSpc>
                <a:spcPct val="100000"/>
              </a:lnSpc>
              <a:spcBef>
                <a:spcPts val="0"/>
              </a:spcBef>
            </a:pPr>
            <a:r>
              <a:rPr lang="en-GB" sz="3200" dirty="0"/>
              <a:t>‘Popular’ as that which pertains to non-elites – did non-elite people in pre-colonial Africa have distinctive cultural forms of their own?</a:t>
            </a:r>
          </a:p>
          <a:p>
            <a:pPr>
              <a:lnSpc>
                <a:spcPct val="100000"/>
              </a:lnSpc>
              <a:spcBef>
                <a:spcPts val="0"/>
              </a:spcBef>
            </a:pPr>
            <a:r>
              <a:rPr lang="en-GB" sz="3200" dirty="0"/>
              <a:t>In most African cultures, past and present, ‘huge bedrock of shared forms, cultural expressions which people of all social levels would recognise and relate to’ (Barber, 2018, p. 9).</a:t>
            </a:r>
          </a:p>
          <a:p>
            <a:pPr>
              <a:lnSpc>
                <a:spcPct val="100000"/>
              </a:lnSpc>
              <a:spcBef>
                <a:spcPts val="0"/>
              </a:spcBef>
            </a:pPr>
            <a:r>
              <a:rPr lang="en-GB" sz="3200" dirty="0"/>
              <a:t>But also ways of treating these forms e.g. differences in performance, which make social differences apparent.</a:t>
            </a:r>
          </a:p>
        </p:txBody>
      </p:sp>
    </p:spTree>
    <p:extLst>
      <p:ext uri="{BB962C8B-B14F-4D97-AF65-F5344CB8AC3E}">
        <p14:creationId xmlns:p14="http://schemas.microsoft.com/office/powerpoint/2010/main" val="820115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E9C296-BB27-E557-B0C1-AF8A37C3A40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48B5F-062D-00BA-CE6A-683B128E3083}"/>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0BBDEF-5820-1171-D4D1-95804A4E1350}"/>
              </a:ext>
            </a:extLst>
          </p:cNvPr>
          <p:cNvSpPr>
            <a:spLocks noGrp="1"/>
          </p:cNvSpPr>
          <p:nvPr>
            <p:ph idx="1"/>
          </p:nvPr>
        </p:nvSpPr>
        <p:spPr>
          <a:xfrm>
            <a:off x="838200" y="1929384"/>
            <a:ext cx="10515600" cy="4251960"/>
          </a:xfrm>
        </p:spPr>
        <p:txBody>
          <a:bodyPr>
            <a:normAutofit fontScale="92500" lnSpcReduction="20000"/>
          </a:bodyPr>
          <a:lstStyle/>
          <a:p>
            <a:r>
              <a:rPr lang="en-GB" dirty="0"/>
              <a:t>Barber, 2018:</a:t>
            </a:r>
          </a:p>
          <a:p>
            <a:r>
              <a:rPr lang="en-GB" dirty="0"/>
              <a:t>Some forms only belonged to certain social strata – e.g. royal cultural traditions inaccessible to commoners, and cultural forms either unknown to, or avoided by, social elites.</a:t>
            </a:r>
          </a:p>
          <a:p>
            <a:r>
              <a:rPr lang="en-GB" dirty="0"/>
              <a:t>All societies have degrees of difference – marked and enacted through cultural means. Can’t say some precolonial societies had popular culture and others didn’t.</a:t>
            </a:r>
          </a:p>
          <a:p>
            <a:r>
              <a:rPr lang="en-GB" dirty="0"/>
              <a:t>Further complications – C20th popular cultural forms often incorporated and recreated older oral forms, often those previously associated with privilege – e.g. modern Malian popular music draws on repertoire of the griots (praise chants, epics) to speak to a broader (sometimes international) audience.</a:t>
            </a:r>
          </a:p>
        </p:txBody>
      </p:sp>
    </p:spTree>
    <p:extLst>
      <p:ext uri="{BB962C8B-B14F-4D97-AF65-F5344CB8AC3E}">
        <p14:creationId xmlns:p14="http://schemas.microsoft.com/office/powerpoint/2010/main" val="3437813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34621B-8BF1-4A46-E72B-EDE788B321ED}"/>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072C7-9517-95E1-6FB2-57DB383B5B66}"/>
              </a:ext>
            </a:extLst>
          </p:cNvPr>
          <p:cNvSpPr>
            <a:spLocks noGrp="1"/>
          </p:cNvSpPr>
          <p:nvPr>
            <p:ph type="title"/>
          </p:nvPr>
        </p:nvSpPr>
        <p:spPr>
          <a:xfrm>
            <a:off x="572493" y="238539"/>
            <a:ext cx="11018520" cy="1434415"/>
          </a:xfrm>
        </p:spPr>
        <p:txBody>
          <a:bodyPr anchor="b">
            <a:normAutofit/>
          </a:bodyPr>
          <a:lstStyle/>
          <a:p>
            <a:r>
              <a:rPr lang="en-GB" sz="5400"/>
              <a:t>What is ‘popular’ anyway?</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912D75-E0E5-EF49-41A4-0E81671B8A82}"/>
              </a:ext>
            </a:extLst>
          </p:cNvPr>
          <p:cNvSpPr>
            <a:spLocks noGrp="1"/>
          </p:cNvSpPr>
          <p:nvPr>
            <p:ph idx="1"/>
          </p:nvPr>
        </p:nvSpPr>
        <p:spPr>
          <a:xfrm>
            <a:off x="572493" y="2071316"/>
            <a:ext cx="6713552" cy="4119172"/>
          </a:xfrm>
        </p:spPr>
        <p:txBody>
          <a:bodyPr anchor="t">
            <a:normAutofit/>
          </a:bodyPr>
          <a:lstStyle/>
          <a:p>
            <a:r>
              <a:rPr lang="en-GB" sz="2200"/>
              <a:t>Defining ‘popular‘’ as ‘pertaining to the common people’ – problematic even in contemporary period.</a:t>
            </a:r>
          </a:p>
          <a:p>
            <a:r>
              <a:rPr lang="en-GB" sz="2200"/>
              <a:t>Stuart Hall (1981) – no fixed cultural forms/content that can be permanently identified with ‘the common people’ – constant movement between ‘preferred’ and ‘marginalised’ cultural forms – results from changing power dynamics and assimilation.</a:t>
            </a:r>
          </a:p>
        </p:txBody>
      </p:sp>
      <p:pic>
        <p:nvPicPr>
          <p:cNvPr id="7" name="Picture 6">
            <a:extLst>
              <a:ext uri="{FF2B5EF4-FFF2-40B4-BE49-F238E27FC236}">
                <a16:creationId xmlns:a16="http://schemas.microsoft.com/office/drawing/2014/main" id="{E0870DF8-DF5B-AD28-0054-823A0556E32A}"/>
              </a:ext>
            </a:extLst>
          </p:cNvPr>
          <p:cNvPicPr>
            <a:picLocks noChangeAspect="1"/>
          </p:cNvPicPr>
          <p:nvPr/>
        </p:nvPicPr>
        <p:blipFill>
          <a:blip r:embed="rId2"/>
          <a:srcRect l="22173" r="567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4470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A103B6-62BF-0189-8B68-F15A5649109D}"/>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0ADEE-42F3-8C26-518E-91F1ED6B6437}"/>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ABAAC5-7F8E-1837-0337-BF627C3F3E34}"/>
              </a:ext>
            </a:extLst>
          </p:cNvPr>
          <p:cNvSpPr>
            <a:spLocks noGrp="1"/>
          </p:cNvSpPr>
          <p:nvPr>
            <p:ph idx="1"/>
          </p:nvPr>
        </p:nvSpPr>
        <p:spPr>
          <a:xfrm>
            <a:off x="838200" y="1929384"/>
            <a:ext cx="10515600" cy="4251960"/>
          </a:xfrm>
        </p:spPr>
        <p:txBody>
          <a:bodyPr>
            <a:normAutofit fontScale="92500" lnSpcReduction="10000"/>
          </a:bodyPr>
          <a:lstStyle/>
          <a:p>
            <a:r>
              <a:rPr lang="en-GB" sz="3200" dirty="0"/>
              <a:t>How far are elites culturally distinct from non-elites? Changes over time e.g. cultural markers of elites may become more widely available.</a:t>
            </a:r>
          </a:p>
          <a:p>
            <a:r>
              <a:rPr lang="en-GB" sz="3200" dirty="0"/>
              <a:t>C20th Nigeria – early in the century, education as mechanism of social mobility. Second half of the century, expansion of primary education made grammar schools the tool of social advancement. Today, stratum of Lagos society populated by unemployed university graduates.</a:t>
            </a:r>
          </a:p>
          <a:p>
            <a:r>
              <a:rPr lang="en-GB" sz="3200" dirty="0"/>
              <a:t>‘Elite’ culture sometimes incorporated popular materials, while non-elites sometimes popularised elite forms.</a:t>
            </a:r>
          </a:p>
        </p:txBody>
      </p:sp>
    </p:spTree>
    <p:extLst>
      <p:ext uri="{BB962C8B-B14F-4D97-AF65-F5344CB8AC3E}">
        <p14:creationId xmlns:p14="http://schemas.microsoft.com/office/powerpoint/2010/main" val="200008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B54633-AFC3-1270-157C-BAE584FB8447}"/>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B49F48-DE46-EDEA-0F6C-70D8C0F702A9}"/>
              </a:ext>
            </a:extLst>
          </p:cNvPr>
          <p:cNvSpPr>
            <a:spLocks noGrp="1"/>
          </p:cNvSpPr>
          <p:nvPr>
            <p:ph type="title"/>
          </p:nvPr>
        </p:nvSpPr>
        <p:spPr>
          <a:xfrm>
            <a:off x="572493" y="238539"/>
            <a:ext cx="11018520" cy="1434415"/>
          </a:xfrm>
        </p:spPr>
        <p:txBody>
          <a:bodyPr anchor="b">
            <a:normAutofit/>
          </a:bodyPr>
          <a:lstStyle/>
          <a:p>
            <a:r>
              <a:rPr lang="en-GB" sz="5400"/>
              <a:t>What is ‘popular’ anyway?</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C71041-3133-EC81-E012-67BD97F2E9FC}"/>
              </a:ext>
            </a:extLst>
          </p:cNvPr>
          <p:cNvSpPr>
            <a:spLocks noGrp="1"/>
          </p:cNvSpPr>
          <p:nvPr>
            <p:ph idx="1"/>
          </p:nvPr>
        </p:nvSpPr>
        <p:spPr>
          <a:xfrm>
            <a:off x="572493" y="2071316"/>
            <a:ext cx="6713552" cy="4119172"/>
          </a:xfrm>
        </p:spPr>
        <p:txBody>
          <a:bodyPr anchor="t">
            <a:normAutofit/>
          </a:bodyPr>
          <a:lstStyle/>
          <a:p>
            <a:r>
              <a:rPr lang="en-GB" sz="2000" dirty="0"/>
              <a:t>Concert parties in colonial Ghana - began as expensive entertainment in English, available only to educated coastal elites. </a:t>
            </a:r>
          </a:p>
          <a:p>
            <a:r>
              <a:rPr lang="en-GB" sz="2000" dirty="0"/>
              <a:t>By 1950s, used Akan and other vernacular languages, incorporated highlife bands rather than Western-style music, and travelled the country playing to rural as well as urban audiences (Cole, 2001).</a:t>
            </a:r>
          </a:p>
          <a:p>
            <a:r>
              <a:rPr lang="en-GB" sz="2000" dirty="0"/>
              <a:t>Taarab music of East Africa – Arab-inspired genre, performed by male orchestras for Zanzibari elites. </a:t>
            </a:r>
          </a:p>
          <a:p>
            <a:r>
              <a:rPr lang="en-GB" sz="2000" dirty="0"/>
              <a:t>Taken up on the mainland and popularised initially by Siti binti Saad, a woman of slave origin who became famous in 1920s/30s (Topp </a:t>
            </a:r>
            <a:r>
              <a:rPr lang="en-GB" sz="2000" dirty="0" err="1"/>
              <a:t>Fargion</a:t>
            </a:r>
            <a:r>
              <a:rPr lang="en-GB" sz="2000" dirty="0"/>
              <a:t>, 1993)</a:t>
            </a:r>
          </a:p>
          <a:p>
            <a:endParaRPr lang="en-GB" sz="2000" dirty="0"/>
          </a:p>
        </p:txBody>
      </p:sp>
      <p:pic>
        <p:nvPicPr>
          <p:cNvPr id="5" name="Picture 4">
            <a:extLst>
              <a:ext uri="{FF2B5EF4-FFF2-40B4-BE49-F238E27FC236}">
                <a16:creationId xmlns:a16="http://schemas.microsoft.com/office/drawing/2014/main" id="{159188DD-03CB-14E6-6932-F30D20EEA92F}"/>
              </a:ext>
            </a:extLst>
          </p:cNvPr>
          <p:cNvPicPr>
            <a:picLocks noChangeAspect="1"/>
          </p:cNvPicPr>
          <p:nvPr/>
        </p:nvPicPr>
        <p:blipFill>
          <a:blip r:embed="rId2"/>
          <a:srcRect r="-3" b="2022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724058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DDF64-0EA4-2703-D799-F389FF73509C}"/>
              </a:ext>
            </a:extLst>
          </p:cNvPr>
          <p:cNvSpPr>
            <a:spLocks noGrp="1"/>
          </p:cNvSpPr>
          <p:nvPr>
            <p:ph type="title"/>
          </p:nvPr>
        </p:nvSpPr>
        <p:spPr/>
        <p:txBody>
          <a:bodyPr>
            <a:normAutofit fontScale="90000"/>
          </a:bodyPr>
          <a:lstStyle/>
          <a:p>
            <a:r>
              <a:rPr lang="en-GB" dirty="0"/>
              <a:t>Siti binti Saad, ‘</a:t>
            </a:r>
            <a:r>
              <a:rPr lang="en-GB" dirty="0" err="1"/>
              <a:t>Muhogo</a:t>
            </a:r>
            <a:r>
              <a:rPr lang="en-GB" dirty="0"/>
              <a:t> </a:t>
            </a:r>
            <a:r>
              <a:rPr lang="en-GB" dirty="0" err="1"/>
              <a:t>Wa</a:t>
            </a:r>
            <a:r>
              <a:rPr lang="en-GB" dirty="0"/>
              <a:t> </a:t>
            </a:r>
            <a:r>
              <a:rPr lang="en-GB" dirty="0" err="1"/>
              <a:t>Jangombe</a:t>
            </a:r>
            <a:r>
              <a:rPr lang="en-GB" dirty="0"/>
              <a:t>’ (c.1930)</a:t>
            </a:r>
            <a:br>
              <a:rPr lang="en-GB" b="1" dirty="0"/>
            </a:br>
            <a:endParaRPr lang="en-GB" dirty="0"/>
          </a:p>
        </p:txBody>
      </p:sp>
      <p:pic>
        <p:nvPicPr>
          <p:cNvPr id="4" name="Online Media 3" title="Siti Binti Saad - Muhogo Wa Jangombe">
            <a:hlinkClick r:id="" action="ppaction://media"/>
            <a:extLst>
              <a:ext uri="{FF2B5EF4-FFF2-40B4-BE49-F238E27FC236}">
                <a16:creationId xmlns:a16="http://schemas.microsoft.com/office/drawing/2014/main" id="{84C41443-DE7D-42AA-F47B-CA2F49A2206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98269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6DFB74-6BC6-594A-B886-FA24E49632A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ECCFF2-C564-2FF2-FE20-6FAA23D23693}"/>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EB586-EFBF-11B1-32C5-E4BC385CF236}"/>
              </a:ext>
            </a:extLst>
          </p:cNvPr>
          <p:cNvSpPr>
            <a:spLocks noGrp="1"/>
          </p:cNvSpPr>
          <p:nvPr>
            <p:ph idx="1"/>
          </p:nvPr>
        </p:nvSpPr>
        <p:spPr>
          <a:xfrm>
            <a:off x="838200" y="1929384"/>
            <a:ext cx="10515600" cy="4251960"/>
          </a:xfrm>
        </p:spPr>
        <p:txBody>
          <a:bodyPr>
            <a:normAutofit lnSpcReduction="10000"/>
          </a:bodyPr>
          <a:lstStyle/>
          <a:p>
            <a:r>
              <a:rPr lang="en-GB" dirty="0"/>
              <a:t>Some cultural forms attract audiences across social backgrounds</a:t>
            </a:r>
          </a:p>
          <a:p>
            <a:r>
              <a:rPr lang="en-GB" dirty="0"/>
              <a:t>Chartier (1987, writing about early modern Europe) – can’t always map cultural forms onto class structures, shared taste can cut across social differentials.</a:t>
            </a:r>
          </a:p>
          <a:p>
            <a:r>
              <a:rPr lang="en-GB" dirty="0"/>
              <a:t>Nigerian juju music – flatters the ‘big men’ it praises, but also appeals to wide-cross section of population (Waterman, 1990).</a:t>
            </a:r>
          </a:p>
          <a:p>
            <a:r>
              <a:rPr lang="en-GB" dirty="0"/>
              <a:t>Other genres might attract audiences along the lines of e.g. youth or generation.</a:t>
            </a:r>
          </a:p>
          <a:p>
            <a:r>
              <a:rPr lang="en-GB" dirty="0"/>
              <a:t>‘The youth are the major producers and consumers of popular culture in Africa’ (Falola and Yacob-</a:t>
            </a:r>
            <a:r>
              <a:rPr lang="en-GB" dirty="0" err="1"/>
              <a:t>Haliso</a:t>
            </a:r>
            <a:r>
              <a:rPr lang="en-GB" dirty="0"/>
              <a:t>, 2025, p.272)</a:t>
            </a:r>
          </a:p>
          <a:p>
            <a:endParaRPr lang="en-GB" sz="2200" dirty="0"/>
          </a:p>
        </p:txBody>
      </p:sp>
    </p:spTree>
    <p:extLst>
      <p:ext uri="{BB962C8B-B14F-4D97-AF65-F5344CB8AC3E}">
        <p14:creationId xmlns:p14="http://schemas.microsoft.com/office/powerpoint/2010/main" val="14170047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D5C26E-6D27-743E-9425-2B5FCAE663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DD446-5B40-3C41-AAC0-88EABB7B15F7}"/>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74A9EE-EEB9-0F1A-886E-380745FABE13}"/>
              </a:ext>
            </a:extLst>
          </p:cNvPr>
          <p:cNvSpPr>
            <a:spLocks noGrp="1"/>
          </p:cNvSpPr>
          <p:nvPr>
            <p:ph idx="1"/>
          </p:nvPr>
        </p:nvSpPr>
        <p:spPr>
          <a:xfrm>
            <a:off x="838200" y="1929384"/>
            <a:ext cx="10515600" cy="4251960"/>
          </a:xfrm>
        </p:spPr>
        <p:txBody>
          <a:bodyPr>
            <a:normAutofit/>
          </a:bodyPr>
          <a:lstStyle/>
          <a:p>
            <a:r>
              <a:rPr lang="en-GB" sz="3600" dirty="0"/>
              <a:t>Uncertainty and fragility of economic status – ‘neither the elite nor the non-elite are ever </a:t>
            </a:r>
            <a:r>
              <a:rPr lang="en-GB" sz="3600" dirty="0" err="1"/>
              <a:t>boundaried</a:t>
            </a:r>
            <a:r>
              <a:rPr lang="en-GB" sz="3600" dirty="0"/>
              <a:t>…categories’ (Barber, 2018, p. 10).</a:t>
            </a:r>
          </a:p>
          <a:p>
            <a:r>
              <a:rPr lang="en-GB" sz="3600" dirty="0"/>
              <a:t>Changes over space – distinct histories.</a:t>
            </a:r>
          </a:p>
          <a:p>
            <a:r>
              <a:rPr lang="en-GB" sz="3600" dirty="0"/>
              <a:t>E.g. industrialisation in South Africa – easier to discuss a distinctive working class culture than some other areas on the continent.</a:t>
            </a:r>
          </a:p>
        </p:txBody>
      </p:sp>
    </p:spTree>
    <p:extLst>
      <p:ext uri="{BB962C8B-B14F-4D97-AF65-F5344CB8AC3E}">
        <p14:creationId xmlns:p14="http://schemas.microsoft.com/office/powerpoint/2010/main" val="4115523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C6CBB2-8144-896C-8346-1BF11EBBA40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E23B3-E9CD-0F35-8470-7215DE4036E3}"/>
              </a:ext>
            </a:extLst>
          </p:cNvPr>
          <p:cNvSpPr>
            <a:spLocks noGrp="1"/>
          </p:cNvSpPr>
          <p:nvPr>
            <p:ph type="title"/>
          </p:nvPr>
        </p:nvSpPr>
        <p:spPr>
          <a:xfrm>
            <a:off x="838200" y="365125"/>
            <a:ext cx="10515600" cy="1325563"/>
          </a:xfrm>
        </p:spPr>
        <p:txBody>
          <a:bodyPr>
            <a:normAutofit/>
          </a:bodyPr>
          <a:lstStyle/>
          <a:p>
            <a:r>
              <a:rPr lang="en-GB" sz="5400"/>
              <a:t>What is ‘popular’ anyway?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1B58B3-FD92-B643-93E1-38779797CD21}"/>
              </a:ext>
            </a:extLst>
          </p:cNvPr>
          <p:cNvSpPr>
            <a:spLocks noGrp="1"/>
          </p:cNvSpPr>
          <p:nvPr>
            <p:ph idx="1"/>
          </p:nvPr>
        </p:nvSpPr>
        <p:spPr>
          <a:xfrm>
            <a:off x="838200" y="1929384"/>
            <a:ext cx="10515600" cy="4251960"/>
          </a:xfrm>
        </p:spPr>
        <p:txBody>
          <a:bodyPr>
            <a:normAutofit/>
          </a:bodyPr>
          <a:lstStyle/>
          <a:p>
            <a:r>
              <a:rPr lang="en-GB" sz="3600" dirty="0"/>
              <a:t>Diversity across the continent.</a:t>
            </a:r>
          </a:p>
          <a:p>
            <a:r>
              <a:rPr lang="en-GB" sz="3600" dirty="0"/>
              <a:t>Difficulty in chronology – both because of diverse historical experience across the continent but also because cultural forms are often ‘recreated, repeated, or recontextualised in another time and place’ – interpretation and reception matters</a:t>
            </a:r>
            <a:r>
              <a:rPr lang="en-GB" sz="2200" dirty="0"/>
              <a:t>.</a:t>
            </a:r>
          </a:p>
          <a:p>
            <a:endParaRPr lang="en-GB" sz="2200" dirty="0"/>
          </a:p>
        </p:txBody>
      </p:sp>
    </p:spTree>
    <p:extLst>
      <p:ext uri="{BB962C8B-B14F-4D97-AF65-F5344CB8AC3E}">
        <p14:creationId xmlns:p14="http://schemas.microsoft.com/office/powerpoint/2010/main" val="12235255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E4CBA-67AD-92AF-EF10-535111A3A874}"/>
              </a:ext>
            </a:extLst>
          </p:cNvPr>
          <p:cNvSpPr>
            <a:spLocks noGrp="1"/>
          </p:cNvSpPr>
          <p:nvPr>
            <p:ph type="title"/>
          </p:nvPr>
        </p:nvSpPr>
        <p:spPr>
          <a:xfrm>
            <a:off x="838200" y="365125"/>
            <a:ext cx="10515600" cy="1325563"/>
          </a:xfrm>
        </p:spPr>
        <p:txBody>
          <a:bodyPr>
            <a:normAutofit/>
          </a:bodyPr>
          <a:lstStyle/>
          <a:p>
            <a:r>
              <a:rPr lang="en-GB" sz="5400"/>
              <a:t>What is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83FCD1-5E4B-1BDF-5A86-DB5441B9728D}"/>
              </a:ext>
            </a:extLst>
          </p:cNvPr>
          <p:cNvSpPr>
            <a:spLocks noGrp="1"/>
          </p:cNvSpPr>
          <p:nvPr>
            <p:ph idx="1"/>
          </p:nvPr>
        </p:nvSpPr>
        <p:spPr>
          <a:xfrm>
            <a:off x="838200" y="1929384"/>
            <a:ext cx="10515600" cy="4251960"/>
          </a:xfrm>
        </p:spPr>
        <p:txBody>
          <a:bodyPr>
            <a:normAutofit/>
          </a:bodyPr>
          <a:lstStyle/>
          <a:p>
            <a:r>
              <a:rPr lang="en-GB" sz="3200" dirty="0"/>
              <a:t>Global influences –popular cultural ideas transmitted from America, Europe, Asia, replicated and adapted.</a:t>
            </a:r>
          </a:p>
          <a:p>
            <a:r>
              <a:rPr lang="en-GB" sz="3200" dirty="0"/>
              <a:t>But also African historical artistic and literary movements e.g. Negritude</a:t>
            </a:r>
          </a:p>
          <a:p>
            <a:endParaRPr lang="en-GB" sz="2200" dirty="0"/>
          </a:p>
        </p:txBody>
      </p:sp>
    </p:spTree>
    <p:extLst>
      <p:ext uri="{BB962C8B-B14F-4D97-AF65-F5344CB8AC3E}">
        <p14:creationId xmlns:p14="http://schemas.microsoft.com/office/powerpoint/2010/main" val="404462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A89830-918E-571F-15F7-A2AE5927178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9F6834-ED64-DD41-83E6-E0745DD7919C}"/>
              </a:ext>
            </a:extLst>
          </p:cNvPr>
          <p:cNvSpPr>
            <a:spLocks noGrp="1"/>
          </p:cNvSpPr>
          <p:nvPr>
            <p:ph type="title"/>
          </p:nvPr>
        </p:nvSpPr>
        <p:spPr>
          <a:xfrm>
            <a:off x="838200" y="365125"/>
            <a:ext cx="10515600" cy="1325563"/>
          </a:xfrm>
        </p:spPr>
        <p:txBody>
          <a:bodyPr>
            <a:normAutofit/>
          </a:bodyPr>
          <a:lstStyle/>
          <a:p>
            <a:r>
              <a:rPr lang="en-GB" sz="5400" dirty="0"/>
              <a:t>Continental and global exchanges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C38E08-7B09-C884-343F-AA647BF35CF5}"/>
              </a:ext>
            </a:extLst>
          </p:cNvPr>
          <p:cNvSpPr>
            <a:spLocks noGrp="1"/>
          </p:cNvSpPr>
          <p:nvPr>
            <p:ph idx="1"/>
          </p:nvPr>
        </p:nvSpPr>
        <p:spPr>
          <a:xfrm>
            <a:off x="838200" y="1929384"/>
            <a:ext cx="10515600" cy="4251960"/>
          </a:xfrm>
        </p:spPr>
        <p:txBody>
          <a:bodyPr>
            <a:normAutofit fontScale="92500" lnSpcReduction="20000"/>
          </a:bodyPr>
          <a:lstStyle/>
          <a:p>
            <a:r>
              <a:rPr lang="en-GB" sz="3200" dirty="0"/>
              <a:t>Popular cultural ideas transmitted from America, Europe, Asia, replicated and adapted.</a:t>
            </a:r>
          </a:p>
          <a:p>
            <a:r>
              <a:rPr lang="en-GB" sz="3200" dirty="0"/>
              <a:t>But also African historical artistic and literary movements e.g. Negritude.</a:t>
            </a:r>
          </a:p>
          <a:p>
            <a:r>
              <a:rPr lang="en-GB" sz="3200" dirty="0"/>
              <a:t>Negritude – influential literary movement from c.1930s, emerged in Paris, drew inspiration from elsewhere e.g. Harlem Renaissance.</a:t>
            </a:r>
          </a:p>
          <a:p>
            <a:r>
              <a:rPr lang="en-GB" sz="3200" dirty="0"/>
              <a:t>Promoted African and Black arts as superior and beautiful.</a:t>
            </a:r>
          </a:p>
          <a:p>
            <a:r>
              <a:rPr lang="en-GB" sz="3200" dirty="0"/>
              <a:t>Influenced later movements e.g. Afro-Surrealism in the Caribbean and the Black is Beautiful movement in the USA.</a:t>
            </a:r>
          </a:p>
        </p:txBody>
      </p:sp>
    </p:spTree>
    <p:extLst>
      <p:ext uri="{BB962C8B-B14F-4D97-AF65-F5344CB8AC3E}">
        <p14:creationId xmlns:p14="http://schemas.microsoft.com/office/powerpoint/2010/main" val="6448884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34D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ime Cesaire: The poetics of negritude | DigiDocs">
            <a:hlinkClick r:id="" action="ppaction://media"/>
            <a:extLst>
              <a:ext uri="{FF2B5EF4-FFF2-40B4-BE49-F238E27FC236}">
                <a16:creationId xmlns:a16="http://schemas.microsoft.com/office/drawing/2014/main" id="{03421363-E55B-CE0C-4DEE-78AAD7FCF53B}"/>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100232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C90011-B49F-7449-1DBB-98958C195A5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FE7C0A3-9A86-43F1-D1FB-91EEBCF20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B1D7D-B873-BF51-E4FF-AAC87405A26A}"/>
              </a:ext>
            </a:extLst>
          </p:cNvPr>
          <p:cNvSpPr>
            <a:spLocks noGrp="1"/>
          </p:cNvSpPr>
          <p:nvPr>
            <p:ph type="title"/>
          </p:nvPr>
        </p:nvSpPr>
        <p:spPr>
          <a:xfrm>
            <a:off x="838200" y="365125"/>
            <a:ext cx="10515600" cy="1325563"/>
          </a:xfrm>
        </p:spPr>
        <p:txBody>
          <a:bodyPr>
            <a:normAutofit/>
          </a:bodyPr>
          <a:lstStyle/>
          <a:p>
            <a:r>
              <a:rPr lang="en-GB" sz="5400" dirty="0"/>
              <a:t>Continental and global exchanges</a:t>
            </a:r>
          </a:p>
        </p:txBody>
      </p:sp>
      <p:sp>
        <p:nvSpPr>
          <p:cNvPr id="10" name="sketch line">
            <a:extLst>
              <a:ext uri="{FF2B5EF4-FFF2-40B4-BE49-F238E27FC236}">
                <a16:creationId xmlns:a16="http://schemas.microsoft.com/office/drawing/2014/main" id="{22DDC986-66C8-E0B5-C777-22919ED25C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59C6C6-3622-7CF5-2347-1D323B4732EC}"/>
              </a:ext>
            </a:extLst>
          </p:cNvPr>
          <p:cNvSpPr>
            <a:spLocks noGrp="1"/>
          </p:cNvSpPr>
          <p:nvPr>
            <p:ph idx="1"/>
          </p:nvPr>
        </p:nvSpPr>
        <p:spPr>
          <a:xfrm>
            <a:off x="838200" y="1929384"/>
            <a:ext cx="10515600" cy="4251960"/>
          </a:xfrm>
        </p:spPr>
        <p:txBody>
          <a:bodyPr>
            <a:normAutofit/>
          </a:bodyPr>
          <a:lstStyle/>
          <a:p>
            <a:r>
              <a:rPr lang="en-GB" sz="3200" dirty="0"/>
              <a:t>Popular songs re-rendered in African languages.</a:t>
            </a:r>
          </a:p>
          <a:p>
            <a:r>
              <a:rPr lang="en-GB" sz="3200" dirty="0"/>
              <a:t>Music – ‘South African songs are listened to in Ghana and Ghanaian songs are listened to in South Africa’ (Falola and Yacob-</a:t>
            </a:r>
            <a:r>
              <a:rPr lang="en-GB" sz="3200" dirty="0" err="1"/>
              <a:t>Haliso</a:t>
            </a:r>
            <a:r>
              <a:rPr lang="en-GB" sz="3200" dirty="0"/>
              <a:t>, 2025).</a:t>
            </a:r>
          </a:p>
        </p:txBody>
      </p:sp>
    </p:spTree>
    <p:extLst>
      <p:ext uri="{BB962C8B-B14F-4D97-AF65-F5344CB8AC3E}">
        <p14:creationId xmlns:p14="http://schemas.microsoft.com/office/powerpoint/2010/main" val="19943192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A302A-FD16-AC5D-BD5D-A513B3AADA15}"/>
              </a:ext>
            </a:extLst>
          </p:cNvPr>
          <p:cNvSpPr>
            <a:spLocks noGrp="1"/>
          </p:cNvSpPr>
          <p:nvPr>
            <p:ph type="title"/>
          </p:nvPr>
        </p:nvSpPr>
        <p:spPr>
          <a:xfrm>
            <a:off x="838200" y="365125"/>
            <a:ext cx="10515600" cy="1325563"/>
          </a:xfrm>
        </p:spPr>
        <p:txBody>
          <a:bodyPr>
            <a:normAutofit/>
          </a:bodyPr>
          <a:lstStyle/>
          <a:p>
            <a:r>
              <a:rPr lang="en-GB" sz="5400"/>
              <a:t>Emerging trends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B8EE60-1608-3084-6B4C-FB6F434E97BF}"/>
              </a:ext>
            </a:extLst>
          </p:cNvPr>
          <p:cNvSpPr>
            <a:spLocks noGrp="1"/>
          </p:cNvSpPr>
          <p:nvPr>
            <p:ph idx="1"/>
          </p:nvPr>
        </p:nvSpPr>
        <p:spPr>
          <a:xfrm>
            <a:off x="838200" y="1929384"/>
            <a:ext cx="10515600" cy="4251960"/>
          </a:xfrm>
        </p:spPr>
        <p:txBody>
          <a:bodyPr>
            <a:normAutofit/>
          </a:bodyPr>
          <a:lstStyle/>
          <a:p>
            <a:r>
              <a:rPr lang="en-GB" sz="3600" dirty="0"/>
              <a:t>The digital revolution and the democratisation of communication (Falola and Yacob-</a:t>
            </a:r>
            <a:r>
              <a:rPr lang="en-GB" sz="3600" dirty="0" err="1"/>
              <a:t>Haliso</a:t>
            </a:r>
            <a:r>
              <a:rPr lang="en-GB" sz="3600" dirty="0"/>
              <a:t>, 2025).</a:t>
            </a:r>
          </a:p>
          <a:p>
            <a:r>
              <a:rPr lang="en-GB" sz="3600" dirty="0"/>
              <a:t>Spread of popular culture – and uses of social media for activism</a:t>
            </a:r>
          </a:p>
        </p:txBody>
      </p:sp>
    </p:spTree>
    <p:extLst>
      <p:ext uri="{BB962C8B-B14F-4D97-AF65-F5344CB8AC3E}">
        <p14:creationId xmlns:p14="http://schemas.microsoft.com/office/powerpoint/2010/main" val="10397084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318DCF-DB1F-EC8B-C415-6F5DB378E56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CED1CD-8543-3A9E-F00D-7A91DE452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36990-44A1-6E31-B70F-7BBC589C46DD}"/>
              </a:ext>
            </a:extLst>
          </p:cNvPr>
          <p:cNvSpPr>
            <a:spLocks noGrp="1"/>
          </p:cNvSpPr>
          <p:nvPr>
            <p:ph type="title"/>
          </p:nvPr>
        </p:nvSpPr>
        <p:spPr>
          <a:xfrm>
            <a:off x="838200" y="365125"/>
            <a:ext cx="10515600" cy="1325563"/>
          </a:xfrm>
        </p:spPr>
        <p:txBody>
          <a:bodyPr>
            <a:normAutofit/>
          </a:bodyPr>
          <a:lstStyle/>
          <a:p>
            <a:r>
              <a:rPr lang="en-GB" sz="5400" dirty="0"/>
              <a:t>Popular culture and historians</a:t>
            </a:r>
          </a:p>
        </p:txBody>
      </p:sp>
      <p:sp>
        <p:nvSpPr>
          <p:cNvPr id="10" name="sketch line">
            <a:extLst>
              <a:ext uri="{FF2B5EF4-FFF2-40B4-BE49-F238E27FC236}">
                <a16:creationId xmlns:a16="http://schemas.microsoft.com/office/drawing/2014/main" id="{869A2FF6-D982-1007-90CC-0B8EE1C26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78CA57-DA29-69A9-67B3-F137E554E761}"/>
              </a:ext>
            </a:extLst>
          </p:cNvPr>
          <p:cNvSpPr>
            <a:spLocks noGrp="1"/>
          </p:cNvSpPr>
          <p:nvPr>
            <p:ph idx="1"/>
          </p:nvPr>
        </p:nvSpPr>
        <p:spPr>
          <a:xfrm>
            <a:off x="838200" y="1929384"/>
            <a:ext cx="10515600" cy="4251960"/>
          </a:xfrm>
        </p:spPr>
        <p:txBody>
          <a:bodyPr>
            <a:normAutofit fontScale="77500" lnSpcReduction="20000"/>
          </a:bodyPr>
          <a:lstStyle/>
          <a:p>
            <a:r>
              <a:rPr lang="en-GB" sz="4000" dirty="0"/>
              <a:t>Popular cultural forms as both objects of historical research and sources for that research .</a:t>
            </a:r>
          </a:p>
          <a:p>
            <a:r>
              <a:rPr lang="en-GB" sz="4000" dirty="0"/>
              <a:t>Ranger (1975): Popular culture provides access to experiences and attitudes of those excluded from power.</a:t>
            </a:r>
          </a:p>
          <a:p>
            <a:r>
              <a:rPr lang="en-GB" sz="4000" dirty="0"/>
              <a:t>New popular cultural forms – may follow or create fashions, but also draw on long-standing traditions of expression.</a:t>
            </a:r>
          </a:p>
          <a:p>
            <a:r>
              <a:rPr lang="en-GB" sz="4000" dirty="0"/>
              <a:t>‘They embody historical memory and a consciousness of continuity with the past, as well as an orientation to what is new and changing in social experience’ (Barber, 2018, p.4).</a:t>
            </a:r>
          </a:p>
          <a:p>
            <a:endParaRPr lang="en-GB" sz="4000" dirty="0"/>
          </a:p>
          <a:p>
            <a:endParaRPr lang="en-GB" sz="2200" dirty="0"/>
          </a:p>
          <a:p>
            <a:endParaRPr lang="en-GB" sz="2200" dirty="0"/>
          </a:p>
        </p:txBody>
      </p:sp>
    </p:spTree>
    <p:extLst>
      <p:ext uri="{BB962C8B-B14F-4D97-AF65-F5344CB8AC3E}">
        <p14:creationId xmlns:p14="http://schemas.microsoft.com/office/powerpoint/2010/main" val="26709797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6035BC-EC25-6BF0-A4A8-13059D648D8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B8990-1273-A7D3-82A1-6DF3F6E275F8}"/>
              </a:ext>
            </a:extLst>
          </p:cNvPr>
          <p:cNvSpPr>
            <a:spLocks noGrp="1"/>
          </p:cNvSpPr>
          <p:nvPr>
            <p:ph type="title"/>
          </p:nvPr>
        </p:nvSpPr>
        <p:spPr>
          <a:xfrm>
            <a:off x="838200" y="365125"/>
            <a:ext cx="10515600" cy="1325563"/>
          </a:xfrm>
        </p:spPr>
        <p:txBody>
          <a:bodyPr>
            <a:normAutofit/>
          </a:bodyPr>
          <a:lstStyle/>
          <a:p>
            <a:r>
              <a:rPr lang="en-GB" sz="4200"/>
              <a:t>Scholarly engagement with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F5B0BA-BDCD-6104-5981-0BD78B726BA5}"/>
              </a:ext>
            </a:extLst>
          </p:cNvPr>
          <p:cNvSpPr>
            <a:spLocks noGrp="1"/>
          </p:cNvSpPr>
          <p:nvPr>
            <p:ph idx="1"/>
          </p:nvPr>
        </p:nvSpPr>
        <p:spPr>
          <a:xfrm>
            <a:off x="838200" y="1929384"/>
            <a:ext cx="10515600" cy="4251960"/>
          </a:xfrm>
        </p:spPr>
        <p:txBody>
          <a:bodyPr>
            <a:normAutofit fontScale="92500" lnSpcReduction="10000"/>
          </a:bodyPr>
          <a:lstStyle/>
          <a:p>
            <a:r>
              <a:rPr lang="en-GB" dirty="0"/>
              <a:t>Anthropological studies of colonial Southern Africa (from 1930s onwards)– considering everyday life and the expressive forms of ‘ordinary people’ (e.g. Mayer and Mayer, 1961; Powdermaker, 1962; Epstein, 1959, 1992)</a:t>
            </a:r>
          </a:p>
          <a:p>
            <a:r>
              <a:rPr lang="en-GB" dirty="0"/>
              <a:t>These studies explored the lives of urban migrant workers – including recreation.</a:t>
            </a:r>
          </a:p>
          <a:p>
            <a:r>
              <a:rPr lang="en-GB" dirty="0"/>
              <a:t>Mitchell (1956) – Kalela dance performance as a means of tracing ethnic and class relations.</a:t>
            </a:r>
          </a:p>
          <a:p>
            <a:r>
              <a:rPr lang="en-GB" dirty="0"/>
              <a:t>Such early studies didn’t examine forms themselves – creative arts as evidence of beliefs and attitudes, but not looking at how these arts expressed such things e.g. the specific form or how it was interpreted.</a:t>
            </a:r>
          </a:p>
          <a:p>
            <a:pPr marL="0" indent="0">
              <a:buNone/>
            </a:pPr>
            <a:endParaRPr lang="en-GB" sz="2200" dirty="0"/>
          </a:p>
          <a:p>
            <a:endParaRPr lang="en-GB" sz="2200" dirty="0"/>
          </a:p>
        </p:txBody>
      </p:sp>
    </p:spTree>
    <p:extLst>
      <p:ext uri="{BB962C8B-B14F-4D97-AF65-F5344CB8AC3E}">
        <p14:creationId xmlns:p14="http://schemas.microsoft.com/office/powerpoint/2010/main" val="697608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945EF9-7B4A-AE06-1435-C2A9A537994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667BE-C754-813F-708C-573FABFDB955}"/>
              </a:ext>
            </a:extLst>
          </p:cNvPr>
          <p:cNvSpPr>
            <a:spLocks noGrp="1"/>
          </p:cNvSpPr>
          <p:nvPr>
            <p:ph type="title"/>
          </p:nvPr>
        </p:nvSpPr>
        <p:spPr>
          <a:xfrm>
            <a:off x="838200" y="365125"/>
            <a:ext cx="10515600" cy="1325563"/>
          </a:xfrm>
        </p:spPr>
        <p:txBody>
          <a:bodyPr>
            <a:normAutofit/>
          </a:bodyPr>
          <a:lstStyle/>
          <a:p>
            <a:r>
              <a:rPr lang="en-GB" sz="4200"/>
              <a:t>Scholarly engagement with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44AB88-5003-3F4C-FE72-3C80DC49FE70}"/>
              </a:ext>
            </a:extLst>
          </p:cNvPr>
          <p:cNvSpPr>
            <a:spLocks noGrp="1"/>
          </p:cNvSpPr>
          <p:nvPr>
            <p:ph idx="1"/>
          </p:nvPr>
        </p:nvSpPr>
        <p:spPr>
          <a:xfrm>
            <a:off x="838200" y="1929384"/>
            <a:ext cx="10515600" cy="4251960"/>
          </a:xfrm>
        </p:spPr>
        <p:txBody>
          <a:bodyPr>
            <a:normAutofit fontScale="92500" lnSpcReduction="10000"/>
          </a:bodyPr>
          <a:lstStyle/>
          <a:p>
            <a:r>
              <a:rPr lang="en-GB" sz="3200" dirty="0"/>
              <a:t>From 1970s – more attention to creative forms themselves.</a:t>
            </a:r>
          </a:p>
          <a:p>
            <a:r>
              <a:rPr lang="en-GB" sz="3200" dirty="0"/>
              <a:t>Detailed studies e.g. of Ghanaian concert parties (Sutherland, 1970;  Bame, 1981; Collins, 1976; Cole, 2001), Onitsha market literature (</a:t>
            </a:r>
            <a:r>
              <a:rPr lang="en-GB" sz="3200" dirty="0" err="1"/>
              <a:t>Obiechina</a:t>
            </a:r>
            <a:r>
              <a:rPr lang="en-GB" sz="3200" dirty="0"/>
              <a:t>, 1972), Nigerian juju music (Alaja-Browne, 1989), protest music  in  </a:t>
            </a:r>
            <a:r>
              <a:rPr lang="en-GB" sz="3200" dirty="0" err="1"/>
              <a:t>e,g</a:t>
            </a:r>
            <a:r>
              <a:rPr lang="en-GB" sz="3200" dirty="0"/>
              <a:t>, Mozambique (Vail and White, 1983), Zimbabwe (Berliner, 1977; Kahari 1981).</a:t>
            </a:r>
          </a:p>
          <a:p>
            <a:r>
              <a:rPr lang="en-GB" sz="3200" dirty="0"/>
              <a:t>Askew (2002) – how musical genres have been shaped by national cultural policy and local tastes in socialist and post-socialist Tanzania.</a:t>
            </a:r>
          </a:p>
          <a:p>
            <a:endParaRPr lang="en-GB" sz="2200" dirty="0"/>
          </a:p>
        </p:txBody>
      </p:sp>
    </p:spTree>
    <p:extLst>
      <p:ext uri="{BB962C8B-B14F-4D97-AF65-F5344CB8AC3E}">
        <p14:creationId xmlns:p14="http://schemas.microsoft.com/office/powerpoint/2010/main" val="24748003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CEB53C-72D8-C1C3-3C56-B39CD6147B30}"/>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E1C55-9C80-25D0-A12E-86CC447D5D54}"/>
              </a:ext>
            </a:extLst>
          </p:cNvPr>
          <p:cNvSpPr>
            <a:spLocks noGrp="1"/>
          </p:cNvSpPr>
          <p:nvPr>
            <p:ph type="title"/>
          </p:nvPr>
        </p:nvSpPr>
        <p:spPr>
          <a:xfrm>
            <a:off x="4654296" y="329184"/>
            <a:ext cx="6894576" cy="1783080"/>
          </a:xfrm>
        </p:spPr>
        <p:txBody>
          <a:bodyPr anchor="b">
            <a:normAutofit/>
          </a:bodyPr>
          <a:lstStyle/>
          <a:p>
            <a:r>
              <a:rPr lang="en-GB" sz="5400"/>
              <a:t>Scholarly engagement with ‘popular culture’.</a:t>
            </a:r>
          </a:p>
        </p:txBody>
      </p:sp>
      <p:pic>
        <p:nvPicPr>
          <p:cNvPr id="5" name="Picture 4">
            <a:extLst>
              <a:ext uri="{FF2B5EF4-FFF2-40B4-BE49-F238E27FC236}">
                <a16:creationId xmlns:a16="http://schemas.microsoft.com/office/drawing/2014/main" id="{988172DF-9C50-384D-3E29-7DFA78C5B5E4}"/>
              </a:ext>
            </a:extLst>
          </p:cNvPr>
          <p:cNvPicPr>
            <a:picLocks noChangeAspect="1"/>
          </p:cNvPicPr>
          <p:nvPr/>
        </p:nvPicPr>
        <p:blipFill>
          <a:blip r:embed="rId2"/>
          <a:srcRect l="5594" r="1348"/>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7"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D8F533-A1D3-B15A-D6B2-B7B6CBA6442B}"/>
              </a:ext>
            </a:extLst>
          </p:cNvPr>
          <p:cNvSpPr>
            <a:spLocks noGrp="1"/>
          </p:cNvSpPr>
          <p:nvPr>
            <p:ph idx="1"/>
          </p:nvPr>
        </p:nvSpPr>
        <p:spPr>
          <a:xfrm>
            <a:off x="4654296" y="2706624"/>
            <a:ext cx="6894576" cy="3483864"/>
          </a:xfrm>
        </p:spPr>
        <p:txBody>
          <a:bodyPr>
            <a:normAutofit lnSpcReduction="10000"/>
          </a:bodyPr>
          <a:lstStyle/>
          <a:p>
            <a:r>
              <a:rPr lang="en-GB" sz="2000" dirty="0"/>
              <a:t>Regional approach in Ranger’s (1975) history of the Beni dance </a:t>
            </a:r>
          </a:p>
          <a:p>
            <a:r>
              <a:rPr lang="en-GB" sz="2000" dirty="0"/>
              <a:t>Beni dance as expression of ideas, but also an organisational form, with a hierarchy of participants modelled on colonial military and civil official structures. </a:t>
            </a:r>
          </a:p>
          <a:p>
            <a:r>
              <a:rPr lang="en-GB" sz="2000" dirty="0"/>
              <a:t>Traces spread of this organisational form over 60yrs – mapping largely onto period of colonial rule – from Kenya to Tanganyika, Northern Rhodesia, and Nyasaland, taking on different names and local characteristics</a:t>
            </a:r>
          </a:p>
          <a:p>
            <a:r>
              <a:rPr lang="en-GB" sz="2000" dirty="0"/>
              <a:t>Tracing movement of cultural forms across wide areas – helps inform picture of mobility of popular culture and how it is adapted to local conditions.</a:t>
            </a:r>
          </a:p>
          <a:p>
            <a:endParaRPr lang="en-GB" sz="2000" dirty="0"/>
          </a:p>
        </p:txBody>
      </p:sp>
    </p:spTree>
    <p:extLst>
      <p:ext uri="{BB962C8B-B14F-4D97-AF65-F5344CB8AC3E}">
        <p14:creationId xmlns:p14="http://schemas.microsoft.com/office/powerpoint/2010/main" val="30649883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9276DB-8894-49CA-3F49-23F1EC4AA60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CC8C3-491B-D72D-2900-43ECC35F5F63}"/>
              </a:ext>
            </a:extLst>
          </p:cNvPr>
          <p:cNvSpPr>
            <a:spLocks noGrp="1"/>
          </p:cNvSpPr>
          <p:nvPr>
            <p:ph type="title"/>
          </p:nvPr>
        </p:nvSpPr>
        <p:spPr>
          <a:xfrm>
            <a:off x="838200" y="365125"/>
            <a:ext cx="10515600" cy="1325563"/>
          </a:xfrm>
        </p:spPr>
        <p:txBody>
          <a:bodyPr>
            <a:normAutofit/>
          </a:bodyPr>
          <a:lstStyle/>
          <a:p>
            <a:r>
              <a:rPr lang="en-GB" sz="4200"/>
              <a:t>Scholarly engagement with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FCD621-ED65-19F5-2D24-47145AE75E40}"/>
              </a:ext>
            </a:extLst>
          </p:cNvPr>
          <p:cNvSpPr>
            <a:spLocks noGrp="1"/>
          </p:cNvSpPr>
          <p:nvPr>
            <p:ph idx="1"/>
          </p:nvPr>
        </p:nvSpPr>
        <p:spPr>
          <a:xfrm>
            <a:off x="838200" y="1929384"/>
            <a:ext cx="10515600" cy="4251960"/>
          </a:xfrm>
        </p:spPr>
        <p:txBody>
          <a:bodyPr>
            <a:normAutofit fontScale="85000" lnSpcReduction="10000"/>
          </a:bodyPr>
          <a:lstStyle/>
          <a:p>
            <a:r>
              <a:rPr lang="en-GB" sz="3200" dirty="0"/>
              <a:t>Fabian (1978) – ideas and creative energy may cross genres, themes might appear in one form and then </a:t>
            </a:r>
            <a:r>
              <a:rPr lang="en-GB" sz="3200" dirty="0" err="1"/>
              <a:t>reapper</a:t>
            </a:r>
            <a:r>
              <a:rPr lang="en-GB" sz="3200" dirty="0"/>
              <a:t> in a different context. </a:t>
            </a:r>
          </a:p>
          <a:p>
            <a:r>
              <a:rPr lang="en-GB" sz="3200" dirty="0"/>
              <a:t>E.g. topic of relationships between men and women in Katanga (DRC) – focus of interest and anxiety in context of labour migration, urbanisation, and socioeconomic inequalities. </a:t>
            </a:r>
          </a:p>
          <a:p>
            <a:r>
              <a:rPr lang="en-GB" sz="3200" dirty="0"/>
              <a:t>Fabian shows how the theme first emerged in popular songs, then in the Christian Jamaa movement, then later in popular paintings.</a:t>
            </a:r>
          </a:p>
          <a:p>
            <a:r>
              <a:rPr lang="en-GB" sz="3200" dirty="0"/>
              <a:t>Suggests we need attention not just to how one form (e.g. music) changes over time and space, but also how themes may cross genres.</a:t>
            </a:r>
          </a:p>
          <a:p>
            <a:pPr marL="0" indent="0">
              <a:buNone/>
            </a:pPr>
            <a:endParaRPr lang="en-GB" sz="2200" dirty="0"/>
          </a:p>
          <a:p>
            <a:endParaRPr lang="en-GB" sz="2200" dirty="0"/>
          </a:p>
        </p:txBody>
      </p:sp>
    </p:spTree>
    <p:extLst>
      <p:ext uri="{BB962C8B-B14F-4D97-AF65-F5344CB8AC3E}">
        <p14:creationId xmlns:p14="http://schemas.microsoft.com/office/powerpoint/2010/main" val="13887815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7F3F18-325F-EB5A-0332-2C623BDF03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E4330-76BE-19EF-5455-87F5F2BB8C0B}"/>
              </a:ext>
            </a:extLst>
          </p:cNvPr>
          <p:cNvSpPr>
            <a:spLocks noGrp="1"/>
          </p:cNvSpPr>
          <p:nvPr>
            <p:ph type="title"/>
          </p:nvPr>
        </p:nvSpPr>
        <p:spPr>
          <a:xfrm>
            <a:off x="838200" y="365125"/>
            <a:ext cx="10515600" cy="1325563"/>
          </a:xfrm>
        </p:spPr>
        <p:txBody>
          <a:bodyPr>
            <a:normAutofit/>
          </a:bodyPr>
          <a:lstStyle/>
          <a:p>
            <a:r>
              <a:rPr lang="en-GB" sz="4200"/>
              <a:t>Scholarly engagement with ‘popular culture’.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8BCC52-AD94-CB25-077C-309D7451AC04}"/>
              </a:ext>
            </a:extLst>
          </p:cNvPr>
          <p:cNvSpPr>
            <a:spLocks noGrp="1"/>
          </p:cNvSpPr>
          <p:nvPr>
            <p:ph idx="1"/>
          </p:nvPr>
        </p:nvSpPr>
        <p:spPr>
          <a:xfrm>
            <a:off x="838200" y="1929384"/>
            <a:ext cx="10515600" cy="4251960"/>
          </a:xfrm>
        </p:spPr>
        <p:txBody>
          <a:bodyPr>
            <a:normAutofit fontScale="92500" lnSpcReduction="20000"/>
          </a:bodyPr>
          <a:lstStyle/>
          <a:p>
            <a:pPr marL="0" indent="0">
              <a:buNone/>
            </a:pPr>
            <a:r>
              <a:rPr lang="en-GB" sz="3200" dirty="0"/>
              <a:t>From mid-1990s – more work on contemporary media – coinciding with major shifts in media landscape on the African continent.</a:t>
            </a:r>
          </a:p>
          <a:p>
            <a:pPr marL="0" indent="0">
              <a:buNone/>
            </a:pPr>
            <a:r>
              <a:rPr lang="en-GB" sz="3200" dirty="0"/>
              <a:t>Influenced by media studies approaches and focused on mass media</a:t>
            </a:r>
          </a:p>
          <a:p>
            <a:pPr marL="0" indent="0">
              <a:buNone/>
            </a:pPr>
            <a:r>
              <a:rPr lang="en-GB" sz="3200" dirty="0"/>
              <a:t>Focus on the digital revolution</a:t>
            </a:r>
          </a:p>
          <a:p>
            <a:pPr marL="0" indent="0">
              <a:buNone/>
            </a:pPr>
            <a:r>
              <a:rPr lang="en-GB" sz="3200" dirty="0"/>
              <a:t>Critique (Barber, 2018): Tend to overlook previous history of media in Africa and relationship with ‘non-mediatised’ popular culture’. What did new colonial, postcolonial, and post-digital revolution cultural forms emerge from? What did their creators draw on? Were there continuities as well as changes?</a:t>
            </a:r>
          </a:p>
          <a:p>
            <a:pPr marL="0" indent="0">
              <a:buNone/>
            </a:pPr>
            <a:endParaRPr lang="en-GB" sz="2200" dirty="0"/>
          </a:p>
          <a:p>
            <a:pPr marL="0" indent="0">
              <a:buNone/>
            </a:pPr>
            <a:endParaRPr lang="en-GB" sz="2200" dirty="0"/>
          </a:p>
          <a:p>
            <a:endParaRPr lang="en-GB" sz="2200" dirty="0"/>
          </a:p>
        </p:txBody>
      </p:sp>
    </p:spTree>
    <p:extLst>
      <p:ext uri="{BB962C8B-B14F-4D97-AF65-F5344CB8AC3E}">
        <p14:creationId xmlns:p14="http://schemas.microsoft.com/office/powerpoint/2010/main" val="279991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0027F-CD04-A4F8-A2D6-420D7B483177}"/>
              </a:ext>
            </a:extLst>
          </p:cNvPr>
          <p:cNvSpPr>
            <a:spLocks noGrp="1"/>
          </p:cNvSpPr>
          <p:nvPr>
            <p:ph type="title"/>
          </p:nvPr>
        </p:nvSpPr>
        <p:spPr>
          <a:xfrm>
            <a:off x="638881" y="639193"/>
            <a:ext cx="10602859" cy="3573516"/>
          </a:xfrm>
        </p:spPr>
        <p:txBody>
          <a:bodyPr vert="horz" lIns="91440" tIns="45720" rIns="91440" bIns="45720" rtlCol="0" anchor="b">
            <a:normAutofit/>
          </a:bodyPr>
          <a:lstStyle/>
          <a:p>
            <a:r>
              <a:rPr lang="en-US" sz="5600" kern="1200" dirty="0">
                <a:solidFill>
                  <a:schemeClr val="tx1"/>
                </a:solidFill>
                <a:latin typeface="+mj-lt"/>
                <a:ea typeface="+mj-ea"/>
                <a:cs typeface="+mj-cs"/>
              </a:rPr>
              <a:t>Friday’s session: </a:t>
            </a:r>
            <a:r>
              <a:rPr lang="en-US" sz="5600" dirty="0"/>
              <a:t>Human Rights</a:t>
            </a:r>
            <a:endParaRPr lang="en-US" sz="5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25F5F69C-8FB1-9FA8-AE4B-AB60BCF8786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Please read at least one of the key readings and bring your notes to class.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94456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71CBC-067B-1174-C057-C1E0E425FB03}"/>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9675DF-238D-DE28-4C7D-48A50C424845}"/>
              </a:ext>
            </a:extLst>
          </p:cNvPr>
          <p:cNvSpPr>
            <a:spLocks noGrp="1"/>
          </p:cNvSpPr>
          <p:nvPr>
            <p:ph idx="1"/>
          </p:nvPr>
        </p:nvSpPr>
        <p:spPr>
          <a:xfrm>
            <a:off x="838200" y="1929384"/>
            <a:ext cx="10515600" cy="4251960"/>
          </a:xfrm>
        </p:spPr>
        <p:txBody>
          <a:bodyPr>
            <a:noAutofit/>
          </a:bodyPr>
          <a:lstStyle/>
          <a:p>
            <a:r>
              <a:rPr lang="en-GB" dirty="0"/>
              <a:t>Afolabi Alaja-Browne, ‘The Origin and Development of </a:t>
            </a:r>
            <a:r>
              <a:rPr lang="en-GB" dirty="0" err="1"/>
              <a:t>JuJu</a:t>
            </a:r>
            <a:r>
              <a:rPr lang="en-GB" dirty="0"/>
              <a:t> Music’, </a:t>
            </a:r>
            <a:r>
              <a:rPr lang="en-GB" i="1" dirty="0"/>
              <a:t>The Black Perspective in Music </a:t>
            </a:r>
            <a:r>
              <a:rPr lang="en-GB" dirty="0"/>
              <a:t>17.1-2 (1989), pp. 55-72.</a:t>
            </a:r>
          </a:p>
          <a:p>
            <a:r>
              <a:rPr lang="en-GB" dirty="0"/>
              <a:t>Kelly Askew, </a:t>
            </a:r>
            <a:r>
              <a:rPr lang="en-GB" i="1" dirty="0"/>
              <a:t>Performing the Nation: Swahili Music and Cultural Politics in Tanzania </a:t>
            </a:r>
            <a:r>
              <a:rPr lang="en-GB" dirty="0"/>
              <a:t>(Chicago, 2002).</a:t>
            </a:r>
          </a:p>
          <a:p>
            <a:r>
              <a:rPr lang="en-GB" dirty="0"/>
              <a:t>K. N. Bame, </a:t>
            </a:r>
            <a:r>
              <a:rPr lang="en-GB" i="1" dirty="0"/>
              <a:t>Come to Laugh: A Study of African Traditional Theatre in Ghana </a:t>
            </a:r>
            <a:r>
              <a:rPr lang="en-GB" dirty="0"/>
              <a:t>(Accra, 1981).</a:t>
            </a:r>
          </a:p>
          <a:p>
            <a:r>
              <a:rPr lang="en-GB" dirty="0"/>
              <a:t>Karin Barber, ‘Popular Arts in Africa’, </a:t>
            </a:r>
            <a:r>
              <a:rPr lang="en-GB" i="1" dirty="0"/>
              <a:t>African Studies Review </a:t>
            </a:r>
            <a:r>
              <a:rPr lang="en-GB" dirty="0"/>
              <a:t>30.3 (1987).</a:t>
            </a:r>
          </a:p>
          <a:p>
            <a:r>
              <a:rPr lang="en-GB" dirty="0"/>
              <a:t>Karin Barber, ‘Introduction’ in Karin Barber (ed.), </a:t>
            </a:r>
            <a:r>
              <a:rPr lang="en-GB" i="1" dirty="0"/>
              <a:t>Readings in African Popular Culture </a:t>
            </a:r>
            <a:r>
              <a:rPr lang="en-GB" dirty="0"/>
              <a:t>(Bloomington, IN, 1997).</a:t>
            </a:r>
          </a:p>
          <a:p>
            <a:endParaRPr lang="en-GB" dirty="0"/>
          </a:p>
        </p:txBody>
      </p:sp>
    </p:spTree>
    <p:extLst>
      <p:ext uri="{BB962C8B-B14F-4D97-AF65-F5344CB8AC3E}">
        <p14:creationId xmlns:p14="http://schemas.microsoft.com/office/powerpoint/2010/main" val="38828338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A8B623-96DA-420F-0C79-CD6F5C09BB4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0EBF55-60E0-E133-62E1-ABD3F1EC4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0C653-168E-1B0D-1039-83A73BFD0D9A}"/>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C9452967-EA4C-5C6A-1D6C-89CA360D9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522ED3-60D6-6F4F-78DD-CC40FB00A897}"/>
              </a:ext>
            </a:extLst>
          </p:cNvPr>
          <p:cNvSpPr>
            <a:spLocks noGrp="1"/>
          </p:cNvSpPr>
          <p:nvPr>
            <p:ph idx="1"/>
          </p:nvPr>
        </p:nvSpPr>
        <p:spPr>
          <a:xfrm>
            <a:off x="838200" y="1929384"/>
            <a:ext cx="10515600" cy="4251960"/>
          </a:xfrm>
        </p:spPr>
        <p:txBody>
          <a:bodyPr>
            <a:noAutofit/>
          </a:bodyPr>
          <a:lstStyle/>
          <a:p>
            <a:r>
              <a:rPr lang="en-GB" dirty="0"/>
              <a:t>Karin Barber, </a:t>
            </a:r>
            <a:r>
              <a:rPr lang="en-GB" i="1" dirty="0"/>
              <a:t>A History of African Popular Culture </a:t>
            </a:r>
            <a:r>
              <a:rPr lang="en-GB" dirty="0"/>
              <a:t>(Cambridge, 2018).</a:t>
            </a:r>
          </a:p>
          <a:p>
            <a:r>
              <a:rPr lang="en-GB" dirty="0"/>
              <a:t>Tony Bennet, ‘Popular culture: A teaching object’, </a:t>
            </a:r>
            <a:r>
              <a:rPr lang="en-GB" i="1" dirty="0"/>
              <a:t>Screen Education </a:t>
            </a:r>
            <a:r>
              <a:rPr lang="en-GB" dirty="0"/>
              <a:t>34 (1980), 17-30.</a:t>
            </a:r>
          </a:p>
          <a:p>
            <a:r>
              <a:rPr lang="en-GB" dirty="0"/>
              <a:t>Paul Berliner, ‘Political Sentiment in Shona Song and Oral Literature’, </a:t>
            </a:r>
            <a:r>
              <a:rPr lang="en-GB" i="1" dirty="0"/>
              <a:t>Essays in Arts and Sciences </a:t>
            </a:r>
            <a:r>
              <a:rPr lang="en-GB" dirty="0"/>
              <a:t>6.1 (1977).</a:t>
            </a:r>
          </a:p>
          <a:p>
            <a:r>
              <a:rPr lang="en-GB" dirty="0"/>
              <a:t>Roger Chartier, </a:t>
            </a:r>
            <a:r>
              <a:rPr lang="en-GB" i="1" dirty="0"/>
              <a:t>The Cultural Uses of Print in Early Modern France </a:t>
            </a:r>
            <a:r>
              <a:rPr lang="en-GB" dirty="0"/>
              <a:t>(Princeton, NJ, 1987).</a:t>
            </a:r>
          </a:p>
          <a:p>
            <a:pPr marL="0" indent="0">
              <a:buNone/>
            </a:pPr>
            <a:endParaRPr lang="en-GB" dirty="0"/>
          </a:p>
          <a:p>
            <a:endParaRPr lang="en-GB" dirty="0"/>
          </a:p>
        </p:txBody>
      </p:sp>
    </p:spTree>
    <p:extLst>
      <p:ext uri="{BB962C8B-B14F-4D97-AF65-F5344CB8AC3E}">
        <p14:creationId xmlns:p14="http://schemas.microsoft.com/office/powerpoint/2010/main" val="32945655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C2A389-B67C-5254-0B75-8E0D8D1FA36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AA854F-73B2-34E1-C5A3-56182AB2D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A6065-B639-1916-56A4-20333B4BEDC5}"/>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8A14B85F-B2DE-EF0A-E935-4C0E17E13D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67818C-D8EE-1820-9206-517799045044}"/>
              </a:ext>
            </a:extLst>
          </p:cNvPr>
          <p:cNvSpPr>
            <a:spLocks noGrp="1"/>
          </p:cNvSpPr>
          <p:nvPr>
            <p:ph idx="1"/>
          </p:nvPr>
        </p:nvSpPr>
        <p:spPr>
          <a:xfrm>
            <a:off x="838200" y="1929384"/>
            <a:ext cx="10515600" cy="4251960"/>
          </a:xfrm>
        </p:spPr>
        <p:txBody>
          <a:bodyPr>
            <a:noAutofit/>
          </a:bodyPr>
          <a:lstStyle/>
          <a:p>
            <a:r>
              <a:rPr lang="en-GB" dirty="0"/>
              <a:t>Catherine M. Cole,</a:t>
            </a:r>
            <a:r>
              <a:rPr lang="en-GB" i="1" dirty="0"/>
              <a:t> Ghana’s Concert Party Theatre </a:t>
            </a:r>
            <a:r>
              <a:rPr lang="en-GB" dirty="0"/>
              <a:t>(Bloomington, IN, 2001).</a:t>
            </a:r>
          </a:p>
          <a:p>
            <a:r>
              <a:rPr lang="en-GB" dirty="0"/>
              <a:t>E. J. Collins, ‘Comic Opera in Ghana’, </a:t>
            </a:r>
            <a:r>
              <a:rPr lang="en-GB" i="1" dirty="0"/>
              <a:t>African Arts </a:t>
            </a:r>
            <a:r>
              <a:rPr lang="en-GB" dirty="0"/>
              <a:t>9.2 (1976), pp. 50-57.</a:t>
            </a:r>
          </a:p>
          <a:p>
            <a:r>
              <a:rPr lang="en-GB" dirty="0"/>
              <a:t>David B. Coplan, </a:t>
            </a:r>
            <a:r>
              <a:rPr lang="en-GB" i="1" dirty="0"/>
              <a:t>In the Time of Cannibals: The Word Music of South Africa’s Basotho Migrants </a:t>
            </a:r>
            <a:r>
              <a:rPr lang="en-GB" dirty="0"/>
              <a:t>(Chicago, 1994).</a:t>
            </a:r>
          </a:p>
          <a:p>
            <a:r>
              <a:rPr lang="en-GB" dirty="0"/>
              <a:t>Stijn </a:t>
            </a:r>
            <a:r>
              <a:rPr lang="en-GB" dirty="0" err="1"/>
              <a:t>Daenekindt</a:t>
            </a:r>
            <a:r>
              <a:rPr lang="en-GB" dirty="0"/>
              <a:t>, ‘High Culture’ in </a:t>
            </a:r>
            <a:r>
              <a:rPr lang="en-GB" i="1" dirty="0"/>
              <a:t>The Blackwell Encyclopaedia of Sociology </a:t>
            </a:r>
            <a:r>
              <a:rPr lang="en-GB" dirty="0"/>
              <a:t>(2018)</a:t>
            </a:r>
          </a:p>
          <a:p>
            <a:endParaRPr lang="en-GB" dirty="0"/>
          </a:p>
        </p:txBody>
      </p:sp>
    </p:spTree>
    <p:extLst>
      <p:ext uri="{BB962C8B-B14F-4D97-AF65-F5344CB8AC3E}">
        <p14:creationId xmlns:p14="http://schemas.microsoft.com/office/powerpoint/2010/main" val="41866065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436BAA-F0E6-C3DE-44B2-64C21CD954D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5B1BD57-C778-3BC6-995B-4E55C5704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5C1D6-BA9E-766A-A163-48B1F700DEA9}"/>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5D2E2580-A180-6F03-824C-45C3CAD0A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29AFEA-371F-D310-6B93-709B9A8F0064}"/>
              </a:ext>
            </a:extLst>
          </p:cNvPr>
          <p:cNvSpPr>
            <a:spLocks noGrp="1"/>
          </p:cNvSpPr>
          <p:nvPr>
            <p:ph idx="1"/>
          </p:nvPr>
        </p:nvSpPr>
        <p:spPr>
          <a:xfrm>
            <a:off x="838200" y="1929384"/>
            <a:ext cx="10515600" cy="4251960"/>
          </a:xfrm>
        </p:spPr>
        <p:txBody>
          <a:bodyPr>
            <a:noAutofit/>
          </a:bodyPr>
          <a:lstStyle/>
          <a:p>
            <a:r>
              <a:rPr lang="en-GB" dirty="0"/>
              <a:t>A. L. Epstein, </a:t>
            </a:r>
            <a:r>
              <a:rPr lang="en-GB" i="1" dirty="0"/>
              <a:t>Politics in an Urban African Community </a:t>
            </a:r>
            <a:r>
              <a:rPr lang="en-GB" dirty="0"/>
              <a:t>(Manchester, 1958).</a:t>
            </a:r>
          </a:p>
          <a:p>
            <a:r>
              <a:rPr lang="en-GB" dirty="0"/>
              <a:t>A. L. Epstein, </a:t>
            </a:r>
            <a:r>
              <a:rPr lang="en-GB" i="1" dirty="0"/>
              <a:t>Scenes from African Urban Life </a:t>
            </a:r>
            <a:r>
              <a:rPr lang="en-GB" dirty="0"/>
              <a:t>(Edinburgh, 1992).</a:t>
            </a:r>
          </a:p>
          <a:p>
            <a:r>
              <a:rPr lang="en-GB" dirty="0"/>
              <a:t>Johannes Fabian, ‘Popular Culture in Africa: Findings and Conjectures’, </a:t>
            </a:r>
            <a:r>
              <a:rPr lang="en-GB" i="1" dirty="0"/>
              <a:t>Africa </a:t>
            </a:r>
            <a:r>
              <a:rPr lang="en-GB" dirty="0"/>
              <a:t>48 (1978), 313-34.</a:t>
            </a:r>
          </a:p>
          <a:p>
            <a:r>
              <a:rPr lang="en-GB" dirty="0"/>
              <a:t>Toyin Falola and Olajumoke Yacob-</a:t>
            </a:r>
            <a:r>
              <a:rPr lang="en-GB" dirty="0" err="1"/>
              <a:t>Haliso</a:t>
            </a:r>
            <a:r>
              <a:rPr lang="en-GB" dirty="0"/>
              <a:t>, </a:t>
            </a:r>
            <a:r>
              <a:rPr lang="en-GB" i="1" dirty="0"/>
              <a:t>Women in Africa </a:t>
            </a:r>
            <a:r>
              <a:rPr lang="en-GB" dirty="0"/>
              <a:t>(Abingdon, 2025).</a:t>
            </a:r>
          </a:p>
          <a:p>
            <a:endParaRPr lang="en-GB" dirty="0"/>
          </a:p>
          <a:p>
            <a:endParaRPr lang="en-GB" dirty="0"/>
          </a:p>
        </p:txBody>
      </p:sp>
    </p:spTree>
    <p:extLst>
      <p:ext uri="{BB962C8B-B14F-4D97-AF65-F5344CB8AC3E}">
        <p14:creationId xmlns:p14="http://schemas.microsoft.com/office/powerpoint/2010/main" val="7615901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BD1F17-B77E-AD4A-B0A4-1C48D6E3BB2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8DD303-3F07-EB43-1DA9-2193168B6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07108-8656-B371-C23B-92A7E98BB06B}"/>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50B4D289-F166-7E47-0AC0-A44BA8D28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0D0010-0134-9E39-66C6-02D7F7F0A680}"/>
              </a:ext>
            </a:extLst>
          </p:cNvPr>
          <p:cNvSpPr>
            <a:spLocks noGrp="1"/>
          </p:cNvSpPr>
          <p:nvPr>
            <p:ph idx="1"/>
          </p:nvPr>
        </p:nvSpPr>
        <p:spPr>
          <a:xfrm>
            <a:off x="838200" y="1929384"/>
            <a:ext cx="10515600" cy="4251960"/>
          </a:xfrm>
        </p:spPr>
        <p:txBody>
          <a:bodyPr>
            <a:noAutofit/>
          </a:bodyPr>
          <a:lstStyle/>
          <a:p>
            <a:r>
              <a:rPr lang="en-GB" dirty="0"/>
              <a:t>Stuart Hall, ‘Notes on deconstructing “The Popular” in Raphael Samuel (ed.), </a:t>
            </a:r>
            <a:r>
              <a:rPr lang="en-GB" i="1" dirty="0"/>
              <a:t>People’s History and Socialist Theory </a:t>
            </a:r>
            <a:r>
              <a:rPr lang="en-GB" dirty="0"/>
              <a:t>(London, 1981), pp. 227-241.</a:t>
            </a:r>
          </a:p>
          <a:p>
            <a:r>
              <a:rPr lang="en-GB" dirty="0"/>
              <a:t>G. P. Kahari, ‘The History of the Shona Protest Song: A Preliminary Study’ </a:t>
            </a:r>
            <a:r>
              <a:rPr lang="en-GB" i="1" dirty="0" err="1"/>
              <a:t>Zambesia</a:t>
            </a:r>
            <a:r>
              <a:rPr lang="en-GB" i="1" dirty="0"/>
              <a:t> </a:t>
            </a:r>
            <a:r>
              <a:rPr lang="en-GB" dirty="0"/>
              <a:t>9.2 (1981), 79-101.</a:t>
            </a:r>
          </a:p>
          <a:p>
            <a:r>
              <a:rPr lang="en-GB" dirty="0"/>
              <a:t>Philip Mayer and Iona Mayer, </a:t>
            </a:r>
            <a:r>
              <a:rPr lang="en-GB" i="1" dirty="0"/>
              <a:t>Townsmen or Tribesmen: Conservatism and the Process of Urbanisation in a South African City </a:t>
            </a:r>
            <a:r>
              <a:rPr lang="en-GB" dirty="0"/>
              <a:t>(Cape Town, 1961)</a:t>
            </a:r>
          </a:p>
          <a:p>
            <a:endParaRPr lang="en-GB" dirty="0"/>
          </a:p>
          <a:p>
            <a:endParaRPr lang="en-GB" dirty="0"/>
          </a:p>
        </p:txBody>
      </p:sp>
    </p:spTree>
    <p:extLst>
      <p:ext uri="{BB962C8B-B14F-4D97-AF65-F5344CB8AC3E}">
        <p14:creationId xmlns:p14="http://schemas.microsoft.com/office/powerpoint/2010/main" val="8744105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DC0637-8E74-7A5C-900D-19349E62430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081527-FE00-5C4D-2A99-85017C114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C4DB5-5820-5D1C-758E-55462DA36798}"/>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F6B25515-1EB2-AB63-8E53-3FB0D49A3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46CBED-8318-C9C3-3DC4-50BF9D6C134E}"/>
              </a:ext>
            </a:extLst>
          </p:cNvPr>
          <p:cNvSpPr>
            <a:spLocks noGrp="1"/>
          </p:cNvSpPr>
          <p:nvPr>
            <p:ph idx="1"/>
          </p:nvPr>
        </p:nvSpPr>
        <p:spPr>
          <a:xfrm>
            <a:off x="838200" y="1929384"/>
            <a:ext cx="10515600" cy="4251960"/>
          </a:xfrm>
        </p:spPr>
        <p:txBody>
          <a:bodyPr>
            <a:noAutofit/>
          </a:bodyPr>
          <a:lstStyle/>
          <a:p>
            <a:r>
              <a:rPr lang="en-GB" dirty="0"/>
              <a:t>J. C. Mitchell, </a:t>
            </a:r>
            <a:r>
              <a:rPr lang="en-GB" i="1" dirty="0"/>
              <a:t>The Kalela Dance </a:t>
            </a:r>
            <a:r>
              <a:rPr lang="en-GB" dirty="0"/>
              <a:t>(Manchester, 1956)</a:t>
            </a:r>
          </a:p>
          <a:p>
            <a:r>
              <a:rPr lang="en-GB" dirty="0"/>
              <a:t>E. N. </a:t>
            </a:r>
            <a:r>
              <a:rPr lang="en-GB" dirty="0" err="1"/>
              <a:t>Obiechina</a:t>
            </a:r>
            <a:r>
              <a:rPr lang="en-GB" dirty="0"/>
              <a:t>, </a:t>
            </a:r>
            <a:r>
              <a:rPr lang="en-GB" i="1" dirty="0"/>
              <a:t>Onitsha Market Literature </a:t>
            </a:r>
            <a:r>
              <a:rPr lang="en-GB" dirty="0"/>
              <a:t>(London, 1972)</a:t>
            </a:r>
          </a:p>
          <a:p>
            <a:r>
              <a:rPr lang="en-GB" dirty="0"/>
              <a:t>Hortense Powdermaker, </a:t>
            </a:r>
            <a:r>
              <a:rPr lang="en-GB" i="1" dirty="0"/>
              <a:t>Copper Town: Changing Africa </a:t>
            </a:r>
            <a:r>
              <a:rPr lang="en-GB" dirty="0"/>
              <a:t>(New York, 1962)</a:t>
            </a:r>
          </a:p>
          <a:p>
            <a:r>
              <a:rPr lang="en-GB" dirty="0"/>
              <a:t>T. O. Ranger, </a:t>
            </a:r>
            <a:r>
              <a:rPr lang="en-GB" i="1" dirty="0"/>
              <a:t>Dance and Society in Eastern Africa 1890-1970: The Beni Ngoma </a:t>
            </a:r>
            <a:r>
              <a:rPr lang="en-GB" dirty="0"/>
              <a:t>(Berkeley, 1975).</a:t>
            </a:r>
          </a:p>
          <a:p>
            <a:r>
              <a:rPr lang="en-GB" dirty="0"/>
              <a:t>Efua Sutherland, </a:t>
            </a:r>
            <a:r>
              <a:rPr lang="en-GB" i="1" dirty="0"/>
              <a:t>The Original Bob: The Story of Bob Johnson, Ghana’s Ace Comedian </a:t>
            </a:r>
            <a:r>
              <a:rPr lang="en-GB" dirty="0"/>
              <a:t>(Accra, 1970).</a:t>
            </a:r>
          </a:p>
          <a:p>
            <a:r>
              <a:rPr lang="en-GB" dirty="0"/>
              <a:t>Janet Topp-</a:t>
            </a:r>
            <a:r>
              <a:rPr lang="en-GB" dirty="0" err="1"/>
              <a:t>Fargion</a:t>
            </a:r>
            <a:r>
              <a:rPr lang="en-GB" dirty="0"/>
              <a:t>, ‘The role of women in </a:t>
            </a:r>
            <a:r>
              <a:rPr lang="en-GB" dirty="0" err="1"/>
              <a:t>taraab</a:t>
            </a:r>
            <a:r>
              <a:rPr lang="en-GB" dirty="0"/>
              <a:t> in Zanzibar: An historical examination of a process of Africanization’, </a:t>
            </a:r>
            <a:r>
              <a:rPr lang="en-GB" i="1" dirty="0"/>
              <a:t>The World of Music </a:t>
            </a:r>
            <a:r>
              <a:rPr lang="en-GB" dirty="0"/>
              <a:t>35.2 (1993), 109-25.</a:t>
            </a:r>
          </a:p>
          <a:p>
            <a:endParaRPr lang="en-GB" dirty="0"/>
          </a:p>
        </p:txBody>
      </p:sp>
    </p:spTree>
    <p:extLst>
      <p:ext uri="{BB962C8B-B14F-4D97-AF65-F5344CB8AC3E}">
        <p14:creationId xmlns:p14="http://schemas.microsoft.com/office/powerpoint/2010/main" val="1228912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157AA3-D1C6-00C4-392D-64F8B896329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85F5B7-0009-FA9F-507A-092D1BB97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E66CD-82E3-3B8D-0153-4E4441B6390A}"/>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F61AAEDD-96E7-6D4B-6B9B-65CA04E9F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ED315F-BA6B-0D10-CB22-4830A5B9FE48}"/>
              </a:ext>
            </a:extLst>
          </p:cNvPr>
          <p:cNvSpPr>
            <a:spLocks noGrp="1"/>
          </p:cNvSpPr>
          <p:nvPr>
            <p:ph idx="1"/>
          </p:nvPr>
        </p:nvSpPr>
        <p:spPr>
          <a:xfrm>
            <a:off x="838200" y="1929384"/>
            <a:ext cx="10515600" cy="4251960"/>
          </a:xfrm>
        </p:spPr>
        <p:txBody>
          <a:bodyPr>
            <a:normAutofit/>
          </a:bodyPr>
          <a:lstStyle/>
          <a:p>
            <a:r>
              <a:rPr lang="en-GB" dirty="0"/>
              <a:t>Leroy Vail and </a:t>
            </a:r>
            <a:r>
              <a:rPr lang="en-GB" dirty="0" err="1"/>
              <a:t>Landeg</a:t>
            </a:r>
            <a:r>
              <a:rPr lang="en-GB" dirty="0"/>
              <a:t> White, ‘Forms of Resistance: Songs and Perceptions of Power in Colonial Mozambique’, </a:t>
            </a:r>
            <a:r>
              <a:rPr lang="en-GB" i="1" dirty="0"/>
              <a:t>American Historical Review </a:t>
            </a:r>
            <a:r>
              <a:rPr lang="en-GB" dirty="0"/>
              <a:t>88.4 (1983), 883-919.</a:t>
            </a:r>
          </a:p>
          <a:p>
            <a:r>
              <a:rPr lang="en-GB" dirty="0"/>
              <a:t>Christopher Waterman, </a:t>
            </a:r>
            <a:r>
              <a:rPr lang="en-GB" i="1" dirty="0"/>
              <a:t>Juju: A Social History and Ethnography of an African Popular Music </a:t>
            </a:r>
            <a:r>
              <a:rPr lang="en-GB" dirty="0"/>
              <a:t>(Chicago, 1990).</a:t>
            </a:r>
          </a:p>
          <a:p>
            <a:r>
              <a:rPr lang="en-GB" dirty="0"/>
              <a:t>Raymond Williams, </a:t>
            </a:r>
            <a:r>
              <a:rPr lang="en-GB" i="1" dirty="0"/>
              <a:t>Keywords: A Vocabulary of Culture and Society </a:t>
            </a:r>
            <a:r>
              <a:rPr lang="en-GB" dirty="0"/>
              <a:t>(London, 1983).</a:t>
            </a:r>
          </a:p>
        </p:txBody>
      </p:sp>
    </p:spTree>
    <p:extLst>
      <p:ext uri="{BB962C8B-B14F-4D97-AF65-F5344CB8AC3E}">
        <p14:creationId xmlns:p14="http://schemas.microsoft.com/office/powerpoint/2010/main" val="3228331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3204</Words>
  <Application>Microsoft Office PowerPoint</Application>
  <PresentationFormat>Widescreen</PresentationFormat>
  <Paragraphs>182</Paragraphs>
  <Slides>45</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45</vt:i4>
      </vt:variant>
    </vt:vector>
  </HeadingPairs>
  <TitlesOfParts>
    <vt:vector size="49" baseType="lpstr">
      <vt:lpstr>Aptos</vt:lpstr>
      <vt:lpstr>Aptos Display</vt:lpstr>
      <vt:lpstr>Arial</vt:lpstr>
      <vt:lpstr>Office Theme</vt:lpstr>
      <vt:lpstr>HPHI5035/6035: African Modernities  </vt:lpstr>
      <vt:lpstr>Today’s session</vt:lpstr>
      <vt:lpstr>Review</vt:lpstr>
      <vt:lpstr>African popular cultures</vt:lpstr>
      <vt:lpstr>What do we mean by ‘popular culture’? What forms does popular culture take?</vt:lpstr>
      <vt:lpstr>What is ‘culture?’</vt:lpstr>
      <vt:lpstr>What is ‘culture?’</vt:lpstr>
      <vt:lpstr>What is ‘popular culture’?</vt:lpstr>
      <vt:lpstr>What is the ‘popular’ anyway?</vt:lpstr>
      <vt:lpstr>What is ‘popular culture?’</vt:lpstr>
      <vt:lpstr>Popular culture and change</vt:lpstr>
      <vt:lpstr>Popular culture and change</vt:lpstr>
      <vt:lpstr>Popular culture and change</vt:lpstr>
      <vt:lpstr>PowerPoint Presentation</vt:lpstr>
      <vt:lpstr>What is ‘popular culture’?</vt:lpstr>
      <vt:lpstr>What is the ‘popular’ anyway?</vt:lpstr>
      <vt:lpstr>What is the ‘popular’ anyway?</vt:lpstr>
      <vt:lpstr>What is ‘popular’ anyway?</vt:lpstr>
      <vt:lpstr>What is ‘popular’ anyway?</vt:lpstr>
      <vt:lpstr>What is ‘popular’ anyway?</vt:lpstr>
      <vt:lpstr>What is ‘popular’ anyway?</vt:lpstr>
      <vt:lpstr>What is ‘popular’ anyway?</vt:lpstr>
      <vt:lpstr>Siti binti Saad, ‘Muhogo Wa Jangombe’ (c.1930) </vt:lpstr>
      <vt:lpstr>What is ‘popular’ anyway?</vt:lpstr>
      <vt:lpstr>What is ‘popular’ anyway?</vt:lpstr>
      <vt:lpstr>What is ‘popular’ anyway?</vt:lpstr>
      <vt:lpstr>What is ‘popular culture’?</vt:lpstr>
      <vt:lpstr>Continental and global exchanges</vt:lpstr>
      <vt:lpstr>PowerPoint Presentation</vt:lpstr>
      <vt:lpstr>Continental and global exchanges</vt:lpstr>
      <vt:lpstr>Emerging trends</vt:lpstr>
      <vt:lpstr>Popular culture and historians</vt:lpstr>
      <vt:lpstr>Scholarly engagement with ‘popular culture’.</vt:lpstr>
      <vt:lpstr>Scholarly engagement with ‘popular culture’.</vt:lpstr>
      <vt:lpstr>Scholarly engagement with ‘popular culture’.</vt:lpstr>
      <vt:lpstr>Scholarly engagement with ‘popular culture’.</vt:lpstr>
      <vt:lpstr>Scholarly engagement with ‘popular culture’.</vt:lpstr>
      <vt:lpstr>Friday’s session: Human Rights</vt:lpstr>
      <vt:lpstr>References</vt:lpstr>
      <vt:lpstr>References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9</cp:revision>
  <dcterms:created xsi:type="dcterms:W3CDTF">2026-04-19T21:12:18Z</dcterms:created>
  <dcterms:modified xsi:type="dcterms:W3CDTF">2026-05-14T07:32:06Z</dcterms:modified>
</cp:coreProperties>
</file>