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handoutMasterIdLst>
    <p:handoutMasterId r:id="rId35"/>
  </p:handoutMasterIdLst>
  <p:sldIdLst>
    <p:sldId id="272" r:id="rId2"/>
    <p:sldId id="273" r:id="rId3"/>
    <p:sldId id="277" r:id="rId4"/>
    <p:sldId id="278" r:id="rId5"/>
    <p:sldId id="276" r:id="rId6"/>
    <p:sldId id="274" r:id="rId7"/>
    <p:sldId id="279" r:id="rId8"/>
    <p:sldId id="275" r:id="rId9"/>
    <p:sldId id="281" r:id="rId10"/>
    <p:sldId id="280" r:id="rId11"/>
    <p:sldId id="287" r:id="rId12"/>
    <p:sldId id="288" r:id="rId13"/>
    <p:sldId id="256" r:id="rId14"/>
    <p:sldId id="257" r:id="rId15"/>
    <p:sldId id="259" r:id="rId16"/>
    <p:sldId id="258" r:id="rId17"/>
    <p:sldId id="260" r:id="rId18"/>
    <p:sldId id="261" r:id="rId19"/>
    <p:sldId id="262" r:id="rId20"/>
    <p:sldId id="263" r:id="rId21"/>
    <p:sldId id="266" r:id="rId22"/>
    <p:sldId id="267" r:id="rId23"/>
    <p:sldId id="268" r:id="rId24"/>
    <p:sldId id="269" r:id="rId25"/>
    <p:sldId id="265" r:id="rId26"/>
    <p:sldId id="285" r:id="rId27"/>
    <p:sldId id="264" r:id="rId28"/>
    <p:sldId id="282" r:id="rId29"/>
    <p:sldId id="283" r:id="rId30"/>
    <p:sldId id="286" r:id="rId31"/>
    <p:sldId id="289" r:id="rId32"/>
    <p:sldId id="28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692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FBDDE8-0AD1-4DA6-B62A-2C4AEEBD6641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4E662E-C43B-4687-A32F-29BC8987B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23035D-075A-40BF-BFE5-41C7F99FD9EA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0C98A-205C-4121-A893-8962D85056E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0C98A-205C-4121-A893-8962D85056E7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Hand maidens</a:t>
            </a:r>
            <a:r>
              <a:rPr lang="en-GB" baseline="0" dirty="0" smtClean="0"/>
              <a:t> of colonialism – EP and </a:t>
            </a:r>
            <a:r>
              <a:rPr lang="en-GB" baseline="0" dirty="0" err="1" smtClean="0"/>
              <a:t>Nuer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0C98A-205C-4121-A893-8962D85056E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3D8EF7C-2B64-43AC-BACE-5112EB86AC09}" type="datetimeFigureOut">
              <a:rPr lang="en-GB" smtClean="0"/>
              <a:pPr/>
              <a:t>20/10/2010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9F3F4C-84C1-4EC9-BC93-3B419828A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PrimateHandshake#p/u/43/q1svmZqLXFY" TargetMode="External"/><Relationship Id="rId2" Type="http://schemas.openxmlformats.org/officeDocument/2006/relationships/hyperlink" Target="http://www.youtube.com/watch?v=F7WWHjhsYIc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youtube.com/PrimateHandshake#p/search/3/43IURhGw2Lw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user/ScribbleMax#p/c/DDBCED782FE2BEA3/0/rd9eLJa7LrE" TargetMode="Externa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NBvIqCXIwU&amp;feature=channel" TargetMode="Externa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Culture shock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it first feels like ‘in the field’</a:t>
            </a:r>
            <a:endParaRPr lang="en-GB" dirty="0"/>
          </a:p>
        </p:txBody>
      </p:sp>
      <p:pic>
        <p:nvPicPr>
          <p:cNvPr id="1029" name="Picture 5" descr="C:\Documents and Settings\sa025\Local Settings\Temporary Internet Files\Content.IE5\DLXUOH81\MC9000590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465248"/>
            <a:ext cx="3067873" cy="219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Culture shock</a:t>
            </a:r>
          </a:p>
          <a:p>
            <a:pPr lvl="1"/>
            <a:r>
              <a:rPr lang="en-GB" dirty="0" smtClean="0"/>
              <a:t>What is it?</a:t>
            </a:r>
          </a:p>
          <a:p>
            <a:pPr lvl="1"/>
            <a:r>
              <a:rPr lang="en-GB" dirty="0" smtClean="0"/>
              <a:t>How does it feel?</a:t>
            </a:r>
          </a:p>
          <a:p>
            <a:r>
              <a:rPr lang="en-GB" dirty="0" smtClean="0"/>
              <a:t>Why do we get it?</a:t>
            </a:r>
          </a:p>
          <a:p>
            <a:r>
              <a:rPr lang="en-GB" dirty="0" smtClean="0"/>
              <a:t>What can we do about it?</a:t>
            </a:r>
          </a:p>
          <a:p>
            <a:r>
              <a:rPr lang="en-GB" dirty="0" smtClean="0"/>
              <a:t>Other points…</a:t>
            </a:r>
            <a:endParaRPr lang="en-GB" dirty="0"/>
          </a:p>
        </p:txBody>
      </p:sp>
      <p:pic>
        <p:nvPicPr>
          <p:cNvPr id="5" name="Picture 7" descr="LiWei5BM_800x8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47060" y="2925328"/>
            <a:ext cx="3373412" cy="34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shock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Anxieties felt by some on experiencing different cultures for prolonged periods</a:t>
            </a:r>
          </a:p>
          <a:p>
            <a:r>
              <a:rPr lang="en-GB" dirty="0" smtClean="0"/>
              <a:t>Can manifest psychologically, physiologically and behaviourally</a:t>
            </a:r>
          </a:p>
          <a:p>
            <a:r>
              <a:rPr lang="en-GB" dirty="0" smtClean="0"/>
              <a:t>Claimed to be reaction to lack of known cultural signs and signals </a:t>
            </a:r>
            <a:endParaRPr lang="en-GB" dirty="0"/>
          </a:p>
        </p:txBody>
      </p:sp>
      <p:pic>
        <p:nvPicPr>
          <p:cNvPr id="1027" name="Picture 3" descr="C:\Users\luci\AppData\Local\Microsoft\Windows\Temporary Internet Files\Content.IE5\DLIYC64I\MC9000567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581128"/>
            <a:ext cx="2695010" cy="19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signs of culture shock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Missing home excessively</a:t>
            </a:r>
          </a:p>
          <a:p>
            <a:r>
              <a:rPr lang="en-GB" dirty="0" smtClean="0"/>
              <a:t> Unreasonable irritation, hostility or boredom towards ‘others’</a:t>
            </a:r>
          </a:p>
          <a:p>
            <a:r>
              <a:rPr lang="en-GB" dirty="0" smtClean="0"/>
              <a:t>Criticism of ‘other’s ways, beliefs etc</a:t>
            </a:r>
          </a:p>
          <a:p>
            <a:r>
              <a:rPr lang="en-GB" dirty="0" smtClean="0"/>
              <a:t>Lack of appetite</a:t>
            </a:r>
          </a:p>
          <a:p>
            <a:r>
              <a:rPr lang="en-GB" dirty="0" smtClean="0"/>
              <a:t>Sleeplessness or excessive tiredness</a:t>
            </a:r>
          </a:p>
          <a:p>
            <a:r>
              <a:rPr lang="en-GB" dirty="0" smtClean="0"/>
              <a:t>Claiming things are dirty</a:t>
            </a:r>
          </a:p>
          <a:p>
            <a:r>
              <a:rPr lang="en-GB" dirty="0" smtClean="0"/>
              <a:t>Minor physical symptoms - rash, pains </a:t>
            </a:r>
          </a:p>
          <a:p>
            <a:endParaRPr lang="en-GB" dirty="0"/>
          </a:p>
        </p:txBody>
      </p:sp>
      <p:pic>
        <p:nvPicPr>
          <p:cNvPr id="2050" name="Picture 2" descr="C:\Users\luci\AppData\Local\Microsoft\Windows\Temporary Internet Files\Content.IE5\DLIYC64I\MC9002403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2074" y="3681360"/>
            <a:ext cx="1880446" cy="298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leading to culture shock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395536" y="2492896"/>
          <a:ext cx="8229600" cy="28448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Before leaving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 arrival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First weeks +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Adjustment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Feelings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Expectation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Excitement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Regret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Acceptance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Actions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Planning, packing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Discovery, exploring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Lack of familiarity, red tape, responsibilities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Making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 friends, understanding processes, involved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Associated</a:t>
                      </a:r>
                      <a:r>
                        <a:rPr lang="en-GB" b="1" baseline="0" dirty="0" smtClean="0"/>
                        <a:t> responses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Concerns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 with excited anticipation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Eagerness, keen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Restless, uncertainty, obsessions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Recognition , interest and tolerance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>
                <a:solidFill>
                  <a:srgbClr val="FFC000"/>
                </a:solidFill>
              </a:rPr>
              <a:t>Culture shock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Some contributing factors: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Climate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Language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Food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Personal space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Expectations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smtClean="0"/>
              <a:t>Hygiene </a:t>
            </a:r>
          </a:p>
        </p:txBody>
      </p:sp>
      <p:pic>
        <p:nvPicPr>
          <p:cNvPr id="4106" name="Picture 10" descr="http://1.bp.blogspot.com/_LbccUVbSRd8/SgSIIl1UnlI/AAAAAAAAEnw/a90UJi0UAwA/s400/Witchetty+Grub.JPG"/>
          <p:cNvPicPr>
            <a:picLocks noChangeAspect="1" noChangeArrowheads="1"/>
          </p:cNvPicPr>
          <p:nvPr/>
        </p:nvPicPr>
        <p:blipFill>
          <a:blip r:embed="rId2" cstate="print"/>
          <a:srcRect l="17010" t="20227"/>
          <a:stretch>
            <a:fillRect/>
          </a:stretch>
        </p:blipFill>
        <p:spPr bwMode="auto">
          <a:xfrm>
            <a:off x="4499992" y="3356992"/>
            <a:ext cx="4058339" cy="291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it happen?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Difference and the unknown challenges people</a:t>
            </a:r>
          </a:p>
          <a:p>
            <a:r>
              <a:rPr lang="en-GB" dirty="0" smtClean="0"/>
              <a:t>Values are confronted</a:t>
            </a:r>
          </a:p>
          <a:p>
            <a:r>
              <a:rPr lang="en-GB" dirty="0" smtClean="0"/>
              <a:t>Ideas of right and wrong are questioned</a:t>
            </a:r>
          </a:p>
          <a:p>
            <a:r>
              <a:rPr lang="en-GB" dirty="0" smtClean="0"/>
              <a:t>Meanings are removed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Disorientation creates conflict and anxiety in individuals</a:t>
            </a:r>
          </a:p>
          <a:p>
            <a:r>
              <a:rPr lang="en-GB" dirty="0" smtClean="0"/>
              <a:t>‘</a:t>
            </a:r>
            <a:r>
              <a:rPr lang="en-GB" i="1" dirty="0" smtClean="0"/>
              <a:t>Meaning comes from the use of shared symbols and depression is a loss of meaning</a:t>
            </a:r>
            <a:r>
              <a:rPr lang="en-GB" dirty="0" smtClean="0"/>
              <a:t>’ </a:t>
            </a:r>
            <a:r>
              <a:rPr lang="en-GB" sz="1900" dirty="0" smtClean="0"/>
              <a:t>(Gaines cited http://anthropologymatters.com/index.php?journal=anth_matters&amp;page=article&amp;op=view&amp;path%5B%5D=64&amp;path%5B%5D=123)</a:t>
            </a:r>
            <a:endParaRPr lang="en-GB" sz="1900" dirty="0"/>
          </a:p>
        </p:txBody>
      </p:sp>
      <p:pic>
        <p:nvPicPr>
          <p:cNvPr id="3084" name="Picture 12" descr="C:\Users\luci\AppData\Local\Microsoft\Windows\Temporary Internet Files\Content.IE5\2O8T44R0\MM90004089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07224" y="404664"/>
            <a:ext cx="1981200" cy="942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dirty="0" smtClean="0">
                <a:solidFill>
                  <a:srgbClr val="FFC000"/>
                </a:solidFill>
              </a:rPr>
              <a:t>Misconceptions and Judgements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2476500"/>
          </a:xfrm>
          <a:noFill/>
        </p:spPr>
        <p:txBody>
          <a:bodyPr/>
          <a:lstStyle/>
          <a:p>
            <a:pPr eaLnBrk="1" hangingPunct="1"/>
            <a:r>
              <a:rPr lang="en-GB" dirty="0" smtClean="0"/>
              <a:t>Language and translation</a:t>
            </a:r>
          </a:p>
          <a:p>
            <a:pPr eaLnBrk="1" hangingPunct="1"/>
            <a:r>
              <a:rPr lang="en-GB" dirty="0" smtClean="0"/>
              <a:t>Personal prejudices</a:t>
            </a:r>
          </a:p>
          <a:p>
            <a:pPr eaLnBrk="1" hangingPunct="1"/>
            <a:r>
              <a:rPr lang="en-GB" dirty="0" smtClean="0"/>
              <a:t>Clash of beliefs – right and wrong</a:t>
            </a:r>
          </a:p>
          <a:p>
            <a:pPr eaLnBrk="1" hangingPunct="1"/>
            <a:r>
              <a:rPr lang="en-GB" dirty="0" smtClean="0"/>
              <a:t>Pranks </a:t>
            </a:r>
          </a:p>
        </p:txBody>
      </p:sp>
      <p:pic>
        <p:nvPicPr>
          <p:cNvPr id="8196" name="Picture 5" descr="misunderstanding-kristin-hog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429000"/>
            <a:ext cx="5044984" cy="29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psychological explanation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Tajfel</a:t>
            </a:r>
            <a:r>
              <a:rPr lang="en-GB" dirty="0" smtClean="0"/>
              <a:t> – in group/out group experiment</a:t>
            </a:r>
            <a:endParaRPr lang="en-GB" dirty="0"/>
          </a:p>
        </p:txBody>
      </p:sp>
      <p:pic>
        <p:nvPicPr>
          <p:cNvPr id="4" name="Picture 3" descr="C:\Users\luci\AppData\Local\Microsoft\Windows\Temporary Internet Files\Content.IE5\C5E04ZI0\MC900434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889304"/>
            <a:ext cx="3276000" cy="327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Recognise your state of mind</a:t>
            </a:r>
          </a:p>
          <a:p>
            <a:r>
              <a:rPr lang="en-GB" dirty="0" smtClean="0"/>
              <a:t>Take things slowly; be patient</a:t>
            </a:r>
          </a:p>
          <a:p>
            <a:r>
              <a:rPr lang="en-GB" dirty="0" smtClean="0"/>
              <a:t>Learn the language – communicate</a:t>
            </a:r>
          </a:p>
          <a:p>
            <a:r>
              <a:rPr lang="en-GB" dirty="0" smtClean="0"/>
              <a:t>Be open to new ideas, learn appropriate behaviours</a:t>
            </a:r>
          </a:p>
          <a:p>
            <a:r>
              <a:rPr lang="en-GB" dirty="0" smtClean="0"/>
              <a:t>Try and form a structure for yourself</a:t>
            </a:r>
          </a:p>
          <a:p>
            <a:endParaRPr lang="en-GB" dirty="0" smtClean="0"/>
          </a:p>
          <a:p>
            <a:r>
              <a:rPr lang="en-GB" dirty="0" smtClean="0"/>
              <a:t>Remember </a:t>
            </a:r>
            <a:r>
              <a:rPr lang="en-GB" dirty="0" err="1" smtClean="0"/>
              <a:t>Tajfel’s</a:t>
            </a:r>
            <a:r>
              <a:rPr lang="en-GB" dirty="0" smtClean="0"/>
              <a:t> psychology of in-group/out-group</a:t>
            </a:r>
            <a:endParaRPr lang="en-GB" dirty="0"/>
          </a:p>
        </p:txBody>
      </p:sp>
      <p:pic>
        <p:nvPicPr>
          <p:cNvPr id="39938" name="Picture 2" descr="C:\Users\luci\AppData\Local\Microsoft\Windows\Temporary Internet Files\Content.IE5\2O8T44R0\MP900433054[1].jpg"/>
          <p:cNvPicPr>
            <a:picLocks noChangeAspect="1" noChangeArrowheads="1"/>
          </p:cNvPicPr>
          <p:nvPr/>
        </p:nvPicPr>
        <p:blipFill>
          <a:blip r:embed="rId2" cstate="print"/>
          <a:srcRect t="19051"/>
          <a:stretch>
            <a:fillRect/>
          </a:stretch>
        </p:blipFill>
        <p:spPr bwMode="auto">
          <a:xfrm>
            <a:off x="6588224" y="260648"/>
            <a:ext cx="2218971" cy="2331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Anthropology at home</a:t>
            </a:r>
          </a:p>
          <a:p>
            <a:r>
              <a:rPr lang="en-GB" dirty="0" smtClean="0"/>
              <a:t>Is culture shock really real?</a:t>
            </a:r>
          </a:p>
          <a:p>
            <a:pPr lvl="1"/>
            <a:r>
              <a:rPr lang="en-GB" dirty="0" smtClean="0"/>
              <a:t>Shouldn’t anthropologists be prepared?</a:t>
            </a:r>
          </a:p>
          <a:p>
            <a:r>
              <a:rPr lang="en-GB" dirty="0" smtClean="0"/>
              <a:t>‘Academic bravado’ (Irwin, Ibid)</a:t>
            </a:r>
            <a:endParaRPr lang="en-GB" dirty="0"/>
          </a:p>
        </p:txBody>
      </p:sp>
      <p:pic>
        <p:nvPicPr>
          <p:cNvPr id="1028" name="Picture 4" descr="C:\Documents and Settings\sa025\Local Settings\Temporary Internet Files\Content.IE5\OB1XB2HX\MP9000496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933056"/>
            <a:ext cx="3657600" cy="2468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Culture shock is the uncomfortable process of making meaning</a:t>
            </a:r>
          </a:p>
          <a:p>
            <a:r>
              <a:rPr lang="en-GB" dirty="0" smtClean="0"/>
              <a:t>The discomfort can manifest variously</a:t>
            </a:r>
          </a:p>
          <a:p>
            <a:r>
              <a:rPr lang="en-GB" dirty="0" smtClean="0"/>
              <a:t>Familiarisation with cultural expectations and behaviours alleviates the symptoms</a:t>
            </a:r>
          </a:p>
          <a:p>
            <a:r>
              <a:rPr lang="en-GB" dirty="0" smtClean="0"/>
              <a:t>As meanings alter identities can shift</a:t>
            </a:r>
            <a:endParaRPr lang="en-GB" dirty="0"/>
          </a:p>
        </p:txBody>
      </p:sp>
      <p:pic>
        <p:nvPicPr>
          <p:cNvPr id="4" name="Picture 8" descr="C:\Documents and Settings\sa025\Local Settings\Temporary Internet Files\Content.IE5\3U5MR7LA\MP9004437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869160"/>
            <a:ext cx="2593848" cy="1719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8077200" cy="1673352"/>
          </a:xfrm>
        </p:spPr>
        <p:txBody>
          <a:bodyPr/>
          <a:lstStyle/>
          <a:p>
            <a:r>
              <a:rPr lang="en-GB" dirty="0" smtClean="0"/>
              <a:t>Applied anthropology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anthropology can be used</a:t>
            </a:r>
            <a:endParaRPr lang="en-GB" dirty="0"/>
          </a:p>
        </p:txBody>
      </p:sp>
      <p:pic>
        <p:nvPicPr>
          <p:cNvPr id="5" name="Picture 2" descr="C:\Users\luci\AppData\Local\Microsoft\Windows\Temporary Internet Files\Content.IE5\2O8T44R0\MP9004475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356992"/>
            <a:ext cx="3247819" cy="32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applied anthropology?</a:t>
            </a:r>
          </a:p>
          <a:p>
            <a:r>
              <a:rPr lang="en-GB" dirty="0" smtClean="0"/>
              <a:t>Special features of the role</a:t>
            </a:r>
          </a:p>
          <a:p>
            <a:r>
              <a:rPr lang="en-GB" dirty="0" smtClean="0"/>
              <a:t>Examples –</a:t>
            </a:r>
          </a:p>
          <a:p>
            <a:pPr lvl="1"/>
            <a:r>
              <a:rPr lang="en-GB" dirty="0" smtClean="0"/>
              <a:t>Australian aboriginal groups</a:t>
            </a:r>
          </a:p>
          <a:p>
            <a:pPr lvl="1"/>
            <a:r>
              <a:rPr lang="en-GB" dirty="0" smtClean="0"/>
              <a:t>Nestlé</a:t>
            </a:r>
          </a:p>
          <a:p>
            <a:pPr lvl="1"/>
            <a:r>
              <a:rPr lang="en-GB" dirty="0" smtClean="0"/>
              <a:t>Tree planting  in Kenya and Peru</a:t>
            </a:r>
          </a:p>
          <a:p>
            <a:pPr lvl="1"/>
            <a:r>
              <a:rPr lang="en-GB" dirty="0" err="1" smtClean="0"/>
              <a:t>Kerula</a:t>
            </a:r>
            <a:r>
              <a:rPr lang="en-GB" dirty="0" smtClean="0"/>
              <a:t>, Indian community plant initiative</a:t>
            </a:r>
          </a:p>
          <a:p>
            <a:r>
              <a:rPr lang="en-GB" dirty="0" smtClean="0"/>
              <a:t>Use of knowledge/ misuse of knowledge</a:t>
            </a:r>
            <a:endParaRPr lang="en-GB" dirty="0"/>
          </a:p>
        </p:txBody>
      </p:sp>
      <p:pic>
        <p:nvPicPr>
          <p:cNvPr id="6146" name="Picture 2" descr="C:\Users\luci\AppData\Local\Microsoft\Windows\Temporary Internet Files\Content.IE5\DLIYC64I\MP9004445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60648"/>
            <a:ext cx="1962912" cy="2270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applied anthropology?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Pure v applied anthropology</a:t>
            </a:r>
          </a:p>
          <a:p>
            <a:r>
              <a:rPr lang="en-GB" dirty="0" smtClean="0"/>
              <a:t>Applied =</a:t>
            </a:r>
          </a:p>
          <a:p>
            <a:pPr lvl="1"/>
            <a:r>
              <a:rPr lang="en-GB" dirty="0" smtClean="0"/>
              <a:t>Problem-orientated research</a:t>
            </a:r>
          </a:p>
          <a:p>
            <a:pPr lvl="1"/>
            <a:r>
              <a:rPr lang="en-GB" dirty="0" smtClean="0"/>
              <a:t>Anthropological knowledge and data that is applied to find a solution to a social problem</a:t>
            </a:r>
            <a:endParaRPr lang="en-GB" dirty="0"/>
          </a:p>
        </p:txBody>
      </p:sp>
      <p:pic>
        <p:nvPicPr>
          <p:cNvPr id="1026" name="Picture 2" descr="C:\Users\luci\AppData\Local\Microsoft\Windows\Temporary Internet Files\Content.IE5\2O8T44R0\MP9004484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365104"/>
            <a:ext cx="3132000" cy="2088000"/>
          </a:xfrm>
          <a:prstGeom prst="rect">
            <a:avLst/>
          </a:prstGeom>
          <a:noFill/>
        </p:spPr>
      </p:pic>
      <p:pic>
        <p:nvPicPr>
          <p:cNvPr id="1030" name="Picture 6" descr="C:\Users\luci\AppData\Local\Microsoft\Windows\Temporary Internet Files\Content.IE5\DLIYC64I\MM90025449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5229200"/>
            <a:ext cx="1238250" cy="714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apply anthropology?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Pure anthropology = theory based knowledge</a:t>
            </a:r>
          </a:p>
          <a:p>
            <a:r>
              <a:rPr lang="en-GB" dirty="0" smtClean="0"/>
              <a:t>Anthropologists began to</a:t>
            </a:r>
          </a:p>
          <a:p>
            <a:pPr lvl="1"/>
            <a:r>
              <a:rPr lang="en-GB" dirty="0" smtClean="0"/>
              <a:t>Question  previous role – ‘handmaiden of colonialism’</a:t>
            </a:r>
          </a:p>
          <a:p>
            <a:pPr lvl="1"/>
            <a:r>
              <a:rPr lang="en-GB" dirty="0" smtClean="0"/>
              <a:t>Question knowledge ownership</a:t>
            </a:r>
          </a:p>
          <a:p>
            <a:pPr lvl="1"/>
            <a:r>
              <a:rPr lang="en-GB" dirty="0" smtClean="0"/>
              <a:t>Question the anthropological role</a:t>
            </a:r>
            <a:endParaRPr lang="en-GB" dirty="0"/>
          </a:p>
        </p:txBody>
      </p:sp>
      <p:pic>
        <p:nvPicPr>
          <p:cNvPr id="3077" name="Picture 5" descr="C:\Users\luci\AppData\Local\Microsoft\Windows\Temporary Internet Files\Content.IE5\TAQDD7RT\MP9004435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581128"/>
            <a:ext cx="2142979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anthropology?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Special features:</a:t>
            </a:r>
          </a:p>
          <a:p>
            <a:pPr lvl="1"/>
            <a:r>
              <a:rPr lang="en-GB" dirty="0" smtClean="0"/>
              <a:t>Participant observation</a:t>
            </a:r>
          </a:p>
          <a:p>
            <a:pPr lvl="1"/>
            <a:r>
              <a:rPr lang="en-GB" dirty="0" smtClean="0"/>
              <a:t>Holism</a:t>
            </a:r>
          </a:p>
          <a:p>
            <a:pPr lvl="1"/>
            <a:r>
              <a:rPr lang="en-GB" dirty="0" smtClean="0"/>
              <a:t>Regional expertise</a:t>
            </a:r>
          </a:p>
          <a:p>
            <a:pPr lvl="1"/>
            <a:r>
              <a:rPr lang="en-GB" dirty="0" err="1" smtClean="0"/>
              <a:t>Emic</a:t>
            </a:r>
            <a:r>
              <a:rPr lang="en-GB" dirty="0" smtClean="0"/>
              <a:t> view</a:t>
            </a:r>
          </a:p>
          <a:p>
            <a:pPr lvl="1"/>
            <a:r>
              <a:rPr lang="en-GB" dirty="0" smtClean="0"/>
              <a:t>Cultural relativism</a:t>
            </a:r>
          </a:p>
          <a:p>
            <a:pPr lvl="1"/>
            <a:r>
              <a:rPr lang="en-GB" dirty="0" smtClean="0"/>
              <a:t>Link between 2 cultures</a:t>
            </a:r>
            <a:endParaRPr lang="en-GB" dirty="0"/>
          </a:p>
        </p:txBody>
      </p:sp>
      <p:pic>
        <p:nvPicPr>
          <p:cNvPr id="4" name="Picture 8" descr="C:\Users\luci\AppData\Local\Microsoft\Windows\Temporary Internet Files\Content.IE5\C5E04ZI0\MP900438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3537" y="3933352"/>
            <a:ext cx="3978943" cy="26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 observation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Immersion in the culture</a:t>
            </a:r>
          </a:p>
          <a:p>
            <a:r>
              <a:rPr lang="en-GB" dirty="0" smtClean="0"/>
              <a:t>Doing the tasks</a:t>
            </a:r>
          </a:p>
          <a:p>
            <a:r>
              <a:rPr lang="en-GB" dirty="0" smtClean="0"/>
              <a:t>Living as others live</a:t>
            </a:r>
          </a:p>
          <a:p>
            <a:r>
              <a:rPr lang="en-GB" dirty="0" smtClean="0"/>
              <a:t>Learning the language</a:t>
            </a:r>
          </a:p>
          <a:p>
            <a:endParaRPr lang="en-GB" dirty="0" smtClean="0"/>
          </a:p>
          <a:p>
            <a:r>
              <a:rPr lang="en-GB" dirty="0" smtClean="0"/>
              <a:t>Creates a deeper, personal understanding of cultural realities</a:t>
            </a:r>
            <a:endParaRPr lang="en-GB" dirty="0"/>
          </a:p>
        </p:txBody>
      </p:sp>
      <p:pic>
        <p:nvPicPr>
          <p:cNvPr id="1028" name="Picture 4" descr="C:\Documents and Settings\sa025\Local Settings\Temporary Internet Files\Content.IE5\VGZVPYJO\MP9102187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00808"/>
            <a:ext cx="3515035" cy="23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holistic viewpoint sees experience ‘in the round’  taking into account all perspectives (history, economic etc)</a:t>
            </a:r>
          </a:p>
          <a:p>
            <a:r>
              <a:rPr lang="en-GB" dirty="0" smtClean="0"/>
              <a:t>Holism demands acknowledgement of interconnections between parts</a:t>
            </a:r>
            <a:endParaRPr lang="en-GB" dirty="0"/>
          </a:p>
        </p:txBody>
      </p:sp>
      <p:pic>
        <p:nvPicPr>
          <p:cNvPr id="3074" name="Picture 2" descr="C:\Documents and Settings\sa025\Local Settings\Temporary Internet Files\Content.IE5\1OXR2WQ2\MP900401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70" y="4437112"/>
            <a:ext cx="2971162" cy="19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Regional expertise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Anthropologists have cultural knowledge that most policy makers do not</a:t>
            </a:r>
          </a:p>
          <a:p>
            <a:r>
              <a:rPr lang="en-GB" dirty="0" smtClean="0"/>
              <a:t>Despite </a:t>
            </a:r>
            <a:r>
              <a:rPr lang="en-GB" dirty="0" err="1" smtClean="0"/>
              <a:t>specialisms</a:t>
            </a:r>
            <a:r>
              <a:rPr lang="en-GB" dirty="0" smtClean="0"/>
              <a:t> they are still area experts</a:t>
            </a:r>
            <a:endParaRPr lang="en-GB" dirty="0"/>
          </a:p>
        </p:txBody>
      </p:sp>
      <p:pic>
        <p:nvPicPr>
          <p:cNvPr id="2050" name="Picture 2" descr="C:\Documents and Settings\sa025\Local Settings\Temporary Internet Files\Content.IE5\3U5MR7LA\MP9000786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149080"/>
            <a:ext cx="2743200" cy="18341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Emic</a:t>
            </a:r>
            <a:r>
              <a:rPr lang="en-GB" dirty="0" smtClean="0"/>
              <a:t>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ideas and beliefs of the local people as foundational the anthropologist can provide important information to planners and developers</a:t>
            </a:r>
            <a:endParaRPr lang="en-GB" dirty="0"/>
          </a:p>
        </p:txBody>
      </p:sp>
      <p:pic>
        <p:nvPicPr>
          <p:cNvPr id="4" name="Picture 5" descr="C:\Documents and Settings\sa025\Local Settings\Temporary Internet Files\Content.IE5\VGZVPYJO\MC9000555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7295" y="3762948"/>
            <a:ext cx="3665145" cy="2690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relativism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idea that:</a:t>
            </a:r>
          </a:p>
          <a:p>
            <a:pPr lvl="1"/>
            <a:r>
              <a:rPr lang="en-GB" dirty="0" smtClean="0"/>
              <a:t>All cultures are qualitatively different</a:t>
            </a:r>
          </a:p>
          <a:p>
            <a:pPr lvl="1"/>
            <a:r>
              <a:rPr lang="en-GB" dirty="0" smtClean="0"/>
              <a:t>No culture has the prerogative on correct behaviour </a:t>
            </a:r>
          </a:p>
          <a:p>
            <a:pPr lvl="1"/>
            <a:r>
              <a:rPr lang="en-GB" dirty="0" smtClean="0"/>
              <a:t>All cultures are only able to be understood from ‘the inside’</a:t>
            </a:r>
          </a:p>
          <a:p>
            <a:pPr lvl="1"/>
            <a:r>
              <a:rPr lang="en-GB" dirty="0" smtClean="0"/>
              <a:t>That all cultures have their own intrinsic logic</a:t>
            </a:r>
          </a:p>
          <a:p>
            <a:r>
              <a:rPr lang="en-GB" dirty="0" smtClean="0"/>
              <a:t>Encourages tolerance for all perspectives</a:t>
            </a:r>
            <a:endParaRPr lang="en-GB" dirty="0"/>
          </a:p>
        </p:txBody>
      </p:sp>
      <p:pic>
        <p:nvPicPr>
          <p:cNvPr id="4098" name="Picture 2" descr="C:\Documents and Settings\sa025\Local Settings\Temporary Internet Files\Content.IE5\VGZVPYJO\MC91021632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4664"/>
            <a:ext cx="1690832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between cultures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Topical expertise and examples might be applicable to other situations</a:t>
            </a:r>
            <a:endParaRPr lang="en-GB" dirty="0"/>
          </a:p>
        </p:txBody>
      </p:sp>
      <p:pic>
        <p:nvPicPr>
          <p:cNvPr id="5127" name="Picture 7" descr="C:\Documents and Settings\sa025\Local Settings\Temporary Internet Files\Content.IE5\3U5MR7LA\MP9002013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861048"/>
            <a:ext cx="3657600" cy="2407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FFFF66"/>
                </a:solidFill>
              </a:rPr>
              <a:t>Evaluator</a:t>
            </a:r>
            <a:r>
              <a:rPr lang="en-GB" dirty="0" smtClean="0"/>
              <a:t>: considers value/worth of policy decisions 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Planner</a:t>
            </a:r>
            <a:r>
              <a:rPr lang="en-GB" dirty="0" smtClean="0"/>
              <a:t>: active participation in planning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Impact assessor</a:t>
            </a:r>
            <a:r>
              <a:rPr lang="en-GB" dirty="0" smtClean="0"/>
              <a:t>: works out consequences of changes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Trainer</a:t>
            </a:r>
            <a:r>
              <a:rPr lang="en-GB" dirty="0" smtClean="0"/>
              <a:t>: teaches others in cross cultural situations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Advocate</a:t>
            </a:r>
            <a:r>
              <a:rPr lang="en-GB" dirty="0" smtClean="0"/>
              <a:t>: supports and speaks for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Expert witness</a:t>
            </a:r>
            <a:r>
              <a:rPr lang="en-GB" dirty="0" smtClean="0"/>
              <a:t>: culturally relevant info in judicial cases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Cultural broker</a:t>
            </a:r>
            <a:r>
              <a:rPr lang="en-GB" dirty="0" smtClean="0"/>
              <a:t>: liaison between parties</a:t>
            </a:r>
          </a:p>
          <a:p>
            <a:r>
              <a:rPr lang="en-GB" dirty="0" smtClean="0">
                <a:solidFill>
                  <a:srgbClr val="FFFF66"/>
                </a:solidFill>
              </a:rPr>
              <a:t>Policy researcher</a:t>
            </a:r>
            <a:r>
              <a:rPr lang="en-GB" dirty="0" smtClean="0"/>
              <a:t>: provides info for policy makers</a:t>
            </a:r>
          </a:p>
        </p:txBody>
      </p:sp>
      <p:pic>
        <p:nvPicPr>
          <p:cNvPr id="6164" name="Picture 20" descr="C:\Documents and Settings\sa025\Local Settings\Temporary Internet Files\Content.IE5\1OXR2WQ2\MP9004432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60648"/>
            <a:ext cx="1629575" cy="1080000"/>
          </a:xfrm>
          <a:prstGeom prst="rect">
            <a:avLst/>
          </a:prstGeom>
          <a:noFill/>
        </p:spPr>
      </p:pic>
      <p:sp>
        <p:nvSpPr>
          <p:cNvPr id="30" name="Rectangle 29"/>
          <p:cNvSpPr/>
          <p:nvPr/>
        </p:nvSpPr>
        <p:spPr>
          <a:xfrm>
            <a:off x="5292080" y="6309320"/>
            <a:ext cx="3264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en-GB" dirty="0" smtClean="0"/>
              <a:t>(Adapted from Ferraro,2008: 55)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–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625609"/>
          </a:xfrm>
        </p:spPr>
        <p:txBody>
          <a:bodyPr/>
          <a:lstStyle/>
          <a:p>
            <a:r>
              <a:rPr lang="en-GB" dirty="0" smtClean="0"/>
              <a:t>Nestlé’s marketing of formula baby milk in the 3</a:t>
            </a:r>
            <a:r>
              <a:rPr lang="en-GB" baseline="30000" dirty="0" smtClean="0"/>
              <a:t>rd</a:t>
            </a:r>
            <a:r>
              <a:rPr lang="en-GB" dirty="0" smtClean="0"/>
              <a:t> world caused dramatic increase in infant illness during the 1970s-80s</a:t>
            </a:r>
          </a:p>
          <a:p>
            <a:r>
              <a:rPr lang="en-GB" dirty="0" smtClean="0"/>
              <a:t>Despite scientific evidence of abuse they continued</a:t>
            </a:r>
          </a:p>
          <a:p>
            <a:r>
              <a:rPr lang="en-GB" dirty="0" smtClean="0"/>
              <a:t>Penny Van </a:t>
            </a:r>
            <a:r>
              <a:rPr lang="en-GB" dirty="0" err="1" smtClean="0"/>
              <a:t>Esterik’s</a:t>
            </a:r>
            <a:r>
              <a:rPr lang="en-GB" dirty="0" smtClean="0"/>
              <a:t> (1989) research </a:t>
            </a:r>
          </a:p>
          <a:p>
            <a:pPr>
              <a:buNone/>
            </a:pPr>
            <a:r>
              <a:rPr lang="en-GB" dirty="0" smtClean="0"/>
              <a:t>	data played a vital role in changing </a:t>
            </a:r>
          </a:p>
          <a:p>
            <a:pPr>
              <a:buNone/>
            </a:pPr>
            <a:r>
              <a:rPr lang="en-GB" dirty="0" smtClean="0"/>
              <a:t>	Nestlé’s strategy</a:t>
            </a:r>
            <a:endParaRPr lang="en-GB" dirty="0"/>
          </a:p>
        </p:txBody>
      </p:sp>
      <p:pic>
        <p:nvPicPr>
          <p:cNvPr id="7171" name="Picture 3" descr="C:\Documents and Settings\sa025\Local Settings\Temporary Internet Files\Content.IE5\1OXR2WQ2\MP9001754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861048"/>
            <a:ext cx="1861860" cy="27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dying out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Wayapi</a:t>
            </a:r>
            <a:r>
              <a:rPr lang="en-GB" dirty="0" smtClean="0"/>
              <a:t> people in Campbell’s book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i="1" dirty="0" smtClean="0"/>
              <a:t>Getting to Know </a:t>
            </a:r>
            <a:r>
              <a:rPr lang="en-GB" i="1" dirty="0" err="1" smtClean="0"/>
              <a:t>Wai</a:t>
            </a:r>
            <a:r>
              <a:rPr lang="en-GB" i="1" dirty="0" smtClean="0"/>
              <a:t> </a:t>
            </a:r>
            <a:r>
              <a:rPr lang="en-GB" i="1" dirty="0" err="1" smtClean="0"/>
              <a:t>Wai</a:t>
            </a:r>
            <a:r>
              <a:rPr lang="en-GB" i="1" dirty="0" smtClean="0"/>
              <a:t> </a:t>
            </a:r>
            <a:r>
              <a:rPr lang="en-GB" dirty="0" smtClean="0"/>
              <a:t>(1980)</a:t>
            </a:r>
            <a:endParaRPr lang="en-GB" dirty="0"/>
          </a:p>
        </p:txBody>
      </p:sp>
      <p:pic>
        <p:nvPicPr>
          <p:cNvPr id="1026" name="Picture 2" descr="http://www.rainforestfoundationuk.org/images/page/Getting_to_Kno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2200" y="3068960"/>
            <a:ext cx="2064216" cy="331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land rights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Australian Aboriginal lands</a:t>
            </a:r>
          </a:p>
          <a:p>
            <a:endParaRPr lang="en-GB" dirty="0" smtClean="0"/>
          </a:p>
          <a:p>
            <a:r>
              <a:rPr lang="en-GB" dirty="0" smtClean="0"/>
              <a:t>http://www.aaanet.org/pdf/upload/51-2-Veronica-Strang-In-Focus.pdf</a:t>
            </a:r>
            <a:endParaRPr lang="en-GB" dirty="0"/>
          </a:p>
        </p:txBody>
      </p:sp>
      <p:pic>
        <p:nvPicPr>
          <p:cNvPr id="4098" name="Picture 2" descr="http://www.dur.ac.uk/images/IAS/Fellows/Mich_09/IMG_76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20688"/>
            <a:ext cx="19050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Community Carbon Link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Tree planting initiative funded by  WAG and WCVA</a:t>
            </a:r>
          </a:p>
          <a:p>
            <a:r>
              <a:rPr lang="en-GB" dirty="0" smtClean="0"/>
              <a:t>Focused through </a:t>
            </a:r>
            <a:r>
              <a:rPr lang="en-GB" dirty="0" err="1" smtClean="0"/>
              <a:t>Treeflights</a:t>
            </a:r>
            <a:endParaRPr lang="en-GB" dirty="0" smtClean="0"/>
          </a:p>
          <a:p>
            <a:r>
              <a:rPr lang="en-GB" dirty="0" smtClean="0"/>
              <a:t>Links communities through planting trees for carbon absorption</a:t>
            </a:r>
          </a:p>
          <a:p>
            <a:r>
              <a:rPr lang="en-GB" dirty="0" smtClean="0"/>
              <a:t>Linked to </a:t>
            </a:r>
            <a:r>
              <a:rPr lang="en-GB" dirty="0" err="1" smtClean="0"/>
              <a:t>Giriama</a:t>
            </a:r>
            <a:r>
              <a:rPr lang="en-GB" dirty="0" smtClean="0"/>
              <a:t> in Kenya and the </a:t>
            </a:r>
            <a:r>
              <a:rPr lang="en-GB" dirty="0" err="1" smtClean="0"/>
              <a:t>Ashaninka</a:t>
            </a:r>
            <a:r>
              <a:rPr lang="en-GB" dirty="0" smtClean="0"/>
              <a:t> in Peru</a:t>
            </a:r>
            <a:endParaRPr lang="en-GB" dirty="0"/>
          </a:p>
        </p:txBody>
      </p:sp>
      <p:pic>
        <p:nvPicPr>
          <p:cNvPr id="40962" name="Picture 2" descr="http://treeflights.com/phase2/images/bore-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7772" y="4797152"/>
            <a:ext cx="2432700" cy="19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2 films –tree planting in Kenya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Latest film from Bore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School project with </a:t>
            </a:r>
            <a:r>
              <a:rPr lang="en-GB" dirty="0" err="1" smtClean="0">
                <a:hlinkClick r:id="rId3"/>
              </a:rPr>
              <a:t>PrimateHandshake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School project in </a:t>
            </a:r>
            <a:r>
              <a:rPr lang="en-GB" dirty="0" err="1" smtClean="0">
                <a:hlinkClick r:id="rId4"/>
              </a:rPr>
              <a:t>Lampeter</a:t>
            </a:r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Science v beliefs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Bali water rights – 7 </a:t>
            </a:r>
            <a:r>
              <a:rPr lang="en-GB" dirty="0" err="1" smtClean="0">
                <a:hlinkClick r:id="rId2"/>
              </a:rPr>
              <a:t>mins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Film about Balinese rich growing that shows how belief systems affect development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Kerula</a:t>
            </a:r>
            <a:r>
              <a:rPr lang="en-GB" dirty="0" smtClean="0"/>
              <a:t> ‘tree knowledge’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Film: Plants and their secrets part 2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Culture shock – why and what to do about it</a:t>
            </a:r>
          </a:p>
          <a:p>
            <a:r>
              <a:rPr lang="en-GB" dirty="0" smtClean="0"/>
              <a:t>Applied anthropology</a:t>
            </a:r>
          </a:p>
          <a:p>
            <a:r>
              <a:rPr lang="en-GB" dirty="0" smtClean="0"/>
              <a:t>What is it</a:t>
            </a:r>
          </a:p>
          <a:p>
            <a:r>
              <a:rPr lang="en-GB" dirty="0" smtClean="0"/>
              <a:t>How can it help</a:t>
            </a:r>
          </a:p>
          <a:p>
            <a:r>
              <a:rPr lang="en-GB" dirty="0" smtClean="0"/>
              <a:t>Some ethnographic examples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ustom 24">
      <a:dk1>
        <a:srgbClr val="FFFFFF"/>
      </a:dk1>
      <a:lt1>
        <a:srgbClr val="141415"/>
      </a:lt1>
      <a:dk2>
        <a:srgbClr val="FFC000"/>
      </a:dk2>
      <a:lt2>
        <a:srgbClr val="FFFFFF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880</TotalTime>
  <Words>893</Words>
  <Application>Microsoft Office PowerPoint</Application>
  <PresentationFormat>On-screen Show (4:3)</PresentationFormat>
  <Paragraphs>187</Paragraphs>
  <Slides>32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Module</vt:lpstr>
      <vt:lpstr>Culture shock</vt:lpstr>
      <vt:lpstr>Today’s class</vt:lpstr>
      <vt:lpstr>Culture shock</vt:lpstr>
      <vt:lpstr>Some signs of culture shock</vt:lpstr>
      <vt:lpstr>Stages leading to culture shock</vt:lpstr>
      <vt:lpstr>Culture shock</vt:lpstr>
      <vt:lpstr>Why does it happen?</vt:lpstr>
      <vt:lpstr>Misconceptions and Judgements</vt:lpstr>
      <vt:lpstr>One psychological explanation</vt:lpstr>
      <vt:lpstr>What can be done?</vt:lpstr>
      <vt:lpstr>Other points</vt:lpstr>
      <vt:lpstr>In summary</vt:lpstr>
      <vt:lpstr>Applied anthropology</vt:lpstr>
      <vt:lpstr>Today’s class</vt:lpstr>
      <vt:lpstr>What is applied anthropology?</vt:lpstr>
      <vt:lpstr>Why apply anthropology?</vt:lpstr>
      <vt:lpstr>Why anthropology?</vt:lpstr>
      <vt:lpstr>Participant observation</vt:lpstr>
      <vt:lpstr>Holism </vt:lpstr>
      <vt:lpstr>Regional expertise</vt:lpstr>
      <vt:lpstr>Emic view</vt:lpstr>
      <vt:lpstr>Cultural relativism</vt:lpstr>
      <vt:lpstr>Link between cultures</vt:lpstr>
      <vt:lpstr>Examples of roles</vt:lpstr>
      <vt:lpstr>Example – </vt:lpstr>
      <vt:lpstr>Example: dying out </vt:lpstr>
      <vt:lpstr>Example: land rights </vt:lpstr>
      <vt:lpstr>Community Carbon Link</vt:lpstr>
      <vt:lpstr>2 films –tree planting in Kenya</vt:lpstr>
      <vt:lpstr>Science v beliefs </vt:lpstr>
      <vt:lpstr>Kerula ‘tree knowledge’</vt:lpstr>
      <vt:lpstr>Summary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anthropology</dc:title>
  <dc:creator>sa025</dc:creator>
  <cp:lastModifiedBy>sa025</cp:lastModifiedBy>
  <cp:revision>57</cp:revision>
  <dcterms:created xsi:type="dcterms:W3CDTF">2010-10-05T14:06:03Z</dcterms:created>
  <dcterms:modified xsi:type="dcterms:W3CDTF">2010-10-20T13:22:37Z</dcterms:modified>
</cp:coreProperties>
</file>