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982" r:id="rId2"/>
    <p:sldId id="983" r:id="rId3"/>
    <p:sldId id="1085" r:id="rId4"/>
    <p:sldId id="1005" r:id="rId5"/>
    <p:sldId id="1009" r:id="rId6"/>
    <p:sldId id="1018" r:id="rId7"/>
    <p:sldId id="1089" r:id="rId8"/>
    <p:sldId id="1024" r:id="rId9"/>
    <p:sldId id="1093" r:id="rId10"/>
    <p:sldId id="1101" r:id="rId11"/>
    <p:sldId id="1102" r:id="rId12"/>
    <p:sldId id="1103" r:id="rId13"/>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9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95CA2B-220C-4C67-90EC-032D936826D4}" v="34" dt="2025-10-10T01:47:04.0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745" autoAdjust="0"/>
    <p:restoredTop sz="83079" autoAdjust="0"/>
  </p:normalViewPr>
  <p:slideViewPr>
    <p:cSldViewPr snapToGrid="0" showGuides="1">
      <p:cViewPr varScale="1">
        <p:scale>
          <a:sx n="67" d="100"/>
          <a:sy n="67" d="100"/>
        </p:scale>
        <p:origin x="60" y="666"/>
      </p:cViewPr>
      <p:guideLst>
        <p:guide orient="horz" pos="109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0C95CA2B-220C-4C67-90EC-032D936826D4}"/>
    <pc:docChg chg="undo custSel addSld delSld modSld sldOrd">
      <pc:chgData name="Ewa Kazimierska" userId="8edb7084-dccb-4d8f-9cfb-38098ea1d667" providerId="ADAL" clId="{0C95CA2B-220C-4C67-90EC-032D936826D4}" dt="2025-10-10T01:48:23.392" v="428" actId="1076"/>
      <pc:docMkLst>
        <pc:docMk/>
      </pc:docMkLst>
      <pc:sldChg chg="add del">
        <pc:chgData name="Ewa Kazimierska" userId="8edb7084-dccb-4d8f-9cfb-38098ea1d667" providerId="ADAL" clId="{0C95CA2B-220C-4C67-90EC-032D936826D4}" dt="2025-10-10T01:35:09.113" v="260" actId="47"/>
        <pc:sldMkLst>
          <pc:docMk/>
          <pc:sldMk cId="4205402653" sldId="256"/>
        </pc:sldMkLst>
      </pc:sldChg>
      <pc:sldChg chg="add del">
        <pc:chgData name="Ewa Kazimierska" userId="8edb7084-dccb-4d8f-9cfb-38098ea1d667" providerId="ADAL" clId="{0C95CA2B-220C-4C67-90EC-032D936826D4}" dt="2025-10-10T01:35:09.113" v="260" actId="47"/>
        <pc:sldMkLst>
          <pc:docMk/>
          <pc:sldMk cId="144114009" sldId="257"/>
        </pc:sldMkLst>
      </pc:sldChg>
      <pc:sldChg chg="add del">
        <pc:chgData name="Ewa Kazimierska" userId="8edb7084-dccb-4d8f-9cfb-38098ea1d667" providerId="ADAL" clId="{0C95CA2B-220C-4C67-90EC-032D936826D4}" dt="2025-10-10T01:14:57.565" v="128" actId="47"/>
        <pc:sldMkLst>
          <pc:docMk/>
          <pc:sldMk cId="4086948720" sldId="265"/>
        </pc:sldMkLst>
      </pc:sldChg>
      <pc:sldChg chg="del">
        <pc:chgData name="Ewa Kazimierska" userId="8edb7084-dccb-4d8f-9cfb-38098ea1d667" providerId="ADAL" clId="{0C95CA2B-220C-4C67-90EC-032D936826D4}" dt="2025-10-10T01:14:56.353" v="127" actId="47"/>
        <pc:sldMkLst>
          <pc:docMk/>
          <pc:sldMk cId="2474981663" sldId="324"/>
        </pc:sldMkLst>
      </pc:sldChg>
      <pc:sldChg chg="modSp mod">
        <pc:chgData name="Ewa Kazimierska" userId="8edb7084-dccb-4d8f-9cfb-38098ea1d667" providerId="ADAL" clId="{0C95CA2B-220C-4C67-90EC-032D936826D4}" dt="2025-10-10T00:53:22.254" v="49" actId="6549"/>
        <pc:sldMkLst>
          <pc:docMk/>
          <pc:sldMk cId="313836846" sldId="982"/>
        </pc:sldMkLst>
        <pc:spChg chg="mod">
          <ac:chgData name="Ewa Kazimierska" userId="8edb7084-dccb-4d8f-9cfb-38098ea1d667" providerId="ADAL" clId="{0C95CA2B-220C-4C67-90EC-032D936826D4}" dt="2025-10-10T00:53:22.254" v="49" actId="6549"/>
          <ac:spMkLst>
            <pc:docMk/>
            <pc:sldMk cId="313836846" sldId="982"/>
            <ac:spMk id="2" creationId="{D102E293-8BC6-4F0A-96E9-D03AF48E758C}"/>
          </ac:spMkLst>
        </pc:spChg>
      </pc:sldChg>
      <pc:sldChg chg="addSp delSp modSp mod modAnim">
        <pc:chgData name="Ewa Kazimierska" userId="8edb7084-dccb-4d8f-9cfb-38098ea1d667" providerId="ADAL" clId="{0C95CA2B-220C-4C67-90EC-032D936826D4}" dt="2025-10-10T01:25:02.544" v="230" actId="20577"/>
        <pc:sldMkLst>
          <pc:docMk/>
          <pc:sldMk cId="2218181142" sldId="983"/>
        </pc:sldMkLst>
        <pc:spChg chg="mod">
          <ac:chgData name="Ewa Kazimierska" userId="8edb7084-dccb-4d8f-9cfb-38098ea1d667" providerId="ADAL" clId="{0C95CA2B-220C-4C67-90EC-032D936826D4}" dt="2025-10-10T00:53:44.330" v="71" actId="20577"/>
          <ac:spMkLst>
            <pc:docMk/>
            <pc:sldMk cId="2218181142" sldId="983"/>
            <ac:spMk id="2" creationId="{C602ACD4-1F5A-4558-B941-7B6EC3F8D1A7}"/>
          </ac:spMkLst>
        </pc:spChg>
        <pc:spChg chg="add del mod">
          <ac:chgData name="Ewa Kazimierska" userId="8edb7084-dccb-4d8f-9cfb-38098ea1d667" providerId="ADAL" clId="{0C95CA2B-220C-4C67-90EC-032D936826D4}" dt="2025-10-10T00:55:03.154" v="115" actId="6549"/>
          <ac:spMkLst>
            <pc:docMk/>
            <pc:sldMk cId="2218181142" sldId="983"/>
            <ac:spMk id="3" creationId="{CAC1FAF6-3D01-4967-86FA-E887DC0AA9B4}"/>
          </ac:spMkLst>
        </pc:spChg>
        <pc:spChg chg="add del mod">
          <ac:chgData name="Ewa Kazimierska" userId="8edb7084-dccb-4d8f-9cfb-38098ea1d667" providerId="ADAL" clId="{0C95CA2B-220C-4C67-90EC-032D936826D4}" dt="2025-10-10T00:54:48.327" v="95" actId="478"/>
          <ac:spMkLst>
            <pc:docMk/>
            <pc:sldMk cId="2218181142" sldId="983"/>
            <ac:spMk id="5" creationId="{955257AF-B5C6-4B92-A417-7188A0623487}"/>
          </ac:spMkLst>
        </pc:spChg>
        <pc:spChg chg="add del mod">
          <ac:chgData name="Ewa Kazimierska" userId="8edb7084-dccb-4d8f-9cfb-38098ea1d667" providerId="ADAL" clId="{0C95CA2B-220C-4C67-90EC-032D936826D4}" dt="2025-10-10T01:22:40.985" v="209" actId="478"/>
          <ac:spMkLst>
            <pc:docMk/>
            <pc:sldMk cId="2218181142" sldId="983"/>
            <ac:spMk id="6" creationId="{CA59B555-E9E4-40C1-901D-DBDD769072F9}"/>
          </ac:spMkLst>
        </pc:spChg>
        <pc:spChg chg="mod">
          <ac:chgData name="Ewa Kazimierska" userId="8edb7084-dccb-4d8f-9cfb-38098ea1d667" providerId="ADAL" clId="{0C95CA2B-220C-4C67-90EC-032D936826D4}" dt="2025-10-10T01:25:02.544" v="230" actId="20577"/>
          <ac:spMkLst>
            <pc:docMk/>
            <pc:sldMk cId="2218181142" sldId="983"/>
            <ac:spMk id="7" creationId="{3A5652A6-BD0D-47BE-9500-9C811971FF14}"/>
          </ac:spMkLst>
        </pc:spChg>
        <pc:spChg chg="mod">
          <ac:chgData name="Ewa Kazimierska" userId="8edb7084-dccb-4d8f-9cfb-38098ea1d667" providerId="ADAL" clId="{0C95CA2B-220C-4C67-90EC-032D936826D4}" dt="2025-10-10T01:23:31.818" v="212" actId="1076"/>
          <ac:spMkLst>
            <pc:docMk/>
            <pc:sldMk cId="2218181142" sldId="983"/>
            <ac:spMk id="8" creationId="{27903DA3-D187-4935-B345-66E7A806684A}"/>
          </ac:spMkLst>
        </pc:spChg>
        <pc:spChg chg="del">
          <ac:chgData name="Ewa Kazimierska" userId="8edb7084-dccb-4d8f-9cfb-38098ea1d667" providerId="ADAL" clId="{0C95CA2B-220C-4C67-90EC-032D936826D4}" dt="2025-10-10T00:54:26.585" v="79" actId="478"/>
          <ac:spMkLst>
            <pc:docMk/>
            <pc:sldMk cId="2218181142" sldId="983"/>
            <ac:spMk id="10" creationId="{1ECF9DF7-303B-45ED-9785-D60F831F99E7}"/>
          </ac:spMkLst>
        </pc:spChg>
        <pc:spChg chg="del">
          <ac:chgData name="Ewa Kazimierska" userId="8edb7084-dccb-4d8f-9cfb-38098ea1d667" providerId="ADAL" clId="{0C95CA2B-220C-4C67-90EC-032D936826D4}" dt="2025-10-10T00:55:37.377" v="121" actId="478"/>
          <ac:spMkLst>
            <pc:docMk/>
            <pc:sldMk cId="2218181142" sldId="983"/>
            <ac:spMk id="12" creationId="{B6B80171-AF2F-41EF-ABA8-107DBCE4C461}"/>
          </ac:spMkLst>
        </pc:spChg>
        <pc:spChg chg="del">
          <ac:chgData name="Ewa Kazimierska" userId="8edb7084-dccb-4d8f-9cfb-38098ea1d667" providerId="ADAL" clId="{0C95CA2B-220C-4C67-90EC-032D936826D4}" dt="2025-10-10T00:54:26.585" v="79" actId="478"/>
          <ac:spMkLst>
            <pc:docMk/>
            <pc:sldMk cId="2218181142" sldId="983"/>
            <ac:spMk id="14" creationId="{A49CDF05-C357-4D76-889C-2766B930B7B3}"/>
          </ac:spMkLst>
        </pc:spChg>
        <pc:spChg chg="add mod">
          <ac:chgData name="Ewa Kazimierska" userId="8edb7084-dccb-4d8f-9cfb-38098ea1d667" providerId="ADAL" clId="{0C95CA2B-220C-4C67-90EC-032D936826D4}" dt="2025-10-10T01:24:24.910" v="220" actId="208"/>
          <ac:spMkLst>
            <pc:docMk/>
            <pc:sldMk cId="2218181142" sldId="983"/>
            <ac:spMk id="15" creationId="{C90CC6A1-11F7-41A9-BB95-F0D0FDFE9D9B}"/>
          </ac:spMkLst>
        </pc:spChg>
        <pc:picChg chg="add mod">
          <ac:chgData name="Ewa Kazimierska" userId="8edb7084-dccb-4d8f-9cfb-38098ea1d667" providerId="ADAL" clId="{0C95CA2B-220C-4C67-90EC-032D936826D4}" dt="2025-10-10T01:23:20.441" v="210"/>
          <ac:picMkLst>
            <pc:docMk/>
            <pc:sldMk cId="2218181142" sldId="983"/>
            <ac:picMk id="13" creationId="{F819AC18-6E4D-4EEB-9882-47F5F2FFD089}"/>
          </ac:picMkLst>
        </pc:picChg>
      </pc:sldChg>
      <pc:sldChg chg="add del">
        <pc:chgData name="Ewa Kazimierska" userId="8edb7084-dccb-4d8f-9cfb-38098ea1d667" providerId="ADAL" clId="{0C95CA2B-220C-4C67-90EC-032D936826D4}" dt="2025-10-10T01:35:09.113" v="260" actId="47"/>
        <pc:sldMkLst>
          <pc:docMk/>
          <pc:sldMk cId="1451209827" sldId="987"/>
        </pc:sldMkLst>
      </pc:sldChg>
      <pc:sldChg chg="add del">
        <pc:chgData name="Ewa Kazimierska" userId="8edb7084-dccb-4d8f-9cfb-38098ea1d667" providerId="ADAL" clId="{0C95CA2B-220C-4C67-90EC-032D936826D4}" dt="2025-10-10T01:22:10.911" v="208" actId="47"/>
        <pc:sldMkLst>
          <pc:docMk/>
          <pc:sldMk cId="3870729226" sldId="989"/>
        </pc:sldMkLst>
      </pc:sldChg>
      <pc:sldChg chg="del">
        <pc:chgData name="Ewa Kazimierska" userId="8edb7084-dccb-4d8f-9cfb-38098ea1d667" providerId="ADAL" clId="{0C95CA2B-220C-4C67-90EC-032D936826D4}" dt="2025-10-10T01:25:17.629" v="231" actId="47"/>
        <pc:sldMkLst>
          <pc:docMk/>
          <pc:sldMk cId="289269393" sldId="1004"/>
        </pc:sldMkLst>
      </pc:sldChg>
      <pc:sldChg chg="add del">
        <pc:chgData name="Ewa Kazimierska" userId="8edb7084-dccb-4d8f-9cfb-38098ea1d667" providerId="ADAL" clId="{0C95CA2B-220C-4C67-90EC-032D936826D4}" dt="2025-10-10T01:35:09.113" v="260" actId="47"/>
        <pc:sldMkLst>
          <pc:docMk/>
          <pc:sldMk cId="3016720352" sldId="1030"/>
        </pc:sldMkLst>
      </pc:sldChg>
      <pc:sldChg chg="add del">
        <pc:chgData name="Ewa Kazimierska" userId="8edb7084-dccb-4d8f-9cfb-38098ea1d667" providerId="ADAL" clId="{0C95CA2B-220C-4C67-90EC-032D936826D4}" dt="2025-10-10T01:35:09.113" v="260" actId="47"/>
        <pc:sldMkLst>
          <pc:docMk/>
          <pc:sldMk cId="2811815298" sldId="1035"/>
        </pc:sldMkLst>
      </pc:sldChg>
      <pc:sldChg chg="add del">
        <pc:chgData name="Ewa Kazimierska" userId="8edb7084-dccb-4d8f-9cfb-38098ea1d667" providerId="ADAL" clId="{0C95CA2B-220C-4C67-90EC-032D936826D4}" dt="2025-10-10T01:35:09.113" v="260" actId="47"/>
        <pc:sldMkLst>
          <pc:docMk/>
          <pc:sldMk cId="1073770930" sldId="1057"/>
        </pc:sldMkLst>
      </pc:sldChg>
      <pc:sldChg chg="addSp modSp mod">
        <pc:chgData name="Ewa Kazimierska" userId="8edb7084-dccb-4d8f-9cfb-38098ea1d667" providerId="ADAL" clId="{0C95CA2B-220C-4C67-90EC-032D936826D4}" dt="2025-10-10T01:27:27.204" v="247" actId="1076"/>
        <pc:sldMkLst>
          <pc:docMk/>
          <pc:sldMk cId="1252451903" sldId="1085"/>
        </pc:sldMkLst>
        <pc:spChg chg="add mod">
          <ac:chgData name="Ewa Kazimierska" userId="8edb7084-dccb-4d8f-9cfb-38098ea1d667" providerId="ADAL" clId="{0C95CA2B-220C-4C67-90EC-032D936826D4}" dt="2025-10-10T01:27:27.204" v="247" actId="1076"/>
          <ac:spMkLst>
            <pc:docMk/>
            <pc:sldMk cId="1252451903" sldId="1085"/>
            <ac:spMk id="5" creationId="{1D39DFA0-06E0-425B-B7E9-6D4DF297FC31}"/>
          </ac:spMkLst>
        </pc:spChg>
        <pc:picChg chg="add mod modCrop">
          <ac:chgData name="Ewa Kazimierska" userId="8edb7084-dccb-4d8f-9cfb-38098ea1d667" providerId="ADAL" clId="{0C95CA2B-220C-4C67-90EC-032D936826D4}" dt="2025-10-10T01:26:57.981" v="234" actId="1076"/>
          <ac:picMkLst>
            <pc:docMk/>
            <pc:sldMk cId="1252451903" sldId="1085"/>
            <ac:picMk id="7" creationId="{A236B81C-D7F3-40B2-9B6A-C6FFECEFD2AF}"/>
          </ac:picMkLst>
        </pc:picChg>
      </pc:sldChg>
      <pc:sldChg chg="modSp mod">
        <pc:chgData name="Ewa Kazimierska" userId="8edb7084-dccb-4d8f-9cfb-38098ea1d667" providerId="ADAL" clId="{0C95CA2B-220C-4C67-90EC-032D936826D4}" dt="2025-10-10T01:00:30.063" v="122" actId="1076"/>
        <pc:sldMkLst>
          <pc:docMk/>
          <pc:sldMk cId="2114807519" sldId="1089"/>
        </pc:sldMkLst>
        <pc:picChg chg="mod">
          <ac:chgData name="Ewa Kazimierska" userId="8edb7084-dccb-4d8f-9cfb-38098ea1d667" providerId="ADAL" clId="{0C95CA2B-220C-4C67-90EC-032D936826D4}" dt="2025-10-10T01:00:30.063" v="122" actId="1076"/>
          <ac:picMkLst>
            <pc:docMk/>
            <pc:sldMk cId="2114807519" sldId="1089"/>
            <ac:picMk id="8" creationId="{EF559A23-B07E-411E-9DE9-AEC561343754}"/>
          </ac:picMkLst>
        </pc:picChg>
      </pc:sldChg>
      <pc:sldChg chg="del">
        <pc:chgData name="Ewa Kazimierska" userId="8edb7084-dccb-4d8f-9cfb-38098ea1d667" providerId="ADAL" clId="{0C95CA2B-220C-4C67-90EC-032D936826D4}" dt="2025-10-10T01:02:43.115" v="123" actId="47"/>
        <pc:sldMkLst>
          <pc:docMk/>
          <pc:sldMk cId="2852882612" sldId="1091"/>
        </pc:sldMkLst>
      </pc:sldChg>
      <pc:sldChg chg="del">
        <pc:chgData name="Ewa Kazimierska" userId="8edb7084-dccb-4d8f-9cfb-38098ea1d667" providerId="ADAL" clId="{0C95CA2B-220C-4C67-90EC-032D936826D4}" dt="2025-10-10T01:35:09.113" v="260" actId="47"/>
        <pc:sldMkLst>
          <pc:docMk/>
          <pc:sldMk cId="4208999364" sldId="1092"/>
        </pc:sldMkLst>
      </pc:sldChg>
      <pc:sldChg chg="addSp modSp add del mod">
        <pc:chgData name="Ewa Kazimierska" userId="8edb7084-dccb-4d8f-9cfb-38098ea1d667" providerId="ADAL" clId="{0C95CA2B-220C-4C67-90EC-032D936826D4}" dt="2025-10-10T01:34:52.063" v="259" actId="1076"/>
        <pc:sldMkLst>
          <pc:docMk/>
          <pc:sldMk cId="149107515" sldId="1093"/>
        </pc:sldMkLst>
        <pc:spChg chg="mod">
          <ac:chgData name="Ewa Kazimierska" userId="8edb7084-dccb-4d8f-9cfb-38098ea1d667" providerId="ADAL" clId="{0C95CA2B-220C-4C67-90EC-032D936826D4}" dt="2025-10-10T01:34:49.151" v="258" actId="1076"/>
          <ac:spMkLst>
            <pc:docMk/>
            <pc:sldMk cId="149107515" sldId="1093"/>
            <ac:spMk id="4" creationId="{1BB234CA-FC9D-4BEA-8D95-1C13444B6246}"/>
          </ac:spMkLst>
        </pc:spChg>
        <pc:spChg chg="add mod">
          <ac:chgData name="Ewa Kazimierska" userId="8edb7084-dccb-4d8f-9cfb-38098ea1d667" providerId="ADAL" clId="{0C95CA2B-220C-4C67-90EC-032D936826D4}" dt="2025-10-10T01:34:44.580" v="256" actId="1076"/>
          <ac:spMkLst>
            <pc:docMk/>
            <pc:sldMk cId="149107515" sldId="1093"/>
            <ac:spMk id="6" creationId="{7C3CBFE2-D42B-4DC8-83DE-4BFE139C382A}"/>
          </ac:spMkLst>
        </pc:spChg>
        <pc:picChg chg="mod">
          <ac:chgData name="Ewa Kazimierska" userId="8edb7084-dccb-4d8f-9cfb-38098ea1d667" providerId="ADAL" clId="{0C95CA2B-220C-4C67-90EC-032D936826D4}" dt="2025-10-10T01:34:52.063" v="259" actId="1076"/>
          <ac:picMkLst>
            <pc:docMk/>
            <pc:sldMk cId="149107515" sldId="1093"/>
            <ac:picMk id="3" creationId="{42EE1467-0BAC-405F-AC23-5DBF1639C35E}"/>
          </ac:picMkLst>
        </pc:picChg>
      </pc:sldChg>
      <pc:sldChg chg="add del">
        <pc:chgData name="Ewa Kazimierska" userId="8edb7084-dccb-4d8f-9cfb-38098ea1d667" providerId="ADAL" clId="{0C95CA2B-220C-4C67-90EC-032D936826D4}" dt="2025-10-10T01:35:09.113" v="260" actId="47"/>
        <pc:sldMkLst>
          <pc:docMk/>
          <pc:sldMk cId="2809777844" sldId="1094"/>
        </pc:sldMkLst>
      </pc:sldChg>
      <pc:sldChg chg="add del">
        <pc:chgData name="Ewa Kazimierska" userId="8edb7084-dccb-4d8f-9cfb-38098ea1d667" providerId="ADAL" clId="{0C95CA2B-220C-4C67-90EC-032D936826D4}" dt="2025-10-10T01:35:09.113" v="260" actId="47"/>
        <pc:sldMkLst>
          <pc:docMk/>
          <pc:sldMk cId="1948075597" sldId="1095"/>
        </pc:sldMkLst>
      </pc:sldChg>
      <pc:sldChg chg="add del">
        <pc:chgData name="Ewa Kazimierska" userId="8edb7084-dccb-4d8f-9cfb-38098ea1d667" providerId="ADAL" clId="{0C95CA2B-220C-4C67-90EC-032D936826D4}" dt="2025-10-10T01:35:09.113" v="260" actId="47"/>
        <pc:sldMkLst>
          <pc:docMk/>
          <pc:sldMk cId="1551284197" sldId="1097"/>
        </pc:sldMkLst>
      </pc:sldChg>
      <pc:sldChg chg="add del">
        <pc:chgData name="Ewa Kazimierska" userId="8edb7084-dccb-4d8f-9cfb-38098ea1d667" providerId="ADAL" clId="{0C95CA2B-220C-4C67-90EC-032D936826D4}" dt="2025-10-10T01:35:09.113" v="260" actId="47"/>
        <pc:sldMkLst>
          <pc:docMk/>
          <pc:sldMk cId="1837413056" sldId="1099"/>
        </pc:sldMkLst>
      </pc:sldChg>
      <pc:sldChg chg="add del">
        <pc:chgData name="Ewa Kazimierska" userId="8edb7084-dccb-4d8f-9cfb-38098ea1d667" providerId="ADAL" clId="{0C95CA2B-220C-4C67-90EC-032D936826D4}" dt="2025-10-10T01:35:09.113" v="260" actId="47"/>
        <pc:sldMkLst>
          <pc:docMk/>
          <pc:sldMk cId="3255715664" sldId="1100"/>
        </pc:sldMkLst>
      </pc:sldChg>
      <pc:sldChg chg="addSp modSp add mod ord modNotesTx">
        <pc:chgData name="Ewa Kazimierska" userId="8edb7084-dccb-4d8f-9cfb-38098ea1d667" providerId="ADAL" clId="{0C95CA2B-220C-4C67-90EC-032D936826D4}" dt="2025-10-10T01:27:42.388" v="249"/>
        <pc:sldMkLst>
          <pc:docMk/>
          <pc:sldMk cId="3658988013" sldId="1101"/>
        </pc:sldMkLst>
        <pc:spChg chg="add mod">
          <ac:chgData name="Ewa Kazimierska" userId="8edb7084-dccb-4d8f-9cfb-38098ea1d667" providerId="ADAL" clId="{0C95CA2B-220C-4C67-90EC-032D936826D4}" dt="2025-10-10T01:18:31.396" v="140" actId="1076"/>
          <ac:spMkLst>
            <pc:docMk/>
            <pc:sldMk cId="3658988013" sldId="1101"/>
            <ac:spMk id="5" creationId="{1AD515B6-F33E-4F2C-A846-380B8F3B0DEA}"/>
          </ac:spMkLst>
        </pc:spChg>
        <pc:spChg chg="add mod">
          <ac:chgData name="Ewa Kazimierska" userId="8edb7084-dccb-4d8f-9cfb-38098ea1d667" providerId="ADAL" clId="{0C95CA2B-220C-4C67-90EC-032D936826D4}" dt="2025-10-10T01:20:26.872" v="189" actId="1076"/>
          <ac:spMkLst>
            <pc:docMk/>
            <pc:sldMk cId="3658988013" sldId="1101"/>
            <ac:spMk id="8" creationId="{0242CC86-1DC0-46A1-90A7-E80A12B1A95E}"/>
          </ac:spMkLst>
        </pc:spChg>
        <pc:spChg chg="add mod">
          <ac:chgData name="Ewa Kazimierska" userId="8edb7084-dccb-4d8f-9cfb-38098ea1d667" providerId="ADAL" clId="{0C95CA2B-220C-4C67-90EC-032D936826D4}" dt="2025-10-10T01:19:47.309" v="159" actId="1076"/>
          <ac:spMkLst>
            <pc:docMk/>
            <pc:sldMk cId="3658988013" sldId="1101"/>
            <ac:spMk id="9" creationId="{5EFCFD99-C002-4463-93A0-C752A9C9FCFB}"/>
          </ac:spMkLst>
        </pc:spChg>
        <pc:spChg chg="add mod">
          <ac:chgData name="Ewa Kazimierska" userId="8edb7084-dccb-4d8f-9cfb-38098ea1d667" providerId="ADAL" clId="{0C95CA2B-220C-4C67-90EC-032D936826D4}" dt="2025-10-10T01:21:12.952" v="202" actId="20577"/>
          <ac:spMkLst>
            <pc:docMk/>
            <pc:sldMk cId="3658988013" sldId="1101"/>
            <ac:spMk id="10" creationId="{C1F29424-D2C5-4139-8D56-12361BAEA84C}"/>
          </ac:spMkLst>
        </pc:spChg>
        <pc:spChg chg="add mod">
          <ac:chgData name="Ewa Kazimierska" userId="8edb7084-dccb-4d8f-9cfb-38098ea1d667" providerId="ADAL" clId="{0C95CA2B-220C-4C67-90EC-032D936826D4}" dt="2025-10-10T01:20:45.543" v="191" actId="1076"/>
          <ac:spMkLst>
            <pc:docMk/>
            <pc:sldMk cId="3658988013" sldId="1101"/>
            <ac:spMk id="11" creationId="{54F1239A-EBD2-4376-9A3C-40DEF0AB22D1}"/>
          </ac:spMkLst>
        </pc:spChg>
        <pc:picChg chg="mod">
          <ac:chgData name="Ewa Kazimierska" userId="8edb7084-dccb-4d8f-9cfb-38098ea1d667" providerId="ADAL" clId="{0C95CA2B-220C-4C67-90EC-032D936826D4}" dt="2025-10-10T01:23:43.690" v="213" actId="1076"/>
          <ac:picMkLst>
            <pc:docMk/>
            <pc:sldMk cId="3658988013" sldId="1101"/>
            <ac:picMk id="3" creationId="{9BB47D44-A9DE-4379-871E-872DF7E6F97C}"/>
          </ac:picMkLst>
        </pc:picChg>
        <pc:picChg chg="mod modCrop">
          <ac:chgData name="Ewa Kazimierska" userId="8edb7084-dccb-4d8f-9cfb-38098ea1d667" providerId="ADAL" clId="{0C95CA2B-220C-4C67-90EC-032D936826D4}" dt="2025-10-10T01:22:03.316" v="207" actId="1076"/>
          <ac:picMkLst>
            <pc:docMk/>
            <pc:sldMk cId="3658988013" sldId="1101"/>
            <ac:picMk id="7" creationId="{A236B81C-D7F3-40B2-9B6A-C6FFECEFD2AF}"/>
          </ac:picMkLst>
        </pc:picChg>
      </pc:sldChg>
      <pc:sldChg chg="addSp modSp new mod modNotesTx">
        <pc:chgData name="Ewa Kazimierska" userId="8edb7084-dccb-4d8f-9cfb-38098ea1d667" providerId="ADAL" clId="{0C95CA2B-220C-4C67-90EC-032D936826D4}" dt="2025-10-10T01:48:23.392" v="428" actId="1076"/>
        <pc:sldMkLst>
          <pc:docMk/>
          <pc:sldMk cId="997328711" sldId="1102"/>
        </pc:sldMkLst>
        <pc:spChg chg="mod">
          <ac:chgData name="Ewa Kazimierska" userId="8edb7084-dccb-4d8f-9cfb-38098ea1d667" providerId="ADAL" clId="{0C95CA2B-220C-4C67-90EC-032D936826D4}" dt="2025-10-10T01:36:26.458" v="318" actId="20577"/>
          <ac:spMkLst>
            <pc:docMk/>
            <pc:sldMk cId="997328711" sldId="1102"/>
            <ac:spMk id="2" creationId="{A23ABAEC-5B26-49D5-9809-5AC2B39A919F}"/>
          </ac:spMkLst>
        </pc:spChg>
        <pc:spChg chg="add mod">
          <ac:chgData name="Ewa Kazimierska" userId="8edb7084-dccb-4d8f-9cfb-38098ea1d667" providerId="ADAL" clId="{0C95CA2B-220C-4C67-90EC-032D936826D4}" dt="2025-10-10T01:46:50.315" v="413"/>
          <ac:spMkLst>
            <pc:docMk/>
            <pc:sldMk cId="997328711" sldId="1102"/>
            <ac:spMk id="3" creationId="{B55BEE9B-E464-4E51-9C27-CBEEF8197862}"/>
          </ac:spMkLst>
        </pc:spChg>
        <pc:spChg chg="add mod">
          <ac:chgData name="Ewa Kazimierska" userId="8edb7084-dccb-4d8f-9cfb-38098ea1d667" providerId="ADAL" clId="{0C95CA2B-220C-4C67-90EC-032D936826D4}" dt="2025-10-10T01:42:12.228" v="355" actId="20577"/>
          <ac:spMkLst>
            <pc:docMk/>
            <pc:sldMk cId="997328711" sldId="1102"/>
            <ac:spMk id="4" creationId="{4A397CD5-F33B-4D51-B9AD-E3A0AD6FC72D}"/>
          </ac:spMkLst>
        </pc:spChg>
        <pc:spChg chg="add mod">
          <ac:chgData name="Ewa Kazimierska" userId="8edb7084-dccb-4d8f-9cfb-38098ea1d667" providerId="ADAL" clId="{0C95CA2B-220C-4C67-90EC-032D936826D4}" dt="2025-10-10T01:48:23.392" v="428" actId="1076"/>
          <ac:spMkLst>
            <pc:docMk/>
            <pc:sldMk cId="997328711" sldId="1102"/>
            <ac:spMk id="8" creationId="{1452D167-64AE-4050-BB18-B9614F2A9EF7}"/>
          </ac:spMkLst>
        </pc:spChg>
        <pc:spChg chg="add mod">
          <ac:chgData name="Ewa Kazimierska" userId="8edb7084-dccb-4d8f-9cfb-38098ea1d667" providerId="ADAL" clId="{0C95CA2B-220C-4C67-90EC-032D936826D4}" dt="2025-10-10T01:47:49.192" v="424" actId="1076"/>
          <ac:spMkLst>
            <pc:docMk/>
            <pc:sldMk cId="997328711" sldId="1102"/>
            <ac:spMk id="11" creationId="{9E70DA32-80A2-45F1-8244-B059FC2B12A8}"/>
          </ac:spMkLst>
        </pc:spChg>
        <pc:picChg chg="add mod">
          <ac:chgData name="Ewa Kazimierska" userId="8edb7084-dccb-4d8f-9cfb-38098ea1d667" providerId="ADAL" clId="{0C95CA2B-220C-4C67-90EC-032D936826D4}" dt="2025-10-10T01:44:07.577" v="372" actId="207"/>
          <ac:picMkLst>
            <pc:docMk/>
            <pc:sldMk cId="997328711" sldId="1102"/>
            <ac:picMk id="5" creationId="{605201C5-6F22-4923-8A5F-80632A6A982E}"/>
          </ac:picMkLst>
        </pc:picChg>
        <pc:picChg chg="add mod">
          <ac:chgData name="Ewa Kazimierska" userId="8edb7084-dccb-4d8f-9cfb-38098ea1d667" providerId="ADAL" clId="{0C95CA2B-220C-4C67-90EC-032D936826D4}" dt="2025-10-10T01:42:34.679" v="362" actId="14100"/>
          <ac:picMkLst>
            <pc:docMk/>
            <pc:sldMk cId="997328711" sldId="1102"/>
            <ac:picMk id="6" creationId="{25F77BCB-ACF5-48B5-8679-AB58579D154F}"/>
          </ac:picMkLst>
        </pc:picChg>
        <pc:picChg chg="add mod">
          <ac:chgData name="Ewa Kazimierska" userId="8edb7084-dccb-4d8f-9cfb-38098ea1d667" providerId="ADAL" clId="{0C95CA2B-220C-4C67-90EC-032D936826D4}" dt="2025-10-10T01:42:48.672" v="367" actId="1076"/>
          <ac:picMkLst>
            <pc:docMk/>
            <pc:sldMk cId="997328711" sldId="1102"/>
            <ac:picMk id="7" creationId="{2868C476-9E2E-461E-8165-72C184E7186A}"/>
          </ac:picMkLst>
        </pc:picChg>
        <pc:picChg chg="add mod">
          <ac:chgData name="Ewa Kazimierska" userId="8edb7084-dccb-4d8f-9cfb-38098ea1d667" providerId="ADAL" clId="{0C95CA2B-220C-4C67-90EC-032D936826D4}" dt="2025-10-10T01:43:36.885" v="370" actId="14100"/>
          <ac:picMkLst>
            <pc:docMk/>
            <pc:sldMk cId="997328711" sldId="1102"/>
            <ac:picMk id="9" creationId="{993B7721-1B67-441D-9396-92626048F888}"/>
          </ac:picMkLst>
        </pc:picChg>
      </pc:sldChg>
      <pc:sldChg chg="addSp delSp modSp new mod">
        <pc:chgData name="Ewa Kazimierska" userId="8edb7084-dccb-4d8f-9cfb-38098ea1d667" providerId="ADAL" clId="{0C95CA2B-220C-4C67-90EC-032D936826D4}" dt="2025-10-10T01:45:58.843" v="411" actId="1076"/>
        <pc:sldMkLst>
          <pc:docMk/>
          <pc:sldMk cId="1250631375" sldId="1103"/>
        </pc:sldMkLst>
        <pc:spChg chg="mod">
          <ac:chgData name="Ewa Kazimierska" userId="8edb7084-dccb-4d8f-9cfb-38098ea1d667" providerId="ADAL" clId="{0C95CA2B-220C-4C67-90EC-032D936826D4}" dt="2025-10-10T01:45:36.083" v="407" actId="20577"/>
          <ac:spMkLst>
            <pc:docMk/>
            <pc:sldMk cId="1250631375" sldId="1103"/>
            <ac:spMk id="2" creationId="{BB3D14CA-FB6D-4172-8C0A-0E4796EC90A9}"/>
          </ac:spMkLst>
        </pc:spChg>
        <pc:spChg chg="del">
          <ac:chgData name="Ewa Kazimierska" userId="8edb7084-dccb-4d8f-9cfb-38098ea1d667" providerId="ADAL" clId="{0C95CA2B-220C-4C67-90EC-032D936826D4}" dt="2025-10-10T01:45:39.707" v="408"/>
          <ac:spMkLst>
            <pc:docMk/>
            <pc:sldMk cId="1250631375" sldId="1103"/>
            <ac:spMk id="3" creationId="{5D2ACC4D-A691-4DCE-AD2D-BB36C272BDC6}"/>
          </ac:spMkLst>
        </pc:spChg>
        <pc:spChg chg="add mod">
          <ac:chgData name="Ewa Kazimierska" userId="8edb7084-dccb-4d8f-9cfb-38098ea1d667" providerId="ADAL" clId="{0C95CA2B-220C-4C67-90EC-032D936826D4}" dt="2025-10-10T01:45:58.843" v="411" actId="1076"/>
          <ac:spMkLst>
            <pc:docMk/>
            <pc:sldMk cId="1250631375" sldId="1103"/>
            <ac:spMk id="4" creationId="{C74AC40F-ED3E-4BDE-826D-5895BD6BEE5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27DDD1BD-14C2-4378-A4D9-88618A12A573}" type="datetimeFigureOut">
              <a:rPr lang="en-GB" smtClean="0"/>
              <a:t>09/10/2025</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0ACC3DB-303A-40F3-A218-C86FD4680690}" type="slidenum">
              <a:rPr lang="en-GB" smtClean="0"/>
              <a:t>‹#›</a:t>
            </a:fld>
            <a:endParaRPr lang="en-GB"/>
          </a:p>
        </p:txBody>
      </p:sp>
    </p:spTree>
    <p:extLst>
      <p:ext uri="{BB962C8B-B14F-4D97-AF65-F5344CB8AC3E}">
        <p14:creationId xmlns:p14="http://schemas.microsoft.com/office/powerpoint/2010/main" val="3300240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google.com/search?sca_esv=27e57b1e925aecdc&amp;rlz=1C1RBHS_en-gbGB1004GB1005&amp;sxsrf=AE3TifNl0-2ul7nA-36T4y-sJ9kP5HNNgQ:1760060771555&amp;q=ester&amp;si=AMgyJEvCiuN81CuVzBIsHJFq8TP06IJfIZRQiVnk847Bwj84tDzQzJ-ClYIXXOKkSP-NoWv9uyIowm05hxmSr8q1nK3S4yfrGg%3D%3D&amp;expnd=1&amp;sa=X&amp;sqi=2&amp;ved=2ahUKEwjsmcmowZiQAxXKdUEAHXxXGN0QyecJegQIJBA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0ACC3DB-303A-40F3-A218-C86FD4680690}" type="slidenum">
              <a:rPr lang="en-GB" smtClean="0"/>
              <a:t>1</a:t>
            </a:fld>
            <a:endParaRPr lang="en-GB"/>
          </a:p>
        </p:txBody>
      </p:sp>
    </p:spTree>
    <p:extLst>
      <p:ext uri="{BB962C8B-B14F-4D97-AF65-F5344CB8AC3E}">
        <p14:creationId xmlns:p14="http://schemas.microsoft.com/office/powerpoint/2010/main" val="3061148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2</a:t>
            </a:fld>
            <a:endParaRPr lang="en-GB"/>
          </a:p>
        </p:txBody>
      </p:sp>
    </p:spTree>
    <p:extLst>
      <p:ext uri="{BB962C8B-B14F-4D97-AF65-F5344CB8AC3E}">
        <p14:creationId xmlns:p14="http://schemas.microsoft.com/office/powerpoint/2010/main" val="26025098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0ACC3DB-303A-40F3-A218-C86FD4680690}" type="slidenum">
              <a:rPr lang="en-GB" smtClean="0"/>
              <a:t>3</a:t>
            </a:fld>
            <a:endParaRPr lang="en-GB"/>
          </a:p>
        </p:txBody>
      </p:sp>
    </p:spTree>
    <p:extLst>
      <p:ext uri="{BB962C8B-B14F-4D97-AF65-F5344CB8AC3E}">
        <p14:creationId xmlns:p14="http://schemas.microsoft.com/office/powerpoint/2010/main" val="2898570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Wavenumbers are preferred in spectroscopy because they are directly proportional to energy, simplifying calculations. They provide better resolution in certain spectral ranges, especially in vibrational and rotational spectroscopy, where wavenumbers align naturally with molecular transitions. Additionally, wavenumbers make it easier to interpret spectra and are historically well-established in fields like infrared and Raman spectroscopy.</a:t>
            </a:r>
          </a:p>
        </p:txBody>
      </p:sp>
      <p:sp>
        <p:nvSpPr>
          <p:cNvPr id="4" name="Slide Number Placeholder 3"/>
          <p:cNvSpPr>
            <a:spLocks noGrp="1"/>
          </p:cNvSpPr>
          <p:nvPr>
            <p:ph type="sldNum" sz="quarter" idx="5"/>
          </p:nvPr>
        </p:nvSpPr>
        <p:spPr/>
        <p:txBody>
          <a:bodyPr/>
          <a:lstStyle/>
          <a:p>
            <a:fld id="{B0ACC3DB-303A-40F3-A218-C86FD4680690}" type="slidenum">
              <a:rPr lang="en-GB" smtClean="0"/>
              <a:t>4</a:t>
            </a:fld>
            <a:endParaRPr lang="en-GB"/>
          </a:p>
        </p:txBody>
      </p:sp>
    </p:spTree>
    <p:extLst>
      <p:ext uri="{BB962C8B-B14F-4D97-AF65-F5344CB8AC3E}">
        <p14:creationId xmlns:p14="http://schemas.microsoft.com/office/powerpoint/2010/main" val="2849546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0ACC3DB-303A-40F3-A218-C86FD4680690}" type="slidenum">
              <a:rPr lang="en-GB" smtClean="0"/>
              <a:t>5</a:t>
            </a:fld>
            <a:endParaRPr lang="en-GB"/>
          </a:p>
        </p:txBody>
      </p:sp>
    </p:spTree>
    <p:extLst>
      <p:ext uri="{BB962C8B-B14F-4D97-AF65-F5344CB8AC3E}">
        <p14:creationId xmlns:p14="http://schemas.microsoft.com/office/powerpoint/2010/main" val="3503800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6</a:t>
            </a:fld>
            <a:endParaRPr lang="en-GB"/>
          </a:p>
        </p:txBody>
      </p:sp>
    </p:spTree>
    <p:extLst>
      <p:ext uri="{BB962C8B-B14F-4D97-AF65-F5344CB8AC3E}">
        <p14:creationId xmlns:p14="http://schemas.microsoft.com/office/powerpoint/2010/main" val="1199187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7</a:t>
            </a:fld>
            <a:endParaRPr lang="en-GB"/>
          </a:p>
        </p:txBody>
      </p:sp>
    </p:spTree>
    <p:extLst>
      <p:ext uri="{BB962C8B-B14F-4D97-AF65-F5344CB8AC3E}">
        <p14:creationId xmlns:p14="http://schemas.microsoft.com/office/powerpoint/2010/main" val="308029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8</a:t>
            </a:fld>
            <a:endParaRPr lang="en-GB"/>
          </a:p>
        </p:txBody>
      </p:sp>
    </p:spTree>
    <p:extLst>
      <p:ext uri="{BB962C8B-B14F-4D97-AF65-F5344CB8AC3E}">
        <p14:creationId xmlns:p14="http://schemas.microsoft.com/office/powerpoint/2010/main" val="3939904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apple-system"/>
              </a:rPr>
              <a:t>The spectrum can be divided into four main sections, Figure 3. The high wavenumber end of the spectrum is where stretching vibrations of single bonds are present, for example the O-H in water will be strongly observed in this region as a broad peak. Between 2500 cm</a:t>
            </a:r>
            <a:r>
              <a:rPr lang="en-GB" b="0" i="0" baseline="30000" dirty="0">
                <a:solidFill>
                  <a:srgbClr val="333333"/>
                </a:solidFill>
                <a:effectLst/>
                <a:latin typeface="-apple-system"/>
              </a:rPr>
              <a:t>-1</a:t>
            </a:r>
            <a:r>
              <a:rPr lang="en-GB" b="0" i="0" dirty="0">
                <a:solidFill>
                  <a:srgbClr val="333333"/>
                </a:solidFill>
                <a:effectLst/>
                <a:latin typeface="-apple-system"/>
              </a:rPr>
              <a:t> and 2000 cm</a:t>
            </a:r>
            <a:r>
              <a:rPr lang="en-GB" b="0" i="0" baseline="30000" dirty="0">
                <a:solidFill>
                  <a:srgbClr val="333333"/>
                </a:solidFill>
                <a:effectLst/>
                <a:latin typeface="-apple-system"/>
              </a:rPr>
              <a:t>-1</a:t>
            </a:r>
            <a:r>
              <a:rPr lang="en-GB" b="0" i="0" dirty="0">
                <a:solidFill>
                  <a:srgbClr val="333333"/>
                </a:solidFill>
                <a:effectLst/>
                <a:latin typeface="-apple-system"/>
              </a:rPr>
              <a:t> stretching of triple bonds are observed, such as the C≡N in acetonitrile. The double bond stretching region is observed between 2000 cm</a:t>
            </a:r>
            <a:r>
              <a:rPr lang="en-GB" b="0" i="0" baseline="30000" dirty="0">
                <a:solidFill>
                  <a:srgbClr val="333333"/>
                </a:solidFill>
                <a:effectLst/>
                <a:latin typeface="-apple-system"/>
              </a:rPr>
              <a:t>-1</a:t>
            </a:r>
            <a:r>
              <a:rPr lang="en-GB" b="0" i="0" dirty="0">
                <a:solidFill>
                  <a:srgbClr val="333333"/>
                </a:solidFill>
                <a:effectLst/>
                <a:latin typeface="-apple-system"/>
              </a:rPr>
              <a:t> and 1500 cm</a:t>
            </a:r>
            <a:r>
              <a:rPr lang="en-GB" b="0" i="0" baseline="30000" dirty="0">
                <a:solidFill>
                  <a:srgbClr val="333333"/>
                </a:solidFill>
                <a:effectLst/>
                <a:latin typeface="-apple-system"/>
              </a:rPr>
              <a:t>-1</a:t>
            </a:r>
            <a:r>
              <a:rPr lang="en-GB" b="0" i="0" dirty="0">
                <a:solidFill>
                  <a:srgbClr val="333333"/>
                </a:solidFill>
                <a:effectLst/>
                <a:latin typeface="-apple-system"/>
              </a:rPr>
              <a:t>, for instance the C=O bond in carboxylic acid will present a band in this region. The final part to consider in a typical IR spectrum is termed the fingerprint region. The fingerprint region is a complex area of the spectrum, containing several stretching and bending bands. Whilst it is the most difficult area of the spectrum to interpret, it also provides the most characteristic information providing a ‘chemical fingerprint’ of the sample.</a:t>
            </a:r>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9</a:t>
            </a:fld>
            <a:endParaRPr lang="en-GB"/>
          </a:p>
        </p:txBody>
      </p:sp>
    </p:spTree>
    <p:extLst>
      <p:ext uri="{BB962C8B-B14F-4D97-AF65-F5344CB8AC3E}">
        <p14:creationId xmlns:p14="http://schemas.microsoft.com/office/powerpoint/2010/main" val="3228635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~3074 cm⁻¹</a:t>
            </a:r>
            <a:r>
              <a:rPr lang="en-GB" dirty="0"/>
              <a:t> — </a:t>
            </a:r>
            <a:r>
              <a:rPr lang="en-GB" b="1" dirty="0"/>
              <a:t>C–H stretching (methylene / CH)</a:t>
            </a:r>
            <a:r>
              <a:rPr lang="en-GB" dirty="0"/>
              <a:t> (approx.)</a:t>
            </a:r>
            <a:br>
              <a:rPr lang="en-GB" dirty="0"/>
            </a:br>
            <a:r>
              <a:rPr lang="en-GB" i="1" dirty="0"/>
              <a:t>Why:</a:t>
            </a:r>
            <a:r>
              <a:rPr lang="en-GB" dirty="0"/>
              <a:t> C–H stretching vibrations of aliphatic CH groups normally occur ~3000–2850 cm⁻¹. A weak/isolated feature near 3070 cm⁻¹ may be a C–H stretch (or a combination/overtone band). RDX contains CH₂ groups on the ring, so a C–H stretch assignment is the most plausible.</a:t>
            </a:r>
          </a:p>
          <a:p>
            <a:r>
              <a:rPr lang="en-GB" b="1" dirty="0"/>
              <a:t>~1569 cm⁻¹</a:t>
            </a:r>
            <a:r>
              <a:rPr lang="en-GB" dirty="0"/>
              <a:t> — </a:t>
            </a:r>
            <a:r>
              <a:rPr lang="el-GR" b="1" dirty="0"/>
              <a:t>ν_</a:t>
            </a:r>
            <a:r>
              <a:rPr lang="en-GB" b="1" dirty="0" err="1"/>
              <a:t>asym</a:t>
            </a:r>
            <a:r>
              <a:rPr lang="en-GB" b="1" dirty="0"/>
              <a:t>(NO₂) — nitro asymmetric stretch</a:t>
            </a:r>
            <a:r>
              <a:rPr lang="en-GB" dirty="0"/>
              <a:t> (strong/diagnostic)</a:t>
            </a:r>
            <a:br>
              <a:rPr lang="en-GB" dirty="0"/>
            </a:br>
            <a:r>
              <a:rPr lang="en-GB" i="1" dirty="0"/>
              <a:t>Why:</a:t>
            </a:r>
            <a:r>
              <a:rPr lang="en-GB" dirty="0"/>
              <a:t> Nitro groups show a prominent asymmetric N–O stretch in the region ~1550–1600 cm⁻¹. For nitro-containing energetic materials this is typically one of the strongest, most diagnostic bands.</a:t>
            </a:r>
          </a:p>
          <a:p>
            <a:r>
              <a:rPr lang="en-GB" b="1" dirty="0"/>
              <a:t>~1263 cm⁻¹</a:t>
            </a:r>
            <a:r>
              <a:rPr lang="en-GB" dirty="0"/>
              <a:t> — </a:t>
            </a:r>
            <a:r>
              <a:rPr lang="el-GR" b="1" dirty="0"/>
              <a:t>ν_</a:t>
            </a:r>
            <a:r>
              <a:rPr lang="en-GB" b="1" dirty="0" err="1"/>
              <a:t>sym</a:t>
            </a:r>
            <a:r>
              <a:rPr lang="en-GB" b="1" dirty="0"/>
              <a:t>(NO₂) and/or C–N / N–O related stretching</a:t>
            </a:r>
            <a:r>
              <a:rPr lang="en-GB" dirty="0"/>
              <a:t> (symmetrical nitro stretch / nitramine-related mode)</a:t>
            </a:r>
            <a:br>
              <a:rPr lang="en-GB" dirty="0"/>
            </a:br>
            <a:r>
              <a:rPr lang="en-GB" i="1" dirty="0"/>
              <a:t>Why:</a:t>
            </a:r>
            <a:r>
              <a:rPr lang="en-GB" dirty="0"/>
              <a:t> The nitro symmetric stretch commonly appears ~1350–1250 cm⁻¹ depending on environment; in nitramines and solid samples this mode often shifts and can overlap with C–N or N–O stretching contributions, so 1260 cm⁻¹ is consistent with the NO₂ symmetric/C–N region.</a:t>
            </a:r>
          </a:p>
          <a:p>
            <a:r>
              <a:rPr lang="en-GB" b="1" dirty="0"/>
              <a:t>~907 cm⁻¹</a:t>
            </a:r>
            <a:r>
              <a:rPr lang="en-GB" dirty="0"/>
              <a:t> — </a:t>
            </a:r>
            <a:r>
              <a:rPr lang="en-GB" b="1" dirty="0"/>
              <a:t>ring deformation / CH₂ wag / ring out-of-plane mode</a:t>
            </a:r>
            <a:br>
              <a:rPr lang="en-GB" dirty="0"/>
            </a:br>
            <a:r>
              <a:rPr lang="en-GB" i="1" dirty="0"/>
              <a:t>Why:</a:t>
            </a:r>
            <a:r>
              <a:rPr lang="en-GB" dirty="0"/>
              <a:t> Low-frequency bands in the 900–700 cm⁻¹ region for cyclic nitramines are commonly assigned to ring deformation modes, CH₂ wagging or skeletal motions of the N-containing ring. This region helps fingerprint ring substitution/pattern.</a:t>
            </a:r>
          </a:p>
          <a:p>
            <a:r>
              <a:rPr lang="en-GB" b="1" dirty="0"/>
              <a:t>~587 cm⁻¹</a:t>
            </a:r>
            <a:r>
              <a:rPr lang="en-GB" dirty="0"/>
              <a:t> — </a:t>
            </a:r>
            <a:r>
              <a:rPr lang="en-GB" b="1" dirty="0"/>
              <a:t>skeletal deformation / ring bending (N–N / N–O bending)</a:t>
            </a:r>
            <a:br>
              <a:rPr lang="en-GB" dirty="0"/>
            </a:br>
            <a:r>
              <a:rPr lang="en-GB" i="1" dirty="0"/>
              <a:t>Why:</a:t>
            </a:r>
            <a:r>
              <a:rPr lang="en-GB" dirty="0"/>
              <a:t> Bands below ~700 cm⁻¹ generally arise from heavier-atom skeletal motions (ring puckering, N–N, N–O bend). For RDX-type structures such low-frequency features are typical and useful as fingerprint bands.</a:t>
            </a:r>
          </a:p>
          <a:p>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10</a:t>
            </a:fld>
            <a:endParaRPr lang="en-GB"/>
          </a:p>
        </p:txBody>
      </p:sp>
    </p:spTree>
    <p:extLst>
      <p:ext uri="{BB962C8B-B14F-4D97-AF65-F5344CB8AC3E}">
        <p14:creationId xmlns:p14="http://schemas.microsoft.com/office/powerpoint/2010/main" val="1482543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E8E8E8"/>
                </a:solidFill>
                <a:effectLst/>
                <a:latin typeface="Arial" panose="020B0604020202020204" pitchFamily="34" charset="0"/>
                <a:hlinkClick r:id="rId3"/>
              </a:rPr>
              <a:t>ester</a:t>
            </a:r>
            <a:r>
              <a:rPr lang="en-GB" b="0" i="0" dirty="0">
                <a:solidFill>
                  <a:srgbClr val="E8E8E8"/>
                </a:solidFill>
                <a:effectLst/>
                <a:latin typeface="Arial" panose="020B0604020202020204" pitchFamily="34" charset="0"/>
              </a:rPr>
              <a:t> group —OCO— as part of a ring</a:t>
            </a:r>
            <a:endParaRPr lang="en-GB" dirty="0"/>
          </a:p>
        </p:txBody>
      </p:sp>
      <p:sp>
        <p:nvSpPr>
          <p:cNvPr id="4" name="Slide Number Placeholder 3"/>
          <p:cNvSpPr>
            <a:spLocks noGrp="1"/>
          </p:cNvSpPr>
          <p:nvPr>
            <p:ph type="sldNum" sz="quarter" idx="5"/>
          </p:nvPr>
        </p:nvSpPr>
        <p:spPr/>
        <p:txBody>
          <a:bodyPr/>
          <a:lstStyle/>
          <a:p>
            <a:fld id="{B0ACC3DB-303A-40F3-A218-C86FD4680690}" type="slidenum">
              <a:rPr lang="en-GB" smtClean="0"/>
              <a:t>11</a:t>
            </a:fld>
            <a:endParaRPr lang="en-GB"/>
          </a:p>
        </p:txBody>
      </p:sp>
    </p:spTree>
    <p:extLst>
      <p:ext uri="{BB962C8B-B14F-4D97-AF65-F5344CB8AC3E}">
        <p14:creationId xmlns:p14="http://schemas.microsoft.com/office/powerpoint/2010/main" val="29144909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76DA234-98D0-49CF-8252-ECEB64E5E942}"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2440272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6DA234-98D0-49CF-8252-ECEB64E5E942}"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728145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6DA234-98D0-49CF-8252-ECEB64E5E942}"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3177735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101633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76DA234-98D0-49CF-8252-ECEB64E5E942}"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2325878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76DA234-98D0-49CF-8252-ECEB64E5E942}"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676608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76DA234-98D0-49CF-8252-ECEB64E5E942}"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1960325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3822379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646857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4066979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1098278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48401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DA234-98D0-49CF-8252-ECEB64E5E942}"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3089119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76DA234-98D0-49CF-8252-ECEB64E5E942}"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28121209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76DA234-98D0-49CF-8252-ECEB64E5E942}"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3042701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6DA234-98D0-49CF-8252-ECEB64E5E942}"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1167474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6DA234-98D0-49CF-8252-ECEB64E5E942}"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DA9691-CC44-4D81-8965-2EB02C700D2F}" type="slidenum">
              <a:rPr lang="en-GB" smtClean="0"/>
              <a:t>‹#›</a:t>
            </a:fld>
            <a:endParaRPr lang="en-GB"/>
          </a:p>
        </p:txBody>
      </p:sp>
    </p:spTree>
    <p:extLst>
      <p:ext uri="{BB962C8B-B14F-4D97-AF65-F5344CB8AC3E}">
        <p14:creationId xmlns:p14="http://schemas.microsoft.com/office/powerpoint/2010/main" val="3974339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76DA234-98D0-49CF-8252-ECEB64E5E942}" type="datetimeFigureOut">
              <a:rPr lang="en-GB" smtClean="0"/>
              <a:t>09/10/2025</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BDA9691-CC44-4D81-8965-2EB02C700D2F}" type="slidenum">
              <a:rPr lang="en-GB" smtClean="0"/>
              <a:t>‹#›</a:t>
            </a:fld>
            <a:endParaRPr lang="en-GB"/>
          </a:p>
        </p:txBody>
      </p:sp>
    </p:spTree>
    <p:extLst>
      <p:ext uri="{BB962C8B-B14F-4D97-AF65-F5344CB8AC3E}">
        <p14:creationId xmlns:p14="http://schemas.microsoft.com/office/powerpoint/2010/main" val="31788951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video" Target="https://www.youtube.com/embed/1PQqDfJKXvA?feature=oembed" TargetMode="Externa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www.google.com/search?sca_esv=27e57b1e925aecdc&amp;rlz=1C1RBHS_en-gbGB1004GB1005&amp;sxsrf=AE3TifNl0-2ul7nA-36T4y-sJ9kP5HNNgQ:1760060771555&amp;q=ester&amp;si=AMgyJEvCiuN81CuVzBIsHJFq8TP06IJfIZRQiVnk847Bwj84tDzQzJ-ClYIXXOKkSP-NoWv9uyIowm05hxmSr8q1nK3S4yfrGg%3D%3D&amp;expnd=1&amp;sa=X&amp;sqi=2&amp;ved=2ahUKEwjsmcmowZiQAxXKdUEAHXxXGN0QyecJegQIJBAS"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2E293-8BC6-4F0A-96E9-D03AF48E758C}"/>
              </a:ext>
            </a:extLst>
          </p:cNvPr>
          <p:cNvSpPr>
            <a:spLocks noGrp="1"/>
          </p:cNvSpPr>
          <p:nvPr>
            <p:ph type="ctrTitle"/>
          </p:nvPr>
        </p:nvSpPr>
        <p:spPr>
          <a:xfrm>
            <a:off x="1851911" y="0"/>
            <a:ext cx="8689976" cy="2509213"/>
          </a:xfrm>
        </p:spPr>
        <p:txBody>
          <a:bodyPr/>
          <a:lstStyle/>
          <a:p>
            <a:r>
              <a:rPr lang="en-GB" dirty="0"/>
              <a:t>FT-</a:t>
            </a:r>
            <a:r>
              <a:rPr lang="en-GB" dirty="0" err="1"/>
              <a:t>ir</a:t>
            </a:r>
            <a:r>
              <a:rPr lang="en-GB" dirty="0"/>
              <a:t> identification of organic compounds</a:t>
            </a:r>
          </a:p>
        </p:txBody>
      </p:sp>
      <p:sp>
        <p:nvSpPr>
          <p:cNvPr id="3" name="Subtitle 2">
            <a:extLst>
              <a:ext uri="{FF2B5EF4-FFF2-40B4-BE49-F238E27FC236}">
                <a16:creationId xmlns:a16="http://schemas.microsoft.com/office/drawing/2014/main" id="{A966AC00-7DEC-4546-8D2E-EC67F9AE112D}"/>
              </a:ext>
            </a:extLst>
          </p:cNvPr>
          <p:cNvSpPr>
            <a:spLocks noGrp="1"/>
          </p:cNvSpPr>
          <p:nvPr>
            <p:ph type="subTitle" idx="1"/>
          </p:nvPr>
        </p:nvSpPr>
        <p:spPr/>
        <p:txBody>
          <a:bodyPr>
            <a:noAutofit/>
          </a:bodyPr>
          <a:lstStyle/>
          <a:p>
            <a:r>
              <a:rPr lang="en-GB" sz="2400" dirty="0"/>
              <a:t>Acda6020</a:t>
            </a:r>
          </a:p>
          <a:p>
            <a:endParaRPr lang="en-GB" sz="2400" dirty="0"/>
          </a:p>
          <a:p>
            <a:endParaRPr lang="en-GB" sz="2400" dirty="0"/>
          </a:p>
          <a:p>
            <a:r>
              <a:rPr lang="en-GB" sz="2400" dirty="0"/>
              <a:t>e.kazimierska@uwtsd.ac.uk</a:t>
            </a:r>
          </a:p>
        </p:txBody>
      </p:sp>
    </p:spTree>
    <p:extLst>
      <p:ext uri="{BB962C8B-B14F-4D97-AF65-F5344CB8AC3E}">
        <p14:creationId xmlns:p14="http://schemas.microsoft.com/office/powerpoint/2010/main" val="313836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2ACD4-1F5A-4558-B941-7B6EC3F8D1A7}"/>
              </a:ext>
            </a:extLst>
          </p:cNvPr>
          <p:cNvSpPr>
            <a:spLocks noGrp="1"/>
          </p:cNvSpPr>
          <p:nvPr>
            <p:ph type="title"/>
          </p:nvPr>
        </p:nvSpPr>
        <p:spPr>
          <a:xfrm>
            <a:off x="913774" y="1"/>
            <a:ext cx="10364451" cy="800100"/>
          </a:xfrm>
        </p:spPr>
        <p:txBody>
          <a:bodyPr/>
          <a:lstStyle/>
          <a:p>
            <a:r>
              <a:rPr lang="en-GB" dirty="0"/>
              <a:t>What is spectroscopy?</a:t>
            </a:r>
          </a:p>
        </p:txBody>
      </p:sp>
      <p:sp>
        <p:nvSpPr>
          <p:cNvPr id="3" name="Content Placeholder 2">
            <a:extLst>
              <a:ext uri="{FF2B5EF4-FFF2-40B4-BE49-F238E27FC236}">
                <a16:creationId xmlns:a16="http://schemas.microsoft.com/office/drawing/2014/main" id="{CAC1FAF6-3D01-4967-86FA-E887DC0AA9B4}"/>
              </a:ext>
            </a:extLst>
          </p:cNvPr>
          <p:cNvSpPr>
            <a:spLocks noGrp="1"/>
          </p:cNvSpPr>
          <p:nvPr>
            <p:ph sz="quarter" idx="13"/>
          </p:nvPr>
        </p:nvSpPr>
        <p:spPr>
          <a:xfrm>
            <a:off x="914399" y="2574351"/>
            <a:ext cx="10363826" cy="3424107"/>
          </a:xfrm>
        </p:spPr>
        <p:txBody>
          <a:bodyPr>
            <a:normAutofit/>
          </a:bodyPr>
          <a:lstStyle/>
          <a:p>
            <a:pPr lvl="1"/>
            <a:r>
              <a:rPr lang="en-GB" sz="2600" dirty="0">
                <a:solidFill>
                  <a:srgbClr val="00B050"/>
                </a:solidFill>
              </a:rPr>
              <a:t>FT-IR </a:t>
            </a:r>
          </a:p>
          <a:p>
            <a:pPr lvl="1"/>
            <a:endParaRPr lang="en-GB" sz="2600" dirty="0">
              <a:solidFill>
                <a:srgbClr val="00B050"/>
              </a:solidFill>
            </a:endParaRPr>
          </a:p>
        </p:txBody>
      </p:sp>
      <p:sp>
        <p:nvSpPr>
          <p:cNvPr id="7" name="TextBox 6">
            <a:extLst>
              <a:ext uri="{FF2B5EF4-FFF2-40B4-BE49-F238E27FC236}">
                <a16:creationId xmlns:a16="http://schemas.microsoft.com/office/drawing/2014/main" id="{3A5652A6-BD0D-47BE-9500-9C811971FF14}"/>
              </a:ext>
            </a:extLst>
          </p:cNvPr>
          <p:cNvSpPr txBox="1"/>
          <p:nvPr/>
        </p:nvSpPr>
        <p:spPr>
          <a:xfrm>
            <a:off x="726976" y="1005017"/>
            <a:ext cx="11436448" cy="2246769"/>
          </a:xfrm>
          <a:prstGeom prst="rect">
            <a:avLst/>
          </a:prstGeom>
          <a:noFill/>
        </p:spPr>
        <p:txBody>
          <a:bodyPr wrap="square">
            <a:spAutoFit/>
          </a:bodyPr>
          <a:lstStyle/>
          <a:p>
            <a:r>
              <a:rPr lang="en-GB" sz="2800" dirty="0">
                <a:solidFill>
                  <a:srgbClr val="00B050"/>
                </a:solidFill>
              </a:rPr>
              <a:t>Spectroscopy</a:t>
            </a:r>
            <a:r>
              <a:rPr lang="en-GB" sz="2800" dirty="0"/>
              <a:t> is the study of how matter interacts with </a:t>
            </a:r>
            <a:r>
              <a:rPr lang="en-GB" sz="2800" b="1" dirty="0"/>
              <a:t>electromagnetic radiation (light)</a:t>
            </a:r>
            <a:r>
              <a:rPr lang="en-GB" sz="2800" dirty="0"/>
              <a:t>. These techniques are usually non destructive, so the sample of investigated compound is not changed after the analysis. </a:t>
            </a:r>
          </a:p>
          <a:p>
            <a:endParaRPr lang="en-GB" sz="2800" dirty="0"/>
          </a:p>
          <a:p>
            <a:endParaRPr lang="en-GB" sz="2800" dirty="0"/>
          </a:p>
        </p:txBody>
      </p:sp>
      <p:sp>
        <p:nvSpPr>
          <p:cNvPr id="8" name="TextBox 7">
            <a:extLst>
              <a:ext uri="{FF2B5EF4-FFF2-40B4-BE49-F238E27FC236}">
                <a16:creationId xmlns:a16="http://schemas.microsoft.com/office/drawing/2014/main" id="{27903DA3-D187-4935-B345-66E7A806684A}"/>
              </a:ext>
            </a:extLst>
          </p:cNvPr>
          <p:cNvSpPr txBox="1"/>
          <p:nvPr/>
        </p:nvSpPr>
        <p:spPr>
          <a:xfrm>
            <a:off x="2442999" y="2769984"/>
            <a:ext cx="6723719" cy="276999"/>
          </a:xfrm>
          <a:prstGeom prst="rect">
            <a:avLst/>
          </a:prstGeom>
          <a:noFill/>
        </p:spPr>
        <p:txBody>
          <a:bodyPr wrap="square">
            <a:spAutoFit/>
          </a:bodyPr>
          <a:lstStyle/>
          <a:p>
            <a:r>
              <a:rPr lang="en-GB" sz="1200" dirty="0"/>
              <a:t>Identifies presence of various groups such as nitro groups common in explosives.</a:t>
            </a:r>
          </a:p>
        </p:txBody>
      </p:sp>
      <p:pic>
        <p:nvPicPr>
          <p:cNvPr id="13" name="Picture 12">
            <a:extLst>
              <a:ext uri="{FF2B5EF4-FFF2-40B4-BE49-F238E27FC236}">
                <a16:creationId xmlns:a16="http://schemas.microsoft.com/office/drawing/2014/main" id="{F819AC18-6E4D-4EEB-9882-47F5F2FFD089}"/>
              </a:ext>
            </a:extLst>
          </p:cNvPr>
          <p:cNvPicPr>
            <a:picLocks noChangeAspect="1"/>
          </p:cNvPicPr>
          <p:nvPr/>
        </p:nvPicPr>
        <p:blipFill>
          <a:blip r:embed="rId3"/>
          <a:stretch>
            <a:fillRect/>
          </a:stretch>
        </p:blipFill>
        <p:spPr>
          <a:xfrm>
            <a:off x="1587832" y="3429000"/>
            <a:ext cx="9016335" cy="3287943"/>
          </a:xfrm>
          <a:prstGeom prst="rect">
            <a:avLst/>
          </a:prstGeom>
        </p:spPr>
      </p:pic>
      <p:sp>
        <p:nvSpPr>
          <p:cNvPr id="15" name="Oval 14">
            <a:extLst>
              <a:ext uri="{FF2B5EF4-FFF2-40B4-BE49-F238E27FC236}">
                <a16:creationId xmlns:a16="http://schemas.microsoft.com/office/drawing/2014/main" id="{C90CC6A1-11F7-41A9-BB95-F0D0FDFE9D9B}"/>
              </a:ext>
            </a:extLst>
          </p:cNvPr>
          <p:cNvSpPr/>
          <p:nvPr/>
        </p:nvSpPr>
        <p:spPr>
          <a:xfrm>
            <a:off x="1269389" y="3224197"/>
            <a:ext cx="1962248" cy="252914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818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7BBB5-728E-4D13-A06F-6A938C9AB57F}"/>
              </a:ext>
            </a:extLst>
          </p:cNvPr>
          <p:cNvSpPr>
            <a:spLocks noGrp="1"/>
          </p:cNvSpPr>
          <p:nvPr>
            <p:ph type="title"/>
          </p:nvPr>
        </p:nvSpPr>
        <p:spPr>
          <a:xfrm>
            <a:off x="0" y="-123825"/>
            <a:ext cx="3590925" cy="1596177"/>
          </a:xfrm>
        </p:spPr>
        <p:txBody>
          <a:bodyPr/>
          <a:lstStyle/>
          <a:p>
            <a:r>
              <a:rPr lang="en-GB" dirty="0"/>
              <a:t>A spectrum:</a:t>
            </a:r>
          </a:p>
        </p:txBody>
      </p:sp>
      <p:pic>
        <p:nvPicPr>
          <p:cNvPr id="3" name="Picture 2">
            <a:extLst>
              <a:ext uri="{FF2B5EF4-FFF2-40B4-BE49-F238E27FC236}">
                <a16:creationId xmlns:a16="http://schemas.microsoft.com/office/drawing/2014/main" id="{9BB47D44-A9DE-4379-871E-872DF7E6F97C}"/>
              </a:ext>
            </a:extLst>
          </p:cNvPr>
          <p:cNvPicPr>
            <a:picLocks noChangeAspect="1"/>
          </p:cNvPicPr>
          <p:nvPr/>
        </p:nvPicPr>
        <p:blipFill>
          <a:blip r:embed="rId3"/>
          <a:stretch>
            <a:fillRect/>
          </a:stretch>
        </p:blipFill>
        <p:spPr>
          <a:xfrm>
            <a:off x="3207719" y="112928"/>
            <a:ext cx="8708055" cy="6644208"/>
          </a:xfrm>
          <a:prstGeom prst="rect">
            <a:avLst/>
          </a:prstGeom>
        </p:spPr>
      </p:pic>
      <p:sp>
        <p:nvSpPr>
          <p:cNvPr id="4" name="Rectangle 3">
            <a:extLst>
              <a:ext uri="{FF2B5EF4-FFF2-40B4-BE49-F238E27FC236}">
                <a16:creationId xmlns:a16="http://schemas.microsoft.com/office/drawing/2014/main" id="{119F5770-1F45-4E9D-B5F9-F90598B9CD6D}"/>
              </a:ext>
            </a:extLst>
          </p:cNvPr>
          <p:cNvSpPr/>
          <p:nvPr/>
        </p:nvSpPr>
        <p:spPr>
          <a:xfrm>
            <a:off x="3207719" y="1876425"/>
            <a:ext cx="573706" cy="26289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67897D-51DB-48A0-A495-44EE7112F79A}"/>
              </a:ext>
            </a:extLst>
          </p:cNvPr>
          <p:cNvSpPr/>
          <p:nvPr/>
        </p:nvSpPr>
        <p:spPr>
          <a:xfrm rot="5400000">
            <a:off x="7679957" y="5007343"/>
            <a:ext cx="565886" cy="28956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A236B81C-D7F3-40B2-9B6A-C6FFECEFD2AF}"/>
              </a:ext>
            </a:extLst>
          </p:cNvPr>
          <p:cNvPicPr>
            <a:picLocks noChangeAspect="1"/>
          </p:cNvPicPr>
          <p:nvPr/>
        </p:nvPicPr>
        <p:blipFill rotWithShape="1">
          <a:blip r:embed="rId4"/>
          <a:srcRect l="59135" b="29574"/>
          <a:stretch/>
        </p:blipFill>
        <p:spPr>
          <a:xfrm>
            <a:off x="4603495" y="2821435"/>
            <a:ext cx="3178293" cy="2295798"/>
          </a:xfrm>
          <a:prstGeom prst="rect">
            <a:avLst/>
          </a:prstGeom>
        </p:spPr>
      </p:pic>
      <p:sp>
        <p:nvSpPr>
          <p:cNvPr id="5" name="TextBox 4">
            <a:extLst>
              <a:ext uri="{FF2B5EF4-FFF2-40B4-BE49-F238E27FC236}">
                <a16:creationId xmlns:a16="http://schemas.microsoft.com/office/drawing/2014/main" id="{1D39DFA0-06E0-425B-B7E9-6D4DF297FC31}"/>
              </a:ext>
            </a:extLst>
          </p:cNvPr>
          <p:cNvSpPr txBox="1"/>
          <p:nvPr/>
        </p:nvSpPr>
        <p:spPr>
          <a:xfrm>
            <a:off x="4603495" y="5090718"/>
            <a:ext cx="1022396" cy="369332"/>
          </a:xfrm>
          <a:prstGeom prst="rect">
            <a:avLst/>
          </a:prstGeom>
          <a:noFill/>
        </p:spPr>
        <p:txBody>
          <a:bodyPr wrap="none" rtlCol="0">
            <a:spAutoFit/>
          </a:bodyPr>
          <a:lstStyle/>
          <a:p>
            <a:r>
              <a:rPr lang="en-GB" dirty="0"/>
              <a:t>nitramine</a:t>
            </a:r>
          </a:p>
        </p:txBody>
      </p:sp>
    </p:spTree>
    <p:extLst>
      <p:ext uri="{BB962C8B-B14F-4D97-AF65-F5344CB8AC3E}">
        <p14:creationId xmlns:p14="http://schemas.microsoft.com/office/powerpoint/2010/main" val="1252451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6C5E5-AC62-412F-BEC9-7D4248F812C4}"/>
              </a:ext>
            </a:extLst>
          </p:cNvPr>
          <p:cNvSpPr>
            <a:spLocks noGrp="1"/>
          </p:cNvSpPr>
          <p:nvPr>
            <p:ph type="title"/>
          </p:nvPr>
        </p:nvSpPr>
        <p:spPr>
          <a:xfrm>
            <a:off x="913774" y="0"/>
            <a:ext cx="10364451" cy="847725"/>
          </a:xfrm>
        </p:spPr>
        <p:txBody>
          <a:bodyPr/>
          <a:lstStyle/>
          <a:p>
            <a:r>
              <a:rPr lang="en-GB" dirty="0"/>
              <a:t>What is the wavenumber?</a:t>
            </a:r>
          </a:p>
        </p:txBody>
      </p:sp>
      <p:sp>
        <p:nvSpPr>
          <p:cNvPr id="4" name="TextBox 3">
            <a:extLst>
              <a:ext uri="{FF2B5EF4-FFF2-40B4-BE49-F238E27FC236}">
                <a16:creationId xmlns:a16="http://schemas.microsoft.com/office/drawing/2014/main" id="{D5E8F56A-FCF7-4054-8B9B-6BD7FB446126}"/>
              </a:ext>
            </a:extLst>
          </p:cNvPr>
          <p:cNvSpPr txBox="1"/>
          <p:nvPr/>
        </p:nvSpPr>
        <p:spPr>
          <a:xfrm>
            <a:off x="1" y="1047150"/>
            <a:ext cx="6096000" cy="3785652"/>
          </a:xfrm>
          <a:prstGeom prst="rect">
            <a:avLst/>
          </a:prstGeom>
          <a:noFill/>
        </p:spPr>
        <p:txBody>
          <a:bodyPr wrap="square">
            <a:spAutoFit/>
          </a:bodyPr>
          <a:lstStyle/>
          <a:p>
            <a:r>
              <a:rPr lang="en-GB" sz="2400" b="1" dirty="0">
                <a:solidFill>
                  <a:srgbClr val="FF0000"/>
                </a:solidFill>
              </a:rPr>
              <a:t>Wavenumber</a:t>
            </a:r>
            <a:r>
              <a:rPr lang="en-GB" sz="2400" dirty="0"/>
              <a:t> represents the number of wavelengths of light per unit distance. </a:t>
            </a:r>
          </a:p>
          <a:p>
            <a:r>
              <a:rPr lang="en-GB" sz="2400" dirty="0"/>
              <a:t>It is used to represent the frequency of light absorbed or scattered by a sample. </a:t>
            </a:r>
          </a:p>
          <a:p>
            <a:r>
              <a:rPr lang="en-GB" sz="2400" dirty="0"/>
              <a:t>It is the reciprocal of wavelength (cm⁻¹). </a:t>
            </a:r>
          </a:p>
          <a:p>
            <a:endParaRPr lang="en-GB" sz="2400" dirty="0">
              <a:solidFill>
                <a:srgbClr val="FF0000"/>
              </a:solidFill>
            </a:endParaRPr>
          </a:p>
          <a:p>
            <a:r>
              <a:rPr lang="en-GB" sz="2400" dirty="0">
                <a:solidFill>
                  <a:srgbClr val="FF0000"/>
                </a:solidFill>
              </a:rPr>
              <a:t>Wavenumber is directly proportional to the energy of the radiation </a:t>
            </a:r>
            <a:r>
              <a:rPr lang="en-GB" sz="2400" dirty="0"/>
              <a:t>and is used in FT-IR and Raman spectroscopy to identify molecular vibrations.</a:t>
            </a:r>
          </a:p>
        </p:txBody>
      </p:sp>
      <p:sp>
        <p:nvSpPr>
          <p:cNvPr id="5" name="TextBox 4">
            <a:extLst>
              <a:ext uri="{FF2B5EF4-FFF2-40B4-BE49-F238E27FC236}">
                <a16:creationId xmlns:a16="http://schemas.microsoft.com/office/drawing/2014/main" id="{FAF8B5E6-7692-4906-B384-6AD3F9B38FBE}"/>
              </a:ext>
            </a:extLst>
          </p:cNvPr>
          <p:cNvSpPr txBox="1"/>
          <p:nvPr/>
        </p:nvSpPr>
        <p:spPr>
          <a:xfrm>
            <a:off x="6555689" y="3170808"/>
            <a:ext cx="4262847" cy="2339102"/>
          </a:xfrm>
          <a:prstGeom prst="rect">
            <a:avLst/>
          </a:prstGeom>
          <a:noFill/>
        </p:spPr>
        <p:txBody>
          <a:bodyPr wrap="square">
            <a:spAutoFit/>
          </a:bodyPr>
          <a:lstStyle/>
          <a:p>
            <a:r>
              <a:rPr lang="en-GB" sz="2800" dirty="0"/>
              <a:t>E = </a:t>
            </a:r>
            <a:r>
              <a:rPr lang="en-GB" sz="2800" dirty="0" err="1"/>
              <a:t>hν</a:t>
            </a:r>
            <a:r>
              <a:rPr lang="en-GB" sz="2800" dirty="0"/>
              <a:t> = </a:t>
            </a:r>
            <a:r>
              <a:rPr lang="en-GB" sz="2800" dirty="0" err="1"/>
              <a:t>hc</a:t>
            </a:r>
            <a:r>
              <a:rPr lang="en-GB" sz="2800" dirty="0"/>
              <a:t> ṽ</a:t>
            </a:r>
            <a:r>
              <a:rPr lang="en-GB" dirty="0"/>
              <a:t> </a:t>
            </a:r>
            <a:r>
              <a:rPr lang="en-GB" sz="2800" dirty="0"/>
              <a:t>where</a:t>
            </a:r>
            <a:r>
              <a:rPr lang="en-GB" dirty="0"/>
              <a:t>:</a:t>
            </a:r>
          </a:p>
          <a:p>
            <a:r>
              <a:rPr lang="en-GB" dirty="0"/>
              <a:t>		</a:t>
            </a:r>
            <a:r>
              <a:rPr lang="en-GB" sz="2000" dirty="0"/>
              <a:t>E is the energy,</a:t>
            </a:r>
          </a:p>
          <a:p>
            <a:r>
              <a:rPr lang="en-GB" sz="2000" dirty="0"/>
              <a:t>		h is Planck’s constant,</a:t>
            </a:r>
          </a:p>
          <a:p>
            <a:r>
              <a:rPr lang="en-GB" sz="2000" dirty="0"/>
              <a:t>		ν is the frequency (Hz),</a:t>
            </a:r>
          </a:p>
          <a:p>
            <a:r>
              <a:rPr lang="en-GB" sz="2000" dirty="0"/>
              <a:t>		c is the speed of light,</a:t>
            </a:r>
          </a:p>
          <a:p>
            <a:r>
              <a:rPr lang="en-GB" sz="2000" dirty="0"/>
              <a:t>		ṽ is the wavenumber (cm⁻¹)</a:t>
            </a:r>
            <a:r>
              <a:rPr lang="en-GB" dirty="0"/>
              <a:t>.</a:t>
            </a:r>
          </a:p>
          <a:p>
            <a:endParaRPr lang="en-GB" dirty="0"/>
          </a:p>
        </p:txBody>
      </p:sp>
      <p:sp>
        <p:nvSpPr>
          <p:cNvPr id="6" name="TextBox 5">
            <a:extLst>
              <a:ext uri="{FF2B5EF4-FFF2-40B4-BE49-F238E27FC236}">
                <a16:creationId xmlns:a16="http://schemas.microsoft.com/office/drawing/2014/main" id="{E1967A8A-0D9C-40D6-ADAC-B551EEB5FBD0}"/>
              </a:ext>
            </a:extLst>
          </p:cNvPr>
          <p:cNvSpPr txBox="1"/>
          <p:nvPr/>
        </p:nvSpPr>
        <p:spPr>
          <a:xfrm>
            <a:off x="6096000" y="1047150"/>
            <a:ext cx="5691052" cy="2123658"/>
          </a:xfrm>
          <a:prstGeom prst="rect">
            <a:avLst/>
          </a:prstGeom>
          <a:noFill/>
        </p:spPr>
        <p:txBody>
          <a:bodyPr wrap="square">
            <a:spAutoFit/>
          </a:bodyPr>
          <a:lstStyle/>
          <a:p>
            <a:r>
              <a:rPr lang="en-GB" sz="2800" b="1" dirty="0"/>
              <a:t>Formula for Wavenumber (ṽ):</a:t>
            </a:r>
          </a:p>
          <a:p>
            <a:r>
              <a:rPr lang="en-GB" sz="2800" dirty="0"/>
              <a:t>	</a:t>
            </a:r>
          </a:p>
          <a:p>
            <a:r>
              <a:rPr lang="en-GB" sz="2800" dirty="0"/>
              <a:t> 	ṽ =1\λ where:</a:t>
            </a:r>
          </a:p>
          <a:p>
            <a:r>
              <a:rPr lang="en-GB" sz="2800" dirty="0"/>
              <a:t>		 	</a:t>
            </a:r>
            <a:r>
              <a:rPr lang="en-GB" sz="2000" dirty="0"/>
              <a:t>ṽ is the wavenumber (cm⁻¹),</a:t>
            </a:r>
          </a:p>
          <a:p>
            <a:r>
              <a:rPr lang="en-GB" sz="2000" dirty="0"/>
              <a:t>			λ is the wavelength in cm</a:t>
            </a:r>
          </a:p>
        </p:txBody>
      </p:sp>
      <p:sp>
        <p:nvSpPr>
          <p:cNvPr id="7" name="TextBox 6">
            <a:extLst>
              <a:ext uri="{FF2B5EF4-FFF2-40B4-BE49-F238E27FC236}">
                <a16:creationId xmlns:a16="http://schemas.microsoft.com/office/drawing/2014/main" id="{CE7BB2F1-1932-4C43-BD16-0C75109B732D}"/>
              </a:ext>
            </a:extLst>
          </p:cNvPr>
          <p:cNvSpPr txBox="1"/>
          <p:nvPr/>
        </p:nvSpPr>
        <p:spPr>
          <a:xfrm>
            <a:off x="749562" y="5709335"/>
            <a:ext cx="10528663" cy="830997"/>
          </a:xfrm>
          <a:prstGeom prst="rect">
            <a:avLst/>
          </a:prstGeom>
          <a:noFill/>
        </p:spPr>
        <p:txBody>
          <a:bodyPr wrap="square">
            <a:spAutoFit/>
          </a:bodyPr>
          <a:lstStyle/>
          <a:p>
            <a:r>
              <a:rPr lang="en-GB" sz="2400" dirty="0">
                <a:solidFill>
                  <a:srgbClr val="0000FF"/>
                </a:solidFill>
              </a:rPr>
              <a:t>As wavenumber increases, the energy of the absorbed or scattered radiation increases, which corresponds to higher-energy molecular vibrations.</a:t>
            </a:r>
          </a:p>
        </p:txBody>
      </p:sp>
    </p:spTree>
    <p:extLst>
      <p:ext uri="{BB962C8B-B14F-4D97-AF65-F5344CB8AC3E}">
        <p14:creationId xmlns:p14="http://schemas.microsoft.com/office/powerpoint/2010/main" val="527634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ACE67-B0E9-48A0-B530-DCB391C4E3A8}"/>
              </a:ext>
            </a:extLst>
          </p:cNvPr>
          <p:cNvSpPr>
            <a:spLocks noGrp="1"/>
          </p:cNvSpPr>
          <p:nvPr>
            <p:ph type="title"/>
          </p:nvPr>
        </p:nvSpPr>
        <p:spPr>
          <a:xfrm>
            <a:off x="913774" y="0"/>
            <a:ext cx="10364451" cy="828675"/>
          </a:xfrm>
        </p:spPr>
        <p:txBody>
          <a:bodyPr/>
          <a:lstStyle/>
          <a:p>
            <a:r>
              <a:rPr lang="en-GB" dirty="0"/>
              <a:t>Absorbance vs transmittance</a:t>
            </a:r>
          </a:p>
        </p:txBody>
      </p:sp>
      <p:sp>
        <p:nvSpPr>
          <p:cNvPr id="4" name="TextBox 3">
            <a:extLst>
              <a:ext uri="{FF2B5EF4-FFF2-40B4-BE49-F238E27FC236}">
                <a16:creationId xmlns:a16="http://schemas.microsoft.com/office/drawing/2014/main" id="{D1C91442-FF05-4C82-85BC-5F36CC911AE9}"/>
              </a:ext>
            </a:extLst>
          </p:cNvPr>
          <p:cNvSpPr txBox="1"/>
          <p:nvPr/>
        </p:nvSpPr>
        <p:spPr>
          <a:xfrm>
            <a:off x="692331" y="924848"/>
            <a:ext cx="11338560" cy="6131807"/>
          </a:xfrm>
          <a:prstGeom prst="rect">
            <a:avLst/>
          </a:prstGeom>
          <a:noFill/>
        </p:spPr>
        <p:txBody>
          <a:bodyPr wrap="square">
            <a:spAutoFit/>
          </a:bodyPr>
          <a:lstStyle/>
          <a:p>
            <a:pPr>
              <a:lnSpc>
                <a:spcPct val="150000"/>
              </a:lnSpc>
            </a:pPr>
            <a:r>
              <a:rPr lang="en-GB" sz="2200" dirty="0"/>
              <a:t>Absorbance and transmittance are key concepts in spectroscopy, particularly in FT-IR and UV-Vis, where they describe how light interacts with a sample.</a:t>
            </a:r>
          </a:p>
          <a:p>
            <a:pPr>
              <a:lnSpc>
                <a:spcPct val="150000"/>
              </a:lnSpc>
            </a:pPr>
            <a:r>
              <a:rPr lang="en-GB" sz="2200" dirty="0"/>
              <a:t>•	</a:t>
            </a:r>
            <a:r>
              <a:rPr lang="en-GB" sz="2200" b="1" dirty="0">
                <a:solidFill>
                  <a:schemeClr val="accent6">
                    <a:lumMod val="75000"/>
                  </a:schemeClr>
                </a:solidFill>
              </a:rPr>
              <a:t>Absorbance (A)</a:t>
            </a:r>
            <a:r>
              <a:rPr lang="en-GB" sz="2200" dirty="0"/>
              <a:t> measures how much light a sample absorbs at a specific wavenumber. It is calculated from the intensity of light before and after passing through the sample. The higher the absorbance, the more light is absorbed. </a:t>
            </a:r>
          </a:p>
          <a:p>
            <a:pPr>
              <a:lnSpc>
                <a:spcPct val="150000"/>
              </a:lnSpc>
            </a:pPr>
            <a:r>
              <a:rPr lang="en-GB" sz="2200" dirty="0"/>
              <a:t>•	</a:t>
            </a:r>
            <a:r>
              <a:rPr lang="en-GB" sz="2200" b="1" dirty="0">
                <a:solidFill>
                  <a:schemeClr val="accent1">
                    <a:lumMod val="75000"/>
                  </a:schemeClr>
                </a:solidFill>
              </a:rPr>
              <a:t>Transmittance (T) </a:t>
            </a:r>
            <a:r>
              <a:rPr lang="en-GB" sz="2200" dirty="0"/>
              <a:t>measures how much light passes through the sample without being absorbed. It is the ratio of the intensity of transmitted light (I) to the intensity of incident light (I₀). Transmittance is typically expressed as a percentage. If a material absorbs strongly, its transmittance will be low.</a:t>
            </a:r>
          </a:p>
          <a:p>
            <a:pPr>
              <a:lnSpc>
                <a:spcPct val="150000"/>
              </a:lnSpc>
            </a:pPr>
            <a:r>
              <a:rPr lang="en-GB" sz="2200" dirty="0"/>
              <a:t>		</a:t>
            </a:r>
            <a:r>
              <a:rPr lang="en-GB" sz="2200" b="1" dirty="0">
                <a:solidFill>
                  <a:srgbClr val="0070C0"/>
                </a:solidFill>
              </a:rPr>
              <a:t>%</a:t>
            </a:r>
            <a:r>
              <a:rPr lang="en-GB" sz="2200" b="1" dirty="0">
                <a:solidFill>
                  <a:schemeClr val="accent1">
                    <a:lumMod val="75000"/>
                  </a:schemeClr>
                </a:solidFill>
              </a:rPr>
              <a:t>T = I/I</a:t>
            </a:r>
            <a:r>
              <a:rPr lang="en-GB" sz="2200" b="1" baseline="-25000" dirty="0">
                <a:solidFill>
                  <a:schemeClr val="accent1">
                    <a:lumMod val="75000"/>
                  </a:schemeClr>
                </a:solidFill>
              </a:rPr>
              <a:t>0</a:t>
            </a:r>
            <a:endParaRPr lang="en-GB" sz="2200" b="1" dirty="0">
              <a:solidFill>
                <a:schemeClr val="accent1">
                  <a:lumMod val="75000"/>
                </a:schemeClr>
              </a:solidFill>
            </a:endParaRPr>
          </a:p>
          <a:p>
            <a:pPr>
              <a:lnSpc>
                <a:spcPct val="150000"/>
              </a:lnSpc>
            </a:pPr>
            <a:r>
              <a:rPr lang="en-GB" sz="2200" dirty="0"/>
              <a:t>•  Absorbance and transmittance are related by the following formula:</a:t>
            </a:r>
          </a:p>
          <a:p>
            <a:pPr>
              <a:lnSpc>
                <a:spcPct val="150000"/>
              </a:lnSpc>
            </a:pPr>
            <a:r>
              <a:rPr lang="en-GB" sz="2200" b="1" dirty="0">
                <a:solidFill>
                  <a:schemeClr val="accent6">
                    <a:lumMod val="75000"/>
                  </a:schemeClr>
                </a:solidFill>
              </a:rPr>
              <a:t>		A = −</a:t>
            </a:r>
            <a:r>
              <a:rPr lang="en-GB" sz="2200" b="1" dirty="0" err="1">
                <a:solidFill>
                  <a:schemeClr val="accent6">
                    <a:lumMod val="75000"/>
                  </a:schemeClr>
                </a:solidFill>
              </a:rPr>
              <a:t>log⁡T</a:t>
            </a:r>
            <a:endParaRPr lang="en-GB" sz="2200" dirty="0"/>
          </a:p>
          <a:p>
            <a:pPr>
              <a:lnSpc>
                <a:spcPct val="150000"/>
              </a:lnSpc>
            </a:pPr>
            <a:endParaRPr lang="en-GB" sz="2200" dirty="0"/>
          </a:p>
        </p:txBody>
      </p:sp>
    </p:spTree>
    <p:extLst>
      <p:ext uri="{BB962C8B-B14F-4D97-AF65-F5344CB8AC3E}">
        <p14:creationId xmlns:p14="http://schemas.microsoft.com/office/powerpoint/2010/main" val="2861958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0F071-D704-4246-BEA3-59A11BB427F3}"/>
              </a:ext>
            </a:extLst>
          </p:cNvPr>
          <p:cNvSpPr>
            <a:spLocks noGrp="1"/>
          </p:cNvSpPr>
          <p:nvPr>
            <p:ph type="title"/>
          </p:nvPr>
        </p:nvSpPr>
        <p:spPr>
          <a:xfrm>
            <a:off x="913774" y="0"/>
            <a:ext cx="10364451" cy="828675"/>
          </a:xfrm>
        </p:spPr>
        <p:txBody>
          <a:bodyPr/>
          <a:lstStyle/>
          <a:p>
            <a:r>
              <a:rPr lang="en-GB" dirty="0"/>
              <a:t>Principles of FT-IR Spectroscopy</a:t>
            </a:r>
          </a:p>
        </p:txBody>
      </p:sp>
      <p:sp>
        <p:nvSpPr>
          <p:cNvPr id="4" name="TextBox 3">
            <a:extLst>
              <a:ext uri="{FF2B5EF4-FFF2-40B4-BE49-F238E27FC236}">
                <a16:creationId xmlns:a16="http://schemas.microsoft.com/office/drawing/2014/main" id="{4F757499-CED6-43FA-8269-0FE7EF3590E5}"/>
              </a:ext>
            </a:extLst>
          </p:cNvPr>
          <p:cNvSpPr txBox="1"/>
          <p:nvPr/>
        </p:nvSpPr>
        <p:spPr>
          <a:xfrm>
            <a:off x="247650" y="745421"/>
            <a:ext cx="11296650" cy="5632311"/>
          </a:xfrm>
          <a:prstGeom prst="rect">
            <a:avLst/>
          </a:prstGeom>
          <a:noFill/>
        </p:spPr>
        <p:txBody>
          <a:bodyPr wrap="square">
            <a:spAutoFit/>
          </a:bodyPr>
          <a:lstStyle/>
          <a:p>
            <a:pPr marL="342900" indent="-342900">
              <a:buFont typeface="Arial" panose="020B0604020202020204" pitchFamily="34" charset="0"/>
              <a:buChar char="•"/>
            </a:pPr>
            <a:r>
              <a:rPr lang="en-GB" sz="2400" dirty="0"/>
              <a:t>FT-IR means </a:t>
            </a:r>
            <a:r>
              <a:rPr lang="en-GB" sz="2400" b="1" dirty="0">
                <a:solidFill>
                  <a:srgbClr val="0070C0"/>
                </a:solidFill>
              </a:rPr>
              <a:t>Fourier Transform Infrared</a:t>
            </a:r>
            <a:r>
              <a:rPr lang="en-GB" sz="2400" dirty="0"/>
              <a:t> spectroscopy</a:t>
            </a:r>
          </a:p>
          <a:p>
            <a:pPr marL="342900" indent="-342900">
              <a:buFont typeface="Arial" panose="020B0604020202020204" pitchFamily="34" charset="0"/>
              <a:buChar char="•"/>
            </a:pPr>
            <a:r>
              <a:rPr lang="en-GB" sz="2400" dirty="0"/>
              <a:t>FT-IR passes light through a sample, measuring IR absorption by molecules based on wavenumber (cm⁻¹).</a:t>
            </a:r>
          </a:p>
          <a:p>
            <a:pPr marL="342900" indent="-342900">
              <a:buFont typeface="Arial" panose="020B0604020202020204" pitchFamily="34" charset="0"/>
              <a:buChar char="•"/>
            </a:pPr>
            <a:r>
              <a:rPr lang="en-GB" sz="2400" dirty="0"/>
              <a:t>IR light is divided into near infrared (NIR), mid infrared (MIR), and far infrared (FIR).</a:t>
            </a:r>
          </a:p>
          <a:p>
            <a:pPr marL="342900" indent="-342900">
              <a:buFont typeface="Arial" panose="020B0604020202020204" pitchFamily="34" charset="0"/>
              <a:buChar char="•"/>
            </a:pPr>
            <a:r>
              <a:rPr lang="en-GB" sz="2400" dirty="0">
                <a:solidFill>
                  <a:srgbClr val="00B050"/>
                </a:solidFill>
              </a:rPr>
              <a:t>MIR is commonly used in typical IR spectroscopy as it aligns with the vibrational properties of chemical compounds.</a:t>
            </a:r>
          </a:p>
          <a:p>
            <a:pPr marL="342900" indent="-342900">
              <a:buFont typeface="Arial" panose="020B0604020202020204" pitchFamily="34" charset="0"/>
              <a:buChar char="•"/>
            </a:pPr>
            <a:r>
              <a:rPr lang="en-GB" sz="2400" dirty="0"/>
              <a:t>Absorption relates to molecular vibrational transitions, specific to chemical bonds and functional groups.</a:t>
            </a:r>
          </a:p>
          <a:p>
            <a:pPr marL="342900" indent="-342900">
              <a:buFont typeface="Arial" panose="020B0604020202020204" pitchFamily="34" charset="0"/>
              <a:buChar char="•"/>
            </a:pPr>
            <a:r>
              <a:rPr lang="en-GB" sz="2400" dirty="0"/>
              <a:t>Absorption is also directly proportional to the concentration.</a:t>
            </a:r>
          </a:p>
          <a:p>
            <a:pPr marL="342900" indent="-342900">
              <a:buFont typeface="Arial" panose="020B0604020202020204" pitchFamily="34" charset="0"/>
              <a:buChar char="•"/>
            </a:pPr>
            <a:r>
              <a:rPr lang="en-GB" sz="2400" dirty="0"/>
              <a:t>Nitro groups (–NO₂) produce strong absorption bands in the IR spectrum.</a:t>
            </a:r>
          </a:p>
          <a:p>
            <a:pPr marL="342900" indent="-342900">
              <a:buFont typeface="Arial" panose="020B0604020202020204" pitchFamily="34" charset="0"/>
              <a:buChar char="•"/>
            </a:pPr>
            <a:r>
              <a:rPr lang="en-GB" sz="2400" dirty="0"/>
              <a:t>Data is collected as an interferogram and converted into a readable spectrum using Fourier Transform.</a:t>
            </a:r>
          </a:p>
          <a:p>
            <a:pPr marL="342900" indent="-342900">
              <a:buFont typeface="Arial" panose="020B0604020202020204" pitchFamily="34" charset="0"/>
              <a:buChar char="•"/>
            </a:pPr>
            <a:r>
              <a:rPr lang="en-GB" sz="2400" dirty="0"/>
              <a:t>The resulting spectrum is compared to known standards to identify explosive compounds.</a:t>
            </a:r>
          </a:p>
          <a:p>
            <a:pPr marL="342900" indent="-342900">
              <a:buFont typeface="Arial" panose="020B0604020202020204" pitchFamily="34" charset="0"/>
              <a:buChar char="•"/>
            </a:pPr>
            <a:r>
              <a:rPr lang="en-GB" sz="2400" dirty="0"/>
              <a:t>This method is effective for detecting functional groups in explosives.</a:t>
            </a:r>
          </a:p>
          <a:p>
            <a:endParaRPr lang="en-GB" sz="2400" dirty="0"/>
          </a:p>
        </p:txBody>
      </p:sp>
    </p:spTree>
    <p:extLst>
      <p:ext uri="{BB962C8B-B14F-4D97-AF65-F5344CB8AC3E}">
        <p14:creationId xmlns:p14="http://schemas.microsoft.com/office/powerpoint/2010/main" val="1759996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64E8C-BBD3-44DB-9B7D-5CAA93DD5C21}"/>
              </a:ext>
            </a:extLst>
          </p:cNvPr>
          <p:cNvSpPr>
            <a:spLocks noGrp="1"/>
          </p:cNvSpPr>
          <p:nvPr>
            <p:ph type="title"/>
          </p:nvPr>
        </p:nvSpPr>
        <p:spPr>
          <a:xfrm>
            <a:off x="913774" y="0"/>
            <a:ext cx="10364451" cy="871369"/>
          </a:xfrm>
        </p:spPr>
        <p:txBody>
          <a:bodyPr/>
          <a:lstStyle/>
          <a:p>
            <a:r>
              <a:rPr lang="en-GB" dirty="0"/>
              <a:t>Vibrations of bonds</a:t>
            </a:r>
          </a:p>
        </p:txBody>
      </p:sp>
      <p:sp>
        <p:nvSpPr>
          <p:cNvPr id="5" name="TextBox 4">
            <a:extLst>
              <a:ext uri="{FF2B5EF4-FFF2-40B4-BE49-F238E27FC236}">
                <a16:creationId xmlns:a16="http://schemas.microsoft.com/office/drawing/2014/main" id="{D4215EAD-915B-40F8-8ECC-27D85936AB26}"/>
              </a:ext>
            </a:extLst>
          </p:cNvPr>
          <p:cNvSpPr txBox="1"/>
          <p:nvPr/>
        </p:nvSpPr>
        <p:spPr>
          <a:xfrm>
            <a:off x="6481482" y="5679695"/>
            <a:ext cx="6096000" cy="1015663"/>
          </a:xfrm>
          <a:prstGeom prst="rect">
            <a:avLst/>
          </a:prstGeom>
          <a:noFill/>
        </p:spPr>
        <p:txBody>
          <a:bodyPr wrap="square">
            <a:spAutoFit/>
          </a:bodyPr>
          <a:lstStyle/>
          <a:p>
            <a:endParaRPr lang="en-GB" sz="2000" b="1" dirty="0">
              <a:solidFill>
                <a:srgbClr val="00B050"/>
              </a:solidFill>
            </a:endParaRPr>
          </a:p>
          <a:p>
            <a:r>
              <a:rPr lang="en-GB" sz="2000" b="1" dirty="0">
                <a:solidFill>
                  <a:srgbClr val="00B050"/>
                </a:solidFill>
              </a:rPr>
              <a:t>IR bands arise from a change in dipole moment</a:t>
            </a:r>
          </a:p>
          <a:p>
            <a:endParaRPr lang="en-GB" sz="2000" b="1" dirty="0">
              <a:solidFill>
                <a:srgbClr val="00B050"/>
              </a:solidFill>
            </a:endParaRPr>
          </a:p>
        </p:txBody>
      </p:sp>
      <p:sp>
        <p:nvSpPr>
          <p:cNvPr id="7" name="TextBox 6">
            <a:extLst>
              <a:ext uri="{FF2B5EF4-FFF2-40B4-BE49-F238E27FC236}">
                <a16:creationId xmlns:a16="http://schemas.microsoft.com/office/drawing/2014/main" id="{CCC915A0-18D3-4D97-84C8-EF591B07DB33}"/>
              </a:ext>
            </a:extLst>
          </p:cNvPr>
          <p:cNvSpPr txBox="1"/>
          <p:nvPr/>
        </p:nvSpPr>
        <p:spPr>
          <a:xfrm>
            <a:off x="6481482" y="957630"/>
            <a:ext cx="5520018" cy="1631216"/>
          </a:xfrm>
          <a:prstGeom prst="rect">
            <a:avLst/>
          </a:prstGeom>
          <a:noFill/>
        </p:spPr>
        <p:txBody>
          <a:bodyPr wrap="square">
            <a:spAutoFit/>
          </a:bodyPr>
          <a:lstStyle/>
          <a:p>
            <a:r>
              <a:rPr lang="en-GB" sz="2000" dirty="0"/>
              <a:t>molecular bonds as springs with atoms attached: stronger springs take more energy to move around, so molecules with stronger bonds need to absorb light with more energy to keep those vibrations going</a:t>
            </a:r>
          </a:p>
        </p:txBody>
      </p:sp>
      <p:sp>
        <p:nvSpPr>
          <p:cNvPr id="11" name="TextBox 10">
            <a:extLst>
              <a:ext uri="{FF2B5EF4-FFF2-40B4-BE49-F238E27FC236}">
                <a16:creationId xmlns:a16="http://schemas.microsoft.com/office/drawing/2014/main" id="{0491B62C-15AA-4633-809A-D6A0B00A0593}"/>
              </a:ext>
            </a:extLst>
          </p:cNvPr>
          <p:cNvSpPr txBox="1"/>
          <p:nvPr/>
        </p:nvSpPr>
        <p:spPr>
          <a:xfrm>
            <a:off x="6593541" y="2817373"/>
            <a:ext cx="5586693" cy="2862322"/>
          </a:xfrm>
          <a:prstGeom prst="rect">
            <a:avLst/>
          </a:prstGeom>
          <a:noFill/>
        </p:spPr>
        <p:txBody>
          <a:bodyPr wrap="square">
            <a:spAutoFit/>
          </a:bodyPr>
          <a:lstStyle/>
          <a:p>
            <a:r>
              <a:rPr lang="en-GB" sz="2000" dirty="0"/>
              <a:t>IR spectroscopy works by exposing a molecule to infrared (IR) radiation and measuring which wavelengths are absorbed as the bonds within the molecule vibrate. These vibrations, which are characteristic of specific chemical bonds and functional groups, produce an infrared spectrum. The spectrum shows the absorbed wavelengths, allowing for the identification and analysis of molecular structure based on their absorption patterns.</a:t>
            </a:r>
          </a:p>
        </p:txBody>
      </p:sp>
      <p:pic>
        <p:nvPicPr>
          <p:cNvPr id="8" name="Online Media 2" title="3D Animation of Vibrations in Infrared Spectroscopy for Download | Royalty Free Content">
            <a:hlinkClick r:id="" action="ppaction://media"/>
            <a:extLst>
              <a:ext uri="{FF2B5EF4-FFF2-40B4-BE49-F238E27FC236}">
                <a16:creationId xmlns:a16="http://schemas.microsoft.com/office/drawing/2014/main" id="{EF559A23-B07E-411E-9DE9-AEC561343754}"/>
              </a:ext>
            </a:extLst>
          </p:cNvPr>
          <p:cNvPicPr>
            <a:picLocks noRot="1" noChangeAspect="1"/>
          </p:cNvPicPr>
          <p:nvPr>
            <a:videoFile r:link="rId1"/>
          </p:nvPr>
        </p:nvPicPr>
        <p:blipFill>
          <a:blip r:embed="rId4"/>
          <a:stretch>
            <a:fillRect/>
          </a:stretch>
        </p:blipFill>
        <p:spPr>
          <a:xfrm>
            <a:off x="-315857" y="957630"/>
            <a:ext cx="6741309" cy="3808839"/>
          </a:xfrm>
          <a:prstGeom prst="rect">
            <a:avLst/>
          </a:prstGeom>
        </p:spPr>
      </p:pic>
    </p:spTree>
    <p:extLst>
      <p:ext uri="{BB962C8B-B14F-4D97-AF65-F5344CB8AC3E}">
        <p14:creationId xmlns:p14="http://schemas.microsoft.com/office/powerpoint/2010/main" val="211480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vol="80000">
                <p:cTn id="12" fill="hold" display="0">
                  <p:stCondLst>
                    <p:cond delay="indefinite"/>
                  </p:stCondLst>
                </p:cTn>
                <p:tgtEl>
                  <p:spTgt spid="8"/>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0F071-D704-4246-BEA3-59A11BB427F3}"/>
              </a:ext>
            </a:extLst>
          </p:cNvPr>
          <p:cNvSpPr>
            <a:spLocks noGrp="1"/>
          </p:cNvSpPr>
          <p:nvPr>
            <p:ph type="title"/>
          </p:nvPr>
        </p:nvSpPr>
        <p:spPr>
          <a:xfrm>
            <a:off x="913774" y="1"/>
            <a:ext cx="10364451" cy="1104900"/>
          </a:xfrm>
        </p:spPr>
        <p:txBody>
          <a:bodyPr/>
          <a:lstStyle/>
          <a:p>
            <a:r>
              <a:rPr lang="en-GB" dirty="0"/>
              <a:t>Key FT-IR Spectral Features</a:t>
            </a:r>
          </a:p>
        </p:txBody>
      </p:sp>
      <p:sp>
        <p:nvSpPr>
          <p:cNvPr id="4" name="TextBox 3">
            <a:extLst>
              <a:ext uri="{FF2B5EF4-FFF2-40B4-BE49-F238E27FC236}">
                <a16:creationId xmlns:a16="http://schemas.microsoft.com/office/drawing/2014/main" id="{A9E53F21-9080-4A33-A9B9-1739391CFEA9}"/>
              </a:ext>
            </a:extLst>
          </p:cNvPr>
          <p:cNvSpPr txBox="1"/>
          <p:nvPr/>
        </p:nvSpPr>
        <p:spPr>
          <a:xfrm>
            <a:off x="324952" y="1104901"/>
            <a:ext cx="11383829" cy="558274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FT-IR spectrum provides a detailed view of how the molecules absorb infrared light at various wavenumbers. </a:t>
            </a:r>
          </a:p>
          <a:p>
            <a:pPr marL="285750" indent="-285750">
              <a:lnSpc>
                <a:spcPct val="150000"/>
              </a:lnSpc>
              <a:buFont typeface="Arial" panose="020B0604020202020204" pitchFamily="34" charset="0"/>
              <a:buChar char="•"/>
            </a:pPr>
            <a:r>
              <a:rPr lang="en-GB" sz="2000" dirty="0">
                <a:solidFill>
                  <a:srgbClr val="0070C0"/>
                </a:solidFill>
              </a:rPr>
              <a:t>This absorption corresponds to specific molecular vibrations,</a:t>
            </a:r>
            <a:r>
              <a:rPr lang="en-GB" sz="2000" dirty="0"/>
              <a:t> which are represented as peaks in the spectrum. </a:t>
            </a:r>
          </a:p>
          <a:p>
            <a:pPr marL="285750" indent="-285750">
              <a:lnSpc>
                <a:spcPct val="150000"/>
              </a:lnSpc>
              <a:buFont typeface="Arial" panose="020B0604020202020204" pitchFamily="34" charset="0"/>
              <a:buChar char="•"/>
            </a:pPr>
            <a:r>
              <a:rPr lang="en-GB" sz="2000" dirty="0"/>
              <a:t>Wavenumber (cm⁻¹) is the inverse of wavelength and is used to represent the position of peaks in an FT-IR spectrum. Wavenumbers correspond to different vibrational frequencies in the molecule. </a:t>
            </a:r>
          </a:p>
          <a:p>
            <a:pPr marL="285750" indent="-285750">
              <a:lnSpc>
                <a:spcPct val="150000"/>
              </a:lnSpc>
              <a:buFont typeface="Arial" panose="020B0604020202020204" pitchFamily="34" charset="0"/>
              <a:buChar char="•"/>
            </a:pPr>
            <a:r>
              <a:rPr lang="en-GB" sz="2000" dirty="0"/>
              <a:t>Absorbance measures how much infrared light is absorbed by the sample at each wavenumber. </a:t>
            </a:r>
          </a:p>
          <a:p>
            <a:pPr marL="285750" indent="-285750">
              <a:lnSpc>
                <a:spcPct val="150000"/>
              </a:lnSpc>
              <a:buFont typeface="Arial" panose="020B0604020202020204" pitchFamily="34" charset="0"/>
              <a:buChar char="•"/>
            </a:pPr>
            <a:r>
              <a:rPr lang="en-GB" sz="2000" dirty="0"/>
              <a:t>The height of the peak corresponds to how much light is absorbed, which can provide information about the concentration of specific functional groups in the sample.</a:t>
            </a:r>
          </a:p>
          <a:p>
            <a:pPr marL="285750" indent="-285750">
              <a:lnSpc>
                <a:spcPct val="150000"/>
              </a:lnSpc>
              <a:buFont typeface="Arial" panose="020B0604020202020204" pitchFamily="34" charset="0"/>
              <a:buChar char="•"/>
            </a:pPr>
            <a:r>
              <a:rPr lang="en-GB" sz="2000" dirty="0"/>
              <a:t>Transmittance refers to the amount of light that passes through the sample without being absorbed. </a:t>
            </a:r>
          </a:p>
          <a:p>
            <a:pPr marL="285750" indent="-285750">
              <a:lnSpc>
                <a:spcPct val="150000"/>
              </a:lnSpc>
              <a:buFont typeface="Arial" panose="020B0604020202020204" pitchFamily="34" charset="0"/>
              <a:buChar char="•"/>
            </a:pPr>
            <a:r>
              <a:rPr lang="en-GB" sz="2000" dirty="0"/>
              <a:t>FT-IR spectra are often displayed in terms of transmittance (%) or absorbance. </a:t>
            </a:r>
          </a:p>
          <a:p>
            <a:pPr marL="285750" indent="-285750">
              <a:lnSpc>
                <a:spcPct val="150000"/>
              </a:lnSpc>
              <a:buFont typeface="Arial" panose="020B0604020202020204" pitchFamily="34" charset="0"/>
              <a:buChar char="•"/>
            </a:pPr>
            <a:r>
              <a:rPr lang="en-GB" sz="2000" dirty="0"/>
              <a:t>A low transmittance value at certain wavenumbers indicates strong absorption, as seen in explosive materials. </a:t>
            </a:r>
          </a:p>
        </p:txBody>
      </p:sp>
    </p:spTree>
    <p:extLst>
      <p:ext uri="{BB962C8B-B14F-4D97-AF65-F5344CB8AC3E}">
        <p14:creationId xmlns:p14="http://schemas.microsoft.com/office/powerpoint/2010/main" val="3147491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136BC-33A1-4460-B842-F6E4CDD6280A}"/>
              </a:ext>
            </a:extLst>
          </p:cNvPr>
          <p:cNvSpPr>
            <a:spLocks noGrp="1"/>
          </p:cNvSpPr>
          <p:nvPr>
            <p:ph type="title"/>
          </p:nvPr>
        </p:nvSpPr>
        <p:spPr>
          <a:xfrm>
            <a:off x="913774" y="1"/>
            <a:ext cx="10364451" cy="849086"/>
          </a:xfrm>
        </p:spPr>
        <p:txBody>
          <a:bodyPr/>
          <a:lstStyle/>
          <a:p>
            <a:r>
              <a:rPr lang="en-GB" dirty="0"/>
              <a:t>IR Spectral regions</a:t>
            </a:r>
          </a:p>
        </p:txBody>
      </p:sp>
      <p:pic>
        <p:nvPicPr>
          <p:cNvPr id="3" name="Picture 2">
            <a:extLst>
              <a:ext uri="{FF2B5EF4-FFF2-40B4-BE49-F238E27FC236}">
                <a16:creationId xmlns:a16="http://schemas.microsoft.com/office/drawing/2014/main" id="{42EE1467-0BAC-405F-AC23-5DBF1639C35E}"/>
              </a:ext>
            </a:extLst>
          </p:cNvPr>
          <p:cNvPicPr>
            <a:picLocks noChangeAspect="1"/>
          </p:cNvPicPr>
          <p:nvPr/>
        </p:nvPicPr>
        <p:blipFill>
          <a:blip r:embed="rId3"/>
          <a:stretch>
            <a:fillRect/>
          </a:stretch>
        </p:blipFill>
        <p:spPr>
          <a:xfrm>
            <a:off x="68531" y="1104736"/>
            <a:ext cx="10916195" cy="5426117"/>
          </a:xfrm>
          <a:prstGeom prst="rect">
            <a:avLst/>
          </a:prstGeom>
        </p:spPr>
      </p:pic>
      <p:sp>
        <p:nvSpPr>
          <p:cNvPr id="4" name="TextBox 3">
            <a:extLst>
              <a:ext uri="{FF2B5EF4-FFF2-40B4-BE49-F238E27FC236}">
                <a16:creationId xmlns:a16="http://schemas.microsoft.com/office/drawing/2014/main" id="{1BB234CA-FC9D-4BEA-8D95-1C13444B6246}"/>
              </a:ext>
            </a:extLst>
          </p:cNvPr>
          <p:cNvSpPr txBox="1"/>
          <p:nvPr/>
        </p:nvSpPr>
        <p:spPr>
          <a:xfrm>
            <a:off x="475658" y="693291"/>
            <a:ext cx="6892464" cy="461665"/>
          </a:xfrm>
          <a:prstGeom prst="rect">
            <a:avLst/>
          </a:prstGeom>
          <a:noFill/>
        </p:spPr>
        <p:txBody>
          <a:bodyPr wrap="none" rtlCol="0">
            <a:spAutoFit/>
          </a:bodyPr>
          <a:lstStyle/>
          <a:p>
            <a:r>
              <a:rPr lang="en-GB" sz="2400" dirty="0"/>
              <a:t>Typical IR absorption values for various types of bonds</a:t>
            </a:r>
          </a:p>
        </p:txBody>
      </p:sp>
      <p:sp>
        <p:nvSpPr>
          <p:cNvPr id="6" name="TextBox 5">
            <a:extLst>
              <a:ext uri="{FF2B5EF4-FFF2-40B4-BE49-F238E27FC236}">
                <a16:creationId xmlns:a16="http://schemas.microsoft.com/office/drawing/2014/main" id="{7C3CBFE2-D42B-4DC8-83DE-4BFE139C382A}"/>
              </a:ext>
            </a:extLst>
          </p:cNvPr>
          <p:cNvSpPr txBox="1"/>
          <p:nvPr/>
        </p:nvSpPr>
        <p:spPr>
          <a:xfrm>
            <a:off x="475658" y="6480633"/>
            <a:ext cx="9327164" cy="430887"/>
          </a:xfrm>
          <a:prstGeom prst="rect">
            <a:avLst/>
          </a:prstGeom>
          <a:noFill/>
        </p:spPr>
        <p:txBody>
          <a:bodyPr wrap="square">
            <a:spAutoFit/>
          </a:bodyPr>
          <a:lstStyle/>
          <a:p>
            <a:r>
              <a:rPr lang="en-GB" sz="1100" dirty="0"/>
              <a:t>https://chem.libretexts.org/Bookshelves/Organic_Chemistry/Map%3A_Organic_Chemistry_%28Wade%29_Complete_and_Semesters_I_and_II/Map%3A_Organic_Chemistry_%28Wade%29/11%3A_Infrared_Spectroscopy_and_Mass_Spectrometry/11.05%3A_Infrared_Spectra_of_Some_Common_Functional_Groups</a:t>
            </a:r>
          </a:p>
        </p:txBody>
      </p:sp>
    </p:spTree>
    <p:extLst>
      <p:ext uri="{BB962C8B-B14F-4D97-AF65-F5344CB8AC3E}">
        <p14:creationId xmlns:p14="http://schemas.microsoft.com/office/powerpoint/2010/main" val="149107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7BBB5-728E-4D13-A06F-6A938C9AB57F}"/>
              </a:ext>
            </a:extLst>
          </p:cNvPr>
          <p:cNvSpPr>
            <a:spLocks noGrp="1"/>
          </p:cNvSpPr>
          <p:nvPr>
            <p:ph type="title"/>
          </p:nvPr>
        </p:nvSpPr>
        <p:spPr>
          <a:xfrm>
            <a:off x="0" y="-123825"/>
            <a:ext cx="3590925" cy="1596177"/>
          </a:xfrm>
        </p:spPr>
        <p:txBody>
          <a:bodyPr/>
          <a:lstStyle/>
          <a:p>
            <a:r>
              <a:rPr lang="en-GB" dirty="0"/>
              <a:t>A spectrum:</a:t>
            </a:r>
          </a:p>
        </p:txBody>
      </p:sp>
      <p:pic>
        <p:nvPicPr>
          <p:cNvPr id="3" name="Picture 2">
            <a:extLst>
              <a:ext uri="{FF2B5EF4-FFF2-40B4-BE49-F238E27FC236}">
                <a16:creationId xmlns:a16="http://schemas.microsoft.com/office/drawing/2014/main" id="{9BB47D44-A9DE-4379-871E-872DF7E6F97C}"/>
              </a:ext>
            </a:extLst>
          </p:cNvPr>
          <p:cNvPicPr>
            <a:picLocks noChangeAspect="1"/>
          </p:cNvPicPr>
          <p:nvPr/>
        </p:nvPicPr>
        <p:blipFill>
          <a:blip r:embed="rId3"/>
          <a:stretch>
            <a:fillRect/>
          </a:stretch>
        </p:blipFill>
        <p:spPr>
          <a:xfrm>
            <a:off x="3207719" y="106896"/>
            <a:ext cx="8708055" cy="6644208"/>
          </a:xfrm>
          <a:prstGeom prst="rect">
            <a:avLst/>
          </a:prstGeom>
        </p:spPr>
      </p:pic>
      <p:sp>
        <p:nvSpPr>
          <p:cNvPr id="4" name="Rectangle 3">
            <a:extLst>
              <a:ext uri="{FF2B5EF4-FFF2-40B4-BE49-F238E27FC236}">
                <a16:creationId xmlns:a16="http://schemas.microsoft.com/office/drawing/2014/main" id="{119F5770-1F45-4E9D-B5F9-F90598B9CD6D}"/>
              </a:ext>
            </a:extLst>
          </p:cNvPr>
          <p:cNvSpPr/>
          <p:nvPr/>
        </p:nvSpPr>
        <p:spPr>
          <a:xfrm>
            <a:off x="3207719" y="1876425"/>
            <a:ext cx="573706" cy="26289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67897D-51DB-48A0-A495-44EE7112F79A}"/>
              </a:ext>
            </a:extLst>
          </p:cNvPr>
          <p:cNvSpPr/>
          <p:nvPr/>
        </p:nvSpPr>
        <p:spPr>
          <a:xfrm rot="5400000">
            <a:off x="7679957" y="5007343"/>
            <a:ext cx="565886" cy="28956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A236B81C-D7F3-40B2-9B6A-C6FFECEFD2AF}"/>
              </a:ext>
            </a:extLst>
          </p:cNvPr>
          <p:cNvPicPr>
            <a:picLocks noChangeAspect="1"/>
          </p:cNvPicPr>
          <p:nvPr/>
        </p:nvPicPr>
        <p:blipFill rotWithShape="1">
          <a:blip r:embed="rId4"/>
          <a:srcRect l="59135" b="29390"/>
          <a:stretch/>
        </p:blipFill>
        <p:spPr>
          <a:xfrm>
            <a:off x="4769257" y="3233586"/>
            <a:ext cx="2880654" cy="2086207"/>
          </a:xfrm>
          <a:prstGeom prst="rect">
            <a:avLst/>
          </a:prstGeom>
        </p:spPr>
      </p:pic>
      <p:sp>
        <p:nvSpPr>
          <p:cNvPr id="5" name="Oval 4">
            <a:extLst>
              <a:ext uri="{FF2B5EF4-FFF2-40B4-BE49-F238E27FC236}">
                <a16:creationId xmlns:a16="http://schemas.microsoft.com/office/drawing/2014/main" id="{1AD515B6-F33E-4F2C-A846-380B8F3B0DEA}"/>
              </a:ext>
            </a:extLst>
          </p:cNvPr>
          <p:cNvSpPr/>
          <p:nvPr/>
        </p:nvSpPr>
        <p:spPr>
          <a:xfrm>
            <a:off x="6153762" y="938636"/>
            <a:ext cx="1101823" cy="1596177"/>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242CC86-1DC0-46A1-90A7-E80A12B1A95E}"/>
              </a:ext>
            </a:extLst>
          </p:cNvPr>
          <p:cNvSpPr txBox="1"/>
          <p:nvPr/>
        </p:nvSpPr>
        <p:spPr>
          <a:xfrm>
            <a:off x="7869729" y="4208598"/>
            <a:ext cx="1728358" cy="369332"/>
          </a:xfrm>
          <a:prstGeom prst="rect">
            <a:avLst/>
          </a:prstGeom>
          <a:noFill/>
        </p:spPr>
        <p:txBody>
          <a:bodyPr wrap="none" rtlCol="0">
            <a:spAutoFit/>
          </a:bodyPr>
          <a:lstStyle/>
          <a:p>
            <a:r>
              <a:rPr lang="en-GB" dirty="0"/>
              <a:t>NO</a:t>
            </a:r>
            <a:r>
              <a:rPr lang="en-GB" baseline="-25000" dirty="0"/>
              <a:t>2</a:t>
            </a:r>
            <a:r>
              <a:rPr lang="en-GB" dirty="0"/>
              <a:t> asymmetric</a:t>
            </a:r>
          </a:p>
        </p:txBody>
      </p:sp>
      <p:sp>
        <p:nvSpPr>
          <p:cNvPr id="9" name="Oval 8">
            <a:extLst>
              <a:ext uri="{FF2B5EF4-FFF2-40B4-BE49-F238E27FC236}">
                <a16:creationId xmlns:a16="http://schemas.microsoft.com/office/drawing/2014/main" id="{5EFCFD99-C002-4463-93A0-C752A9C9FCFB}"/>
              </a:ext>
            </a:extLst>
          </p:cNvPr>
          <p:cNvSpPr/>
          <p:nvPr/>
        </p:nvSpPr>
        <p:spPr>
          <a:xfrm>
            <a:off x="8265591" y="2699206"/>
            <a:ext cx="1101823" cy="1596177"/>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1F29424-D2C5-4139-8D56-12361BAEA84C}"/>
              </a:ext>
            </a:extLst>
          </p:cNvPr>
          <p:cNvSpPr txBox="1"/>
          <p:nvPr/>
        </p:nvSpPr>
        <p:spPr>
          <a:xfrm>
            <a:off x="8325382" y="5319793"/>
            <a:ext cx="2569934" cy="369332"/>
          </a:xfrm>
          <a:prstGeom prst="rect">
            <a:avLst/>
          </a:prstGeom>
          <a:noFill/>
        </p:spPr>
        <p:txBody>
          <a:bodyPr wrap="none" rtlCol="0">
            <a:spAutoFit/>
          </a:bodyPr>
          <a:lstStyle/>
          <a:p>
            <a:r>
              <a:rPr lang="en-GB" dirty="0"/>
              <a:t>NO</a:t>
            </a:r>
            <a:r>
              <a:rPr lang="en-GB" baseline="-25000" dirty="0"/>
              <a:t>2</a:t>
            </a:r>
            <a:r>
              <a:rPr lang="en-GB" dirty="0"/>
              <a:t> symmetric, C-N/N-O</a:t>
            </a:r>
          </a:p>
        </p:txBody>
      </p:sp>
      <p:sp>
        <p:nvSpPr>
          <p:cNvPr id="11" name="Oval 10">
            <a:extLst>
              <a:ext uri="{FF2B5EF4-FFF2-40B4-BE49-F238E27FC236}">
                <a16:creationId xmlns:a16="http://schemas.microsoft.com/office/drawing/2014/main" id="{54F1239A-EBD2-4376-9A3C-40DEF0AB22D1}"/>
              </a:ext>
            </a:extLst>
          </p:cNvPr>
          <p:cNvSpPr/>
          <p:nvPr/>
        </p:nvSpPr>
        <p:spPr>
          <a:xfrm>
            <a:off x="8765018" y="3834160"/>
            <a:ext cx="1101823" cy="1596177"/>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58988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ABAEC-5B26-49D5-9809-5AC2B39A919F}"/>
              </a:ext>
            </a:extLst>
          </p:cNvPr>
          <p:cNvSpPr>
            <a:spLocks noGrp="1"/>
          </p:cNvSpPr>
          <p:nvPr>
            <p:ph type="title"/>
          </p:nvPr>
        </p:nvSpPr>
        <p:spPr>
          <a:xfrm>
            <a:off x="913774" y="1"/>
            <a:ext cx="10364451" cy="1118862"/>
          </a:xfrm>
        </p:spPr>
        <p:txBody>
          <a:bodyPr/>
          <a:lstStyle/>
          <a:p>
            <a:r>
              <a:rPr lang="en-GB" dirty="0"/>
              <a:t>Objectives of today’s experiment</a:t>
            </a:r>
          </a:p>
        </p:txBody>
      </p:sp>
      <p:sp>
        <p:nvSpPr>
          <p:cNvPr id="3" name="Content Placeholder 2">
            <a:extLst>
              <a:ext uri="{FF2B5EF4-FFF2-40B4-BE49-F238E27FC236}">
                <a16:creationId xmlns:a16="http://schemas.microsoft.com/office/drawing/2014/main" id="{B55BEE9B-E464-4E51-9C27-CBEEF8197862}"/>
              </a:ext>
            </a:extLst>
          </p:cNvPr>
          <p:cNvSpPr>
            <a:spLocks noGrp="1"/>
          </p:cNvSpPr>
          <p:nvPr/>
        </p:nvSpPr>
        <p:spPr>
          <a:xfrm>
            <a:off x="1157670" y="1302327"/>
            <a:ext cx="10837439"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Design and write a reproducible FT-IR method.</a:t>
            </a:r>
          </a:p>
          <a:p>
            <a:r>
              <a:rPr dirty="0"/>
              <a:t>Acquire high‑quality spectra for four solid samples.</a:t>
            </a:r>
          </a:p>
          <a:p>
            <a:r>
              <a:rPr dirty="0"/>
              <a:t>Identify IR bands and assign functional groups.</a:t>
            </a:r>
          </a:p>
          <a:p>
            <a:endParaRPr dirty="0"/>
          </a:p>
        </p:txBody>
      </p:sp>
      <p:sp>
        <p:nvSpPr>
          <p:cNvPr id="4" name="Content Placeholder 2">
            <a:extLst>
              <a:ext uri="{FF2B5EF4-FFF2-40B4-BE49-F238E27FC236}">
                <a16:creationId xmlns:a16="http://schemas.microsoft.com/office/drawing/2014/main" id="{4A397CD5-F33B-4D51-B9AD-E3A0AD6FC72D}"/>
              </a:ext>
            </a:extLst>
          </p:cNvPr>
          <p:cNvSpPr txBox="1">
            <a:spLocks/>
          </p:cNvSpPr>
          <p:nvPr/>
        </p:nvSpPr>
        <p:spPr>
          <a:xfrm>
            <a:off x="251790" y="3520178"/>
            <a:ext cx="8229600" cy="4525963"/>
          </a:xfrm>
          <a:prstGeom prst="rect">
            <a:avLst/>
          </a:prstGeom>
        </p:spPr>
        <p:txBody>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dirty="0"/>
              <a:t>A - Guanidinium salt (N‑rich ionic motif)</a:t>
            </a:r>
          </a:p>
          <a:p>
            <a:endParaRPr lang="en-GB" dirty="0"/>
          </a:p>
          <a:p>
            <a:endParaRPr lang="en-GB" dirty="0"/>
          </a:p>
          <a:p>
            <a:r>
              <a:rPr lang="en-GB" dirty="0"/>
              <a:t>B - Acetaminophen (amide / phenol).</a:t>
            </a:r>
          </a:p>
        </p:txBody>
      </p:sp>
      <p:pic>
        <p:nvPicPr>
          <p:cNvPr id="5" name="Picture 4">
            <a:extLst>
              <a:ext uri="{FF2B5EF4-FFF2-40B4-BE49-F238E27FC236}">
                <a16:creationId xmlns:a16="http://schemas.microsoft.com/office/drawing/2014/main" id="{605201C5-6F22-4923-8A5F-80632A6A982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4465" y="3963237"/>
            <a:ext cx="1695876" cy="1052425"/>
          </a:xfrm>
          <a:prstGeom prst="rect">
            <a:avLst/>
          </a:prstGeom>
          <a:solidFill>
            <a:schemeClr val="bg1"/>
          </a:solidFill>
        </p:spPr>
      </p:pic>
      <p:pic>
        <p:nvPicPr>
          <p:cNvPr id="6" name="Picture 5">
            <a:extLst>
              <a:ext uri="{FF2B5EF4-FFF2-40B4-BE49-F238E27FC236}">
                <a16:creationId xmlns:a16="http://schemas.microsoft.com/office/drawing/2014/main" id="{25F77BCB-ACF5-48B5-8679-AB58579D154F}"/>
              </a:ext>
            </a:extLst>
          </p:cNvPr>
          <p:cNvPicPr>
            <a:picLocks noChangeAspect="1"/>
          </p:cNvPicPr>
          <p:nvPr/>
        </p:nvPicPr>
        <p:blipFill>
          <a:blip r:embed="rId4"/>
          <a:stretch>
            <a:fillRect/>
          </a:stretch>
        </p:blipFill>
        <p:spPr>
          <a:xfrm>
            <a:off x="913773" y="5598375"/>
            <a:ext cx="2726787" cy="1202489"/>
          </a:xfrm>
          <a:prstGeom prst="rect">
            <a:avLst/>
          </a:prstGeom>
        </p:spPr>
      </p:pic>
      <p:pic>
        <p:nvPicPr>
          <p:cNvPr id="7" name="Picture 6">
            <a:extLst>
              <a:ext uri="{FF2B5EF4-FFF2-40B4-BE49-F238E27FC236}">
                <a16:creationId xmlns:a16="http://schemas.microsoft.com/office/drawing/2014/main" id="{2868C476-9E2E-461E-8165-72C184E7186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2331" y="4056061"/>
            <a:ext cx="1514475" cy="866775"/>
          </a:xfrm>
          <a:prstGeom prst="rect">
            <a:avLst/>
          </a:prstGeom>
          <a:noFill/>
        </p:spPr>
      </p:pic>
      <p:sp>
        <p:nvSpPr>
          <p:cNvPr id="8" name="Content Placeholder 2">
            <a:extLst>
              <a:ext uri="{FF2B5EF4-FFF2-40B4-BE49-F238E27FC236}">
                <a16:creationId xmlns:a16="http://schemas.microsoft.com/office/drawing/2014/main" id="{1452D167-64AE-4050-BB18-B9614F2A9EF7}"/>
              </a:ext>
            </a:extLst>
          </p:cNvPr>
          <p:cNvSpPr txBox="1">
            <a:spLocks/>
          </p:cNvSpPr>
          <p:nvPr/>
        </p:nvSpPr>
        <p:spPr>
          <a:xfrm>
            <a:off x="6173144" y="3520178"/>
            <a:ext cx="8229600" cy="4525963"/>
          </a:xfrm>
          <a:prstGeom prst="rect">
            <a:avLst/>
          </a:prstGeom>
        </p:spPr>
        <p:txBody>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dirty="0"/>
              <a:t>C - Ascorbic acid (polyhydroxy lactone)</a:t>
            </a:r>
          </a:p>
          <a:p>
            <a:endParaRPr lang="en-GB" dirty="0"/>
          </a:p>
          <a:p>
            <a:endParaRPr lang="en-GB" dirty="0"/>
          </a:p>
          <a:p>
            <a:r>
              <a:rPr lang="en-GB" dirty="0"/>
              <a:t>D - Methyl 3‑nitrobenzoate (nitro‑aromatic ester).</a:t>
            </a:r>
          </a:p>
        </p:txBody>
      </p:sp>
      <p:pic>
        <p:nvPicPr>
          <p:cNvPr id="9" name="Picture 8">
            <a:extLst>
              <a:ext uri="{FF2B5EF4-FFF2-40B4-BE49-F238E27FC236}">
                <a16:creationId xmlns:a16="http://schemas.microsoft.com/office/drawing/2014/main" id="{993B7721-1B67-441D-9396-92626048F88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82331" y="5458718"/>
            <a:ext cx="1514474" cy="1404299"/>
          </a:xfrm>
          <a:prstGeom prst="rect">
            <a:avLst/>
          </a:prstGeom>
          <a:noFill/>
        </p:spPr>
      </p:pic>
      <p:sp>
        <p:nvSpPr>
          <p:cNvPr id="11" name="TextBox 10">
            <a:extLst>
              <a:ext uri="{FF2B5EF4-FFF2-40B4-BE49-F238E27FC236}">
                <a16:creationId xmlns:a16="http://schemas.microsoft.com/office/drawing/2014/main" id="{9E70DA32-80A2-45F1-8244-B059FC2B12A8}"/>
              </a:ext>
            </a:extLst>
          </p:cNvPr>
          <p:cNvSpPr txBox="1"/>
          <p:nvPr/>
        </p:nvSpPr>
        <p:spPr>
          <a:xfrm>
            <a:off x="9074400" y="3840126"/>
            <a:ext cx="2427089" cy="246221"/>
          </a:xfrm>
          <a:prstGeom prst="rect">
            <a:avLst/>
          </a:prstGeom>
          <a:noFill/>
        </p:spPr>
        <p:txBody>
          <a:bodyPr wrap="square">
            <a:spAutoFit/>
          </a:bodyPr>
          <a:lstStyle/>
          <a:p>
            <a:r>
              <a:rPr lang="en-GB" sz="1000" b="0" i="0" strike="noStrike" dirty="0">
                <a:effectLst/>
                <a:latin typeface="Arial" panose="020B0604020202020204" pitchFamily="34" charset="0"/>
                <a:hlinkClick r:id="rId7">
                  <a:extLst>
                    <a:ext uri="{A12FA001-AC4F-418D-AE19-62706E023703}">
                      <ahyp:hlinkClr xmlns:ahyp="http://schemas.microsoft.com/office/drawing/2018/hyperlinkcolor" val="tx"/>
                    </a:ext>
                  </a:extLst>
                </a:hlinkClick>
              </a:rPr>
              <a:t>ester</a:t>
            </a:r>
            <a:r>
              <a:rPr lang="en-GB" sz="1000" b="0" i="0" dirty="0">
                <a:effectLst/>
                <a:latin typeface="Arial" panose="020B0604020202020204" pitchFamily="34" charset="0"/>
              </a:rPr>
              <a:t> group —OCO— as part of a ring</a:t>
            </a:r>
            <a:endParaRPr lang="en-GB" sz="1000" dirty="0"/>
          </a:p>
        </p:txBody>
      </p:sp>
    </p:spTree>
    <p:extLst>
      <p:ext uri="{BB962C8B-B14F-4D97-AF65-F5344CB8AC3E}">
        <p14:creationId xmlns:p14="http://schemas.microsoft.com/office/powerpoint/2010/main" val="997328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D14CA-FB6D-4172-8C0A-0E4796EC90A9}"/>
              </a:ext>
            </a:extLst>
          </p:cNvPr>
          <p:cNvSpPr>
            <a:spLocks noGrp="1"/>
          </p:cNvSpPr>
          <p:nvPr>
            <p:ph type="title"/>
          </p:nvPr>
        </p:nvSpPr>
        <p:spPr>
          <a:xfrm>
            <a:off x="913149" y="0"/>
            <a:ext cx="10364451" cy="1596177"/>
          </a:xfrm>
        </p:spPr>
        <p:txBody>
          <a:bodyPr/>
          <a:lstStyle/>
          <a:p>
            <a:r>
              <a:rPr lang="en-GB" dirty="0"/>
              <a:t>Diagnostic peaks (quick reference0</a:t>
            </a:r>
          </a:p>
        </p:txBody>
      </p:sp>
      <p:sp>
        <p:nvSpPr>
          <p:cNvPr id="4" name="Content Placeholder 2">
            <a:extLst>
              <a:ext uri="{FF2B5EF4-FFF2-40B4-BE49-F238E27FC236}">
                <a16:creationId xmlns:a16="http://schemas.microsoft.com/office/drawing/2014/main" id="{C74AC40F-ED3E-4BDE-826D-5895BD6BEE52}"/>
              </a:ext>
            </a:extLst>
          </p:cNvPr>
          <p:cNvSpPr>
            <a:spLocks noGrp="1"/>
          </p:cNvSpPr>
          <p:nvPr>
            <p:ph sz="quarter" idx="13"/>
          </p:nvPr>
        </p:nvSpPr>
        <p:spPr>
          <a:xfrm>
            <a:off x="714375" y="1596177"/>
            <a:ext cx="11277600" cy="3424237"/>
          </a:xfrm>
        </p:spPr>
        <p:txBody>
          <a:bodyPr>
            <a:noAutofit/>
          </a:bodyPr>
          <a:lstStyle/>
          <a:p>
            <a:r>
              <a:rPr sz="2800" dirty="0"/>
              <a:t>N–H / C=N / C–N: 3400–3000; 1680–1550; 1300–1000 cm⁻¹.</a:t>
            </a:r>
          </a:p>
          <a:p>
            <a:r>
              <a:rPr sz="2800" dirty="0"/>
              <a:t>Amide / phenol: ~3300; 1665–1645; 1560–1510; 1240–1170 cm⁻¹.</a:t>
            </a:r>
          </a:p>
          <a:p>
            <a:r>
              <a:rPr sz="2800" dirty="0"/>
              <a:t>Polyhydroxy / lactone: 3600–3000; 1750–1730; 1200–1000 cm⁻¹.</a:t>
            </a:r>
          </a:p>
          <a:p>
            <a:r>
              <a:rPr sz="2800" dirty="0"/>
              <a:t>Ester / NO₂: 1735–1715; 1535 &amp; 1355; 1260–1210 cm⁻¹.</a:t>
            </a:r>
          </a:p>
        </p:txBody>
      </p:sp>
    </p:spTree>
    <p:extLst>
      <p:ext uri="{BB962C8B-B14F-4D97-AF65-F5344CB8AC3E}">
        <p14:creationId xmlns:p14="http://schemas.microsoft.com/office/powerpoint/2010/main" val="125063137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1689</Words>
  <Application>Microsoft Office PowerPoint</Application>
  <PresentationFormat>Widescreen</PresentationFormat>
  <Paragraphs>104</Paragraphs>
  <Slides>12</Slides>
  <Notes>11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-apple-system</vt:lpstr>
      <vt:lpstr>Arial</vt:lpstr>
      <vt:lpstr>Calibri</vt:lpstr>
      <vt:lpstr>Tw Cen MT</vt:lpstr>
      <vt:lpstr>Droplet</vt:lpstr>
      <vt:lpstr>FT-ir identification of organic compounds</vt:lpstr>
      <vt:lpstr>What is spectroscopy?</vt:lpstr>
      <vt:lpstr>A spectrum:</vt:lpstr>
      <vt:lpstr>What is the wavenumber?</vt:lpstr>
      <vt:lpstr>Absorbance vs transmittance</vt:lpstr>
      <vt:lpstr>Principles of FT-IR Spectroscopy</vt:lpstr>
      <vt:lpstr>Vibrations of bonds</vt:lpstr>
      <vt:lpstr>Key FT-IR Spectral Features</vt:lpstr>
      <vt:lpstr>IR Spectral regions</vt:lpstr>
      <vt:lpstr>A spectrum:</vt:lpstr>
      <vt:lpstr>Objectives of today’s experiment</vt:lpstr>
      <vt:lpstr>Diagnostic peaks (quick reference0</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Ewa Kazimierska</dc:creator>
  <cp:lastModifiedBy>Ewa Kazimierska</cp:lastModifiedBy>
  <cp:revision>5</cp:revision>
  <cp:lastPrinted>2024-10-09T09:59:42Z</cp:lastPrinted>
  <dcterms:created xsi:type="dcterms:W3CDTF">2023-10-16T10:47:14Z</dcterms:created>
  <dcterms:modified xsi:type="dcterms:W3CDTF">2025-10-10T01:48:33Z</dcterms:modified>
</cp:coreProperties>
</file>