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0"/>
  </p:notesMasterIdLst>
  <p:handoutMasterIdLst>
    <p:handoutMasterId r:id="rId21"/>
  </p:handoutMasterIdLst>
  <p:sldIdLst>
    <p:sldId id="256" r:id="rId2"/>
    <p:sldId id="274" r:id="rId3"/>
    <p:sldId id="257" r:id="rId4"/>
    <p:sldId id="258" r:id="rId5"/>
    <p:sldId id="259" r:id="rId6"/>
    <p:sldId id="260" r:id="rId7"/>
    <p:sldId id="284" r:id="rId8"/>
    <p:sldId id="278" r:id="rId9"/>
    <p:sldId id="279" r:id="rId10"/>
    <p:sldId id="262" r:id="rId11"/>
    <p:sldId id="276" r:id="rId12"/>
    <p:sldId id="264" r:id="rId13"/>
    <p:sldId id="265" r:id="rId14"/>
    <p:sldId id="280" r:id="rId15"/>
    <p:sldId id="281" r:id="rId16"/>
    <p:sldId id="266" r:id="rId17"/>
    <p:sldId id="282" r:id="rId18"/>
    <p:sldId id="283"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4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8FBE3376-C83D-4BF8-9D90-EF53F220FDBB}" type="datetimeFigureOut">
              <a:rPr lang="en-GB" smtClean="0"/>
              <a:t>17/02/2020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0FA8084A-05D7-4FB5-AC2D-7CAACD7D0FED}" type="datetimeFigureOut">
              <a:rPr lang="en-GB" smtClean="0"/>
              <a:t>17/02/2020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16</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Baileys Bailing Plant</a:t>
            </a:r>
          </a:p>
        </p:txBody>
      </p:sp>
      <p:sp>
        <p:nvSpPr>
          <p:cNvPr id="3" name="Subtitle 2"/>
          <p:cNvSpPr>
            <a:spLocks noGrp="1"/>
          </p:cNvSpPr>
          <p:nvPr>
            <p:ph type="subTitle" idx="1"/>
          </p:nvPr>
        </p:nvSpPr>
        <p:spPr/>
        <p:txBody>
          <a:bodyPr/>
          <a:lstStyle/>
          <a:p>
            <a:r>
              <a:rPr lang="en-GB" dirty="0"/>
              <a:t>Solution</a:t>
            </a:r>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395" y="2967681"/>
            <a:ext cx="9601200" cy="1485900"/>
          </a:xfrm>
        </p:spPr>
        <p:txBody>
          <a:bodyPr/>
          <a:lstStyle/>
          <a:p>
            <a:pPr algn="ctr"/>
            <a:r>
              <a:rPr lang="en-GB" dirty="0"/>
              <a:t>Profitability Ratios</a:t>
            </a:r>
          </a:p>
        </p:txBody>
      </p:sp>
    </p:spTree>
    <p:extLst>
      <p:ext uri="{BB962C8B-B14F-4D97-AF65-F5344CB8AC3E}">
        <p14:creationId xmlns:p14="http://schemas.microsoft.com/office/powerpoint/2010/main" val="2321521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profit</a:t>
            </a:r>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a:t>2016</a:t>
            </a:r>
          </a:p>
          <a:p>
            <a:endParaRPr lang="en-GB" b="1" dirty="0"/>
          </a:p>
          <a:p>
            <a:r>
              <a:rPr lang="en-GB" dirty="0"/>
              <a:t>6300/14500 x 100 = </a:t>
            </a:r>
            <a:r>
              <a:rPr lang="en-GB" dirty="0">
                <a:solidFill>
                  <a:srgbClr val="FF0000"/>
                </a:solidFill>
              </a:rPr>
              <a:t>43.45</a:t>
            </a:r>
          </a:p>
          <a:p>
            <a:endParaRPr lang="en-GB" dirty="0"/>
          </a:p>
          <a:p>
            <a:r>
              <a:rPr lang="en-GB" b="1" dirty="0"/>
              <a:t>2017</a:t>
            </a:r>
          </a:p>
          <a:p>
            <a:endParaRPr lang="en-GB" dirty="0"/>
          </a:p>
          <a:p>
            <a:r>
              <a:rPr lang="en-GB" dirty="0"/>
              <a:t>7300/15000 x 100 = </a:t>
            </a:r>
            <a:r>
              <a:rPr lang="en-GB" dirty="0">
                <a:solidFill>
                  <a:srgbClr val="FF0000"/>
                </a:solidFill>
              </a:rPr>
              <a:t>48.67</a:t>
            </a:r>
          </a:p>
          <a:p>
            <a:r>
              <a:rPr lang="en-GB" dirty="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 profit margin</a:t>
            </a:r>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a:p>
          <a:p>
            <a:r>
              <a:rPr lang="en-GB" b="1" dirty="0"/>
              <a:t>2016</a:t>
            </a:r>
          </a:p>
          <a:p>
            <a:endParaRPr lang="en-GB" dirty="0"/>
          </a:p>
          <a:p>
            <a:r>
              <a:rPr lang="en-GB" dirty="0"/>
              <a:t>3968/14500 x 100 =  </a:t>
            </a:r>
            <a:r>
              <a:rPr lang="en-GB" dirty="0">
                <a:solidFill>
                  <a:srgbClr val="FF0000"/>
                </a:solidFill>
              </a:rPr>
              <a:t>27.37</a:t>
            </a:r>
          </a:p>
          <a:p>
            <a:endParaRPr lang="en-GB" dirty="0"/>
          </a:p>
          <a:p>
            <a:r>
              <a:rPr lang="en-GB" b="1" dirty="0"/>
              <a:t>2017</a:t>
            </a:r>
          </a:p>
          <a:p>
            <a:endParaRPr lang="en-GB" dirty="0"/>
          </a:p>
          <a:p>
            <a:r>
              <a:rPr lang="en-GB" dirty="0"/>
              <a:t>4761/15000 x 100 =  </a:t>
            </a:r>
            <a:r>
              <a:rPr lang="en-GB" dirty="0">
                <a:solidFill>
                  <a:srgbClr val="FF0000"/>
                </a:solidFill>
              </a:rPr>
              <a:t>31.74</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ROCE</a:t>
            </a:r>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a:p>
          <a:p>
            <a:r>
              <a:rPr lang="en-GB" b="1" dirty="0"/>
              <a:t>2016</a:t>
            </a:r>
          </a:p>
          <a:p>
            <a:endParaRPr lang="en-GB" dirty="0"/>
          </a:p>
          <a:p>
            <a:r>
              <a:rPr lang="en-GB" dirty="0"/>
              <a:t>4028/4227 X 100 = </a:t>
            </a:r>
            <a:r>
              <a:rPr lang="en-GB" dirty="0">
                <a:solidFill>
                  <a:srgbClr val="FF0000"/>
                </a:solidFill>
              </a:rPr>
              <a:t>95.29%</a:t>
            </a:r>
          </a:p>
          <a:p>
            <a:endParaRPr lang="en-GB" dirty="0"/>
          </a:p>
          <a:p>
            <a:r>
              <a:rPr lang="en-GB" b="1" dirty="0"/>
              <a:t>2017</a:t>
            </a:r>
            <a:endParaRPr lang="en-GB" dirty="0"/>
          </a:p>
          <a:p>
            <a:r>
              <a:rPr lang="en-GB" dirty="0"/>
              <a:t>4826/4238 X 100 = </a:t>
            </a:r>
            <a:r>
              <a:rPr lang="en-GB" dirty="0">
                <a:solidFill>
                  <a:srgbClr val="FF0000"/>
                </a:solidFill>
              </a:rPr>
              <a:t>113.87%</a:t>
            </a: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Asset turnover</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Sales/total assets less current liabilities = *******</a:t>
            </a:r>
          </a:p>
          <a:p>
            <a:endParaRPr lang="en-GB" b="1" dirty="0"/>
          </a:p>
          <a:p>
            <a:r>
              <a:rPr lang="en-GB" b="1" dirty="0"/>
              <a:t>2016</a:t>
            </a:r>
          </a:p>
          <a:p>
            <a:endParaRPr lang="en-GB" b="1" dirty="0"/>
          </a:p>
          <a:p>
            <a:r>
              <a:rPr lang="en-GB" dirty="0"/>
              <a:t>14500/4227 = </a:t>
            </a:r>
            <a:r>
              <a:rPr lang="en-GB" dirty="0">
                <a:solidFill>
                  <a:srgbClr val="FF0000"/>
                </a:solidFill>
              </a:rPr>
              <a:t>3.43</a:t>
            </a:r>
            <a:r>
              <a:rPr lang="en-GB" dirty="0"/>
              <a:t> (average £3 of sales per £1 of the average total of assets for the year)</a:t>
            </a:r>
          </a:p>
          <a:p>
            <a:endParaRPr lang="en-GB" dirty="0"/>
          </a:p>
          <a:p>
            <a:r>
              <a:rPr lang="en-GB" b="1" dirty="0"/>
              <a:t>2017</a:t>
            </a:r>
          </a:p>
          <a:p>
            <a:r>
              <a:rPr lang="en-GB" dirty="0"/>
              <a:t>15000/4238 </a:t>
            </a:r>
            <a:r>
              <a:rPr lang="en-GB"/>
              <a:t>= </a:t>
            </a:r>
            <a:r>
              <a:rPr lang="en-GB">
                <a:solidFill>
                  <a:srgbClr val="FF0000"/>
                </a:solidFill>
              </a:rPr>
              <a:t>3.53 </a:t>
            </a:r>
            <a:r>
              <a:rPr lang="en-GB"/>
              <a:t>(</a:t>
            </a:r>
            <a:r>
              <a:rPr lang="en-GB" dirty="0"/>
              <a:t>average £3 of sales per £1 of the average total of assets for the year)</a:t>
            </a:r>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Working Capital Turnover</a:t>
            </a:r>
          </a:p>
        </p:txBody>
      </p:sp>
      <p:sp>
        <p:nvSpPr>
          <p:cNvPr id="3" name="Content Placeholder 2"/>
          <p:cNvSpPr>
            <a:spLocks noGrp="1"/>
          </p:cNvSpPr>
          <p:nvPr>
            <p:ph idx="1"/>
          </p:nvPr>
        </p:nvSpPr>
        <p:spPr/>
        <p:txBody>
          <a:bodyPr/>
          <a:lstStyle/>
          <a:p>
            <a:r>
              <a:rPr lang="en-GB" dirty="0"/>
              <a:t>This is an efficiency ratio which tells how efficiently assets are being utilised.</a:t>
            </a:r>
          </a:p>
          <a:p>
            <a:r>
              <a:rPr lang="en-GB" dirty="0"/>
              <a:t>Sales Turnover/net current assets</a:t>
            </a:r>
          </a:p>
          <a:p>
            <a:r>
              <a:rPr lang="en-GB" dirty="0"/>
              <a:t>2016</a:t>
            </a:r>
          </a:p>
          <a:p>
            <a:r>
              <a:rPr lang="en-GB" dirty="0"/>
              <a:t>14,500/1527 = </a:t>
            </a:r>
            <a:r>
              <a:rPr lang="en-GB" dirty="0">
                <a:solidFill>
                  <a:srgbClr val="FF0000"/>
                </a:solidFill>
              </a:rPr>
              <a:t>9.50 times</a:t>
            </a:r>
          </a:p>
          <a:p>
            <a:endParaRPr lang="en-GB" dirty="0"/>
          </a:p>
          <a:p>
            <a:r>
              <a:rPr lang="en-GB" dirty="0"/>
              <a:t>2017</a:t>
            </a:r>
          </a:p>
          <a:p>
            <a:r>
              <a:rPr lang="en-GB" dirty="0"/>
              <a:t>15,000/1588 = </a:t>
            </a:r>
            <a:r>
              <a:rPr lang="en-GB" dirty="0">
                <a:solidFill>
                  <a:srgbClr val="FF0000"/>
                </a:solidFill>
              </a:rPr>
              <a:t>9.45 times</a:t>
            </a:r>
          </a:p>
        </p:txBody>
      </p:sp>
    </p:spTree>
    <p:extLst>
      <p:ext uri="{BB962C8B-B14F-4D97-AF65-F5344CB8AC3E}">
        <p14:creationId xmlns:p14="http://schemas.microsoft.com/office/powerpoint/2010/main" val="660116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Profit ratios</a:t>
            </a:r>
          </a:p>
        </p:txBody>
      </p:sp>
      <p:sp>
        <p:nvSpPr>
          <p:cNvPr id="3" name="Content Placeholder 2"/>
          <p:cNvSpPr>
            <a:spLocks noGrp="1"/>
          </p:cNvSpPr>
          <p:nvPr>
            <p:ph idx="1"/>
          </p:nvPr>
        </p:nvSpPr>
        <p:spPr/>
        <p:txBody>
          <a:bodyPr/>
          <a:lstStyle/>
          <a:p>
            <a:r>
              <a:rPr lang="en-GB" dirty="0"/>
              <a:t>The profit ratios show that there has been an increase in both the Gross and Net Profit Margins in the years being analysed</a:t>
            </a:r>
          </a:p>
          <a:p>
            <a:r>
              <a:rPr lang="en-GB" dirty="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p>
          <a:p>
            <a:r>
              <a:rPr lang="en-GB" dirty="0"/>
              <a:t>The net profit ratio has also increased, which could be as a result of savings of expenses paid by the organisation. </a:t>
            </a:r>
          </a:p>
        </p:txBody>
      </p:sp>
    </p:spTree>
    <p:extLst>
      <p:ext uri="{BB962C8B-B14F-4D97-AF65-F5344CB8AC3E}">
        <p14:creationId xmlns:p14="http://schemas.microsoft.com/office/powerpoint/2010/main" val="284280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Profit Ratios</a:t>
            </a:r>
          </a:p>
        </p:txBody>
      </p:sp>
      <p:sp>
        <p:nvSpPr>
          <p:cNvPr id="3" name="Content Placeholder 2"/>
          <p:cNvSpPr>
            <a:spLocks noGrp="1"/>
          </p:cNvSpPr>
          <p:nvPr>
            <p:ph idx="1"/>
          </p:nvPr>
        </p:nvSpPr>
        <p:spPr>
          <a:xfrm>
            <a:off x="1371600" y="1301578"/>
            <a:ext cx="9601200" cy="5379308"/>
          </a:xfrm>
        </p:spPr>
        <p:txBody>
          <a:bodyPr>
            <a:normAutofit/>
          </a:bodyPr>
          <a:lstStyle/>
          <a:p>
            <a:r>
              <a:rPr lang="en-GB" dirty="0"/>
              <a:t>The ROCE ratio explains the total amount of capital spent for the acquisition of profit.  The high ROCE result in 2016 could mean that the organisation has invested more of its profits back into the organisation.  </a:t>
            </a:r>
          </a:p>
          <a:p>
            <a:r>
              <a:rPr lang="en-GB" dirty="0"/>
              <a:t>The organisation should look at how it compares to others in its sector/industry, whilst at the same time, look at whether there has been a trend over a number of years regarding increases in the figures, or if 2017 is the first year.  Generally with this ratio, consistency is key.  </a:t>
            </a:r>
          </a:p>
          <a:p>
            <a:r>
              <a:rPr lang="en-GB" dirty="0"/>
              <a:t>There is some minor difference between the two years with regard to the working capital turnover.</a:t>
            </a:r>
          </a:p>
        </p:txBody>
      </p:sp>
    </p:spTree>
    <p:extLst>
      <p:ext uri="{BB962C8B-B14F-4D97-AF65-F5344CB8AC3E}">
        <p14:creationId xmlns:p14="http://schemas.microsoft.com/office/powerpoint/2010/main" val="3676099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ratio</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current liabilities</a:t>
            </a:r>
          </a:p>
          <a:p>
            <a:endParaRPr lang="en-GB" b="1" dirty="0"/>
          </a:p>
          <a:p>
            <a:r>
              <a:rPr lang="en-GB" b="1" dirty="0"/>
              <a:t>2016</a:t>
            </a:r>
            <a:endParaRPr lang="en-GB" dirty="0"/>
          </a:p>
          <a:p>
            <a:endParaRPr lang="en-GB" b="1" dirty="0"/>
          </a:p>
          <a:p>
            <a:r>
              <a:rPr lang="en-GB" dirty="0"/>
              <a:t>2765/1238 = </a:t>
            </a:r>
            <a:r>
              <a:rPr lang="en-GB" dirty="0">
                <a:solidFill>
                  <a:srgbClr val="FF0000"/>
                </a:solidFill>
              </a:rPr>
              <a:t>2.23</a:t>
            </a:r>
          </a:p>
          <a:p>
            <a:endParaRPr lang="en-GB" dirty="0">
              <a:solidFill>
                <a:srgbClr val="FF0000"/>
              </a:solidFill>
            </a:endParaRPr>
          </a:p>
          <a:p>
            <a:r>
              <a:rPr lang="en-GB" b="1" dirty="0">
                <a:solidFill>
                  <a:schemeClr val="tx1"/>
                </a:solidFill>
              </a:rPr>
              <a:t>2017</a:t>
            </a:r>
            <a:endParaRPr lang="en-GB" dirty="0">
              <a:solidFill>
                <a:schemeClr val="tx1"/>
              </a:solidFill>
            </a:endParaRPr>
          </a:p>
          <a:p>
            <a:r>
              <a:rPr lang="en-GB" dirty="0">
                <a:solidFill>
                  <a:schemeClr val="tx1"/>
                </a:solidFill>
              </a:rPr>
              <a:t>3120/1532 = </a:t>
            </a:r>
            <a:r>
              <a:rPr lang="en-GB" dirty="0">
                <a:solidFill>
                  <a:srgbClr val="FF0000"/>
                </a:solidFill>
              </a:rPr>
              <a:t>2.04</a:t>
            </a:r>
          </a:p>
        </p:txBody>
      </p:sp>
    </p:spTree>
    <p:extLst>
      <p:ext uri="{BB962C8B-B14F-4D97-AF65-F5344CB8AC3E}">
        <p14:creationId xmlns:p14="http://schemas.microsoft.com/office/powerpoint/2010/main" val="4256023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Ratio (also referred to as acid ratio</a:t>
            </a:r>
          </a:p>
        </p:txBody>
      </p:sp>
      <p:sp>
        <p:nvSpPr>
          <p:cNvPr id="3" name="Content Placeholder 2"/>
          <p:cNvSpPr>
            <a:spLocks noGrp="1"/>
          </p:cNvSpPr>
          <p:nvPr>
            <p:ph idx="1"/>
          </p:nvPr>
        </p:nvSpPr>
        <p:spPr/>
        <p:txBody>
          <a:bodyPr/>
          <a:lstStyle/>
          <a:p>
            <a:r>
              <a:rPr lang="en-GB" dirty="0"/>
              <a:t>Current assets – stock/current liabilities</a:t>
            </a:r>
          </a:p>
          <a:p>
            <a:r>
              <a:rPr lang="en-GB" b="1" dirty="0"/>
              <a:t>2016</a:t>
            </a:r>
          </a:p>
          <a:p>
            <a:r>
              <a:rPr lang="en-GB" dirty="0"/>
              <a:t>2765 - 1000/1238 = </a:t>
            </a:r>
            <a:r>
              <a:rPr lang="en-GB" dirty="0">
                <a:solidFill>
                  <a:srgbClr val="FF0000"/>
                </a:solidFill>
              </a:rPr>
              <a:t>1.43</a:t>
            </a:r>
          </a:p>
          <a:p>
            <a:endParaRPr lang="en-GB" dirty="0">
              <a:solidFill>
                <a:srgbClr val="FF0000"/>
              </a:solidFill>
            </a:endParaRPr>
          </a:p>
          <a:p>
            <a:r>
              <a:rPr lang="en-GB" b="1" dirty="0"/>
              <a:t>2017</a:t>
            </a:r>
          </a:p>
          <a:p>
            <a:r>
              <a:rPr lang="en-GB" dirty="0"/>
              <a:t>3120 - 1300/1532 = </a:t>
            </a:r>
            <a:r>
              <a:rPr lang="en-GB" dirty="0">
                <a:solidFill>
                  <a:srgbClr val="FF0000"/>
                </a:solidFill>
              </a:rPr>
              <a:t>1.19</a:t>
            </a:r>
          </a:p>
        </p:txBody>
      </p:sp>
    </p:spTree>
    <p:extLst>
      <p:ext uri="{BB962C8B-B14F-4D97-AF65-F5344CB8AC3E}">
        <p14:creationId xmlns:p14="http://schemas.microsoft.com/office/powerpoint/2010/main" val="199504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Debtor Days</a:t>
            </a:r>
          </a:p>
        </p:txBody>
      </p:sp>
      <p:sp>
        <p:nvSpPr>
          <p:cNvPr id="3" name="Content Placeholder 2"/>
          <p:cNvSpPr>
            <a:spLocks noGrp="1"/>
          </p:cNvSpPr>
          <p:nvPr>
            <p:ph idx="1"/>
          </p:nvPr>
        </p:nvSpPr>
        <p:spPr/>
        <p:txBody>
          <a:bodyPr>
            <a:normAutofit/>
          </a:bodyPr>
          <a:lstStyle/>
          <a:p>
            <a:r>
              <a:rPr lang="en-GB" dirty="0"/>
              <a:t>Debtors x 365/ sales =     ******* days</a:t>
            </a:r>
          </a:p>
          <a:p>
            <a:endParaRPr lang="en-GB" dirty="0"/>
          </a:p>
          <a:p>
            <a:r>
              <a:rPr lang="en-GB" b="1" dirty="0"/>
              <a:t>2016</a:t>
            </a:r>
          </a:p>
          <a:p>
            <a:r>
              <a:rPr lang="en-GB" dirty="0"/>
              <a:t>1750 x 365/14500 = </a:t>
            </a:r>
            <a:r>
              <a:rPr lang="en-GB" dirty="0">
                <a:solidFill>
                  <a:srgbClr val="FF0000"/>
                </a:solidFill>
              </a:rPr>
              <a:t>44.05</a:t>
            </a:r>
            <a:r>
              <a:rPr lang="en-GB" dirty="0"/>
              <a:t> days</a:t>
            </a:r>
          </a:p>
          <a:p>
            <a:endParaRPr lang="en-GB" dirty="0"/>
          </a:p>
          <a:p>
            <a:r>
              <a:rPr lang="en-GB" b="1" dirty="0"/>
              <a:t>2017</a:t>
            </a:r>
          </a:p>
          <a:p>
            <a:r>
              <a:rPr lang="en-GB" dirty="0"/>
              <a:t>1800 x 365/15000 = </a:t>
            </a:r>
            <a:r>
              <a:rPr lang="en-GB" dirty="0">
                <a:solidFill>
                  <a:srgbClr val="FF0000"/>
                </a:solidFill>
              </a:rPr>
              <a:t>43.80</a:t>
            </a:r>
            <a:r>
              <a:rPr lang="en-GB" dirty="0"/>
              <a:t> days</a:t>
            </a:r>
          </a:p>
          <a:p>
            <a:r>
              <a:rPr lang="en-GB" dirty="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Creditor days</a:t>
            </a:r>
          </a:p>
        </p:txBody>
      </p:sp>
      <p:sp>
        <p:nvSpPr>
          <p:cNvPr id="3" name="Content Placeholder 2"/>
          <p:cNvSpPr>
            <a:spLocks noGrp="1"/>
          </p:cNvSpPr>
          <p:nvPr>
            <p:ph idx="1"/>
          </p:nvPr>
        </p:nvSpPr>
        <p:spPr/>
        <p:txBody>
          <a:bodyPr/>
          <a:lstStyle/>
          <a:p>
            <a:r>
              <a:rPr lang="en-GB" dirty="0"/>
              <a:t>Creditor  x 365/ purchases  =   ***** days</a:t>
            </a:r>
          </a:p>
          <a:p>
            <a:endParaRPr lang="en-GB" dirty="0"/>
          </a:p>
          <a:p>
            <a:r>
              <a:rPr lang="en-GB" b="1" dirty="0"/>
              <a:t>2016</a:t>
            </a:r>
          </a:p>
          <a:p>
            <a:r>
              <a:rPr lang="en-GB" dirty="0"/>
              <a:t>650 x 365/8500 = </a:t>
            </a:r>
            <a:r>
              <a:rPr lang="en-GB" dirty="0">
                <a:solidFill>
                  <a:srgbClr val="FF0000"/>
                </a:solidFill>
              </a:rPr>
              <a:t>27.91</a:t>
            </a:r>
          </a:p>
          <a:p>
            <a:r>
              <a:rPr lang="en-GB" b="1" dirty="0"/>
              <a:t>2017</a:t>
            </a:r>
          </a:p>
          <a:p>
            <a:r>
              <a:rPr lang="en-GB" dirty="0"/>
              <a:t>800 x 365/8000 = </a:t>
            </a:r>
            <a:r>
              <a:rPr lang="en-GB" dirty="0">
                <a:solidFill>
                  <a:srgbClr val="FF0000"/>
                </a:solidFill>
              </a:rPr>
              <a:t>36.50</a:t>
            </a:r>
            <a:endParaRPr lang="en-GB" dirty="0"/>
          </a:p>
          <a:p>
            <a:endParaRPr lang="en-GB" dirty="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Liquidity Ratios</a:t>
            </a:r>
          </a:p>
        </p:txBody>
      </p:sp>
      <p:sp>
        <p:nvSpPr>
          <p:cNvPr id="3" name="Content Placeholder 2"/>
          <p:cNvSpPr>
            <a:spLocks noGrp="1"/>
          </p:cNvSpPr>
          <p:nvPr>
            <p:ph idx="1"/>
          </p:nvPr>
        </p:nvSpPr>
        <p:spPr/>
        <p:txBody>
          <a:bodyPr>
            <a:normAutofit lnSpcReduction="10000"/>
          </a:bodyPr>
          <a:lstStyle/>
          <a:p>
            <a:r>
              <a:rPr lang="en-GB" dirty="0"/>
              <a:t>Liquidity ratios involve the organisations ability to generate cash quickly in order to pay debts. The current ratio highlights how quickly cash can be obtained to settle debts or pay expenses, and a result of 1.5 or better is acceptable.  </a:t>
            </a:r>
          </a:p>
          <a:p>
            <a:r>
              <a:rPr lang="en-GB" dirty="0"/>
              <a:t>Although this figure has been more than attained in both years, there was a slight drop in 2017, and as such the organisation should keep an eye on this area to ensure that the figures do not fall below the acceptable range.  It should also look at the trends in previous years to determine if this is an ongoing change. </a:t>
            </a:r>
          </a:p>
          <a:p>
            <a:r>
              <a:rPr lang="en-GB" dirty="0"/>
              <a:t>There has been an increase in the number of days it takes for the organisation to receive payment from debtors.  Furthermore it was already above the acceptable time scale of between 30-36 days, although the organisation may have set a repayment date above the acceptable timeframe.  However, this area should still be monitored closely. </a:t>
            </a:r>
          </a:p>
          <a:p>
            <a:endParaRPr lang="en-GB" dirty="0"/>
          </a:p>
          <a:p>
            <a:endParaRPr lang="en-GB" dirty="0"/>
          </a:p>
        </p:txBody>
      </p:sp>
    </p:spTree>
    <p:extLst>
      <p:ext uri="{BB962C8B-B14F-4D97-AF65-F5344CB8AC3E}">
        <p14:creationId xmlns:p14="http://schemas.microsoft.com/office/powerpoint/2010/main" val="2975948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Liquidity ratios</a:t>
            </a:r>
          </a:p>
        </p:txBody>
      </p:sp>
      <p:sp>
        <p:nvSpPr>
          <p:cNvPr id="3" name="Content Placeholder 2"/>
          <p:cNvSpPr>
            <a:spLocks noGrp="1"/>
          </p:cNvSpPr>
          <p:nvPr>
            <p:ph idx="1"/>
          </p:nvPr>
        </p:nvSpPr>
        <p:spPr/>
        <p:txBody>
          <a:bodyPr>
            <a:normAutofit/>
          </a:bodyPr>
          <a:lstStyle/>
          <a:p>
            <a:r>
              <a:rPr lang="en-GB" dirty="0"/>
              <a:t>There has also been an increase in the number of days it has taken for the organisation to pay its creditors to above the accepted repayment timescale of thirty days.  However, the suppliers/creditors may have changed the repayment terms.  Although, irrespective of this, the organisation should still keep a close eye on its repayment times.</a:t>
            </a:r>
          </a:p>
          <a:p>
            <a:r>
              <a:rPr lang="en-GB" dirty="0"/>
              <a:t>The current and quick ratio results are slightly reduced in 2017.  As this ratio helps management determine the ability to generate cash quickly, this area should be monitored.  However, there is nothing overly worrying at this time.</a:t>
            </a:r>
          </a:p>
          <a:p>
            <a:endParaRPr lang="en-GB" dirty="0"/>
          </a:p>
          <a:p>
            <a:endParaRPr lang="en-GB" dirty="0"/>
          </a:p>
        </p:txBody>
      </p:sp>
    </p:spTree>
    <p:extLst>
      <p:ext uri="{BB962C8B-B14F-4D97-AF65-F5344CB8AC3E}">
        <p14:creationId xmlns:p14="http://schemas.microsoft.com/office/powerpoint/2010/main" val="1287903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Gearing ratio</a:t>
            </a:r>
          </a:p>
        </p:txBody>
      </p:sp>
      <p:sp>
        <p:nvSpPr>
          <p:cNvPr id="3" name="Content Placeholder 2"/>
          <p:cNvSpPr>
            <a:spLocks noGrp="1"/>
          </p:cNvSpPr>
          <p:nvPr>
            <p:ph idx="1"/>
          </p:nvPr>
        </p:nvSpPr>
        <p:spPr/>
        <p:txBody>
          <a:bodyPr>
            <a:normAutofit/>
          </a:bodyPr>
          <a:lstStyle/>
          <a:p>
            <a:pPr marL="0" indent="0">
              <a:buNone/>
            </a:pPr>
            <a:r>
              <a:rPr lang="en-GB" dirty="0"/>
              <a:t>Total debt/total assets = ******</a:t>
            </a:r>
          </a:p>
          <a:p>
            <a:endParaRPr lang="en-GB" b="1" dirty="0"/>
          </a:p>
          <a:p>
            <a:r>
              <a:rPr lang="en-GB" b="1" dirty="0"/>
              <a:t>2016</a:t>
            </a:r>
            <a:endParaRPr lang="en-GB" dirty="0"/>
          </a:p>
          <a:p>
            <a:r>
              <a:rPr lang="en-GB" dirty="0"/>
              <a:t>1388/5465 = </a:t>
            </a:r>
            <a:r>
              <a:rPr lang="en-GB" dirty="0">
                <a:solidFill>
                  <a:srgbClr val="FF0000"/>
                </a:solidFill>
              </a:rPr>
              <a:t>0.25</a:t>
            </a:r>
          </a:p>
          <a:p>
            <a:endParaRPr lang="en-GB" dirty="0"/>
          </a:p>
          <a:p>
            <a:r>
              <a:rPr lang="en-GB" b="1" dirty="0"/>
              <a:t>2017</a:t>
            </a:r>
          </a:p>
          <a:p>
            <a:endParaRPr lang="en-GB" dirty="0"/>
          </a:p>
          <a:p>
            <a:r>
              <a:rPr lang="en-GB" dirty="0"/>
              <a:t>1702/5770 = </a:t>
            </a:r>
            <a:r>
              <a:rPr lang="en-GB" dirty="0">
                <a:solidFill>
                  <a:srgbClr val="FF0000"/>
                </a:solidFill>
              </a:rPr>
              <a:t>0.29</a:t>
            </a:r>
          </a:p>
        </p:txBody>
      </p:sp>
    </p:spTree>
    <p:extLst>
      <p:ext uri="{BB962C8B-B14F-4D97-AF65-F5344CB8AC3E}">
        <p14:creationId xmlns:p14="http://schemas.microsoft.com/office/powerpoint/2010/main" val="1284234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Gearing Ratios</a:t>
            </a:r>
          </a:p>
        </p:txBody>
      </p:sp>
      <p:sp>
        <p:nvSpPr>
          <p:cNvPr id="3" name="Content Placeholder 2"/>
          <p:cNvSpPr>
            <a:spLocks noGrp="1"/>
          </p:cNvSpPr>
          <p:nvPr>
            <p:ph idx="1"/>
          </p:nvPr>
        </p:nvSpPr>
        <p:spPr>
          <a:xfrm>
            <a:off x="1371600" y="1318054"/>
            <a:ext cx="9601200" cy="5280454"/>
          </a:xfrm>
        </p:spPr>
        <p:txBody>
          <a:bodyPr>
            <a:normAutofit/>
          </a:bodyPr>
          <a:lstStyle/>
          <a:p>
            <a:r>
              <a:rPr lang="en-GB" dirty="0"/>
              <a:t>Companies can finance their operations either through investments from shareholders (equity) or by taking on debt (borrowing).  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The debt ratio results for Baileys Bailing Plant are within acceptable ranges, but there has been an increase from 2016-2017.</a:t>
            </a:r>
          </a:p>
          <a:p>
            <a:pPr marL="0" indent="0">
              <a:buNone/>
            </a:pPr>
            <a:r>
              <a:rPr lang="en-GB" dirty="0"/>
              <a:t> </a:t>
            </a:r>
          </a:p>
        </p:txBody>
      </p:sp>
    </p:spTree>
    <p:extLst>
      <p:ext uri="{BB962C8B-B14F-4D97-AF65-F5344CB8AC3E}">
        <p14:creationId xmlns:p14="http://schemas.microsoft.com/office/powerpoint/2010/main" val="3420298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Gearing Ratios</a:t>
            </a:r>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Baileys Bailing Plant has seen an increase which shows that it is able to pay interest on its debts even if there is a decrease in earnings.  </a:t>
            </a:r>
          </a:p>
          <a:p>
            <a:endParaRPr lang="en-GB" dirty="0"/>
          </a:p>
        </p:txBody>
      </p:sp>
    </p:spTree>
    <p:extLst>
      <p:ext uri="{BB962C8B-B14F-4D97-AF65-F5344CB8AC3E}">
        <p14:creationId xmlns:p14="http://schemas.microsoft.com/office/powerpoint/2010/main" val="334579233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641</TotalTime>
  <Words>1057</Words>
  <Application>Microsoft Office PowerPoint</Application>
  <PresentationFormat>Widescreen</PresentationFormat>
  <Paragraphs>120</Paragraphs>
  <Slides>18</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Calibri</vt:lpstr>
      <vt:lpstr>Franklin Gothic Book</vt:lpstr>
      <vt:lpstr>Crop</vt:lpstr>
      <vt:lpstr>Baileys Bailing Plant</vt:lpstr>
      <vt:lpstr>Profitability Ratios</vt:lpstr>
      <vt:lpstr>Gross profit</vt:lpstr>
      <vt:lpstr>Net profit margin</vt:lpstr>
      <vt:lpstr>ROCE</vt:lpstr>
      <vt:lpstr>Asset turnover</vt:lpstr>
      <vt:lpstr>Working Capital Turnover</vt:lpstr>
      <vt:lpstr>Profit ratios</vt:lpstr>
      <vt:lpstr>Profit Ratios</vt:lpstr>
      <vt:lpstr>Current ratio</vt:lpstr>
      <vt:lpstr>Quick Ratio (also referred to as acid ratio</vt:lpstr>
      <vt:lpstr>Debtor Days</vt:lpstr>
      <vt:lpstr>Creditor days</vt:lpstr>
      <vt:lpstr>Liquidity Ratios</vt:lpstr>
      <vt:lpstr>Liquidity ratios</vt:lpstr>
      <vt:lpstr>Gearing ratio</vt:lpstr>
      <vt:lpstr>Gearing Ratios</vt:lpstr>
      <vt:lpstr>Gearing Ratios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18</cp:revision>
  <cp:lastPrinted>2019-03-05T09:21:39Z</cp:lastPrinted>
  <dcterms:created xsi:type="dcterms:W3CDTF">2016-10-10T09:26:18Z</dcterms:created>
  <dcterms:modified xsi:type="dcterms:W3CDTF">2020-02-17T12:45:45Z</dcterms:modified>
</cp:coreProperties>
</file>