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7"/>
  </p:notesMasterIdLst>
  <p:sldIdLst>
    <p:sldId id="256" r:id="rId2"/>
    <p:sldId id="257" r:id="rId3"/>
    <p:sldId id="258" r:id="rId4"/>
    <p:sldId id="259" r:id="rId5"/>
    <p:sldId id="261" r:id="rId6"/>
    <p:sldId id="260" r:id="rId7"/>
    <p:sldId id="263" r:id="rId8"/>
    <p:sldId id="262" r:id="rId9"/>
    <p:sldId id="264" r:id="rId10"/>
    <p:sldId id="265" r:id="rId11"/>
    <p:sldId id="266" r:id="rId12"/>
    <p:sldId id="267" r:id="rId13"/>
    <p:sldId id="269" r:id="rId14"/>
    <p:sldId id="270"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95D1CC-5F1E-43DD-9B24-189FC07D176D}" type="datetimeFigureOut">
              <a:rPr lang="en-GB" smtClean="0"/>
              <a:t>12/07/2025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4D3E04-56E5-44F4-B000-B6E46E0CDE63}" type="slidenum">
              <a:rPr lang="en-GB" smtClean="0"/>
              <a:t>‹#›</a:t>
            </a:fld>
            <a:endParaRPr lang="en-GB"/>
          </a:p>
        </p:txBody>
      </p:sp>
    </p:spTree>
    <p:extLst>
      <p:ext uri="{BB962C8B-B14F-4D97-AF65-F5344CB8AC3E}">
        <p14:creationId xmlns:p14="http://schemas.microsoft.com/office/powerpoint/2010/main" val="29105537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4D3E04-56E5-44F4-B000-B6E46E0CDE63}" type="slidenum">
              <a:rPr lang="en-GB" smtClean="0"/>
              <a:t>1</a:t>
            </a:fld>
            <a:endParaRPr lang="en-GB"/>
          </a:p>
        </p:txBody>
      </p:sp>
    </p:spTree>
    <p:extLst>
      <p:ext uri="{BB962C8B-B14F-4D97-AF65-F5344CB8AC3E}">
        <p14:creationId xmlns:p14="http://schemas.microsoft.com/office/powerpoint/2010/main" val="42631503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3B61E-4D89-4EFC-9EE5-D296AEAF7D29}" type="datetimeFigureOut">
              <a:rPr lang="en-GB" smtClean="0"/>
              <a:t>12/07/2025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311536-F3DC-4390-8C9D-79855ED70A0B}" type="slidenum">
              <a:rPr lang="en-GB" smtClean="0"/>
              <a:t>‹#›</a:t>
            </a:fld>
            <a:endParaRPr lang="en-GB"/>
          </a:p>
        </p:txBody>
      </p:sp>
    </p:spTree>
    <p:extLst>
      <p:ext uri="{BB962C8B-B14F-4D97-AF65-F5344CB8AC3E}">
        <p14:creationId xmlns:p14="http://schemas.microsoft.com/office/powerpoint/2010/main" val="40338661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3B61E-4D89-4EFC-9EE5-D296AEAF7D29}" type="datetimeFigureOut">
              <a:rPr lang="en-GB" smtClean="0"/>
              <a:t>12/07/2025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311536-F3DC-4390-8C9D-79855ED70A0B}" type="slidenum">
              <a:rPr lang="en-GB" smtClean="0"/>
              <a:t>‹#›</a:t>
            </a:fld>
            <a:endParaRPr lang="en-GB"/>
          </a:p>
        </p:txBody>
      </p:sp>
    </p:spTree>
    <p:extLst>
      <p:ext uri="{BB962C8B-B14F-4D97-AF65-F5344CB8AC3E}">
        <p14:creationId xmlns:p14="http://schemas.microsoft.com/office/powerpoint/2010/main" val="8712377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3B61E-4D89-4EFC-9EE5-D296AEAF7D29}" type="datetimeFigureOut">
              <a:rPr lang="en-GB" smtClean="0"/>
              <a:t>12/07/2025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311536-F3DC-4390-8C9D-79855ED70A0B}" type="slidenum">
              <a:rPr lang="en-GB" smtClean="0"/>
              <a:t>‹#›</a:t>
            </a:fld>
            <a:endParaRPr lang="en-GB"/>
          </a:p>
        </p:txBody>
      </p:sp>
    </p:spTree>
    <p:extLst>
      <p:ext uri="{BB962C8B-B14F-4D97-AF65-F5344CB8AC3E}">
        <p14:creationId xmlns:p14="http://schemas.microsoft.com/office/powerpoint/2010/main" val="11388373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3B61E-4D89-4EFC-9EE5-D296AEAF7D29}" type="datetimeFigureOut">
              <a:rPr lang="en-GB" smtClean="0"/>
              <a:t>12/07/2025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311536-F3DC-4390-8C9D-79855ED70A0B}" type="slidenum">
              <a:rPr lang="en-GB" smtClean="0"/>
              <a:t>‹#›</a:t>
            </a:fld>
            <a:endParaRPr lang="en-GB"/>
          </a:p>
        </p:txBody>
      </p:sp>
    </p:spTree>
    <p:extLst>
      <p:ext uri="{BB962C8B-B14F-4D97-AF65-F5344CB8AC3E}">
        <p14:creationId xmlns:p14="http://schemas.microsoft.com/office/powerpoint/2010/main" val="30098996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3B61E-4D89-4EFC-9EE5-D296AEAF7D29}" type="datetimeFigureOut">
              <a:rPr lang="en-GB" smtClean="0"/>
              <a:t>12/07/2025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311536-F3DC-4390-8C9D-79855ED70A0B}" type="slidenum">
              <a:rPr lang="en-GB" smtClean="0"/>
              <a:t>‹#›</a:t>
            </a:fld>
            <a:endParaRPr lang="en-GB"/>
          </a:p>
        </p:txBody>
      </p:sp>
    </p:spTree>
    <p:extLst>
      <p:ext uri="{BB962C8B-B14F-4D97-AF65-F5344CB8AC3E}">
        <p14:creationId xmlns:p14="http://schemas.microsoft.com/office/powerpoint/2010/main" val="191488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3B61E-4D89-4EFC-9EE5-D296AEAF7D29}" type="datetimeFigureOut">
              <a:rPr lang="en-GB" smtClean="0"/>
              <a:t>12/07/2025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9311536-F3DC-4390-8C9D-79855ED70A0B}" type="slidenum">
              <a:rPr lang="en-GB" smtClean="0"/>
              <a:t>‹#›</a:t>
            </a:fld>
            <a:endParaRPr lang="en-GB"/>
          </a:p>
        </p:txBody>
      </p:sp>
    </p:spTree>
    <p:extLst>
      <p:ext uri="{BB962C8B-B14F-4D97-AF65-F5344CB8AC3E}">
        <p14:creationId xmlns:p14="http://schemas.microsoft.com/office/powerpoint/2010/main" val="1676584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3B61E-4D89-4EFC-9EE5-D296AEAF7D29}" type="datetimeFigureOut">
              <a:rPr lang="en-GB" smtClean="0"/>
              <a:t>12/07/2025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9311536-F3DC-4390-8C9D-79855ED70A0B}" type="slidenum">
              <a:rPr lang="en-GB" smtClean="0"/>
              <a:t>‹#›</a:t>
            </a:fld>
            <a:endParaRPr lang="en-GB"/>
          </a:p>
        </p:txBody>
      </p:sp>
    </p:spTree>
    <p:extLst>
      <p:ext uri="{BB962C8B-B14F-4D97-AF65-F5344CB8AC3E}">
        <p14:creationId xmlns:p14="http://schemas.microsoft.com/office/powerpoint/2010/main" val="38344696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3B61E-4D89-4EFC-9EE5-D296AEAF7D29}" type="datetimeFigureOut">
              <a:rPr lang="en-GB" smtClean="0"/>
              <a:t>12/07/2025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311536-F3DC-4390-8C9D-79855ED70A0B}" type="slidenum">
              <a:rPr lang="en-GB" smtClean="0"/>
              <a:t>‹#›</a:t>
            </a:fld>
            <a:endParaRPr lang="en-GB"/>
          </a:p>
        </p:txBody>
      </p:sp>
    </p:spTree>
    <p:extLst>
      <p:ext uri="{BB962C8B-B14F-4D97-AF65-F5344CB8AC3E}">
        <p14:creationId xmlns:p14="http://schemas.microsoft.com/office/powerpoint/2010/main" val="18848485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3B61E-4D89-4EFC-9EE5-D296AEAF7D29}" type="datetimeFigureOut">
              <a:rPr lang="en-GB" smtClean="0"/>
              <a:t>12/07/2025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311536-F3DC-4390-8C9D-79855ED70A0B}" type="slidenum">
              <a:rPr lang="en-GB" smtClean="0"/>
              <a:t>‹#›</a:t>
            </a:fld>
            <a:endParaRPr lang="en-GB"/>
          </a:p>
        </p:txBody>
      </p:sp>
    </p:spTree>
    <p:extLst>
      <p:ext uri="{BB962C8B-B14F-4D97-AF65-F5344CB8AC3E}">
        <p14:creationId xmlns:p14="http://schemas.microsoft.com/office/powerpoint/2010/main" val="30008518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3B61E-4D89-4EFC-9EE5-D296AEAF7D29}" type="datetimeFigureOut">
              <a:rPr lang="en-GB" smtClean="0"/>
              <a:t>12/07/2025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311536-F3DC-4390-8C9D-79855ED70A0B}" type="slidenum">
              <a:rPr lang="en-GB" smtClean="0"/>
              <a:t>‹#›</a:t>
            </a:fld>
            <a:endParaRPr lang="en-GB"/>
          </a:p>
        </p:txBody>
      </p:sp>
    </p:spTree>
    <p:extLst>
      <p:ext uri="{BB962C8B-B14F-4D97-AF65-F5344CB8AC3E}">
        <p14:creationId xmlns:p14="http://schemas.microsoft.com/office/powerpoint/2010/main" val="28043855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3B61E-4D89-4EFC-9EE5-D296AEAF7D29}" type="datetimeFigureOut">
              <a:rPr lang="en-GB" smtClean="0"/>
              <a:t>12/07/2025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311536-F3DC-4390-8C9D-79855ED70A0B}" type="slidenum">
              <a:rPr lang="en-GB" smtClean="0"/>
              <a:t>‹#›</a:t>
            </a:fld>
            <a:endParaRPr lang="en-GB"/>
          </a:p>
        </p:txBody>
      </p:sp>
    </p:spTree>
    <p:extLst>
      <p:ext uri="{BB962C8B-B14F-4D97-AF65-F5344CB8AC3E}">
        <p14:creationId xmlns:p14="http://schemas.microsoft.com/office/powerpoint/2010/main" val="3995918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8463B61E-4D89-4EFC-9EE5-D296AEAF7D29}" type="datetimeFigureOut">
              <a:rPr lang="en-GB" smtClean="0"/>
              <a:t>12/07/2025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49311536-F3DC-4390-8C9D-79855ED70A0B}" type="slidenum">
              <a:rPr lang="en-GB" smtClean="0"/>
              <a:t>‹#›</a:t>
            </a:fld>
            <a:endParaRPr lang="en-GB"/>
          </a:p>
        </p:txBody>
      </p:sp>
    </p:spTree>
    <p:extLst>
      <p:ext uri="{BB962C8B-B14F-4D97-AF65-F5344CB8AC3E}">
        <p14:creationId xmlns:p14="http://schemas.microsoft.com/office/powerpoint/2010/main" val="715262796"/>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g"/><Relationship Id="rId1" Type="http://schemas.openxmlformats.org/officeDocument/2006/relationships/slideLayout" Target="../slideLayouts/slideLayout1.xml"/><Relationship Id="rId5" Type="http://schemas.openxmlformats.org/officeDocument/2006/relationships/image" Target="../media/image7.jpg"/><Relationship Id="rId4" Type="http://schemas.openxmlformats.org/officeDocument/2006/relationships/image" Target="../media/image6.jpg"/></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hyperlink" Target="https://fr.pinterest.com/pin/706642997860440024/" TargetMode="External"/><Relationship Id="rId2" Type="http://schemas.openxmlformats.org/officeDocument/2006/relationships/image" Target="../media/image14.jp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6.jpeg"/><Relationship Id="rId7" Type="http://schemas.openxmlformats.org/officeDocument/2006/relationships/image" Target="../media/image20.jpeg"/><Relationship Id="rId2" Type="http://schemas.openxmlformats.org/officeDocument/2006/relationships/image" Target="../media/image15.jpeg"/><Relationship Id="rId1" Type="http://schemas.openxmlformats.org/officeDocument/2006/relationships/slideLayout" Target="../slideLayouts/slideLayout1.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jpeg"/></Relationships>
</file>

<file path=ppt/slides/_rels/slide9.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25.jpeg"/></Relationships>
</file>

<file path=ppt/slides/_rels/slide1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image" Target="../media/image27.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reno Woods - Nature Reserves - Sheffield &amp; Rotherham Wildlife Trust">
            <a:extLst>
              <a:ext uri="{FF2B5EF4-FFF2-40B4-BE49-F238E27FC236}">
                <a16:creationId xmlns:a16="http://schemas.microsoft.com/office/drawing/2014/main" id="{965A763C-1149-17E0-1880-3521A029FB8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88591"/>
            <a:ext cx="12359473" cy="7546591"/>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25315414-E5D5-7DEE-37B6-6CF407FDD85A}"/>
              </a:ext>
            </a:extLst>
          </p:cNvPr>
          <p:cNvSpPr/>
          <p:nvPr/>
        </p:nvSpPr>
        <p:spPr>
          <a:xfrm>
            <a:off x="2823827" y="2810019"/>
            <a:ext cx="6241514" cy="1446550"/>
          </a:xfrm>
          <a:prstGeom prst="rect">
            <a:avLst/>
          </a:prstGeom>
          <a:noFill/>
        </p:spPr>
        <p:txBody>
          <a:bodyPr wrap="square" lIns="91440" tIns="45720" rIns="91440" bIns="45720">
            <a:spAutoFit/>
          </a:bodyPr>
          <a:lstStyle/>
          <a:p>
            <a:pPr algn="ctr"/>
            <a:r>
              <a:rPr lang="en-US" sz="8800" b="1" cap="none" spc="50" dirty="0" err="1">
                <a:ln w="9525" cmpd="sng">
                  <a:solidFill>
                    <a:schemeClr val="accent1"/>
                  </a:solidFill>
                  <a:prstDash val="solid"/>
                </a:ln>
                <a:solidFill>
                  <a:srgbClr val="70AD47">
                    <a:tint val="1000"/>
                  </a:srgbClr>
                </a:solidFill>
                <a:effectLst>
                  <a:glow rad="38100">
                    <a:schemeClr val="accent1">
                      <a:alpha val="40000"/>
                    </a:schemeClr>
                  </a:glow>
                </a:effectLst>
              </a:rPr>
              <a:t>Kilvey</a:t>
            </a:r>
            <a:r>
              <a:rPr lang="en-US" sz="8800" b="1" cap="none" spc="50" dirty="0">
                <a:ln w="9525" cmpd="sng">
                  <a:solidFill>
                    <a:schemeClr val="accent1"/>
                  </a:solidFill>
                  <a:prstDash val="solid"/>
                </a:ln>
                <a:solidFill>
                  <a:srgbClr val="70AD47">
                    <a:tint val="1000"/>
                  </a:srgbClr>
                </a:solidFill>
                <a:effectLst>
                  <a:glow rad="38100">
                    <a:schemeClr val="accent1">
                      <a:alpha val="40000"/>
                    </a:schemeClr>
                  </a:glow>
                </a:effectLst>
              </a:rPr>
              <a:t> Hill</a:t>
            </a:r>
          </a:p>
        </p:txBody>
      </p:sp>
      <p:sp>
        <p:nvSpPr>
          <p:cNvPr id="5" name="TextBox 4">
            <a:extLst>
              <a:ext uri="{FF2B5EF4-FFF2-40B4-BE49-F238E27FC236}">
                <a16:creationId xmlns:a16="http://schemas.microsoft.com/office/drawing/2014/main" id="{42559358-FB82-226C-7371-0F80B7D839AF}"/>
              </a:ext>
            </a:extLst>
          </p:cNvPr>
          <p:cNvSpPr txBox="1"/>
          <p:nvPr/>
        </p:nvSpPr>
        <p:spPr>
          <a:xfrm>
            <a:off x="2772696" y="4071903"/>
            <a:ext cx="6814079" cy="369332"/>
          </a:xfrm>
          <a:prstGeom prst="rect">
            <a:avLst/>
          </a:prstGeom>
          <a:noFill/>
        </p:spPr>
        <p:txBody>
          <a:bodyPr wrap="square" rtlCol="0">
            <a:spAutoFit/>
          </a:bodyPr>
          <a:lstStyle/>
          <a:p>
            <a:r>
              <a:rPr lang="en-GB" dirty="0"/>
              <a:t>ECEY 6005 – </a:t>
            </a:r>
            <a:r>
              <a:rPr lang="en-GB" i="1" dirty="0"/>
              <a:t>Regaining Paradise : sustainability in the early years </a:t>
            </a:r>
            <a:endParaRPr lang="en-GB" dirty="0"/>
          </a:p>
        </p:txBody>
      </p:sp>
      <p:sp>
        <p:nvSpPr>
          <p:cNvPr id="6" name="TextBox 5">
            <a:extLst>
              <a:ext uri="{FF2B5EF4-FFF2-40B4-BE49-F238E27FC236}">
                <a16:creationId xmlns:a16="http://schemas.microsoft.com/office/drawing/2014/main" id="{C2F51E43-4BC2-1254-E697-8D837AF26474}"/>
              </a:ext>
            </a:extLst>
          </p:cNvPr>
          <p:cNvSpPr txBox="1"/>
          <p:nvPr/>
        </p:nvSpPr>
        <p:spPr>
          <a:xfrm>
            <a:off x="9368173" y="6488668"/>
            <a:ext cx="2753032" cy="369332"/>
          </a:xfrm>
          <a:prstGeom prst="rect">
            <a:avLst/>
          </a:prstGeom>
          <a:noFill/>
        </p:spPr>
        <p:txBody>
          <a:bodyPr wrap="square" rtlCol="0">
            <a:spAutoFit/>
          </a:bodyPr>
          <a:lstStyle/>
          <a:p>
            <a:r>
              <a:rPr lang="en-GB" dirty="0"/>
              <a:t>Rachel Thomas - 2312291</a:t>
            </a:r>
          </a:p>
        </p:txBody>
      </p:sp>
    </p:spTree>
    <p:extLst>
      <p:ext uri="{BB962C8B-B14F-4D97-AF65-F5344CB8AC3E}">
        <p14:creationId xmlns:p14="http://schemas.microsoft.com/office/powerpoint/2010/main" val="841347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pic>
        <p:nvPicPr>
          <p:cNvPr id="5" name="Picture 4" descr="A statue of a person in a forest&#10;&#10;AI-generated content may be incorrect.">
            <a:extLst>
              <a:ext uri="{FF2B5EF4-FFF2-40B4-BE49-F238E27FC236}">
                <a16:creationId xmlns:a16="http://schemas.microsoft.com/office/drawing/2014/main" id="{F4739B9D-8415-94EA-419C-B90CBBD374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31608" y="0"/>
            <a:ext cx="5143500" cy="6858000"/>
          </a:xfrm>
          <a:prstGeom prst="rect">
            <a:avLst/>
          </a:prstGeom>
        </p:spPr>
      </p:pic>
      <p:sp>
        <p:nvSpPr>
          <p:cNvPr id="6" name="TextBox 5">
            <a:extLst>
              <a:ext uri="{FF2B5EF4-FFF2-40B4-BE49-F238E27FC236}">
                <a16:creationId xmlns:a16="http://schemas.microsoft.com/office/drawing/2014/main" id="{08B36F7F-A54D-5623-D5C5-B3DA97D16992}"/>
              </a:ext>
            </a:extLst>
          </p:cNvPr>
          <p:cNvSpPr txBox="1"/>
          <p:nvPr/>
        </p:nvSpPr>
        <p:spPr>
          <a:xfrm>
            <a:off x="89452" y="139148"/>
            <a:ext cx="6897757" cy="1077218"/>
          </a:xfrm>
          <a:prstGeom prst="rect">
            <a:avLst/>
          </a:prstGeom>
          <a:noFill/>
        </p:spPr>
        <p:txBody>
          <a:bodyPr wrap="square" rtlCol="0">
            <a:spAutoFit/>
          </a:bodyPr>
          <a:lstStyle/>
          <a:p>
            <a:pPr algn="ctr"/>
            <a:r>
              <a:rPr lang="en-US" sz="3200" u="sng" dirty="0"/>
              <a:t>The Green Man</a:t>
            </a:r>
            <a:br>
              <a:rPr lang="en-US" sz="3200" u="sng" dirty="0"/>
            </a:br>
            <a:endParaRPr lang="en-GB" sz="3200" u="sng" dirty="0"/>
          </a:p>
        </p:txBody>
      </p:sp>
      <p:sp>
        <p:nvSpPr>
          <p:cNvPr id="7" name="TextBox 6">
            <a:extLst>
              <a:ext uri="{FF2B5EF4-FFF2-40B4-BE49-F238E27FC236}">
                <a16:creationId xmlns:a16="http://schemas.microsoft.com/office/drawing/2014/main" id="{3EE65ED0-4BB4-82AC-3DE6-976CC159FF8F}"/>
              </a:ext>
            </a:extLst>
          </p:cNvPr>
          <p:cNvSpPr txBox="1"/>
          <p:nvPr/>
        </p:nvSpPr>
        <p:spPr>
          <a:xfrm>
            <a:off x="216310" y="786581"/>
            <a:ext cx="6587613" cy="4524315"/>
          </a:xfrm>
          <a:prstGeom prst="rect">
            <a:avLst/>
          </a:prstGeom>
          <a:noFill/>
        </p:spPr>
        <p:txBody>
          <a:bodyPr wrap="square" rtlCol="0">
            <a:spAutoFit/>
          </a:bodyPr>
          <a:lstStyle/>
          <a:p>
            <a:r>
              <a:rPr lang="en-US" sz="1600" dirty="0">
                <a:solidFill>
                  <a:schemeClr val="bg1"/>
                </a:solidFill>
              </a:rPr>
              <a:t>The Green Man sculpture on </a:t>
            </a:r>
            <a:r>
              <a:rPr lang="en-US" sz="1600" dirty="0" err="1">
                <a:solidFill>
                  <a:schemeClr val="bg1"/>
                </a:solidFill>
              </a:rPr>
              <a:t>Kilvey</a:t>
            </a:r>
            <a:r>
              <a:rPr lang="en-US" sz="1600" dirty="0">
                <a:solidFill>
                  <a:schemeClr val="bg1"/>
                </a:solidFill>
              </a:rPr>
              <a:t> Hill in Swansea is a large, eight-foot-tall figure made from scrap car parts, which is amazing to see in person. It was created as part of a community sculpture trail in the late 1990s by local artist Peter Thomas. The trail aimed to regenerate the area and combat anti-social behavior. The Green Man, with its metal antlers and crown, is a prominent feature of the trail and has become a symbol of the area's environmental renaissance. </a:t>
            </a:r>
          </a:p>
          <a:p>
            <a:endParaRPr lang="en-US" sz="1600" dirty="0">
              <a:solidFill>
                <a:schemeClr val="bg1"/>
              </a:solidFill>
            </a:endParaRPr>
          </a:p>
          <a:p>
            <a:r>
              <a:rPr lang="en-US" sz="1600" dirty="0">
                <a:solidFill>
                  <a:schemeClr val="bg1"/>
                </a:solidFill>
              </a:rPr>
              <a:t>The Green Man is a traditional figure in European folklore, often associated with nature, fertility, and the cycle of life, death, and rebirth. </a:t>
            </a:r>
          </a:p>
          <a:p>
            <a:r>
              <a:rPr lang="en-US" sz="1600" dirty="0">
                <a:solidFill>
                  <a:schemeClr val="bg1"/>
                </a:solidFill>
              </a:rPr>
              <a:t>It is said that the Green Man protects the forest from all evil.</a:t>
            </a:r>
          </a:p>
          <a:p>
            <a:r>
              <a:rPr lang="en-US" sz="1600" dirty="0">
                <a:solidFill>
                  <a:schemeClr val="bg1"/>
                </a:solidFill>
              </a:rPr>
              <a:t>Despite facing vandalism and a fire in 2020, the Green Man has been restored by local volunteer groups and continues to be a focal point for the community and visitors to </a:t>
            </a:r>
            <a:r>
              <a:rPr lang="en-US" sz="1600" dirty="0" err="1">
                <a:solidFill>
                  <a:schemeClr val="bg1"/>
                </a:solidFill>
              </a:rPr>
              <a:t>Kilvey</a:t>
            </a:r>
            <a:r>
              <a:rPr lang="en-US" sz="1600" dirty="0">
                <a:solidFill>
                  <a:schemeClr val="bg1"/>
                </a:solidFill>
              </a:rPr>
              <a:t> Hill. </a:t>
            </a:r>
          </a:p>
          <a:p>
            <a:endParaRPr lang="en-US" sz="1600" dirty="0">
              <a:solidFill>
                <a:schemeClr val="bg1"/>
              </a:solidFill>
            </a:endParaRPr>
          </a:p>
          <a:p>
            <a:r>
              <a:rPr lang="en-US" sz="1600" dirty="0">
                <a:solidFill>
                  <a:schemeClr val="bg1"/>
                </a:solidFill>
              </a:rPr>
              <a:t>In addition to the Green Man locals say there is a Green Woman, but many have been unable to find her, I myself was unsuccessful. My family and I hope to find her one day as we explore the vast woodland there is. </a:t>
            </a:r>
          </a:p>
        </p:txBody>
      </p:sp>
    </p:spTree>
    <p:extLst>
      <p:ext uri="{BB962C8B-B14F-4D97-AF65-F5344CB8AC3E}">
        <p14:creationId xmlns:p14="http://schemas.microsoft.com/office/powerpoint/2010/main" val="2906021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D4F8861-FD98-EA06-E276-C6E8ED1B2895}"/>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E47A9BDA-BE87-852A-DB30-D6FEBA9141B5}"/>
              </a:ext>
            </a:extLst>
          </p:cNvPr>
          <p:cNvSpPr/>
          <p:nvPr/>
        </p:nvSpPr>
        <p:spPr>
          <a:xfrm>
            <a:off x="762000" y="1138036"/>
            <a:ext cx="4622351" cy="1402470"/>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3200" b="1" kern="1200" cap="none" spc="50">
                <a:ln w="0"/>
                <a:solidFill>
                  <a:schemeClr val="tx1"/>
                </a:solidFill>
                <a:effectLst>
                  <a:innerShdw blurRad="63500" dist="50800" dir="13500000">
                    <a:srgbClr val="000000">
                      <a:alpha val="50000"/>
                    </a:srgbClr>
                  </a:innerShdw>
                </a:effectLst>
                <a:latin typeface="+mj-lt"/>
                <a:ea typeface="+mj-ea"/>
                <a:cs typeface="+mj-cs"/>
              </a:rPr>
              <a:t>Discover and Explore</a:t>
            </a:r>
          </a:p>
        </p:txBody>
      </p:sp>
      <p:sp>
        <p:nvSpPr>
          <p:cNvPr id="3" name="TextBox 2">
            <a:extLst>
              <a:ext uri="{FF2B5EF4-FFF2-40B4-BE49-F238E27FC236}">
                <a16:creationId xmlns:a16="http://schemas.microsoft.com/office/drawing/2014/main" id="{7F043CF4-4D96-16E7-A792-E66D9811FBD4}"/>
              </a:ext>
            </a:extLst>
          </p:cNvPr>
          <p:cNvSpPr txBox="1"/>
          <p:nvPr/>
        </p:nvSpPr>
        <p:spPr>
          <a:xfrm>
            <a:off x="762000" y="2551176"/>
            <a:ext cx="4622351" cy="3591207"/>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1100" b="0" i="0">
                <a:effectLst/>
              </a:rPr>
              <a:t>We are so lucky to have spaces like Kilvey Hill in Swansea, it has beautiful scenery </a:t>
            </a:r>
            <a:r>
              <a:rPr lang="en-US" sz="1100"/>
              <a:t>and </a:t>
            </a:r>
            <a:r>
              <a:rPr lang="en-US" sz="1100" b="0" i="0">
                <a:effectLst/>
              </a:rPr>
              <a:t>has a rich history. There is plenty of learning opportunities </a:t>
            </a:r>
            <a:r>
              <a:rPr lang="en-US" sz="1100"/>
              <a:t>not only for children but for adult too. If you sit, listen and smell you will fall in love with nature.</a:t>
            </a:r>
            <a:br>
              <a:rPr lang="en-US" sz="1100"/>
            </a:br>
            <a:r>
              <a:rPr lang="en-US" sz="1100"/>
              <a:t>The untouched areas are perfect for wildlife to live and explore, with a little help from the volunteer groups they have made some spaces in the woodland more inviting to wildlife. Kilvey hill offers a vast array of flowers which grow all year round attracting different wildlife and different times. </a:t>
            </a:r>
            <a:br>
              <a:rPr lang="en-US" sz="1100"/>
            </a:br>
            <a:r>
              <a:rPr lang="en-US" sz="1100"/>
              <a:t>Taking part in the John Muir Award made me realize how often I overlooked the importance of spending time outdoors because I was always too busy. It reminded me that instead of constantly rushing through life, we should make time to connect with and appreciate the natural environment—for the benefit of our own well-being.</a:t>
            </a:r>
          </a:p>
          <a:p>
            <a:pPr indent="-228600" defTabSz="914400">
              <a:lnSpc>
                <a:spcPct val="90000"/>
              </a:lnSpc>
              <a:spcAft>
                <a:spcPts val="600"/>
              </a:spcAft>
              <a:buFont typeface="Arial" panose="020B0604020202020204" pitchFamily="34" charset="0"/>
              <a:buChar char="•"/>
            </a:pPr>
            <a:r>
              <a:rPr lang="en-US" sz="1100"/>
              <a:t>As a result, I decided to enhance the outdoor area within my setting to help encourage and conserve nature. We repurposed wooden pallets to create a pot wall for the mud kitchen and built a bug hotel. We also reused an old tractor tyre to plant herbs.</a:t>
            </a:r>
          </a:p>
          <a:p>
            <a:pPr indent="-228600" defTabSz="914400">
              <a:lnSpc>
                <a:spcPct val="90000"/>
              </a:lnSpc>
              <a:spcAft>
                <a:spcPts val="600"/>
              </a:spcAft>
              <a:buFont typeface="Arial" panose="020B0604020202020204" pitchFamily="34" charset="0"/>
              <a:buChar char="•"/>
            </a:pPr>
            <a:r>
              <a:rPr lang="en-US" sz="1100"/>
              <a:t>The children were actively involved too. They helped me plant brightly coloured flowers to support bees and attract butterflies into our space. We also scattered wildflower seeds to enrich the natural area in preparation for next year.</a:t>
            </a:r>
          </a:p>
          <a:p>
            <a:pPr indent="-228600" defTabSz="914400">
              <a:lnSpc>
                <a:spcPct val="90000"/>
              </a:lnSpc>
              <a:spcAft>
                <a:spcPts val="600"/>
              </a:spcAft>
              <a:buFont typeface="Arial" panose="020B0604020202020204" pitchFamily="34" charset="0"/>
              <a:buChar char="•"/>
            </a:pPr>
            <a:endParaRPr lang="en-US" sz="1100"/>
          </a:p>
        </p:txBody>
      </p:sp>
      <p:pic>
        <p:nvPicPr>
          <p:cNvPr id="7" name="Picture 6" descr="A wooden table with cups and pans on it&#10;&#10;AI-generated content may be incorrect.">
            <a:extLst>
              <a:ext uri="{FF2B5EF4-FFF2-40B4-BE49-F238E27FC236}">
                <a16:creationId xmlns:a16="http://schemas.microsoft.com/office/drawing/2014/main" id="{E25C27BB-DF05-2301-1E47-47CD59DEC332}"/>
              </a:ext>
            </a:extLst>
          </p:cNvPr>
          <p:cNvPicPr>
            <a:picLocks noChangeAspect="1"/>
          </p:cNvPicPr>
          <p:nvPr/>
        </p:nvPicPr>
        <p:blipFill>
          <a:blip r:embed="rId2">
            <a:extLst>
              <a:ext uri="{28A0092B-C50C-407E-A947-70E740481C1C}">
                <a14:useLocalDpi xmlns:a14="http://schemas.microsoft.com/office/drawing/2010/main" val="0"/>
              </a:ext>
            </a:extLst>
          </a:blip>
          <a:srcRect r="21328" b="-2"/>
          <a:stretch>
            <a:fillRect/>
          </a:stretch>
        </p:blipFill>
        <p:spPr>
          <a:xfrm rot="5400000">
            <a:off x="5517326" y="597742"/>
            <a:ext cx="4194792" cy="2999308"/>
          </a:xfrm>
          <a:prstGeom prst="rect">
            <a:avLst/>
          </a:prstGeom>
        </p:spPr>
      </p:pic>
      <p:pic>
        <p:nvPicPr>
          <p:cNvPr id="2050" name="Picture 2" descr="Kilvey Hill transmitting station - Wikipedia">
            <a:extLst>
              <a:ext uri="{FF2B5EF4-FFF2-40B4-BE49-F238E27FC236}">
                <a16:creationId xmlns:a16="http://schemas.microsoft.com/office/drawing/2014/main" id="{1D2530C0-3FF9-2718-B86F-95007315C2B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3814" r="-1" b="-1"/>
          <a:stretch>
            <a:fillRect/>
          </a:stretch>
        </p:blipFill>
        <p:spPr bwMode="auto">
          <a:xfrm>
            <a:off x="9169799" y="-1"/>
            <a:ext cx="3022201" cy="253878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A plant growing in a tire&#10;&#10;AI-generated content may be incorrect.">
            <a:extLst>
              <a:ext uri="{FF2B5EF4-FFF2-40B4-BE49-F238E27FC236}">
                <a16:creationId xmlns:a16="http://schemas.microsoft.com/office/drawing/2014/main" id="{7E1FDFD1-2025-5F12-F63C-CBDA7951D094}"/>
              </a:ext>
            </a:extLst>
          </p:cNvPr>
          <p:cNvPicPr>
            <a:picLocks noChangeAspect="1"/>
          </p:cNvPicPr>
          <p:nvPr/>
        </p:nvPicPr>
        <p:blipFill>
          <a:blip r:embed="rId4">
            <a:extLst>
              <a:ext uri="{28A0092B-C50C-407E-A947-70E740481C1C}">
                <a14:useLocalDpi xmlns:a14="http://schemas.microsoft.com/office/drawing/2010/main" val="0"/>
              </a:ext>
            </a:extLst>
          </a:blip>
          <a:srcRect l="4200" r="46919" b="-2"/>
          <a:stretch>
            <a:fillRect/>
          </a:stretch>
        </p:blipFill>
        <p:spPr>
          <a:xfrm rot="5400000">
            <a:off x="6311564" y="4055187"/>
            <a:ext cx="2606317" cy="2999308"/>
          </a:xfrm>
          <a:prstGeom prst="rect">
            <a:avLst/>
          </a:prstGeom>
        </p:spPr>
      </p:pic>
      <p:pic>
        <p:nvPicPr>
          <p:cNvPr id="5" name="Picture 4" descr="A tree with a bird on it&#10;&#10;AI-generated content may be incorrect.">
            <a:extLst>
              <a:ext uri="{FF2B5EF4-FFF2-40B4-BE49-F238E27FC236}">
                <a16:creationId xmlns:a16="http://schemas.microsoft.com/office/drawing/2014/main" id="{77FEE751-5472-7505-0A61-AE3BF326E818}"/>
              </a:ext>
            </a:extLst>
          </p:cNvPr>
          <p:cNvPicPr>
            <a:picLocks noChangeAspect="1"/>
          </p:cNvPicPr>
          <p:nvPr/>
        </p:nvPicPr>
        <p:blipFill>
          <a:blip r:embed="rId5">
            <a:extLst>
              <a:ext uri="{28A0092B-C50C-407E-A947-70E740481C1C}">
                <a14:useLocalDpi xmlns:a14="http://schemas.microsoft.com/office/drawing/2010/main" val="0"/>
              </a:ext>
            </a:extLst>
          </a:blip>
          <a:srcRect r="20663"/>
          <a:stretch>
            <a:fillRect/>
          </a:stretch>
        </p:blipFill>
        <p:spPr>
          <a:xfrm rot="5400000">
            <a:off x="8549590" y="3215592"/>
            <a:ext cx="4262615" cy="3022200"/>
          </a:xfrm>
          <a:prstGeom prst="rect">
            <a:avLst/>
          </a:prstGeom>
        </p:spPr>
      </p:pic>
    </p:spTree>
    <p:extLst>
      <p:ext uri="{BB962C8B-B14F-4D97-AF65-F5344CB8AC3E}">
        <p14:creationId xmlns:p14="http://schemas.microsoft.com/office/powerpoint/2010/main" val="32054953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B5C319F-D90F-AD88-AA1E-BDB5F6D43B0A}"/>
            </a:ext>
          </a:extLst>
        </p:cNvPr>
        <p:cNvGrpSpPr/>
        <p:nvPr/>
      </p:nvGrpSpPr>
      <p:grpSpPr>
        <a:xfrm>
          <a:off x="0" y="0"/>
          <a:ext cx="0" cy="0"/>
          <a:chOff x="0" y="0"/>
          <a:chExt cx="0" cy="0"/>
        </a:xfrm>
      </p:grpSpPr>
      <p:pic>
        <p:nvPicPr>
          <p:cNvPr id="5" name="Picture 4" descr="A drawing of a bird&#10;&#10;AI-generated content may be incorrect.">
            <a:extLst>
              <a:ext uri="{FF2B5EF4-FFF2-40B4-BE49-F238E27FC236}">
                <a16:creationId xmlns:a16="http://schemas.microsoft.com/office/drawing/2014/main" id="{607A68D0-1E77-239F-3920-019BE9EBBA12}"/>
              </a:ext>
            </a:extLst>
          </p:cNvPr>
          <p:cNvPicPr>
            <a:picLocks noChangeAspect="1"/>
          </p:cNvPicPr>
          <p:nvPr/>
        </p:nvPicPr>
        <p:blipFill>
          <a:blip r:embed="rId2">
            <a:alphaModFix amt="60000"/>
            <a:extLst>
              <a:ext uri="{28A0092B-C50C-407E-A947-70E740481C1C}">
                <a14:useLocalDpi xmlns:a14="http://schemas.microsoft.com/office/drawing/2010/main" val="0"/>
              </a:ext>
            </a:extLst>
          </a:blip>
          <a:srcRect r="633"/>
          <a:stretch>
            <a:fillRect/>
          </a:stretch>
        </p:blipFill>
        <p:spPr>
          <a:xfrm>
            <a:off x="-4084" y="10"/>
            <a:ext cx="4939878" cy="6857990"/>
          </a:xfrm>
          <a:prstGeom prst="rect">
            <a:avLst/>
          </a:prstGeom>
        </p:spPr>
      </p:pic>
      <p:pic>
        <p:nvPicPr>
          <p:cNvPr id="9" name="Picture 8" descr="A tree with green leaves&#10;&#10;AI-generated content may be incorrect.">
            <a:extLst>
              <a:ext uri="{FF2B5EF4-FFF2-40B4-BE49-F238E27FC236}">
                <a16:creationId xmlns:a16="http://schemas.microsoft.com/office/drawing/2014/main" id="{FF92E69D-28F5-D588-8E17-7B6B67CECC1B}"/>
              </a:ext>
            </a:extLst>
          </p:cNvPr>
          <p:cNvPicPr>
            <a:picLocks noChangeAspect="1"/>
          </p:cNvPicPr>
          <p:nvPr/>
        </p:nvPicPr>
        <p:blipFill>
          <a:blip r:embed="rId3">
            <a:alphaModFix amt="60000"/>
            <a:extLst>
              <a:ext uri="{28A0092B-C50C-407E-A947-70E740481C1C}">
                <a14:useLocalDpi xmlns:a14="http://schemas.microsoft.com/office/drawing/2010/main" val="0"/>
              </a:ext>
            </a:extLst>
          </a:blip>
          <a:srcRect r="36711" b="2"/>
          <a:stretch>
            <a:fillRect/>
          </a:stretch>
        </p:blipFill>
        <p:spPr>
          <a:xfrm rot="5400000">
            <a:off x="5134897" y="-199103"/>
            <a:ext cx="6858000" cy="7256206"/>
          </a:xfrm>
          <a:prstGeom prst="rect">
            <a:avLst/>
          </a:prstGeom>
        </p:spPr>
      </p:pic>
      <p:sp>
        <p:nvSpPr>
          <p:cNvPr id="6" name="TextBox 5">
            <a:extLst>
              <a:ext uri="{FF2B5EF4-FFF2-40B4-BE49-F238E27FC236}">
                <a16:creationId xmlns:a16="http://schemas.microsoft.com/office/drawing/2014/main" id="{271E5BC9-34AB-1305-0234-E9B5CA15FC36}"/>
              </a:ext>
            </a:extLst>
          </p:cNvPr>
          <p:cNvSpPr txBox="1"/>
          <p:nvPr/>
        </p:nvSpPr>
        <p:spPr>
          <a:xfrm>
            <a:off x="-1474779" y="4551353"/>
            <a:ext cx="8096544" cy="230663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2000" kern="1200" dirty="0">
                <a:solidFill>
                  <a:srgbClr val="FFFFFF"/>
                </a:solidFill>
                <a:latin typeface="+mj-lt"/>
                <a:ea typeface="+mj-ea"/>
                <a:cs typeface="+mj-cs"/>
              </a:rPr>
              <a:t>A photo my daughter drew of a fieldfare.</a:t>
            </a:r>
          </a:p>
        </p:txBody>
      </p:sp>
    </p:spTree>
    <p:extLst>
      <p:ext uri="{BB962C8B-B14F-4D97-AF65-F5344CB8AC3E}">
        <p14:creationId xmlns:p14="http://schemas.microsoft.com/office/powerpoint/2010/main" val="39414489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a:extLst>
            <a:ext uri="{FF2B5EF4-FFF2-40B4-BE49-F238E27FC236}">
              <a16:creationId xmlns:a16="http://schemas.microsoft.com/office/drawing/2014/main" id="{510DA69A-AF52-7350-5338-8724D02B912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639D1C6-C9A9-227C-49C4-95A2094BE187}"/>
              </a:ext>
            </a:extLst>
          </p:cNvPr>
          <p:cNvSpPr txBox="1"/>
          <p:nvPr/>
        </p:nvSpPr>
        <p:spPr>
          <a:xfrm>
            <a:off x="6613674" y="874171"/>
            <a:ext cx="4837471" cy="3899209"/>
          </a:xfrm>
          <a:prstGeom prst="rect">
            <a:avLst/>
          </a:prstGeom>
          <a:noFill/>
        </p:spPr>
        <p:txBody>
          <a:bodyPr wrap="square">
            <a:spAutoFit/>
          </a:bodyPr>
          <a:lstStyle/>
          <a:p>
            <a:pPr>
              <a:lnSpc>
                <a:spcPct val="115000"/>
              </a:lnSpc>
              <a:spcAft>
                <a:spcPts val="800"/>
              </a:spcAft>
              <a:buNone/>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This is a local farmer named Richard Williams </a:t>
            </a:r>
            <a:br>
              <a:rPr lang="en-GB" sz="1800" b="1" kern="100" dirty="0">
                <a:effectLst/>
                <a:latin typeface="Aptos" panose="020B0004020202020204" pitchFamily="34" charset="0"/>
                <a:ea typeface="Aptos" panose="020B0004020202020204" pitchFamily="34" charset="0"/>
                <a:cs typeface="Times New Roman" panose="02020603050405020304" pitchFamily="18" charset="0"/>
              </a:rPr>
            </a:br>
            <a:r>
              <a:rPr lang="en-GB" sz="1800" b="1" kern="100" dirty="0">
                <a:effectLst/>
                <a:latin typeface="Aptos" panose="020B0004020202020204" pitchFamily="34" charset="0"/>
                <a:ea typeface="Aptos" panose="020B0004020202020204" pitchFamily="34" charset="0"/>
                <a:cs typeface="Times New Roman" panose="02020603050405020304" pitchFamily="18" charset="0"/>
              </a:rPr>
              <a:t>(</a:t>
            </a:r>
            <a:r>
              <a:rPr lang="en-GB" sz="1800" b="1" kern="100" dirty="0" err="1">
                <a:effectLst/>
                <a:latin typeface="Aptos" panose="020B0004020202020204" pitchFamily="34" charset="0"/>
                <a:ea typeface="Aptos" panose="020B0004020202020204" pitchFamily="34" charset="0"/>
                <a:cs typeface="Times New Roman" panose="02020603050405020304" pitchFamily="18" charset="0"/>
              </a:rPr>
              <a:t>Blod</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  that loves nothing more than giving a guided tour to</a:t>
            </a:r>
            <a:r>
              <a:rPr lang="en-GB" b="1" kern="100" dirty="0">
                <a:latin typeface="Aptos" panose="020B0004020202020204" pitchFamily="34" charset="0"/>
                <a:ea typeface="Aptos" panose="020B0004020202020204" pitchFamily="34" charset="0"/>
                <a:cs typeface="Times New Roman" panose="02020603050405020304" pitchFamily="18" charset="0"/>
              </a:rPr>
              <a:t> visitors</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 he is passionate about the area as his farm is right on the border he and his horse Maidoc and Macsen (as pictured) has helped on many occasions over the years clearing away lots of fallen trees and taking away waste materials when creating new spaces. They also love walking different paths guiding people up the trail with music played on his accordion</a:t>
            </a:r>
            <a:r>
              <a:rPr lang="en-GB" b="1" kern="100" dirty="0">
                <a:latin typeface="Aptos" panose="020B0004020202020204" pitchFamily="34" charset="0"/>
                <a:ea typeface="Aptos" panose="020B0004020202020204" pitchFamily="34" charset="0"/>
                <a:cs typeface="Times New Roman" panose="02020603050405020304" pitchFamily="18" charset="0"/>
              </a:rPr>
              <a:t>.</a:t>
            </a:r>
            <a:endParaRPr lang="en-GB" sz="1800" b="1"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7" name="Picture 6" descr="A person holding an accordion and walking on a road&#10;&#10;AI-generated content may be incorrect.">
            <a:extLst>
              <a:ext uri="{FF2B5EF4-FFF2-40B4-BE49-F238E27FC236}">
                <a16:creationId xmlns:a16="http://schemas.microsoft.com/office/drawing/2014/main" id="{751A4ECB-A953-1521-DF76-6900C763BE5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0855" y="452283"/>
            <a:ext cx="5246990" cy="5663381"/>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42269373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02DF6E9-3353-76C4-B00F-061E5DC81D82}"/>
            </a:ext>
          </a:extLst>
        </p:cNvPr>
        <p:cNvGrpSpPr/>
        <p:nvPr/>
      </p:nvGrpSpPr>
      <p:grpSpPr>
        <a:xfrm>
          <a:off x="0" y="0"/>
          <a:ext cx="0" cy="0"/>
          <a:chOff x="0" y="0"/>
          <a:chExt cx="0" cy="0"/>
        </a:xfrm>
      </p:grpSpPr>
      <p:pic>
        <p:nvPicPr>
          <p:cNvPr id="4098" name="Picture 2" descr="Kilvey hill's panoramic views, Swansea - CANCELLED - Gay Outdoor Club">
            <a:extLst>
              <a:ext uri="{FF2B5EF4-FFF2-40B4-BE49-F238E27FC236}">
                <a16:creationId xmlns:a16="http://schemas.microsoft.com/office/drawing/2014/main" id="{7C8C460A-C672-BF54-32EF-8DAEFF14DF7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1" b="1809"/>
          <a:stretch>
            <a:fillRect/>
          </a:stretch>
        </p:blipFill>
        <p:spPr bwMode="auto">
          <a:xfrm>
            <a:off x="194948" y="173518"/>
            <a:ext cx="7803277" cy="6512761"/>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A carved stone sculpture in the woods&#10;&#10;AI-generated content may be incorrect.">
            <a:extLst>
              <a:ext uri="{FF2B5EF4-FFF2-40B4-BE49-F238E27FC236}">
                <a16:creationId xmlns:a16="http://schemas.microsoft.com/office/drawing/2014/main" id="{3CEC0677-21BE-A14F-B844-AD5E1A9C1123}"/>
              </a:ext>
            </a:extLst>
          </p:cNvPr>
          <p:cNvPicPr>
            <a:picLocks noChangeAspect="1"/>
          </p:cNvPicPr>
          <p:nvPr/>
        </p:nvPicPr>
        <p:blipFill>
          <a:blip r:embed="rId3">
            <a:extLst>
              <a:ext uri="{28A0092B-C50C-407E-A947-70E740481C1C}">
                <a14:useLocalDpi xmlns:a14="http://schemas.microsoft.com/office/drawing/2010/main" val="0"/>
              </a:ext>
            </a:extLst>
          </a:blip>
          <a:srcRect r="3735" b="1"/>
          <a:stretch>
            <a:fillRect/>
          </a:stretch>
        </p:blipFill>
        <p:spPr>
          <a:xfrm rot="5400000">
            <a:off x="6831255" y="1524276"/>
            <a:ext cx="6516362" cy="3807644"/>
          </a:xfrm>
          <a:prstGeom prst="rect">
            <a:avLst/>
          </a:prstGeom>
        </p:spPr>
      </p:pic>
      <p:sp>
        <p:nvSpPr>
          <p:cNvPr id="2" name="TextBox 1">
            <a:extLst>
              <a:ext uri="{FF2B5EF4-FFF2-40B4-BE49-F238E27FC236}">
                <a16:creationId xmlns:a16="http://schemas.microsoft.com/office/drawing/2014/main" id="{613A0B61-F79A-8999-C29F-AF53AB9900A9}"/>
              </a:ext>
            </a:extLst>
          </p:cNvPr>
          <p:cNvSpPr txBox="1"/>
          <p:nvPr/>
        </p:nvSpPr>
        <p:spPr>
          <a:xfrm>
            <a:off x="274727" y="5750417"/>
            <a:ext cx="6213987" cy="923330"/>
          </a:xfrm>
          <a:prstGeom prst="rect">
            <a:avLst/>
          </a:prstGeom>
          <a:noFill/>
        </p:spPr>
        <p:txBody>
          <a:bodyPr wrap="square" rtlCol="0">
            <a:spAutoFit/>
          </a:bodyPr>
          <a:lstStyle/>
          <a:p>
            <a:r>
              <a:rPr lang="en-GB" dirty="0"/>
              <a:t>The wooden arch is quite beautiful with all it’s markings and the engraved work. This is a common photo spot for visitors as it is remarkable.</a:t>
            </a:r>
          </a:p>
        </p:txBody>
      </p:sp>
    </p:spTree>
    <p:extLst>
      <p:ext uri="{BB962C8B-B14F-4D97-AF65-F5344CB8AC3E}">
        <p14:creationId xmlns:p14="http://schemas.microsoft.com/office/powerpoint/2010/main" val="26594524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1000"/>
            <a:lum/>
            <a:extLst>
              <a:ext uri="{837473B0-CC2E-450A-ABE3-18F120FF3D39}">
                <a1611:picAttrSrcUrl xmlns:a1611="http://schemas.microsoft.com/office/drawing/2016/11/main" r:id="rId3"/>
              </a:ext>
            </a:extLst>
          </a:blip>
          <a:srcRect/>
          <a:stretch>
            <a:fillRect t="-69000" b="-69000"/>
          </a:stretch>
        </a:blipFill>
        <a:effectLst/>
      </p:bgPr>
    </p:bg>
    <p:spTree>
      <p:nvGrpSpPr>
        <p:cNvPr id="1" name="">
          <a:extLst>
            <a:ext uri="{FF2B5EF4-FFF2-40B4-BE49-F238E27FC236}">
              <a16:creationId xmlns:a16="http://schemas.microsoft.com/office/drawing/2014/main" id="{903500E6-7DDD-BB6F-3ECF-E9DFB9D33C4B}"/>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F41B198C-AD3C-B78F-478E-ECB74D83F858}"/>
              </a:ext>
            </a:extLst>
          </p:cNvPr>
          <p:cNvSpPr/>
          <p:nvPr/>
        </p:nvSpPr>
        <p:spPr>
          <a:xfrm>
            <a:off x="4374631" y="430612"/>
            <a:ext cx="3442737" cy="923330"/>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GB" sz="5400" b="1" dirty="0">
                <a:ln/>
                <a:solidFill>
                  <a:schemeClr val="accent3"/>
                </a:solidFill>
              </a:rPr>
              <a:t>FLOWERS </a:t>
            </a:r>
          </a:p>
        </p:txBody>
      </p:sp>
      <p:sp>
        <p:nvSpPr>
          <p:cNvPr id="5" name="TextBox 4">
            <a:extLst>
              <a:ext uri="{FF2B5EF4-FFF2-40B4-BE49-F238E27FC236}">
                <a16:creationId xmlns:a16="http://schemas.microsoft.com/office/drawing/2014/main" id="{70C15479-EF09-D418-5507-3AD939F605B9}"/>
              </a:ext>
            </a:extLst>
          </p:cNvPr>
          <p:cNvSpPr txBox="1"/>
          <p:nvPr/>
        </p:nvSpPr>
        <p:spPr>
          <a:xfrm>
            <a:off x="167149" y="1611246"/>
            <a:ext cx="6096000" cy="1477328"/>
          </a:xfrm>
          <a:prstGeom prst="rect">
            <a:avLst/>
          </a:prstGeom>
          <a:noFill/>
        </p:spPr>
        <p:txBody>
          <a:bodyPr wrap="square">
            <a:spAutoFit/>
          </a:bodyPr>
          <a:lstStyle/>
          <a:p>
            <a:r>
              <a:rPr lang="en-US" b="0" i="0" dirty="0" err="1">
                <a:solidFill>
                  <a:srgbClr val="001D35"/>
                </a:solidFill>
                <a:effectLst/>
                <a:latin typeface="Google Sans"/>
              </a:rPr>
              <a:t>Kilvey</a:t>
            </a:r>
            <a:r>
              <a:rPr lang="en-US" b="0" i="0" dirty="0">
                <a:solidFill>
                  <a:srgbClr val="001D35"/>
                </a:solidFill>
                <a:effectLst/>
                <a:latin typeface="Google Sans"/>
              </a:rPr>
              <a:t> Hill is known for its varied landscape and has a mix of wildflowers and cultivated plants. Industrial activity impacted the hill's vegetation in the past, but it has recovered and is now a popular spot for walks with views of Swansea Bay and the surrounding area</a:t>
            </a:r>
            <a:endParaRPr lang="en-GB" dirty="0"/>
          </a:p>
        </p:txBody>
      </p:sp>
      <p:sp>
        <p:nvSpPr>
          <p:cNvPr id="7" name="TextBox 6">
            <a:extLst>
              <a:ext uri="{FF2B5EF4-FFF2-40B4-BE49-F238E27FC236}">
                <a16:creationId xmlns:a16="http://schemas.microsoft.com/office/drawing/2014/main" id="{92527329-118E-86A0-2885-135007CAAF76}"/>
              </a:ext>
            </a:extLst>
          </p:cNvPr>
          <p:cNvSpPr txBox="1"/>
          <p:nvPr/>
        </p:nvSpPr>
        <p:spPr>
          <a:xfrm>
            <a:off x="6095999" y="3088574"/>
            <a:ext cx="6096000" cy="2031325"/>
          </a:xfrm>
          <a:prstGeom prst="rect">
            <a:avLst/>
          </a:prstGeom>
          <a:noFill/>
        </p:spPr>
        <p:txBody>
          <a:bodyPr wrap="square">
            <a:spAutoFit/>
          </a:bodyPr>
          <a:lstStyle/>
          <a:p>
            <a:r>
              <a:rPr lang="en-US" b="0" i="0" dirty="0">
                <a:solidFill>
                  <a:srgbClr val="001D35"/>
                </a:solidFill>
                <a:effectLst/>
                <a:latin typeface="Google Sans"/>
              </a:rPr>
              <a:t>It </a:t>
            </a:r>
            <a:r>
              <a:rPr lang="en-US" dirty="0">
                <a:solidFill>
                  <a:srgbClr val="001D35"/>
                </a:solidFill>
                <a:latin typeface="Google Sans"/>
              </a:rPr>
              <a:t>has a </a:t>
            </a:r>
            <a:r>
              <a:rPr lang="en-US" b="0" i="0" dirty="0">
                <a:solidFill>
                  <a:srgbClr val="001D35"/>
                </a:solidFill>
                <a:effectLst/>
                <a:latin typeface="Google Sans"/>
              </a:rPr>
              <a:t>diverse plant life, including common wildflowers like yarrow, oxeye daisy, cornflower, common knapweed, common poppy, meadow buttercup, and selfheal. The area also features wet habitats with purple loosestrife, and the woodland areas are managed by volunteers, Forest Enterprise, and the City and County of Swansea, making it a Site of Importance for Nature Conservation. </a:t>
            </a:r>
            <a:endParaRPr lang="en-GB" dirty="0"/>
          </a:p>
        </p:txBody>
      </p:sp>
    </p:spTree>
    <p:extLst>
      <p:ext uri="{BB962C8B-B14F-4D97-AF65-F5344CB8AC3E}">
        <p14:creationId xmlns:p14="http://schemas.microsoft.com/office/powerpoint/2010/main" val="35736156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4000">
              <a:schemeClr val="accent6">
                <a:lumMod val="40000"/>
                <a:lumOff val="60000"/>
              </a:schemeClr>
            </a:gs>
            <a:gs pos="34000">
              <a:schemeClr val="accent6">
                <a:lumMod val="40000"/>
                <a:lumOff val="60000"/>
              </a:schemeClr>
            </a:gs>
            <a:gs pos="72000">
              <a:schemeClr val="accent6">
                <a:lumMod val="60000"/>
              </a:schemeClr>
            </a:gs>
          </a:gsLst>
          <a:path path="circle">
            <a:fillToRect l="50000" t="130000" r="50000" b="-30000"/>
          </a:path>
        </a:gradFill>
        <a:effectLst/>
      </p:bgPr>
    </p:bg>
    <p:spTree>
      <p:nvGrpSpPr>
        <p:cNvPr id="1" name="">
          <a:extLst>
            <a:ext uri="{FF2B5EF4-FFF2-40B4-BE49-F238E27FC236}">
              <a16:creationId xmlns:a16="http://schemas.microsoft.com/office/drawing/2014/main" id="{98CBE1BC-A558-8000-1D79-C993F757AA61}"/>
            </a:ext>
          </a:extLst>
        </p:cNvPr>
        <p:cNvGrpSpPr/>
        <p:nvPr/>
      </p:nvGrpSpPr>
      <p:grpSpPr>
        <a:xfrm>
          <a:off x="0" y="0"/>
          <a:ext cx="0" cy="0"/>
          <a:chOff x="0" y="0"/>
          <a:chExt cx="0" cy="0"/>
        </a:xfrm>
      </p:grpSpPr>
      <p:pic>
        <p:nvPicPr>
          <p:cNvPr id="2050" name="Picture 2" descr="Oxeye daisy | The Wildlife Trusts">
            <a:extLst>
              <a:ext uri="{FF2B5EF4-FFF2-40B4-BE49-F238E27FC236}">
                <a16:creationId xmlns:a16="http://schemas.microsoft.com/office/drawing/2014/main" id="{947EC3E4-5141-5DBB-64AA-22011D1ECAB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9881" y="286169"/>
            <a:ext cx="3659036" cy="266804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6EFE18D-517B-CEDB-2DC0-2CB733B8BC1E}"/>
              </a:ext>
            </a:extLst>
          </p:cNvPr>
          <p:cNvSpPr txBox="1"/>
          <p:nvPr/>
        </p:nvSpPr>
        <p:spPr>
          <a:xfrm>
            <a:off x="1068235" y="2997337"/>
            <a:ext cx="2672862" cy="381838"/>
          </a:xfrm>
          <a:prstGeom prst="rect">
            <a:avLst/>
          </a:prstGeom>
          <a:noFill/>
        </p:spPr>
        <p:txBody>
          <a:bodyPr wrap="square" rtlCol="0">
            <a:spAutoFit/>
          </a:bodyPr>
          <a:lstStyle/>
          <a:p>
            <a:r>
              <a:rPr lang="en-US" dirty="0"/>
              <a:t>Ox-eye Daisy </a:t>
            </a:r>
            <a:endParaRPr lang="en-GB" dirty="0"/>
          </a:p>
        </p:txBody>
      </p:sp>
      <p:pic>
        <p:nvPicPr>
          <p:cNvPr id="2052" name="Picture 4" descr="Centaurea nigra - Common Knapweed - Emorsgate Seeds">
            <a:extLst>
              <a:ext uri="{FF2B5EF4-FFF2-40B4-BE49-F238E27FC236}">
                <a16:creationId xmlns:a16="http://schemas.microsoft.com/office/drawing/2014/main" id="{E99BE15B-BF16-1FDB-C87D-46995BC4DF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44392" y="286168"/>
            <a:ext cx="3500063" cy="266804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83F466F-0C5F-FD2C-5566-11411545FAEF}"/>
              </a:ext>
            </a:extLst>
          </p:cNvPr>
          <p:cNvSpPr txBox="1"/>
          <p:nvPr/>
        </p:nvSpPr>
        <p:spPr>
          <a:xfrm>
            <a:off x="5221674" y="2997337"/>
            <a:ext cx="2542233" cy="381838"/>
          </a:xfrm>
          <a:prstGeom prst="rect">
            <a:avLst/>
          </a:prstGeom>
          <a:noFill/>
        </p:spPr>
        <p:txBody>
          <a:bodyPr wrap="square" rtlCol="0">
            <a:spAutoFit/>
          </a:bodyPr>
          <a:lstStyle/>
          <a:p>
            <a:r>
              <a:rPr lang="en-US" dirty="0"/>
              <a:t>Knapweed</a:t>
            </a:r>
            <a:endParaRPr lang="en-GB" dirty="0"/>
          </a:p>
        </p:txBody>
      </p:sp>
      <p:pic>
        <p:nvPicPr>
          <p:cNvPr id="2054" name="Picture 6" descr="Howardian Local Nature Reserve - Cardiff ~ Yellow Meadow Vetchling">
            <a:extLst>
              <a:ext uri="{FF2B5EF4-FFF2-40B4-BE49-F238E27FC236}">
                <a16:creationId xmlns:a16="http://schemas.microsoft.com/office/drawing/2014/main" id="{79FA8271-17B8-C135-56EB-3B502406B8B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47751" y="281354"/>
            <a:ext cx="3659036" cy="267286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223E797-5A87-F1E0-AF53-9154F13DA05B}"/>
              </a:ext>
            </a:extLst>
          </p:cNvPr>
          <p:cNvSpPr txBox="1"/>
          <p:nvPr/>
        </p:nvSpPr>
        <p:spPr>
          <a:xfrm>
            <a:off x="9244484" y="2999941"/>
            <a:ext cx="2110153" cy="381838"/>
          </a:xfrm>
          <a:prstGeom prst="rect">
            <a:avLst/>
          </a:prstGeom>
          <a:noFill/>
        </p:spPr>
        <p:txBody>
          <a:bodyPr wrap="square" rtlCol="0">
            <a:spAutoFit/>
          </a:bodyPr>
          <a:lstStyle/>
          <a:p>
            <a:r>
              <a:rPr lang="en-US" dirty="0"/>
              <a:t>Meadow Vetchling</a:t>
            </a:r>
            <a:endParaRPr lang="en-GB" dirty="0"/>
          </a:p>
        </p:txBody>
      </p:sp>
      <p:pic>
        <p:nvPicPr>
          <p:cNvPr id="2056" name="Picture 8" descr="How to Grow Violets | BBC Gardeners World Magazine">
            <a:extLst>
              <a:ext uri="{FF2B5EF4-FFF2-40B4-BE49-F238E27FC236}">
                <a16:creationId xmlns:a16="http://schemas.microsoft.com/office/drawing/2014/main" id="{CAF29F56-723F-31A9-9B9B-B77A4D989F4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9881" y="3674061"/>
            <a:ext cx="3659036" cy="274565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060E401-78E9-A4FD-F5AB-35C63F0184C0}"/>
              </a:ext>
            </a:extLst>
          </p:cNvPr>
          <p:cNvSpPr txBox="1"/>
          <p:nvPr/>
        </p:nvSpPr>
        <p:spPr>
          <a:xfrm>
            <a:off x="1577112" y="6387165"/>
            <a:ext cx="3303638" cy="369332"/>
          </a:xfrm>
          <a:prstGeom prst="rect">
            <a:avLst/>
          </a:prstGeom>
          <a:noFill/>
        </p:spPr>
        <p:txBody>
          <a:bodyPr wrap="square" rtlCol="0">
            <a:spAutoFit/>
          </a:bodyPr>
          <a:lstStyle/>
          <a:p>
            <a:r>
              <a:rPr lang="en-US" dirty="0"/>
              <a:t>Violets</a:t>
            </a:r>
          </a:p>
        </p:txBody>
      </p:sp>
      <p:pic>
        <p:nvPicPr>
          <p:cNvPr id="2058" name="Picture 10" descr="Common yarrow: planting, care guide ...">
            <a:extLst>
              <a:ext uri="{FF2B5EF4-FFF2-40B4-BE49-F238E27FC236}">
                <a16:creationId xmlns:a16="http://schemas.microsoft.com/office/drawing/2014/main" id="{BE779A8B-9ECF-94AC-DDB2-2C92E915EFB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244393" y="3674061"/>
            <a:ext cx="3500063" cy="270685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26CC39B-DF31-C66D-A902-835937FCF89F}"/>
              </a:ext>
            </a:extLst>
          </p:cNvPr>
          <p:cNvSpPr txBox="1"/>
          <p:nvPr/>
        </p:nvSpPr>
        <p:spPr>
          <a:xfrm>
            <a:off x="5761704" y="6488668"/>
            <a:ext cx="2172929" cy="369332"/>
          </a:xfrm>
          <a:prstGeom prst="rect">
            <a:avLst/>
          </a:prstGeom>
          <a:noFill/>
        </p:spPr>
        <p:txBody>
          <a:bodyPr wrap="square" rtlCol="0">
            <a:spAutoFit/>
          </a:bodyPr>
          <a:lstStyle/>
          <a:p>
            <a:r>
              <a:rPr lang="en-US" dirty="0"/>
              <a:t>Yarrow</a:t>
            </a:r>
            <a:endParaRPr lang="en-GB" dirty="0"/>
          </a:p>
        </p:txBody>
      </p:sp>
      <p:pic>
        <p:nvPicPr>
          <p:cNvPr id="2060" name="Picture 12" descr="Cornflower - Mixed (Organic)">
            <a:extLst>
              <a:ext uri="{FF2B5EF4-FFF2-40B4-BE49-F238E27FC236}">
                <a16:creationId xmlns:a16="http://schemas.microsoft.com/office/drawing/2014/main" id="{F3AA19B9-7F4A-473A-27CC-8AD736F0D37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247752" y="3712866"/>
            <a:ext cx="3659035" cy="267286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8615A125-03BB-D6FD-6339-5FDD4B801AEB}"/>
              </a:ext>
            </a:extLst>
          </p:cNvPr>
          <p:cNvSpPr txBox="1"/>
          <p:nvPr/>
        </p:nvSpPr>
        <p:spPr>
          <a:xfrm>
            <a:off x="9696542" y="6488668"/>
            <a:ext cx="1964831" cy="369332"/>
          </a:xfrm>
          <a:prstGeom prst="rect">
            <a:avLst/>
          </a:prstGeom>
          <a:noFill/>
        </p:spPr>
        <p:txBody>
          <a:bodyPr wrap="square" rtlCol="0">
            <a:spAutoFit/>
          </a:bodyPr>
          <a:lstStyle/>
          <a:p>
            <a:r>
              <a:rPr lang="en-US" dirty="0"/>
              <a:t>Cornflower</a:t>
            </a:r>
            <a:endParaRPr lang="en-GB" dirty="0"/>
          </a:p>
        </p:txBody>
      </p:sp>
    </p:spTree>
    <p:extLst>
      <p:ext uri="{BB962C8B-B14F-4D97-AF65-F5344CB8AC3E}">
        <p14:creationId xmlns:p14="http://schemas.microsoft.com/office/powerpoint/2010/main" val="36011629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69EACED-3AC4-7109-8B61-E386F76F0B22}"/>
            </a:ext>
          </a:extLst>
        </p:cNvPr>
        <p:cNvGrpSpPr/>
        <p:nvPr/>
      </p:nvGrpSpPr>
      <p:grpSpPr>
        <a:xfrm>
          <a:off x="0" y="0"/>
          <a:ext cx="0" cy="0"/>
          <a:chOff x="0" y="0"/>
          <a:chExt cx="0" cy="0"/>
        </a:xfrm>
      </p:grpSpPr>
      <p:pic>
        <p:nvPicPr>
          <p:cNvPr id="2" name="Picture 1" descr="A group of trees in a forest&#10;&#10;AI-generated content may be incorrect.">
            <a:extLst>
              <a:ext uri="{FF2B5EF4-FFF2-40B4-BE49-F238E27FC236}">
                <a16:creationId xmlns:a16="http://schemas.microsoft.com/office/drawing/2014/main" id="{C66B0869-DC3C-0DAC-DB1A-4AB2B6D547EE}"/>
              </a:ext>
            </a:extLst>
          </p:cNvPr>
          <p:cNvPicPr>
            <a:picLocks noChangeAspect="1"/>
          </p:cNvPicPr>
          <p:nvPr/>
        </p:nvPicPr>
        <p:blipFill>
          <a:blip r:embed="rId2">
            <a:extLst>
              <a:ext uri="{28A0092B-C50C-407E-A947-70E740481C1C}">
                <a14:useLocalDpi xmlns:a14="http://schemas.microsoft.com/office/drawing/2010/main" val="0"/>
              </a:ext>
            </a:extLst>
          </a:blip>
          <a:srcRect l="31942" r="37008"/>
          <a:stretch>
            <a:fillRect/>
          </a:stretch>
        </p:blipFill>
        <p:spPr>
          <a:xfrm rot="5400000">
            <a:off x="2839618" y="-2469250"/>
            <a:ext cx="6512763" cy="11798300"/>
          </a:xfrm>
          <a:prstGeom prst="rect">
            <a:avLst/>
          </a:prstGeom>
        </p:spPr>
      </p:pic>
    </p:spTree>
    <p:extLst>
      <p:ext uri="{BB962C8B-B14F-4D97-AF65-F5344CB8AC3E}">
        <p14:creationId xmlns:p14="http://schemas.microsoft.com/office/powerpoint/2010/main" val="20731482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4000">
              <a:schemeClr val="accent6">
                <a:lumMod val="40000"/>
                <a:lumOff val="60000"/>
              </a:schemeClr>
            </a:gs>
            <a:gs pos="55000">
              <a:schemeClr val="accent6">
                <a:lumMod val="95000"/>
                <a:lumOff val="5000"/>
              </a:schemeClr>
            </a:gs>
            <a:gs pos="72000">
              <a:schemeClr val="accent6">
                <a:lumMod val="60000"/>
              </a:schemeClr>
            </a:gs>
          </a:gsLst>
          <a:path path="circle">
            <a:fillToRect l="50000" t="130000" r="50000" b="-30000"/>
          </a:path>
        </a:gradFill>
        <a:effectLst/>
      </p:bgPr>
    </p:bg>
    <p:spTree>
      <p:nvGrpSpPr>
        <p:cNvPr id="1" name="">
          <a:extLst>
            <a:ext uri="{FF2B5EF4-FFF2-40B4-BE49-F238E27FC236}">
              <a16:creationId xmlns:a16="http://schemas.microsoft.com/office/drawing/2014/main" id="{BA3D6E1F-FB6F-3D83-DBF0-E99B370EADAF}"/>
            </a:ext>
          </a:extLst>
        </p:cNvPr>
        <p:cNvGrpSpPr/>
        <p:nvPr/>
      </p:nvGrpSpPr>
      <p:grpSpPr>
        <a:xfrm>
          <a:off x="0" y="0"/>
          <a:ext cx="0" cy="0"/>
          <a:chOff x="0" y="0"/>
          <a:chExt cx="0" cy="0"/>
        </a:xfrm>
      </p:grpSpPr>
      <p:pic>
        <p:nvPicPr>
          <p:cNvPr id="1026" name="Picture 2">
            <a:extLst>
              <a:ext uri="{FF2B5EF4-FFF2-40B4-BE49-F238E27FC236}">
                <a16:creationId xmlns:a16="http://schemas.microsoft.com/office/drawing/2014/main" id="{DF3B7F71-71E5-448E-1C30-0BAD73B8878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47099" y="1461095"/>
            <a:ext cx="8150604" cy="5146182"/>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08A6178A-D451-EB4E-9E54-C7DADA070A05}"/>
              </a:ext>
            </a:extLst>
          </p:cNvPr>
          <p:cNvSpPr/>
          <p:nvPr/>
        </p:nvSpPr>
        <p:spPr>
          <a:xfrm>
            <a:off x="3672996" y="73029"/>
            <a:ext cx="4846007" cy="923330"/>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5400" dirty="0">
                <a:ln w="0"/>
                <a:effectLst>
                  <a:outerShdw blurRad="38100" dist="19050" dir="2700000" algn="tl" rotWithShape="0">
                    <a:schemeClr val="dk1">
                      <a:alpha val="40000"/>
                    </a:schemeClr>
                  </a:outerShdw>
                </a:effectLst>
              </a:rPr>
              <a:t>Proposed Plans</a:t>
            </a:r>
          </a:p>
        </p:txBody>
      </p:sp>
      <p:sp>
        <p:nvSpPr>
          <p:cNvPr id="3" name="TextBox 2">
            <a:extLst>
              <a:ext uri="{FF2B5EF4-FFF2-40B4-BE49-F238E27FC236}">
                <a16:creationId xmlns:a16="http://schemas.microsoft.com/office/drawing/2014/main" id="{6CAA4279-EB06-6646-8464-67EBABDCE136}"/>
              </a:ext>
            </a:extLst>
          </p:cNvPr>
          <p:cNvSpPr txBox="1"/>
          <p:nvPr/>
        </p:nvSpPr>
        <p:spPr>
          <a:xfrm>
            <a:off x="296003" y="1123787"/>
            <a:ext cx="3529780" cy="5262979"/>
          </a:xfrm>
          <a:prstGeom prst="rect">
            <a:avLst/>
          </a:prstGeom>
          <a:noFill/>
        </p:spPr>
        <p:txBody>
          <a:bodyPr wrap="square" rtlCol="0">
            <a:spAutoFit/>
          </a:bodyPr>
          <a:lstStyle/>
          <a:p>
            <a:r>
              <a:rPr lang="en-GB" sz="1600" dirty="0"/>
              <a:t>This is a 3d mock up of the proposed plans for </a:t>
            </a:r>
            <a:r>
              <a:rPr lang="en-GB" sz="1600" dirty="0" err="1"/>
              <a:t>Kilvey</a:t>
            </a:r>
            <a:r>
              <a:rPr lang="en-GB" sz="1600" dirty="0"/>
              <a:t> Hill, </a:t>
            </a:r>
            <a:r>
              <a:rPr lang="en-US" sz="1600" dirty="0"/>
              <a:t>with the plans  set to introduce large buildings, infrastructure for 22 gondolas, 1.6 kilometers of high-speed luge runs, and a 50-metre, multi-towered sky swing</a:t>
            </a:r>
            <a:r>
              <a:rPr lang="en-GB" sz="1600" dirty="0"/>
              <a:t> there is a lot of  people opposed  to this planning. It is set to cover 37% of the area, although this number doesn’t seem large to some it will take a vast area of the woodland and access points. I voted against this plan as I feel that if a large portion of the land needs to be destroyed in order to create a space that would seem so unnatural and  compromising nature is unneeded. I understand the benefits of creating jobs and attracting more people to the area, but I believe the negatives outweigh the “positives”.</a:t>
            </a:r>
          </a:p>
        </p:txBody>
      </p:sp>
    </p:spTree>
    <p:extLst>
      <p:ext uri="{BB962C8B-B14F-4D97-AF65-F5344CB8AC3E}">
        <p14:creationId xmlns:p14="http://schemas.microsoft.com/office/powerpoint/2010/main" val="21106584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5C92C8E-5C20-4951-2BB5-02881B29AA81}"/>
            </a:ext>
          </a:extLst>
        </p:cNvPr>
        <p:cNvGrpSpPr/>
        <p:nvPr/>
      </p:nvGrpSpPr>
      <p:grpSpPr>
        <a:xfrm>
          <a:off x="0" y="0"/>
          <a:ext cx="0" cy="0"/>
          <a:chOff x="0" y="0"/>
          <a:chExt cx="0" cy="0"/>
        </a:xfrm>
      </p:grpSpPr>
      <p:pic>
        <p:nvPicPr>
          <p:cNvPr id="6" name="Picture 5" descr="A close up of a tree&#10;&#10;AI-generated content may be incorrect.">
            <a:extLst>
              <a:ext uri="{FF2B5EF4-FFF2-40B4-BE49-F238E27FC236}">
                <a16:creationId xmlns:a16="http://schemas.microsoft.com/office/drawing/2014/main" id="{3230A22E-E60C-17C8-60C9-AC5538E13C7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6396090" y="1285567"/>
            <a:ext cx="6498707" cy="4286866"/>
          </a:xfrm>
          <a:prstGeom prst="rect">
            <a:avLst/>
          </a:prstGeom>
        </p:spPr>
      </p:pic>
      <p:sp>
        <p:nvSpPr>
          <p:cNvPr id="7" name="TextBox 6">
            <a:extLst>
              <a:ext uri="{FF2B5EF4-FFF2-40B4-BE49-F238E27FC236}">
                <a16:creationId xmlns:a16="http://schemas.microsoft.com/office/drawing/2014/main" id="{5B059CBE-A34F-C8A8-130C-66A3A859EAEA}"/>
              </a:ext>
            </a:extLst>
          </p:cNvPr>
          <p:cNvSpPr txBox="1"/>
          <p:nvPr/>
        </p:nvSpPr>
        <p:spPr>
          <a:xfrm>
            <a:off x="1231879" y="1427231"/>
            <a:ext cx="4932947" cy="2545377"/>
          </a:xfrm>
          <a:prstGeom prst="rect">
            <a:avLst/>
          </a:prstGeom>
          <a:noFill/>
          <a:ln w="50800">
            <a:solidFill>
              <a:schemeClr val="accent2">
                <a:lumMod val="75000"/>
              </a:schemeClr>
            </a:solidFill>
          </a:ln>
        </p:spPr>
        <p:txBody>
          <a:bodyPr wrap="square" rtlCol="0">
            <a:spAutoFit/>
          </a:bodyPr>
          <a:lstStyle/>
          <a:p>
            <a:pPr>
              <a:lnSpc>
                <a:spcPct val="150000"/>
              </a:lnSpc>
            </a:pPr>
            <a:r>
              <a:rPr lang="en-GB" dirty="0"/>
              <a:t>One of many fallen trees in the woodland left for the wildlife to explore and thrive. It has natural benefits to nature as it decomposes it provides nutrients to the soil beneath it, this is a perfect home for mini beasts and for wildlife to find shelter in-between the crevices. </a:t>
            </a:r>
            <a:r>
              <a:rPr lang="en-GB" dirty="0">
                <a:solidFill>
                  <a:schemeClr val="bg1">
                    <a:lumMod val="95000"/>
                    <a:lumOff val="5000"/>
                  </a:schemeClr>
                </a:solidFill>
              </a:rPr>
              <a:t>. </a:t>
            </a:r>
          </a:p>
        </p:txBody>
      </p:sp>
    </p:spTree>
    <p:extLst>
      <p:ext uri="{BB962C8B-B14F-4D97-AF65-F5344CB8AC3E}">
        <p14:creationId xmlns:p14="http://schemas.microsoft.com/office/powerpoint/2010/main" val="4550495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a:extLst>
            <a:ext uri="{FF2B5EF4-FFF2-40B4-BE49-F238E27FC236}">
              <a16:creationId xmlns:a16="http://schemas.microsoft.com/office/drawing/2014/main" id="{92FD210E-F1B6-8FF3-F1F2-E3D8C8622D5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78D2008-EBBD-A2FD-CDE0-0F5A2626B710}"/>
              </a:ext>
            </a:extLst>
          </p:cNvPr>
          <p:cNvSpPr txBox="1"/>
          <p:nvPr/>
        </p:nvSpPr>
        <p:spPr>
          <a:xfrm>
            <a:off x="176982" y="1088471"/>
            <a:ext cx="6096000" cy="2625014"/>
          </a:xfrm>
          <a:prstGeom prst="rect">
            <a:avLst/>
          </a:prstGeom>
          <a:noFill/>
        </p:spPr>
        <p:txBody>
          <a:bodyPr wrap="square">
            <a:spAutoFit/>
          </a:bodyPr>
          <a:lstStyle/>
          <a:p>
            <a:pPr>
              <a:lnSpc>
                <a:spcPct val="115000"/>
              </a:lnSpc>
              <a:spcAft>
                <a:spcPts val="800"/>
              </a:spcAft>
              <a:buNone/>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Kilvey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killer commonly referred to as the cement run was established in 1989 by the former amateur boxing champion and trainer Nigel Page to raise money for the special baby unit at Singleton Hospital, Swansea, which had saved his daughter Kirsty's life after she was born prematurely, the cement run is still held every year now being organised by Nigel’s daughter Kirsty raising much needed funds for different charities. </a:t>
            </a:r>
          </a:p>
        </p:txBody>
      </p:sp>
      <p:sp>
        <p:nvSpPr>
          <p:cNvPr id="4" name="Rectangle 3">
            <a:extLst>
              <a:ext uri="{FF2B5EF4-FFF2-40B4-BE49-F238E27FC236}">
                <a16:creationId xmlns:a16="http://schemas.microsoft.com/office/drawing/2014/main" id="{5ED5ADC0-5A61-D090-D750-B961554698F1}"/>
              </a:ext>
            </a:extLst>
          </p:cNvPr>
          <p:cNvSpPr/>
          <p:nvPr/>
        </p:nvSpPr>
        <p:spPr>
          <a:xfrm>
            <a:off x="3224982" y="165141"/>
            <a:ext cx="4749255" cy="923330"/>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5400" b="1" cap="none" spc="0" dirty="0">
                <a:ln/>
                <a:solidFill>
                  <a:schemeClr val="accent6">
                    <a:lumMod val="75000"/>
                  </a:schemeClr>
                </a:solidFill>
                <a:effectLst/>
              </a:rPr>
              <a:t>Community</a:t>
            </a:r>
          </a:p>
        </p:txBody>
      </p:sp>
      <p:sp>
        <p:nvSpPr>
          <p:cNvPr id="9" name="TextBox 8">
            <a:extLst>
              <a:ext uri="{FF2B5EF4-FFF2-40B4-BE49-F238E27FC236}">
                <a16:creationId xmlns:a16="http://schemas.microsoft.com/office/drawing/2014/main" id="{CDE7F65F-561A-2B0A-103C-A557D3F2576B}"/>
              </a:ext>
            </a:extLst>
          </p:cNvPr>
          <p:cNvSpPr txBox="1"/>
          <p:nvPr/>
        </p:nvSpPr>
        <p:spPr>
          <a:xfrm>
            <a:off x="6194323" y="3276539"/>
            <a:ext cx="6096000" cy="3416320"/>
          </a:xfrm>
          <a:prstGeom prst="rect">
            <a:avLst/>
          </a:prstGeom>
          <a:noFill/>
        </p:spPr>
        <p:txBody>
          <a:bodyPr wrap="square">
            <a:spAutoFit/>
          </a:bodyPr>
          <a:lstStyle/>
          <a:p>
            <a:r>
              <a:rPr lang="en-US" b="0" i="0" dirty="0" err="1">
                <a:effectLst/>
                <a:latin typeface="Google Sans"/>
              </a:rPr>
              <a:t>Kilvey</a:t>
            </a:r>
            <a:r>
              <a:rPr lang="en-US" b="0" i="0" dirty="0">
                <a:effectLst/>
                <a:latin typeface="Google Sans"/>
              </a:rPr>
              <a:t> Hill host an annual Christmas tree event. The </a:t>
            </a:r>
            <a:r>
              <a:rPr lang="en-US" b="0" i="0" dirty="0" err="1">
                <a:effectLst/>
                <a:latin typeface="Google Sans"/>
              </a:rPr>
              <a:t>Kilvey</a:t>
            </a:r>
            <a:r>
              <a:rPr lang="en-US" b="0" i="0" dirty="0">
                <a:effectLst/>
                <a:latin typeface="Google Sans"/>
              </a:rPr>
              <a:t> Community Woodland Volunteers organize the event, where people can cut down a free pine tree to take home while also helping with the woodland's rewilding efforts. The event thins out the non-native pine trees, making way for native species and promoting biodiversity. </a:t>
            </a:r>
            <a:r>
              <a:rPr lang="en-US" dirty="0"/>
              <a:t>This event has been running for several years, with the volunteers inviting families to participate in cutting down trees and enjoying a family-friendly atmosphere, donations are welcome so that they can continue improving areas and offering events such as this. The event also has Christmas stalls with each selling making handmade crafts.</a:t>
            </a:r>
            <a:endParaRPr lang="en-GB" dirty="0"/>
          </a:p>
        </p:txBody>
      </p:sp>
      <p:pic>
        <p:nvPicPr>
          <p:cNvPr id="5124" name="Picture 4" descr="61 Different Types of Pine Trees With ...">
            <a:extLst>
              <a:ext uri="{FF2B5EF4-FFF2-40B4-BE49-F238E27FC236}">
                <a16:creationId xmlns:a16="http://schemas.microsoft.com/office/drawing/2014/main" id="{B5C2395F-0197-A006-4F1E-A6B0B2ED19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6527" y="3876855"/>
            <a:ext cx="4899537" cy="2743741"/>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hill carrying 50kg bags of cement ...">
            <a:extLst>
              <a:ext uri="{FF2B5EF4-FFF2-40B4-BE49-F238E27FC236}">
                <a16:creationId xmlns:a16="http://schemas.microsoft.com/office/drawing/2014/main" id="{E07D13C8-ACB7-19EE-5E05-0C1A4D6F6233}"/>
              </a:ext>
            </a:extLst>
          </p:cNvPr>
          <p:cNvPicPr>
            <a:picLocks noChangeAspect="1" noChangeArrowheads="1"/>
          </p:cNvPicPr>
          <p:nvPr/>
        </p:nvPicPr>
        <p:blipFill>
          <a:blip r:embed="rId4">
            <a:alphaModFix amt="58000"/>
            <a:extLst>
              <a:ext uri="{28A0092B-C50C-407E-A947-70E740481C1C}">
                <a14:useLocalDpi xmlns:a14="http://schemas.microsoft.com/office/drawing/2010/main" val="0"/>
              </a:ext>
            </a:extLst>
          </a:blip>
          <a:srcRect/>
          <a:stretch>
            <a:fillRect/>
          </a:stretch>
        </p:blipFill>
        <p:spPr bwMode="auto">
          <a:xfrm>
            <a:off x="7667165" y="248162"/>
            <a:ext cx="4190538" cy="27886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99435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040FC1D-564A-794D-D5AF-6CF1075023A2}"/>
            </a:ext>
          </a:extLst>
        </p:cNvPr>
        <p:cNvGrpSpPr/>
        <p:nvPr/>
      </p:nvGrpSpPr>
      <p:grpSpPr>
        <a:xfrm>
          <a:off x="0" y="0"/>
          <a:ext cx="0" cy="0"/>
          <a:chOff x="0" y="0"/>
          <a:chExt cx="0" cy="0"/>
        </a:xfrm>
      </p:grpSpPr>
      <p:pic>
        <p:nvPicPr>
          <p:cNvPr id="2050" name="Picture 2" descr="Pond behind dam in Kilvey Hill Community... © Nigel Davies :: Geograph  Britain and Ireland">
            <a:extLst>
              <a:ext uri="{FF2B5EF4-FFF2-40B4-BE49-F238E27FC236}">
                <a16:creationId xmlns:a16="http://schemas.microsoft.com/office/drawing/2014/main" id="{611E80AF-B8C9-95E2-E1B3-9D4A709964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872" b="1"/>
          <a:stretch>
            <a:fillRect/>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A79EFB71-D640-344B-B82E-4A54FA671E44}"/>
              </a:ext>
            </a:extLst>
          </p:cNvPr>
          <p:cNvSpPr txBox="1"/>
          <p:nvPr/>
        </p:nvSpPr>
        <p:spPr>
          <a:xfrm>
            <a:off x="363794" y="6341806"/>
            <a:ext cx="3864077" cy="369332"/>
          </a:xfrm>
          <a:prstGeom prst="rect">
            <a:avLst/>
          </a:prstGeom>
          <a:noFill/>
        </p:spPr>
        <p:txBody>
          <a:bodyPr wrap="square" rtlCol="0">
            <a:spAutoFit/>
          </a:bodyPr>
          <a:lstStyle/>
          <a:p>
            <a:r>
              <a:rPr lang="en-GB" dirty="0"/>
              <a:t>Martins Pond</a:t>
            </a:r>
          </a:p>
        </p:txBody>
      </p:sp>
    </p:spTree>
    <p:extLst>
      <p:ext uri="{BB962C8B-B14F-4D97-AF65-F5344CB8AC3E}">
        <p14:creationId xmlns:p14="http://schemas.microsoft.com/office/powerpoint/2010/main" val="24227877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bee on a purple flower&#10;&#10;AI-generated content may be incorrect.">
            <a:extLst>
              <a:ext uri="{FF2B5EF4-FFF2-40B4-BE49-F238E27FC236}">
                <a16:creationId xmlns:a16="http://schemas.microsoft.com/office/drawing/2014/main" id="{2D99F3B1-C210-7D57-1CAF-73DE424AF63F}"/>
              </a:ext>
            </a:extLst>
          </p:cNvPr>
          <p:cNvPicPr>
            <a:picLocks noChangeAspect="1"/>
          </p:cNvPicPr>
          <p:nvPr/>
        </p:nvPicPr>
        <p:blipFill>
          <a:blip r:embed="rId2">
            <a:extLst>
              <a:ext uri="{28A0092B-C50C-407E-A947-70E740481C1C}">
                <a14:useLocalDpi xmlns:a14="http://schemas.microsoft.com/office/drawing/2010/main" val="0"/>
              </a:ext>
            </a:extLst>
          </a:blip>
          <a:srcRect r="38911"/>
          <a:stretch>
            <a:fillRect/>
          </a:stretch>
        </p:blipFill>
        <p:spPr>
          <a:xfrm rot="5400000">
            <a:off x="6200394" y="864108"/>
            <a:ext cx="5571066" cy="5129784"/>
          </a:xfrm>
          <a:prstGeom prst="rect">
            <a:avLst/>
          </a:prstGeom>
        </p:spPr>
      </p:pic>
      <p:pic>
        <p:nvPicPr>
          <p:cNvPr id="5" name="Picture 4" descr="A close-up of a plant&#10;&#10;AI-generated content may be incorrect.">
            <a:extLst>
              <a:ext uri="{FF2B5EF4-FFF2-40B4-BE49-F238E27FC236}">
                <a16:creationId xmlns:a16="http://schemas.microsoft.com/office/drawing/2014/main" id="{5F46C5A8-7C5E-0F1C-D048-3C6AE2C4FCB0}"/>
              </a:ext>
            </a:extLst>
          </p:cNvPr>
          <p:cNvPicPr>
            <a:picLocks noChangeAspect="1"/>
          </p:cNvPicPr>
          <p:nvPr/>
        </p:nvPicPr>
        <p:blipFill>
          <a:blip r:embed="rId3">
            <a:extLst>
              <a:ext uri="{28A0092B-C50C-407E-A947-70E740481C1C}">
                <a14:useLocalDpi xmlns:a14="http://schemas.microsoft.com/office/drawing/2010/main" val="0"/>
              </a:ext>
            </a:extLst>
          </a:blip>
          <a:srcRect l="1196" r="37715"/>
          <a:stretch>
            <a:fillRect/>
          </a:stretch>
        </p:blipFill>
        <p:spPr>
          <a:xfrm rot="5400000">
            <a:off x="420539" y="864108"/>
            <a:ext cx="5571066" cy="5129784"/>
          </a:xfrm>
          <a:prstGeom prst="rect">
            <a:avLst/>
          </a:prstGeom>
        </p:spPr>
      </p:pic>
      <p:sp>
        <p:nvSpPr>
          <p:cNvPr id="8" name="TextBox 7">
            <a:extLst>
              <a:ext uri="{FF2B5EF4-FFF2-40B4-BE49-F238E27FC236}">
                <a16:creationId xmlns:a16="http://schemas.microsoft.com/office/drawing/2014/main" id="{CCCAE19B-6C12-8AC9-7E27-50455A602C6A}"/>
              </a:ext>
            </a:extLst>
          </p:cNvPr>
          <p:cNvSpPr txBox="1"/>
          <p:nvPr/>
        </p:nvSpPr>
        <p:spPr>
          <a:xfrm>
            <a:off x="818147" y="5895474"/>
            <a:ext cx="3031958" cy="369332"/>
          </a:xfrm>
          <a:prstGeom prst="rect">
            <a:avLst/>
          </a:prstGeom>
          <a:noFill/>
        </p:spPr>
        <p:txBody>
          <a:bodyPr wrap="square" rtlCol="0">
            <a:spAutoFit/>
          </a:bodyPr>
          <a:lstStyle/>
          <a:p>
            <a:r>
              <a:rPr lang="en-GB" dirty="0">
                <a:solidFill>
                  <a:schemeClr val="bg1"/>
                </a:solidFill>
              </a:rPr>
              <a:t>A butterfly having a rest. </a:t>
            </a:r>
          </a:p>
        </p:txBody>
      </p:sp>
      <p:sp>
        <p:nvSpPr>
          <p:cNvPr id="9" name="TextBox 8">
            <a:extLst>
              <a:ext uri="{FF2B5EF4-FFF2-40B4-BE49-F238E27FC236}">
                <a16:creationId xmlns:a16="http://schemas.microsoft.com/office/drawing/2014/main" id="{F51CD992-319A-48DE-7345-647EAE99DF13}"/>
              </a:ext>
            </a:extLst>
          </p:cNvPr>
          <p:cNvSpPr txBox="1"/>
          <p:nvPr/>
        </p:nvSpPr>
        <p:spPr>
          <a:xfrm>
            <a:off x="6421037" y="5895474"/>
            <a:ext cx="5293951" cy="369332"/>
          </a:xfrm>
          <a:prstGeom prst="rect">
            <a:avLst/>
          </a:prstGeom>
          <a:noFill/>
        </p:spPr>
        <p:txBody>
          <a:bodyPr wrap="square" rtlCol="0">
            <a:spAutoFit/>
          </a:bodyPr>
          <a:lstStyle/>
          <a:p>
            <a:r>
              <a:rPr lang="en-GB" dirty="0">
                <a:solidFill>
                  <a:schemeClr val="bg1"/>
                </a:solidFill>
              </a:rPr>
              <a:t>A bumble bee enjoying some nectar on a </a:t>
            </a:r>
            <a:r>
              <a:rPr lang="en-GB" dirty="0" err="1">
                <a:solidFill>
                  <a:schemeClr val="bg1"/>
                </a:solidFill>
              </a:rPr>
              <a:t>buddleja</a:t>
            </a:r>
            <a:r>
              <a:rPr lang="en-GB" dirty="0">
                <a:solidFill>
                  <a:schemeClr val="bg1"/>
                </a:solidFill>
              </a:rPr>
              <a:t>. </a:t>
            </a:r>
          </a:p>
        </p:txBody>
      </p:sp>
    </p:spTree>
    <p:extLst>
      <p:ext uri="{BB962C8B-B14F-4D97-AF65-F5344CB8AC3E}">
        <p14:creationId xmlns:p14="http://schemas.microsoft.com/office/powerpoint/2010/main" val="31520338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5382EF9-3CF3-4D62-3AF1-8CCAAA01BF2D}"/>
            </a:ext>
          </a:extLst>
        </p:cNvPr>
        <p:cNvGrpSpPr/>
        <p:nvPr/>
      </p:nvGrpSpPr>
      <p:grpSpPr>
        <a:xfrm>
          <a:off x="0" y="0"/>
          <a:ext cx="0" cy="0"/>
          <a:chOff x="0" y="0"/>
          <a:chExt cx="0" cy="0"/>
        </a:xfrm>
      </p:grpSpPr>
      <p:pic>
        <p:nvPicPr>
          <p:cNvPr id="1026" name="Picture 2" descr="Kilvey Hill for ever | CampaignerKate">
            <a:extLst>
              <a:ext uri="{FF2B5EF4-FFF2-40B4-BE49-F238E27FC236}">
                <a16:creationId xmlns:a16="http://schemas.microsoft.com/office/drawing/2014/main" id="{D14E6B4F-1FCF-5A23-92A9-AD57A0F8A81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19"/>
          <a:stretch>
            <a:fillRect/>
          </a:stretch>
        </p:blipFill>
        <p:spPr bwMode="auto">
          <a:xfrm>
            <a:off x="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900CF59-9A7E-3F03-BE2A-AF97B48E184C}"/>
              </a:ext>
            </a:extLst>
          </p:cNvPr>
          <p:cNvSpPr txBox="1"/>
          <p:nvPr/>
        </p:nvSpPr>
        <p:spPr>
          <a:xfrm>
            <a:off x="3336759" y="426587"/>
            <a:ext cx="6160168" cy="1477328"/>
          </a:xfrm>
          <a:prstGeom prst="rect">
            <a:avLst/>
          </a:prstGeom>
          <a:noFill/>
        </p:spPr>
        <p:txBody>
          <a:bodyPr wrap="square">
            <a:spAutoFit/>
          </a:bodyPr>
          <a:lstStyle/>
          <a:p>
            <a:r>
              <a:rPr lang="en-US" b="1" dirty="0">
                <a:solidFill>
                  <a:schemeClr val="bg1">
                    <a:lumMod val="95000"/>
                    <a:lumOff val="5000"/>
                  </a:schemeClr>
                </a:solidFill>
              </a:rPr>
              <a:t>On reflection, choosing this area to explore has reignited my love for nature and inspired me to discover places I had never heard of before. My family and I have even created a bucket list of natural sites we hope to visit together before the end of 2025.</a:t>
            </a:r>
            <a:endParaRPr lang="en-GB" b="1" dirty="0">
              <a:solidFill>
                <a:schemeClr val="bg1">
                  <a:lumMod val="95000"/>
                  <a:lumOff val="5000"/>
                </a:schemeClr>
              </a:solidFill>
            </a:endParaRPr>
          </a:p>
        </p:txBody>
      </p:sp>
    </p:spTree>
    <p:extLst>
      <p:ext uri="{BB962C8B-B14F-4D97-AF65-F5344CB8AC3E}">
        <p14:creationId xmlns:p14="http://schemas.microsoft.com/office/powerpoint/2010/main" val="362163596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C0A3E416-13B0-4CFE-8B85-8989D8AEFB5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622</TotalTime>
  <Words>1213</Words>
  <Application>Microsoft Office PowerPoint</Application>
  <PresentationFormat>Widescreen</PresentationFormat>
  <Paragraphs>38</Paragraphs>
  <Slides>15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Aptos Display</vt:lpstr>
      <vt:lpstr>Arial</vt:lpstr>
      <vt:lpstr>Google Sans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Rachel Thomas (2312291)</dc:creator>
  <cp:lastModifiedBy>Rachel Thomas (2312291)</cp:lastModifiedBy>
  <cp:revision>8</cp:revision>
  <dcterms:created xsi:type="dcterms:W3CDTF">2025-07-09T15:44:25Z</dcterms:created>
  <dcterms:modified xsi:type="dcterms:W3CDTF">2025-07-12T07:22:05Z</dcterms:modified>
</cp:coreProperties>
</file>