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F0A9AC-FF5C-401C-A350-91902701A36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F0F3393-4861-4C99-99C2-86F39DC1998F}">
      <dgm:prSet/>
      <dgm:spPr/>
      <dgm:t>
        <a:bodyPr/>
        <a:lstStyle/>
        <a:p>
          <a:r>
            <a:rPr lang="en-GB" b="1"/>
            <a:t>Introduction </a:t>
          </a:r>
          <a:endParaRPr lang="en-US"/>
        </a:p>
      </dgm:t>
    </dgm:pt>
    <dgm:pt modelId="{F2CB7482-667F-4944-816B-6EB40116F6E1}" type="parTrans" cxnId="{C65190D4-9A8D-4BF4-9A61-E34C2A639876}">
      <dgm:prSet/>
      <dgm:spPr/>
      <dgm:t>
        <a:bodyPr/>
        <a:lstStyle/>
        <a:p>
          <a:endParaRPr lang="en-US"/>
        </a:p>
      </dgm:t>
    </dgm:pt>
    <dgm:pt modelId="{A9336572-D025-4767-9AAE-F5C641D4AA5A}" type="sibTrans" cxnId="{C65190D4-9A8D-4BF4-9A61-E34C2A639876}">
      <dgm:prSet/>
      <dgm:spPr/>
      <dgm:t>
        <a:bodyPr/>
        <a:lstStyle/>
        <a:p>
          <a:endParaRPr lang="en-US"/>
        </a:p>
      </dgm:t>
    </dgm:pt>
    <dgm:pt modelId="{A5017E04-EEC1-49B8-AD05-1E078A542F91}">
      <dgm:prSet/>
      <dgm:spPr/>
      <dgm:t>
        <a:bodyPr/>
        <a:lstStyle/>
        <a:p>
          <a:r>
            <a:rPr lang="en-GB" b="1"/>
            <a:t>Company background</a:t>
          </a:r>
          <a:endParaRPr lang="en-US"/>
        </a:p>
      </dgm:t>
    </dgm:pt>
    <dgm:pt modelId="{AF177DE0-5E19-49B0-92A3-72488BBDDEE4}" type="parTrans" cxnId="{8BE3E2DD-8261-4BD6-9FEF-D4C4B0960516}">
      <dgm:prSet/>
      <dgm:spPr/>
      <dgm:t>
        <a:bodyPr/>
        <a:lstStyle/>
        <a:p>
          <a:endParaRPr lang="en-US"/>
        </a:p>
      </dgm:t>
    </dgm:pt>
    <dgm:pt modelId="{6F950CA3-6A96-4C66-9BED-A7517E6ED8BB}" type="sibTrans" cxnId="{8BE3E2DD-8261-4BD6-9FEF-D4C4B0960516}">
      <dgm:prSet/>
      <dgm:spPr/>
      <dgm:t>
        <a:bodyPr/>
        <a:lstStyle/>
        <a:p>
          <a:endParaRPr lang="en-US"/>
        </a:p>
      </dgm:t>
    </dgm:pt>
    <dgm:pt modelId="{6976B860-AC7E-446D-A635-FEAA60970F72}">
      <dgm:prSet/>
      <dgm:spPr/>
      <dgm:t>
        <a:bodyPr/>
        <a:lstStyle/>
        <a:p>
          <a:r>
            <a:rPr lang="en-GB" b="1"/>
            <a:t>Problem: nature and scope</a:t>
          </a:r>
          <a:endParaRPr lang="en-US"/>
        </a:p>
      </dgm:t>
    </dgm:pt>
    <dgm:pt modelId="{CDB5ADA6-1E29-4CBB-9C01-A9B8F4BC20E6}" type="parTrans" cxnId="{626F50B3-2406-413B-B4CA-10041CEA26D9}">
      <dgm:prSet/>
      <dgm:spPr/>
      <dgm:t>
        <a:bodyPr/>
        <a:lstStyle/>
        <a:p>
          <a:endParaRPr lang="en-US"/>
        </a:p>
      </dgm:t>
    </dgm:pt>
    <dgm:pt modelId="{4DFF9192-60EC-4C14-B935-0432AAB68DCB}" type="sibTrans" cxnId="{626F50B3-2406-413B-B4CA-10041CEA26D9}">
      <dgm:prSet/>
      <dgm:spPr/>
      <dgm:t>
        <a:bodyPr/>
        <a:lstStyle/>
        <a:p>
          <a:endParaRPr lang="en-US"/>
        </a:p>
      </dgm:t>
    </dgm:pt>
    <dgm:pt modelId="{82F691E4-216F-4883-AF03-2580A04400B6}">
      <dgm:prSet/>
      <dgm:spPr/>
      <dgm:t>
        <a:bodyPr/>
        <a:lstStyle/>
        <a:p>
          <a:r>
            <a:rPr lang="en-GB" b="1"/>
            <a:t>PESTLE ANALYSIS: Green Haven Florists</a:t>
          </a:r>
          <a:endParaRPr lang="en-US"/>
        </a:p>
      </dgm:t>
    </dgm:pt>
    <dgm:pt modelId="{1F5DA070-7CDC-48ED-BB4A-CF5468CDD726}" type="parTrans" cxnId="{5D7147E8-5C1D-4DA8-8692-A9703639A709}">
      <dgm:prSet/>
      <dgm:spPr/>
      <dgm:t>
        <a:bodyPr/>
        <a:lstStyle/>
        <a:p>
          <a:endParaRPr lang="en-US"/>
        </a:p>
      </dgm:t>
    </dgm:pt>
    <dgm:pt modelId="{CB5CEA82-0A43-44A9-B467-C9E967DC7F82}" type="sibTrans" cxnId="{5D7147E8-5C1D-4DA8-8692-A9703639A709}">
      <dgm:prSet/>
      <dgm:spPr/>
      <dgm:t>
        <a:bodyPr/>
        <a:lstStyle/>
        <a:p>
          <a:endParaRPr lang="en-US"/>
        </a:p>
      </dgm:t>
    </dgm:pt>
    <dgm:pt modelId="{FB56A2EC-D960-40F6-85B0-57F834DC8F36}">
      <dgm:prSet/>
      <dgm:spPr/>
      <dgm:t>
        <a:bodyPr/>
        <a:lstStyle/>
        <a:p>
          <a:r>
            <a:rPr lang="en-GB" b="1"/>
            <a:t>Cause and effect analysis: Fishbone diagram</a:t>
          </a:r>
          <a:endParaRPr lang="en-US"/>
        </a:p>
      </dgm:t>
    </dgm:pt>
    <dgm:pt modelId="{294038CB-FAA4-4435-9860-4A951627E59A}" type="parTrans" cxnId="{D51F266D-84EC-474E-BACB-1FF5C8BB3A58}">
      <dgm:prSet/>
      <dgm:spPr/>
      <dgm:t>
        <a:bodyPr/>
        <a:lstStyle/>
        <a:p>
          <a:endParaRPr lang="en-US"/>
        </a:p>
      </dgm:t>
    </dgm:pt>
    <dgm:pt modelId="{9EC4CB73-9FCA-436E-9751-D79CD0B695A3}" type="sibTrans" cxnId="{D51F266D-84EC-474E-BACB-1FF5C8BB3A58}">
      <dgm:prSet/>
      <dgm:spPr/>
      <dgm:t>
        <a:bodyPr/>
        <a:lstStyle/>
        <a:p>
          <a:endParaRPr lang="en-US"/>
        </a:p>
      </dgm:t>
    </dgm:pt>
    <dgm:pt modelId="{742CE758-1DB2-4B31-B80E-1484279EA429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5D51BD96-1D5E-4805-9834-4D139396F2B1}" type="parTrans" cxnId="{30B50670-F077-47E8-A160-60FABBDB2E9F}">
      <dgm:prSet/>
      <dgm:spPr/>
      <dgm:t>
        <a:bodyPr/>
        <a:lstStyle/>
        <a:p>
          <a:endParaRPr lang="en-US"/>
        </a:p>
      </dgm:t>
    </dgm:pt>
    <dgm:pt modelId="{FACC01CB-3E91-4FFE-B63A-665FF356CD03}" type="sibTrans" cxnId="{30B50670-F077-47E8-A160-60FABBDB2E9F}">
      <dgm:prSet/>
      <dgm:spPr/>
      <dgm:t>
        <a:bodyPr/>
        <a:lstStyle/>
        <a:p>
          <a:endParaRPr lang="en-US"/>
        </a:p>
      </dgm:t>
    </dgm:pt>
    <dgm:pt modelId="{15F046B8-4A66-42E1-B90F-967C90F21EB1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A5C0CF03-6EA6-44B3-B51C-3B306580991C}" type="parTrans" cxnId="{EF723CD5-9D10-4160-925B-BD21ACBE4A15}">
      <dgm:prSet/>
      <dgm:spPr/>
      <dgm:t>
        <a:bodyPr/>
        <a:lstStyle/>
        <a:p>
          <a:endParaRPr lang="en-US"/>
        </a:p>
      </dgm:t>
    </dgm:pt>
    <dgm:pt modelId="{0B27E6CE-E708-46B1-A0B2-4AA0523B981F}" type="sibTrans" cxnId="{EF723CD5-9D10-4160-925B-BD21ACBE4A15}">
      <dgm:prSet/>
      <dgm:spPr/>
      <dgm:t>
        <a:bodyPr/>
        <a:lstStyle/>
        <a:p>
          <a:endParaRPr lang="en-US"/>
        </a:p>
      </dgm:t>
    </dgm:pt>
    <dgm:pt modelId="{4313C2EA-5FFA-42AD-9478-9D7C493E261E}" type="pres">
      <dgm:prSet presAssocID="{55F0A9AC-FF5C-401C-A350-91902701A36C}" presName="linear" presStyleCnt="0">
        <dgm:presLayoutVars>
          <dgm:animLvl val="lvl"/>
          <dgm:resizeHandles val="exact"/>
        </dgm:presLayoutVars>
      </dgm:prSet>
      <dgm:spPr/>
    </dgm:pt>
    <dgm:pt modelId="{4442EB1F-750C-49EA-98DD-2AF5EBFF7AD7}" type="pres">
      <dgm:prSet presAssocID="{5F0F3393-4861-4C99-99C2-86F39DC1998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39C2419-2FAF-43B0-955F-6FABE1EB72A8}" type="pres">
      <dgm:prSet presAssocID="{A9336572-D025-4767-9AAE-F5C641D4AA5A}" presName="spacer" presStyleCnt="0"/>
      <dgm:spPr/>
    </dgm:pt>
    <dgm:pt modelId="{16F3AA2C-6F07-4E15-A3FE-E75FAF229535}" type="pres">
      <dgm:prSet presAssocID="{A5017E04-EEC1-49B8-AD05-1E078A542F9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0EE906C-1CAB-4FA2-8F54-D593504B9E35}" type="pres">
      <dgm:prSet presAssocID="{6F950CA3-6A96-4C66-9BED-A7517E6ED8BB}" presName="spacer" presStyleCnt="0"/>
      <dgm:spPr/>
    </dgm:pt>
    <dgm:pt modelId="{C179E9C3-2847-4083-BC31-E879964C4C2C}" type="pres">
      <dgm:prSet presAssocID="{6976B860-AC7E-446D-A635-FEAA60970F7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E39FD79-D983-42D6-AFE7-80FE6EB1DEE8}" type="pres">
      <dgm:prSet presAssocID="{4DFF9192-60EC-4C14-B935-0432AAB68DCB}" presName="spacer" presStyleCnt="0"/>
      <dgm:spPr/>
    </dgm:pt>
    <dgm:pt modelId="{BBEBE37A-D271-40B6-B0AB-356023B8C229}" type="pres">
      <dgm:prSet presAssocID="{82F691E4-216F-4883-AF03-2580A04400B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A8422DB-F03B-4125-B61A-30F17433250A}" type="pres">
      <dgm:prSet presAssocID="{CB5CEA82-0A43-44A9-B467-C9E967DC7F82}" presName="spacer" presStyleCnt="0"/>
      <dgm:spPr/>
    </dgm:pt>
    <dgm:pt modelId="{7B7CEF30-92EE-4B9F-8A51-1CD1CCCF3015}" type="pres">
      <dgm:prSet presAssocID="{FB56A2EC-D960-40F6-85B0-57F834DC8F3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C5407D9-5ED1-49FA-9592-8FAEEFA6797D}" type="pres">
      <dgm:prSet presAssocID="{9EC4CB73-9FCA-436E-9751-D79CD0B695A3}" presName="spacer" presStyleCnt="0"/>
      <dgm:spPr/>
    </dgm:pt>
    <dgm:pt modelId="{B1D60AFD-8EF0-4959-8F3E-3229AED4E152}" type="pres">
      <dgm:prSet presAssocID="{742CE758-1DB2-4B31-B80E-1484279EA42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ECD6FAA-D967-4408-8824-8F6AB616081E}" type="pres">
      <dgm:prSet presAssocID="{FACC01CB-3E91-4FFE-B63A-665FF356CD03}" presName="spacer" presStyleCnt="0"/>
      <dgm:spPr/>
    </dgm:pt>
    <dgm:pt modelId="{97CB8778-37F7-4E66-807C-75884864E89A}" type="pres">
      <dgm:prSet presAssocID="{15F046B8-4A66-42E1-B90F-967C90F21EB1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F71AC32-C10C-4830-B0EC-5DC14D1612DC}" type="presOf" srcId="{FB56A2EC-D960-40F6-85B0-57F834DC8F36}" destId="{7B7CEF30-92EE-4B9F-8A51-1CD1CCCF3015}" srcOrd="0" destOrd="0" presId="urn:microsoft.com/office/officeart/2005/8/layout/vList2"/>
    <dgm:cxn modelId="{1A4D903F-3D23-4D6C-B58D-09E58D69C7B4}" type="presOf" srcId="{6976B860-AC7E-446D-A635-FEAA60970F72}" destId="{C179E9C3-2847-4083-BC31-E879964C4C2C}" srcOrd="0" destOrd="0" presId="urn:microsoft.com/office/officeart/2005/8/layout/vList2"/>
    <dgm:cxn modelId="{D51F266D-84EC-474E-BACB-1FF5C8BB3A58}" srcId="{55F0A9AC-FF5C-401C-A350-91902701A36C}" destId="{FB56A2EC-D960-40F6-85B0-57F834DC8F36}" srcOrd="4" destOrd="0" parTransId="{294038CB-FAA4-4435-9860-4A951627E59A}" sibTransId="{9EC4CB73-9FCA-436E-9751-D79CD0B695A3}"/>
    <dgm:cxn modelId="{30B50670-F077-47E8-A160-60FABBDB2E9F}" srcId="{55F0A9AC-FF5C-401C-A350-91902701A36C}" destId="{742CE758-1DB2-4B31-B80E-1484279EA429}" srcOrd="5" destOrd="0" parTransId="{5D51BD96-1D5E-4805-9834-4D139396F2B1}" sibTransId="{FACC01CB-3E91-4FFE-B63A-665FF356CD03}"/>
    <dgm:cxn modelId="{81FE278A-B684-4AEA-BC33-6572E72B5D81}" type="presOf" srcId="{82F691E4-216F-4883-AF03-2580A04400B6}" destId="{BBEBE37A-D271-40B6-B0AB-356023B8C229}" srcOrd="0" destOrd="0" presId="urn:microsoft.com/office/officeart/2005/8/layout/vList2"/>
    <dgm:cxn modelId="{8A76E699-97D3-48DD-B665-986572F1AB9A}" type="presOf" srcId="{15F046B8-4A66-42E1-B90F-967C90F21EB1}" destId="{97CB8778-37F7-4E66-807C-75884864E89A}" srcOrd="0" destOrd="0" presId="urn:microsoft.com/office/officeart/2005/8/layout/vList2"/>
    <dgm:cxn modelId="{1505F5B0-DF89-44FA-9601-684E3EF403D1}" type="presOf" srcId="{55F0A9AC-FF5C-401C-A350-91902701A36C}" destId="{4313C2EA-5FFA-42AD-9478-9D7C493E261E}" srcOrd="0" destOrd="0" presId="urn:microsoft.com/office/officeart/2005/8/layout/vList2"/>
    <dgm:cxn modelId="{626F50B3-2406-413B-B4CA-10041CEA26D9}" srcId="{55F0A9AC-FF5C-401C-A350-91902701A36C}" destId="{6976B860-AC7E-446D-A635-FEAA60970F72}" srcOrd="2" destOrd="0" parTransId="{CDB5ADA6-1E29-4CBB-9C01-A9B8F4BC20E6}" sibTransId="{4DFF9192-60EC-4C14-B935-0432AAB68DCB}"/>
    <dgm:cxn modelId="{D47FFBBC-D37A-448B-B402-E065681139D8}" type="presOf" srcId="{5F0F3393-4861-4C99-99C2-86F39DC1998F}" destId="{4442EB1F-750C-49EA-98DD-2AF5EBFF7AD7}" srcOrd="0" destOrd="0" presId="urn:microsoft.com/office/officeart/2005/8/layout/vList2"/>
    <dgm:cxn modelId="{C65190D4-9A8D-4BF4-9A61-E34C2A639876}" srcId="{55F0A9AC-FF5C-401C-A350-91902701A36C}" destId="{5F0F3393-4861-4C99-99C2-86F39DC1998F}" srcOrd="0" destOrd="0" parTransId="{F2CB7482-667F-4944-816B-6EB40116F6E1}" sibTransId="{A9336572-D025-4767-9AAE-F5C641D4AA5A}"/>
    <dgm:cxn modelId="{EF723CD5-9D10-4160-925B-BD21ACBE4A15}" srcId="{55F0A9AC-FF5C-401C-A350-91902701A36C}" destId="{15F046B8-4A66-42E1-B90F-967C90F21EB1}" srcOrd="6" destOrd="0" parTransId="{A5C0CF03-6EA6-44B3-B51C-3B306580991C}" sibTransId="{0B27E6CE-E708-46B1-A0B2-4AA0523B981F}"/>
    <dgm:cxn modelId="{FA34B5D8-3B1E-4BED-9A05-D96A6A7F8C26}" type="presOf" srcId="{742CE758-1DB2-4B31-B80E-1484279EA429}" destId="{B1D60AFD-8EF0-4959-8F3E-3229AED4E152}" srcOrd="0" destOrd="0" presId="urn:microsoft.com/office/officeart/2005/8/layout/vList2"/>
    <dgm:cxn modelId="{8BE3E2DD-8261-4BD6-9FEF-D4C4B0960516}" srcId="{55F0A9AC-FF5C-401C-A350-91902701A36C}" destId="{A5017E04-EEC1-49B8-AD05-1E078A542F91}" srcOrd="1" destOrd="0" parTransId="{AF177DE0-5E19-49B0-92A3-72488BBDDEE4}" sibTransId="{6F950CA3-6A96-4C66-9BED-A7517E6ED8BB}"/>
    <dgm:cxn modelId="{5D7147E8-5C1D-4DA8-8692-A9703639A709}" srcId="{55F0A9AC-FF5C-401C-A350-91902701A36C}" destId="{82F691E4-216F-4883-AF03-2580A04400B6}" srcOrd="3" destOrd="0" parTransId="{1F5DA070-7CDC-48ED-BB4A-CF5468CDD726}" sibTransId="{CB5CEA82-0A43-44A9-B467-C9E967DC7F82}"/>
    <dgm:cxn modelId="{F257A2FB-B524-4A6B-9C7D-89BCCF2E9190}" type="presOf" srcId="{A5017E04-EEC1-49B8-AD05-1E078A542F91}" destId="{16F3AA2C-6F07-4E15-A3FE-E75FAF229535}" srcOrd="0" destOrd="0" presId="urn:microsoft.com/office/officeart/2005/8/layout/vList2"/>
    <dgm:cxn modelId="{C2ED7B48-C389-42EA-A809-C99B11315D55}" type="presParOf" srcId="{4313C2EA-5FFA-42AD-9478-9D7C493E261E}" destId="{4442EB1F-750C-49EA-98DD-2AF5EBFF7AD7}" srcOrd="0" destOrd="0" presId="urn:microsoft.com/office/officeart/2005/8/layout/vList2"/>
    <dgm:cxn modelId="{3F2C6B93-DAD1-4B77-B9AE-179DA769B248}" type="presParOf" srcId="{4313C2EA-5FFA-42AD-9478-9D7C493E261E}" destId="{A39C2419-2FAF-43B0-955F-6FABE1EB72A8}" srcOrd="1" destOrd="0" presId="urn:microsoft.com/office/officeart/2005/8/layout/vList2"/>
    <dgm:cxn modelId="{4552A516-D827-41B3-A2AE-F61F78CC071B}" type="presParOf" srcId="{4313C2EA-5FFA-42AD-9478-9D7C493E261E}" destId="{16F3AA2C-6F07-4E15-A3FE-E75FAF229535}" srcOrd="2" destOrd="0" presId="urn:microsoft.com/office/officeart/2005/8/layout/vList2"/>
    <dgm:cxn modelId="{5F86C5B5-8307-4973-9DCC-E511F72AEA47}" type="presParOf" srcId="{4313C2EA-5FFA-42AD-9478-9D7C493E261E}" destId="{30EE906C-1CAB-4FA2-8F54-D593504B9E35}" srcOrd="3" destOrd="0" presId="urn:microsoft.com/office/officeart/2005/8/layout/vList2"/>
    <dgm:cxn modelId="{25A658CF-29EA-4EB0-854B-65FF9D792C15}" type="presParOf" srcId="{4313C2EA-5FFA-42AD-9478-9D7C493E261E}" destId="{C179E9C3-2847-4083-BC31-E879964C4C2C}" srcOrd="4" destOrd="0" presId="urn:microsoft.com/office/officeart/2005/8/layout/vList2"/>
    <dgm:cxn modelId="{5467A733-8044-441D-A878-6F1D359B3CE3}" type="presParOf" srcId="{4313C2EA-5FFA-42AD-9478-9D7C493E261E}" destId="{CE39FD79-D983-42D6-AFE7-80FE6EB1DEE8}" srcOrd="5" destOrd="0" presId="urn:microsoft.com/office/officeart/2005/8/layout/vList2"/>
    <dgm:cxn modelId="{91E39970-E76E-4E03-83CC-5BD3B368126E}" type="presParOf" srcId="{4313C2EA-5FFA-42AD-9478-9D7C493E261E}" destId="{BBEBE37A-D271-40B6-B0AB-356023B8C229}" srcOrd="6" destOrd="0" presId="urn:microsoft.com/office/officeart/2005/8/layout/vList2"/>
    <dgm:cxn modelId="{FE156B18-AACA-45C5-A516-B5745A67F69B}" type="presParOf" srcId="{4313C2EA-5FFA-42AD-9478-9D7C493E261E}" destId="{7A8422DB-F03B-4125-B61A-30F17433250A}" srcOrd="7" destOrd="0" presId="urn:microsoft.com/office/officeart/2005/8/layout/vList2"/>
    <dgm:cxn modelId="{12E7FFB3-C4C5-458B-BDE0-3F35B9CB4013}" type="presParOf" srcId="{4313C2EA-5FFA-42AD-9478-9D7C493E261E}" destId="{7B7CEF30-92EE-4B9F-8A51-1CD1CCCF3015}" srcOrd="8" destOrd="0" presId="urn:microsoft.com/office/officeart/2005/8/layout/vList2"/>
    <dgm:cxn modelId="{8C43FB06-1760-4CEB-A191-A510A5CAC55D}" type="presParOf" srcId="{4313C2EA-5FFA-42AD-9478-9D7C493E261E}" destId="{8C5407D9-5ED1-49FA-9592-8FAEEFA6797D}" srcOrd="9" destOrd="0" presId="urn:microsoft.com/office/officeart/2005/8/layout/vList2"/>
    <dgm:cxn modelId="{02542BB8-6618-4561-8A18-F0EEF36CFD39}" type="presParOf" srcId="{4313C2EA-5FFA-42AD-9478-9D7C493E261E}" destId="{B1D60AFD-8EF0-4959-8F3E-3229AED4E152}" srcOrd="10" destOrd="0" presId="urn:microsoft.com/office/officeart/2005/8/layout/vList2"/>
    <dgm:cxn modelId="{C9F57FEE-371F-41AB-AD1E-4693AB35F940}" type="presParOf" srcId="{4313C2EA-5FFA-42AD-9478-9D7C493E261E}" destId="{4ECD6FAA-D967-4408-8824-8F6AB616081E}" srcOrd="11" destOrd="0" presId="urn:microsoft.com/office/officeart/2005/8/layout/vList2"/>
    <dgm:cxn modelId="{5C517ABA-B273-4E6F-83E4-1E959B563BF7}" type="presParOf" srcId="{4313C2EA-5FFA-42AD-9478-9D7C493E261E}" destId="{97CB8778-37F7-4E66-807C-75884864E89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42EB1F-750C-49EA-98DD-2AF5EBFF7AD7}">
      <dsp:nvSpPr>
        <dsp:cNvPr id="0" name=""/>
        <dsp:cNvSpPr/>
      </dsp:nvSpPr>
      <dsp:spPr>
        <a:xfrm>
          <a:off x="0" y="9298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Introduction </a:t>
          </a:r>
          <a:endParaRPr lang="en-US" sz="2200" kern="1200"/>
        </a:p>
      </dsp:txBody>
      <dsp:txXfrm>
        <a:off x="25759" y="35057"/>
        <a:ext cx="7552526" cy="476152"/>
      </dsp:txXfrm>
    </dsp:sp>
    <dsp:sp modelId="{16F3AA2C-6F07-4E15-A3FE-E75FAF229535}">
      <dsp:nvSpPr>
        <dsp:cNvPr id="0" name=""/>
        <dsp:cNvSpPr/>
      </dsp:nvSpPr>
      <dsp:spPr>
        <a:xfrm>
          <a:off x="0" y="600328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Company background</a:t>
          </a:r>
          <a:endParaRPr lang="en-US" sz="2200" kern="1200"/>
        </a:p>
      </dsp:txBody>
      <dsp:txXfrm>
        <a:off x="25759" y="626087"/>
        <a:ext cx="7552526" cy="476152"/>
      </dsp:txXfrm>
    </dsp:sp>
    <dsp:sp modelId="{C179E9C3-2847-4083-BC31-E879964C4C2C}">
      <dsp:nvSpPr>
        <dsp:cNvPr id="0" name=""/>
        <dsp:cNvSpPr/>
      </dsp:nvSpPr>
      <dsp:spPr>
        <a:xfrm>
          <a:off x="0" y="1191358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Problem: nature and scope</a:t>
          </a:r>
          <a:endParaRPr lang="en-US" sz="2200" kern="1200"/>
        </a:p>
      </dsp:txBody>
      <dsp:txXfrm>
        <a:off x="25759" y="1217117"/>
        <a:ext cx="7552526" cy="476152"/>
      </dsp:txXfrm>
    </dsp:sp>
    <dsp:sp modelId="{BBEBE37A-D271-40B6-B0AB-356023B8C229}">
      <dsp:nvSpPr>
        <dsp:cNvPr id="0" name=""/>
        <dsp:cNvSpPr/>
      </dsp:nvSpPr>
      <dsp:spPr>
        <a:xfrm>
          <a:off x="0" y="1782389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PESTLE ANALYSIS: Green Haven Florists</a:t>
          </a:r>
          <a:endParaRPr lang="en-US" sz="2200" kern="1200"/>
        </a:p>
      </dsp:txBody>
      <dsp:txXfrm>
        <a:off x="25759" y="1808148"/>
        <a:ext cx="7552526" cy="476152"/>
      </dsp:txXfrm>
    </dsp:sp>
    <dsp:sp modelId="{7B7CEF30-92EE-4B9F-8A51-1CD1CCCF3015}">
      <dsp:nvSpPr>
        <dsp:cNvPr id="0" name=""/>
        <dsp:cNvSpPr/>
      </dsp:nvSpPr>
      <dsp:spPr>
        <a:xfrm>
          <a:off x="0" y="2373419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Cause and effect analysis: Fishbone diagram</a:t>
          </a:r>
          <a:endParaRPr lang="en-US" sz="2200" kern="1200"/>
        </a:p>
      </dsp:txBody>
      <dsp:txXfrm>
        <a:off x="25759" y="2399178"/>
        <a:ext cx="7552526" cy="476152"/>
      </dsp:txXfrm>
    </dsp:sp>
    <dsp:sp modelId="{B1D60AFD-8EF0-4959-8F3E-3229AED4E152}">
      <dsp:nvSpPr>
        <dsp:cNvPr id="0" name=""/>
        <dsp:cNvSpPr/>
      </dsp:nvSpPr>
      <dsp:spPr>
        <a:xfrm>
          <a:off x="0" y="2964449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Conclusion</a:t>
          </a:r>
          <a:endParaRPr lang="en-US" sz="2200" kern="1200"/>
        </a:p>
      </dsp:txBody>
      <dsp:txXfrm>
        <a:off x="25759" y="2990208"/>
        <a:ext cx="7552526" cy="476152"/>
      </dsp:txXfrm>
    </dsp:sp>
    <dsp:sp modelId="{97CB8778-37F7-4E66-807C-75884864E89A}">
      <dsp:nvSpPr>
        <dsp:cNvPr id="0" name=""/>
        <dsp:cNvSpPr/>
      </dsp:nvSpPr>
      <dsp:spPr>
        <a:xfrm>
          <a:off x="0" y="3555479"/>
          <a:ext cx="7604044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References</a:t>
          </a:r>
          <a:endParaRPr lang="en-US" sz="2200" kern="1200"/>
        </a:p>
      </dsp:txBody>
      <dsp:txXfrm>
        <a:off x="25759" y="3581238"/>
        <a:ext cx="7552526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441418@student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lculatorultra.com/en/tool/drop-in-sales-calculator.html#google_vignette" TargetMode="External"/><Relationship Id="rId2" Type="http://schemas.openxmlformats.org/officeDocument/2006/relationships/hyperlink" Target="https://thebaguide.com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2EA518E-6C90-4FB8-9D88-C59B7498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2873" y="782782"/>
            <a:ext cx="9008254" cy="34104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3300" dirty="0"/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	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LCLM4004 	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Kiril Georgiev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2441418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Mohammad Rahman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1AFC3C9-5F6F-4B0C-B9BC-4538C1E6F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11">
            <a:extLst>
              <a:ext uri="{FF2B5EF4-FFF2-40B4-BE49-F238E27FC236}">
                <a16:creationId xmlns:a16="http://schemas.microsoft.com/office/drawing/2014/main" id="{BA844245-4805-4DD5-AF47-842A0B27F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EA5C3602-63F3-F4F2-D570-64969F677093}"/>
              </a:ext>
            </a:extLst>
          </p:cNvPr>
          <p:cNvGraphicFramePr/>
          <p:nvPr/>
        </p:nvGraphicFramePr>
        <p:xfrm>
          <a:off x="1614569" y="1901952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focuses on Green Haven Florists, a small eco-friendly flower shop in Norwich.</a:t>
            </a:r>
            <a:r>
              <a:rPr lang="bg-BG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problem facing the business will be examined</a:t>
            </a:r>
            <a:r>
              <a:rPr lang="bg-BG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three analytical tools will be used to identify the causes</a:t>
            </a:r>
            <a:r>
              <a:rPr lang="bg-BG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finally, solutions to the problem will be proposed</a:t>
            </a:r>
            <a:r>
              <a:rPr lang="bg-BG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bg-BG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Calculator Ultra, 2025)</a:t>
            </a:r>
            <a:r>
              <a:rPr lang="bg-BG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</a:t>
            </a: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10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>
                <a:solidFill>
                  <a:srgbClr val="FFFFFF"/>
                </a:solidFill>
              </a:rPr>
              <a:t>Green Haven Florists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Founded in 2016, Norwich, UK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Eco-friendly custom flower shop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Reputation for sustainability and creativity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Challenges: competition and high prices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solidFill>
                  <a:srgbClr val="FFFFFF"/>
                </a:solidFill>
              </a:rPr>
              <a:t>Problem: nature and scope </a:t>
            </a:r>
            <a:r>
              <a:rPr lang="en-GB" sz="5400" b="1" dirty="0"/>
              <a:t>5W2H</a:t>
            </a:r>
            <a:endParaRPr lang="en-US" sz="5400" b="1" dirty="0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Liam and Priya Patel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30% drop in store sales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Norwich High Street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Last 12 months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Rising costs, new competitors, limited online presence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Poor website and marketing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Higher imports, 30% drop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2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6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" name="Rectangle 88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1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170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9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PESTLE ANALYSIS: Green Haven Florists</a:t>
            </a:r>
            <a:br>
              <a:rPr lang="en-US" sz="5400">
                <a:solidFill>
                  <a:srgbClr val="FFFFFF"/>
                </a:solidFill>
              </a:rPr>
            </a:br>
            <a:endParaRPr lang="en-US" sz="5400" b="1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>
              <a:defRPr sz="2000">
                <a:solidFill>
                  <a:srgbClr val="003366"/>
                </a:solidFill>
                <a:latin typeface="Arial"/>
              </a:defRPr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 costs</a:t>
            </a:r>
          </a:p>
          <a:p>
            <a:pPr>
              <a:defRPr sz="2000">
                <a:solidFill>
                  <a:srgbClr val="003366"/>
                </a:solidFill>
                <a:latin typeface="Arial"/>
              </a:defRPr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Tax changes</a:t>
            </a:r>
          </a:p>
          <a:p>
            <a:endParaRPr lang="en-US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spending drop</a:t>
            </a:r>
          </a:p>
          <a:p>
            <a:endParaRPr lang="en-US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to online shopping 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Eco-conscious customers</a:t>
            </a:r>
          </a:p>
          <a:p>
            <a:endParaRPr lang="en-US" sz="1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F1E87C-C9CB-44C0-A79E-F23843684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A4A957B-DB4E-4D89-ADEF-2767404BD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FEFD42E2-99CE-445B-AA1F-C21E53519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E92F5F9-DE8A-4BBB-997F-4E44BB9A1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5C77A6FD-178A-4B20-AA36-3461ACD5A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45B92CCA-B898-4F54-A2BD-95F8436C0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6D01F94-F16C-4C71-B0C2-DDB804F73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DA7D28FD-A8D1-425D-B123-FE4CFB84E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B3020C1-8314-4CA9-8B0A-98A516932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04D0BE3D-E410-49F1-B3BD-83B7BE5A4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35429240-0626-4EED-8118-78FA4661AB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AFD09B3B-0200-4C44-9419-2DC69B53E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B4953E3F-F70C-429A-B9A5-D49FB6484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20E66111-8E38-4E7A-85D6-9CD7FAE4D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9756" y="1159566"/>
            <a:ext cx="3662939" cy="4568264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PESTLE ANALYSIS: Green Haven Florists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31FE9B99-9825-4E0E-B4FB-432E59A85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43467"/>
            <a:ext cx="7560245" cy="5571068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6" y="1286934"/>
            <a:ext cx="5286279" cy="4284134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>
                <a:solidFill>
                  <a:srgbClr val="FFFFFF"/>
                </a:solidFill>
              </a:rPr>
              <a:t>TECHNOLOGICAL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 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digital presence</a:t>
            </a:r>
            <a:endParaRPr lang="en-GB" b="1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1">
                <a:solidFill>
                  <a:srgbClr val="FFFFFF"/>
                </a:solidFill>
              </a:rPr>
              <a:t>LEGAL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law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endParaRPr lang="en-GB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1">
                <a:solidFill>
                  <a:srgbClr val="FFFFFF"/>
                </a:solidFill>
              </a:rPr>
              <a:t>ENVIRONMENTAL 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cost of sustainable materials</a:t>
            </a:r>
            <a:endParaRPr lang="en-GB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4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8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3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98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1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643743"/>
            <a:ext cx="5102159" cy="389566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dirty="0">
                <a:solidFill>
                  <a:srgbClr val="FFFFFF"/>
                </a:solidFill>
              </a:rPr>
              <a:t>Cause and effect analysis: Fishbone diagram</a:t>
            </a:r>
            <a:endParaRPr lang="en-US" sz="5400" dirty="0">
              <a:solidFill>
                <a:srgbClr val="FFFFFF"/>
              </a:solidFill>
            </a:endParaRPr>
          </a:p>
          <a:p>
            <a:endParaRPr lang="en-US" sz="5400" dirty="0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Effect: Sales decline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– Limited digital skills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 – Poor marketing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 – Outdated website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 – Expensive consumables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 – ​​Strong competition, inflation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Sales decline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Analytics tools have clarified the main problems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Innovation and adaptation are needed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BA Guide (2023) Why Problem Identification is the Critical First Step. </a:t>
            </a:r>
            <a:r>
              <a:rPr lang="en-US" sz="1500">
                <a:solidFill>
                  <a:srgbClr val="FFFFFF"/>
                </a:solidFill>
                <a:hlinkClick r:id="rId2"/>
              </a:rPr>
              <a:t>https://thebaguide.com</a:t>
            </a:r>
            <a:endParaRPr lang="en-US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BGMC (2024) Exploring the Fishbone Diagram. https://bgmcgroup.com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Calculator Ultra (2025)</a:t>
            </a:r>
            <a:r>
              <a:rPr lang="en-US" sz="1500" i="1">
                <a:solidFill>
                  <a:srgbClr val="FFFFFF"/>
                </a:solidFill>
              </a:rPr>
              <a:t> Find More Calculator</a:t>
            </a:r>
            <a:r>
              <a:rPr lang="en-US" sz="1500">
                <a:solidFill>
                  <a:srgbClr val="FFFFFF"/>
                </a:solidFill>
              </a:rPr>
              <a:t> Available at: </a:t>
            </a:r>
            <a:r>
              <a:rPr lang="en-US" sz="15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US" sz="1500" i="1">
                <a:solidFill>
                  <a:srgbClr val="FFFFFF"/>
                </a:solidFill>
              </a:rPr>
              <a:t> </a:t>
            </a:r>
            <a:r>
              <a:rPr lang="en-US" sz="1500">
                <a:solidFill>
                  <a:srgbClr val="FFFFFF"/>
                </a:solidFill>
              </a:rPr>
              <a:t>(Accessed:  6 October 2025).</a:t>
            </a:r>
          </a:p>
          <a:p>
            <a:pPr>
              <a:lnSpc>
                <a:spcPct val="90000"/>
              </a:lnSpc>
              <a:defRPr sz="2000">
                <a:solidFill>
                  <a:srgbClr val="003366"/>
                </a:solidFill>
                <a:latin typeface="Arial"/>
              </a:defRPr>
            </a:pPr>
            <a:r>
              <a:rPr lang="en-US" sz="1500">
                <a:solidFill>
                  <a:srgbClr val="FFFFFF"/>
                </a:solidFill>
              </a:rPr>
              <a:t>CIPD (2025) PESTLE Analysis Factsheet. Available at: https://www.cipd.org</a:t>
            </a:r>
          </a:p>
          <a:p>
            <a:pPr>
              <a:lnSpc>
                <a:spcPct val="90000"/>
              </a:lnSpc>
              <a:defRPr sz="2000">
                <a:solidFill>
                  <a:srgbClr val="003366"/>
                </a:solidFill>
                <a:latin typeface="Arial"/>
              </a:defRPr>
            </a:pPr>
            <a:r>
              <a:rPr lang="en-US" sz="1500">
                <a:solidFill>
                  <a:srgbClr val="FFFFFF"/>
                </a:solidFill>
              </a:rPr>
              <a:t>Investopedia (2025) What Is a Market Economy? https://www.investopedia.com</a:t>
            </a:r>
          </a:p>
          <a:p>
            <a:pPr>
              <a:lnSpc>
                <a:spcPct val="90000"/>
              </a:lnSpc>
              <a:defRPr sz="2000">
                <a:solidFill>
                  <a:srgbClr val="003366"/>
                </a:solidFill>
                <a:latin typeface="Arial"/>
              </a:defRPr>
            </a:pPr>
            <a:r>
              <a:rPr lang="en-US" sz="1500">
                <a:solidFill>
                  <a:srgbClr val="FFFFFF"/>
                </a:solidFill>
              </a:rPr>
              <a:t>Oxford Languages (2024) Implementation. https://languages.oup.com</a:t>
            </a:r>
          </a:p>
          <a:p>
            <a:pPr>
              <a:lnSpc>
                <a:spcPct val="90000"/>
              </a:lnSpc>
            </a:pPr>
            <a:br>
              <a:rPr lang="en-US" sz="1500" b="1">
                <a:solidFill>
                  <a:srgbClr val="FFFFFF"/>
                </a:solidFill>
              </a:rPr>
            </a:br>
            <a:endParaRPr lang="en-US" sz="15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bg2">
                <a:lumMod val="2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260</TotalTime>
  <Words>406</Words>
  <Application>Microsoft Office PowerPoint</Application>
  <PresentationFormat>Widescreen</PresentationFormat>
  <Paragraphs>67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Wingdings</vt:lpstr>
      <vt:lpstr>Wingdings 3</vt:lpstr>
      <vt:lpstr>Wisp</vt:lpstr>
      <vt:lpstr> Problem Solving and Decision Making   LCLM4004   Kiril Georgiev 2441418 Mohammad Rahman Assignment 1: Presentation</vt:lpstr>
      <vt:lpstr>OVERVIEW</vt:lpstr>
      <vt:lpstr>Introduction</vt:lpstr>
      <vt:lpstr>Company background</vt:lpstr>
      <vt:lpstr>Problem: nature and scope 5W2H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Admass9@outlook.com</cp:lastModifiedBy>
  <cp:revision>91</cp:revision>
  <dcterms:created xsi:type="dcterms:W3CDTF">2024-10-08T15:58:04Z</dcterms:created>
  <dcterms:modified xsi:type="dcterms:W3CDTF">2025-11-10T09:15:56Z</dcterms:modified>
</cp:coreProperties>
</file>