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sldIdLst>
    <p:sldId id="256" r:id="rId2"/>
    <p:sldId id="257" r:id="rId3"/>
    <p:sldId id="274" r:id="rId4"/>
    <p:sldId id="262" r:id="rId5"/>
    <p:sldId id="259" r:id="rId6"/>
    <p:sldId id="278" r:id="rId7"/>
    <p:sldId id="270" r:id="rId8"/>
    <p:sldId id="261" r:id="rId9"/>
    <p:sldId id="271" r:id="rId10"/>
    <p:sldId id="260" r:id="rId11"/>
    <p:sldId id="282" r:id="rId12"/>
    <p:sldId id="272" r:id="rId13"/>
    <p:sldId id="268" r:id="rId14"/>
    <p:sldId id="263" r:id="rId15"/>
    <p:sldId id="273" r:id="rId16"/>
    <p:sldId id="264" r:id="rId17"/>
    <p:sldId id="280" r:id="rId18"/>
    <p:sldId id="279" r:id="rId19"/>
    <p:sldId id="281" r:id="rId20"/>
    <p:sldId id="269" r:id="rId21"/>
    <p:sldId id="275" r:id="rId22"/>
    <p:sldId id="276" r:id="rId23"/>
    <p:sldId id="27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6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28D9B-1082-49B1-A52D-1FAAC46007B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88B625-7140-4A6C-B724-707EA6347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19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Middle man between muscle and bone.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88B625-7140-4A6C-B724-707EA6347C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393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Up and down, left and right, and diagonally.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88B625-7140-4A6C-B724-707EA6347C2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95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71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1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495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841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700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399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549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47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898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3287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313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99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711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018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665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FEA16-5E92-4ACE-BD3E-420EC108D61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7277C-69A0-4166-9DE4-A388A36A83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00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uqr8aCPl2c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yJzoXqfVx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584C16-A0BF-487B-B386-D38CCDBCCFD6}"/>
              </a:ext>
            </a:extLst>
          </p:cNvPr>
          <p:cNvSpPr txBox="1"/>
          <p:nvPr/>
        </p:nvSpPr>
        <p:spPr>
          <a:xfrm>
            <a:off x="2612571" y="2082348"/>
            <a:ext cx="113066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SKILL CLASSIFICATION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8CC301-084C-4FCF-9C87-2971D3FC7E42}"/>
              </a:ext>
            </a:extLst>
          </p:cNvPr>
          <p:cNvSpPr txBox="1"/>
          <p:nvPr/>
        </p:nvSpPr>
        <p:spPr>
          <a:xfrm>
            <a:off x="6763656" y="3461657"/>
            <a:ext cx="4044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By Rachel Elaine Banks</a:t>
            </a:r>
          </a:p>
        </p:txBody>
      </p:sp>
    </p:spTree>
    <p:extLst>
      <p:ext uri="{BB962C8B-B14F-4D97-AF65-F5344CB8AC3E}">
        <p14:creationId xmlns:p14="http://schemas.microsoft.com/office/powerpoint/2010/main" val="1726760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CB92-7857-4C7E-B1B9-B96F57C98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2" y="1025630"/>
            <a:ext cx="8610600" cy="1293028"/>
          </a:xfrm>
        </p:spPr>
        <p:txBody>
          <a:bodyPr/>
          <a:lstStyle/>
          <a:p>
            <a:r>
              <a:rPr lang="en-GB" b="1" dirty="0">
                <a:latin typeface="+mn-lt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7ED3D-871D-4D42-AF70-5496CFACA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63674"/>
            <a:ext cx="10515600" cy="4351338"/>
          </a:xfrm>
        </p:spPr>
        <p:txBody>
          <a:bodyPr/>
          <a:lstStyle/>
          <a:p>
            <a:pPr lvl="0"/>
            <a:r>
              <a:rPr lang="en-GB" b="1" dirty="0"/>
              <a:t>Define a skill.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Identify the skill classifications used within sport.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Apply a variety of skills to the different skill classification continuums.</a:t>
            </a:r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069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F5CC5-A96F-4A9E-8351-984B8763C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2276" y="764373"/>
            <a:ext cx="8610600" cy="1293028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is a skill?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5EE52-265D-4259-A440-111506E91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Characteristics of a skill</a:t>
            </a:r>
          </a:p>
          <a:p>
            <a:r>
              <a:rPr lang="en-GB" b="1" dirty="0"/>
              <a:t>Coordinated</a:t>
            </a:r>
          </a:p>
          <a:p>
            <a:r>
              <a:rPr lang="en-GB" b="1" dirty="0"/>
              <a:t>Controlled</a:t>
            </a:r>
          </a:p>
          <a:p>
            <a:r>
              <a:rPr lang="en-GB" b="1" dirty="0"/>
              <a:t>Learned</a:t>
            </a:r>
          </a:p>
          <a:p>
            <a:r>
              <a:rPr lang="en-GB" b="1" dirty="0"/>
              <a:t>Predetermined</a:t>
            </a:r>
          </a:p>
          <a:p>
            <a:r>
              <a:rPr lang="en-GB" b="1" dirty="0"/>
              <a:t>Aesthetic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Examples</a:t>
            </a:r>
          </a:p>
          <a:p>
            <a:r>
              <a:rPr lang="en-GB" b="1" dirty="0"/>
              <a:t>A discus throw, chest pass, lay-up in basketball, high jump, basketball dribble and boxing jab. </a:t>
            </a:r>
          </a:p>
        </p:txBody>
      </p:sp>
    </p:spTree>
    <p:extLst>
      <p:ext uri="{BB962C8B-B14F-4D97-AF65-F5344CB8AC3E}">
        <p14:creationId xmlns:p14="http://schemas.microsoft.com/office/powerpoint/2010/main" val="3066275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3977B-47E7-48A1-B356-BB8F3716C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6657" y="901532"/>
            <a:ext cx="9793514" cy="1293028"/>
          </a:xfrm>
        </p:spPr>
        <p:txBody>
          <a:bodyPr>
            <a:normAutofit/>
          </a:bodyPr>
          <a:lstStyle/>
          <a:p>
            <a:r>
              <a:rPr lang="en-GB" sz="3200" b="1" dirty="0"/>
              <a:t>What do we mean by skill classification?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C034A-7769-4A60-A82B-02D879E47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470332"/>
            <a:ext cx="10820400" cy="4024125"/>
          </a:xfrm>
        </p:spPr>
        <p:txBody>
          <a:bodyPr/>
          <a:lstStyle/>
          <a:p>
            <a:r>
              <a:rPr lang="en-GB" b="1" dirty="0"/>
              <a:t>Sporting activities require a set of skills.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Skills have many characteristics that can change in different situations.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Place skills on a continuum.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530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98CF9-B162-4812-A0C6-E3B03CFF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857" y="639315"/>
            <a:ext cx="8610600" cy="1293028"/>
          </a:xfrm>
        </p:spPr>
        <p:txBody>
          <a:bodyPr/>
          <a:lstStyle/>
          <a:p>
            <a:r>
              <a:rPr lang="en-GB" b="1" dirty="0"/>
              <a:t>gross and fine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9DC71-0CE7-41F8-876D-634DCA538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32343"/>
            <a:ext cx="10820400" cy="40241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Gross skills</a:t>
            </a:r>
          </a:p>
          <a:p>
            <a:r>
              <a:rPr lang="en-GB" b="1" dirty="0"/>
              <a:t> Involve less precision and large muscle movements.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Associated with: strength, endurance and power.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Fine skills</a:t>
            </a:r>
          </a:p>
          <a:p>
            <a:r>
              <a:rPr lang="en-GB" b="1" dirty="0"/>
              <a:t> Involve precise movements using small muscle groups.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Associated with: speed, accuracy and efficiency.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1759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223CF-6426-4553-97AA-1C15473FA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963" y="639315"/>
            <a:ext cx="8610600" cy="1293028"/>
          </a:xfrm>
        </p:spPr>
        <p:txBody>
          <a:bodyPr/>
          <a:lstStyle/>
          <a:p>
            <a:r>
              <a:rPr lang="en-GB" b="1" dirty="0"/>
              <a:t> Fine, gross or both?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FE231-A590-4BF5-841B-6992A01D3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972" y="1720486"/>
            <a:ext cx="10820400" cy="4024125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A cricket serve involves both precision to hit the wicket and requires the utilisation of large muscle groups to produce a powerful throw. </a:t>
            </a:r>
          </a:p>
        </p:txBody>
      </p:sp>
      <p:pic>
        <p:nvPicPr>
          <p:cNvPr id="4098" name="Picture 2" descr="Image result for cricket serve">
            <a:extLst>
              <a:ext uri="{FF2B5EF4-FFF2-40B4-BE49-F238E27FC236}">
                <a16:creationId xmlns:a16="http://schemas.microsoft.com/office/drawing/2014/main" id="{6AC2D11F-21A7-49E8-A31D-4C5172033E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435" y="3732550"/>
            <a:ext cx="4776765" cy="288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cricket serve">
            <a:extLst>
              <a:ext uri="{FF2B5EF4-FFF2-40B4-BE49-F238E27FC236}">
                <a16:creationId xmlns:a16="http://schemas.microsoft.com/office/drawing/2014/main" id="{85FC5410-E7BB-4229-9882-596B8A683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732549"/>
            <a:ext cx="5349372" cy="288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70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3E8C7-3E05-4476-B51A-AC67C3163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0924" y="710432"/>
            <a:ext cx="8610600" cy="1293028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FINE-GROSS (muscular involvement)continuum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D48CC-EE79-4421-94A5-7178B93FE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Chosen Skill: Cricket serve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CDE28B3-7E6C-4059-A53B-6B317DCC92A3}"/>
              </a:ext>
            </a:extLst>
          </p:cNvPr>
          <p:cNvCxnSpPr/>
          <p:nvPr/>
        </p:nvCxnSpPr>
        <p:spPr>
          <a:xfrm>
            <a:off x="2508143" y="3428999"/>
            <a:ext cx="765616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FD6FB05B-6FD1-43E9-B6C5-FF7A27469CB8}"/>
              </a:ext>
            </a:extLst>
          </p:cNvPr>
          <p:cNvSpPr txBox="1"/>
          <p:nvPr/>
        </p:nvSpPr>
        <p:spPr>
          <a:xfrm>
            <a:off x="1941162" y="3237899"/>
            <a:ext cx="1440094" cy="3822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B3B967-57EB-4171-BB21-ABABCB7A78FA}"/>
              </a:ext>
            </a:extLst>
          </p:cNvPr>
          <p:cNvSpPr txBox="1"/>
          <p:nvPr/>
        </p:nvSpPr>
        <p:spPr>
          <a:xfrm>
            <a:off x="10164305" y="3221154"/>
            <a:ext cx="123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Gross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A150B3E-5F96-41BC-85DE-4C1E33305E5B}"/>
              </a:ext>
            </a:extLst>
          </p:cNvPr>
          <p:cNvCxnSpPr>
            <a:cxnSpLocks/>
          </p:cNvCxnSpPr>
          <p:nvPr/>
        </p:nvCxnSpPr>
        <p:spPr>
          <a:xfrm>
            <a:off x="2779363" y="4739899"/>
            <a:ext cx="0" cy="7942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E87BF722-6E31-4406-9EAB-9E2675A5A8BA}"/>
              </a:ext>
            </a:extLst>
          </p:cNvPr>
          <p:cNvSpPr txBox="1"/>
          <p:nvPr/>
        </p:nvSpPr>
        <p:spPr>
          <a:xfrm>
            <a:off x="625098" y="4198943"/>
            <a:ext cx="45410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Chosen skill: playing the piano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6A3CFEE-E126-49D1-B5F6-8ED2F333CD22}"/>
              </a:ext>
            </a:extLst>
          </p:cNvPr>
          <p:cNvCxnSpPr/>
          <p:nvPr/>
        </p:nvCxnSpPr>
        <p:spPr>
          <a:xfrm>
            <a:off x="2508143" y="5534186"/>
            <a:ext cx="765616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3C58AB89-C89D-4F6E-A409-5D1D7951B6F4}"/>
              </a:ext>
            </a:extLst>
          </p:cNvPr>
          <p:cNvSpPr txBox="1"/>
          <p:nvPr/>
        </p:nvSpPr>
        <p:spPr>
          <a:xfrm>
            <a:off x="1826864" y="5349520"/>
            <a:ext cx="1301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FINE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ADADF1-4F73-42AA-8817-D871AAD53AB1}"/>
              </a:ext>
            </a:extLst>
          </p:cNvPr>
          <p:cNvSpPr txBox="1"/>
          <p:nvPr/>
        </p:nvSpPr>
        <p:spPr>
          <a:xfrm>
            <a:off x="10223715" y="534952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Gross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D1D4457-9402-4424-A9A1-6B4F2B21AC48}"/>
              </a:ext>
            </a:extLst>
          </p:cNvPr>
          <p:cNvCxnSpPr>
            <a:cxnSpLocks/>
          </p:cNvCxnSpPr>
          <p:nvPr/>
        </p:nvCxnSpPr>
        <p:spPr>
          <a:xfrm>
            <a:off x="8042799" y="2649226"/>
            <a:ext cx="0" cy="7942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0523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624CF-D87A-44EA-98BB-BCB1A503D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67" y="640702"/>
            <a:ext cx="10333495" cy="1293028"/>
          </a:xfrm>
        </p:spPr>
        <p:txBody>
          <a:bodyPr/>
          <a:lstStyle/>
          <a:p>
            <a:r>
              <a:rPr lang="en-GB" b="1" dirty="0"/>
              <a:t>open and closed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15BF9-6354-45CF-846F-9A820CE16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91434"/>
            <a:ext cx="10820400" cy="480051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solidFill>
                  <a:srgbClr val="FF0000"/>
                </a:solidFill>
              </a:rPr>
              <a:t>Open skills</a:t>
            </a:r>
          </a:p>
          <a:p>
            <a:pPr>
              <a:lnSpc>
                <a:spcPct val="150000"/>
              </a:lnSpc>
            </a:pPr>
            <a:r>
              <a:rPr lang="en-GB" b="1" dirty="0"/>
              <a:t>Occur in an unpredictable environment.</a:t>
            </a:r>
          </a:p>
          <a:p>
            <a:pPr>
              <a:lnSpc>
                <a:spcPct val="150000"/>
              </a:lnSpc>
            </a:pPr>
            <a:r>
              <a:rPr lang="en-GB" b="1" dirty="0"/>
              <a:t>Externally paced with no clear beginning or end.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solidFill>
                  <a:srgbClr val="FF0000"/>
                </a:solidFill>
              </a:rPr>
              <a:t>Closed skills</a:t>
            </a:r>
          </a:p>
          <a:p>
            <a:pPr>
              <a:lnSpc>
                <a:spcPct val="150000"/>
              </a:lnSpc>
            </a:pPr>
            <a:r>
              <a:rPr lang="en-GB" b="1" dirty="0"/>
              <a:t>Pre-learned and habitual.</a:t>
            </a:r>
          </a:p>
          <a:p>
            <a:pPr>
              <a:lnSpc>
                <a:spcPct val="150000"/>
              </a:lnSpc>
            </a:pPr>
            <a:r>
              <a:rPr lang="en-GB" b="1" dirty="0"/>
              <a:t>Stable, predictable environment and the performer knows exactly what to do and when.</a:t>
            </a:r>
          </a:p>
        </p:txBody>
      </p:sp>
    </p:spTree>
    <p:extLst>
      <p:ext uri="{BB962C8B-B14F-4D97-AF65-F5344CB8AC3E}">
        <p14:creationId xmlns:p14="http://schemas.microsoft.com/office/powerpoint/2010/main" val="2381467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E9CCF-F740-485D-9F08-1C21422F0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652" y="764373"/>
            <a:ext cx="9452548" cy="129302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4">
                    <a:lumMod val="75000"/>
                  </a:schemeClr>
                </a:solidFill>
              </a:rPr>
              <a:t>Open-closed (environmental influence) 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65084E-0852-41F3-B003-D14CF61FA8D9}"/>
              </a:ext>
            </a:extLst>
          </p:cNvPr>
          <p:cNvSpPr txBox="1"/>
          <p:nvPr/>
        </p:nvSpPr>
        <p:spPr>
          <a:xfrm>
            <a:off x="359764" y="1948721"/>
            <a:ext cx="11041505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OPEN</a:t>
            </a:r>
            <a:r>
              <a:rPr lang="en-GB" dirty="0"/>
              <a:t>                                                                                                                                                  </a:t>
            </a:r>
            <a:r>
              <a:rPr lang="en-GB" b="1" dirty="0">
                <a:solidFill>
                  <a:srgbClr val="FF0000"/>
                </a:solidFill>
              </a:rPr>
              <a:t>CLOSED</a:t>
            </a:r>
          </a:p>
          <a:p>
            <a:r>
              <a:rPr lang="en-GB" b="1" dirty="0"/>
              <a:t>Soccer              Tennis                                                                                  </a:t>
            </a:r>
            <a:r>
              <a:rPr lang="en-GB" b="1" dirty="0" err="1"/>
              <a:t>Tennis</a:t>
            </a:r>
            <a:r>
              <a:rPr lang="en-GB" b="1" dirty="0"/>
              <a:t>                       Shot</a:t>
            </a:r>
          </a:p>
          <a:p>
            <a:r>
              <a:rPr lang="en-GB" b="1" dirty="0"/>
              <a:t>goal save         Stroke                                                                                  serve                        Putt                                                                               </a:t>
            </a:r>
          </a:p>
          <a:p>
            <a:r>
              <a:rPr lang="en-GB" dirty="0"/>
              <a:t>                                        </a:t>
            </a:r>
          </a:p>
        </p:txBody>
      </p:sp>
      <p:pic>
        <p:nvPicPr>
          <p:cNvPr id="1026" name="Picture 2" descr="Image result for soccer goal saves">
            <a:extLst>
              <a:ext uri="{FF2B5EF4-FFF2-40B4-BE49-F238E27FC236}">
                <a16:creationId xmlns:a16="http://schemas.microsoft.com/office/drawing/2014/main" id="{49E0970A-6BA5-4412-8033-99A102C86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64" y="3429000"/>
            <a:ext cx="3094636" cy="324735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hot putt">
            <a:extLst>
              <a:ext uri="{FF2B5EF4-FFF2-40B4-BE49-F238E27FC236}">
                <a16:creationId xmlns:a16="http://schemas.microsoft.com/office/drawing/2014/main" id="{984D0D31-7D3C-43B5-A664-A5DA6C2DE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4472" y="3458980"/>
            <a:ext cx="2976797" cy="30670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404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E7BEB-915E-44F1-90BF-F27B6BAC6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623" y="901532"/>
            <a:ext cx="10670498" cy="1293028"/>
          </a:xfrm>
        </p:spPr>
        <p:txBody>
          <a:bodyPr/>
          <a:lstStyle/>
          <a:p>
            <a:r>
              <a:rPr lang="en-GB" b="1" dirty="0"/>
              <a:t>Discrete, serial and continuous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15BC1-2347-41C6-9035-A014C4BD1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Discrete skills </a:t>
            </a:r>
          </a:p>
          <a:p>
            <a:r>
              <a:rPr lang="en-GB" b="1" dirty="0"/>
              <a:t>Brief, well defined actions that have a clear beginning and end. </a:t>
            </a:r>
          </a:p>
          <a:p>
            <a:r>
              <a:rPr lang="en-GB" b="1" dirty="0"/>
              <a:t>To repeat the skill the performer starts again.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Serial skills </a:t>
            </a:r>
          </a:p>
          <a:p>
            <a:r>
              <a:rPr lang="en-GB" b="1" dirty="0"/>
              <a:t>Group of discrete skills strung together to make a new and complex movement.</a:t>
            </a:r>
          </a:p>
          <a:p>
            <a:r>
              <a:rPr lang="en-GB" b="1" dirty="0"/>
              <a:t>The order of elements is important.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Continuous skills</a:t>
            </a:r>
          </a:p>
          <a:p>
            <a:r>
              <a:rPr lang="en-GB" b="1" dirty="0"/>
              <a:t>Have no obvious beginning or end. </a:t>
            </a:r>
          </a:p>
          <a:p>
            <a:r>
              <a:rPr lang="en-GB" b="1" dirty="0"/>
              <a:t>The end of one cycle of movement is the beginning of another.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746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76BE7-BEA8-4659-9495-73E452746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848" y="749383"/>
            <a:ext cx="8610600" cy="1293028"/>
          </a:xfrm>
        </p:spPr>
        <p:txBody>
          <a:bodyPr/>
          <a:lstStyle/>
          <a:p>
            <a:r>
              <a:rPr lang="en-GB" b="1" dirty="0"/>
              <a:t>Example of a serial skill.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2B00B-8847-45D0-8811-CFD77C69A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1"/>
            <a:ext cx="10820400" cy="548640"/>
          </a:xfrm>
        </p:spPr>
        <p:txBody>
          <a:bodyPr/>
          <a:lstStyle/>
          <a:p>
            <a:r>
              <a:rPr lang="en-GB" b="1" dirty="0"/>
              <a:t>What are the discrete movements in the high jump?</a:t>
            </a:r>
          </a:p>
        </p:txBody>
      </p:sp>
      <p:pic>
        <p:nvPicPr>
          <p:cNvPr id="6" name="Online Media 5" title="High jumper from Benet Academy (5'3&quot; tall) clears a 6'5&quot; ju">
            <a:hlinkClick r:id="" action="ppaction://media"/>
            <a:extLst>
              <a:ext uri="{FF2B5EF4-FFF2-40B4-BE49-F238E27FC236}">
                <a16:creationId xmlns:a16="http://schemas.microsoft.com/office/drawing/2014/main" id="{3893716D-D400-449F-93D5-C35E3C766A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9291" y="2895351"/>
            <a:ext cx="8289561" cy="358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729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2BAE2-EA86-4150-BD3B-7D0AD499D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046" y="821319"/>
            <a:ext cx="9848538" cy="12930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Discrete-serial-continuous (continuity) 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381583-A437-449A-8216-A434F7B6833F}"/>
              </a:ext>
            </a:extLst>
          </p:cNvPr>
          <p:cNvSpPr txBox="1"/>
          <p:nvPr/>
        </p:nvSpPr>
        <p:spPr>
          <a:xfrm>
            <a:off x="404734" y="2263515"/>
            <a:ext cx="11167673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Discrete                                                              Serial                                                                   Continuous</a:t>
            </a:r>
          </a:p>
          <a:p>
            <a:r>
              <a:rPr lang="en-GB" b="1" dirty="0"/>
              <a:t>Weight     Javelin                                               High                                 basketball                      running</a:t>
            </a:r>
          </a:p>
          <a:p>
            <a:r>
              <a:rPr lang="en-GB" b="1" dirty="0"/>
              <a:t>Lifting       Throw                                                 Jump                               dribble</a:t>
            </a:r>
          </a:p>
          <a:p>
            <a:endParaRPr lang="en-GB" dirty="0"/>
          </a:p>
        </p:txBody>
      </p:sp>
      <p:pic>
        <p:nvPicPr>
          <p:cNvPr id="2050" name="Picture 2" descr="Image result for weight lifting">
            <a:extLst>
              <a:ext uri="{FF2B5EF4-FFF2-40B4-BE49-F238E27FC236}">
                <a16:creationId xmlns:a16="http://schemas.microsoft.com/office/drawing/2014/main" id="{9B239CEE-F716-4A6C-AE06-7F490ECC2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34" y="3732552"/>
            <a:ext cx="2390775" cy="26382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high jump">
            <a:extLst>
              <a:ext uri="{FF2B5EF4-FFF2-40B4-BE49-F238E27FC236}">
                <a16:creationId xmlns:a16="http://schemas.microsoft.com/office/drawing/2014/main" id="{A29CE950-6921-4A30-8773-F8CB6A3D4F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583" y="3732552"/>
            <a:ext cx="2619375" cy="263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running">
            <a:extLst>
              <a:ext uri="{FF2B5EF4-FFF2-40B4-BE49-F238E27FC236}">
                <a16:creationId xmlns:a16="http://schemas.microsoft.com/office/drawing/2014/main" id="{19276D97-5583-47EB-9259-70FAB65A3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032" y="3732552"/>
            <a:ext cx="2619375" cy="26382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6848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A47B0-BF54-4F65-9D7F-3223D2814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924" y="639315"/>
            <a:ext cx="7105338" cy="1293028"/>
          </a:xfrm>
        </p:spPr>
        <p:txBody>
          <a:bodyPr/>
          <a:lstStyle/>
          <a:p>
            <a:r>
              <a:rPr lang="en-GB" b="1" dirty="0"/>
              <a:t>Paired task (8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B8D3B-D1CD-4CF5-8B93-A8995D25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 pairs, chose a skill and apply it to each skill classification continuum. Provide reasons for your answers. Answers will be presented to the rest of the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613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7DFA2-47C0-432C-8AC9-F0E999297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Simple and complex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2FA2D-9A8C-4FED-BD6F-2FCDA42DD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Simple </a:t>
            </a:r>
          </a:p>
          <a:p>
            <a:r>
              <a:rPr lang="en-GB" b="1" dirty="0"/>
              <a:t>Small amount of information to be processed.</a:t>
            </a:r>
          </a:p>
          <a:p>
            <a:r>
              <a:rPr lang="en-GB" b="1" dirty="0"/>
              <a:t>Few decisions to be made.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Complex</a:t>
            </a:r>
          </a:p>
          <a:p>
            <a:r>
              <a:rPr lang="en-GB" b="1" dirty="0"/>
              <a:t>Large amounts of information to be processed.</a:t>
            </a:r>
          </a:p>
          <a:p>
            <a:r>
              <a:rPr lang="en-GB" b="1" dirty="0"/>
              <a:t> A number of decisions to be made quickly.</a:t>
            </a:r>
          </a:p>
          <a:p>
            <a:r>
              <a:rPr lang="en-GB" b="1" dirty="0"/>
              <a:t> High number of sub routines that are co-ordinated. </a:t>
            </a:r>
          </a:p>
          <a:p>
            <a:r>
              <a:rPr lang="en-GB" b="1" dirty="0"/>
              <a:t>Performed quickly and accurately.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2493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EA612-C0DD-4335-9337-1C87F64A2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SIMPLE-COMPLEX (Difficulty) 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22AFC6-1040-49D8-9F3B-37B3E2AF7344}"/>
              </a:ext>
            </a:extLst>
          </p:cNvPr>
          <p:cNvSpPr txBox="1"/>
          <p:nvPr/>
        </p:nvSpPr>
        <p:spPr>
          <a:xfrm>
            <a:off x="344774" y="2308485"/>
            <a:ext cx="1136254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Simple</a:t>
            </a:r>
            <a:r>
              <a:rPr lang="en-GB" b="1" dirty="0"/>
              <a:t>                                                                                                                                                </a:t>
            </a:r>
            <a:r>
              <a:rPr lang="en-GB" b="1" dirty="0">
                <a:solidFill>
                  <a:srgbClr val="FF0000"/>
                </a:solidFill>
              </a:rPr>
              <a:t>Complex</a:t>
            </a:r>
          </a:p>
          <a:p>
            <a:r>
              <a:rPr lang="en-GB" b="1" dirty="0"/>
              <a:t>Sprinting                  throwing            snooker                                     gymnastic                          </a:t>
            </a:r>
            <a:r>
              <a:rPr lang="en-GB" b="1" dirty="0" err="1"/>
              <a:t>gymnastic</a:t>
            </a:r>
            <a:endParaRPr lang="en-GB" b="1" dirty="0"/>
          </a:p>
          <a:p>
            <a:r>
              <a:rPr lang="en-GB" b="1" dirty="0">
                <a:solidFill>
                  <a:srgbClr val="FF0000"/>
                </a:solidFill>
              </a:rPr>
              <a:t>                                                                                                               </a:t>
            </a:r>
            <a:r>
              <a:rPr lang="en-GB" b="1" dirty="0"/>
              <a:t>tumble                             floor exercise</a:t>
            </a:r>
          </a:p>
        </p:txBody>
      </p:sp>
      <p:pic>
        <p:nvPicPr>
          <p:cNvPr id="3074" name="Picture 2" descr="Image result for sprinting">
            <a:extLst>
              <a:ext uri="{FF2B5EF4-FFF2-40B4-BE49-F238E27FC236}">
                <a16:creationId xmlns:a16="http://schemas.microsoft.com/office/drawing/2014/main" id="{4908CB2A-9888-4B1F-B2D5-07320430A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3482900"/>
            <a:ext cx="2575608" cy="287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snooker">
            <a:extLst>
              <a:ext uri="{FF2B5EF4-FFF2-40B4-BE49-F238E27FC236}">
                <a16:creationId xmlns:a16="http://schemas.microsoft.com/office/drawing/2014/main" id="{2277253A-48C1-4F79-8839-2E5CD5EF9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79" y="3429000"/>
            <a:ext cx="2575609" cy="292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gymnastic floor exercise">
            <a:extLst>
              <a:ext uri="{FF2B5EF4-FFF2-40B4-BE49-F238E27FC236}">
                <a16:creationId xmlns:a16="http://schemas.microsoft.com/office/drawing/2014/main" id="{EE9AB205-AE9A-4D2D-A955-62C98AF44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148" y="3403136"/>
            <a:ext cx="2788170" cy="297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31615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8584-DC5A-4D43-BB12-73A5FB5EC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716" y="901532"/>
            <a:ext cx="10382563" cy="1293028"/>
          </a:xfrm>
        </p:spPr>
        <p:txBody>
          <a:bodyPr/>
          <a:lstStyle/>
          <a:p>
            <a:r>
              <a:rPr lang="en-GB" b="1" dirty="0"/>
              <a:t>Low and highly organised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7ACB3-9EF0-43B9-BECF-FD9D423FF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Low organised skill</a:t>
            </a:r>
          </a:p>
          <a:p>
            <a:r>
              <a:rPr lang="en-GB" b="1" dirty="0"/>
              <a:t>Skill is easy and uncomplicated.</a:t>
            </a:r>
          </a:p>
          <a:p>
            <a:r>
              <a:rPr lang="en-GB" b="1" dirty="0"/>
              <a:t> Practiced separately to make technique better.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High organised skill</a:t>
            </a:r>
          </a:p>
          <a:p>
            <a:r>
              <a:rPr lang="en-GB" b="1" dirty="0"/>
              <a:t>Complex amount of phases which cannot be broken down.</a:t>
            </a:r>
          </a:p>
          <a:p>
            <a:r>
              <a:rPr lang="en-GB" b="1" dirty="0"/>
              <a:t>Skill must be performed as a whole.</a:t>
            </a:r>
          </a:p>
          <a:p>
            <a:r>
              <a:rPr lang="en-GB" b="1" dirty="0"/>
              <a:t>Require more attention and concentration to be performed successfully.</a:t>
            </a:r>
          </a:p>
        </p:txBody>
      </p:sp>
    </p:spTree>
    <p:extLst>
      <p:ext uri="{BB962C8B-B14F-4D97-AF65-F5344CB8AC3E}">
        <p14:creationId xmlns:p14="http://schemas.microsoft.com/office/powerpoint/2010/main" val="645702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03A8-BCBB-4F15-ADF1-0942D836A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439" y="821319"/>
            <a:ext cx="11206397" cy="1293028"/>
          </a:xfrm>
        </p:spPr>
        <p:txBody>
          <a:bodyPr/>
          <a:lstStyle/>
          <a:p>
            <a:r>
              <a:rPr lang="en-GB" b="1" dirty="0"/>
              <a:t>Low-high organisational 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0796BD-C289-4672-98ED-DF37FEA4110E}"/>
              </a:ext>
            </a:extLst>
          </p:cNvPr>
          <p:cNvSpPr txBox="1"/>
          <p:nvPr/>
        </p:nvSpPr>
        <p:spPr>
          <a:xfrm>
            <a:off x="584616" y="2114347"/>
            <a:ext cx="10752945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Low organisation                                                                                                         High organisation</a:t>
            </a:r>
          </a:p>
          <a:p>
            <a:r>
              <a:rPr lang="en-GB" dirty="0"/>
              <a:t>                        </a:t>
            </a:r>
            <a:r>
              <a:rPr lang="en-GB" b="1" dirty="0"/>
              <a:t>Cycling                                                                                                       Pole vault</a:t>
            </a:r>
          </a:p>
        </p:txBody>
      </p:sp>
      <p:pic>
        <p:nvPicPr>
          <p:cNvPr id="6146" name="Picture 2" descr="Image result for cycling">
            <a:extLst>
              <a:ext uri="{FF2B5EF4-FFF2-40B4-BE49-F238E27FC236}">
                <a16:creationId xmlns:a16="http://schemas.microsoft.com/office/drawing/2014/main" id="{F2F5C5C9-7696-4E6D-B878-29F4A24DB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17" y="3407375"/>
            <a:ext cx="3207896" cy="30817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pole vault">
            <a:extLst>
              <a:ext uri="{FF2B5EF4-FFF2-40B4-BE49-F238E27FC236}">
                <a16:creationId xmlns:a16="http://schemas.microsoft.com/office/drawing/2014/main" id="{C084E8FF-B090-4C9E-880C-F3FD6DC27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589" y="3345110"/>
            <a:ext cx="3087972" cy="32062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624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D63E6-1B4B-4F86-A984-60F9B7301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859" y="959245"/>
            <a:ext cx="11386279" cy="1293028"/>
          </a:xfrm>
        </p:spPr>
        <p:txBody>
          <a:bodyPr/>
          <a:lstStyle/>
          <a:p>
            <a:r>
              <a:rPr lang="en-GB" b="1" dirty="0"/>
              <a:t>Externally-paced-self-paced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157D2-AA5A-4878-A496-D3E0BD8A5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2539334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Externally paced</a:t>
            </a:r>
          </a:p>
          <a:p>
            <a:r>
              <a:rPr lang="en-GB" b="1" dirty="0"/>
              <a:t>The speed and precision of the skill is controlled by the environment or surroundings.</a:t>
            </a:r>
          </a:p>
          <a:p>
            <a:r>
              <a:rPr lang="en-GB" b="1" dirty="0"/>
              <a:t>Opposing teams or individuals in a game.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Self-paced skills</a:t>
            </a:r>
          </a:p>
          <a:p>
            <a:r>
              <a:rPr lang="en-GB" b="1" dirty="0"/>
              <a:t>The rate of action is controlled by the performer.</a:t>
            </a:r>
          </a:p>
          <a:p>
            <a:r>
              <a:rPr lang="en-GB" b="1" dirty="0"/>
              <a:t>The performer controls: the speed the skill is performed at, the timing and rate.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096699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4C96C-A51B-48C2-8016-F0DC62747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378" y="901532"/>
            <a:ext cx="9917243" cy="1293028"/>
          </a:xfrm>
        </p:spPr>
        <p:txBody>
          <a:bodyPr/>
          <a:lstStyle/>
          <a:p>
            <a:r>
              <a:rPr lang="en-GB" b="1" dirty="0"/>
              <a:t>Externally-paced-self-paced (pacing)continuum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208259-2A2C-4383-A455-7C13792136DE}"/>
              </a:ext>
            </a:extLst>
          </p:cNvPr>
          <p:cNvSpPr txBox="1"/>
          <p:nvPr/>
        </p:nvSpPr>
        <p:spPr>
          <a:xfrm>
            <a:off x="689548" y="2443397"/>
            <a:ext cx="10523095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Externally-paced                                                                                                               Self-paced</a:t>
            </a:r>
          </a:p>
          <a:p>
            <a:r>
              <a:rPr lang="en-GB" b="1" dirty="0"/>
              <a:t>Yachting  Tennis                               Soccer                                                                     weight lifting</a:t>
            </a:r>
          </a:p>
          <a:p>
            <a:r>
              <a:rPr lang="en-GB" b="1" dirty="0"/>
              <a:t>                  receiving serve               game</a:t>
            </a:r>
          </a:p>
        </p:txBody>
      </p:sp>
      <p:pic>
        <p:nvPicPr>
          <p:cNvPr id="5122" name="Picture 2" descr="Image result for weight lifting">
            <a:extLst>
              <a:ext uri="{FF2B5EF4-FFF2-40B4-BE49-F238E27FC236}">
                <a16:creationId xmlns:a16="http://schemas.microsoft.com/office/drawing/2014/main" id="{FAB36E4A-8E36-4B76-A774-29CB71B9C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648" y="3491274"/>
            <a:ext cx="3057995" cy="317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soccer game">
            <a:extLst>
              <a:ext uri="{FF2B5EF4-FFF2-40B4-BE49-F238E27FC236}">
                <a16:creationId xmlns:a16="http://schemas.microsoft.com/office/drawing/2014/main" id="{631FA732-6CBA-47C2-99B4-2470D1FA3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640" y="3491274"/>
            <a:ext cx="2873114" cy="317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yachting">
            <a:extLst>
              <a:ext uri="{FF2B5EF4-FFF2-40B4-BE49-F238E27FC236}">
                <a16:creationId xmlns:a16="http://schemas.microsoft.com/office/drawing/2014/main" id="{DAC84426-8A5B-4291-8A02-6568616E1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46" y="3491274"/>
            <a:ext cx="2857500" cy="317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215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15235-31CE-4196-B06B-E5131C03B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9315"/>
            <a:ext cx="8610600" cy="1293028"/>
          </a:xfrm>
        </p:spPr>
        <p:txBody>
          <a:bodyPr/>
          <a:lstStyle/>
          <a:p>
            <a:r>
              <a:rPr lang="en-GB" b="1" dirty="0"/>
              <a:t>Continued task…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DF242-4EB7-41B8-8C6B-EF43B017D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In different pairs, apply skills to the different skill classification continuums, providing reasons for your answers. Answers will be presented back to 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26677532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A4B30-1947-4C18-8F77-D023E03B0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701" y="639315"/>
            <a:ext cx="8610600" cy="1293028"/>
          </a:xfrm>
        </p:spPr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2EEA7-DAC9-447A-92C4-16644CFFF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Define a skill.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Identify the skill classifications used within sport.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Apply a variety of skills to the different skill classification continuums.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373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437B-E06D-47C7-97DE-2F73F6D49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201" y="2638145"/>
            <a:ext cx="9841667" cy="1293028"/>
          </a:xfrm>
        </p:spPr>
        <p:txBody>
          <a:bodyPr>
            <a:normAutofit/>
          </a:bodyPr>
          <a:lstStyle/>
          <a:p>
            <a:r>
              <a:rPr lang="en-GB" sz="6600" b="1" dirty="0"/>
              <a:t>Any questions?????</a:t>
            </a:r>
          </a:p>
        </p:txBody>
      </p:sp>
    </p:spTree>
    <p:extLst>
      <p:ext uri="{BB962C8B-B14F-4D97-AF65-F5344CB8AC3E}">
        <p14:creationId xmlns:p14="http://schemas.microsoft.com/office/powerpoint/2010/main" val="17760765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7DE9C-625F-4075-92E4-F35F0879F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39315"/>
            <a:ext cx="9141502" cy="1293028"/>
          </a:xfrm>
        </p:spPr>
        <p:txBody>
          <a:bodyPr/>
          <a:lstStyle/>
          <a:p>
            <a:r>
              <a:rPr lang="en-GB" b="1" dirty="0"/>
              <a:t>Further reading…..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67920-CEA9-4D8E-B38C-5624265D7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https://www.youtube.com/watch?v=MyJzoXqfVx4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HONEYBOURNE, J., HILL, M. &amp; MOORS, H. 2000. </a:t>
            </a:r>
            <a:r>
              <a:rPr lang="en-GB" i="1" dirty="0"/>
              <a:t>AS Level Textbook</a:t>
            </a:r>
            <a:r>
              <a:rPr lang="en-GB" dirty="0"/>
              <a:t>, Nelson Thornes Limited.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GALLIGAN, F. 2000. </a:t>
            </a:r>
            <a:r>
              <a:rPr lang="en-GB" i="1" dirty="0"/>
              <a:t>Advanced PE for Edexcel</a:t>
            </a:r>
            <a:r>
              <a:rPr lang="en-GB" dirty="0"/>
              <a:t>, Heinemann Educational.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03400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1546</TotalTime>
  <Words>745</Words>
  <Application>Microsoft Office PowerPoint</Application>
  <PresentationFormat>Widescreen</PresentationFormat>
  <Paragraphs>132</Paragraphs>
  <Slides>23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Century Gothic</vt:lpstr>
      <vt:lpstr>Vapor Trail</vt:lpstr>
      <vt:lpstr>PowerPoint Presentation</vt:lpstr>
      <vt:lpstr>Learning objectives</vt:lpstr>
      <vt:lpstr>What is a skill?</vt:lpstr>
      <vt:lpstr>What do we mean by skill classification?</vt:lpstr>
      <vt:lpstr>gross and fine skills</vt:lpstr>
      <vt:lpstr> Fine, gross or both?</vt:lpstr>
      <vt:lpstr>FINE-GROSS (muscular involvement)continuum</vt:lpstr>
      <vt:lpstr>open and closed skills.</vt:lpstr>
      <vt:lpstr>Open-closed (environmental influence) continuum</vt:lpstr>
      <vt:lpstr>Discrete, serial and continuous skills</vt:lpstr>
      <vt:lpstr>Example of a serial skill.</vt:lpstr>
      <vt:lpstr>Discrete-serial-continuous (continuity) continuum</vt:lpstr>
      <vt:lpstr>Paired task (8 minutes)</vt:lpstr>
      <vt:lpstr>Simple and complex skills</vt:lpstr>
      <vt:lpstr>SIMPLE-COMPLEX (Difficulty) continuum</vt:lpstr>
      <vt:lpstr>Low and highly organised skills</vt:lpstr>
      <vt:lpstr>Low-high organisational continuum</vt:lpstr>
      <vt:lpstr>Externally-paced-self-paced skills</vt:lpstr>
      <vt:lpstr>Externally-paced-self-paced (pacing)continuum</vt:lpstr>
      <vt:lpstr>Continued task…</vt:lpstr>
      <vt:lpstr>Learning Objectives</vt:lpstr>
      <vt:lpstr>Any questions?????</vt:lpstr>
      <vt:lpstr>Further reading…..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Banks</dc:creator>
  <cp:lastModifiedBy>Rachel Banks</cp:lastModifiedBy>
  <cp:revision>65</cp:revision>
  <dcterms:created xsi:type="dcterms:W3CDTF">2018-10-25T12:51:29Z</dcterms:created>
  <dcterms:modified xsi:type="dcterms:W3CDTF">2018-10-29T21:10:56Z</dcterms:modified>
</cp:coreProperties>
</file>