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99" r:id="rId2"/>
    <p:sldId id="300" r:id="rId3"/>
    <p:sldId id="301" r:id="rId4"/>
    <p:sldId id="302" r:id="rId5"/>
    <p:sldId id="303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71" r:id="rId16"/>
    <p:sldId id="290" r:id="rId17"/>
    <p:sldId id="291" r:id="rId18"/>
    <p:sldId id="292" r:id="rId19"/>
    <p:sldId id="293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95" r:id="rId29"/>
    <p:sldId id="294" r:id="rId30"/>
    <p:sldId id="280" r:id="rId31"/>
    <p:sldId id="281" r:id="rId32"/>
    <p:sldId id="282" r:id="rId33"/>
    <p:sldId id="297" r:id="rId34"/>
    <p:sldId id="284" r:id="rId35"/>
    <p:sldId id="298" r:id="rId36"/>
    <p:sldId id="285" r:id="rId37"/>
    <p:sldId id="286" r:id="rId38"/>
    <p:sldId id="287" r:id="rId39"/>
    <p:sldId id="289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360" autoAdjust="0"/>
  </p:normalViewPr>
  <p:slideViewPr>
    <p:cSldViewPr>
      <p:cViewPr varScale="1">
        <p:scale>
          <a:sx n="81" d="100"/>
          <a:sy n="81" d="100"/>
        </p:scale>
        <p:origin x="1428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514210-EE1A-4ACE-809C-CBF303A77AF6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98645-9473-4C2B-8FD2-197F68B40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80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637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46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7989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7114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840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2279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4433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6928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608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293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962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293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293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98645-9473-4C2B-8FD2-197F68B40C7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558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67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46464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5041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DEF5FA"/>
                </a:solidFill>
              </a:rPr>
              <a:pPr/>
              <a:t>11/11/2018</a:t>
            </a:fld>
            <a:endParaRPr lang="en-GB">
              <a:solidFill>
                <a:srgbClr val="DEF5FA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>
              <a:solidFill>
                <a:srgbClr val="DEF5FA"/>
              </a:solidFill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48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61823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63820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46464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214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90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46464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622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46464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844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374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923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910256-AA1F-45E7-9332-174294B017E0}" type="datetimeFigureOut">
              <a:rPr lang="en-GB" smtClean="0">
                <a:solidFill>
                  <a:srgbClr val="464646"/>
                </a:solidFill>
              </a:rPr>
              <a:pPr/>
              <a:t>11/11/2018</a:t>
            </a:fld>
            <a:endParaRPr lang="en-GB">
              <a:solidFill>
                <a:srgbClr val="464646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464646"/>
              </a:solidFill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F19CE5-3B6D-4CDB-A886-C88CF57D7E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650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d.com/talks/rita_pierson_every_kid_needs_a_champion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youtube.com/watch?v=aZsI1h51eSY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ZsI1h51eS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71800" y="457200"/>
            <a:ext cx="6222848" cy="4648200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ECGE4001/C</a:t>
            </a:r>
            <a:br>
              <a:rPr lang="en-GB" sz="3600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1800" y="5661248"/>
            <a:ext cx="6077688" cy="762000"/>
          </a:xfrm>
        </p:spPr>
        <p:txBody>
          <a:bodyPr/>
          <a:lstStyle/>
          <a:p>
            <a:r>
              <a:rPr lang="en-GB" dirty="0" err="1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Session 7  </a:t>
            </a:r>
          </a:p>
        </p:txBody>
      </p:sp>
    </p:spTree>
    <p:extLst>
      <p:ext uri="{BB962C8B-B14F-4D97-AF65-F5344CB8AC3E}">
        <p14:creationId xmlns:p14="http://schemas.microsoft.com/office/powerpoint/2010/main" val="1391614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Deilliannau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Dysgu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Learning Outcomes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Y</a:t>
            </a:r>
            <a:r>
              <a:rPr lang="cy-GB" smtClean="0"/>
              <a:t>mgymryd </a:t>
            </a:r>
            <a:r>
              <a:rPr lang="cy-GB" dirty="0"/>
              <a:t>â darllen, ysgrifennu a chyfeirnodi academaidd a chydnabod pwysigrwydd hynny, a datblygu hyder wrth gyfathrebu a chyflwyno i gynulleidfaoedd gwahanol ac i ddibenion gwahanol;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 smtClean="0"/>
              <a:t>Engage </a:t>
            </a:r>
            <a:r>
              <a:rPr lang="en-GB" dirty="0"/>
              <a:t>in, and recognise the importance of academic reading, writing, referencing and develop confidence in communication and presenting to different audiences and for different purposes;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61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149080"/>
            <a:ext cx="3657600" cy="202312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archwilio arddulliau a systemau cyfathrebu gwahanol;  </a:t>
            </a:r>
            <a:endParaRPr lang="en-GB" dirty="0"/>
          </a:p>
          <a:p>
            <a:pPr hangingPunct="0"/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4149080"/>
            <a:ext cx="3657600" cy="2023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/>
              <a:t>Explore different communication styles and systems;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444" y="1791779"/>
            <a:ext cx="1951112" cy="195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000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3328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 dirty="0" smtClean="0"/>
              <a:t>Datblygu </a:t>
            </a:r>
            <a:r>
              <a:rPr lang="cy-GB" dirty="0"/>
              <a:t>cymhwysedd digidol a sgiliau rhifedd yn unol â gofynion academaidd y rhaglen;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20696" y="4149080"/>
            <a:ext cx="3657600" cy="233285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dirty="0"/>
              <a:t>Develop digital competency and numeracy skills in line with the academic demands of the programme;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844824"/>
            <a:ext cx="2735606" cy="18201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4344294"/>
            <a:ext cx="2747962" cy="194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629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077072"/>
            <a:ext cx="3657600" cy="20951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dirty="0" smtClean="0"/>
              <a:t>Trefnu </a:t>
            </a:r>
            <a:r>
              <a:rPr lang="cy-GB" dirty="0"/>
              <a:t>eu dysgu’n effeithiol ac adfyfyrio ar eu cynnydd eu hunain a’u datblygiad i’r dyfodol.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1888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Organise their learning effectively and reflect upon their own progress and future development.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4293096"/>
            <a:ext cx="2411338" cy="24113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1700808"/>
            <a:ext cx="1700808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472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</a:rPr>
              <a:t>Gorolwg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err="1">
                <a:solidFill>
                  <a:schemeClr val="accent1"/>
                </a:solidFill>
              </a:rPr>
              <a:t>Sesiwn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dirty="0" smtClean="0">
                <a:solidFill>
                  <a:schemeClr val="accent1"/>
                </a:solidFill>
              </a:rPr>
              <a:t/>
            </a:r>
            <a:br>
              <a:rPr lang="en-GB" sz="4400" dirty="0" smtClean="0">
                <a:solidFill>
                  <a:schemeClr val="accent1"/>
                </a:solidFill>
              </a:rPr>
            </a:br>
            <a:r>
              <a:rPr lang="en-GB" sz="4400" dirty="0" smtClean="0"/>
              <a:t> </a:t>
            </a:r>
            <a:r>
              <a:rPr lang="en-GB" sz="4400" dirty="0"/>
              <a:t>Session Overview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Goddrychol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gwrthrychol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ysgrifenedig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Writing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Objective/ subjective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Organising a written assignment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C:\Users\l.roberts\AppData\Local\Microsoft\Windows\Temporary Internet Files\Content.IE5\VT7L4AUG\MC900156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4114800"/>
            <a:ext cx="2819400" cy="213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91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82960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3600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Timetable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410721"/>
              </p:ext>
            </p:extLst>
          </p:nvPr>
        </p:nvGraphicFramePr>
        <p:xfrm>
          <a:off x="457200" y="1447800"/>
          <a:ext cx="7571184" cy="5369052"/>
        </p:xfrm>
        <a:graphic>
          <a:graphicData uri="http://schemas.openxmlformats.org/drawingml/2006/table">
            <a:tbl>
              <a:tblPr firstRow="1" firstCol="1" bandRow="1"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4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 err="1">
                          <a:solidFill>
                            <a:schemeClr val="accent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14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en-GB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1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Gorolwg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modiwl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darllen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Overview of module &amp; </a:t>
                      </a: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reading</a:t>
                      </a:r>
                      <a:endParaRPr lang="en-GB" sz="16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2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cywair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chywirdeb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Writing: style and accuracy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3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Cyfeirnodi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16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testun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Referencing in text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Ymateb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feirniadol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erthygl</a:t>
                      </a:r>
                      <a:endParaRPr lang="en-GB" sz="16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Critical</a:t>
                      </a:r>
                      <a:r>
                        <a:rPr lang="en-GB" sz="16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response to an article</a:t>
                      </a:r>
                      <a:endParaRPr lang="en-GB" sz="16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5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Rhestrau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Cyfeirnodi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Reference lists</a:t>
                      </a:r>
                      <a:endParaRPr lang="en-GB" sz="16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Ymagwedd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adlewyrchol</a:t>
                      </a:r>
                      <a:endParaRPr lang="en-GB" sz="16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Reflective/self-evaluative</a:t>
                      </a:r>
                      <a:r>
                        <a:rPr lang="en-GB" sz="16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approach</a:t>
                      </a:r>
                      <a:endParaRPr lang="en-GB" sz="16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goddrychol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/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gwrthrychol</a:t>
                      </a:r>
                      <a:endParaRPr lang="en-GB" sz="16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Writing: subjective / objective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970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8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Darllen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: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manylion</a:t>
                      </a:r>
                      <a:endParaRPr lang="en-GB" sz="16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Reading</a:t>
                      </a:r>
                      <a:r>
                        <a:rPr lang="en-GB" sz="16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: details</a:t>
                      </a:r>
                      <a:endParaRPr lang="en-GB" sz="16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9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Paratoi’r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Seminar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Presentation</a:t>
                      </a:r>
                      <a:r>
                        <a:rPr lang="en-GB" sz="16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preparation</a:t>
                      </a:r>
                      <a:endParaRPr lang="en-GB" sz="16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937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10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Cyflwyniadau</a:t>
                      </a: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llafar</a:t>
                      </a:r>
                      <a:endParaRPr lang="en-GB" sz="16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600" i="1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erbal</a:t>
                      </a:r>
                      <a:r>
                        <a:rPr lang="en-GB" sz="16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presentations </a:t>
                      </a:r>
                      <a:endParaRPr lang="en-GB" sz="16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3635895" y="4114885"/>
            <a:ext cx="4840296" cy="461409"/>
            <a:chOff x="9527592" y="3826150"/>
            <a:chExt cx="4651355" cy="609800"/>
          </a:xfrm>
        </p:grpSpPr>
        <p:sp>
          <p:nvSpPr>
            <p:cNvPr id="3" name="Down Arrow 2"/>
            <p:cNvSpPr/>
            <p:nvPr/>
          </p:nvSpPr>
          <p:spPr>
            <a:xfrm rot="2840422">
              <a:off x="9676952" y="3699838"/>
              <a:ext cx="586752" cy="885471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Down Arrow 4"/>
            <p:cNvSpPr/>
            <p:nvPr/>
          </p:nvSpPr>
          <p:spPr>
            <a:xfrm rot="2840422">
              <a:off x="13516213" y="3628225"/>
              <a:ext cx="464810" cy="860659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3314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467600" cy="1661046"/>
          </a:xfrm>
        </p:spPr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Asesiad</a:t>
            </a:r>
            <a:r>
              <a:rPr lang="en-GB" dirty="0" smtClean="0">
                <a:solidFill>
                  <a:schemeClr val="accent1"/>
                </a:solidFill>
              </a:rPr>
              <a:t> 1 (50%)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assessment 1 (50%)</a:t>
            </a:r>
            <a:br>
              <a:rPr lang="en-GB" dirty="0" smtClean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988840"/>
            <a:ext cx="3657600" cy="360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500" dirty="0" err="1">
                <a:latin typeface="Arial"/>
                <a:ea typeface="Calibri"/>
                <a:cs typeface="Times New Roman"/>
              </a:rPr>
              <a:t>Portffolio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o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dasgau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sgiliau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astudio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 smtClean="0">
                <a:latin typeface="Arial"/>
                <a:ea typeface="Calibri"/>
                <a:cs typeface="Times New Roman"/>
              </a:rPr>
              <a:t>sy’n</a:t>
            </a:r>
            <a:r>
              <a:rPr lang="en-GB" sz="25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 smtClean="0">
                <a:latin typeface="Arial"/>
                <a:ea typeface="Calibri"/>
                <a:cs typeface="Times New Roman"/>
              </a:rPr>
              <a:t>cynnwys</a:t>
            </a:r>
            <a:r>
              <a:rPr lang="en-GB" sz="2500" dirty="0" smtClean="0">
                <a:latin typeface="Arial"/>
                <a:ea typeface="Calibri"/>
                <a:cs typeface="Times New Roman"/>
              </a:rPr>
              <a:t>: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cy-GB" sz="2500" dirty="0">
                <a:latin typeface="Arial"/>
                <a:ea typeface="Calibri"/>
                <a:cs typeface="Times New Roman"/>
              </a:rPr>
              <a:t>Tasgau ysgrifennu academaidd h.y. </a:t>
            </a:r>
            <a:r>
              <a:rPr lang="cy-GB" sz="2500" b="1" dirty="0">
                <a:latin typeface="Arial"/>
                <a:ea typeface="Calibri"/>
                <a:cs typeface="Times New Roman"/>
              </a:rPr>
              <a:t>cywair, goddrychedd a gwrthrychedd </a:t>
            </a:r>
            <a:endParaRPr lang="en-GB" sz="2500" b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cy-GB" sz="2500" dirty="0">
                <a:latin typeface="Arial"/>
                <a:ea typeface="Calibri"/>
                <a:cs typeface="Times New Roman"/>
              </a:rPr>
              <a:t>Gweithgareddau cyfeirnodi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dirty="0" err="1">
                <a:latin typeface="Arial"/>
                <a:ea typeface="Calibri"/>
                <a:cs typeface="Times New Roman"/>
              </a:rPr>
              <a:t>Ymateb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beirniadol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i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erthygl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338487" y="1968690"/>
            <a:ext cx="3657600" cy="362055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Portfolio of study skills </a:t>
            </a:r>
            <a:r>
              <a:rPr lang="en-GB" sz="2500" i="1" dirty="0" smtClean="0">
                <a:latin typeface="Arial"/>
                <a:ea typeface="Calibri"/>
                <a:cs typeface="Times New Roman"/>
              </a:rPr>
              <a:t>including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Academic writing tasks i.e. </a:t>
            </a:r>
            <a:r>
              <a:rPr lang="en-GB" sz="2500" b="1" i="1" dirty="0">
                <a:latin typeface="Arial"/>
                <a:ea typeface="Calibri"/>
                <a:cs typeface="Times New Roman"/>
              </a:rPr>
              <a:t>style, subjectivity and objectivity</a:t>
            </a:r>
            <a:endParaRPr lang="en-GB" sz="2500" b="1" i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Referencing activities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Critical response to an article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349116" y="5733256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MOODLE!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088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chemeClr val="accent1"/>
                </a:solidFill>
              </a:rPr>
              <a:t>Her!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Challenge!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83968" y="3725416"/>
            <a:ext cx="3657600" cy="259918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Write two crossword clues for which the following words would be answers…</a:t>
            </a:r>
          </a:p>
          <a:p>
            <a:pPr lvl="1"/>
            <a:r>
              <a:rPr lang="en-GB" dirty="0" smtClean="0"/>
              <a:t>Subjective</a:t>
            </a:r>
          </a:p>
          <a:p>
            <a:pPr lvl="1"/>
            <a:r>
              <a:rPr lang="en-GB" dirty="0" smtClean="0"/>
              <a:t>Objective </a:t>
            </a:r>
            <a:endParaRPr lang="en-GB" dirty="0"/>
          </a:p>
        </p:txBody>
      </p:sp>
      <p:pic>
        <p:nvPicPr>
          <p:cNvPr id="1026" name="Picture 2" descr="C:\Users\TERRY\AppData\Local\Microsoft\Windows\INetCache\IE\C75X736V\bill_crossword_puzzle[1]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1906290" cy="189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3"/>
          <p:cNvSpPr txBox="1">
            <a:spLocks/>
          </p:cNvSpPr>
          <p:nvPr/>
        </p:nvSpPr>
        <p:spPr>
          <a:xfrm>
            <a:off x="467544" y="3725416"/>
            <a:ext cx="3657600" cy="25991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 smtClean="0"/>
              <a:t>ddau</a:t>
            </a:r>
            <a:r>
              <a:rPr lang="en-GB" dirty="0" smtClean="0"/>
              <a:t> </a:t>
            </a:r>
            <a:r>
              <a:rPr lang="en-GB" dirty="0" err="1" smtClean="0"/>
              <a:t>gliw</a:t>
            </a:r>
            <a:r>
              <a:rPr lang="en-GB" dirty="0" smtClean="0"/>
              <a:t> </a:t>
            </a:r>
            <a:r>
              <a:rPr lang="en-GB" dirty="0" err="1"/>
              <a:t>croesair</a:t>
            </a:r>
            <a:r>
              <a:rPr lang="en-GB" dirty="0"/>
              <a:t> a </a:t>
            </a:r>
            <a:r>
              <a:rPr lang="en-GB" dirty="0" err="1"/>
              <a:t>fyddai’n</a:t>
            </a:r>
            <a:r>
              <a:rPr lang="en-GB" dirty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...</a:t>
            </a:r>
          </a:p>
          <a:p>
            <a:pPr lvl="1"/>
            <a:r>
              <a:rPr lang="en-GB" dirty="0" err="1"/>
              <a:t>Goddrychol</a:t>
            </a:r>
            <a:endParaRPr lang="en-GB" dirty="0"/>
          </a:p>
          <a:p>
            <a:pPr lvl="1"/>
            <a:r>
              <a:rPr lang="en-GB" dirty="0" err="1"/>
              <a:t>Gwrthrychol</a:t>
            </a:r>
            <a:r>
              <a:rPr lang="en-GB" dirty="0"/>
              <a:t>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5605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Gwrthrychol</a:t>
            </a:r>
            <a:r>
              <a:rPr lang="en-GB" dirty="0" smtClean="0">
                <a:solidFill>
                  <a:schemeClr val="accent1"/>
                </a:solidFill>
              </a:rPr>
              <a:t>  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 Objective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Credadwy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Hygrededd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Gwrthrychol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Barn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cyfeirnodi’r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Credible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Plausible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Sound opinion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 based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 the evidence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l.roberts\AppData\Local\Microsoft\Windows\Temporary Internet Files\Content.IE5\S9T0P2O1\MC900286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679" y="5486400"/>
            <a:ext cx="2187921" cy="106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04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Gwrthrychol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 Objective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thystiolaeth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Dadl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rhesymau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medru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barn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Facts- can be checked with evidence</a:t>
            </a:r>
          </a:p>
          <a:p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Arguments- reasons – can include facts, to support a point of view</a:t>
            </a:r>
          </a:p>
          <a:p>
            <a:pPr marL="0" indent="0">
              <a:buNone/>
            </a:pP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(Cottrell, 2008)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2898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Goddrychol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Subjective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Barn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ac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bosib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Opinion- personal, not always based on good evidence, and can be contrary to evidence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C:\Users\l.roberts\AppData\Local\Microsoft\Windows\Temporary Internet Files\Content.IE5\S9T0P2O1\MC9000487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569" y="3962400"/>
            <a:ext cx="1763878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731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chemeClr val="accent1"/>
                </a:solidFill>
              </a:rPr>
              <a:t>GÊM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Game </a:t>
            </a:r>
            <a:endParaRPr lang="en-GB" dirty="0"/>
          </a:p>
        </p:txBody>
      </p:sp>
      <p:pic>
        <p:nvPicPr>
          <p:cNvPr id="2050" name="Picture 2" descr="C:\Users\TERRY\AppData\Local\Microsoft\Windows\INetCache\IE\C75X736V\dice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5257800" cy="393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94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5844" y="256158"/>
            <a:ext cx="5756448" cy="1143000"/>
          </a:xfrm>
        </p:spPr>
        <p:txBody>
          <a:bodyPr/>
          <a:lstStyle/>
          <a:p>
            <a:pPr algn="ctr"/>
            <a:r>
              <a:rPr lang="en-GB" dirty="0" smtClean="0">
                <a:solidFill>
                  <a:schemeClr val="accent1"/>
                </a:solidFill>
              </a:rPr>
              <a:t>Dim </a:t>
            </a:r>
            <a:r>
              <a:rPr lang="en-GB" dirty="0" err="1" smtClean="0">
                <a:solidFill>
                  <a:schemeClr val="accent1"/>
                </a:solidFill>
              </a:rPr>
              <a:t>wastod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yn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Amlwg</a:t>
            </a:r>
            <a:r>
              <a:rPr lang="en-GB" dirty="0" smtClean="0">
                <a:solidFill>
                  <a:schemeClr val="accent1"/>
                </a:solidFill>
              </a:rPr>
              <a:t>…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Not Always Obvious…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6818" y="1700808"/>
            <a:ext cx="3657600" cy="1152128"/>
          </a:xfrm>
        </p:spPr>
        <p:txBody>
          <a:bodyPr/>
          <a:lstStyle/>
          <a:p>
            <a:r>
              <a:rPr lang="en-GB" dirty="0" smtClean="0">
                <a:hlinkClick r:id="rId3"/>
              </a:rPr>
              <a:t>Every Kid Needs a Champion </a:t>
            </a:r>
            <a:endParaRPr lang="en-GB" dirty="0"/>
          </a:p>
        </p:txBody>
      </p:sp>
      <p:pic>
        <p:nvPicPr>
          <p:cNvPr id="5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639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8826426"/>
              </p:ext>
            </p:extLst>
          </p:nvPr>
        </p:nvGraphicFramePr>
        <p:xfrm>
          <a:off x="1187624" y="2731256"/>
          <a:ext cx="60960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 smtClean="0"/>
                        <a:t>Goddrychol</a:t>
                      </a:r>
                      <a:r>
                        <a:rPr lang="en-GB" sz="2400" dirty="0" smtClean="0"/>
                        <a:t> / Subjective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 smtClean="0"/>
                        <a:t>Gwrthrychol</a:t>
                      </a:r>
                      <a:r>
                        <a:rPr lang="en-GB" sz="2400" baseline="0" dirty="0" smtClean="0"/>
                        <a:t> / Objective 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13" name="Group 12"/>
          <p:cNvGrpSpPr/>
          <p:nvPr/>
        </p:nvGrpSpPr>
        <p:grpSpPr>
          <a:xfrm>
            <a:off x="1475656" y="3904028"/>
            <a:ext cx="5489004" cy="2117260"/>
            <a:chOff x="1007921" y="4229256"/>
            <a:chExt cx="5489004" cy="2117260"/>
          </a:xfrm>
        </p:grpSpPr>
        <p:sp>
          <p:nvSpPr>
            <p:cNvPr id="10" name="Folded Corner 9"/>
            <p:cNvSpPr/>
            <p:nvPr/>
          </p:nvSpPr>
          <p:spPr>
            <a:xfrm>
              <a:off x="1007921" y="4229256"/>
              <a:ext cx="2304256" cy="2088232"/>
            </a:xfrm>
            <a:prstGeom prst="foldedCorner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400" b="1" i="1" dirty="0" err="1" smtClean="0"/>
                <a:t>Goddrychol</a:t>
              </a:r>
              <a:endParaRPr lang="en-GB" sz="2400" b="1" i="1" dirty="0" smtClean="0"/>
            </a:p>
            <a:p>
              <a:pPr algn="ctr"/>
              <a:endParaRPr lang="en-GB" sz="2400" b="1" dirty="0"/>
            </a:p>
            <a:p>
              <a:pPr algn="ctr"/>
              <a:r>
                <a:rPr lang="en-GB" sz="2400" b="1" dirty="0" smtClean="0"/>
                <a:t>Subjective</a:t>
              </a:r>
              <a:endParaRPr lang="en-GB" sz="2400" b="1" dirty="0"/>
            </a:p>
          </p:txBody>
        </p:sp>
        <p:sp>
          <p:nvSpPr>
            <p:cNvPr id="12" name="Folded Corner 11"/>
            <p:cNvSpPr/>
            <p:nvPr/>
          </p:nvSpPr>
          <p:spPr>
            <a:xfrm>
              <a:off x="4192669" y="4258284"/>
              <a:ext cx="2304256" cy="2088232"/>
            </a:xfrm>
            <a:prstGeom prst="foldedCorner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2400" b="1" i="1" dirty="0" err="1" smtClean="0"/>
                <a:t>Gwrthrychol</a:t>
              </a:r>
              <a:endParaRPr lang="en-GB" sz="2400" b="1" i="1" dirty="0" smtClean="0"/>
            </a:p>
            <a:p>
              <a:pPr algn="ctr"/>
              <a:endParaRPr lang="en-GB" sz="2400" b="1" dirty="0"/>
            </a:p>
            <a:p>
              <a:pPr algn="ctr"/>
              <a:r>
                <a:rPr lang="en-GB" sz="2400" b="1" dirty="0" smtClean="0"/>
                <a:t>Objective </a:t>
              </a:r>
              <a:endParaRPr lang="en-GB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511761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Ysgrifennu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dadansoddol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Analytical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safle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Cefnogwch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dadl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daw’r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ddadleuon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Dangoswch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pam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dadl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gryfach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State your position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Support your argument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Where is the evidence from?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any arguments that may contradict yours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Demonstrate why you think your argument is stronger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( Cottrell 2008)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13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Iaith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Ddadansoddol</a:t>
            </a:r>
            <a:r>
              <a:rPr lang="en-GB" dirty="0" smtClean="0">
                <a:solidFill>
                  <a:schemeClr val="accent1"/>
                </a:solidFill>
              </a:rPr>
              <a:t>…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Language of Analysis 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, </a:t>
            </a:r>
          </a:p>
          <a:p>
            <a:r>
              <a:rPr lang="en-GB" dirty="0" err="1"/>
              <a:t>Fel</a:t>
            </a:r>
            <a:r>
              <a:rPr lang="en-GB" dirty="0"/>
              <a:t>…</a:t>
            </a:r>
          </a:p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gweler</a:t>
            </a:r>
            <a:r>
              <a:rPr lang="en-GB" dirty="0"/>
              <a:t>…</a:t>
            </a:r>
          </a:p>
          <a:p>
            <a:r>
              <a:rPr lang="en-GB" dirty="0" err="1"/>
              <a:t>Dengys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…</a:t>
            </a:r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…</a:t>
            </a:r>
          </a:p>
          <a:p>
            <a:r>
              <a:rPr lang="en-GB" dirty="0" err="1"/>
              <a:t>Profir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…</a:t>
            </a:r>
          </a:p>
          <a:p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…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For example </a:t>
            </a:r>
          </a:p>
          <a:p>
            <a:r>
              <a:rPr lang="en-GB" dirty="0"/>
              <a:t>For instance</a:t>
            </a:r>
          </a:p>
          <a:p>
            <a:r>
              <a:rPr lang="en-GB" dirty="0"/>
              <a:t>Such as</a:t>
            </a:r>
          </a:p>
          <a:p>
            <a:r>
              <a:rPr lang="en-GB" dirty="0"/>
              <a:t>…as can be seen by…</a:t>
            </a:r>
          </a:p>
          <a:p>
            <a:r>
              <a:rPr lang="en-GB" dirty="0"/>
              <a:t>…as is shown by…</a:t>
            </a:r>
          </a:p>
          <a:p>
            <a:r>
              <a:rPr lang="en-GB" dirty="0"/>
              <a:t>Take the case of</a:t>
            </a:r>
          </a:p>
          <a:p>
            <a:r>
              <a:rPr lang="en-GB" dirty="0"/>
              <a:t>This can be proven </a:t>
            </a:r>
            <a:r>
              <a:rPr lang="en-GB" dirty="0" smtClean="0"/>
              <a:t>by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en-GB" dirty="0" smtClean="0"/>
              <a:t>ESIAMPLAU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68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7864" y="274638"/>
            <a:ext cx="4576936" cy="1143000"/>
          </a:xfrm>
        </p:spPr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Cymharu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Comparing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O’i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ymharu</a:t>
            </a:r>
            <a:r>
              <a:rPr lang="en-GB" dirty="0" smtClean="0"/>
              <a:t> </a:t>
            </a:r>
            <a:r>
              <a:rPr lang="en-GB" dirty="0"/>
              <a:t>â…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debyg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…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modd</a:t>
            </a:r>
            <a:r>
              <a:rPr lang="en-GB" dirty="0" smtClean="0"/>
              <a:t>…</a:t>
            </a:r>
            <a:endParaRPr lang="en-GB" dirty="0"/>
          </a:p>
          <a:p>
            <a:r>
              <a:rPr lang="en-GB" dirty="0"/>
              <a:t>Felly </a:t>
            </a:r>
            <a:r>
              <a:rPr lang="en-GB" dirty="0" err="1" smtClean="0"/>
              <a:t>hefyd</a:t>
            </a:r>
            <a:r>
              <a:rPr lang="en-GB" dirty="0" smtClean="0"/>
              <a:t>…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hafal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smtClean="0"/>
              <a:t>…</a:t>
            </a:r>
            <a:endParaRPr lang="en-GB" dirty="0"/>
          </a:p>
          <a:p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…</a:t>
            </a:r>
            <a:endParaRPr lang="en-GB" dirty="0"/>
          </a:p>
          <a:p>
            <a:r>
              <a:rPr lang="en-GB" dirty="0" err="1" smtClean="0"/>
              <a:t>Ymhellach</a:t>
            </a:r>
            <a:r>
              <a:rPr lang="en-GB" dirty="0" smtClean="0"/>
              <a:t>…</a:t>
            </a:r>
            <a:endParaRPr lang="en-GB" dirty="0"/>
          </a:p>
          <a:p>
            <a:r>
              <a:rPr lang="en-GB" dirty="0" err="1"/>
              <a:t>Cymharir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smtClean="0"/>
              <a:t>â…</a:t>
            </a:r>
            <a:endParaRPr lang="en-GB" dirty="0" smtClean="0"/>
          </a:p>
          <a:p>
            <a:r>
              <a:rPr lang="en-GB" dirty="0" err="1" smtClean="0"/>
              <a:t>Ar</a:t>
            </a:r>
            <a:r>
              <a:rPr lang="en-GB" dirty="0" smtClean="0"/>
              <a:t> ben </a:t>
            </a:r>
            <a:r>
              <a:rPr lang="en-GB" dirty="0" err="1" smtClean="0"/>
              <a:t>hynny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Compared with</a:t>
            </a:r>
          </a:p>
          <a:p>
            <a:r>
              <a:rPr lang="en-GB" dirty="0"/>
              <a:t>…in comparison with</a:t>
            </a:r>
          </a:p>
          <a:p>
            <a:r>
              <a:rPr lang="en-GB" dirty="0"/>
              <a:t>Similarly</a:t>
            </a:r>
          </a:p>
          <a:p>
            <a:r>
              <a:rPr lang="en-GB" dirty="0"/>
              <a:t>In the same way</a:t>
            </a:r>
          </a:p>
          <a:p>
            <a:r>
              <a:rPr lang="en-GB" dirty="0"/>
              <a:t>Likewise</a:t>
            </a:r>
          </a:p>
          <a:p>
            <a:r>
              <a:rPr lang="en-GB" dirty="0"/>
              <a:t>Equally</a:t>
            </a:r>
          </a:p>
          <a:p>
            <a:r>
              <a:rPr lang="en-GB" dirty="0"/>
              <a:t>As with</a:t>
            </a:r>
          </a:p>
          <a:p>
            <a:r>
              <a:rPr lang="en-GB" dirty="0"/>
              <a:t>…are similar in that…</a:t>
            </a:r>
          </a:p>
          <a:p>
            <a:r>
              <a:rPr lang="en-GB" dirty="0"/>
              <a:t>Just as</a:t>
            </a:r>
          </a:p>
          <a:p>
            <a:r>
              <a:rPr lang="en-GB" dirty="0"/>
              <a:t>Moreover</a:t>
            </a:r>
          </a:p>
          <a:p>
            <a:endParaRPr lang="en-GB" dirty="0"/>
          </a:p>
        </p:txBody>
      </p:sp>
      <p:pic>
        <p:nvPicPr>
          <p:cNvPr id="4099" name="Picture 3" descr="C:\Users\TERRY\AppData\Local\Microsoft\Windows\INetCache\IE\C75X736V\balanza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-1"/>
            <a:ext cx="1812032" cy="1484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093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Cyferbynnu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Contrasting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199"/>
            <a:ext cx="3657600" cy="300348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err="1" smtClean="0"/>
              <a:t>Fodd</a:t>
            </a:r>
            <a:r>
              <a:rPr lang="en-GB" dirty="0" smtClean="0"/>
              <a:t> </a:t>
            </a:r>
            <a:r>
              <a:rPr lang="en-GB" dirty="0" err="1" smtClean="0"/>
              <a:t>bynnag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Serch</a:t>
            </a:r>
            <a:r>
              <a:rPr lang="en-GB" dirty="0" smtClean="0"/>
              <a:t> </a:t>
            </a:r>
            <a:r>
              <a:rPr lang="en-GB" dirty="0" err="1" smtClean="0"/>
              <a:t>hynny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gwrthwyneb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llaw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Ac </a:t>
            </a:r>
            <a:r>
              <a:rPr lang="en-GB" dirty="0" err="1" smtClean="0"/>
              <a:t>eto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Eto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gyd</a:t>
            </a:r>
            <a:r>
              <a:rPr lang="en-GB" dirty="0" smtClean="0"/>
              <a:t>…</a:t>
            </a:r>
            <a:endParaRPr lang="en-GB" dirty="0" smtClean="0"/>
          </a:p>
          <a:p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However</a:t>
            </a:r>
          </a:p>
          <a:p>
            <a:r>
              <a:rPr lang="en-GB" dirty="0"/>
              <a:t>On the other hand</a:t>
            </a:r>
          </a:p>
          <a:p>
            <a:r>
              <a:rPr lang="en-GB" dirty="0"/>
              <a:t>…although...</a:t>
            </a:r>
          </a:p>
          <a:p>
            <a:r>
              <a:rPr lang="en-GB" dirty="0"/>
              <a:t>Despite this</a:t>
            </a:r>
          </a:p>
          <a:p>
            <a:r>
              <a:rPr lang="en-GB" dirty="0"/>
              <a:t>On the contrary</a:t>
            </a:r>
          </a:p>
          <a:p>
            <a:r>
              <a:rPr lang="en-GB" dirty="0"/>
              <a:t>Instead</a:t>
            </a:r>
          </a:p>
          <a:p>
            <a:r>
              <a:rPr lang="en-GB" dirty="0"/>
              <a:t>As for</a:t>
            </a:r>
          </a:p>
          <a:p>
            <a:r>
              <a:rPr lang="en-GB" dirty="0"/>
              <a:t>…whereas…</a:t>
            </a:r>
          </a:p>
          <a:p>
            <a:r>
              <a:rPr lang="en-GB" dirty="0"/>
              <a:t>…while…</a:t>
            </a:r>
          </a:p>
          <a:p>
            <a:r>
              <a:rPr lang="en-GB" dirty="0"/>
              <a:t>Then again</a:t>
            </a:r>
          </a:p>
          <a:p>
            <a:r>
              <a:rPr lang="en-GB" dirty="0"/>
              <a:t>Conversely</a:t>
            </a:r>
          </a:p>
          <a:p>
            <a:r>
              <a:rPr lang="en-GB" dirty="0"/>
              <a:t>Alternatively</a:t>
            </a:r>
          </a:p>
          <a:p>
            <a:r>
              <a:rPr lang="en-GB" dirty="0"/>
              <a:t>Then again</a:t>
            </a:r>
          </a:p>
          <a:p>
            <a:r>
              <a:rPr lang="en-GB" dirty="0"/>
              <a:t>Yet the other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603681"/>
            <a:ext cx="3426768" cy="1640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561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61" y="1124744"/>
            <a:ext cx="5466184" cy="546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ounded Rectangle 8"/>
          <p:cNvSpPr/>
          <p:nvPr/>
        </p:nvSpPr>
        <p:spPr>
          <a:xfrm rot="18317365">
            <a:off x="1048748" y="3439520"/>
            <a:ext cx="2896401" cy="1170790"/>
          </a:xfrm>
          <a:prstGeom prst="roundRect">
            <a:avLst>
              <a:gd name="adj" fmla="val 9332"/>
            </a:avLst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 rot="18493490">
            <a:off x="947367" y="3504895"/>
            <a:ext cx="3099162" cy="113877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  <a:latin typeface="Comic Sans MS" panose="030F0702030302020204" pitchFamily="66" charset="0"/>
              </a:rPr>
              <a:t>TRAETHAWD</a:t>
            </a:r>
          </a:p>
          <a:p>
            <a:pPr algn="ctr"/>
            <a:r>
              <a:rPr lang="en-US" sz="3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reflection blurRad="12700" stA="28000" endPos="45000" dist="1000" dir="5400000" sy="-100000" algn="bl" rotWithShape="0"/>
                </a:effectLst>
                <a:latin typeface="Comic Sans MS" panose="030F0702030302020204" pitchFamily="66" charset="0"/>
              </a:rPr>
              <a:t>Essay </a:t>
            </a:r>
            <a:endParaRPr lang="en-US" sz="3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reflection blurRad="12700" stA="28000" endPos="45000" dist="1000" dir="5400000" sy="-100000" algn="bl" rotWithShape="0"/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Cloud Callout 9"/>
          <p:cNvSpPr/>
          <p:nvPr/>
        </p:nvSpPr>
        <p:spPr>
          <a:xfrm>
            <a:off x="4932040" y="764704"/>
            <a:ext cx="3312368" cy="2448272"/>
          </a:xfrm>
          <a:prstGeom prst="cloudCallout">
            <a:avLst>
              <a:gd name="adj1" fmla="val -22107"/>
              <a:gd name="adj2" fmla="val 107319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un chi?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How do you plan yours? </a:t>
            </a:r>
            <a:endParaRPr lang="en-GB" dirty="0"/>
          </a:p>
        </p:txBody>
      </p:sp>
      <p:pic>
        <p:nvPicPr>
          <p:cNvPr id="6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69160"/>
            <a:ext cx="1603042" cy="160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0647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Paratoi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aseiniad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ysgrifenedig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Planning a written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Dadansoddi’r Dasg</a:t>
            </a:r>
          </a:p>
          <a:p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Paratoi Cynllun</a:t>
            </a:r>
          </a:p>
          <a:p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Casglu gwybodaeth berthnasol</a:t>
            </a:r>
          </a:p>
          <a:p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Ysgrifennu lan</a:t>
            </a:r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Gwirio’ch ysgrifennu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Analysing the Task</a:t>
            </a:r>
          </a:p>
          <a:p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Preparing a Plan</a:t>
            </a:r>
          </a:p>
          <a:p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Collecting relevant information</a:t>
            </a:r>
          </a:p>
          <a:p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Writing up</a:t>
            </a:r>
          </a:p>
          <a:p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Checking your writing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29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solidFill>
                  <a:schemeClr val="accent1"/>
                </a:solidFill>
              </a:rPr>
              <a:t>Dadansoddi’r Dasg</a:t>
            </a:r>
            <a:br>
              <a:rPr lang="cy-GB" sz="4000" dirty="0">
                <a:solidFill>
                  <a:schemeClr val="accent1"/>
                </a:solidFill>
              </a:rPr>
            </a:br>
            <a:r>
              <a:rPr lang="cy-GB" sz="4000" i="1" dirty="0" err="1"/>
              <a:t>Analysing</a:t>
            </a:r>
            <a:r>
              <a:rPr lang="cy-GB" sz="4000" i="1" dirty="0"/>
              <a:t> the </a:t>
            </a:r>
            <a:r>
              <a:rPr lang="cy-GB" sz="4000" i="1" dirty="0" err="1"/>
              <a:t>Task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Beth yw’r cwestiwn?</a:t>
            </a:r>
          </a:p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Disgrifiad hir</a:t>
            </a:r>
          </a:p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 cam cyntaf yw lleoli’r cwestiwn ei hun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What is the question?</a:t>
            </a:r>
          </a:p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Long description</a:t>
            </a:r>
          </a:p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First step is to locate the question itself</a:t>
            </a:r>
          </a:p>
          <a:p>
            <a:endParaRPr lang="en-GB" dirty="0"/>
          </a:p>
        </p:txBody>
      </p:sp>
      <p:pic>
        <p:nvPicPr>
          <p:cNvPr id="2050" name="Picture 2" descr="C:\Users\l.roberts\AppData\Local\Microsoft\Windows\Temporary Internet Files\Content.IE5\N7NKQ001\MP9003155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41720"/>
            <a:ext cx="2671914" cy="190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73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Dadansoddi’r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Dasg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Analysing the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Lleoli’r </a:t>
            </a:r>
            <a:r>
              <a:rPr lang="cy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cy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wedyn 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cy-GB" altLang="en-US" sz="2800" b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</a:t>
            </a:r>
            <a:r>
              <a:rPr lang="cy-GB" altLang="en-US" sz="2800" b="1" i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cy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cy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– am beth mae’r cwestiwn yn sôn</a:t>
            </a:r>
          </a:p>
          <a:p>
            <a:r>
              <a:rPr lang="cy-GB" altLang="en-US" sz="2800" b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y-GB" altLang="en-US" sz="2800" b="1" i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wrpas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– y wybodaeth mae angen </a:t>
            </a:r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 chi 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oi 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am y pwnc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Locate the </a:t>
            </a:r>
            <a:r>
              <a:rPr lang="en-GB" altLang="en-US" sz="2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and then the </a:t>
            </a:r>
            <a:r>
              <a:rPr lang="en-GB" altLang="en-US" sz="2800" b="1" i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altLang="en-US" sz="28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- what the question is about</a:t>
            </a:r>
          </a:p>
          <a:p>
            <a:r>
              <a:rPr lang="en-GB" altLang="en-US" sz="2800" b="1" i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- the information you need to give about the topic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12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66928" indent="-457200">
              <a:buFont typeface="Courier New" panose="02070309020205020404" pitchFamily="49" charset="0"/>
              <a:buChar char="o"/>
              <a:defRPr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Ar ôl adnabod y pwnc, y cam nesaf yw adnabod y pwrpas.</a:t>
            </a:r>
          </a:p>
          <a:p>
            <a:pPr marL="566928" indent="-457200">
              <a:buFont typeface="Courier New" panose="02070309020205020404" pitchFamily="49" charset="0"/>
              <a:buChar char="o"/>
              <a:defRPr/>
            </a:pP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>
              <a:buFont typeface="Courier New" panose="02070309020205020404" pitchFamily="49" charset="0"/>
              <a:buChar char="o"/>
              <a:defRPr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Gallwch wneud hyn drwy ofyn y cwestiwn </a:t>
            </a:r>
            <a:r>
              <a:rPr lang="cy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canlynol:</a:t>
            </a:r>
          </a:p>
          <a:p>
            <a:pPr marL="818388" lvl="1" indent="-342900">
              <a:buFont typeface="Courier New" panose="02070309020205020404" pitchFamily="49" charset="0"/>
              <a:buChar char="o"/>
              <a:defRPr/>
            </a:pPr>
            <a:r>
              <a:rPr lang="cy-GB" sz="2500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cy-GB" sz="2500" dirty="0">
                <a:latin typeface="Arial" panose="020B0604020202020204" pitchFamily="34" charset="0"/>
                <a:cs typeface="Arial" panose="020B0604020202020204" pitchFamily="34" charset="0"/>
              </a:rPr>
              <a:t>mae’r cwestiwn hwn yn gofyn imi ei wneud?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66928" indent="-457200">
              <a:buFont typeface="Courier New" panose="02070309020205020404" pitchFamily="49" charset="0"/>
              <a:buChar char="o"/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After identifying the topic the next stage is to identify the purpose.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>
              <a:buFont typeface="Courier New" panose="02070309020205020404" pitchFamily="49" charset="0"/>
              <a:buChar char="o"/>
              <a:defRPr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You can do this by asking the following </a:t>
            </a:r>
            <a:r>
              <a:rPr lang="en-GB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 marL="818388" lvl="1" indent="-342900">
              <a:buFont typeface="Courier New" panose="02070309020205020404" pitchFamily="49" charset="0"/>
              <a:buChar char="o"/>
              <a:defRPr/>
            </a:pPr>
            <a:r>
              <a:rPr lang="en-GB" sz="25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does this question require me to do?</a:t>
            </a:r>
          </a:p>
          <a:p>
            <a:endParaRPr lang="en-GB" dirty="0"/>
          </a:p>
        </p:txBody>
      </p:sp>
      <p:pic>
        <p:nvPicPr>
          <p:cNvPr id="5122" name="Picture 2" descr="C:\Users\TERRY\AppData\Local\Microsoft\Windows\INetCache\IE\IQSXOLVE\Questionmark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4330" y="122703"/>
            <a:ext cx="1584176" cy="135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273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 smtClean="0">
                <a:solidFill>
                  <a:schemeClr val="accent1"/>
                </a:solidFill>
              </a:rPr>
              <a:t>Enghraifft</a:t>
            </a:r>
            <a:r>
              <a:rPr lang="en-GB" sz="3600" dirty="0" smtClean="0">
                <a:solidFill>
                  <a:schemeClr val="accent1"/>
                </a:solidFill>
              </a:rPr>
              <a:t> </a:t>
            </a:r>
            <a:r>
              <a:rPr lang="en-GB" sz="3600" dirty="0">
                <a:solidFill>
                  <a:schemeClr val="accent1"/>
                </a:solidFill>
              </a:rPr>
              <a:t>o </a:t>
            </a:r>
            <a:r>
              <a:rPr lang="en-GB" sz="3600" dirty="0" err="1">
                <a:solidFill>
                  <a:schemeClr val="accent1"/>
                </a:solidFill>
              </a:rPr>
              <a:t>gwestiynau</a:t>
            </a:r>
            <a:r>
              <a:rPr lang="en-GB" sz="3600" dirty="0">
                <a:solidFill>
                  <a:schemeClr val="accent1"/>
                </a:solidFill>
              </a:rPr>
              <a:t> Semester 1</a:t>
            </a:r>
            <a:br>
              <a:rPr lang="en-GB" sz="3600" dirty="0">
                <a:solidFill>
                  <a:schemeClr val="accent1"/>
                </a:solidFill>
              </a:rPr>
            </a:br>
            <a:r>
              <a:rPr lang="en-GB" sz="3600" dirty="0" smtClean="0">
                <a:solidFill>
                  <a:srgbClr val="5B6973"/>
                </a:solidFill>
              </a:rPr>
              <a:t>Example </a:t>
            </a:r>
            <a:r>
              <a:rPr lang="en-GB" sz="3600" dirty="0">
                <a:solidFill>
                  <a:srgbClr val="5B6973"/>
                </a:solidFill>
              </a:rPr>
              <a:t>of Semester 1 questions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err="1"/>
              <a:t>Amlinellwch</a:t>
            </a:r>
            <a:r>
              <a:rPr lang="en-GB" sz="2800" dirty="0"/>
              <a:t> </a:t>
            </a:r>
            <a:r>
              <a:rPr lang="en-GB" sz="2800" dirty="0" err="1"/>
              <a:t>ddatblygiad</a:t>
            </a:r>
            <a:r>
              <a:rPr lang="en-GB" sz="2800" dirty="0"/>
              <a:t>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 </a:t>
            </a:r>
            <a:r>
              <a:rPr lang="en-GB" sz="2800" dirty="0" err="1"/>
              <a:t>ers</a:t>
            </a:r>
            <a:r>
              <a:rPr lang="en-GB" sz="2800" dirty="0"/>
              <a:t> 1840. </a:t>
            </a:r>
            <a:r>
              <a:rPr lang="en-GB" sz="2800" dirty="0" err="1"/>
              <a:t>Dewiswch</a:t>
            </a:r>
            <a:r>
              <a:rPr lang="en-GB" sz="2800" dirty="0"/>
              <a:t> un </a:t>
            </a:r>
            <a:r>
              <a:rPr lang="en-GB" sz="2800" dirty="0" err="1"/>
              <a:t>polisi</a:t>
            </a:r>
            <a:r>
              <a:rPr lang="en-GB" sz="2800" dirty="0"/>
              <a:t> </a:t>
            </a:r>
            <a:r>
              <a:rPr lang="en-GB" sz="2800" dirty="0" err="1"/>
              <a:t>neu</a:t>
            </a:r>
            <a:r>
              <a:rPr lang="en-GB" sz="2800" dirty="0"/>
              <a:t> </a:t>
            </a:r>
            <a:r>
              <a:rPr lang="en-GB" sz="2800" dirty="0" err="1"/>
              <a:t>newid</a:t>
            </a:r>
            <a:r>
              <a:rPr lang="en-GB" sz="2800" dirty="0"/>
              <a:t> a </a:t>
            </a:r>
            <a:r>
              <a:rPr lang="en-GB" sz="2800" dirty="0" err="1"/>
              <a:t>thrafodwch</a:t>
            </a:r>
            <a:r>
              <a:rPr lang="en-GB" sz="2800" dirty="0"/>
              <a:t> </a:t>
            </a:r>
            <a:r>
              <a:rPr lang="en-GB" sz="2800" dirty="0" err="1" smtClean="0"/>
              <a:t>ei</a:t>
            </a:r>
            <a:r>
              <a:rPr lang="en-GB" sz="2800" dirty="0"/>
              <a:t> </a:t>
            </a:r>
            <a:r>
              <a:rPr lang="en-GB" sz="2800" dirty="0" err="1" smtClean="0"/>
              <a:t>effaith</a:t>
            </a:r>
            <a:r>
              <a:rPr lang="en-GB" sz="2800" dirty="0" smtClean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gymdeithas</a:t>
            </a:r>
            <a:r>
              <a:rPr lang="en-GB" sz="2800" dirty="0"/>
              <a:t> ac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.</a:t>
            </a:r>
          </a:p>
          <a:p>
            <a:endParaRPr lang="cy-GB" sz="2800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8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800" b="1" dirty="0" err="1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</a:t>
            </a:r>
            <a:r>
              <a:rPr lang="en-GB" sz="2800" b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sz="2800" b="1" dirty="0">
              <a:solidFill>
                <a:srgbClr val="00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2800" dirty="0"/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cy-GB" sz="2800" dirty="0">
              <a:solidFill>
                <a:srgbClr val="000000"/>
              </a:solidFill>
              <a:latin typeface="Times New Roman"/>
              <a:ea typeface="Times New Roman"/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Outline the development of education in Wales since 1840. Choose a key policy or reform and discuss its impact on Welsh society and education</a:t>
            </a:r>
            <a:r>
              <a:rPr lang="en-GB" sz="2800" dirty="0" smtClean="0"/>
              <a:t>.</a:t>
            </a:r>
          </a:p>
          <a:p>
            <a:r>
              <a:rPr lang="en-GB" sz="2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</a:t>
            </a: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800" b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Purpose?</a:t>
            </a:r>
            <a:endParaRPr lang="cy-GB" sz="2800" b="1" dirty="0">
              <a:solidFill>
                <a:srgbClr val="00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algn="just" fontAlgn="base" hangingPunct="0">
              <a:spcBef>
                <a:spcPts val="0"/>
              </a:spcBef>
              <a:spcAft>
                <a:spcPts val="0"/>
              </a:spcAft>
            </a:pPr>
            <a:endParaRPr lang="cy-GB" sz="2800" dirty="0">
              <a:latin typeface="Tahoma"/>
              <a:ea typeface="Times New Roman"/>
              <a:cs typeface="Times New Roman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77798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Cyfarwyddiadau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Instructions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90000"/>
              </a:lnSpc>
            </a:pPr>
            <a:r>
              <a:rPr lang="cy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Gwerthuswch</a:t>
            </a: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Dadansoddwch</a:t>
            </a: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Gwnewch argymhellion</a:t>
            </a: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Esboniwch</a:t>
            </a:r>
          </a:p>
          <a:p>
            <a:pPr>
              <a:lnSpc>
                <a:spcPct val="90000"/>
              </a:lnSpc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Ysgrifennwch adroddiad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Describe</a:t>
            </a:r>
            <a:endParaRPr lang="en-GB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Consider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Make recommendations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Explain</a:t>
            </a:r>
          </a:p>
          <a:p>
            <a:pPr>
              <a:lnSpc>
                <a:spcPct val="90000"/>
              </a:lnSpc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Write a report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10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3657600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Atebwch y cwestiwn a osodwyd drwy ddilyn cyfarwyddiadau’r dasg yn fanwl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cy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 y lleiafswm geiriau y gofynnir amdano +/- 10% </a:t>
            </a:r>
            <a:endParaRPr lang="cy-GB" sz="20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6032">
              <a:spcBef>
                <a:spcPts val="324"/>
              </a:spcBef>
              <a:buFont typeface="Verdana"/>
              <a:buChar char="◦"/>
              <a:defRPr/>
            </a:pPr>
            <a:r>
              <a:rPr lang="cy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Defnyddiwch </a:t>
            </a: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 ffynonellau gwybodaeth a ddynodwyd yn y dasg: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diagramau neu nodiadau, eich gwybodaeth a’ch profiad eich hun a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defnyddio rhestr ddarllen lle bo’n addas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56180" y="2106637"/>
            <a:ext cx="3657600" cy="4572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365760" lvl="0" indent="-256032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Answer the question set by following the task instructions exactly</a:t>
            </a:r>
          </a:p>
          <a:p>
            <a:pPr marL="621792" lvl="1" indent="-228600">
              <a:lnSpc>
                <a:spcPct val="90000"/>
              </a:lnSpc>
              <a:spcBef>
                <a:spcPts val="324"/>
              </a:spcBef>
              <a:buClr>
                <a:srgbClr val="2DA2BF"/>
              </a:buClr>
              <a:buSzTx/>
              <a:buFont typeface="Verdana"/>
              <a:buChar char="◦"/>
              <a:defRPr/>
            </a:pPr>
            <a:r>
              <a:rPr lang="en-GB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the required minimum number of words +/- 10% (2000 words</a:t>
            </a:r>
            <a:r>
              <a:rPr lang="en-GB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Clr>
                <a:srgbClr val="2DA2BF"/>
              </a:buClr>
              <a:buSzTx/>
              <a:buNone/>
              <a:defRPr/>
            </a:pPr>
            <a:endParaRPr lang="en-GB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lvl="0" indent="-256032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Use the information sources indicated in the task:</a:t>
            </a:r>
          </a:p>
          <a:p>
            <a:pPr marL="621792" lvl="1" indent="-228600">
              <a:lnSpc>
                <a:spcPct val="90000"/>
              </a:lnSpc>
              <a:spcBef>
                <a:spcPts val="324"/>
              </a:spcBef>
              <a:buClr>
                <a:srgbClr val="2DA2BF"/>
              </a:buClr>
              <a:buSzTx/>
              <a:buFont typeface="Verdana"/>
              <a:buChar char="◦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diagrams or notes, your own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knowledge,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experience and use of book list where applicable</a:t>
            </a:r>
          </a:p>
          <a:p>
            <a:endParaRPr lang="en-GB" dirty="0"/>
          </a:p>
        </p:txBody>
      </p:sp>
      <p:pic>
        <p:nvPicPr>
          <p:cNvPr id="6147" name="Picture 3" descr="C:\Users\TERRY\AppData\Local\Microsoft\Windows\INetCache\IE\RCMPPI9Y\writing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6632"/>
            <a:ext cx="321543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33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000" dirty="0">
                <a:solidFill>
                  <a:schemeClr val="accent1"/>
                </a:solidFill>
              </a:rPr>
              <a:t>Cynllunio Aseiniad</a:t>
            </a:r>
            <a:br>
              <a:rPr lang="cy-GB" sz="4000" dirty="0">
                <a:solidFill>
                  <a:schemeClr val="accent1"/>
                </a:solidFill>
              </a:rPr>
            </a:br>
            <a:r>
              <a:rPr lang="cy-GB" sz="4000" i="1" dirty="0" err="1"/>
              <a:t>Planning</a:t>
            </a:r>
            <a:r>
              <a:rPr lang="cy-GB" sz="4000" i="1" dirty="0"/>
              <a:t> </a:t>
            </a:r>
            <a:r>
              <a:rPr lang="cy-GB" sz="4000" i="1" dirty="0" err="1"/>
              <a:t>an</a:t>
            </a:r>
            <a:r>
              <a:rPr lang="cy-GB" sz="4000" i="1" dirty="0"/>
              <a:t> </a:t>
            </a:r>
            <a:r>
              <a:rPr lang="cy-GB" sz="4000" i="1" dirty="0" err="1"/>
              <a:t>Assignment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3657600" cy="461540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endParaRPr lang="cy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y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Ysgrifennwch 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cy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ar frig y cynllun. </a:t>
            </a:r>
          </a:p>
          <a:p>
            <a:pPr>
              <a:lnSpc>
                <a:spcPct val="90000"/>
              </a:lnSpc>
            </a:pPr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Ysgrifennwch y gair </a:t>
            </a:r>
            <a:r>
              <a:rPr lang="cy-GB" altLang="en-US" sz="2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cy-GB" altLang="en-US" sz="28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Defnyddiwch eich dadansoddiad o’r </a:t>
            </a:r>
            <a:r>
              <a:rPr lang="cy-GB" altLang="en-US" sz="2800" b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pwrpas 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ddarparu’r </a:t>
            </a:r>
            <a:r>
              <a:rPr lang="cy-GB" altLang="en-US" sz="2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 allweddol</a:t>
            </a: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 fydd yn ffurfio sail eich ateb.</a:t>
            </a:r>
          </a:p>
          <a:p>
            <a:pPr>
              <a:lnSpc>
                <a:spcPct val="90000"/>
              </a:lnSpc>
            </a:pPr>
            <a:endParaRPr lang="cy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cy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Ysgrifennwch y gair </a:t>
            </a:r>
            <a:r>
              <a:rPr lang="cy-GB" altLang="en-US" sz="2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diweddglo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endParaRPr lang="en-GB" altLang="en-US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Write </a:t>
            </a:r>
            <a:r>
              <a:rPr lang="en-GB" alt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sz="28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</a:t>
            </a:r>
            <a:r>
              <a:rPr lang="en-GB" altLang="en-US" sz="2800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at the head of the plan. </a:t>
            </a:r>
          </a:p>
          <a:p>
            <a:pPr>
              <a:lnSpc>
                <a:spcPct val="90000"/>
              </a:lnSpc>
            </a:pPr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the word </a:t>
            </a:r>
            <a:r>
              <a:rPr lang="en-GB" altLang="en-US" sz="2800" b="1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Use your analysis of the </a:t>
            </a:r>
            <a:r>
              <a:rPr lang="en-GB" altLang="en-US" sz="2800" b="1" i="1" dirty="0">
                <a:solidFill>
                  <a:srgbClr val="00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n-GB" alt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provide the </a:t>
            </a:r>
            <a:r>
              <a:rPr lang="en-GB" altLang="en-US" sz="2800" b="1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ideas</a:t>
            </a:r>
            <a:r>
              <a:rPr lang="en-GB" altLang="en-US" sz="2800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that will form the basis of your answer.</a:t>
            </a:r>
          </a:p>
          <a:p>
            <a:pPr>
              <a:lnSpc>
                <a:spcPct val="90000"/>
              </a:lnSpc>
            </a:pPr>
            <a:endParaRPr lang="en-GB" alt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the word</a:t>
            </a:r>
            <a:r>
              <a:rPr lang="en-GB" altLang="en-US" sz="2800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b="1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5501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/>
          <p:cNvSpPr/>
          <p:nvPr/>
        </p:nvSpPr>
        <p:spPr>
          <a:xfrm>
            <a:off x="4289470" y="3212976"/>
            <a:ext cx="3907290" cy="3273366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Outline the key aspects of the student life and experience in the first four weeks of university. </a:t>
            </a:r>
            <a:endParaRPr lang="en-GB" sz="2400" dirty="0"/>
          </a:p>
        </p:txBody>
      </p:sp>
      <p:sp>
        <p:nvSpPr>
          <p:cNvPr id="6" name="Cloud 5"/>
          <p:cNvSpPr/>
          <p:nvPr/>
        </p:nvSpPr>
        <p:spPr>
          <a:xfrm>
            <a:off x="683568" y="1628800"/>
            <a:ext cx="3800716" cy="341463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 smtClean="0"/>
              <a:t>Amlinellwch</a:t>
            </a:r>
            <a:r>
              <a:rPr lang="en-GB" sz="2000" dirty="0" smtClean="0"/>
              <a:t> </a:t>
            </a:r>
            <a:r>
              <a:rPr lang="en-GB" sz="2000" dirty="0" err="1" smtClean="0"/>
              <a:t>yr</a:t>
            </a:r>
            <a:r>
              <a:rPr lang="en-GB" sz="2000" dirty="0" smtClean="0"/>
              <a:t> </a:t>
            </a:r>
            <a:r>
              <a:rPr lang="en-GB" sz="2000" dirty="0" err="1" smtClean="0"/>
              <a:t>elfennau</a:t>
            </a:r>
            <a:r>
              <a:rPr lang="en-GB" sz="2000" dirty="0" smtClean="0"/>
              <a:t> </a:t>
            </a:r>
            <a:r>
              <a:rPr lang="en-GB" sz="2000" dirty="0" err="1" smtClean="0"/>
              <a:t>allweddol</a:t>
            </a:r>
            <a:r>
              <a:rPr lang="en-GB" sz="2000" dirty="0" smtClean="0"/>
              <a:t> o </a:t>
            </a:r>
            <a:r>
              <a:rPr lang="en-GB" sz="2000" dirty="0" err="1" smtClean="0"/>
              <a:t>fywyd</a:t>
            </a:r>
            <a:r>
              <a:rPr lang="en-GB" sz="2000" dirty="0" smtClean="0"/>
              <a:t> a </a:t>
            </a:r>
            <a:r>
              <a:rPr lang="en-GB" sz="2000" dirty="0" err="1" smtClean="0"/>
              <a:t>phrofiad</a:t>
            </a:r>
            <a:r>
              <a:rPr lang="en-GB" sz="2000" dirty="0" smtClean="0"/>
              <a:t> </a:t>
            </a:r>
            <a:r>
              <a:rPr lang="en-GB" sz="2000" dirty="0" err="1" smtClean="0"/>
              <a:t>myfyriwr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y </a:t>
            </a:r>
            <a:r>
              <a:rPr lang="en-GB" sz="2000" dirty="0" err="1" smtClean="0"/>
              <a:t>bedair</a:t>
            </a:r>
            <a:r>
              <a:rPr lang="en-GB" sz="2000" dirty="0" smtClean="0"/>
              <a:t> </a:t>
            </a:r>
            <a:r>
              <a:rPr lang="en-GB" sz="2000" dirty="0" err="1" smtClean="0"/>
              <a:t>wythnos</a:t>
            </a:r>
            <a:r>
              <a:rPr lang="en-GB" sz="2000" dirty="0" smtClean="0"/>
              <a:t> </a:t>
            </a:r>
            <a:r>
              <a:rPr lang="en-GB" sz="2000" dirty="0" err="1"/>
              <a:t>c</a:t>
            </a:r>
            <a:r>
              <a:rPr lang="en-GB" sz="2000" dirty="0" err="1" smtClean="0"/>
              <a:t>yntaf</a:t>
            </a:r>
            <a:r>
              <a:rPr lang="en-GB" sz="2000" dirty="0" smtClean="0"/>
              <a:t> o </a:t>
            </a:r>
            <a:r>
              <a:rPr lang="en-GB" sz="2000" dirty="0" err="1" smtClean="0"/>
              <a:t>brifysgol</a:t>
            </a:r>
            <a:r>
              <a:rPr lang="en-GB" sz="2000" dirty="0" smtClean="0"/>
              <a:t>. </a:t>
            </a:r>
          </a:p>
          <a:p>
            <a:pPr algn="ctr"/>
            <a:endParaRPr lang="en-GB" sz="2400" dirty="0"/>
          </a:p>
        </p:txBody>
      </p:sp>
      <p:pic>
        <p:nvPicPr>
          <p:cNvPr id="7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 smtClean="0">
                <a:solidFill>
                  <a:schemeClr val="accent1"/>
                </a:solidFill>
              </a:rPr>
              <a:t>Ymarfer</a:t>
            </a:r>
            <a:r>
              <a:rPr lang="en-GB" sz="3600" dirty="0" smtClean="0">
                <a:solidFill>
                  <a:schemeClr val="accent1"/>
                </a:solidFill>
              </a:rPr>
              <a:t/>
            </a:r>
            <a:br>
              <a:rPr lang="en-GB" sz="3600" dirty="0" smtClean="0">
                <a:solidFill>
                  <a:schemeClr val="accent1"/>
                </a:solidFill>
              </a:rPr>
            </a:br>
            <a:r>
              <a:rPr lang="en-GB" sz="3600" dirty="0" smtClean="0"/>
              <a:t>Practise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298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032" y="197767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Adeiladu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Dadl</a:t>
            </a:r>
            <a:r>
              <a:rPr lang="en-GB" dirty="0" smtClean="0">
                <a:solidFill>
                  <a:schemeClr val="accent1"/>
                </a:solidFill>
              </a:rPr>
              <a:t/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Argument Building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67544" y="5337760"/>
            <a:ext cx="741682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655676" y="2893607"/>
            <a:ext cx="5040560" cy="24482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5" name="Group 14"/>
          <p:cNvGrpSpPr/>
          <p:nvPr/>
        </p:nvGrpSpPr>
        <p:grpSpPr>
          <a:xfrm>
            <a:off x="1636106" y="3573797"/>
            <a:ext cx="5060131" cy="1768082"/>
            <a:chOff x="1636106" y="3573797"/>
            <a:chExt cx="5060131" cy="1768082"/>
          </a:xfrm>
        </p:grpSpPr>
        <p:sp>
          <p:nvSpPr>
            <p:cNvPr id="7" name="Rectangle 6"/>
            <p:cNvSpPr/>
            <p:nvPr/>
          </p:nvSpPr>
          <p:spPr>
            <a:xfrm>
              <a:off x="1655676" y="4509120"/>
              <a:ext cx="1548172" cy="832759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3340974" y="4509120"/>
              <a:ext cx="1663073" cy="832759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5148064" y="4505001"/>
              <a:ext cx="1548172" cy="832759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36106" y="3573797"/>
              <a:ext cx="899635" cy="856775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648995" y="3584526"/>
              <a:ext cx="1548172" cy="846046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4373978" y="3597813"/>
              <a:ext cx="1548172" cy="832759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6084169" y="3597813"/>
              <a:ext cx="612068" cy="856775"/>
            </a:xfrm>
            <a:prstGeom prst="rect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" name="Isosceles Triangle 13"/>
          <p:cNvSpPr/>
          <p:nvPr/>
        </p:nvSpPr>
        <p:spPr>
          <a:xfrm>
            <a:off x="755576" y="1340767"/>
            <a:ext cx="6768752" cy="165618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925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000" dirty="0">
                <a:solidFill>
                  <a:schemeClr val="accent1"/>
                </a:solidFill>
              </a:rPr>
              <a:t>Y </a:t>
            </a:r>
            <a:r>
              <a:rPr lang="cy-GB" sz="4000" dirty="0" smtClean="0">
                <a:solidFill>
                  <a:schemeClr val="accent1"/>
                </a:solidFill>
              </a:rPr>
              <a:t>Cam </a:t>
            </a:r>
            <a:r>
              <a:rPr lang="cy-GB" sz="4000" dirty="0">
                <a:solidFill>
                  <a:schemeClr val="accent1"/>
                </a:solidFill>
              </a:rPr>
              <a:t>Ysgrifennu</a:t>
            </a:r>
            <a:br>
              <a:rPr lang="cy-GB" sz="4000" dirty="0">
                <a:solidFill>
                  <a:schemeClr val="accent1"/>
                </a:solidFill>
              </a:rPr>
            </a:br>
            <a:r>
              <a:rPr lang="cy-GB" sz="4000" i="1" dirty="0"/>
              <a:t>Writing Stage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Paragraff agoriadol - </a:t>
            </a:r>
            <a:r>
              <a:rPr lang="cy-GB" altLang="en-US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</a:p>
          <a:p>
            <a:pPr lvl="1"/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Sefyllfa (gwybodaeth gefndirol)</a:t>
            </a:r>
          </a:p>
          <a:p>
            <a:pPr lvl="1"/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Datganiad o bwrpas</a:t>
            </a:r>
          </a:p>
          <a:p>
            <a:pPr lvl="1"/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Diffiniad o </a:t>
            </a:r>
            <a:r>
              <a:rPr lang="cy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dermau allweddol</a:t>
            </a:r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Opening paragraph - </a:t>
            </a:r>
            <a:r>
              <a:rPr lang="en-GB" altLang="en-US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lvl="1"/>
            <a:endParaRPr lang="en-GB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Setting (background information)</a:t>
            </a: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Statement of purpose</a:t>
            </a: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Definition of key terms</a:t>
            </a: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Summary of main points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42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000" dirty="0">
                <a:solidFill>
                  <a:schemeClr val="accent1"/>
                </a:solidFill>
              </a:rPr>
              <a:t>Ysgrifennu’r Prif Bwyntiau</a:t>
            </a:r>
            <a:r>
              <a:rPr lang="cy-GB" sz="4000" dirty="0"/>
              <a:t/>
            </a:r>
            <a:br>
              <a:rPr lang="cy-GB" sz="4000" dirty="0"/>
            </a:br>
            <a:r>
              <a:rPr lang="cy-GB" sz="4000" dirty="0"/>
              <a:t> </a:t>
            </a:r>
            <a:r>
              <a:rPr lang="en-GB" sz="4000" i="1" dirty="0"/>
              <a:t>Writing up Main Points</a:t>
            </a: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pob </a:t>
            </a:r>
            <a:r>
              <a:rPr lang="cy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 allweddol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yn cyfateb i baragraff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Dechreuwch bob paragraff gyda brawddeg grynhoi – prif bwyntiau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Datblygwch baragraff gyda mwy o wybodaeth am y prif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bwynt -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esboniad; enghraifft; rheswm; manylion ychwanegol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Each </a:t>
            </a:r>
            <a:r>
              <a:rPr lang="en-GB" sz="2400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</a:t>
            </a:r>
            <a:r>
              <a:rPr lang="en-GB" sz="2400" i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equates to a paragraph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Begin each paragraph with a summary sentence - main points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Develop paragraph with more information about the main point,- explanation; example; reason; additional detail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67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5400" dirty="0">
                <a:solidFill>
                  <a:schemeClr val="accent1"/>
                </a:solidFill>
              </a:rPr>
              <a:t>Ysgrifennu Diweddglo</a:t>
            </a:r>
            <a:br>
              <a:rPr lang="cy-GB" sz="5400" dirty="0">
                <a:solidFill>
                  <a:schemeClr val="accent1"/>
                </a:solidFill>
              </a:rPr>
            </a:br>
            <a:r>
              <a:rPr lang="cy-GB" sz="5400" i="1" dirty="0" err="1"/>
              <a:t>Writing</a:t>
            </a:r>
            <a:r>
              <a:rPr lang="cy-GB" sz="5400" i="1" dirty="0"/>
              <a:t> a </a:t>
            </a:r>
            <a:r>
              <a:rPr lang="cy-GB" sz="5400" i="1" dirty="0" err="1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936687"/>
            <a:ext cx="3657600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PEIDIWCH</a:t>
            </a: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gorffen </a:t>
            </a:r>
            <a:r>
              <a:rPr lang="cy-GB" alt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SYDYN!</a:t>
            </a:r>
          </a:p>
          <a:p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Y paragraff olaf yw’r diweddglo</a:t>
            </a:r>
          </a:p>
          <a:p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Unwch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osodiad </a:t>
            </a: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cyffredinol am y pwnc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1936687"/>
            <a:ext cx="3657600" cy="4572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Do </a:t>
            </a:r>
            <a:r>
              <a:rPr lang="en-GB" alt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 finish </a:t>
            </a:r>
            <a:r>
              <a:rPr lang="en-GB" altLang="en-US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ABRUPTLY!</a:t>
            </a:r>
          </a:p>
          <a:p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Final paragraph is the conclusion</a:t>
            </a:r>
          </a:p>
          <a:p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Unite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– write a general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statement about the topic</a:t>
            </a:r>
          </a:p>
          <a:p>
            <a:endParaRPr lang="en-GB" altLang="en-US" dirty="0"/>
          </a:p>
          <a:p>
            <a:endParaRPr lang="en-GB" dirty="0"/>
          </a:p>
        </p:txBody>
      </p:sp>
      <p:pic>
        <p:nvPicPr>
          <p:cNvPr id="4098" name="Picture 2" descr="C:\Users\l.roberts\AppData\Local\Microsoft\Windows\Temporary Internet Files\Content.IE5\S9T0P2O1\MC900286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954" y="4953000"/>
            <a:ext cx="2132091" cy="155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437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/>
          <p:cNvSpPr/>
          <p:nvPr/>
        </p:nvSpPr>
        <p:spPr>
          <a:xfrm>
            <a:off x="395536" y="4323350"/>
            <a:ext cx="3191290" cy="2534650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Outline the key aspects of the student life and experience in the first four weeks of university. </a:t>
            </a:r>
            <a:endParaRPr lang="en-GB" dirty="0"/>
          </a:p>
        </p:txBody>
      </p:sp>
      <p:sp>
        <p:nvSpPr>
          <p:cNvPr id="6" name="Cloud 5"/>
          <p:cNvSpPr/>
          <p:nvPr/>
        </p:nvSpPr>
        <p:spPr>
          <a:xfrm>
            <a:off x="198835" y="1484784"/>
            <a:ext cx="3584692" cy="26945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Amlinellwch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elfennau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o </a:t>
            </a:r>
            <a:r>
              <a:rPr lang="en-GB" dirty="0" err="1" smtClean="0"/>
              <a:t>fywyd</a:t>
            </a:r>
            <a:r>
              <a:rPr lang="en-GB" dirty="0" smtClean="0"/>
              <a:t> a </a:t>
            </a:r>
            <a:r>
              <a:rPr lang="en-GB" dirty="0" err="1" smtClean="0"/>
              <a:t>phrofiad</a:t>
            </a:r>
            <a:r>
              <a:rPr lang="en-GB" dirty="0" smtClean="0"/>
              <a:t> </a:t>
            </a:r>
            <a:r>
              <a:rPr lang="en-GB" dirty="0" err="1" smtClean="0"/>
              <a:t>myfyriwr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bedair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yntaf</a:t>
            </a:r>
            <a:r>
              <a:rPr lang="en-GB" dirty="0" smtClean="0"/>
              <a:t> o </a:t>
            </a:r>
            <a:r>
              <a:rPr lang="en-GB" dirty="0" err="1" smtClean="0"/>
              <a:t>brifysgol</a:t>
            </a:r>
            <a:r>
              <a:rPr lang="en-GB" dirty="0" smtClean="0"/>
              <a:t>. </a:t>
            </a:r>
          </a:p>
          <a:p>
            <a:pPr algn="ctr"/>
            <a:endParaRPr lang="en-GB" sz="2400" dirty="0"/>
          </a:p>
        </p:txBody>
      </p:sp>
      <p:pic>
        <p:nvPicPr>
          <p:cNvPr id="7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 smtClean="0">
                <a:solidFill>
                  <a:schemeClr val="accent1"/>
                </a:solidFill>
              </a:rPr>
              <a:t>Ymarfer</a:t>
            </a:r>
            <a:r>
              <a:rPr lang="en-GB" sz="3600" dirty="0" smtClean="0">
                <a:solidFill>
                  <a:schemeClr val="accent1"/>
                </a:solidFill>
              </a:rPr>
              <a:t/>
            </a:r>
            <a:br>
              <a:rPr lang="en-GB" sz="3600" dirty="0" smtClean="0">
                <a:solidFill>
                  <a:schemeClr val="accent1"/>
                </a:solidFill>
              </a:rPr>
            </a:br>
            <a:r>
              <a:rPr lang="en-GB" sz="3600" dirty="0" smtClean="0"/>
              <a:t>Practise </a:t>
            </a:r>
            <a:endParaRPr lang="en-GB" sz="3600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067944" y="2860017"/>
            <a:ext cx="4320480" cy="190080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en-GB" dirty="0" smtClean="0"/>
              <a:t>1. </a:t>
            </a:r>
            <a:r>
              <a:rPr lang="en-GB" dirty="0" err="1" smtClean="0"/>
              <a:t>Cyflwyniad</a:t>
            </a:r>
            <a:r>
              <a:rPr lang="en-GB" dirty="0" smtClean="0"/>
              <a:t> / Introduction</a:t>
            </a:r>
          </a:p>
          <a:p>
            <a:pPr marL="0" indent="0">
              <a:buNone/>
            </a:pPr>
            <a:r>
              <a:rPr lang="en-GB" dirty="0" smtClean="0"/>
              <a:t>2. Prif </a:t>
            </a:r>
            <a:r>
              <a:rPr lang="en-GB" dirty="0" err="1" smtClean="0"/>
              <a:t>Ddadl</a:t>
            </a:r>
            <a:r>
              <a:rPr lang="en-GB" dirty="0" smtClean="0"/>
              <a:t> 1 / Main Body 1</a:t>
            </a:r>
          </a:p>
          <a:p>
            <a:pPr marL="0" indent="0">
              <a:buNone/>
            </a:pPr>
            <a:r>
              <a:rPr lang="en-GB" dirty="0" smtClean="0"/>
              <a:t>3. Prif </a:t>
            </a:r>
            <a:r>
              <a:rPr lang="en-GB" dirty="0" err="1" smtClean="0"/>
              <a:t>Ddadl</a:t>
            </a:r>
            <a:r>
              <a:rPr lang="en-GB" dirty="0" smtClean="0"/>
              <a:t> 2 / Main Body 2</a:t>
            </a:r>
          </a:p>
          <a:p>
            <a:pPr marL="0" indent="0">
              <a:buNone/>
            </a:pPr>
            <a:r>
              <a:rPr lang="en-GB" dirty="0" smtClean="0"/>
              <a:t>4. </a:t>
            </a:r>
            <a:r>
              <a:rPr lang="en-GB" dirty="0" err="1" smtClean="0"/>
              <a:t>Diweddglo</a:t>
            </a:r>
            <a:r>
              <a:rPr lang="en-GB" dirty="0" smtClean="0"/>
              <a:t> /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86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Drafft</a:t>
            </a:r>
            <a:r>
              <a:rPr lang="en-GB" dirty="0" smtClean="0">
                <a:solidFill>
                  <a:schemeClr val="accent1"/>
                </a:solidFill>
              </a:rPr>
              <a:t> 1 , </a:t>
            </a:r>
            <a:r>
              <a:rPr lang="en-GB" dirty="0" err="1" smtClean="0">
                <a:solidFill>
                  <a:schemeClr val="accent1"/>
                </a:solidFill>
              </a:rPr>
              <a:t>Drafft</a:t>
            </a:r>
            <a:r>
              <a:rPr lang="en-GB" dirty="0" smtClean="0">
                <a:solidFill>
                  <a:schemeClr val="accent1"/>
                </a:solidFill>
              </a:rPr>
              <a:t> 2….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Draft 1, Draft 2…..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paragraffu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arwyddbyst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dadansoddi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>
              <a:buFontTx/>
              <a:buChar char="-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 Hopwood, 2012)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importance of paragraphing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Linking ideas together- signposts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glue that holds ideas e.g.</a:t>
            </a:r>
          </a:p>
          <a:p>
            <a:pPr>
              <a:buFontTx/>
              <a:buChar char="-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the first place…</a:t>
            </a:r>
          </a:p>
          <a:p>
            <a:pPr>
              <a:buFontTx/>
              <a:buChar char="-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Before considering…</a:t>
            </a:r>
          </a:p>
          <a:p>
            <a:pPr>
              <a:buFontTx/>
              <a:buChar char="-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After having analysed…</a:t>
            </a:r>
          </a:p>
          <a:p>
            <a:pPr>
              <a:buFontTx/>
              <a:buChar char="-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Another aspect of the topic…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612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 smtClean="0">
                <a:solidFill>
                  <a:schemeClr val="accent1"/>
                </a:solidFill>
              </a:rPr>
              <a:t>Ymarfer</a:t>
            </a:r>
            <a:r>
              <a:rPr lang="en-GB" sz="3600" dirty="0" smtClean="0">
                <a:solidFill>
                  <a:schemeClr val="accent1"/>
                </a:solidFill>
              </a:rPr>
              <a:t/>
            </a:r>
            <a:br>
              <a:rPr lang="en-GB" sz="3600" dirty="0" smtClean="0">
                <a:solidFill>
                  <a:schemeClr val="accent1"/>
                </a:solidFill>
              </a:rPr>
            </a:br>
            <a:r>
              <a:rPr lang="en-GB" sz="3600" dirty="0" smtClean="0"/>
              <a:t>Practise </a:t>
            </a:r>
            <a:endParaRPr lang="en-GB" sz="3600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12696" y="1628800"/>
            <a:ext cx="3657600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, </a:t>
            </a:r>
            <a:r>
              <a:rPr lang="en-GB" dirty="0" err="1"/>
              <a:t>trefnwch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un </a:t>
            </a:r>
            <a:r>
              <a:rPr lang="en-GB" dirty="0" err="1"/>
              <a:t>traethawd</a:t>
            </a:r>
            <a:r>
              <a:rPr lang="en-GB" dirty="0"/>
              <a:t>. </a:t>
            </a:r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gyflawn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. </a:t>
            </a:r>
            <a:r>
              <a:rPr lang="en-GB" dirty="0" err="1"/>
              <a:t>Gweithiwch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ychwanegu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..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ffurfio’r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>
          <a:xfrm>
            <a:off x="4283968" y="1628800"/>
            <a:ext cx="3657600" cy="464400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As a group, arrange your sections to create a group essay. </a:t>
            </a:r>
          </a:p>
          <a:p>
            <a:r>
              <a:rPr lang="en-GB" dirty="0" smtClean="0"/>
              <a:t>It is not yet cohesive. Work together to add any further information needed (e.g. connectives, link sentences </a:t>
            </a:r>
            <a:r>
              <a:rPr lang="en-GB" dirty="0" err="1" smtClean="0"/>
              <a:t>etc</a:t>
            </a:r>
            <a:r>
              <a:rPr lang="en-GB" dirty="0" smtClean="0"/>
              <a:t>) to help form the assignment.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99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Drafft</a:t>
            </a:r>
            <a:r>
              <a:rPr lang="en-GB" dirty="0">
                <a:solidFill>
                  <a:schemeClr val="accent1"/>
                </a:solidFill>
              </a:rPr>
              <a:t> 1 , </a:t>
            </a:r>
            <a:r>
              <a:rPr lang="en-GB" dirty="0" err="1">
                <a:solidFill>
                  <a:schemeClr val="accent1"/>
                </a:solidFill>
              </a:rPr>
              <a:t>Drafft</a:t>
            </a:r>
            <a:r>
              <a:rPr lang="en-GB" dirty="0">
                <a:solidFill>
                  <a:schemeClr val="accent1"/>
                </a:solidFill>
              </a:rPr>
              <a:t> 2….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Draft 1, Draft 2…..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drafft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Cywair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Atalnodi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ramadeg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illafu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Editing your draft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Meaning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Style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Punctuation, grammar, spelling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pPr>
              <a:buFontTx/>
              <a:buChar char="-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Read aloud   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(Cottrell 2008)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147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Cyflwyno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>
                <a:solidFill>
                  <a:schemeClr val="accent1"/>
                </a:solidFill>
              </a:rPr>
              <a:t/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 smtClean="0"/>
              <a:t>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Arial font 12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1.5 / 2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bylchiad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does dim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is-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urnitin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Moodle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Arial font 12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1.5 / 2 line spacing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Usually no need for sub-headings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Submit through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urnitin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on Moodle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C:\Users\TERRY\AppData\Local\Microsoft\Windows\INetCache\IE\RCMPPI9Y\13717141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1429013" cy="21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455" y="29639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9501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Y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Wers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The </a:t>
            </a: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Lesson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60648"/>
            <a:ext cx="1800200" cy="105924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46619"/>
            <a:ext cx="1800200" cy="1059241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971385"/>
              </p:ext>
            </p:extLst>
          </p:nvPr>
        </p:nvGraphicFramePr>
        <p:xfrm>
          <a:off x="1439652" y="1988840"/>
          <a:ext cx="60960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9218" name="Picture 2" descr="C:\Users\TERRY\AppData\Local\Microsoft\Windows\INetCache\IE\IQSXOLVE\1024px-Yellow_Happy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32856"/>
            <a:ext cx="701699" cy="70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TERRY\AppData\Local\Microsoft\Windows\INetCache\IE\IQSXOLVE\sad-face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027" y="2082632"/>
            <a:ext cx="802145" cy="75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49995"/>
            <a:ext cx="1017195" cy="101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895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Llyfryddiaeth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/>
              <a:t> Bibliography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7F8FA9"/>
              </a:buClr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Cottrell, S. ( 2008)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The Study Skills Handbook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Hampshire: Palgrave 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Macmillan</a:t>
            </a:r>
          </a:p>
          <a:p>
            <a:pPr>
              <a:buClr>
                <a:srgbClr val="7F8FA9"/>
              </a:buClr>
              <a:buNone/>
            </a:pPr>
            <a:r>
              <a:rPr lang="en-GB" alt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Dafydd</a:t>
            </a:r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, N. ( 2011) 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, available at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www.youtube.com/watch?v=aZsI1h51eSY</a:t>
            </a:r>
            <a:r>
              <a:rPr lang="en-GB" altLang="en-US" i="1" dirty="0" smtClean="0">
                <a:latin typeface="Arial" panose="020B0604020202020204" pitchFamily="34" charset="0"/>
                <a:cs typeface="Arial" panose="020B0604020202020204" pitchFamily="34" charset="0"/>
              </a:rPr>
              <a:t> [ Accessed 15/07/14]</a:t>
            </a:r>
            <a:endParaRPr lang="en-GB" alt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>
                <a:srgbClr val="7F8FA9"/>
              </a:buClr>
              <a:buNone/>
            </a:pPr>
            <a:r>
              <a:rPr lang="en-GB" altLang="en-US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Hopwood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( 2012) </a:t>
            </a:r>
            <a:r>
              <a:rPr lang="en-GB" alt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ASGY4014C </a:t>
            </a:r>
            <a:r>
              <a:rPr lang="en-GB" altLang="en-US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Cymry’r</a:t>
            </a:r>
            <a:r>
              <a:rPr lang="en-GB" altLang="en-US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alt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altLang="en-US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27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1708</Words>
  <Application>Microsoft Office PowerPoint</Application>
  <PresentationFormat>On-screen Show (4:3)</PresentationFormat>
  <Paragraphs>403</Paragraphs>
  <Slides>39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51" baseType="lpstr">
      <vt:lpstr>Arial</vt:lpstr>
      <vt:lpstr>Calibri</vt:lpstr>
      <vt:lpstr>Comic Sans MS</vt:lpstr>
      <vt:lpstr>Courier New</vt:lpstr>
      <vt:lpstr>Symbol</vt:lpstr>
      <vt:lpstr>Tahoma</vt:lpstr>
      <vt:lpstr>Times New Roman</vt:lpstr>
      <vt:lpstr>Verdana</vt:lpstr>
      <vt:lpstr>Wingdings</vt:lpstr>
      <vt:lpstr>Wingdings 2</vt:lpstr>
      <vt:lpstr>Wingdings 3</vt:lpstr>
      <vt:lpstr>Oriel</vt:lpstr>
      <vt:lpstr>ECGE4001/C </vt:lpstr>
      <vt:lpstr>Deilliannau Dysgu  Learning Outcomes </vt:lpstr>
      <vt:lpstr>Deilliannau Dysgu  Learning Outcomes </vt:lpstr>
      <vt:lpstr>Deilliannau Dysgu  Learning Outcomes </vt:lpstr>
      <vt:lpstr>Deilliannau Dysgu  Learning Outcomes </vt:lpstr>
      <vt:lpstr>Gorolwg Sesiwn   Session Overview</vt:lpstr>
      <vt:lpstr>Amserlen  Timetable</vt:lpstr>
      <vt:lpstr>Asesiad 1 (50%) assessment 1 (50%) </vt:lpstr>
      <vt:lpstr>Her! Challenge! </vt:lpstr>
      <vt:lpstr>Gwrthrychol    Objective </vt:lpstr>
      <vt:lpstr>Gwrthrychol   Objective</vt:lpstr>
      <vt:lpstr>Goddrychol   Subjective</vt:lpstr>
      <vt:lpstr>GÊM Game </vt:lpstr>
      <vt:lpstr>Dim wastod yn Amlwg… Not Always Obvious… </vt:lpstr>
      <vt:lpstr>Ysgrifennu dadansoddol Analytical writing</vt:lpstr>
      <vt:lpstr>Iaith Ddadansoddol… Language of Analysis …</vt:lpstr>
      <vt:lpstr>Cymharu Comparing </vt:lpstr>
      <vt:lpstr>Cyferbynnu Contrasting </vt:lpstr>
      <vt:lpstr>PowerPoint Presentation</vt:lpstr>
      <vt:lpstr>Paratoi aseiniad ysgrifenedig Planning a written assignment</vt:lpstr>
      <vt:lpstr>Dadansoddi’r Dasg Analysing the Task</vt:lpstr>
      <vt:lpstr>Dadansoddi’r Dasg Analysing the Task</vt:lpstr>
      <vt:lpstr>PowerPoint Presentation</vt:lpstr>
      <vt:lpstr>Enghraifft o gwestiynau Semester 1 Example of Semester 1 questions</vt:lpstr>
      <vt:lpstr>Cyfarwyddiadau   Instructions </vt:lpstr>
      <vt:lpstr>PowerPoint Presentation</vt:lpstr>
      <vt:lpstr>Cynllunio Aseiniad Planning an Assignment</vt:lpstr>
      <vt:lpstr>Ymarfer Practise </vt:lpstr>
      <vt:lpstr>Adeiladu Dadl Argument Building</vt:lpstr>
      <vt:lpstr>Y Cam Ysgrifennu Writing Stage</vt:lpstr>
      <vt:lpstr>Ysgrifennu’r Prif Bwyntiau  Writing up Main Points</vt:lpstr>
      <vt:lpstr>Ysgrifennu Diweddglo Writing a Conclusion</vt:lpstr>
      <vt:lpstr>Ymarfer Practise </vt:lpstr>
      <vt:lpstr>Drafft 1 , Drafft 2…. Draft 1, Draft 2…..</vt:lpstr>
      <vt:lpstr>Ymarfer Practise </vt:lpstr>
      <vt:lpstr>Drafft 1 , Drafft 2…. Draft 1, Draft 2…..</vt:lpstr>
      <vt:lpstr>Cyflwyno  Submission</vt:lpstr>
      <vt:lpstr>Y Wers The Lesson</vt:lpstr>
      <vt:lpstr>Llyfryddiaeth  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SJEU4001/C  Skills for Studying Education  Sgiliau ar gyfer Astudio Addysg</dc:title>
  <dc:creator>Sarah Stewart</dc:creator>
  <cp:lastModifiedBy>Helen A Griffiths</cp:lastModifiedBy>
  <cp:revision>35</cp:revision>
  <dcterms:created xsi:type="dcterms:W3CDTF">2016-08-11T07:33:48Z</dcterms:created>
  <dcterms:modified xsi:type="dcterms:W3CDTF">2018-11-11T19:31:29Z</dcterms:modified>
</cp:coreProperties>
</file>