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81" d="100"/>
          <a:sy n="81" d="100"/>
        </p:scale>
        <p:origin x="6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1143293"/>
            <a:ext cx="7034362" cy="4268965"/>
          </a:xfrm>
        </p:spPr>
        <p:txBody>
          <a:bodyPr anchor="t">
            <a:normAutofit/>
          </a:bodyPr>
          <a:lstStyle>
            <a:lvl1pPr algn="l">
              <a:lnSpc>
                <a:spcPct val="85000"/>
              </a:lnSpc>
              <a:defRPr sz="77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5537925"/>
            <a:ext cx="7034362" cy="706355"/>
          </a:xfrm>
        </p:spPr>
        <p:txBody>
          <a:bodyPr>
            <a:normAutofit/>
          </a:bodyPr>
          <a:lstStyle>
            <a:lvl1pPr marL="0" indent="0" algn="l">
              <a:lnSpc>
                <a:spcPct val="114000"/>
              </a:lnSpc>
              <a:spcBef>
                <a:spcPts val="0"/>
              </a:spcBef>
              <a:buNone/>
              <a:defRPr sz="20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913" y="6314440"/>
            <a:ext cx="1596622" cy="365125"/>
          </a:xfrm>
        </p:spPr>
        <p:txBody>
          <a:bodyPr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B4F32F5-E589-4D11-B807-AF2F758F3C6D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591" y="6314440"/>
            <a:ext cx="5122683" cy="365125"/>
          </a:xfrm>
        </p:spPr>
        <p:txBody>
          <a:bodyPr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416216"/>
            <a:ext cx="407988" cy="365125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EB1422BC-BE57-4F3E-AC6A-69194988ACB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Verticle Rule Line"/>
          <p:cNvCxnSpPr/>
          <p:nvPr/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54780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F32F5-E589-4D11-B807-AF2F758F3C6D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422BC-BE57-4F3E-AC6A-69194988A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872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all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FB4F32F5-E589-4D11-B807-AF2F758F3C6D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B1422BC-BE57-4F3E-AC6A-69194988ACB0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3331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F32F5-E589-4D11-B807-AF2F758F3C6D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422BC-BE57-4F3E-AC6A-69194988A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21680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F32F5-E589-4D11-B807-AF2F758F3C6D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422BC-BE57-4F3E-AC6A-69194988A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7419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F32F5-E589-4D11-B807-AF2F758F3C6D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422BC-BE57-4F3E-AC6A-69194988A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873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F32F5-E589-4D11-B807-AF2F758F3C6D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422BC-BE57-4F3E-AC6A-69194988A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420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5479"/>
            <a:ext cx="3838776" cy="1921022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564147"/>
            <a:ext cx="6248400" cy="5622644"/>
          </a:xfrm>
        </p:spPr>
        <p:txBody>
          <a:bodyPr/>
          <a:lstStyle>
            <a:lvl1pPr>
              <a:lnSpc>
                <a:spcPct val="112000"/>
              </a:lnSpc>
              <a:defRPr sz="2000"/>
            </a:lvl1pPr>
            <a:lvl2pPr>
              <a:lnSpc>
                <a:spcPct val="112000"/>
              </a:lnSpc>
              <a:defRPr sz="1800"/>
            </a:lvl2pPr>
            <a:lvl3pPr>
              <a:lnSpc>
                <a:spcPct val="112000"/>
              </a:lnSpc>
              <a:defRPr sz="1600"/>
            </a:lvl3pPr>
            <a:lvl4pPr>
              <a:lnSpc>
                <a:spcPct val="112000"/>
              </a:lnSpc>
              <a:defRPr sz="1400"/>
            </a:lvl4pPr>
            <a:lvl5pPr>
              <a:lnSpc>
                <a:spcPct val="112000"/>
              </a:lnSpc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2621512"/>
            <a:ext cx="3838776" cy="3239537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F32F5-E589-4D11-B807-AF2F758F3C6D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422BC-BE57-4F3E-AC6A-69194988A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7465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557261"/>
            <a:ext cx="3840480" cy="1919239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57800" y="0"/>
            <a:ext cx="6172200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952" y="2621512"/>
            <a:ext cx="3840480" cy="3236976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F32F5-E589-4D11-B807-AF2F758F3C6D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422BC-BE57-4F3E-AC6A-69194988A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726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81600" y="640080"/>
            <a:ext cx="6248398" cy="558414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F32F5-E589-4D11-B807-AF2F758F3C6D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422BC-BE57-4F3E-AC6A-69194988A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197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rgbClr val="262626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0765" y="642931"/>
            <a:ext cx="2446670" cy="467810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642932"/>
            <a:ext cx="7070678" cy="46781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36187" y="5927131"/>
            <a:ext cx="3814856" cy="365125"/>
          </a:xfrm>
        </p:spPr>
        <p:txBody>
          <a:bodyPr/>
          <a:lstStyle/>
          <a:p>
            <a:fld id="{FB4F32F5-E589-4D11-B807-AF2F758F3C6D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36187" y="6315949"/>
            <a:ext cx="38148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5607592"/>
            <a:ext cx="407988" cy="365125"/>
          </a:xfrm>
        </p:spPr>
        <p:txBody>
          <a:bodyPr/>
          <a:lstStyle/>
          <a:p>
            <a:fld id="{EB1422BC-BE57-4F3E-AC6A-69194988ACB0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 title="Horizontal Rule Line"/>
          <p:cNvCxnSpPr/>
          <p:nvPr/>
        </p:nvCxnSpPr>
        <p:spPr>
          <a:xfrm>
            <a:off x="0" y="6199730"/>
            <a:ext cx="10260011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24047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FB4F32F5-E589-4D11-B807-AF2F758F3C6D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EB1422BC-BE57-4F3E-AC6A-69194988ACB0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1718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18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90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62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AF634-890D-4C1C-A740-CD5A4A83F9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06400"/>
            <a:ext cx="9144000" cy="2387600"/>
          </a:xfrm>
        </p:spPr>
        <p:txBody>
          <a:bodyPr>
            <a:noAutofit/>
          </a:bodyPr>
          <a:lstStyle/>
          <a:p>
            <a:r>
              <a:rPr lang="en-US" sz="4400" dirty="0"/>
              <a:t>Knowledge of, and attitudes towards traditional and non-traditional treatments for anxiety and depression.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830F55-EACA-4DFA-B3A9-F184A31D4E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pPr algn="l"/>
            <a:r>
              <a:rPr lang="en-GB" dirty="0"/>
              <a:t>Dan Schell </a:t>
            </a:r>
          </a:p>
          <a:p>
            <a:pPr algn="l"/>
            <a:r>
              <a:rPr lang="en-GB" dirty="0"/>
              <a:t>P150743</a:t>
            </a:r>
          </a:p>
          <a:p>
            <a:pPr algn="l"/>
            <a:r>
              <a:rPr lang="en-GB" dirty="0"/>
              <a:t>Counselling Studies &amp; Psychology </a:t>
            </a:r>
          </a:p>
        </p:txBody>
      </p:sp>
    </p:spTree>
    <p:extLst>
      <p:ext uri="{BB962C8B-B14F-4D97-AF65-F5344CB8AC3E}">
        <p14:creationId xmlns:p14="http://schemas.microsoft.com/office/powerpoint/2010/main" val="530059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F81D5-E09F-4D9B-A12B-C5F94024E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– Literature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78CC2-BF26-4A9A-9D32-BA62FF10EC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Nicos</a:t>
            </a:r>
            <a:r>
              <a:rPr lang="en-GB" dirty="0"/>
              <a:t> Middleton et al (2001)</a:t>
            </a:r>
          </a:p>
          <a:p>
            <a:r>
              <a:rPr lang="en-GB" dirty="0"/>
              <a:t>Stettin et al (2006)</a:t>
            </a:r>
          </a:p>
          <a:p>
            <a:r>
              <a:rPr lang="en-GB" dirty="0" err="1"/>
              <a:t>Clak</a:t>
            </a:r>
            <a:r>
              <a:rPr lang="en-GB" dirty="0"/>
              <a:t> &amp; Beck (1999)</a:t>
            </a:r>
          </a:p>
          <a:p>
            <a:r>
              <a:rPr lang="en-GB" dirty="0" err="1"/>
              <a:t>Foroushani</a:t>
            </a:r>
            <a:r>
              <a:rPr lang="en-GB" dirty="0"/>
              <a:t> et al (2011)</a:t>
            </a:r>
          </a:p>
          <a:p>
            <a:r>
              <a:rPr lang="en-GB" dirty="0"/>
              <a:t>Robert </a:t>
            </a:r>
            <a:r>
              <a:rPr lang="en-GB" dirty="0" err="1"/>
              <a:t>DeRubeis</a:t>
            </a:r>
            <a:r>
              <a:rPr lang="en-GB" dirty="0"/>
              <a:t> et al (2005). </a:t>
            </a:r>
          </a:p>
          <a:p>
            <a:r>
              <a:rPr lang="en-GB" dirty="0"/>
              <a:t>Coles &amp; Coleman (2010)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1826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4E103-6683-47C7-96F0-0F0FB96C0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Question &amp; Hypotheses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60657-9F3D-4DFC-84F5-5BE260BE5E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Attitudes Questi0nnaire </a:t>
            </a:r>
          </a:p>
          <a:p>
            <a:r>
              <a:rPr lang="en-GB" sz="3600" dirty="0"/>
              <a:t>Knowledge Questionnaire </a:t>
            </a:r>
          </a:p>
          <a:p>
            <a:r>
              <a:rPr lang="en-GB" sz="3600" dirty="0" err="1"/>
              <a:t>DeRubeis</a:t>
            </a:r>
            <a:r>
              <a:rPr lang="en-GB" sz="3600" dirty="0"/>
              <a:t> et al (2005) </a:t>
            </a:r>
          </a:p>
          <a:p>
            <a:r>
              <a:rPr lang="en-GB" sz="3600" dirty="0"/>
              <a:t>Rosa et al  (2007) </a:t>
            </a:r>
          </a:p>
        </p:txBody>
      </p:sp>
    </p:spTree>
    <p:extLst>
      <p:ext uri="{BB962C8B-B14F-4D97-AF65-F5344CB8AC3E}">
        <p14:creationId xmlns:p14="http://schemas.microsoft.com/office/powerpoint/2010/main" val="2522701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95666-519E-470D-BD36-4F9C8943C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DDB9B-049D-424B-97D9-49A5AD686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Participants </a:t>
            </a:r>
          </a:p>
          <a:p>
            <a:r>
              <a:rPr lang="en-GB" sz="3600" dirty="0"/>
              <a:t>Design </a:t>
            </a:r>
          </a:p>
          <a:p>
            <a:r>
              <a:rPr lang="en-GB" sz="3600" dirty="0"/>
              <a:t>Materials </a:t>
            </a:r>
          </a:p>
          <a:p>
            <a:r>
              <a:rPr lang="en-GB" sz="3600" dirty="0"/>
              <a:t>Procedure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95055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C265A-055B-4A18-990F-435C42E7E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&amp; Main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85558-AC7F-4603-AB7B-8FB578A42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Descriptive Statistics </a:t>
            </a:r>
          </a:p>
          <a:p>
            <a:r>
              <a:rPr lang="en-GB" sz="3600" dirty="0"/>
              <a:t>Inferential Statistics </a:t>
            </a:r>
          </a:p>
          <a:p>
            <a:pPr marL="0" indent="0">
              <a:buNone/>
            </a:pPr>
            <a:endParaRPr lang="en-GB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23CF8C-7B13-4688-B1FD-03D8DDEFA9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1837" y="2173082"/>
            <a:ext cx="5847923" cy="2511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266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1B072-A823-4ABE-ABB2-8D14C76AC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91" y="559678"/>
            <a:ext cx="5546035" cy="4952492"/>
          </a:xfrm>
        </p:spPr>
        <p:txBody>
          <a:bodyPr/>
          <a:lstStyle/>
          <a:p>
            <a:r>
              <a:rPr lang="en-GB" dirty="0"/>
              <a:t>Discussion &amp; 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18831-FE50-47B1-9D39-89CEE0E55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2" y="470226"/>
            <a:ext cx="6248398" cy="546343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Discussion</a:t>
            </a:r>
          </a:p>
          <a:p>
            <a:r>
              <a:rPr lang="en-GB" dirty="0"/>
              <a:t>Non-traditional (55%) over Traditional (45%) </a:t>
            </a:r>
          </a:p>
          <a:p>
            <a:r>
              <a:rPr lang="en-GB" dirty="0"/>
              <a:t>Positive Correlation </a:t>
            </a:r>
          </a:p>
          <a:p>
            <a:r>
              <a:rPr lang="en-GB" dirty="0"/>
              <a:t>Mean (M) = 11</a:t>
            </a:r>
          </a:p>
          <a:p>
            <a:r>
              <a:rPr lang="en-GB" dirty="0"/>
              <a:t>High Knowledge = 18 Participants </a:t>
            </a:r>
          </a:p>
          <a:p>
            <a:r>
              <a:rPr lang="en-GB" dirty="0"/>
              <a:t>Low Knowledge = 12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Recommendations</a:t>
            </a:r>
          </a:p>
          <a:p>
            <a:r>
              <a:rPr lang="en-GB" dirty="0"/>
              <a:t>Increase Participant size </a:t>
            </a:r>
          </a:p>
          <a:p>
            <a:r>
              <a:rPr lang="en-GB" dirty="0"/>
              <a:t>Increase Number of Questions </a:t>
            </a:r>
          </a:p>
          <a:p>
            <a:r>
              <a:rPr lang="en-GB" dirty="0"/>
              <a:t>Adopt Another Scoring System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032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15C72-2A9B-48D2-83E0-810C380C8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75A9F-E67D-40E9-B894-34F6DA53D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/>
              <a:t>DeRubeis</a:t>
            </a:r>
            <a:r>
              <a:rPr lang="en-US" dirty="0"/>
              <a:t>, R. J., </a:t>
            </a:r>
            <a:r>
              <a:rPr lang="en-US" dirty="0" err="1"/>
              <a:t>Hollon</a:t>
            </a:r>
            <a:r>
              <a:rPr lang="en-US" dirty="0"/>
              <a:t>, S. D., Amsterdam, J. D., Shelton, R. C., Young, P. R., Salomon, R. M., ... &amp; Gallop, R. (2005). Cognitive therapy vs medications in the treatment of moderate to severe depression. Archives of general psychiatry, 62(4), 409-416.</a:t>
            </a:r>
          </a:p>
          <a:p>
            <a:r>
              <a:rPr lang="en-US" dirty="0"/>
              <a:t>Middleton, N., Gunnell, D., Whitley, E., Dorling, D., &amp; Frankel, S. (2001). Secular trends in antidepressant prescribing in the UK, 1975–1998. Journal of Public Health, 23(4), 262-267.</a:t>
            </a:r>
          </a:p>
          <a:p>
            <a:r>
              <a:rPr lang="en-US" dirty="0"/>
              <a:t>Stettin, G. D., Yao, J., </a:t>
            </a:r>
            <a:r>
              <a:rPr lang="en-US" dirty="0" err="1"/>
              <a:t>Verbrugge</a:t>
            </a:r>
            <a:r>
              <a:rPr lang="en-US" dirty="0"/>
              <a:t>, R. R., &amp; Aubert, R. E. (2006). Frequency of follow-up care for adult and pediatric patients during initiation of antidepressant therapy. American Journal of Managed Care, 12(8), 453-463.</a:t>
            </a:r>
          </a:p>
          <a:p>
            <a:r>
              <a:rPr lang="en-US" dirty="0"/>
              <a:t>Rosa, A., Marco, M., </a:t>
            </a:r>
            <a:r>
              <a:rPr lang="en-US" dirty="0" err="1"/>
              <a:t>Fachel</a:t>
            </a:r>
            <a:r>
              <a:rPr lang="en-US" dirty="0"/>
              <a:t>, J., </a:t>
            </a:r>
            <a:r>
              <a:rPr lang="en-US" dirty="0" err="1"/>
              <a:t>Kapczinski</a:t>
            </a:r>
            <a:r>
              <a:rPr lang="en-US" dirty="0"/>
              <a:t>, F., Stein, A., &amp; Barros, H. (2007). Correlation between drug treatment adherence and lithium treatment attitudes and knowledge by bipolar patients. Progress In Neuro-Psychopharmacology And Biological Psychiatry, 31(1), 217-224. </a:t>
            </a:r>
            <a:r>
              <a:rPr lang="en-US" dirty="0" err="1"/>
              <a:t>doi</a:t>
            </a:r>
            <a:r>
              <a:rPr lang="en-US" dirty="0"/>
              <a:t>: 10.1016/j.pnpbp.2006.08.007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8247189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">
  <a:themeElements>
    <a:clrScheme name="Headlines">
      <a:dk1>
        <a:sysClr val="windowText" lastClr="000000"/>
      </a:dk1>
      <a:lt1>
        <a:sysClr val="window" lastClr="FFFFFF"/>
      </a:lt1>
      <a:dk2>
        <a:srgbClr val="1D1A1D"/>
      </a:dk2>
      <a:lt2>
        <a:srgbClr val="F5F5F5"/>
      </a:lt2>
      <a:accent1>
        <a:srgbClr val="439EB7"/>
      </a:accent1>
      <a:accent2>
        <a:srgbClr val="E28B55"/>
      </a:accent2>
      <a:accent3>
        <a:srgbClr val="DCB64D"/>
      </a:accent3>
      <a:accent4>
        <a:srgbClr val="4CA198"/>
      </a:accent4>
      <a:accent5>
        <a:srgbClr val="835B82"/>
      </a:accent5>
      <a:accent6>
        <a:srgbClr val="645135"/>
      </a:accent6>
      <a:hlink>
        <a:srgbClr val="439EB7"/>
      </a:hlink>
      <a:folHlink>
        <a:srgbClr val="835B82"/>
      </a:folHlink>
    </a:clrScheme>
    <a:fontScheme name="Headlines">
      <a:majorFont>
        <a:latin typeface="Century Schoolbook" panose="020406040505050203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" id="{3841520A-25F2-4EB8-BE4C-611DB5ABEED9}" vid="{ECD25A4C-D97E-4C12-84B1-63580BFFAEE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TM10001103[[fn=Headlines]]</Template>
  <TotalTime>329</TotalTime>
  <Words>365</Words>
  <Application>Microsoft Office PowerPoint</Application>
  <PresentationFormat>Widescreen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Schoolbook</vt:lpstr>
      <vt:lpstr>Corbel</vt:lpstr>
      <vt:lpstr>Headlines</vt:lpstr>
      <vt:lpstr>Knowledge of, and attitudes towards traditional and non-traditional treatments for anxiety and depression.</vt:lpstr>
      <vt:lpstr>Background – Literature </vt:lpstr>
      <vt:lpstr>Research Question &amp; Hypotheses </vt:lpstr>
      <vt:lpstr>Method</vt:lpstr>
      <vt:lpstr>Results &amp; Main Findings </vt:lpstr>
      <vt:lpstr>Discussion &amp; Recommendations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of, and attitudes towards traditional and non-traditional treatments for anxiety and depression.</dc:title>
  <dc:creator>Daniel Schell</dc:creator>
  <cp:lastModifiedBy>Daniel Schell</cp:lastModifiedBy>
  <cp:revision>20</cp:revision>
  <dcterms:created xsi:type="dcterms:W3CDTF">2020-05-17T09:39:34Z</dcterms:created>
  <dcterms:modified xsi:type="dcterms:W3CDTF">2020-05-18T10:30:36Z</dcterms:modified>
</cp:coreProperties>
</file>