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sldIdLst>
    <p:sldId id="257" r:id="rId3"/>
    <p:sldId id="258" r:id="rId4"/>
    <p:sldId id="261" r:id="rId5"/>
    <p:sldId id="260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B249B0-D812-47C2-9A88-48C166BB0CEE}" v="149" dt="2023-11-07T18:34:07.6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FF8801-A67E-460E-A23D-F9656E9CF7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65A15-4643-4552-8F90-97D14597E7F3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811F0-E39C-408A-B113-B14243C20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E6BCA-4E53-4915-A4A1-76C3287FD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56C83-2A10-4C25-A6FA-F2B04429D2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79062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A3EC7-C446-42B9-9FA5-AA69720F8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B28F8-D49C-40F8-A70C-70C92CA0F5D8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845BB-B472-4515-9CB9-D6E408E4D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148EA9-8B48-4560-BAA3-D5F1BD92C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96EF7-AE92-4D90-B2A9-1448F92B1D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142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25594-0AC5-4DD0-97DE-4EFC8E053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3CEFF-2EF9-464F-B34D-2E646DADFB7B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DBDAE5B-8D29-4FD7-AFED-345839CE88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24A48-2731-4941-96AB-511A9B7569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183352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77964C1-95DB-4576-BAAD-4B6AB0656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17AE2-FA40-484A-902D-662F5BA3F74B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B2DA24-186D-465B-9899-C78622EA4FC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677B1-F9DB-4437-9AD9-21D98A2099D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6205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FEF8432-D5D0-455B-AC1B-B97D272E6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89332-F353-4450-8467-666D1436348A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5EF987A-0E49-4E71-80FD-82B7BC7182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BA449-5323-4299-8715-0E73A961260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57617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2B79F4F-9FC9-4B07-83FB-9F5DFAF75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5051C-A59A-4500-AA9E-DA70D4EF499F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1051687-CB72-4E52-893F-DC773A6B2B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C1271-C517-415B-A460-3FC2A2D7FC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68376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E37194E-F66E-40C4-B647-1FF786750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1BD80-14F2-4BEC-AD3E-E6C4E60725FA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7859585-F801-4F84-8548-0FE9EE52DC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92F27-087C-4F8F-B1B2-9EFFCAF90A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58079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D2F872-22A3-4012-8F81-C65AC000F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DD2BB-61B0-4C6A-AD75-E8C1A8CEEE30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B2BAD-8D92-46FD-B021-AB942E0418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3E82D-B435-4822-9C38-E056EFFF55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891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6D7E7F3-8292-4743-8F56-931EBA42A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C22A3-F4A0-488C-8A89-B9CA9E08C9DC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BBE40-EED1-464D-8CE2-B41FC657C0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5B2C5-48B7-4195-951A-16612829EF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56037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B838F-138B-4049-A9D5-9F60E2F6C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8769A-A26E-45D7-88BE-11B030ED59A2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C998122-20B1-4857-A7D9-C9EF4FF3B2B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4B569-EF36-436E-AA6A-F9D7FE8D622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53181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4B45F-15C2-411D-9D0C-887C74130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EED17-7B7A-4E98-97B1-E27B578E50D5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F55D52B-7736-4884-AA88-AED8E16E9D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A7E0C-D4C6-49F1-A387-9DCEECC3509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3393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7FB36F6-C2EA-4506-BADA-C2B889F6D25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D6E9468-6869-4BCB-9F53-95A9196C339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2ED074-8F07-4D67-B477-93C4310FE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EE82B7-2B39-4A05-843F-6FA408CB7B2B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10A32-5F07-43DC-B63F-F086F836EB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C8D1CE4C-B55E-4F21-A29C-68426D5E34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journals.sagepub.com/doi/abs/10.1177/07334648211023661" TargetMode="External"/><Relationship Id="rId2" Type="http://schemas.openxmlformats.org/officeDocument/2006/relationships/hyperlink" Target="https://bmcmedinformdecismak.biomedcentral.com/articles/10.1186/s12911-019-0897-6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tandfonline.com/doi/full/10.1080/0144929X.2011.591576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9D5676A9-2DC0-4BA6-96B8-229A91689D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8213" y="549276"/>
            <a:ext cx="7772400" cy="2016125"/>
          </a:xfrm>
          <a:ln w="25400">
            <a:noFill/>
          </a:ln>
        </p:spPr>
        <p:txBody>
          <a:bodyPr/>
          <a:lstStyle/>
          <a:p>
            <a:pPr eaLnBrk="1" hangingPunct="1"/>
            <a:r>
              <a:rPr lang="en-GB" altLang="en-US" sz="3200" b="1" dirty="0">
                <a:cs typeface="Arial" panose="020B0604020202020204" pitchFamily="34" charset="0"/>
              </a:rPr>
              <a:t>BMHP5016</a:t>
            </a:r>
            <a:br>
              <a:rPr lang="en-GB" altLang="en-US" sz="3600" b="1" dirty="0">
                <a:cs typeface="Arial" panose="020B0604020202020204" pitchFamily="34" charset="0"/>
              </a:rPr>
            </a:br>
            <a:r>
              <a:rPr lang="en-US" altLang="en-US" sz="3200" b="1" dirty="0">
                <a:cs typeface="Arial" panose="020B0604020202020204" pitchFamily="34" charset="0"/>
              </a:rPr>
              <a:t>Principles of Health &amp; Social Care</a:t>
            </a:r>
            <a:br>
              <a:rPr lang="en-GB" altLang="en-US" sz="3200" dirty="0">
                <a:cs typeface="Arial" panose="020B0604020202020204" pitchFamily="34" charset="0"/>
              </a:rPr>
            </a:br>
            <a:endParaRPr lang="en-GB" altLang="en-US" sz="3200" dirty="0">
              <a:cs typeface="Arial" panose="020B0604020202020204" pitchFamily="34" charset="0"/>
            </a:endParaRPr>
          </a:p>
        </p:txBody>
      </p:sp>
      <p:sp>
        <p:nvSpPr>
          <p:cNvPr id="6147" name="Subtitle 4">
            <a:extLst>
              <a:ext uri="{FF2B5EF4-FFF2-40B4-BE49-F238E27FC236}">
                <a16:creationId xmlns:a16="http://schemas.microsoft.com/office/drawing/2014/main" id="{52D8E05B-9B5B-48B6-9C27-06F8AF4E77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68513" y="3213101"/>
            <a:ext cx="7912100" cy="2284413"/>
          </a:xfrm>
        </p:spPr>
        <p:txBody>
          <a:bodyPr/>
          <a:lstStyle/>
          <a:p>
            <a:pPr eaLnBrk="1" hangingPunct="1"/>
            <a:r>
              <a:rPr lang="en-GB" alt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altLang="en-US" sz="2800" dirty="0">
              <a:solidFill>
                <a:schemeClr val="bg1"/>
              </a:solidFill>
            </a:endParaRPr>
          </a:p>
          <a:p>
            <a:endParaRPr lang="en-GB" altLang="en-US" sz="1800" dirty="0">
              <a:solidFill>
                <a:schemeClr val="tx1"/>
              </a:solidFill>
            </a:endParaRP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213288-7826-4B82-8886-CA0CEDDABA1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6149" name="Slide Number Placeholder 5">
            <a:extLst>
              <a:ext uri="{FF2B5EF4-FFF2-40B4-BE49-F238E27FC236}">
                <a16:creationId xmlns:a16="http://schemas.microsoft.com/office/drawing/2014/main" id="{925B4CEF-CDED-4098-8D3F-6C7D02A981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03BCB54-B0C9-46ED-98B8-DDCFE18D696C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AD66E0-7C75-59D8-AB68-0A6C96229675}"/>
              </a:ext>
            </a:extLst>
          </p:cNvPr>
          <p:cNvSpPr txBox="1"/>
          <p:nvPr/>
        </p:nvSpPr>
        <p:spPr>
          <a:xfrm>
            <a:off x="3112040" y="2988823"/>
            <a:ext cx="5958191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b="1" dirty="0"/>
              <a:t>Producing Recommendations</a:t>
            </a:r>
          </a:p>
        </p:txBody>
      </p:sp>
    </p:spTree>
    <p:extLst>
      <p:ext uri="{BB962C8B-B14F-4D97-AF65-F5344CB8AC3E}">
        <p14:creationId xmlns:p14="http://schemas.microsoft.com/office/powerpoint/2010/main" val="2224650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7C467-A6AD-49A5-9AC8-D08F83345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tow write 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E3ED1-55CC-40E2-91D2-250FC10446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800" dirty="0">
              <a:solidFill>
                <a:srgbClr val="374151"/>
              </a:solidFill>
            </a:endParaRP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37E600-F342-13F8-E916-5F2F63C8CDC8}"/>
              </a:ext>
            </a:extLst>
          </p:cNvPr>
          <p:cNvSpPr txBox="1"/>
          <p:nvPr/>
        </p:nvSpPr>
        <p:spPr>
          <a:xfrm>
            <a:off x="838899" y="1812022"/>
            <a:ext cx="106120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+mj-lt"/>
              <a:buAutoNum type="arabicPeriod"/>
            </a:pPr>
            <a:r>
              <a:rPr lang="en-GB" sz="2400" b="1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Identify Key Issues</a:t>
            </a:r>
            <a:r>
              <a:rPr lang="en-GB" sz="2400" b="0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Analyse the main problems or opportunities addressed in your </a:t>
            </a:r>
            <a:r>
              <a:rPr lang="en-GB" sz="2400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report.</a:t>
            </a:r>
            <a:endParaRPr lang="en-GB" sz="2400" b="0" i="0" dirty="0">
              <a:solidFill>
                <a:srgbClr val="0D0D0D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buFont typeface="+mj-lt"/>
              <a:buAutoNum type="arabicPeriod"/>
            </a:pPr>
            <a:r>
              <a:rPr lang="en-GB" sz="2400" b="1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Develop Specific Recommendations</a:t>
            </a:r>
            <a:r>
              <a:rPr lang="en-GB" sz="2400" b="0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Propose clear and actionable solutions to address the identified issues.</a:t>
            </a:r>
          </a:p>
          <a:p>
            <a:pPr algn="l">
              <a:buFont typeface="+mj-lt"/>
              <a:buAutoNum type="arabicPeriod"/>
            </a:pPr>
            <a:r>
              <a:rPr lang="en-GB" sz="2400" b="1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Support with Evidence</a:t>
            </a:r>
            <a:r>
              <a:rPr lang="en-GB" sz="2400" b="0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Justify your recommendations with evidence from your research or analysis.</a:t>
            </a:r>
          </a:p>
          <a:p>
            <a:pPr algn="l">
              <a:buFont typeface="+mj-lt"/>
              <a:buAutoNum type="arabicPeriod"/>
            </a:pPr>
            <a:r>
              <a:rPr lang="en-GB" sz="2400" b="1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Impact</a:t>
            </a:r>
            <a:r>
              <a:rPr lang="en-GB" sz="2400" b="0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Summarise the potential impact of implementing your recommendations.</a:t>
            </a:r>
          </a:p>
          <a:p>
            <a:pPr algn="l">
              <a:buFont typeface="+mj-lt"/>
              <a:buAutoNum type="arabicPeriod"/>
            </a:pPr>
            <a:r>
              <a:rPr lang="en-GB" sz="2400" b="1" i="0" dirty="0">
                <a:solidFill>
                  <a:srgbClr val="0D0D0D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Potential Barrie</a:t>
            </a:r>
            <a:r>
              <a:rPr lang="en-GB" sz="2400" b="1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rs</a:t>
            </a:r>
            <a:r>
              <a:rPr lang="en-GB" sz="2400" dirty="0">
                <a:solidFill>
                  <a:srgbClr val="0D0D0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Acknowledge any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barriers or limitations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to putting the recommendation into practice.</a:t>
            </a:r>
            <a:endParaRPr lang="en-GB" sz="2400" b="0" i="0" dirty="0">
              <a:solidFill>
                <a:srgbClr val="0D0D0D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257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B29CA-24D7-8E6E-165C-BBE2BDDF0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Checklist for Each Recommendation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12F6AE-799C-6FA8-62C0-52305519D1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Clear identification of the problem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Specific and actionable recommendation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At least one piece of supporting literature (academic/professional)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Explanation of expected positive impact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Acknowledgement of implementation challenges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(Optional) Practical mitigation strategies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4DE1F2-8C26-E4FD-EDEC-B29253BF6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11/06/2025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A7994B-DA4A-FDCF-875A-8A295FECC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40371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7C467-A6AD-49A5-9AC8-D08F83345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research to support 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E3ED1-55CC-40E2-91D2-250FC10446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800" dirty="0">
              <a:solidFill>
                <a:srgbClr val="374151"/>
              </a:solidFill>
            </a:endParaRP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5D929E-C210-8967-DF08-A928856F4200}"/>
              </a:ext>
            </a:extLst>
          </p:cNvPr>
          <p:cNvSpPr txBox="1"/>
          <p:nvPr/>
        </p:nvSpPr>
        <p:spPr>
          <a:xfrm>
            <a:off x="2116428" y="2653048"/>
            <a:ext cx="8302580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hlinkClick r:id="rId2"/>
              </a:rPr>
              <a:t>Delivering person-</a:t>
            </a:r>
            <a:r>
              <a:rPr lang="en-GB" dirty="0" err="1">
                <a:hlinkClick r:id="rId2"/>
              </a:rPr>
              <a:t>centered</a:t>
            </a:r>
            <a:r>
              <a:rPr lang="en-GB" dirty="0">
                <a:hlinkClick r:id="rId2"/>
              </a:rPr>
              <a:t> care with an electronic health record | BMC Medical Informatics and Decision Making | Full Text (biomedcentral.com)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/>
              </a:rPr>
              <a:t>Person-</a:t>
            </a:r>
            <a:r>
              <a:rPr lang="en-GB" dirty="0" err="1">
                <a:hlinkClick r:id="rId3"/>
              </a:rPr>
              <a:t>Centered</a:t>
            </a:r>
            <a:r>
              <a:rPr lang="en-GB" dirty="0">
                <a:hlinkClick r:id="rId3"/>
              </a:rPr>
              <a:t> Care in Nursing Homes: Potential of Complementary and Alternative Approaches and Their Challenges - Kallol Kumar Bhattacharyya, Jennifer Craft Morgan, Elisabeth O. Burgess, 2022 (sagepub.com)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Full article: Medical team meetings: utilising technology to enhance communication, collaboration and decision-making (tandfonline.com)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BDE325-0223-2345-FA57-39F11581CBEC}"/>
              </a:ext>
            </a:extLst>
          </p:cNvPr>
          <p:cNvSpPr txBox="1"/>
          <p:nvPr/>
        </p:nvSpPr>
        <p:spPr>
          <a:xfrm>
            <a:off x="1850424" y="1757293"/>
            <a:ext cx="856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Access the articles – how can the below research be used in a recommendation?</a:t>
            </a:r>
          </a:p>
        </p:txBody>
      </p:sp>
    </p:spTree>
    <p:extLst>
      <p:ext uri="{BB962C8B-B14F-4D97-AF65-F5344CB8AC3E}">
        <p14:creationId xmlns:p14="http://schemas.microsoft.com/office/powerpoint/2010/main" val="4011332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7C467-A6AD-49A5-9AC8-D08F83345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765" y="457201"/>
            <a:ext cx="10972800" cy="1143000"/>
          </a:xfrm>
        </p:spPr>
        <p:txBody>
          <a:bodyPr/>
          <a:lstStyle/>
          <a:p>
            <a:r>
              <a:rPr lang="en-GB" dirty="0"/>
              <a:t>Write your own recommendations for your Component 2 report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E3ED1-55CC-40E2-91D2-250FC10446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800" dirty="0">
              <a:solidFill>
                <a:srgbClr val="374151"/>
              </a:solidFill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A9BDCA-7A12-8DA4-7E31-74210E4B1F47}"/>
              </a:ext>
            </a:extLst>
          </p:cNvPr>
          <p:cNvSpPr txBox="1"/>
          <p:nvPr/>
        </p:nvSpPr>
        <p:spPr>
          <a:xfrm>
            <a:off x="1864453" y="2457703"/>
            <a:ext cx="804294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Remember the four stages identified on slide 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Have you included technology?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Have you addressed the limitations you have found in your main body?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Are there any potential challenges in implementing </a:t>
            </a:r>
            <a:r>
              <a:rPr lang="en-GB" sz="2800"/>
              <a:t>your recommendations?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301929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279</Words>
  <Application>Microsoft Office PowerPoint</Application>
  <PresentationFormat>Widescreen</PresentationFormat>
  <Paragraphs>35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Myriad Pro</vt:lpstr>
      <vt:lpstr>Arial</vt:lpstr>
      <vt:lpstr>Calibri</vt:lpstr>
      <vt:lpstr>Calibri Light</vt:lpstr>
      <vt:lpstr>office theme</vt:lpstr>
      <vt:lpstr>20140311PresentationUWTSDTemplate</vt:lpstr>
      <vt:lpstr>BMHP5016 Principles of Health &amp; Social Care </vt:lpstr>
      <vt:lpstr>How tow write recommendations</vt:lpstr>
      <vt:lpstr>Checklist for Each Recommendation </vt:lpstr>
      <vt:lpstr>Using research to support recommendations</vt:lpstr>
      <vt:lpstr>Write your own recommendations for your Component 2 report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Parese Ahmed</cp:lastModifiedBy>
  <cp:revision>39</cp:revision>
  <dcterms:created xsi:type="dcterms:W3CDTF">2023-11-07T18:26:26Z</dcterms:created>
  <dcterms:modified xsi:type="dcterms:W3CDTF">2025-06-11T10:55:19Z</dcterms:modified>
</cp:coreProperties>
</file>