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5"/>
  </p:notesMasterIdLst>
  <p:sldIdLst>
    <p:sldId id="257" r:id="rId5"/>
    <p:sldId id="261" r:id="rId6"/>
    <p:sldId id="262" r:id="rId7"/>
    <p:sldId id="263" r:id="rId8"/>
    <p:sldId id="264" r:id="rId9"/>
    <p:sldId id="266" r:id="rId10"/>
    <p:sldId id="267" r:id="rId11"/>
    <p:sldId id="268" r:id="rId12"/>
    <p:sldId id="269" r:id="rId13"/>
    <p:sldId id="270" r:id="rId14"/>
  </p:sldIdLst>
  <p:sldSz cx="12192000" cy="6858000"/>
  <p:notesSz cx="7010400" cy="92964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90DC843-CB36-4B1C-B15C-7B354151F72C}" v="13" dt="2023-05-03T22:21:55.70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72" d="100"/>
          <a:sy n="72" d="100"/>
        </p:scale>
        <p:origin x="618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euan Davies  (Welsh Ambulance Service NHS Trust – 020 - Health Board Clinical Lead )" userId="9430eb42-7d32-4efb-9ea9-43f7b765a4c6" providerId="ADAL" clId="{B90DC843-CB36-4B1C-B15C-7B354151F72C}"/>
    <pc:docChg chg="undo custSel delSld modSld">
      <pc:chgData name="Ieuan Davies  (Welsh Ambulance Service NHS Trust – 020 - Health Board Clinical Lead )" userId="9430eb42-7d32-4efb-9ea9-43f7b765a4c6" providerId="ADAL" clId="{B90DC843-CB36-4B1C-B15C-7B354151F72C}" dt="2023-05-04T07:00:45.366" v="1689" actId="1076"/>
      <pc:docMkLst>
        <pc:docMk/>
      </pc:docMkLst>
      <pc:sldChg chg="delSp modSp mod">
        <pc:chgData name="Ieuan Davies  (Welsh Ambulance Service NHS Trust – 020 - Health Board Clinical Lead )" userId="9430eb42-7d32-4efb-9ea9-43f7b765a4c6" providerId="ADAL" clId="{B90DC843-CB36-4B1C-B15C-7B354151F72C}" dt="2023-05-04T06:54:49.418" v="1675" actId="1076"/>
        <pc:sldMkLst>
          <pc:docMk/>
          <pc:sldMk cId="4075356961" sldId="257"/>
        </pc:sldMkLst>
        <pc:picChg chg="del">
          <ac:chgData name="Ieuan Davies  (Welsh Ambulance Service NHS Trust – 020 - Health Board Clinical Lead )" userId="9430eb42-7d32-4efb-9ea9-43f7b765a4c6" providerId="ADAL" clId="{B90DC843-CB36-4B1C-B15C-7B354151F72C}" dt="2023-05-04T06:54:44.453" v="1674" actId="478"/>
          <ac:picMkLst>
            <pc:docMk/>
            <pc:sldMk cId="4075356961" sldId="257"/>
            <ac:picMk id="6" creationId="{00000000-0000-0000-0000-000000000000}"/>
          </ac:picMkLst>
        </pc:picChg>
        <pc:picChg chg="mod">
          <ac:chgData name="Ieuan Davies  (Welsh Ambulance Service NHS Trust – 020 - Health Board Clinical Lead )" userId="9430eb42-7d32-4efb-9ea9-43f7b765a4c6" providerId="ADAL" clId="{B90DC843-CB36-4B1C-B15C-7B354151F72C}" dt="2023-05-04T06:54:49.418" v="1675" actId="1076"/>
          <ac:picMkLst>
            <pc:docMk/>
            <pc:sldMk cId="4075356961" sldId="257"/>
            <ac:picMk id="7" creationId="{B93D0B93-2EDC-4194-B994-94D05ACC9FEC}"/>
          </ac:picMkLst>
        </pc:picChg>
        <pc:picChg chg="del">
          <ac:chgData name="Ieuan Davies  (Welsh Ambulance Service NHS Trust – 020 - Health Board Clinical Lead )" userId="9430eb42-7d32-4efb-9ea9-43f7b765a4c6" providerId="ADAL" clId="{B90DC843-CB36-4B1C-B15C-7B354151F72C}" dt="2023-05-04T06:54:39.476" v="1673" actId="478"/>
          <ac:picMkLst>
            <pc:docMk/>
            <pc:sldMk cId="4075356961" sldId="257"/>
            <ac:picMk id="8" creationId="{00000000-0000-0000-0000-000000000000}"/>
          </ac:picMkLst>
        </pc:picChg>
      </pc:sldChg>
      <pc:sldChg chg="del">
        <pc:chgData name="Ieuan Davies  (Welsh Ambulance Service NHS Trust – 020 - Health Board Clinical Lead )" userId="9430eb42-7d32-4efb-9ea9-43f7b765a4c6" providerId="ADAL" clId="{B90DC843-CB36-4B1C-B15C-7B354151F72C}" dt="2023-05-03T22:25:35.780" v="1660" actId="47"/>
        <pc:sldMkLst>
          <pc:docMk/>
          <pc:sldMk cId="1469134019" sldId="258"/>
        </pc:sldMkLst>
      </pc:sldChg>
      <pc:sldChg chg="del">
        <pc:chgData name="Ieuan Davies  (Welsh Ambulance Service NHS Trust – 020 - Health Board Clinical Lead )" userId="9430eb42-7d32-4efb-9ea9-43f7b765a4c6" providerId="ADAL" clId="{B90DC843-CB36-4B1C-B15C-7B354151F72C}" dt="2023-05-03T22:25:37.310" v="1661" actId="47"/>
        <pc:sldMkLst>
          <pc:docMk/>
          <pc:sldMk cId="4119796855" sldId="260"/>
        </pc:sldMkLst>
      </pc:sldChg>
      <pc:sldChg chg="modSp mod">
        <pc:chgData name="Ieuan Davies  (Welsh Ambulance Service NHS Trust – 020 - Health Board Clinical Lead )" userId="9430eb42-7d32-4efb-9ea9-43f7b765a4c6" providerId="ADAL" clId="{B90DC843-CB36-4B1C-B15C-7B354151F72C}" dt="2023-05-04T06:59:14.442" v="1679" actId="20577"/>
        <pc:sldMkLst>
          <pc:docMk/>
          <pc:sldMk cId="3771940273" sldId="261"/>
        </pc:sldMkLst>
        <pc:spChg chg="mod">
          <ac:chgData name="Ieuan Davies  (Welsh Ambulance Service NHS Trust – 020 - Health Board Clinical Lead )" userId="9430eb42-7d32-4efb-9ea9-43f7b765a4c6" providerId="ADAL" clId="{B90DC843-CB36-4B1C-B15C-7B354151F72C}" dt="2023-05-04T06:59:14.442" v="1679" actId="20577"/>
          <ac:spMkLst>
            <pc:docMk/>
            <pc:sldMk cId="3771940273" sldId="261"/>
            <ac:spMk id="5" creationId="{7CF8CE03-8CB9-6F11-7937-7CB24F88E56A}"/>
          </ac:spMkLst>
        </pc:spChg>
      </pc:sldChg>
      <pc:sldChg chg="modSp mod">
        <pc:chgData name="Ieuan Davies  (Welsh Ambulance Service NHS Trust – 020 - Health Board Clinical Lead )" userId="9430eb42-7d32-4efb-9ea9-43f7b765a4c6" providerId="ADAL" clId="{B90DC843-CB36-4B1C-B15C-7B354151F72C}" dt="2023-05-04T06:59:39.146" v="1683" actId="20577"/>
        <pc:sldMkLst>
          <pc:docMk/>
          <pc:sldMk cId="914268285" sldId="262"/>
        </pc:sldMkLst>
        <pc:spChg chg="mod">
          <ac:chgData name="Ieuan Davies  (Welsh Ambulance Service NHS Trust – 020 - Health Board Clinical Lead )" userId="9430eb42-7d32-4efb-9ea9-43f7b765a4c6" providerId="ADAL" clId="{B90DC843-CB36-4B1C-B15C-7B354151F72C}" dt="2023-05-04T06:59:39.146" v="1683" actId="20577"/>
          <ac:spMkLst>
            <pc:docMk/>
            <pc:sldMk cId="914268285" sldId="262"/>
            <ac:spMk id="22" creationId="{FBFC59CC-1D23-FE2C-D457-79BFB7283ACF}"/>
          </ac:spMkLst>
        </pc:spChg>
      </pc:sldChg>
      <pc:sldChg chg="modSp mod">
        <pc:chgData name="Ieuan Davies  (Welsh Ambulance Service NHS Trust – 020 - Health Board Clinical Lead )" userId="9430eb42-7d32-4efb-9ea9-43f7b765a4c6" providerId="ADAL" clId="{B90DC843-CB36-4B1C-B15C-7B354151F72C}" dt="2023-05-03T21:43:25.548" v="523" actId="2711"/>
        <pc:sldMkLst>
          <pc:docMk/>
          <pc:sldMk cId="2662569258" sldId="264"/>
        </pc:sldMkLst>
        <pc:spChg chg="mod">
          <ac:chgData name="Ieuan Davies  (Welsh Ambulance Service NHS Trust – 020 - Health Board Clinical Lead )" userId="9430eb42-7d32-4efb-9ea9-43f7b765a4c6" providerId="ADAL" clId="{B90DC843-CB36-4B1C-B15C-7B354151F72C}" dt="2023-05-03T21:43:25.548" v="523" actId="2711"/>
          <ac:spMkLst>
            <pc:docMk/>
            <pc:sldMk cId="2662569258" sldId="264"/>
            <ac:spMk id="2" creationId="{40A761EE-6834-5249-6CCF-A26A14C0E30A}"/>
          </ac:spMkLst>
        </pc:spChg>
      </pc:sldChg>
      <pc:sldChg chg="del">
        <pc:chgData name="Ieuan Davies  (Welsh Ambulance Service NHS Trust – 020 - Health Board Clinical Lead )" userId="9430eb42-7d32-4efb-9ea9-43f7b765a4c6" providerId="ADAL" clId="{B90DC843-CB36-4B1C-B15C-7B354151F72C}" dt="2023-05-03T22:25:33.058" v="1659" actId="47"/>
        <pc:sldMkLst>
          <pc:docMk/>
          <pc:sldMk cId="1962115493" sldId="265"/>
        </pc:sldMkLst>
      </pc:sldChg>
      <pc:sldChg chg="addSp delSp modSp mod">
        <pc:chgData name="Ieuan Davies  (Welsh Ambulance Service NHS Trust – 020 - Health Board Clinical Lead )" userId="9430eb42-7d32-4efb-9ea9-43f7b765a4c6" providerId="ADAL" clId="{B90DC843-CB36-4B1C-B15C-7B354151F72C}" dt="2023-05-03T21:42:57.340" v="521" actId="2711"/>
        <pc:sldMkLst>
          <pc:docMk/>
          <pc:sldMk cId="3990819714" sldId="266"/>
        </pc:sldMkLst>
        <pc:spChg chg="add mod">
          <ac:chgData name="Ieuan Davies  (Welsh Ambulance Service NHS Trust – 020 - Health Board Clinical Lead )" userId="9430eb42-7d32-4efb-9ea9-43f7b765a4c6" providerId="ADAL" clId="{B90DC843-CB36-4B1C-B15C-7B354151F72C}" dt="2023-05-03T21:42:57.340" v="521" actId="2711"/>
          <ac:spMkLst>
            <pc:docMk/>
            <pc:sldMk cId="3990819714" sldId="266"/>
            <ac:spMk id="2" creationId="{53CE4277-A18C-BD98-D81D-89EFA3368912}"/>
          </ac:spMkLst>
        </pc:spChg>
        <pc:spChg chg="del mod">
          <ac:chgData name="Ieuan Davies  (Welsh Ambulance Service NHS Trust – 020 - Health Board Clinical Lead )" userId="9430eb42-7d32-4efb-9ea9-43f7b765a4c6" providerId="ADAL" clId="{B90DC843-CB36-4B1C-B15C-7B354151F72C}" dt="2023-05-03T21:16:19.164" v="30"/>
          <ac:spMkLst>
            <pc:docMk/>
            <pc:sldMk cId="3990819714" sldId="266"/>
            <ac:spMk id="9" creationId="{CBFD0C8A-A734-4D2F-93B8-152EF8E6F862}"/>
          </ac:spMkLst>
        </pc:spChg>
        <pc:spChg chg="mod">
          <ac:chgData name="Ieuan Davies  (Welsh Ambulance Service NHS Trust – 020 - Health Board Clinical Lead )" userId="9430eb42-7d32-4efb-9ea9-43f7b765a4c6" providerId="ADAL" clId="{B90DC843-CB36-4B1C-B15C-7B354151F72C}" dt="2023-05-03T21:16:18.694" v="28" actId="255"/>
          <ac:spMkLst>
            <pc:docMk/>
            <pc:sldMk cId="3990819714" sldId="266"/>
            <ac:spMk id="17" creationId="{25381462-274F-4675-812A-1242973F0206}"/>
          </ac:spMkLst>
        </pc:spChg>
        <pc:graphicFrameChg chg="del">
          <ac:chgData name="Ieuan Davies  (Welsh Ambulance Service NHS Trust – 020 - Health Board Clinical Lead )" userId="9430eb42-7d32-4efb-9ea9-43f7b765a4c6" providerId="ADAL" clId="{B90DC843-CB36-4B1C-B15C-7B354151F72C}" dt="2023-05-03T21:15:37.190" v="0" actId="478"/>
          <ac:graphicFrameMkLst>
            <pc:docMk/>
            <pc:sldMk cId="3990819714" sldId="266"/>
            <ac:graphicFrameMk id="5" creationId="{460BB9A5-AC61-4A05-B7F5-B45E336DED16}"/>
          </ac:graphicFrameMkLst>
        </pc:graphicFrameChg>
      </pc:sldChg>
      <pc:sldChg chg="addSp delSp modSp mod">
        <pc:chgData name="Ieuan Davies  (Welsh Ambulance Service NHS Trust – 020 - Health Board Clinical Lead )" userId="9430eb42-7d32-4efb-9ea9-43f7b765a4c6" providerId="ADAL" clId="{B90DC843-CB36-4B1C-B15C-7B354151F72C}" dt="2023-05-04T07:00:18.367" v="1686" actId="1076"/>
        <pc:sldMkLst>
          <pc:docMk/>
          <pc:sldMk cId="172781697" sldId="267"/>
        </pc:sldMkLst>
        <pc:spChg chg="add mod">
          <ac:chgData name="Ieuan Davies  (Welsh Ambulance Service NHS Trust – 020 - Health Board Clinical Lead )" userId="9430eb42-7d32-4efb-9ea9-43f7b765a4c6" providerId="ADAL" clId="{B90DC843-CB36-4B1C-B15C-7B354151F72C}" dt="2023-05-03T22:08:53.531" v="945" actId="1076"/>
          <ac:spMkLst>
            <pc:docMk/>
            <pc:sldMk cId="172781697" sldId="267"/>
            <ac:spMk id="2" creationId="{ADC74F12-836C-8F00-58F0-154C9FE352DA}"/>
          </ac:spMkLst>
        </pc:spChg>
        <pc:spChg chg="del mod">
          <ac:chgData name="Ieuan Davies  (Welsh Ambulance Service NHS Trust – 020 - Health Board Clinical Lead )" userId="9430eb42-7d32-4efb-9ea9-43f7b765a4c6" providerId="ADAL" clId="{B90DC843-CB36-4B1C-B15C-7B354151F72C}" dt="2023-05-03T21:28:32.534" v="308" actId="478"/>
          <ac:spMkLst>
            <pc:docMk/>
            <pc:sldMk cId="172781697" sldId="267"/>
            <ac:spMk id="9" creationId="{CBFD0C8A-A734-4D2F-93B8-152EF8E6F862}"/>
          </ac:spMkLst>
        </pc:spChg>
        <pc:spChg chg="del mod">
          <ac:chgData name="Ieuan Davies  (Welsh Ambulance Service NHS Trust – 020 - Health Board Clinical Lead )" userId="9430eb42-7d32-4efb-9ea9-43f7b765a4c6" providerId="ADAL" clId="{B90DC843-CB36-4B1C-B15C-7B354151F72C}" dt="2023-05-03T21:29:06.422" v="365"/>
          <ac:spMkLst>
            <pc:docMk/>
            <pc:sldMk cId="172781697" sldId="267"/>
            <ac:spMk id="17" creationId="{25381462-274F-4675-812A-1242973F0206}"/>
          </ac:spMkLst>
        </pc:spChg>
        <pc:graphicFrameChg chg="del">
          <ac:chgData name="Ieuan Davies  (Welsh Ambulance Service NHS Trust – 020 - Health Board Clinical Lead )" userId="9430eb42-7d32-4efb-9ea9-43f7b765a4c6" providerId="ADAL" clId="{B90DC843-CB36-4B1C-B15C-7B354151F72C}" dt="2023-05-03T21:28:25.168" v="306" actId="478"/>
          <ac:graphicFrameMkLst>
            <pc:docMk/>
            <pc:sldMk cId="172781697" sldId="267"/>
            <ac:graphicFrameMk id="5" creationId="{460BB9A5-AC61-4A05-B7F5-B45E336DED16}"/>
          </ac:graphicFrameMkLst>
        </pc:graphicFrameChg>
        <pc:picChg chg="add mod">
          <ac:chgData name="Ieuan Davies  (Welsh Ambulance Service NHS Trust – 020 - Health Board Clinical Lead )" userId="9430eb42-7d32-4efb-9ea9-43f7b765a4c6" providerId="ADAL" clId="{B90DC843-CB36-4B1C-B15C-7B354151F72C}" dt="2023-05-04T07:00:18.367" v="1686" actId="1076"/>
          <ac:picMkLst>
            <pc:docMk/>
            <pc:sldMk cId="172781697" sldId="267"/>
            <ac:picMk id="4" creationId="{B1CC587E-5672-70A7-50EA-838151552547}"/>
          </ac:picMkLst>
        </pc:picChg>
      </pc:sldChg>
      <pc:sldChg chg="addSp delSp modSp mod">
        <pc:chgData name="Ieuan Davies  (Welsh Ambulance Service NHS Trust – 020 - Health Board Clinical Lead )" userId="9430eb42-7d32-4efb-9ea9-43f7b765a4c6" providerId="ADAL" clId="{B90DC843-CB36-4B1C-B15C-7B354151F72C}" dt="2023-05-03T22:08:42.674" v="944" actId="2711"/>
        <pc:sldMkLst>
          <pc:docMk/>
          <pc:sldMk cId="968667370" sldId="268"/>
        </pc:sldMkLst>
        <pc:spChg chg="add del mod">
          <ac:chgData name="Ieuan Davies  (Welsh Ambulance Service NHS Trust – 020 - Health Board Clinical Lead )" userId="9430eb42-7d32-4efb-9ea9-43f7b765a4c6" providerId="ADAL" clId="{B90DC843-CB36-4B1C-B15C-7B354151F72C}" dt="2023-05-03T21:42:01.277" v="517"/>
          <ac:spMkLst>
            <pc:docMk/>
            <pc:sldMk cId="968667370" sldId="268"/>
            <ac:spMk id="2" creationId="{3D946CCC-A26F-4D5D-B789-7E3AFD2ED9B8}"/>
          </ac:spMkLst>
        </pc:spChg>
        <pc:spChg chg="add mod">
          <ac:chgData name="Ieuan Davies  (Welsh Ambulance Service NHS Trust – 020 - Health Board Clinical Lead )" userId="9430eb42-7d32-4efb-9ea9-43f7b765a4c6" providerId="ADAL" clId="{B90DC843-CB36-4B1C-B15C-7B354151F72C}" dt="2023-05-03T21:45:34.551" v="581" actId="20577"/>
          <ac:spMkLst>
            <pc:docMk/>
            <pc:sldMk cId="968667370" sldId="268"/>
            <ac:spMk id="3" creationId="{6253AC88-6476-48CC-6DFA-89C89B0D9F92}"/>
          </ac:spMkLst>
        </pc:spChg>
        <pc:spChg chg="add del mod">
          <ac:chgData name="Ieuan Davies  (Welsh Ambulance Service NHS Trust – 020 - Health Board Clinical Lead )" userId="9430eb42-7d32-4efb-9ea9-43f7b765a4c6" providerId="ADAL" clId="{B90DC843-CB36-4B1C-B15C-7B354151F72C}" dt="2023-05-03T21:56:29.179" v="592" actId="767"/>
          <ac:spMkLst>
            <pc:docMk/>
            <pc:sldMk cId="968667370" sldId="268"/>
            <ac:spMk id="7" creationId="{EE5313C2-B839-2FC5-D488-2FE991E2065B}"/>
          </ac:spMkLst>
        </pc:spChg>
        <pc:spChg chg="del">
          <ac:chgData name="Ieuan Davies  (Welsh Ambulance Service NHS Trust – 020 - Health Board Clinical Lead )" userId="9430eb42-7d32-4efb-9ea9-43f7b765a4c6" providerId="ADAL" clId="{B90DC843-CB36-4B1C-B15C-7B354151F72C}" dt="2023-05-03T21:41:47.244" v="513" actId="478"/>
          <ac:spMkLst>
            <pc:docMk/>
            <pc:sldMk cId="968667370" sldId="268"/>
            <ac:spMk id="9" creationId="{CBFD0C8A-A734-4D2F-93B8-152EF8E6F862}"/>
          </ac:spMkLst>
        </pc:spChg>
        <pc:spChg chg="del">
          <ac:chgData name="Ieuan Davies  (Welsh Ambulance Service NHS Trust – 020 - Health Board Clinical Lead )" userId="9430eb42-7d32-4efb-9ea9-43f7b765a4c6" providerId="ADAL" clId="{B90DC843-CB36-4B1C-B15C-7B354151F72C}" dt="2023-05-03T21:41:50.406" v="514" actId="478"/>
          <ac:spMkLst>
            <pc:docMk/>
            <pc:sldMk cId="968667370" sldId="268"/>
            <ac:spMk id="17" creationId="{25381462-274F-4675-812A-1242973F0206}"/>
          </ac:spMkLst>
        </pc:spChg>
        <pc:spChg chg="add mod">
          <ac:chgData name="Ieuan Davies  (Welsh Ambulance Service NHS Trust – 020 - Health Board Clinical Lead )" userId="9430eb42-7d32-4efb-9ea9-43f7b765a4c6" providerId="ADAL" clId="{B90DC843-CB36-4B1C-B15C-7B354151F72C}" dt="2023-05-03T22:08:42.674" v="944" actId="2711"/>
          <ac:spMkLst>
            <pc:docMk/>
            <pc:sldMk cId="968667370" sldId="268"/>
            <ac:spMk id="22" creationId="{7366E7D8-6E4F-9248-BF13-7BE93EC67F68}"/>
          </ac:spMkLst>
        </pc:spChg>
        <pc:grpChg chg="del">
          <ac:chgData name="Ieuan Davies  (Welsh Ambulance Service NHS Trust – 020 - Health Board Clinical Lead )" userId="9430eb42-7d32-4efb-9ea9-43f7b765a4c6" providerId="ADAL" clId="{B90DC843-CB36-4B1C-B15C-7B354151F72C}" dt="2023-05-03T21:41:41.053" v="512" actId="478"/>
          <ac:grpSpMkLst>
            <pc:docMk/>
            <pc:sldMk cId="968667370" sldId="268"/>
            <ac:grpSpMk id="8" creationId="{D48FDF3A-EF5F-4F8E-9CD2-911F167A846F}"/>
          </ac:grpSpMkLst>
        </pc:grpChg>
        <pc:picChg chg="add del mod">
          <ac:chgData name="Ieuan Davies  (Welsh Ambulance Service NHS Trust – 020 - Health Board Clinical Lead )" userId="9430eb42-7d32-4efb-9ea9-43f7b765a4c6" providerId="ADAL" clId="{B90DC843-CB36-4B1C-B15C-7B354151F72C}" dt="2023-05-03T21:56:28.378" v="591" actId="22"/>
          <ac:picMkLst>
            <pc:docMk/>
            <pc:sldMk cId="968667370" sldId="268"/>
            <ac:picMk id="21" creationId="{1A647578-53EB-87F2-856E-4EDA4E334671}"/>
          </ac:picMkLst>
        </pc:picChg>
      </pc:sldChg>
      <pc:sldChg chg="addSp delSp modSp mod">
        <pc:chgData name="Ieuan Davies  (Welsh Ambulance Service NHS Trust – 020 - Health Board Clinical Lead )" userId="9430eb42-7d32-4efb-9ea9-43f7b765a4c6" providerId="ADAL" clId="{B90DC843-CB36-4B1C-B15C-7B354151F72C}" dt="2023-05-04T07:00:45.366" v="1689" actId="1076"/>
        <pc:sldMkLst>
          <pc:docMk/>
          <pc:sldMk cId="3914608886" sldId="269"/>
        </pc:sldMkLst>
        <pc:spChg chg="add mod">
          <ac:chgData name="Ieuan Davies  (Welsh Ambulance Service NHS Trust – 020 - Health Board Clinical Lead )" userId="9430eb42-7d32-4efb-9ea9-43f7b765a4c6" providerId="ADAL" clId="{B90DC843-CB36-4B1C-B15C-7B354151F72C}" dt="2023-05-03T22:10:36.636" v="983" actId="1076"/>
          <ac:spMkLst>
            <pc:docMk/>
            <pc:sldMk cId="3914608886" sldId="269"/>
            <ac:spMk id="2" creationId="{43030713-1A08-083C-3236-A9ECD18CDFD5}"/>
          </ac:spMkLst>
        </pc:spChg>
        <pc:spChg chg="add mod">
          <ac:chgData name="Ieuan Davies  (Welsh Ambulance Service NHS Trust – 020 - Health Board Clinical Lead )" userId="9430eb42-7d32-4efb-9ea9-43f7b765a4c6" providerId="ADAL" clId="{B90DC843-CB36-4B1C-B15C-7B354151F72C}" dt="2023-05-04T07:00:45.366" v="1689" actId="1076"/>
          <ac:spMkLst>
            <pc:docMk/>
            <pc:sldMk cId="3914608886" sldId="269"/>
            <ac:spMk id="3" creationId="{EABEFD61-0559-6B31-42F9-37F37E763518}"/>
          </ac:spMkLst>
        </pc:spChg>
        <pc:spChg chg="del">
          <ac:chgData name="Ieuan Davies  (Welsh Ambulance Service NHS Trust – 020 - Health Board Clinical Lead )" userId="9430eb42-7d32-4efb-9ea9-43f7b765a4c6" providerId="ADAL" clId="{B90DC843-CB36-4B1C-B15C-7B354151F72C}" dt="2023-05-03T22:09:20.606" v="947" actId="478"/>
          <ac:spMkLst>
            <pc:docMk/>
            <pc:sldMk cId="3914608886" sldId="269"/>
            <ac:spMk id="9" creationId="{CBFD0C8A-A734-4D2F-93B8-152EF8E6F862}"/>
          </ac:spMkLst>
        </pc:spChg>
        <pc:spChg chg="del">
          <ac:chgData name="Ieuan Davies  (Welsh Ambulance Service NHS Trust – 020 - Health Board Clinical Lead )" userId="9430eb42-7d32-4efb-9ea9-43f7b765a4c6" providerId="ADAL" clId="{B90DC843-CB36-4B1C-B15C-7B354151F72C}" dt="2023-05-03T22:09:25.680" v="948" actId="478"/>
          <ac:spMkLst>
            <pc:docMk/>
            <pc:sldMk cId="3914608886" sldId="269"/>
            <ac:spMk id="17" creationId="{25381462-274F-4675-812A-1242973F0206}"/>
          </ac:spMkLst>
        </pc:spChg>
        <pc:graphicFrameChg chg="del">
          <ac:chgData name="Ieuan Davies  (Welsh Ambulance Service NHS Trust – 020 - Health Board Clinical Lead )" userId="9430eb42-7d32-4efb-9ea9-43f7b765a4c6" providerId="ADAL" clId="{B90DC843-CB36-4B1C-B15C-7B354151F72C}" dt="2023-05-03T22:09:16.686" v="946" actId="478"/>
          <ac:graphicFrameMkLst>
            <pc:docMk/>
            <pc:sldMk cId="3914608886" sldId="269"/>
            <ac:graphicFrameMk id="5" creationId="{460BB9A5-AC61-4A05-B7F5-B45E336DED16}"/>
          </ac:graphicFrameMkLst>
        </pc:graphicFrameChg>
      </pc:sldChg>
      <pc:sldChg chg="addSp delSp modSp mod">
        <pc:chgData name="Ieuan Davies  (Welsh Ambulance Service NHS Trust – 020 - Health Board Clinical Lead )" userId="9430eb42-7d32-4efb-9ea9-43f7b765a4c6" providerId="ADAL" clId="{B90DC843-CB36-4B1C-B15C-7B354151F72C}" dt="2023-05-03T22:26:06.441" v="1667" actId="2"/>
        <pc:sldMkLst>
          <pc:docMk/>
          <pc:sldMk cId="1559098266" sldId="270"/>
        </pc:sldMkLst>
        <pc:spChg chg="add mod">
          <ac:chgData name="Ieuan Davies  (Welsh Ambulance Service NHS Trust – 020 - Health Board Clinical Lead )" userId="9430eb42-7d32-4efb-9ea9-43f7b765a4c6" providerId="ADAL" clId="{B90DC843-CB36-4B1C-B15C-7B354151F72C}" dt="2023-05-03T22:25:58.192" v="1664" actId="313"/>
          <ac:spMkLst>
            <pc:docMk/>
            <pc:sldMk cId="1559098266" sldId="270"/>
            <ac:spMk id="2" creationId="{478ABF26-D586-16C2-E09E-F9DDEFEF86A3}"/>
          </ac:spMkLst>
        </pc:spChg>
        <pc:spChg chg="add mod">
          <ac:chgData name="Ieuan Davies  (Welsh Ambulance Service NHS Trust – 020 - Health Board Clinical Lead )" userId="9430eb42-7d32-4efb-9ea9-43f7b765a4c6" providerId="ADAL" clId="{B90DC843-CB36-4B1C-B15C-7B354151F72C}" dt="2023-05-03T22:20:27.294" v="1415" actId="20577"/>
          <ac:spMkLst>
            <pc:docMk/>
            <pc:sldMk cId="1559098266" sldId="270"/>
            <ac:spMk id="3" creationId="{04635B80-3E8E-EC21-C23B-5C01DEED2F12}"/>
          </ac:spMkLst>
        </pc:spChg>
        <pc:spChg chg="add mod">
          <ac:chgData name="Ieuan Davies  (Welsh Ambulance Service NHS Trust – 020 - Health Board Clinical Lead )" userId="9430eb42-7d32-4efb-9ea9-43f7b765a4c6" providerId="ADAL" clId="{B90DC843-CB36-4B1C-B15C-7B354151F72C}" dt="2023-05-03T22:26:05.437" v="1666" actId="2"/>
          <ac:spMkLst>
            <pc:docMk/>
            <pc:sldMk cId="1559098266" sldId="270"/>
            <ac:spMk id="4" creationId="{AF54606E-5378-3EF6-0C26-A0EF04AB07A4}"/>
          </ac:spMkLst>
        </pc:spChg>
        <pc:spChg chg="add mod">
          <ac:chgData name="Ieuan Davies  (Welsh Ambulance Service NHS Trust – 020 - Health Board Clinical Lead )" userId="9430eb42-7d32-4efb-9ea9-43f7b765a4c6" providerId="ADAL" clId="{B90DC843-CB36-4B1C-B15C-7B354151F72C}" dt="2023-05-03T22:26:06.441" v="1667" actId="2"/>
          <ac:spMkLst>
            <pc:docMk/>
            <pc:sldMk cId="1559098266" sldId="270"/>
            <ac:spMk id="6" creationId="{5E297255-B429-4D3E-1462-4C4011CDE25F}"/>
          </ac:spMkLst>
        </pc:spChg>
        <pc:spChg chg="del">
          <ac:chgData name="Ieuan Davies  (Welsh Ambulance Service NHS Trust – 020 - Health Board Clinical Lead )" userId="9430eb42-7d32-4efb-9ea9-43f7b765a4c6" providerId="ADAL" clId="{B90DC843-CB36-4B1C-B15C-7B354151F72C}" dt="2023-05-03T22:12:26.263" v="1028" actId="478"/>
          <ac:spMkLst>
            <pc:docMk/>
            <pc:sldMk cId="1559098266" sldId="270"/>
            <ac:spMk id="9" creationId="{CBFD0C8A-A734-4D2F-93B8-152EF8E6F862}"/>
          </ac:spMkLst>
        </pc:spChg>
        <pc:spChg chg="del">
          <ac:chgData name="Ieuan Davies  (Welsh Ambulance Service NHS Trust – 020 - Health Board Clinical Lead )" userId="9430eb42-7d32-4efb-9ea9-43f7b765a4c6" providerId="ADAL" clId="{B90DC843-CB36-4B1C-B15C-7B354151F72C}" dt="2023-05-03T22:12:22.255" v="1027" actId="478"/>
          <ac:spMkLst>
            <pc:docMk/>
            <pc:sldMk cId="1559098266" sldId="270"/>
            <ac:spMk id="17" creationId="{25381462-274F-4675-812A-1242973F0206}"/>
          </ac:spMkLst>
        </pc:spChg>
        <pc:graphicFrameChg chg="del">
          <ac:chgData name="Ieuan Davies  (Welsh Ambulance Service NHS Trust – 020 - Health Board Clinical Lead )" userId="9430eb42-7d32-4efb-9ea9-43f7b765a4c6" providerId="ADAL" clId="{B90DC843-CB36-4B1C-B15C-7B354151F72C}" dt="2023-05-03T22:12:18.699" v="1026" actId="478"/>
          <ac:graphicFrameMkLst>
            <pc:docMk/>
            <pc:sldMk cId="1559098266" sldId="270"/>
            <ac:graphicFrameMk id="5" creationId="{460BB9A5-AC61-4A05-B7F5-B45E336DED16}"/>
          </ac:graphicFrameMkLst>
        </pc:graphicFrameChg>
      </pc:sldChg>
      <pc:sldChg chg="del">
        <pc:chgData name="Ieuan Davies  (Welsh Ambulance Service NHS Trust – 020 - Health Board Clinical Lead )" userId="9430eb42-7d32-4efb-9ea9-43f7b765a4c6" providerId="ADAL" clId="{B90DC843-CB36-4B1C-B15C-7B354151F72C}" dt="2023-05-03T22:25:23.367" v="1657" actId="47"/>
        <pc:sldMkLst>
          <pc:docMk/>
          <pc:sldMk cId="3570957135" sldId="271"/>
        </pc:sldMkLst>
      </pc:sldChg>
      <pc:sldChg chg="del">
        <pc:chgData name="Ieuan Davies  (Welsh Ambulance Service NHS Trust – 020 - Health Board Clinical Lead )" userId="9430eb42-7d32-4efb-9ea9-43f7b765a4c6" providerId="ADAL" clId="{B90DC843-CB36-4B1C-B15C-7B354151F72C}" dt="2023-05-03T22:25:30.187" v="1658" actId="47"/>
        <pc:sldMkLst>
          <pc:docMk/>
          <pc:sldMk cId="3984085869" sldId="272"/>
        </pc:sldMkLst>
      </pc:sldChg>
      <pc:sldChg chg="del">
        <pc:chgData name="Ieuan Davies  (Welsh Ambulance Service NHS Trust – 020 - Health Board Clinical Lead )" userId="9430eb42-7d32-4efb-9ea9-43f7b765a4c6" providerId="ADAL" clId="{B90DC843-CB36-4B1C-B15C-7B354151F72C}" dt="2023-05-03T22:25:38.626" v="1662" actId="47"/>
        <pc:sldMkLst>
          <pc:docMk/>
          <pc:sldMk cId="2735761619" sldId="273"/>
        </pc:sldMkLst>
      </pc:sldChg>
      <pc:sldChg chg="del">
        <pc:chgData name="Ieuan Davies  (Welsh Ambulance Service NHS Trust – 020 - Health Board Clinical Lead )" userId="9430eb42-7d32-4efb-9ea9-43f7b765a4c6" providerId="ADAL" clId="{B90DC843-CB36-4B1C-B15C-7B354151F72C}" dt="2023-05-03T22:25:39.991" v="1663" actId="47"/>
        <pc:sldMkLst>
          <pc:docMk/>
          <pc:sldMk cId="1669291176" sldId="274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37840" cy="466434"/>
          </a:xfrm>
          <a:prstGeom prst="rect">
            <a:avLst/>
          </a:prstGeom>
        </p:spPr>
        <p:txBody>
          <a:bodyPr vert="horz" lIns="93177" tIns="46589" rIns="93177" bIns="46589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70938" y="0"/>
            <a:ext cx="3037840" cy="466434"/>
          </a:xfrm>
          <a:prstGeom prst="rect">
            <a:avLst/>
          </a:prstGeom>
        </p:spPr>
        <p:txBody>
          <a:bodyPr vert="horz" lIns="93177" tIns="46589" rIns="93177" bIns="46589" rtlCol="0"/>
          <a:lstStyle>
            <a:lvl1pPr algn="r">
              <a:defRPr sz="1200"/>
            </a:lvl1pPr>
          </a:lstStyle>
          <a:p>
            <a:fld id="{572EDCB4-3D16-4B39-8852-5FA274CCCD36}" type="datetimeFigureOut">
              <a:rPr lang="en-GB" smtClean="0"/>
              <a:t>04/05/2023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717550" y="1162050"/>
            <a:ext cx="5575300" cy="31369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3177" tIns="46589" rIns="93177" bIns="46589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701040" y="4473892"/>
            <a:ext cx="5608320" cy="3660458"/>
          </a:xfrm>
          <a:prstGeom prst="rect">
            <a:avLst/>
          </a:prstGeom>
        </p:spPr>
        <p:txBody>
          <a:bodyPr vert="horz" lIns="93177" tIns="46589" rIns="93177" bIns="46589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829967"/>
            <a:ext cx="3037840" cy="466433"/>
          </a:xfrm>
          <a:prstGeom prst="rect">
            <a:avLst/>
          </a:prstGeom>
        </p:spPr>
        <p:txBody>
          <a:bodyPr vert="horz" lIns="93177" tIns="46589" rIns="93177" bIns="46589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70938" y="8829967"/>
            <a:ext cx="3037840" cy="466433"/>
          </a:xfrm>
          <a:prstGeom prst="rect">
            <a:avLst/>
          </a:prstGeom>
        </p:spPr>
        <p:txBody>
          <a:bodyPr vert="horz" lIns="93177" tIns="46589" rIns="93177" bIns="46589" rtlCol="0" anchor="b"/>
          <a:lstStyle>
            <a:lvl1pPr algn="r">
              <a:defRPr sz="1200"/>
            </a:lvl1pPr>
          </a:lstStyle>
          <a:p>
            <a:fld id="{A22638F6-C3BB-4139-86BA-B96EF529A6C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46332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4708" indent="-174708">
              <a:buFont typeface="Arial" panose="020B0604020202020204" pitchFamily="34" charset="0"/>
              <a:buChar char="•"/>
            </a:pPr>
            <a:r>
              <a:rPr lang="en-GB" dirty="0"/>
              <a:t>Talk about Estelle’s Directorate,</a:t>
            </a:r>
            <a:r>
              <a:rPr lang="en-GB" baseline="0" dirty="0"/>
              <a:t> maybe also mention here that the Patient Engagement teams sits in the Quality and Nursing Directorate </a:t>
            </a:r>
          </a:p>
          <a:p>
            <a:pPr marL="174708" indent="-174708">
              <a:buFont typeface="Arial" panose="020B0604020202020204" pitchFamily="34" charset="0"/>
              <a:buChar char="•"/>
            </a:pPr>
            <a:r>
              <a:rPr lang="en-GB" baseline="0" dirty="0"/>
              <a:t>Introduce the team and what their main focus is </a:t>
            </a:r>
          </a:p>
          <a:p>
            <a:pPr marL="174708" indent="-174708">
              <a:buFont typeface="Arial" panose="020B0604020202020204" pitchFamily="34" charset="0"/>
              <a:buChar char="•"/>
            </a:pPr>
            <a:r>
              <a:rPr lang="en-GB" baseline="0" dirty="0"/>
              <a:t>How to contact us, both in and out of hours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D39C1D-3EC9-46F4-8595-2CF4DD2133D9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981113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4708" indent="-174708">
              <a:buFont typeface="Arial" panose="020B0604020202020204" pitchFamily="34" charset="0"/>
              <a:buChar char="•"/>
            </a:pPr>
            <a:r>
              <a:rPr lang="en-GB" dirty="0"/>
              <a:t>Talk about Estelle’s Directorate,</a:t>
            </a:r>
            <a:r>
              <a:rPr lang="en-GB" baseline="0" dirty="0"/>
              <a:t> maybe also mention here that the Patient Engagement teams sits in the Quality and Nursing Directorate </a:t>
            </a:r>
          </a:p>
          <a:p>
            <a:pPr marL="174708" indent="-174708">
              <a:buFont typeface="Arial" panose="020B0604020202020204" pitchFamily="34" charset="0"/>
              <a:buChar char="•"/>
            </a:pPr>
            <a:r>
              <a:rPr lang="en-GB" baseline="0" dirty="0"/>
              <a:t>Introduce the team and what their main focus is </a:t>
            </a:r>
          </a:p>
          <a:p>
            <a:pPr marL="174708" indent="-174708">
              <a:buFont typeface="Arial" panose="020B0604020202020204" pitchFamily="34" charset="0"/>
              <a:buChar char="•"/>
            </a:pPr>
            <a:r>
              <a:rPr lang="en-GB" baseline="0" dirty="0"/>
              <a:t>How to contact us, both in and out of hours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D39C1D-3EC9-46F4-8595-2CF4DD2133D9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90181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4708" indent="-174708">
              <a:buFont typeface="Arial" panose="020B0604020202020204" pitchFamily="34" charset="0"/>
              <a:buChar char="•"/>
            </a:pPr>
            <a:r>
              <a:rPr lang="en-GB" dirty="0"/>
              <a:t>Talk about Estelle’s Directorate,</a:t>
            </a:r>
            <a:r>
              <a:rPr lang="en-GB" baseline="0" dirty="0"/>
              <a:t> maybe also mention here that the Patient Engagement teams sits in the Quality and Nursing Directorate </a:t>
            </a:r>
          </a:p>
          <a:p>
            <a:pPr marL="174708" indent="-174708">
              <a:buFont typeface="Arial" panose="020B0604020202020204" pitchFamily="34" charset="0"/>
              <a:buChar char="•"/>
            </a:pPr>
            <a:r>
              <a:rPr lang="en-GB" baseline="0" dirty="0"/>
              <a:t>Introduce the team and what their main focus is </a:t>
            </a:r>
          </a:p>
          <a:p>
            <a:pPr marL="174708" indent="-174708">
              <a:buFont typeface="Arial" panose="020B0604020202020204" pitchFamily="34" charset="0"/>
              <a:buChar char="•"/>
            </a:pPr>
            <a:r>
              <a:rPr lang="en-GB" baseline="0" dirty="0"/>
              <a:t>How to contact us, both in and out of hours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D39C1D-3EC9-46F4-8595-2CF4DD2133D9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400756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4708" indent="-174708">
              <a:buFont typeface="Arial" panose="020B0604020202020204" pitchFamily="34" charset="0"/>
              <a:buChar char="•"/>
            </a:pPr>
            <a:r>
              <a:rPr lang="en-GB" dirty="0"/>
              <a:t>Talk about Estelle’s Directorate,</a:t>
            </a:r>
            <a:r>
              <a:rPr lang="en-GB" baseline="0" dirty="0"/>
              <a:t> maybe also mention here that the Patient Engagement teams sits in the Quality and Nursing Directorate </a:t>
            </a:r>
          </a:p>
          <a:p>
            <a:pPr marL="174708" indent="-174708">
              <a:buFont typeface="Arial" panose="020B0604020202020204" pitchFamily="34" charset="0"/>
              <a:buChar char="•"/>
            </a:pPr>
            <a:r>
              <a:rPr lang="en-GB" baseline="0" dirty="0"/>
              <a:t>Introduce the team and what their main focus is </a:t>
            </a:r>
          </a:p>
          <a:p>
            <a:pPr marL="174708" indent="-174708">
              <a:buFont typeface="Arial" panose="020B0604020202020204" pitchFamily="34" charset="0"/>
              <a:buChar char="•"/>
            </a:pPr>
            <a:r>
              <a:rPr lang="en-GB" baseline="0" dirty="0"/>
              <a:t>How to contact us, both in and out of hours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D39C1D-3EC9-46F4-8595-2CF4DD2133D9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500338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4708" indent="-174708">
              <a:buFont typeface="Arial" panose="020B0604020202020204" pitchFamily="34" charset="0"/>
              <a:buChar char="•"/>
            </a:pPr>
            <a:r>
              <a:rPr lang="en-GB" dirty="0"/>
              <a:t>Talk about Estelle’s Directorate,</a:t>
            </a:r>
            <a:r>
              <a:rPr lang="en-GB" baseline="0" dirty="0"/>
              <a:t> maybe also mention here that the Patient Engagement teams sits in the Quality and Nursing Directorate </a:t>
            </a:r>
          </a:p>
          <a:p>
            <a:pPr marL="174708" indent="-174708">
              <a:buFont typeface="Arial" panose="020B0604020202020204" pitchFamily="34" charset="0"/>
              <a:buChar char="•"/>
            </a:pPr>
            <a:r>
              <a:rPr lang="en-GB" baseline="0" dirty="0"/>
              <a:t>Introduce the team and what their main focus is </a:t>
            </a:r>
          </a:p>
          <a:p>
            <a:pPr marL="174708" indent="-174708">
              <a:buFont typeface="Arial" panose="020B0604020202020204" pitchFamily="34" charset="0"/>
              <a:buChar char="•"/>
            </a:pPr>
            <a:r>
              <a:rPr lang="en-GB" baseline="0" dirty="0"/>
              <a:t>How to contact us, both in and out of hours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D39C1D-3EC9-46F4-8595-2CF4DD2133D9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776243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4708" indent="-174708">
              <a:buFont typeface="Arial" panose="020B0604020202020204" pitchFamily="34" charset="0"/>
              <a:buChar char="•"/>
            </a:pPr>
            <a:r>
              <a:rPr lang="en-GB" dirty="0"/>
              <a:t>Talk about Estelle’s Directorate,</a:t>
            </a:r>
            <a:r>
              <a:rPr lang="en-GB" baseline="0" dirty="0"/>
              <a:t> maybe also mention here that the Patient Engagement teams sits in the Quality and Nursing Directorate </a:t>
            </a:r>
          </a:p>
          <a:p>
            <a:pPr marL="174708" indent="-174708">
              <a:buFont typeface="Arial" panose="020B0604020202020204" pitchFamily="34" charset="0"/>
              <a:buChar char="•"/>
            </a:pPr>
            <a:r>
              <a:rPr lang="en-GB" baseline="0" dirty="0"/>
              <a:t>Introduce the team and what their main focus is </a:t>
            </a:r>
          </a:p>
          <a:p>
            <a:pPr marL="174708" indent="-174708">
              <a:buFont typeface="Arial" panose="020B0604020202020204" pitchFamily="34" charset="0"/>
              <a:buChar char="•"/>
            </a:pPr>
            <a:r>
              <a:rPr lang="en-GB" baseline="0" dirty="0"/>
              <a:t>How to contact us, both in and out of hours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D39C1D-3EC9-46F4-8595-2CF4DD2133D9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554994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4708" indent="-174708">
              <a:buFont typeface="Arial" panose="020B0604020202020204" pitchFamily="34" charset="0"/>
              <a:buChar char="•"/>
            </a:pPr>
            <a:r>
              <a:rPr lang="en-GB" dirty="0"/>
              <a:t>Talk about Estelle’s Directorate,</a:t>
            </a:r>
            <a:r>
              <a:rPr lang="en-GB" baseline="0" dirty="0"/>
              <a:t> maybe also mention here that the Patient Engagement teams sits in the Quality and Nursing Directorate </a:t>
            </a:r>
          </a:p>
          <a:p>
            <a:pPr marL="174708" indent="-174708">
              <a:buFont typeface="Arial" panose="020B0604020202020204" pitchFamily="34" charset="0"/>
              <a:buChar char="•"/>
            </a:pPr>
            <a:r>
              <a:rPr lang="en-GB" baseline="0" dirty="0"/>
              <a:t>Introduce the team and what their main focus is </a:t>
            </a:r>
          </a:p>
          <a:p>
            <a:pPr marL="174708" indent="-174708">
              <a:buFont typeface="Arial" panose="020B0604020202020204" pitchFamily="34" charset="0"/>
              <a:buChar char="•"/>
            </a:pPr>
            <a:r>
              <a:rPr lang="en-GB" baseline="0" dirty="0"/>
              <a:t>How to contact us, both in and out of hours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D39C1D-3EC9-46F4-8595-2CF4DD2133D9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705207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4708" indent="-174708">
              <a:buFont typeface="Arial" panose="020B0604020202020204" pitchFamily="34" charset="0"/>
              <a:buChar char="•"/>
            </a:pPr>
            <a:r>
              <a:rPr lang="en-GB" dirty="0"/>
              <a:t>Talk about Estelle’s Directorate,</a:t>
            </a:r>
            <a:r>
              <a:rPr lang="en-GB" baseline="0" dirty="0"/>
              <a:t> maybe also mention here that the Patient Engagement teams sits in the Quality and Nursing Directorate </a:t>
            </a:r>
          </a:p>
          <a:p>
            <a:pPr marL="174708" indent="-174708">
              <a:buFont typeface="Arial" panose="020B0604020202020204" pitchFamily="34" charset="0"/>
              <a:buChar char="•"/>
            </a:pPr>
            <a:r>
              <a:rPr lang="en-GB" baseline="0" dirty="0"/>
              <a:t>Introduce the team and what their main focus is </a:t>
            </a:r>
          </a:p>
          <a:p>
            <a:pPr marL="174708" indent="-174708">
              <a:buFont typeface="Arial" panose="020B0604020202020204" pitchFamily="34" charset="0"/>
              <a:buChar char="•"/>
            </a:pPr>
            <a:r>
              <a:rPr lang="en-GB" baseline="0" dirty="0"/>
              <a:t>How to contact us, both in and out of hours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D39C1D-3EC9-46F4-8595-2CF4DD2133D9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436095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4708" indent="-174708">
              <a:buFont typeface="Arial" panose="020B0604020202020204" pitchFamily="34" charset="0"/>
              <a:buChar char="•"/>
            </a:pPr>
            <a:r>
              <a:rPr lang="en-GB" dirty="0"/>
              <a:t>Talk about Estelle’s Directorate,</a:t>
            </a:r>
            <a:r>
              <a:rPr lang="en-GB" baseline="0" dirty="0"/>
              <a:t> maybe also mention here that the Patient Engagement teams sits in the Quality and Nursing Directorate </a:t>
            </a:r>
          </a:p>
          <a:p>
            <a:pPr marL="174708" indent="-174708">
              <a:buFont typeface="Arial" panose="020B0604020202020204" pitchFamily="34" charset="0"/>
              <a:buChar char="•"/>
            </a:pPr>
            <a:r>
              <a:rPr lang="en-GB" baseline="0" dirty="0"/>
              <a:t>Introduce the team and what their main focus is </a:t>
            </a:r>
          </a:p>
          <a:p>
            <a:pPr marL="174708" indent="-174708">
              <a:buFont typeface="Arial" panose="020B0604020202020204" pitchFamily="34" charset="0"/>
              <a:buChar char="•"/>
            </a:pPr>
            <a:r>
              <a:rPr lang="en-GB" baseline="0" dirty="0"/>
              <a:t>How to contact us, both in and out of hours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D39C1D-3EC9-46F4-8595-2CF4DD2133D9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86096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F2DE1-AF1A-4C4C-9A2C-8AAFB4CC1784}" type="datetimeFigureOut">
              <a:rPr lang="en-GB" smtClean="0"/>
              <a:t>04/05/2023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DBDA3-2162-4341-974C-139150D192D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66980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F2DE1-AF1A-4C4C-9A2C-8AAFB4CC1784}" type="datetimeFigureOut">
              <a:rPr lang="en-GB" smtClean="0"/>
              <a:t>04/05/2023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DBDA3-2162-4341-974C-139150D192D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14736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F2DE1-AF1A-4C4C-9A2C-8AAFB4CC1784}" type="datetimeFigureOut">
              <a:rPr lang="en-GB" smtClean="0"/>
              <a:t>04/05/2023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DBDA3-2162-4341-974C-139150D192D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10829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F2DE1-AF1A-4C4C-9A2C-8AAFB4CC1784}" type="datetimeFigureOut">
              <a:rPr lang="en-GB" smtClean="0"/>
              <a:t>04/05/2023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DBDA3-2162-4341-974C-139150D192D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76860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F2DE1-AF1A-4C4C-9A2C-8AAFB4CC1784}" type="datetimeFigureOut">
              <a:rPr lang="en-GB" smtClean="0"/>
              <a:t>04/05/2023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DBDA3-2162-4341-974C-139150D192D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58186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F2DE1-AF1A-4C4C-9A2C-8AAFB4CC1784}" type="datetimeFigureOut">
              <a:rPr lang="en-GB" smtClean="0"/>
              <a:t>04/05/2023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DBDA3-2162-4341-974C-139150D192D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38398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F2DE1-AF1A-4C4C-9A2C-8AAFB4CC1784}" type="datetimeFigureOut">
              <a:rPr lang="en-GB" smtClean="0"/>
              <a:t>04/05/2023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DBDA3-2162-4341-974C-139150D192D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64421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F2DE1-AF1A-4C4C-9A2C-8AAFB4CC1784}" type="datetimeFigureOut">
              <a:rPr lang="en-GB" smtClean="0"/>
              <a:t>04/05/2023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DBDA3-2162-4341-974C-139150D192D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34677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F2DE1-AF1A-4C4C-9A2C-8AAFB4CC1784}" type="datetimeFigureOut">
              <a:rPr lang="en-GB" smtClean="0"/>
              <a:t>04/05/2023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DBDA3-2162-4341-974C-139150D192D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65629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F2DE1-AF1A-4C4C-9A2C-8AAFB4CC1784}" type="datetimeFigureOut">
              <a:rPr lang="en-GB" smtClean="0"/>
              <a:t>04/05/2023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DBDA3-2162-4341-974C-139150D192D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22979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F2DE1-AF1A-4C4C-9A2C-8AAFB4CC1784}" type="datetimeFigureOut">
              <a:rPr lang="en-GB" smtClean="0"/>
              <a:t>04/05/2023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DBDA3-2162-4341-974C-139150D192D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04995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9F2DE1-AF1A-4C4C-9A2C-8AAFB4CC1784}" type="datetimeFigureOut">
              <a:rPr lang="en-GB" smtClean="0"/>
              <a:t>04/05/2023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CDBDA3-2162-4341-974C-139150D192D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43832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hyperlink" Target="https://twitter.com/WelshAmbulance" TargetMode="External"/><Relationship Id="rId7" Type="http://schemas.openxmlformats.org/officeDocument/2006/relationships/hyperlink" Target="https://www.instagram.com/welshambulanceservice/?hl=en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5" Type="http://schemas.openxmlformats.org/officeDocument/2006/relationships/hyperlink" Target="https://www.facebook.com/welshambulanceservice/" TargetMode="External"/><Relationship Id="rId4" Type="http://schemas.openxmlformats.org/officeDocument/2006/relationships/image" Target="../media/image2.png"/><Relationship Id="rId9" Type="http://schemas.openxmlformats.org/officeDocument/2006/relationships/image" Target="../media/image5.jp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hyperlink" Target="https://twitter.com/WelshAmbulance" TargetMode="External"/><Relationship Id="rId7" Type="http://schemas.openxmlformats.org/officeDocument/2006/relationships/hyperlink" Target="https://www.instagram.com/welshambulanceservice/?hl=en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5" Type="http://schemas.openxmlformats.org/officeDocument/2006/relationships/hyperlink" Target="https://www.facebook.com/welshambulanceservice/" TargetMode="External"/><Relationship Id="rId10" Type="http://schemas.openxmlformats.org/officeDocument/2006/relationships/image" Target="../media/image7.png"/><Relationship Id="rId4" Type="http://schemas.openxmlformats.org/officeDocument/2006/relationships/image" Target="../media/image2.png"/><Relationship Id="rId9" Type="http://schemas.openxmlformats.org/officeDocument/2006/relationships/image" Target="../media/image6.tif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hyperlink" Target="https://twitter.com/WelshAmbulance" TargetMode="External"/><Relationship Id="rId7" Type="http://schemas.openxmlformats.org/officeDocument/2006/relationships/hyperlink" Target="https://www.instagram.com/welshambulanceservice/?hl=en" TargetMode="External"/><Relationship Id="rId12" Type="http://schemas.openxmlformats.org/officeDocument/2006/relationships/hyperlink" Target="https://online.hbs.edu/blog/post/how-to-improve-team-performance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11" Type="http://schemas.openxmlformats.org/officeDocument/2006/relationships/hyperlink" Target="https://online.hbs.edu/blog/post/styles-of-leadership" TargetMode="External"/><Relationship Id="rId5" Type="http://schemas.openxmlformats.org/officeDocument/2006/relationships/hyperlink" Target="https://www.facebook.com/welshambulanceservice/" TargetMode="External"/><Relationship Id="rId10" Type="http://schemas.openxmlformats.org/officeDocument/2006/relationships/image" Target="../media/image7.png"/><Relationship Id="rId4" Type="http://schemas.openxmlformats.org/officeDocument/2006/relationships/image" Target="../media/image2.png"/><Relationship Id="rId9" Type="http://schemas.openxmlformats.org/officeDocument/2006/relationships/image" Target="../media/image6.tif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hyperlink" Target="https://twitter.com/WelshAmbulance" TargetMode="External"/><Relationship Id="rId7" Type="http://schemas.openxmlformats.org/officeDocument/2006/relationships/hyperlink" Target="https://www.instagram.com/welshambulanceservice/?hl=en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11" Type="http://schemas.openxmlformats.org/officeDocument/2006/relationships/image" Target="../media/image8.png"/><Relationship Id="rId5" Type="http://schemas.openxmlformats.org/officeDocument/2006/relationships/hyperlink" Target="https://www.facebook.com/welshambulanceservice/" TargetMode="External"/><Relationship Id="rId10" Type="http://schemas.openxmlformats.org/officeDocument/2006/relationships/image" Target="../media/image7.png"/><Relationship Id="rId4" Type="http://schemas.openxmlformats.org/officeDocument/2006/relationships/image" Target="../media/image2.png"/><Relationship Id="rId9" Type="http://schemas.openxmlformats.org/officeDocument/2006/relationships/image" Target="../media/image6.tif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hyperlink" Target="https://twitter.com/WelshAmbulance" TargetMode="External"/><Relationship Id="rId7" Type="http://schemas.openxmlformats.org/officeDocument/2006/relationships/hyperlink" Target="https://www.instagram.com/welshambulanceservice/?hl=en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5" Type="http://schemas.openxmlformats.org/officeDocument/2006/relationships/hyperlink" Target="https://www.facebook.com/welshambulanceservice/" TargetMode="External"/><Relationship Id="rId10" Type="http://schemas.openxmlformats.org/officeDocument/2006/relationships/image" Target="../media/image7.png"/><Relationship Id="rId4" Type="http://schemas.openxmlformats.org/officeDocument/2006/relationships/image" Target="../media/image2.png"/><Relationship Id="rId9" Type="http://schemas.openxmlformats.org/officeDocument/2006/relationships/image" Target="../media/image6.tif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hyperlink" Target="https://twitter.com/WelshAmbulance" TargetMode="External"/><Relationship Id="rId7" Type="http://schemas.openxmlformats.org/officeDocument/2006/relationships/hyperlink" Target="https://www.instagram.com/welshambulanceservice/?hl=en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11" Type="http://schemas.openxmlformats.org/officeDocument/2006/relationships/hyperlink" Target="https://www.indeed.com/career-advice/resumes-cover-letters/leadership-skills" TargetMode="External"/><Relationship Id="rId5" Type="http://schemas.openxmlformats.org/officeDocument/2006/relationships/hyperlink" Target="https://www.facebook.com/welshambulanceservice/" TargetMode="External"/><Relationship Id="rId10" Type="http://schemas.openxmlformats.org/officeDocument/2006/relationships/image" Target="../media/image7.png"/><Relationship Id="rId4" Type="http://schemas.openxmlformats.org/officeDocument/2006/relationships/image" Target="../media/image2.png"/><Relationship Id="rId9" Type="http://schemas.openxmlformats.org/officeDocument/2006/relationships/image" Target="../media/image6.tif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hyperlink" Target="https://twitter.com/WelshAmbulance" TargetMode="External"/><Relationship Id="rId7" Type="http://schemas.openxmlformats.org/officeDocument/2006/relationships/hyperlink" Target="https://www.instagram.com/welshambulanceservice/?hl=en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11" Type="http://schemas.openxmlformats.org/officeDocument/2006/relationships/image" Target="../media/image9.png"/><Relationship Id="rId5" Type="http://schemas.openxmlformats.org/officeDocument/2006/relationships/hyperlink" Target="https://www.facebook.com/welshambulanceservice/" TargetMode="External"/><Relationship Id="rId10" Type="http://schemas.openxmlformats.org/officeDocument/2006/relationships/image" Target="../media/image7.png"/><Relationship Id="rId4" Type="http://schemas.openxmlformats.org/officeDocument/2006/relationships/image" Target="../media/image2.png"/><Relationship Id="rId9" Type="http://schemas.openxmlformats.org/officeDocument/2006/relationships/image" Target="../media/image6.tif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hyperlink" Target="https://twitter.com/WelshAmbulance" TargetMode="External"/><Relationship Id="rId7" Type="http://schemas.openxmlformats.org/officeDocument/2006/relationships/hyperlink" Target="https://www.instagram.com/welshambulanceservice/?hl=en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5" Type="http://schemas.openxmlformats.org/officeDocument/2006/relationships/hyperlink" Target="https://www.facebook.com/welshambulanceservice/" TargetMode="External"/><Relationship Id="rId10" Type="http://schemas.openxmlformats.org/officeDocument/2006/relationships/image" Target="../media/image7.png"/><Relationship Id="rId4" Type="http://schemas.openxmlformats.org/officeDocument/2006/relationships/image" Target="../media/image2.png"/><Relationship Id="rId9" Type="http://schemas.openxmlformats.org/officeDocument/2006/relationships/image" Target="../media/image6.tif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hyperlink" Target="https://twitter.com/WelshAmbulance" TargetMode="External"/><Relationship Id="rId7" Type="http://schemas.openxmlformats.org/officeDocument/2006/relationships/hyperlink" Target="https://www.instagram.com/welshambulanceservice/?hl=en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5" Type="http://schemas.openxmlformats.org/officeDocument/2006/relationships/hyperlink" Target="https://www.facebook.com/welshambulanceservice/" TargetMode="External"/><Relationship Id="rId10" Type="http://schemas.openxmlformats.org/officeDocument/2006/relationships/image" Target="../media/image7.png"/><Relationship Id="rId4" Type="http://schemas.openxmlformats.org/officeDocument/2006/relationships/image" Target="../media/image2.png"/><Relationship Id="rId9" Type="http://schemas.openxmlformats.org/officeDocument/2006/relationships/image" Target="../media/image6.tif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hyperlink" Target="https://twitter.com/WelshAmbulance" TargetMode="External"/><Relationship Id="rId7" Type="http://schemas.openxmlformats.org/officeDocument/2006/relationships/hyperlink" Target="https://www.instagram.com/welshambulanceservice/?hl=en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5" Type="http://schemas.openxmlformats.org/officeDocument/2006/relationships/hyperlink" Target="https://www.facebook.com/welshambulanceservice/" TargetMode="External"/><Relationship Id="rId10" Type="http://schemas.openxmlformats.org/officeDocument/2006/relationships/image" Target="../media/image7.png"/><Relationship Id="rId4" Type="http://schemas.openxmlformats.org/officeDocument/2006/relationships/image" Target="../media/image2.png"/><Relationship Id="rId9" Type="http://schemas.openxmlformats.org/officeDocument/2006/relationships/image" Target="../media/image6.tif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7336" y="-1182139"/>
            <a:ext cx="8132460" cy="8040139"/>
          </a:xfrm>
          <a:prstGeom prst="rect">
            <a:avLst/>
          </a:prstGeom>
          <a:effectLst>
            <a:softEdge rad="0"/>
          </a:effectLst>
        </p:spPr>
      </p:pic>
      <p:sp>
        <p:nvSpPr>
          <p:cNvPr id="14" name="Rectangle 13"/>
          <p:cNvSpPr/>
          <p:nvPr/>
        </p:nvSpPr>
        <p:spPr>
          <a:xfrm>
            <a:off x="0" y="6298163"/>
            <a:ext cx="12192000" cy="559837"/>
          </a:xfrm>
          <a:prstGeom prst="rect">
            <a:avLst/>
          </a:prstGeom>
          <a:solidFill>
            <a:srgbClr val="10A03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5" name="Rectangle 14"/>
          <p:cNvSpPr/>
          <p:nvPr/>
        </p:nvSpPr>
        <p:spPr>
          <a:xfrm>
            <a:off x="0" y="6195527"/>
            <a:ext cx="12192000" cy="102636"/>
          </a:xfrm>
          <a:prstGeom prst="rect">
            <a:avLst/>
          </a:prstGeom>
          <a:solidFill>
            <a:srgbClr val="A2DA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12" name="Picture 11">
            <a:hlinkClick r:id="rId3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134" y="6440957"/>
            <a:ext cx="271224" cy="271224"/>
          </a:xfrm>
          <a:prstGeom prst="rect">
            <a:avLst/>
          </a:prstGeom>
        </p:spPr>
      </p:pic>
      <p:pic>
        <p:nvPicPr>
          <p:cNvPr id="9" name="Picture 8">
            <a:hlinkClick r:id="rId5"/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680" y="6422354"/>
            <a:ext cx="444934" cy="311454"/>
          </a:xfrm>
          <a:prstGeom prst="rect">
            <a:avLst/>
          </a:prstGeom>
        </p:spPr>
      </p:pic>
      <p:pic>
        <p:nvPicPr>
          <p:cNvPr id="13" name="Picture 12">
            <a:hlinkClick r:id="rId7"/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4816" y="6440957"/>
            <a:ext cx="271224" cy="271224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E540904-7097-4020-8ED5-1698FE81F573}"/>
              </a:ext>
            </a:extLst>
          </p:cNvPr>
          <p:cNvSpPr txBox="1"/>
          <p:nvPr/>
        </p:nvSpPr>
        <p:spPr>
          <a:xfrm>
            <a:off x="9213668" y="6361125"/>
            <a:ext cx="2569028" cy="43088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  <a:latin typeface="Bahnschrift Light" panose="020B0502040204020203" pitchFamily="34" charset="0"/>
              </a:rPr>
              <a:t>Welsh Ambulance Services NHS Trust</a:t>
            </a:r>
          </a:p>
          <a:p>
            <a:endParaRPr lang="en-GB" sz="1100" dirty="0">
              <a:solidFill>
                <a:schemeClr val="bg1"/>
              </a:solidFill>
              <a:latin typeface="Bahnschrift Light" panose="020B0502040204020203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205F892-6CEF-4F72-878B-D3F1FA8F1CE2}"/>
              </a:ext>
            </a:extLst>
          </p:cNvPr>
          <p:cNvSpPr txBox="1"/>
          <p:nvPr/>
        </p:nvSpPr>
        <p:spPr>
          <a:xfrm>
            <a:off x="690680" y="4627485"/>
            <a:ext cx="9274449" cy="132343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Critical Evaluation of Leadership Theories and Models</a:t>
            </a: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Ieuan Davies</a:t>
            </a:r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B93D0B93-2EDC-4194-B994-94D05ACC9FEC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4816" y="999873"/>
            <a:ext cx="5032098" cy="2827560"/>
          </a:xfrm>
          <a:prstGeom prst="rect">
            <a:avLst/>
          </a:prstGeom>
          <a:effectLst>
            <a:softEdge rad="317500"/>
          </a:effectLst>
        </p:spPr>
      </p:pic>
    </p:spTree>
    <p:extLst>
      <p:ext uri="{BB962C8B-B14F-4D97-AF65-F5344CB8AC3E}">
        <p14:creationId xmlns:p14="http://schemas.microsoft.com/office/powerpoint/2010/main" val="40753569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0" y="6298163"/>
            <a:ext cx="12192000" cy="559837"/>
          </a:xfrm>
          <a:prstGeom prst="rect">
            <a:avLst/>
          </a:prstGeom>
          <a:solidFill>
            <a:srgbClr val="10A03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5" name="Rectangle 14"/>
          <p:cNvSpPr/>
          <p:nvPr/>
        </p:nvSpPr>
        <p:spPr>
          <a:xfrm>
            <a:off x="0" y="6195527"/>
            <a:ext cx="12192000" cy="102636"/>
          </a:xfrm>
          <a:prstGeom prst="rect">
            <a:avLst/>
          </a:prstGeom>
          <a:solidFill>
            <a:srgbClr val="A2DA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8F17405-0CCD-427E-8DC1-67BB508A6295}"/>
              </a:ext>
            </a:extLst>
          </p:cNvPr>
          <p:cNvSpPr txBox="1"/>
          <p:nvPr/>
        </p:nvSpPr>
        <p:spPr>
          <a:xfrm>
            <a:off x="9213668" y="6445764"/>
            <a:ext cx="2569028" cy="2616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  <a:latin typeface="Bahnschrift Light" panose="020B0502040204020203" pitchFamily="34" charset="0"/>
              </a:rPr>
              <a:t>Welsh Ambulance Services NHS Trust</a:t>
            </a:r>
          </a:p>
        </p:txBody>
      </p:sp>
      <p:pic>
        <p:nvPicPr>
          <p:cNvPr id="12" name="Picture 11">
            <a:hlinkClick r:id="rId3"/>
            <a:extLst>
              <a:ext uri="{FF2B5EF4-FFF2-40B4-BE49-F238E27FC236}">
                <a16:creationId xmlns:a16="http://schemas.microsoft.com/office/drawing/2014/main" id="{9F4E6EA8-FE61-4C31-B92D-D0B67B138749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134" y="6440957"/>
            <a:ext cx="271224" cy="271224"/>
          </a:xfrm>
          <a:prstGeom prst="rect">
            <a:avLst/>
          </a:prstGeom>
        </p:spPr>
      </p:pic>
      <p:pic>
        <p:nvPicPr>
          <p:cNvPr id="13" name="Picture 12">
            <a:hlinkClick r:id="rId5"/>
            <a:extLst>
              <a:ext uri="{FF2B5EF4-FFF2-40B4-BE49-F238E27FC236}">
                <a16:creationId xmlns:a16="http://schemas.microsoft.com/office/drawing/2014/main" id="{8B00DA9A-76A5-4B84-BB25-5D0C4EB3F9AF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680" y="6422354"/>
            <a:ext cx="444934" cy="311454"/>
          </a:xfrm>
          <a:prstGeom prst="rect">
            <a:avLst/>
          </a:prstGeom>
        </p:spPr>
      </p:pic>
      <p:pic>
        <p:nvPicPr>
          <p:cNvPr id="19" name="Picture 18">
            <a:hlinkClick r:id="rId7"/>
            <a:extLst>
              <a:ext uri="{FF2B5EF4-FFF2-40B4-BE49-F238E27FC236}">
                <a16:creationId xmlns:a16="http://schemas.microsoft.com/office/drawing/2014/main" id="{FE06037E-7EC3-4FD2-BD0E-408689441007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4816" y="6440957"/>
            <a:ext cx="271224" cy="271224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E3310957-B555-45B6-85C5-9EDB6EC1744C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7957" y="119861"/>
            <a:ext cx="622405" cy="846863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144A8945-3383-4D31-BBD7-595A51BED805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3130" y="0"/>
            <a:ext cx="1083787" cy="119073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5F0A5C1-4C10-E624-DDE9-A8A75F8549D5}"/>
              </a:ext>
            </a:extLst>
          </p:cNvPr>
          <p:cNvSpPr txBox="1"/>
          <p:nvPr/>
        </p:nvSpPr>
        <p:spPr>
          <a:xfrm>
            <a:off x="870362" y="966724"/>
            <a:ext cx="919456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The Brief…..</a:t>
            </a: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7CF8CE03-8CB9-6F11-7937-7CB24F88E56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5134" y="2519132"/>
            <a:ext cx="11290180" cy="17543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indent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The leadership theories/models/concepts you will be studying, critically evaluating and presenting are as     follows:</a:t>
            </a:r>
            <a:endParaRPr kumimoji="0" lang="en-GB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 </a:t>
            </a:r>
            <a:endParaRPr kumimoji="0" lang="en-GB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Authentic Leadership theory </a:t>
            </a:r>
            <a:r>
              <a:rPr kumimoji="0" lang="en-GB" altLang="en-US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(</a:t>
            </a:r>
            <a:r>
              <a:rPr lang="en-GB" sz="1600" b="0" i="0" dirty="0">
                <a:solidFill>
                  <a:srgbClr val="4A4A4A"/>
                </a:solidFill>
                <a:effectLst/>
                <a:cs typeface="Arial" panose="020B0604020202020204" pitchFamily="34" charset="0"/>
              </a:rPr>
              <a:t>Derived from the Greek word, authentikos, authentic means principal or genuine).</a:t>
            </a:r>
            <a:endParaRPr kumimoji="0" lang="en-GB" altLang="en-US" sz="16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Situational Leadership </a:t>
            </a:r>
            <a:r>
              <a:rPr kumimoji="0" lang="en-GB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(Hersey and Blanchard)</a:t>
            </a:r>
            <a:endParaRPr kumimoji="0" lang="en-GB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19402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0" y="6298163"/>
            <a:ext cx="12192000" cy="559837"/>
          </a:xfrm>
          <a:prstGeom prst="rect">
            <a:avLst/>
          </a:prstGeom>
          <a:solidFill>
            <a:srgbClr val="10A03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5" name="Rectangle 14"/>
          <p:cNvSpPr/>
          <p:nvPr/>
        </p:nvSpPr>
        <p:spPr>
          <a:xfrm>
            <a:off x="0" y="6195527"/>
            <a:ext cx="12192000" cy="102636"/>
          </a:xfrm>
          <a:prstGeom prst="rect">
            <a:avLst/>
          </a:prstGeom>
          <a:solidFill>
            <a:srgbClr val="A2DA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8F17405-0CCD-427E-8DC1-67BB508A6295}"/>
              </a:ext>
            </a:extLst>
          </p:cNvPr>
          <p:cNvSpPr txBox="1"/>
          <p:nvPr/>
        </p:nvSpPr>
        <p:spPr>
          <a:xfrm>
            <a:off x="9213668" y="6445764"/>
            <a:ext cx="2569028" cy="2616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  <a:latin typeface="Bahnschrift Light" panose="020B0502040204020203" pitchFamily="34" charset="0"/>
              </a:rPr>
              <a:t>Welsh Ambulance Services NHS Trust</a:t>
            </a:r>
          </a:p>
        </p:txBody>
      </p:sp>
      <p:pic>
        <p:nvPicPr>
          <p:cNvPr id="12" name="Picture 11">
            <a:hlinkClick r:id="rId3"/>
            <a:extLst>
              <a:ext uri="{FF2B5EF4-FFF2-40B4-BE49-F238E27FC236}">
                <a16:creationId xmlns:a16="http://schemas.microsoft.com/office/drawing/2014/main" id="{9F4E6EA8-FE61-4C31-B92D-D0B67B138749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134" y="6440957"/>
            <a:ext cx="271224" cy="271224"/>
          </a:xfrm>
          <a:prstGeom prst="rect">
            <a:avLst/>
          </a:prstGeom>
        </p:spPr>
      </p:pic>
      <p:pic>
        <p:nvPicPr>
          <p:cNvPr id="13" name="Picture 12">
            <a:hlinkClick r:id="rId5"/>
            <a:extLst>
              <a:ext uri="{FF2B5EF4-FFF2-40B4-BE49-F238E27FC236}">
                <a16:creationId xmlns:a16="http://schemas.microsoft.com/office/drawing/2014/main" id="{8B00DA9A-76A5-4B84-BB25-5D0C4EB3F9AF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680" y="6422354"/>
            <a:ext cx="444934" cy="311454"/>
          </a:xfrm>
          <a:prstGeom prst="rect">
            <a:avLst/>
          </a:prstGeom>
        </p:spPr>
      </p:pic>
      <p:pic>
        <p:nvPicPr>
          <p:cNvPr id="19" name="Picture 18">
            <a:hlinkClick r:id="rId7"/>
            <a:extLst>
              <a:ext uri="{FF2B5EF4-FFF2-40B4-BE49-F238E27FC236}">
                <a16:creationId xmlns:a16="http://schemas.microsoft.com/office/drawing/2014/main" id="{FE06037E-7EC3-4FD2-BD0E-408689441007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4816" y="6440957"/>
            <a:ext cx="271224" cy="271224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E3310957-B555-45B6-85C5-9EDB6EC1744C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7957" y="119861"/>
            <a:ext cx="622405" cy="846863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144A8945-3383-4D31-BBD7-595A51BED805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3130" y="0"/>
            <a:ext cx="1083787" cy="1190739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6346DD1B-2936-DCAB-5132-DB5F0D9A8F8E}"/>
              </a:ext>
            </a:extLst>
          </p:cNvPr>
          <p:cNvSpPr txBox="1"/>
          <p:nvPr/>
        </p:nvSpPr>
        <p:spPr>
          <a:xfrm>
            <a:off x="1029596" y="836796"/>
            <a:ext cx="673485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Authentic Leadership Theory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FBFC59CC-1D23-FE2C-D457-79BFB7283ACF}"/>
              </a:ext>
            </a:extLst>
          </p:cNvPr>
          <p:cNvSpPr txBox="1"/>
          <p:nvPr/>
        </p:nvSpPr>
        <p:spPr>
          <a:xfrm>
            <a:off x="116942" y="1907151"/>
            <a:ext cx="1166575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18181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Gavin (2019) defines a</a:t>
            </a:r>
            <a:r>
              <a:rPr lang="en-GB" b="0" i="0" dirty="0">
                <a:solidFill>
                  <a:srgbClr val="18181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uthentic leadership as a </a:t>
            </a:r>
            <a:r>
              <a:rPr lang="en-GB" b="0" i="0" u="sng" dirty="0">
                <a:solidFill>
                  <a:srgbClr val="A4103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leadership style</a:t>
            </a:r>
            <a:r>
              <a:rPr lang="en-GB" b="0" i="0" dirty="0">
                <a:solidFill>
                  <a:srgbClr val="18181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exhibited by individuals who have high standards of integrity, take responsibility for their actions and make decisions based on principle rather than short-term success. </a:t>
            </a:r>
          </a:p>
          <a:p>
            <a:endParaRPr lang="en-GB" b="0" i="0" dirty="0">
              <a:solidFill>
                <a:srgbClr val="181818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0" i="0" dirty="0">
                <a:solidFill>
                  <a:srgbClr val="18181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They use their inner compasses to guide their daily actions, which enables them to earn the trust of their employees, peers, and shareholders—creating approachable work environments and </a:t>
            </a:r>
            <a:r>
              <a:rPr lang="en-GB" b="0" i="0" u="sng" dirty="0">
                <a:solidFill>
                  <a:srgbClr val="A4103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boosting team performance</a:t>
            </a:r>
            <a:r>
              <a:rPr lang="en-GB" b="0" i="0" dirty="0">
                <a:solidFill>
                  <a:srgbClr val="18181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dirty="0">
              <a:solidFill>
                <a:srgbClr val="181818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rgbClr val="18181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</a:t>
            </a:r>
            <a:r>
              <a:rPr lang="en-GB" b="0" i="0" dirty="0">
                <a:solidFill>
                  <a:srgbClr val="18181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 authentic leader strives to create a meaningful relationship with their team as they work</a:t>
            </a:r>
          </a:p>
          <a:p>
            <a:r>
              <a:rPr lang="en-GB" b="0" i="0" dirty="0">
                <a:solidFill>
                  <a:srgbClr val="18181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toward goals related to their organization's mission and purpose—not just its bottom line.”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142682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0" y="6298163"/>
            <a:ext cx="12192000" cy="559837"/>
          </a:xfrm>
          <a:prstGeom prst="rect">
            <a:avLst/>
          </a:prstGeom>
          <a:solidFill>
            <a:srgbClr val="10A03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5" name="Rectangle 14"/>
          <p:cNvSpPr/>
          <p:nvPr/>
        </p:nvSpPr>
        <p:spPr>
          <a:xfrm>
            <a:off x="0" y="6195527"/>
            <a:ext cx="12192000" cy="102636"/>
          </a:xfrm>
          <a:prstGeom prst="rect">
            <a:avLst/>
          </a:prstGeom>
          <a:solidFill>
            <a:srgbClr val="A2DA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8F17405-0CCD-427E-8DC1-67BB508A6295}"/>
              </a:ext>
            </a:extLst>
          </p:cNvPr>
          <p:cNvSpPr txBox="1"/>
          <p:nvPr/>
        </p:nvSpPr>
        <p:spPr>
          <a:xfrm>
            <a:off x="9213668" y="6445764"/>
            <a:ext cx="2569028" cy="2616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  <a:latin typeface="Bahnschrift Light" panose="020B0502040204020203" pitchFamily="34" charset="0"/>
              </a:rPr>
              <a:t>Welsh Ambulance Services NHS Trust</a:t>
            </a:r>
          </a:p>
        </p:txBody>
      </p:sp>
      <p:pic>
        <p:nvPicPr>
          <p:cNvPr id="12" name="Picture 11">
            <a:hlinkClick r:id="rId3"/>
            <a:extLst>
              <a:ext uri="{FF2B5EF4-FFF2-40B4-BE49-F238E27FC236}">
                <a16:creationId xmlns:a16="http://schemas.microsoft.com/office/drawing/2014/main" id="{9F4E6EA8-FE61-4C31-B92D-D0B67B138749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134" y="6440957"/>
            <a:ext cx="271224" cy="271224"/>
          </a:xfrm>
          <a:prstGeom prst="rect">
            <a:avLst/>
          </a:prstGeom>
        </p:spPr>
      </p:pic>
      <p:pic>
        <p:nvPicPr>
          <p:cNvPr id="13" name="Picture 12">
            <a:hlinkClick r:id="rId5"/>
            <a:extLst>
              <a:ext uri="{FF2B5EF4-FFF2-40B4-BE49-F238E27FC236}">
                <a16:creationId xmlns:a16="http://schemas.microsoft.com/office/drawing/2014/main" id="{8B00DA9A-76A5-4B84-BB25-5D0C4EB3F9AF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680" y="6422354"/>
            <a:ext cx="444934" cy="311454"/>
          </a:xfrm>
          <a:prstGeom prst="rect">
            <a:avLst/>
          </a:prstGeom>
        </p:spPr>
      </p:pic>
      <p:pic>
        <p:nvPicPr>
          <p:cNvPr id="19" name="Picture 18">
            <a:hlinkClick r:id="rId7"/>
            <a:extLst>
              <a:ext uri="{FF2B5EF4-FFF2-40B4-BE49-F238E27FC236}">
                <a16:creationId xmlns:a16="http://schemas.microsoft.com/office/drawing/2014/main" id="{FE06037E-7EC3-4FD2-BD0E-408689441007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4816" y="6440957"/>
            <a:ext cx="271224" cy="271224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E3310957-B555-45B6-85C5-9EDB6EC1744C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7957" y="119861"/>
            <a:ext cx="622405" cy="846863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25381462-274F-4675-812A-1242973F0206}"/>
              </a:ext>
            </a:extLst>
          </p:cNvPr>
          <p:cNvSpPr txBox="1"/>
          <p:nvPr/>
        </p:nvSpPr>
        <p:spPr>
          <a:xfrm>
            <a:off x="870362" y="1024099"/>
            <a:ext cx="839903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Characteristics of Authentic Leaders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144A8945-3383-4D31-BBD7-595A51BED805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3130" y="0"/>
            <a:ext cx="1083787" cy="119073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930F922-A39C-A062-9F1E-66A9765336C8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913147" y="2078646"/>
            <a:ext cx="5800725" cy="3228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47192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0" y="6298163"/>
            <a:ext cx="12192000" cy="559837"/>
          </a:xfrm>
          <a:prstGeom prst="rect">
            <a:avLst/>
          </a:prstGeom>
          <a:solidFill>
            <a:srgbClr val="10A03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5" name="Rectangle 14"/>
          <p:cNvSpPr/>
          <p:nvPr/>
        </p:nvSpPr>
        <p:spPr>
          <a:xfrm>
            <a:off x="0" y="6195527"/>
            <a:ext cx="12192000" cy="102636"/>
          </a:xfrm>
          <a:prstGeom prst="rect">
            <a:avLst/>
          </a:prstGeom>
          <a:solidFill>
            <a:srgbClr val="A2DA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8F17405-0CCD-427E-8DC1-67BB508A6295}"/>
              </a:ext>
            </a:extLst>
          </p:cNvPr>
          <p:cNvSpPr txBox="1"/>
          <p:nvPr/>
        </p:nvSpPr>
        <p:spPr>
          <a:xfrm>
            <a:off x="9213668" y="6445764"/>
            <a:ext cx="2569028" cy="2616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  <a:latin typeface="Bahnschrift Light" panose="020B0502040204020203" pitchFamily="34" charset="0"/>
              </a:rPr>
              <a:t>Welsh Ambulance Services NHS Trust</a:t>
            </a:r>
          </a:p>
        </p:txBody>
      </p:sp>
      <p:pic>
        <p:nvPicPr>
          <p:cNvPr id="12" name="Picture 11">
            <a:hlinkClick r:id="rId3"/>
            <a:extLst>
              <a:ext uri="{FF2B5EF4-FFF2-40B4-BE49-F238E27FC236}">
                <a16:creationId xmlns:a16="http://schemas.microsoft.com/office/drawing/2014/main" id="{9F4E6EA8-FE61-4C31-B92D-D0B67B138749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134" y="6440957"/>
            <a:ext cx="271224" cy="271224"/>
          </a:xfrm>
          <a:prstGeom prst="rect">
            <a:avLst/>
          </a:prstGeom>
        </p:spPr>
      </p:pic>
      <p:pic>
        <p:nvPicPr>
          <p:cNvPr id="13" name="Picture 12">
            <a:hlinkClick r:id="rId5"/>
            <a:extLst>
              <a:ext uri="{FF2B5EF4-FFF2-40B4-BE49-F238E27FC236}">
                <a16:creationId xmlns:a16="http://schemas.microsoft.com/office/drawing/2014/main" id="{8B00DA9A-76A5-4B84-BB25-5D0C4EB3F9AF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680" y="6422354"/>
            <a:ext cx="444934" cy="311454"/>
          </a:xfrm>
          <a:prstGeom prst="rect">
            <a:avLst/>
          </a:prstGeom>
        </p:spPr>
      </p:pic>
      <p:pic>
        <p:nvPicPr>
          <p:cNvPr id="19" name="Picture 18">
            <a:hlinkClick r:id="rId7"/>
            <a:extLst>
              <a:ext uri="{FF2B5EF4-FFF2-40B4-BE49-F238E27FC236}">
                <a16:creationId xmlns:a16="http://schemas.microsoft.com/office/drawing/2014/main" id="{FE06037E-7EC3-4FD2-BD0E-408689441007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4816" y="6440957"/>
            <a:ext cx="271224" cy="271224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E3310957-B555-45B6-85C5-9EDB6EC1744C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7957" y="119861"/>
            <a:ext cx="622405" cy="846863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25381462-274F-4675-812A-1242973F0206}"/>
              </a:ext>
            </a:extLst>
          </p:cNvPr>
          <p:cNvSpPr txBox="1"/>
          <p:nvPr/>
        </p:nvSpPr>
        <p:spPr>
          <a:xfrm>
            <a:off x="963490" y="944484"/>
            <a:ext cx="105853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Blind Spots or Limitations of Authentic Leadership Theory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144A8945-3383-4D31-BBD7-595A51BED805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3130" y="0"/>
            <a:ext cx="1083787" cy="119073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0A761EE-6834-5249-6CCF-A26A14C0E30A}"/>
              </a:ext>
            </a:extLst>
          </p:cNvPr>
          <p:cNvSpPr txBox="1"/>
          <p:nvPr/>
        </p:nvSpPr>
        <p:spPr>
          <a:xfrm>
            <a:off x="978624" y="2135223"/>
            <a:ext cx="1023475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Gardener, L,W.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et al. (2021)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explain some of the challenges as being: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Remaining Authentic (keep in character the whole time)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Difficult style to adopt if its definition is ‘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not you’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your normal self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High moral ground – needs strong understanding of ones own self-awareness and self-regulation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Must resist the urge to group ‘all the good things in one box’ ‘to lump so much into authenticity, to link this in with leadership and to then too easily ‘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prove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’ all the good effects</a:t>
            </a:r>
          </a:p>
        </p:txBody>
      </p:sp>
    </p:spTree>
    <p:extLst>
      <p:ext uri="{BB962C8B-B14F-4D97-AF65-F5344CB8AC3E}">
        <p14:creationId xmlns:p14="http://schemas.microsoft.com/office/powerpoint/2010/main" val="26625692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0" y="6298163"/>
            <a:ext cx="12192000" cy="559837"/>
          </a:xfrm>
          <a:prstGeom prst="rect">
            <a:avLst/>
          </a:prstGeom>
          <a:solidFill>
            <a:srgbClr val="10A03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5" name="Rectangle 14"/>
          <p:cNvSpPr/>
          <p:nvPr/>
        </p:nvSpPr>
        <p:spPr>
          <a:xfrm>
            <a:off x="0" y="6195527"/>
            <a:ext cx="12192000" cy="102636"/>
          </a:xfrm>
          <a:prstGeom prst="rect">
            <a:avLst/>
          </a:prstGeom>
          <a:solidFill>
            <a:srgbClr val="A2DA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8F17405-0CCD-427E-8DC1-67BB508A6295}"/>
              </a:ext>
            </a:extLst>
          </p:cNvPr>
          <p:cNvSpPr txBox="1"/>
          <p:nvPr/>
        </p:nvSpPr>
        <p:spPr>
          <a:xfrm>
            <a:off x="9213668" y="6445764"/>
            <a:ext cx="2569028" cy="2616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  <a:latin typeface="Bahnschrift Light" panose="020B0502040204020203" pitchFamily="34" charset="0"/>
              </a:rPr>
              <a:t>Welsh Ambulance Services NHS Trust</a:t>
            </a:r>
          </a:p>
        </p:txBody>
      </p:sp>
      <p:pic>
        <p:nvPicPr>
          <p:cNvPr id="12" name="Picture 11">
            <a:hlinkClick r:id="rId3"/>
            <a:extLst>
              <a:ext uri="{FF2B5EF4-FFF2-40B4-BE49-F238E27FC236}">
                <a16:creationId xmlns:a16="http://schemas.microsoft.com/office/drawing/2014/main" id="{9F4E6EA8-FE61-4C31-B92D-D0B67B138749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134" y="6440957"/>
            <a:ext cx="271224" cy="271224"/>
          </a:xfrm>
          <a:prstGeom prst="rect">
            <a:avLst/>
          </a:prstGeom>
        </p:spPr>
      </p:pic>
      <p:pic>
        <p:nvPicPr>
          <p:cNvPr id="13" name="Picture 12">
            <a:hlinkClick r:id="rId5"/>
            <a:extLst>
              <a:ext uri="{FF2B5EF4-FFF2-40B4-BE49-F238E27FC236}">
                <a16:creationId xmlns:a16="http://schemas.microsoft.com/office/drawing/2014/main" id="{8B00DA9A-76A5-4B84-BB25-5D0C4EB3F9AF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680" y="6422354"/>
            <a:ext cx="444934" cy="311454"/>
          </a:xfrm>
          <a:prstGeom prst="rect">
            <a:avLst/>
          </a:prstGeom>
        </p:spPr>
      </p:pic>
      <p:pic>
        <p:nvPicPr>
          <p:cNvPr id="19" name="Picture 18">
            <a:hlinkClick r:id="rId7"/>
            <a:extLst>
              <a:ext uri="{FF2B5EF4-FFF2-40B4-BE49-F238E27FC236}">
                <a16:creationId xmlns:a16="http://schemas.microsoft.com/office/drawing/2014/main" id="{FE06037E-7EC3-4FD2-BD0E-408689441007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4816" y="6440957"/>
            <a:ext cx="271224" cy="271224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E3310957-B555-45B6-85C5-9EDB6EC1744C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7957" y="119861"/>
            <a:ext cx="622405" cy="846863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25381462-274F-4675-812A-1242973F0206}"/>
              </a:ext>
            </a:extLst>
          </p:cNvPr>
          <p:cNvSpPr txBox="1"/>
          <p:nvPr/>
        </p:nvSpPr>
        <p:spPr>
          <a:xfrm>
            <a:off x="1086188" y="944244"/>
            <a:ext cx="540404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Situational Leadership 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144A8945-3383-4D31-BBD7-595A51BED805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3130" y="0"/>
            <a:ext cx="1083787" cy="119073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3CE4277-A18C-BD98-D81D-89EFA3368912}"/>
              </a:ext>
            </a:extLst>
          </p:cNvPr>
          <p:cNvSpPr txBox="1"/>
          <p:nvPr/>
        </p:nvSpPr>
        <p:spPr>
          <a:xfrm>
            <a:off x="1284816" y="2146852"/>
            <a:ext cx="10497880" cy="35086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Indeed Editorial Team (2023) define situational leadership as:</a:t>
            </a:r>
          </a:p>
          <a:p>
            <a:endParaRPr lang="en-GB" dirty="0"/>
          </a:p>
          <a:p>
            <a:r>
              <a:rPr lang="en-GB" b="0" i="0" dirty="0">
                <a:solidFill>
                  <a:srgbClr val="2D2D2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“Situational leadership is a leadership style in which a leader adapts their style of leading to suit the current work environment and/or needs of a team. </a:t>
            </a:r>
          </a:p>
          <a:p>
            <a:endParaRPr lang="en-GB" dirty="0">
              <a:solidFill>
                <a:srgbClr val="2D2D2D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0" i="0" dirty="0">
                <a:solidFill>
                  <a:srgbClr val="2D2D2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This style of leadership is not dependent on the </a:t>
            </a:r>
            <a:r>
              <a:rPr lang="en-GB" b="0" i="0" u="none" strike="noStrike" dirty="0">
                <a:solidFill>
                  <a:srgbClr val="2557A7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skills of a leader</a:t>
            </a:r>
            <a:r>
              <a:rPr lang="en-GB" b="0" i="0" dirty="0">
                <a:solidFill>
                  <a:srgbClr val="2D2D2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; rather it is based on a leader's ability to adjust to the requirements of a team or organization in order to be a better and more effective leader.</a:t>
            </a:r>
          </a:p>
          <a:p>
            <a:endParaRPr lang="en-GB" dirty="0">
              <a:solidFill>
                <a:srgbClr val="2D2D2D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rgbClr val="2D2D2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team further make reference to the seminal work by Ken Blanchard &amp; Paul Hersey in developing their book </a:t>
            </a:r>
            <a:r>
              <a:rPr lang="en-GB" i="1" dirty="0">
                <a:solidFill>
                  <a:srgbClr val="2D2D2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Management of Organisational Behaviour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08197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0" y="6298163"/>
            <a:ext cx="12192000" cy="559837"/>
          </a:xfrm>
          <a:prstGeom prst="rect">
            <a:avLst/>
          </a:prstGeom>
          <a:solidFill>
            <a:srgbClr val="10A03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5" name="Rectangle 14"/>
          <p:cNvSpPr/>
          <p:nvPr/>
        </p:nvSpPr>
        <p:spPr>
          <a:xfrm>
            <a:off x="0" y="6195527"/>
            <a:ext cx="12192000" cy="102636"/>
          </a:xfrm>
          <a:prstGeom prst="rect">
            <a:avLst/>
          </a:prstGeom>
          <a:solidFill>
            <a:srgbClr val="A2DA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8F17405-0CCD-427E-8DC1-67BB508A6295}"/>
              </a:ext>
            </a:extLst>
          </p:cNvPr>
          <p:cNvSpPr txBox="1"/>
          <p:nvPr/>
        </p:nvSpPr>
        <p:spPr>
          <a:xfrm>
            <a:off x="9213668" y="6445764"/>
            <a:ext cx="2569028" cy="2616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  <a:latin typeface="Bahnschrift Light" panose="020B0502040204020203" pitchFamily="34" charset="0"/>
              </a:rPr>
              <a:t>Welsh Ambulance Services NHS Trust</a:t>
            </a:r>
          </a:p>
        </p:txBody>
      </p:sp>
      <p:pic>
        <p:nvPicPr>
          <p:cNvPr id="12" name="Picture 11">
            <a:hlinkClick r:id="rId3"/>
            <a:extLst>
              <a:ext uri="{FF2B5EF4-FFF2-40B4-BE49-F238E27FC236}">
                <a16:creationId xmlns:a16="http://schemas.microsoft.com/office/drawing/2014/main" id="{9F4E6EA8-FE61-4C31-B92D-D0B67B138749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134" y="6440957"/>
            <a:ext cx="271224" cy="271224"/>
          </a:xfrm>
          <a:prstGeom prst="rect">
            <a:avLst/>
          </a:prstGeom>
        </p:spPr>
      </p:pic>
      <p:pic>
        <p:nvPicPr>
          <p:cNvPr id="13" name="Picture 12">
            <a:hlinkClick r:id="rId5"/>
            <a:extLst>
              <a:ext uri="{FF2B5EF4-FFF2-40B4-BE49-F238E27FC236}">
                <a16:creationId xmlns:a16="http://schemas.microsoft.com/office/drawing/2014/main" id="{8B00DA9A-76A5-4B84-BB25-5D0C4EB3F9AF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680" y="6422354"/>
            <a:ext cx="444934" cy="311454"/>
          </a:xfrm>
          <a:prstGeom prst="rect">
            <a:avLst/>
          </a:prstGeom>
        </p:spPr>
      </p:pic>
      <p:pic>
        <p:nvPicPr>
          <p:cNvPr id="19" name="Picture 18">
            <a:hlinkClick r:id="rId7"/>
            <a:extLst>
              <a:ext uri="{FF2B5EF4-FFF2-40B4-BE49-F238E27FC236}">
                <a16:creationId xmlns:a16="http://schemas.microsoft.com/office/drawing/2014/main" id="{FE06037E-7EC3-4FD2-BD0E-408689441007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4816" y="6440957"/>
            <a:ext cx="271224" cy="271224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E3310957-B555-45B6-85C5-9EDB6EC1744C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7957" y="119861"/>
            <a:ext cx="622405" cy="846863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144A8945-3383-4D31-BBD7-595A51BED805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3130" y="0"/>
            <a:ext cx="1083787" cy="119073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DC74F12-836C-8F00-58F0-154C9FE352DA}"/>
              </a:ext>
            </a:extLst>
          </p:cNvPr>
          <p:cNvSpPr txBox="1"/>
          <p:nvPr/>
        </p:nvSpPr>
        <p:spPr>
          <a:xfrm>
            <a:off x="1197802" y="1338470"/>
            <a:ext cx="1035411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Hersey and Blanchard (1969) suggest that a situational leader might use one of the following styles: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1CC587E-5672-70A7-50EA-838151552547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195788" y="1775561"/>
            <a:ext cx="6067425" cy="4295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7816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0" y="6298163"/>
            <a:ext cx="12192000" cy="559837"/>
          </a:xfrm>
          <a:prstGeom prst="rect">
            <a:avLst/>
          </a:prstGeom>
          <a:solidFill>
            <a:srgbClr val="10A03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5" name="Rectangle 14"/>
          <p:cNvSpPr/>
          <p:nvPr/>
        </p:nvSpPr>
        <p:spPr>
          <a:xfrm>
            <a:off x="0" y="6195527"/>
            <a:ext cx="12192000" cy="102636"/>
          </a:xfrm>
          <a:prstGeom prst="rect">
            <a:avLst/>
          </a:prstGeom>
          <a:solidFill>
            <a:srgbClr val="A2DA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8F17405-0CCD-427E-8DC1-67BB508A6295}"/>
              </a:ext>
            </a:extLst>
          </p:cNvPr>
          <p:cNvSpPr txBox="1"/>
          <p:nvPr/>
        </p:nvSpPr>
        <p:spPr>
          <a:xfrm>
            <a:off x="9213668" y="6445764"/>
            <a:ext cx="2569028" cy="2616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  <a:latin typeface="Bahnschrift Light" panose="020B0502040204020203" pitchFamily="34" charset="0"/>
              </a:rPr>
              <a:t>Welsh Ambulance Services NHS Trust</a:t>
            </a:r>
          </a:p>
        </p:txBody>
      </p:sp>
      <p:pic>
        <p:nvPicPr>
          <p:cNvPr id="12" name="Picture 11">
            <a:hlinkClick r:id="rId3"/>
            <a:extLst>
              <a:ext uri="{FF2B5EF4-FFF2-40B4-BE49-F238E27FC236}">
                <a16:creationId xmlns:a16="http://schemas.microsoft.com/office/drawing/2014/main" id="{9F4E6EA8-FE61-4C31-B92D-D0B67B138749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134" y="6440957"/>
            <a:ext cx="271224" cy="271224"/>
          </a:xfrm>
          <a:prstGeom prst="rect">
            <a:avLst/>
          </a:prstGeom>
        </p:spPr>
      </p:pic>
      <p:pic>
        <p:nvPicPr>
          <p:cNvPr id="13" name="Picture 12">
            <a:hlinkClick r:id="rId5"/>
            <a:extLst>
              <a:ext uri="{FF2B5EF4-FFF2-40B4-BE49-F238E27FC236}">
                <a16:creationId xmlns:a16="http://schemas.microsoft.com/office/drawing/2014/main" id="{8B00DA9A-76A5-4B84-BB25-5D0C4EB3F9AF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680" y="6422354"/>
            <a:ext cx="444934" cy="311454"/>
          </a:xfrm>
          <a:prstGeom prst="rect">
            <a:avLst/>
          </a:prstGeom>
        </p:spPr>
      </p:pic>
      <p:pic>
        <p:nvPicPr>
          <p:cNvPr id="19" name="Picture 18">
            <a:hlinkClick r:id="rId7"/>
            <a:extLst>
              <a:ext uri="{FF2B5EF4-FFF2-40B4-BE49-F238E27FC236}">
                <a16:creationId xmlns:a16="http://schemas.microsoft.com/office/drawing/2014/main" id="{FE06037E-7EC3-4FD2-BD0E-408689441007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4816" y="6440957"/>
            <a:ext cx="271224" cy="271224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E3310957-B555-45B6-85C5-9EDB6EC1744C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7957" y="119861"/>
            <a:ext cx="622405" cy="846863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144A8945-3383-4D31-BBD7-595A51BED805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3130" y="0"/>
            <a:ext cx="1083787" cy="119073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253AC88-6476-48CC-6DFA-89C89B0D9F92}"/>
              </a:ext>
            </a:extLst>
          </p:cNvPr>
          <p:cNvSpPr txBox="1"/>
          <p:nvPr/>
        </p:nvSpPr>
        <p:spPr>
          <a:xfrm>
            <a:off x="1135614" y="1190739"/>
            <a:ext cx="1052082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Blind Spots or Limitations of Situational Leadership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7366E7D8-6E4F-9248-BF13-7BE93EC67F68}"/>
              </a:ext>
            </a:extLst>
          </p:cNvPr>
          <p:cNvSpPr txBox="1"/>
          <p:nvPr/>
        </p:nvSpPr>
        <p:spPr>
          <a:xfrm>
            <a:off x="1284816" y="2213113"/>
            <a:ext cx="938318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It focuses more on immediate needs as opposed long term needs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It can be ineffective in task-orientated environments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 inability for the leader to assess the level of maturity of the employee and leading to a style not suited to everyone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Can be physically challenging and exhausting – demands a lot from the leader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86673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0" y="6298163"/>
            <a:ext cx="12192000" cy="559837"/>
          </a:xfrm>
          <a:prstGeom prst="rect">
            <a:avLst/>
          </a:prstGeom>
          <a:solidFill>
            <a:srgbClr val="10A03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5" name="Rectangle 14"/>
          <p:cNvSpPr/>
          <p:nvPr/>
        </p:nvSpPr>
        <p:spPr>
          <a:xfrm>
            <a:off x="0" y="6195527"/>
            <a:ext cx="12192000" cy="102636"/>
          </a:xfrm>
          <a:prstGeom prst="rect">
            <a:avLst/>
          </a:prstGeom>
          <a:solidFill>
            <a:srgbClr val="A2DA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8F17405-0CCD-427E-8DC1-67BB508A6295}"/>
              </a:ext>
            </a:extLst>
          </p:cNvPr>
          <p:cNvSpPr txBox="1"/>
          <p:nvPr/>
        </p:nvSpPr>
        <p:spPr>
          <a:xfrm>
            <a:off x="9213668" y="6445764"/>
            <a:ext cx="2569028" cy="2616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  <a:latin typeface="Bahnschrift Light" panose="020B0502040204020203" pitchFamily="34" charset="0"/>
              </a:rPr>
              <a:t>Welsh Ambulance Services NHS Trust</a:t>
            </a:r>
          </a:p>
        </p:txBody>
      </p:sp>
      <p:pic>
        <p:nvPicPr>
          <p:cNvPr id="12" name="Picture 11">
            <a:hlinkClick r:id="rId3"/>
            <a:extLst>
              <a:ext uri="{FF2B5EF4-FFF2-40B4-BE49-F238E27FC236}">
                <a16:creationId xmlns:a16="http://schemas.microsoft.com/office/drawing/2014/main" id="{9F4E6EA8-FE61-4C31-B92D-D0B67B138749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134" y="6440957"/>
            <a:ext cx="271224" cy="271224"/>
          </a:xfrm>
          <a:prstGeom prst="rect">
            <a:avLst/>
          </a:prstGeom>
        </p:spPr>
      </p:pic>
      <p:pic>
        <p:nvPicPr>
          <p:cNvPr id="13" name="Picture 12">
            <a:hlinkClick r:id="rId5"/>
            <a:extLst>
              <a:ext uri="{FF2B5EF4-FFF2-40B4-BE49-F238E27FC236}">
                <a16:creationId xmlns:a16="http://schemas.microsoft.com/office/drawing/2014/main" id="{8B00DA9A-76A5-4B84-BB25-5D0C4EB3F9AF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680" y="6422354"/>
            <a:ext cx="444934" cy="311454"/>
          </a:xfrm>
          <a:prstGeom prst="rect">
            <a:avLst/>
          </a:prstGeom>
        </p:spPr>
      </p:pic>
      <p:pic>
        <p:nvPicPr>
          <p:cNvPr id="19" name="Picture 18">
            <a:hlinkClick r:id="rId7"/>
            <a:extLst>
              <a:ext uri="{FF2B5EF4-FFF2-40B4-BE49-F238E27FC236}">
                <a16:creationId xmlns:a16="http://schemas.microsoft.com/office/drawing/2014/main" id="{FE06037E-7EC3-4FD2-BD0E-408689441007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4816" y="6440957"/>
            <a:ext cx="271224" cy="271224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E3310957-B555-45B6-85C5-9EDB6EC1744C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7957" y="119861"/>
            <a:ext cx="622405" cy="846863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144A8945-3383-4D31-BBD7-595A51BED805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3130" y="0"/>
            <a:ext cx="1083787" cy="119073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3030713-1A08-083C-3236-A9ECD18CDFD5}"/>
              </a:ext>
            </a:extLst>
          </p:cNvPr>
          <p:cNvSpPr txBox="1"/>
          <p:nvPr/>
        </p:nvSpPr>
        <p:spPr>
          <a:xfrm>
            <a:off x="913147" y="3165627"/>
            <a:ext cx="810132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Thank You – Any Questions?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ABEFD61-0559-6B31-42F9-37F37E763518}"/>
              </a:ext>
            </a:extLst>
          </p:cNvPr>
          <p:cNvSpPr txBox="1"/>
          <p:nvPr/>
        </p:nvSpPr>
        <p:spPr>
          <a:xfrm>
            <a:off x="913147" y="1867814"/>
            <a:ext cx="816441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800" dirty="0" err="1">
                <a:latin typeface="Arial" panose="020B0604020202020204" pitchFamily="34" charset="0"/>
                <a:cs typeface="Arial" panose="020B0604020202020204" pitchFamily="34" charset="0"/>
              </a:rPr>
              <a:t>Diolch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 – unrhyw gwestiynau?</a:t>
            </a:r>
          </a:p>
        </p:txBody>
      </p:sp>
    </p:spTree>
    <p:extLst>
      <p:ext uri="{BB962C8B-B14F-4D97-AF65-F5344CB8AC3E}">
        <p14:creationId xmlns:p14="http://schemas.microsoft.com/office/powerpoint/2010/main" val="39146088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0" y="6298163"/>
            <a:ext cx="12192000" cy="559837"/>
          </a:xfrm>
          <a:prstGeom prst="rect">
            <a:avLst/>
          </a:prstGeom>
          <a:solidFill>
            <a:srgbClr val="10A03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5" name="Rectangle 14"/>
          <p:cNvSpPr/>
          <p:nvPr/>
        </p:nvSpPr>
        <p:spPr>
          <a:xfrm>
            <a:off x="0" y="6195527"/>
            <a:ext cx="12192000" cy="102636"/>
          </a:xfrm>
          <a:prstGeom prst="rect">
            <a:avLst/>
          </a:prstGeom>
          <a:solidFill>
            <a:srgbClr val="A2DA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8F17405-0CCD-427E-8DC1-67BB508A6295}"/>
              </a:ext>
            </a:extLst>
          </p:cNvPr>
          <p:cNvSpPr txBox="1"/>
          <p:nvPr/>
        </p:nvSpPr>
        <p:spPr>
          <a:xfrm>
            <a:off x="9213668" y="6445764"/>
            <a:ext cx="2569028" cy="2616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  <a:latin typeface="Bahnschrift Light" panose="020B0502040204020203" pitchFamily="34" charset="0"/>
              </a:rPr>
              <a:t>Welsh Ambulance Services NHS Trust</a:t>
            </a:r>
          </a:p>
        </p:txBody>
      </p:sp>
      <p:pic>
        <p:nvPicPr>
          <p:cNvPr id="12" name="Picture 11">
            <a:hlinkClick r:id="rId3"/>
            <a:extLst>
              <a:ext uri="{FF2B5EF4-FFF2-40B4-BE49-F238E27FC236}">
                <a16:creationId xmlns:a16="http://schemas.microsoft.com/office/drawing/2014/main" id="{9F4E6EA8-FE61-4C31-B92D-D0B67B138749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134" y="6440957"/>
            <a:ext cx="271224" cy="271224"/>
          </a:xfrm>
          <a:prstGeom prst="rect">
            <a:avLst/>
          </a:prstGeom>
        </p:spPr>
      </p:pic>
      <p:pic>
        <p:nvPicPr>
          <p:cNvPr id="13" name="Picture 12">
            <a:hlinkClick r:id="rId5"/>
            <a:extLst>
              <a:ext uri="{FF2B5EF4-FFF2-40B4-BE49-F238E27FC236}">
                <a16:creationId xmlns:a16="http://schemas.microsoft.com/office/drawing/2014/main" id="{8B00DA9A-76A5-4B84-BB25-5D0C4EB3F9AF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680" y="6422354"/>
            <a:ext cx="444934" cy="311454"/>
          </a:xfrm>
          <a:prstGeom prst="rect">
            <a:avLst/>
          </a:prstGeom>
        </p:spPr>
      </p:pic>
      <p:pic>
        <p:nvPicPr>
          <p:cNvPr id="19" name="Picture 18">
            <a:hlinkClick r:id="rId7"/>
            <a:extLst>
              <a:ext uri="{FF2B5EF4-FFF2-40B4-BE49-F238E27FC236}">
                <a16:creationId xmlns:a16="http://schemas.microsoft.com/office/drawing/2014/main" id="{FE06037E-7EC3-4FD2-BD0E-408689441007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4816" y="6440957"/>
            <a:ext cx="271224" cy="271224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E3310957-B555-45B6-85C5-9EDB6EC1744C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7957" y="119861"/>
            <a:ext cx="622405" cy="846863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144A8945-3383-4D31-BBD7-595A51BED805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3130" y="0"/>
            <a:ext cx="1083787" cy="119073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78ABF26-D586-16C2-E09E-F9DDEFEF86A3}"/>
              </a:ext>
            </a:extLst>
          </p:cNvPr>
          <p:cNvSpPr txBox="1"/>
          <p:nvPr/>
        </p:nvSpPr>
        <p:spPr>
          <a:xfrm>
            <a:off x="1135614" y="1404730"/>
            <a:ext cx="22797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4635B80-3E8E-EC21-C23B-5C01DEED2F12}"/>
              </a:ext>
            </a:extLst>
          </p:cNvPr>
          <p:cNvSpPr txBox="1"/>
          <p:nvPr/>
        </p:nvSpPr>
        <p:spPr>
          <a:xfrm>
            <a:off x="1194158" y="2517913"/>
            <a:ext cx="613058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Gavin, M.(2019)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Harvard Business School Online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Available at: http://online.hbs.edu/blog/post/authentic –leadership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(Accessed: 03 May 2023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F54606E-5378-3EF6-0C26-A0EF04AB07A4}"/>
              </a:ext>
            </a:extLst>
          </p:cNvPr>
          <p:cNvSpPr txBox="1"/>
          <p:nvPr/>
        </p:nvSpPr>
        <p:spPr>
          <a:xfrm>
            <a:off x="1194158" y="3753962"/>
            <a:ext cx="1099784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Gardener, L,W., Karam, E,P., Alvesson, M.and Einola, K. (2021) Authentic Leadership Theory: The Case for and against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The Leadership Quarterly, 32 (6)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Available at: http://www.sciencedirect.com/science/article/abs/pii/51048984321000011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E297255-B429-4D3E-1462-4C4011CDE25F}"/>
              </a:ext>
            </a:extLst>
          </p:cNvPr>
          <p:cNvSpPr txBox="1"/>
          <p:nvPr/>
        </p:nvSpPr>
        <p:spPr>
          <a:xfrm>
            <a:off x="1284816" y="5115339"/>
            <a:ext cx="109071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Hersey, P. and Blanchard, K,H. (1969)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Management of Organisational Behaviour: Utilizies Human Resources,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Prentice Hall, New Jersey. </a:t>
            </a:r>
          </a:p>
        </p:txBody>
      </p:sp>
    </p:spTree>
    <p:extLst>
      <p:ext uri="{BB962C8B-B14F-4D97-AF65-F5344CB8AC3E}">
        <p14:creationId xmlns:p14="http://schemas.microsoft.com/office/powerpoint/2010/main" val="155909826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ED588538A8D6D44A434FE1B685B32E6" ma:contentTypeVersion="4" ma:contentTypeDescription="Create a new document." ma:contentTypeScope="" ma:versionID="b3d7322f6f88c498bdb78f24dfc96cff">
  <xsd:schema xmlns:xsd="http://www.w3.org/2001/XMLSchema" xmlns:xs="http://www.w3.org/2001/XMLSchema" xmlns:p="http://schemas.microsoft.com/office/2006/metadata/properties" xmlns:ns2="e1710cbe-ccfd-49e6-8aac-ba6398d9517b" xmlns:ns3="9a3c1f6f-624b-4ff3-aa6e-5b09a8e46cc0" targetNamespace="http://schemas.microsoft.com/office/2006/metadata/properties" ma:root="true" ma:fieldsID="d74d7c58597c9b73c2792d683afef7f1" ns2:_="" ns3:_="">
    <xsd:import namespace="e1710cbe-ccfd-49e6-8aac-ba6398d9517b"/>
    <xsd:import namespace="9a3c1f6f-624b-4ff3-aa6e-5b09a8e46cc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1710cbe-ccfd-49e6-8aac-ba6398d9517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a3c1f6f-624b-4ff3-aa6e-5b09a8e46cc0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9a3c1f6f-624b-4ff3-aa6e-5b09a8e46cc0">
      <UserInfo>
        <DisplayName>David Davies  (Welsh Ambulance Service NHS Trust - 020 Blackweir EMS (SE)</DisplayName>
        <AccountId>85</AccountId>
        <AccountType/>
      </UserInfo>
      <UserInfo>
        <DisplayName>Jade Parker</DisplayName>
        <AccountId>40</AccountId>
        <AccountType/>
      </UserInfo>
      <UserInfo>
        <DisplayName>Robert Tyler  (Welsh Ambulance Service NHS Trust - 020 Blackweir EMS (SE)</DisplayName>
        <AccountId>88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AACFD0B9-7BC0-4544-97CF-DC6354A9440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D37E80F-B890-4114-AA68-D47133FD785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1710cbe-ccfd-49e6-8aac-ba6398d9517b"/>
    <ds:schemaRef ds:uri="9a3c1f6f-624b-4ff3-aa6e-5b09a8e46cc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AF00543D-6602-4738-B573-04C00AA90314}">
  <ds:schemaRefs>
    <ds:schemaRef ds:uri="http://schemas.microsoft.com/office/2006/metadata/properties"/>
    <ds:schemaRef ds:uri="http://purl.org/dc/elements/1.1/"/>
    <ds:schemaRef ds:uri="http://schemas.openxmlformats.org/package/2006/metadata/core-properties"/>
    <ds:schemaRef ds:uri="http://purl.org/dc/terms/"/>
    <ds:schemaRef ds:uri="e1710cbe-ccfd-49e6-8aac-ba6398d9517b"/>
    <ds:schemaRef ds:uri="9a3c1f6f-624b-4ff3-aa6e-5b09a8e46cc0"/>
    <ds:schemaRef ds:uri="http://schemas.microsoft.com/office/2006/documentManagement/types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600</TotalTime>
  <Words>1034</Words>
  <Application>Microsoft Office PowerPoint</Application>
  <PresentationFormat>Widescreen</PresentationFormat>
  <Paragraphs>93</Paragraphs>
  <Slides>10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Bahnschrift Light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Welsh Ambulance Service NHS Trust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Rachel Watling (Welsh Ambulance Service NHS Trust - Head of Communications- 020)</dc:creator>
  <cp:lastModifiedBy>Ieuan Davies  (Welsh Ambulance Service NHS Trust – 020 - Health Board Clinical Lead )</cp:lastModifiedBy>
  <cp:revision>667</cp:revision>
  <cp:lastPrinted>2022-03-18T12:08:31Z</cp:lastPrinted>
  <dcterms:created xsi:type="dcterms:W3CDTF">2021-04-16T07:42:33Z</dcterms:created>
  <dcterms:modified xsi:type="dcterms:W3CDTF">2023-05-04T07:00:47Z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0x0101009ED588538A8D6D44A434FE1B685B32E6</vt:lpwstr>
  </property>
</Properties>
</file>