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9" r:id="rId2"/>
    <p:sldId id="264" r:id="rId3"/>
    <p:sldId id="265" r:id="rId4"/>
    <p:sldId id="267" r:id="rId5"/>
    <p:sldId id="258" r:id="rId6"/>
    <p:sldId id="262" r:id="rId7"/>
    <p:sldId id="275" r:id="rId8"/>
    <p:sldId id="276" r:id="rId9"/>
    <p:sldId id="272" r:id="rId10"/>
    <p:sldId id="269" r:id="rId11"/>
    <p:sldId id="268" r:id="rId12"/>
    <p:sldId id="274" r:id="rId13"/>
    <p:sldId id="257" r:id="rId14"/>
    <p:sldId id="263"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89" autoAdjust="0"/>
    <p:restoredTop sz="94660"/>
  </p:normalViewPr>
  <p:slideViewPr>
    <p:cSldViewPr snapToGrid="0">
      <p:cViewPr varScale="1">
        <p:scale>
          <a:sx n="95" d="100"/>
          <a:sy n="95" d="100"/>
        </p:scale>
        <p:origin x="80" y="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37E498-5CFB-486A-92B7-7C34F1672E61}"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73039-8ABB-4198-879B-D5A7F7B75692}" type="slidenum">
              <a:rPr lang="en-GB" smtClean="0"/>
              <a:t>‹#›</a:t>
            </a:fld>
            <a:endParaRPr lang="en-GB"/>
          </a:p>
        </p:txBody>
      </p:sp>
    </p:spTree>
    <p:extLst>
      <p:ext uri="{BB962C8B-B14F-4D97-AF65-F5344CB8AC3E}">
        <p14:creationId xmlns:p14="http://schemas.microsoft.com/office/powerpoint/2010/main" val="1289564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accent1"/>
                </a:solidFill>
              </a:rPr>
              <a:t>[1]</a:t>
            </a:r>
            <a:r>
              <a:rPr lang="en-GB" sz="1200" baseline="0" dirty="0" smtClean="0">
                <a:solidFill>
                  <a:schemeClr val="accent1"/>
                </a:solidFill>
              </a:rPr>
              <a:t> https://www.gwl.co.uk/top-ten-tips-enhancing-intellectual-property-ip/</a:t>
            </a:r>
            <a:endParaRPr lang="en-GB" dirty="0" smtClean="0"/>
          </a:p>
          <a:p>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a:t>
            </a:fld>
            <a:endParaRPr lang="en-GB"/>
          </a:p>
        </p:txBody>
      </p:sp>
    </p:spTree>
    <p:extLst>
      <p:ext uri="{BB962C8B-B14F-4D97-AF65-F5344CB8AC3E}">
        <p14:creationId xmlns:p14="http://schemas.microsoft.com/office/powerpoint/2010/main" val="657285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2</a:t>
            </a:fld>
            <a:endParaRPr lang="en-GB"/>
          </a:p>
        </p:txBody>
      </p:sp>
    </p:spTree>
    <p:extLst>
      <p:ext uri="{BB962C8B-B14F-4D97-AF65-F5344CB8AC3E}">
        <p14:creationId xmlns:p14="http://schemas.microsoft.com/office/powerpoint/2010/main" val="2976012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baseline="0" dirty="0" smtClean="0"/>
              <a:t>https://www.upcounsel.com/software-patent-or-copyright</a:t>
            </a:r>
          </a:p>
          <a:p>
            <a:pPr marL="0" indent="0">
              <a:buNone/>
            </a:pPr>
            <a:r>
              <a:rPr lang="en-GB" baseline="0" dirty="0" smtClean="0"/>
              <a:t>Note</a:t>
            </a:r>
            <a:r>
              <a:rPr lang="en-GB" baseline="0" smtClean="0"/>
              <a:t>: IP </a:t>
            </a:r>
            <a:r>
              <a:rPr lang="en-GB" baseline="0" dirty="0" smtClean="0"/>
              <a:t>law can be an effective way of protecting your intellectual property.</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4</a:t>
            </a:fld>
            <a:endParaRPr lang="en-GB"/>
          </a:p>
        </p:txBody>
      </p:sp>
    </p:spTree>
    <p:extLst>
      <p:ext uri="{BB962C8B-B14F-4D97-AF65-F5344CB8AC3E}">
        <p14:creationId xmlns:p14="http://schemas.microsoft.com/office/powerpoint/2010/main" val="2248504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baseline="0" dirty="0" smtClean="0"/>
              <a:t>"Understanding Industrial Property". </a:t>
            </a:r>
            <a:r>
              <a:rPr lang="en-GB" sz="1200" b="0" i="0" kern="1200" dirty="0" smtClean="0">
                <a:solidFill>
                  <a:schemeClr val="tx1"/>
                </a:solidFill>
                <a:effectLst/>
                <a:latin typeface="+mn-lt"/>
                <a:ea typeface="+mn-ea"/>
                <a:cs typeface="+mn-cs"/>
              </a:rPr>
              <a:t>World Intellectual Property Organization. Retrieved 2018-12-06.</a:t>
            </a:r>
          </a:p>
          <a:p>
            <a:pPr marL="228600" indent="-228600">
              <a:buAutoNum type="arabicParenBoth"/>
            </a:pPr>
            <a:r>
              <a:rPr lang="en-GB" dirty="0" smtClean="0"/>
              <a:t>"What are intellectual property rights?". World Trade Organization. World Trade Organization. Retrieved 2016-05-23</a:t>
            </a:r>
          </a:p>
          <a:p>
            <a:pPr marL="228600" indent="-228600">
              <a:buAutoNum type="arabicParenBoth"/>
            </a:pPr>
            <a:r>
              <a:rPr lang="en-GB" sz="1200" b="0" i="0" kern="1200" dirty="0" smtClean="0">
                <a:solidFill>
                  <a:schemeClr val="tx1"/>
                </a:solidFill>
                <a:effectLst/>
                <a:latin typeface="+mn-lt"/>
                <a:ea typeface="+mn-ea"/>
                <a:cs typeface="+mn-cs"/>
              </a:rPr>
              <a:t>Goldstein, Paul; Reese, R. Anthony (2008). </a:t>
            </a:r>
            <a:r>
              <a:rPr lang="en-GB" sz="1200" b="0" i="1" kern="1200" dirty="0" smtClean="0">
                <a:solidFill>
                  <a:schemeClr val="tx1"/>
                </a:solidFill>
                <a:effectLst/>
                <a:latin typeface="+mn-lt"/>
                <a:ea typeface="+mn-ea"/>
                <a:cs typeface="+mn-cs"/>
              </a:rPr>
              <a:t>Copyright, Patent, Trademark and Related State Doctrines: Cases and Materials on the Law of Intellectual Property</a:t>
            </a:r>
            <a:r>
              <a:rPr lang="en-GB" sz="1200" b="0" i="0" kern="1200" dirty="0" smtClean="0">
                <a:solidFill>
                  <a:schemeClr val="tx1"/>
                </a:solidFill>
                <a:effectLst/>
                <a:latin typeface="+mn-lt"/>
                <a:ea typeface="+mn-ea"/>
                <a:cs typeface="+mn-cs"/>
              </a:rPr>
              <a:t> (6th ed.). New York: Foundation Press.</a:t>
            </a:r>
          </a:p>
          <a:p>
            <a:pPr marL="228600" indent="-228600">
              <a:buAutoNum type="arabicParenBoth"/>
            </a:pPr>
            <a:r>
              <a:rPr lang="en-GB" sz="1200" b="0" i="0" kern="1200" dirty="0" smtClean="0">
                <a:solidFill>
                  <a:schemeClr val="tx1"/>
                </a:solidFill>
                <a:effectLst/>
                <a:latin typeface="+mn-lt"/>
                <a:ea typeface="+mn-ea"/>
                <a:cs typeface="+mn-cs"/>
              </a:rPr>
              <a:t>Rod </a:t>
            </a:r>
            <a:r>
              <a:rPr lang="en-GB" sz="1200" b="0" i="0" kern="1200" dirty="0" err="1" smtClean="0">
                <a:solidFill>
                  <a:schemeClr val="tx1"/>
                </a:solidFill>
                <a:effectLst/>
                <a:latin typeface="+mn-lt"/>
                <a:ea typeface="+mn-ea"/>
                <a:cs typeface="+mn-cs"/>
              </a:rPr>
              <a:t>Falvey</a:t>
            </a:r>
            <a:r>
              <a:rPr lang="en-GB" sz="1200" b="0" i="0" kern="1200" dirty="0" smtClean="0">
                <a:solidFill>
                  <a:schemeClr val="tx1"/>
                </a:solidFill>
                <a:effectLst/>
                <a:latin typeface="+mn-lt"/>
                <a:ea typeface="+mn-ea"/>
                <a:cs typeface="+mn-cs"/>
              </a:rPr>
              <a:t> and Neil Foster (2006): “The Role of Intellectual Property Rights in Technology Transfer and Economic Growth”: Theory and Evidence, In cooperation with Olga </a:t>
            </a:r>
            <a:r>
              <a:rPr lang="en-GB" sz="1200" b="0" i="0" kern="1200" dirty="0" err="1" smtClean="0">
                <a:solidFill>
                  <a:schemeClr val="tx1"/>
                </a:solidFill>
                <a:effectLst/>
                <a:latin typeface="+mn-lt"/>
                <a:ea typeface="+mn-ea"/>
                <a:cs typeface="+mn-cs"/>
              </a:rPr>
              <a:t>Memedovic</a:t>
            </a:r>
            <a:r>
              <a:rPr lang="en-GB" sz="1200" b="0" i="0" kern="1200" dirty="0" smtClean="0">
                <a:solidFill>
                  <a:schemeClr val="tx1"/>
                </a:solidFill>
                <a:effectLst/>
                <a:latin typeface="+mn-lt"/>
                <a:ea typeface="+mn-ea"/>
                <a:cs typeface="+mn-cs"/>
              </a:rPr>
              <a:t> UNITED NATIONS INDUSTRIAL DEVELOPMENT ORGANIZATION (UNIDO).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All other points originally based on </a:t>
            </a:r>
            <a:r>
              <a:rPr lang="en-GB" dirty="0" smtClean="0"/>
              <a:t>https://businesswales.gov.wales/starting-up/self-employment/its-law#guides-tabs—2 </a:t>
            </a:r>
          </a:p>
        </p:txBody>
      </p:sp>
      <p:sp>
        <p:nvSpPr>
          <p:cNvPr id="4" name="Slide Number Placeholder 3"/>
          <p:cNvSpPr>
            <a:spLocks noGrp="1"/>
          </p:cNvSpPr>
          <p:nvPr>
            <p:ph type="sldNum" sz="quarter" idx="10"/>
          </p:nvPr>
        </p:nvSpPr>
        <p:spPr/>
        <p:txBody>
          <a:bodyPr/>
          <a:lstStyle/>
          <a:p>
            <a:fld id="{26673039-8ABB-4198-879B-D5A7F7B75692}" type="slidenum">
              <a:rPr lang="en-GB" smtClean="0"/>
              <a:t>5</a:t>
            </a:fld>
            <a:endParaRPr lang="en-GB"/>
          </a:p>
        </p:txBody>
      </p:sp>
    </p:spTree>
    <p:extLst>
      <p:ext uri="{BB962C8B-B14F-4D97-AF65-F5344CB8AC3E}">
        <p14:creationId xmlns:p14="http://schemas.microsoft.com/office/powerpoint/2010/main" val="4210288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Wikipedia is used here to provide</a:t>
            </a:r>
            <a:r>
              <a:rPr lang="en-GB" baseline="0" dirty="0" smtClean="0"/>
              <a:t> a link to an accessible and easy to understand overview that uses non technical legal terms. For assessment submission purposes please verify and use additional sources of information as Wikipedia can be easily edited and sometimes incorrect information is made available for public viewing.</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6</a:t>
            </a:fld>
            <a:endParaRPr lang="en-GB"/>
          </a:p>
        </p:txBody>
      </p:sp>
    </p:spTree>
    <p:extLst>
      <p:ext uri="{BB962C8B-B14F-4D97-AF65-F5344CB8AC3E}">
        <p14:creationId xmlns:p14="http://schemas.microsoft.com/office/powerpoint/2010/main" val="3911326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7</a:t>
            </a:fld>
            <a:endParaRPr lang="en-GB"/>
          </a:p>
        </p:txBody>
      </p:sp>
    </p:spTree>
    <p:extLst>
      <p:ext uri="{BB962C8B-B14F-4D97-AF65-F5344CB8AC3E}">
        <p14:creationId xmlns:p14="http://schemas.microsoft.com/office/powerpoint/2010/main" val="454596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https://www.gov.uk/patent-your-invention/international-patents. Accessed: 18/03/2019</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8</a:t>
            </a:fld>
            <a:endParaRPr lang="en-GB"/>
          </a:p>
        </p:txBody>
      </p:sp>
    </p:spTree>
    <p:extLst>
      <p:ext uri="{BB962C8B-B14F-4D97-AF65-F5344CB8AC3E}">
        <p14:creationId xmlns:p14="http://schemas.microsoft.com/office/powerpoint/2010/main" val="1246746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http://www.youripinsider.eu/managing-intellectual-property-business-asset-china/</a:t>
            </a:r>
            <a:endParaRPr lang="en-GB" dirty="0"/>
          </a:p>
        </p:txBody>
      </p:sp>
      <p:sp>
        <p:nvSpPr>
          <p:cNvPr id="4" name="Slide Number Placeholder 3"/>
          <p:cNvSpPr>
            <a:spLocks noGrp="1"/>
          </p:cNvSpPr>
          <p:nvPr>
            <p:ph type="sldNum" sz="quarter" idx="10"/>
          </p:nvPr>
        </p:nvSpPr>
        <p:spPr/>
        <p:txBody>
          <a:bodyPr/>
          <a:lstStyle/>
          <a:p>
            <a:fld id="{26673039-8ABB-4198-879B-D5A7F7B75692}" type="slidenum">
              <a:rPr lang="en-GB" smtClean="0"/>
              <a:t>13</a:t>
            </a:fld>
            <a:endParaRPr lang="en-GB"/>
          </a:p>
        </p:txBody>
      </p:sp>
    </p:spTree>
    <p:extLst>
      <p:ext uri="{BB962C8B-B14F-4D97-AF65-F5344CB8AC3E}">
        <p14:creationId xmlns:p14="http://schemas.microsoft.com/office/powerpoint/2010/main" val="565481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DBA211-B0F7-4619-AF0F-F6D786BCABAD}"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2046412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DBA211-B0F7-4619-AF0F-F6D786BCABAD}"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1145066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DBA211-B0F7-4619-AF0F-F6D786BCABAD}"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1197867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DBA211-B0F7-4619-AF0F-F6D786BCABAD}"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829795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DBA211-B0F7-4619-AF0F-F6D786BCABAD}" type="datetimeFigureOut">
              <a:rPr lang="en-GB" smtClean="0"/>
              <a:t>18/03/2019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3143528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DBA211-B0F7-4619-AF0F-F6D786BCABAD}" type="datetimeFigureOut">
              <a:rPr lang="en-GB" smtClean="0"/>
              <a:t>18/03/2019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346855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BA211-B0F7-4619-AF0F-F6D786BCABAD}" type="datetimeFigureOut">
              <a:rPr lang="en-GB" smtClean="0"/>
              <a:t>18/03/2019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1380446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DBA211-B0F7-4619-AF0F-F6D786BCABAD}"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2985169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DBA211-B0F7-4619-AF0F-F6D786BCABAD}" type="datetimeFigureOut">
              <a:rPr lang="en-GB" smtClean="0"/>
              <a:t>18/03/2019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2574838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DBA211-B0F7-4619-AF0F-F6D786BCABAD}"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1485404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DBA211-B0F7-4619-AF0F-F6D786BCABAD}" type="datetimeFigureOut">
              <a:rPr lang="en-GB" smtClean="0"/>
              <a:t>18/03/2019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6A343-4EC3-49A3-A789-F52318423410}" type="slidenum">
              <a:rPr lang="en-GB" smtClean="0"/>
              <a:t>‹#›</a:t>
            </a:fld>
            <a:endParaRPr lang="en-GB"/>
          </a:p>
        </p:txBody>
      </p:sp>
    </p:spTree>
    <p:extLst>
      <p:ext uri="{BB962C8B-B14F-4D97-AF65-F5344CB8AC3E}">
        <p14:creationId xmlns:p14="http://schemas.microsoft.com/office/powerpoint/2010/main" val="1372448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BA211-B0F7-4619-AF0F-F6D786BCABAD}" type="datetimeFigureOut">
              <a:rPr lang="en-GB" smtClean="0"/>
              <a:t>18/03/2019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46A343-4EC3-49A3-A789-F52318423410}" type="slidenum">
              <a:rPr lang="en-GB" smtClean="0"/>
              <a:t>‹#›</a:t>
            </a:fld>
            <a:endParaRPr lang="en-GB"/>
          </a:p>
        </p:txBody>
      </p:sp>
    </p:spTree>
    <p:extLst>
      <p:ext uri="{BB962C8B-B14F-4D97-AF65-F5344CB8AC3E}">
        <p14:creationId xmlns:p14="http://schemas.microsoft.com/office/powerpoint/2010/main" val="1102160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mashingmagazine.com/2018/03/copyright-law-basics-for-uk-software-developer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International_copyright_treati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copyrightservice.co.uk/" TargetMode="External"/><Relationship Id="rId5" Type="http://schemas.openxmlformats.org/officeDocument/2006/relationships/hyperlink" Target="https://en.wikipedia.org/wiki/Berne_Convention" TargetMode="External"/><Relationship Id="rId4" Type="http://schemas.openxmlformats.org/officeDocument/2006/relationships/hyperlink" Target="https://en.wikipedia.org/wiki/Universal_Copyright_Convention"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ipo.int/pct/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www.wipo.int/directory/en/urls.jsp" TargetMode="External"/><Relationship Id="rId4" Type="http://schemas.openxmlformats.org/officeDocument/2006/relationships/hyperlink" Target="http://www.epo.org/applying.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atents.google.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E8dlB4LUBI4" TargetMode="External"/><Relationship Id="rId7" Type="http://schemas.openxmlformats.org/officeDocument/2006/relationships/hyperlink" Target="https://www.youtube.com/watch?v=1qgPlg6Lyzk" TargetMode="External"/><Relationship Id="rId2" Type="http://schemas.openxmlformats.org/officeDocument/2006/relationships/hyperlink" Target="https://www.youtube.com/watch?v=HJG1n9zfgXg" TargetMode="External"/><Relationship Id="rId1" Type="http://schemas.openxmlformats.org/officeDocument/2006/relationships/slideLayout" Target="../slideLayouts/slideLayout2.xml"/><Relationship Id="rId6" Type="http://schemas.openxmlformats.org/officeDocument/2006/relationships/hyperlink" Target="https://www.youtube.com/watch?v=YA4a1Mu31do" TargetMode="External"/><Relationship Id="rId5" Type="http://schemas.openxmlformats.org/officeDocument/2006/relationships/hyperlink" Target="https://www.wipo.int/sme/en/documents/software_patents_fulltext.html" TargetMode="External"/><Relationship Id="rId4" Type="http://schemas.openxmlformats.org/officeDocument/2006/relationships/hyperlink" Target="https://www.youtube.com/watch?v=N9_seDMfy0k"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wipo.int/copyright/en/activities/software.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intellectual-property-an-overview" TargetMode="External"/><Relationship Id="rId2" Type="http://schemas.openxmlformats.org/officeDocument/2006/relationships/hyperlink" Target="http://business.wales.gov.uk/zones/innovation/intellectual-property" TargetMode="External"/><Relationship Id="rId1" Type="http://schemas.openxmlformats.org/officeDocument/2006/relationships/slideLayout" Target="../slideLayouts/slideLayout2.xml"/><Relationship Id="rId5" Type="http://schemas.openxmlformats.org/officeDocument/2006/relationships/hyperlink" Target="http://www.wipo.int/about-ip/en/" TargetMode="External"/><Relationship Id="rId4" Type="http://schemas.openxmlformats.org/officeDocument/2006/relationships/hyperlink" Target="http://www.ipo.gov.u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2942" y="570752"/>
            <a:ext cx="9144000" cy="1016743"/>
          </a:xfrm>
        </p:spPr>
        <p:txBody>
          <a:bodyPr/>
          <a:lstStyle/>
          <a:p>
            <a:r>
              <a:rPr lang="en-GB" dirty="0"/>
              <a:t>Intellectual </a:t>
            </a:r>
            <a:r>
              <a:rPr lang="en-GB" dirty="0" smtClean="0"/>
              <a:t>Property (IP)</a:t>
            </a:r>
            <a:endParaRPr lang="en-GB" dirty="0"/>
          </a:p>
        </p:txBody>
      </p:sp>
      <p:sp>
        <p:nvSpPr>
          <p:cNvPr id="3" name="Subtitle 2"/>
          <p:cNvSpPr>
            <a:spLocks noGrp="1"/>
          </p:cNvSpPr>
          <p:nvPr>
            <p:ph type="subTitle" idx="1"/>
          </p:nvPr>
        </p:nvSpPr>
        <p:spPr>
          <a:xfrm>
            <a:off x="1537157" y="5866207"/>
            <a:ext cx="9144000" cy="468712"/>
          </a:xfrm>
        </p:spPr>
        <p:txBody>
          <a:bodyPr/>
          <a:lstStyle/>
          <a:p>
            <a:r>
              <a:rPr lang="en-GB" dirty="0" smtClean="0"/>
              <a:t>EIGP L5</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1657" y="1587495"/>
            <a:ext cx="5715000" cy="3810000"/>
          </a:xfrm>
          <a:prstGeom prst="rect">
            <a:avLst/>
          </a:prstGeom>
        </p:spPr>
      </p:pic>
      <p:sp>
        <p:nvSpPr>
          <p:cNvPr id="5" name="TextBox 4"/>
          <p:cNvSpPr txBox="1"/>
          <p:nvPr/>
        </p:nvSpPr>
        <p:spPr>
          <a:xfrm>
            <a:off x="4558844" y="5354851"/>
            <a:ext cx="3716804" cy="276999"/>
          </a:xfrm>
          <a:prstGeom prst="rect">
            <a:avLst/>
          </a:prstGeom>
          <a:noFill/>
        </p:spPr>
        <p:txBody>
          <a:bodyPr wrap="square" rtlCol="0">
            <a:spAutoFit/>
          </a:bodyPr>
          <a:lstStyle/>
          <a:p>
            <a:pPr algn="ctr"/>
            <a:r>
              <a:rPr lang="en-GB" sz="1200" dirty="0">
                <a:solidFill>
                  <a:schemeClr val="accent1"/>
                </a:solidFill>
              </a:rPr>
              <a:t>Image source: </a:t>
            </a:r>
            <a:r>
              <a:rPr lang="en-GB" sz="1200" dirty="0" smtClean="0">
                <a:solidFill>
                  <a:schemeClr val="accent1"/>
                </a:solidFill>
              </a:rPr>
              <a:t>(gwl.co.uk | </a:t>
            </a:r>
            <a:r>
              <a:rPr lang="en-GB" sz="1200" dirty="0" err="1" smtClean="0">
                <a:solidFill>
                  <a:schemeClr val="accent1"/>
                </a:solidFill>
              </a:rPr>
              <a:t>url</a:t>
            </a:r>
            <a:r>
              <a:rPr lang="en-GB" sz="1200" dirty="0" smtClean="0">
                <a:solidFill>
                  <a:schemeClr val="accent1"/>
                </a:solidFill>
              </a:rPr>
              <a:t> see notes[1])</a:t>
            </a:r>
          </a:p>
        </p:txBody>
      </p:sp>
    </p:spTree>
    <p:extLst>
      <p:ext uri="{BB962C8B-B14F-4D97-AF65-F5344CB8AC3E}">
        <p14:creationId xmlns:p14="http://schemas.microsoft.com/office/powerpoint/2010/main" val="1785106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r>
              <a:rPr lang="en-GB" b="1" dirty="0"/>
              <a:t>Intellectual Property (IP</a:t>
            </a:r>
            <a:r>
              <a:rPr lang="en-GB" b="1" dirty="0" smtClean="0"/>
              <a:t>)</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Q. What is </a:t>
            </a:r>
            <a:r>
              <a:rPr lang="en-GB" b="1" dirty="0" smtClean="0"/>
              <a:t>Intellectual Property (IP)?</a:t>
            </a:r>
          </a:p>
        </p:txBody>
      </p:sp>
    </p:spTree>
    <p:extLst>
      <p:ext uri="{BB962C8B-B14F-4D97-AF65-F5344CB8AC3E}">
        <p14:creationId xmlns:p14="http://schemas.microsoft.com/office/powerpoint/2010/main" val="644798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a:t>
            </a:r>
            <a:r>
              <a:rPr lang="en-GB" b="1" dirty="0"/>
              <a:t>Intellectual Property (IP</a:t>
            </a:r>
            <a:r>
              <a:rPr lang="en-GB" b="1" dirty="0" smtClean="0"/>
              <a:t>) Types</a:t>
            </a:r>
            <a:endParaRPr lang="en-GB" b="1" dirty="0"/>
          </a:p>
        </p:txBody>
      </p:sp>
      <p:sp>
        <p:nvSpPr>
          <p:cNvPr id="3" name="Content Placeholder 2"/>
          <p:cNvSpPr>
            <a:spLocks noGrp="1"/>
          </p:cNvSpPr>
          <p:nvPr>
            <p:ph idx="1"/>
          </p:nvPr>
        </p:nvSpPr>
        <p:spPr>
          <a:xfrm>
            <a:off x="374970" y="1690688"/>
            <a:ext cx="10978830" cy="4486275"/>
          </a:xfrm>
        </p:spPr>
        <p:txBody>
          <a:bodyPr>
            <a:normAutofit/>
          </a:bodyPr>
          <a:lstStyle/>
          <a:p>
            <a:pPr marL="0" indent="0">
              <a:buNone/>
            </a:pPr>
            <a:r>
              <a:rPr lang="en-GB" dirty="0" smtClean="0"/>
              <a:t>Q</a:t>
            </a:r>
            <a:r>
              <a:rPr lang="en-GB" dirty="0"/>
              <a:t>. </a:t>
            </a:r>
            <a:r>
              <a:rPr lang="en-GB" dirty="0" smtClean="0"/>
              <a:t>What </a:t>
            </a:r>
            <a:r>
              <a:rPr lang="en-GB" dirty="0"/>
              <a:t>is </a:t>
            </a:r>
            <a:r>
              <a:rPr lang="en-GB" dirty="0" smtClean="0"/>
              <a:t>a </a:t>
            </a:r>
            <a:r>
              <a:rPr lang="en-GB" b="1" dirty="0" smtClean="0"/>
              <a:t>Trademark ™</a:t>
            </a:r>
            <a:r>
              <a:rPr lang="en-GB" dirty="0" smtClean="0"/>
              <a:t>? what does it cover? </a:t>
            </a:r>
            <a:r>
              <a:rPr lang="en-GB" dirty="0" smtClean="0"/>
              <a:t>How </a:t>
            </a:r>
            <a:r>
              <a:rPr lang="en-GB" dirty="0" smtClean="0"/>
              <a:t>long does it last?</a:t>
            </a:r>
            <a:endParaRPr lang="en-GB" dirty="0"/>
          </a:p>
          <a:p>
            <a:pPr marL="0" indent="0">
              <a:buNone/>
            </a:pPr>
            <a:endParaRPr lang="en-GB" dirty="0" smtClean="0"/>
          </a:p>
          <a:p>
            <a:pPr marL="0" indent="0">
              <a:buNone/>
            </a:pPr>
            <a:r>
              <a:rPr lang="en-GB" dirty="0" smtClean="0"/>
              <a:t>Q</a:t>
            </a:r>
            <a:r>
              <a:rPr lang="en-GB" dirty="0"/>
              <a:t>. </a:t>
            </a:r>
            <a:r>
              <a:rPr lang="en-GB" dirty="0" smtClean="0"/>
              <a:t>What </a:t>
            </a:r>
            <a:r>
              <a:rPr lang="en-GB" dirty="0"/>
              <a:t>is a </a:t>
            </a:r>
            <a:r>
              <a:rPr lang="en-GB" b="1" dirty="0" smtClean="0"/>
              <a:t>Copyright ©</a:t>
            </a:r>
            <a:r>
              <a:rPr lang="en-GB" dirty="0" smtClean="0"/>
              <a:t>? </a:t>
            </a:r>
            <a:r>
              <a:rPr lang="en-GB" dirty="0"/>
              <a:t>what does it cover? </a:t>
            </a:r>
            <a:r>
              <a:rPr lang="en-GB" dirty="0" smtClean="0"/>
              <a:t>How </a:t>
            </a:r>
            <a:r>
              <a:rPr lang="en-GB" dirty="0"/>
              <a:t>long does it last?</a:t>
            </a:r>
            <a:endParaRPr lang="en-GB" dirty="0" smtClean="0"/>
          </a:p>
          <a:p>
            <a:pPr marL="0" indent="0">
              <a:buNone/>
            </a:pPr>
            <a:endParaRPr lang="en-GB" dirty="0" smtClean="0"/>
          </a:p>
          <a:p>
            <a:pPr marL="0" indent="0">
              <a:buNone/>
            </a:pPr>
            <a:r>
              <a:rPr lang="en-GB" dirty="0" smtClean="0"/>
              <a:t>Q</a:t>
            </a:r>
            <a:r>
              <a:rPr lang="en-GB" dirty="0"/>
              <a:t>. </a:t>
            </a:r>
            <a:r>
              <a:rPr lang="en-GB" dirty="0" smtClean="0"/>
              <a:t>What </a:t>
            </a:r>
            <a:r>
              <a:rPr lang="en-GB" dirty="0"/>
              <a:t>is a </a:t>
            </a:r>
            <a:r>
              <a:rPr lang="en-GB" b="1" dirty="0" smtClean="0"/>
              <a:t>Patent</a:t>
            </a:r>
            <a:r>
              <a:rPr lang="en-GB" dirty="0" smtClean="0"/>
              <a:t>? </a:t>
            </a:r>
            <a:r>
              <a:rPr lang="en-GB" dirty="0"/>
              <a:t>what does it cover? </a:t>
            </a:r>
            <a:r>
              <a:rPr lang="en-GB" dirty="0" smtClean="0"/>
              <a:t>How </a:t>
            </a:r>
            <a:r>
              <a:rPr lang="en-GB" dirty="0"/>
              <a:t>long does it last?</a:t>
            </a:r>
            <a:endParaRPr lang="en-GB" dirty="0" smtClean="0"/>
          </a:p>
          <a:p>
            <a:pPr marL="0" indent="0">
              <a:buNone/>
            </a:pPr>
            <a:endParaRPr lang="en-GB" dirty="0" smtClean="0"/>
          </a:p>
          <a:p>
            <a:pPr marL="0" indent="0">
              <a:buNone/>
            </a:pPr>
            <a:r>
              <a:rPr lang="en-GB" dirty="0" smtClean="0"/>
              <a:t>Q</a:t>
            </a:r>
            <a:r>
              <a:rPr lang="en-GB" dirty="0"/>
              <a:t>. </a:t>
            </a:r>
            <a:r>
              <a:rPr lang="en-GB" dirty="0" smtClean="0"/>
              <a:t>What </a:t>
            </a:r>
            <a:r>
              <a:rPr lang="en-GB" dirty="0"/>
              <a:t>is a </a:t>
            </a:r>
            <a:r>
              <a:rPr lang="en-GB" b="1" dirty="0" smtClean="0"/>
              <a:t>Design registration</a:t>
            </a:r>
            <a:r>
              <a:rPr lang="en-GB" dirty="0" smtClean="0"/>
              <a:t>? </a:t>
            </a:r>
            <a:r>
              <a:rPr lang="en-GB" dirty="0"/>
              <a:t>what does it cover? </a:t>
            </a:r>
            <a:r>
              <a:rPr lang="en-GB" dirty="0" smtClean="0"/>
              <a:t>How </a:t>
            </a:r>
            <a:r>
              <a:rPr lang="en-GB" dirty="0"/>
              <a:t>long does it last?</a:t>
            </a:r>
            <a:endParaRPr lang="en-GB" dirty="0" smtClean="0"/>
          </a:p>
          <a:p>
            <a:endParaRPr lang="en-GB" dirty="0"/>
          </a:p>
        </p:txBody>
      </p:sp>
    </p:spTree>
    <p:extLst>
      <p:ext uri="{BB962C8B-B14F-4D97-AF65-F5344CB8AC3E}">
        <p14:creationId xmlns:p14="http://schemas.microsoft.com/office/powerpoint/2010/main" val="1681460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IP and Code</a:t>
            </a:r>
            <a:endParaRPr lang="en-GB" dirty="0"/>
          </a:p>
        </p:txBody>
      </p:sp>
      <p:sp>
        <p:nvSpPr>
          <p:cNvPr id="3" name="Content Placeholder 2"/>
          <p:cNvSpPr>
            <a:spLocks noGrp="1"/>
          </p:cNvSpPr>
          <p:nvPr>
            <p:ph idx="1"/>
          </p:nvPr>
        </p:nvSpPr>
        <p:spPr/>
        <p:txBody>
          <a:bodyPr/>
          <a:lstStyle/>
          <a:p>
            <a:r>
              <a:rPr lang="en-GB" dirty="0"/>
              <a:t>Both patents and </a:t>
            </a:r>
            <a:r>
              <a:rPr lang="en-GB" b="1" dirty="0"/>
              <a:t>copyrights</a:t>
            </a:r>
            <a:r>
              <a:rPr lang="en-GB" dirty="0"/>
              <a:t> protect </a:t>
            </a:r>
            <a:r>
              <a:rPr lang="en-GB" b="1" dirty="0"/>
              <a:t>software</a:t>
            </a:r>
            <a:r>
              <a:rPr lang="en-GB" dirty="0"/>
              <a:t> from theft under the law. Each one protects a different part of the </a:t>
            </a:r>
            <a:r>
              <a:rPr lang="en-GB" b="1" dirty="0"/>
              <a:t>software</a:t>
            </a:r>
            <a:r>
              <a:rPr lang="en-GB" dirty="0"/>
              <a:t>. Patents protect the idea, while </a:t>
            </a:r>
            <a:r>
              <a:rPr lang="en-GB" b="1" dirty="0" smtClean="0"/>
              <a:t>copyright </a:t>
            </a:r>
            <a:r>
              <a:rPr lang="en-GB" dirty="0" smtClean="0"/>
              <a:t>protects </a:t>
            </a:r>
            <a:r>
              <a:rPr lang="en-GB" dirty="0"/>
              <a:t>the </a:t>
            </a:r>
            <a:r>
              <a:rPr lang="en-GB" dirty="0" smtClean="0"/>
              <a:t>source code. (1)</a:t>
            </a:r>
          </a:p>
          <a:p>
            <a:r>
              <a:rPr lang="en-GB" dirty="0" smtClean="0"/>
              <a:t>For further information please </a:t>
            </a:r>
            <a:r>
              <a:rPr lang="en-GB" dirty="0" smtClean="0">
                <a:hlinkClick r:id="rId3"/>
              </a:rPr>
              <a:t>click here</a:t>
            </a:r>
            <a:r>
              <a:rPr lang="en-GB" dirty="0" smtClean="0"/>
              <a:t>.</a:t>
            </a:r>
            <a:endParaRPr lang="en-GB" dirty="0"/>
          </a:p>
        </p:txBody>
      </p:sp>
    </p:spTree>
    <p:extLst>
      <p:ext uri="{BB962C8B-B14F-4D97-AF65-F5344CB8AC3E}">
        <p14:creationId xmlns:p14="http://schemas.microsoft.com/office/powerpoint/2010/main" val="3444301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Protect </a:t>
            </a:r>
            <a:r>
              <a:rPr lang="en-GB" dirty="0"/>
              <a:t>your Intellectual </a:t>
            </a:r>
            <a:r>
              <a:rPr lang="en-GB" dirty="0" smtClean="0"/>
              <a:t>Property</a:t>
            </a:r>
            <a:endParaRPr lang="en-GB" dirty="0"/>
          </a:p>
        </p:txBody>
      </p:sp>
      <p:sp>
        <p:nvSpPr>
          <p:cNvPr id="3" name="Content Placeholder 2"/>
          <p:cNvSpPr>
            <a:spLocks noGrp="1"/>
          </p:cNvSpPr>
          <p:nvPr>
            <p:ph idx="1"/>
          </p:nvPr>
        </p:nvSpPr>
        <p:spPr>
          <a:xfrm>
            <a:off x="782832" y="1559085"/>
            <a:ext cx="10570968" cy="4617878"/>
          </a:xfrm>
        </p:spPr>
        <p:txBody>
          <a:bodyPr>
            <a:noAutofit/>
          </a:bodyPr>
          <a:lstStyle/>
          <a:p>
            <a:r>
              <a:rPr lang="en-GB" sz="1800" b="1" dirty="0" smtClean="0"/>
              <a:t>Intellectual </a:t>
            </a:r>
            <a:r>
              <a:rPr lang="en-GB" sz="1800" b="1" dirty="0"/>
              <a:t>property (</a:t>
            </a:r>
            <a:r>
              <a:rPr lang="en-GB" sz="1800" b="1" dirty="0" smtClean="0"/>
              <a:t>IP) law </a:t>
            </a:r>
            <a:r>
              <a:rPr lang="en-GB" sz="1800" dirty="0"/>
              <a:t>is </a:t>
            </a:r>
            <a:r>
              <a:rPr lang="en-GB" sz="1800" dirty="0" smtClean="0"/>
              <a:t>to give </a:t>
            </a:r>
            <a:r>
              <a:rPr lang="en-GB" sz="1800" dirty="0"/>
              <a:t>people and businesses property rights to the information and intellectual goods they create – usually for a limited period of time.</a:t>
            </a:r>
            <a:endParaRPr lang="en-GB" sz="1800" b="1" dirty="0" smtClean="0"/>
          </a:p>
          <a:p>
            <a:r>
              <a:rPr lang="en-GB" sz="1800" dirty="0" smtClean="0"/>
              <a:t>Intellectual </a:t>
            </a:r>
            <a:r>
              <a:rPr lang="en-GB" sz="1800" dirty="0"/>
              <a:t>property (IP) </a:t>
            </a:r>
            <a:r>
              <a:rPr lang="en-GB" sz="1800" b="1" dirty="0"/>
              <a:t>is a category of property</a:t>
            </a:r>
            <a:r>
              <a:rPr lang="en-GB" sz="1800" dirty="0"/>
              <a:t> that includes </a:t>
            </a:r>
            <a:r>
              <a:rPr lang="en-GB" sz="1800" b="1" dirty="0"/>
              <a:t>intangible creations </a:t>
            </a:r>
            <a:r>
              <a:rPr lang="en-GB" sz="1800" dirty="0"/>
              <a:t>of the human intellect</a:t>
            </a:r>
            <a:r>
              <a:rPr lang="en-GB" sz="1800" dirty="0" smtClean="0"/>
              <a:t>. (1)</a:t>
            </a:r>
          </a:p>
          <a:p>
            <a:r>
              <a:rPr lang="en-GB" sz="1800" dirty="0" smtClean="0"/>
              <a:t>Intellectual </a:t>
            </a:r>
            <a:r>
              <a:rPr lang="en-GB" sz="1800" dirty="0"/>
              <a:t>properties means the </a:t>
            </a:r>
            <a:r>
              <a:rPr lang="en-GB" sz="1800" b="1" dirty="0"/>
              <a:t>property made from the output of intelligent </a:t>
            </a:r>
            <a:r>
              <a:rPr lang="en-GB" sz="1800" b="1" dirty="0" smtClean="0"/>
              <a:t>work. </a:t>
            </a:r>
          </a:p>
          <a:p>
            <a:r>
              <a:rPr lang="en-GB" sz="1800" dirty="0" smtClean="0"/>
              <a:t>It is </a:t>
            </a:r>
            <a:r>
              <a:rPr lang="en-GB" sz="1800" dirty="0"/>
              <a:t>an invention, idea</a:t>
            </a:r>
            <a:r>
              <a:rPr lang="en-GB" sz="1800" dirty="0" smtClean="0"/>
              <a:t>, design </a:t>
            </a:r>
            <a:r>
              <a:rPr lang="en-GB" sz="1800" dirty="0"/>
              <a:t>that somebody has created and the law prevents other people </a:t>
            </a:r>
            <a:r>
              <a:rPr lang="en-GB" sz="1800" dirty="0" smtClean="0"/>
              <a:t>copying.</a:t>
            </a:r>
          </a:p>
          <a:p>
            <a:r>
              <a:rPr lang="en-GB" sz="1800" dirty="0" smtClean="0"/>
              <a:t>It gives </a:t>
            </a:r>
            <a:r>
              <a:rPr lang="en-GB" sz="1800" dirty="0"/>
              <a:t>economic incentive for their creation, because it allows people to profit from </a:t>
            </a:r>
            <a:r>
              <a:rPr lang="en-GB" sz="1800" dirty="0" smtClean="0"/>
              <a:t>the </a:t>
            </a:r>
            <a:r>
              <a:rPr lang="en-GB" sz="1800" dirty="0"/>
              <a:t>intellectual goods they create</a:t>
            </a:r>
            <a:r>
              <a:rPr lang="en-GB" sz="1800" dirty="0" smtClean="0"/>
              <a:t>. (3)</a:t>
            </a:r>
          </a:p>
          <a:p>
            <a:r>
              <a:rPr lang="en-GB" sz="1800" dirty="0" smtClean="0"/>
              <a:t>These </a:t>
            </a:r>
            <a:r>
              <a:rPr lang="en-GB" sz="1800" dirty="0"/>
              <a:t>economic incentives </a:t>
            </a:r>
            <a:r>
              <a:rPr lang="en-GB" sz="1800" dirty="0" smtClean="0"/>
              <a:t>stimulate </a:t>
            </a:r>
            <a:r>
              <a:rPr lang="en-GB" sz="1800" dirty="0"/>
              <a:t>innovation and contribute to the technological progress of </a:t>
            </a:r>
            <a:r>
              <a:rPr lang="en-GB" sz="1800" dirty="0" smtClean="0"/>
              <a:t>countries. (4)</a:t>
            </a:r>
          </a:p>
          <a:p>
            <a:r>
              <a:rPr lang="en-GB" sz="1800" dirty="0" smtClean="0"/>
              <a:t>IP encompasses </a:t>
            </a:r>
            <a:r>
              <a:rPr lang="en-GB" sz="1800" dirty="0"/>
              <a:t>two </a:t>
            </a:r>
            <a:r>
              <a:rPr lang="en-GB" sz="1800" dirty="0" smtClean="0"/>
              <a:t>types: </a:t>
            </a:r>
            <a:r>
              <a:rPr lang="en-GB" sz="1800" b="1" dirty="0"/>
              <a:t>industrial property rights </a:t>
            </a:r>
            <a:r>
              <a:rPr lang="en-GB" sz="1800" dirty="0"/>
              <a:t>(trademarks, patents</a:t>
            </a:r>
            <a:r>
              <a:rPr lang="en-GB" sz="1800" dirty="0" smtClean="0"/>
              <a:t>, </a:t>
            </a:r>
            <a:r>
              <a:rPr lang="en-GB" sz="1800" dirty="0"/>
              <a:t>industrial designs and models) and </a:t>
            </a:r>
            <a:r>
              <a:rPr lang="en-GB" sz="1800" b="1" dirty="0"/>
              <a:t>copyright</a:t>
            </a:r>
            <a:r>
              <a:rPr lang="en-GB" sz="1800" dirty="0" smtClean="0"/>
              <a:t>. (2)</a:t>
            </a:r>
          </a:p>
          <a:p>
            <a:r>
              <a:rPr lang="en-GB" sz="1800" dirty="0" smtClean="0"/>
              <a:t>IP comes </a:t>
            </a:r>
            <a:r>
              <a:rPr lang="en-GB" sz="1800" dirty="0"/>
              <a:t>from your creativity or intellectual brain-power and is what sets you apart from your competitors.</a:t>
            </a:r>
          </a:p>
          <a:p>
            <a:r>
              <a:rPr lang="en-GB" sz="1800" dirty="0"/>
              <a:t>Protecting your IP is important for your business success</a:t>
            </a:r>
            <a:r>
              <a:rPr lang="en-GB" sz="1800" dirty="0" smtClean="0"/>
              <a:t>.</a:t>
            </a:r>
          </a:p>
          <a:p>
            <a:r>
              <a:rPr lang="en-GB" sz="1800" dirty="0" smtClean="0"/>
              <a:t>Like </a:t>
            </a:r>
            <a:r>
              <a:rPr lang="en-GB" sz="1800" dirty="0"/>
              <a:t>normal property you can sell or lease your </a:t>
            </a:r>
            <a:r>
              <a:rPr lang="en-GB" sz="1800" dirty="0" smtClean="0"/>
              <a:t>IP to </a:t>
            </a:r>
            <a:r>
              <a:rPr lang="en-GB" sz="1800" dirty="0"/>
              <a:t>another and receive royalties for it’s use.</a:t>
            </a:r>
          </a:p>
          <a:p>
            <a:endParaRPr lang="en-GB" sz="1800" dirty="0"/>
          </a:p>
        </p:txBody>
      </p:sp>
    </p:spTree>
    <p:extLst>
      <p:ext uri="{BB962C8B-B14F-4D97-AF65-F5344CB8AC3E}">
        <p14:creationId xmlns:p14="http://schemas.microsoft.com/office/powerpoint/2010/main" val="927249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7243"/>
            <a:ext cx="10515600" cy="1325563"/>
          </a:xfrm>
        </p:spPr>
        <p:txBody>
          <a:bodyPr/>
          <a:lstStyle/>
          <a:p>
            <a:r>
              <a:rPr lang="en-GB" u="sng" dirty="0"/>
              <a:t>Some examples of IP include</a:t>
            </a:r>
            <a:r>
              <a:rPr lang="en-GB" u="sng" dirty="0" smtClean="0"/>
              <a:t>:</a:t>
            </a:r>
            <a:endParaRPr lang="en-GB" u="sng" dirty="0"/>
          </a:p>
        </p:txBody>
      </p:sp>
      <p:sp>
        <p:nvSpPr>
          <p:cNvPr id="3" name="Content Placeholder 2"/>
          <p:cNvSpPr>
            <a:spLocks noGrp="1"/>
          </p:cNvSpPr>
          <p:nvPr>
            <p:ph idx="1"/>
          </p:nvPr>
        </p:nvSpPr>
        <p:spPr>
          <a:xfrm>
            <a:off x="618371" y="1440673"/>
            <a:ext cx="10735429" cy="4736290"/>
          </a:xfrm>
        </p:spPr>
        <p:txBody>
          <a:bodyPr>
            <a:normAutofit fontScale="62500" lnSpcReduction="20000"/>
          </a:bodyPr>
          <a:lstStyle/>
          <a:p>
            <a:r>
              <a:rPr lang="en-GB" b="1" dirty="0" smtClean="0"/>
              <a:t>Trademark ™:</a:t>
            </a:r>
            <a:r>
              <a:rPr lang="en-GB" dirty="0" smtClean="0"/>
              <a:t> </a:t>
            </a:r>
            <a:r>
              <a:rPr lang="en-GB" dirty="0"/>
              <a:t>A trademark is a sign capable of distinguishing the goods or services of one enterprise from those of other </a:t>
            </a:r>
            <a:r>
              <a:rPr lang="en-GB" dirty="0" smtClean="0"/>
              <a:t>enterprises. It </a:t>
            </a:r>
            <a:r>
              <a:rPr lang="en-GB" dirty="0"/>
              <a:t>includes </a:t>
            </a:r>
            <a:r>
              <a:rPr lang="en-GB" b="1" dirty="0"/>
              <a:t>logos</a:t>
            </a:r>
            <a:r>
              <a:rPr lang="en-GB" dirty="0"/>
              <a:t>, </a:t>
            </a:r>
            <a:r>
              <a:rPr lang="en-GB" b="1" dirty="0"/>
              <a:t>business names </a:t>
            </a:r>
            <a:r>
              <a:rPr lang="en-GB" dirty="0" smtClean="0"/>
              <a:t>and </a:t>
            </a:r>
            <a:r>
              <a:rPr lang="en-GB" b="1" dirty="0" smtClean="0"/>
              <a:t>slogans</a:t>
            </a:r>
            <a:r>
              <a:rPr lang="en-GB" dirty="0" smtClean="0"/>
              <a:t>. Usually  valid 10 years, verified after 6, can be renewed and last as long as it is renewed. </a:t>
            </a:r>
          </a:p>
          <a:p>
            <a:r>
              <a:rPr lang="en-GB" b="1" dirty="0" smtClean="0"/>
              <a:t>Copyright ©:</a:t>
            </a:r>
            <a:r>
              <a:rPr lang="en-GB" dirty="0" smtClean="0"/>
              <a:t> is generally automatic after publication and protects creators and owners of </a:t>
            </a:r>
            <a:r>
              <a:rPr lang="en-GB" b="1" dirty="0" smtClean="0"/>
              <a:t>music</a:t>
            </a:r>
            <a:r>
              <a:rPr lang="en-GB" dirty="0" smtClean="0"/>
              <a:t>, </a:t>
            </a:r>
            <a:r>
              <a:rPr lang="en-GB" b="1" dirty="0" smtClean="0"/>
              <a:t>writing</a:t>
            </a:r>
            <a:r>
              <a:rPr lang="en-GB" dirty="0" smtClean="0"/>
              <a:t>, </a:t>
            </a:r>
            <a:r>
              <a:rPr lang="en-GB" b="1" dirty="0" smtClean="0"/>
              <a:t>art</a:t>
            </a:r>
            <a:r>
              <a:rPr lang="en-GB" dirty="0" smtClean="0"/>
              <a:t>, </a:t>
            </a:r>
            <a:r>
              <a:rPr lang="en-GB" b="1" dirty="0" smtClean="0"/>
              <a:t>photography</a:t>
            </a:r>
            <a:r>
              <a:rPr lang="en-GB" dirty="0" smtClean="0"/>
              <a:t> and </a:t>
            </a:r>
            <a:r>
              <a:rPr lang="en-GB" b="1" dirty="0" smtClean="0"/>
              <a:t>software</a:t>
            </a:r>
            <a:r>
              <a:rPr lang="en-GB" dirty="0" smtClean="0"/>
              <a:t> against unlicensed copying of their works. Copyright (or author’s right) is a legal term used to describe the rights that creators have over their work. Works covered by copyright range from books, music, paintings, sculpture, and films, to computer programs (</a:t>
            </a:r>
            <a:r>
              <a:rPr lang="en-GB" b="1" dirty="0" smtClean="0"/>
              <a:t>Software</a:t>
            </a:r>
            <a:r>
              <a:rPr lang="en-GB" dirty="0" smtClean="0"/>
              <a:t>), databases, advertisements, maps, and technical drawings. Generally protected for 70 </a:t>
            </a:r>
            <a:r>
              <a:rPr lang="en-GB" dirty="0" err="1" smtClean="0"/>
              <a:t>yrs</a:t>
            </a:r>
            <a:r>
              <a:rPr lang="en-GB" dirty="0" smtClean="0"/>
              <a:t> after the creator's death. See </a:t>
            </a:r>
            <a:r>
              <a:rPr lang="en-GB" dirty="0" smtClean="0">
                <a:hlinkClick r:id="rId3"/>
              </a:rPr>
              <a:t>International Copyright</a:t>
            </a:r>
            <a:r>
              <a:rPr lang="en-GB" dirty="0" smtClean="0"/>
              <a:t>* treaties for an overview of the </a:t>
            </a:r>
            <a:r>
              <a:rPr lang="en-GB" dirty="0" smtClean="0">
                <a:hlinkClick r:id="rId4"/>
              </a:rPr>
              <a:t>Universal Copyright Convention</a:t>
            </a:r>
            <a:r>
              <a:rPr lang="en-GB" dirty="0" smtClean="0"/>
              <a:t>* and the </a:t>
            </a:r>
            <a:r>
              <a:rPr lang="en-GB" dirty="0" smtClean="0">
                <a:hlinkClick r:id="rId5"/>
              </a:rPr>
              <a:t>Berne Convention</a:t>
            </a:r>
            <a:r>
              <a:rPr lang="en-GB" dirty="0" smtClean="0"/>
              <a:t>*. Optional: You can sign it and publish it online. Use Online Copyright Service to register your ©: </a:t>
            </a:r>
            <a:r>
              <a:rPr lang="en-GB" dirty="0" smtClean="0">
                <a:hlinkClick r:id="rId6"/>
              </a:rPr>
              <a:t>https://www.copyrightservice.co.uk/</a:t>
            </a:r>
            <a:r>
              <a:rPr lang="en-GB" dirty="0" smtClean="0"/>
              <a:t>. </a:t>
            </a:r>
          </a:p>
          <a:p>
            <a:r>
              <a:rPr lang="en-GB" b="1" dirty="0" smtClean="0"/>
              <a:t>Patent (p) :</a:t>
            </a:r>
            <a:r>
              <a:rPr lang="en-GB" dirty="0" smtClean="0"/>
              <a:t> </a:t>
            </a:r>
            <a:r>
              <a:rPr lang="en-GB" dirty="0"/>
              <a:t>A patent is an exclusive right granted for </a:t>
            </a:r>
            <a:r>
              <a:rPr lang="en-GB" dirty="0" smtClean="0"/>
              <a:t>an invention an idea (usually </a:t>
            </a:r>
            <a:r>
              <a:rPr lang="en-GB" b="1" dirty="0" smtClean="0"/>
              <a:t>hardware </a:t>
            </a:r>
            <a:r>
              <a:rPr lang="en-GB" dirty="0" smtClean="0"/>
              <a:t>but can be used for software ideas also), </a:t>
            </a:r>
            <a:r>
              <a:rPr lang="en-GB" dirty="0"/>
              <a:t>which is a </a:t>
            </a:r>
            <a:r>
              <a:rPr lang="en-GB" b="1" dirty="0"/>
              <a:t>product</a:t>
            </a:r>
            <a:r>
              <a:rPr lang="en-GB" dirty="0"/>
              <a:t> </a:t>
            </a:r>
            <a:r>
              <a:rPr lang="en-GB" dirty="0" smtClean="0"/>
              <a:t>or process that </a:t>
            </a:r>
            <a:r>
              <a:rPr lang="en-GB" dirty="0"/>
              <a:t>provides a new way of doing something, or offers a new technical solution </a:t>
            </a:r>
            <a:r>
              <a:rPr lang="en-GB" dirty="0" smtClean="0"/>
              <a:t>(process) to </a:t>
            </a:r>
            <a:r>
              <a:rPr lang="en-GB" dirty="0"/>
              <a:t>a problem. </a:t>
            </a:r>
            <a:r>
              <a:rPr lang="en-GB" dirty="0" smtClean="0"/>
              <a:t>If </a:t>
            </a:r>
            <a:r>
              <a:rPr lang="en-GB" dirty="0"/>
              <a:t>you have a new product idea, you can apply for a patent. </a:t>
            </a:r>
            <a:r>
              <a:rPr lang="en-GB" dirty="0" smtClean="0"/>
              <a:t>To </a:t>
            </a:r>
            <a:r>
              <a:rPr lang="en-GB" dirty="0"/>
              <a:t>get a patent, technical information about the invention must be disclosed in a patent </a:t>
            </a:r>
            <a:r>
              <a:rPr lang="en-GB" dirty="0" smtClean="0"/>
              <a:t>application. A patent protects your idea and design for up to </a:t>
            </a:r>
            <a:r>
              <a:rPr lang="en-GB" dirty="0"/>
              <a:t>20 years and prevents others from making, selling or using your idea without prior </a:t>
            </a:r>
            <a:r>
              <a:rPr lang="en-GB" dirty="0" smtClean="0"/>
              <a:t>permission.</a:t>
            </a:r>
          </a:p>
          <a:p>
            <a:r>
              <a:rPr lang="en-GB" b="1" dirty="0" smtClean="0"/>
              <a:t>Design registration ®:</a:t>
            </a:r>
            <a:r>
              <a:rPr lang="en-GB" dirty="0" smtClean="0"/>
              <a:t> </a:t>
            </a:r>
            <a:r>
              <a:rPr lang="en-GB" dirty="0"/>
              <a:t>protects the outward appearance of a product or part of a product, as opposed to its technical </a:t>
            </a:r>
            <a:r>
              <a:rPr lang="en-GB" dirty="0" smtClean="0"/>
              <a:t>function e.g. Products shape (3D </a:t>
            </a:r>
            <a:r>
              <a:rPr lang="en-GB" dirty="0"/>
              <a:t>shape of </a:t>
            </a:r>
            <a:r>
              <a:rPr lang="en-GB" dirty="0" smtClean="0"/>
              <a:t>Fanta </a:t>
            </a:r>
            <a:r>
              <a:rPr lang="en-GB" dirty="0"/>
              <a:t>bottle) </a:t>
            </a:r>
            <a:r>
              <a:rPr lang="en-GB" dirty="0" smtClean="0"/>
              <a:t>for up </a:t>
            </a:r>
            <a:r>
              <a:rPr lang="en-GB" dirty="0"/>
              <a:t>to 25 years</a:t>
            </a:r>
            <a:r>
              <a:rPr lang="en-GB" dirty="0" smtClean="0"/>
              <a:t>.</a:t>
            </a:r>
            <a:endParaRPr lang="en-GB" dirty="0"/>
          </a:p>
          <a:p>
            <a:endParaRPr lang="en-GB" dirty="0"/>
          </a:p>
        </p:txBody>
      </p:sp>
    </p:spTree>
    <p:extLst>
      <p:ext uri="{BB962C8B-B14F-4D97-AF65-F5344CB8AC3E}">
        <p14:creationId xmlns:p14="http://schemas.microsoft.com/office/powerpoint/2010/main" val="9562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Internetional</a:t>
            </a:r>
            <a:r>
              <a:rPr lang="en-GB" u="sng" dirty="0" smtClean="0"/>
              <a:t> Copyright – Key information</a:t>
            </a:r>
            <a:endParaRPr lang="en-GB" u="sng" dirty="0"/>
          </a:p>
        </p:txBody>
      </p:sp>
      <p:sp>
        <p:nvSpPr>
          <p:cNvPr id="3" name="Content Placeholder 2"/>
          <p:cNvSpPr>
            <a:spLocks noGrp="1"/>
          </p:cNvSpPr>
          <p:nvPr>
            <p:ph idx="1"/>
          </p:nvPr>
        </p:nvSpPr>
        <p:spPr/>
        <p:txBody>
          <a:bodyPr>
            <a:normAutofit/>
          </a:bodyPr>
          <a:lstStyle/>
          <a:p>
            <a:pPr marL="0" indent="0">
              <a:buNone/>
            </a:pPr>
            <a:r>
              <a:rPr lang="en-GB" dirty="0" smtClean="0"/>
              <a:t>1. What </a:t>
            </a:r>
            <a:r>
              <a:rPr lang="en-GB" dirty="0"/>
              <a:t>is the </a:t>
            </a:r>
            <a:r>
              <a:rPr lang="en-GB" dirty="0" smtClean="0"/>
              <a:t>-</a:t>
            </a:r>
            <a:r>
              <a:rPr lang="en-GB" b="1" dirty="0" smtClean="0"/>
              <a:t>Berne </a:t>
            </a:r>
            <a:r>
              <a:rPr lang="en-GB" b="1" dirty="0"/>
              <a:t>Convention</a:t>
            </a:r>
            <a:r>
              <a:rPr lang="en-GB" dirty="0" smtClean="0"/>
              <a:t>?</a:t>
            </a:r>
          </a:p>
          <a:p>
            <a:pPr marL="0" indent="0">
              <a:buNone/>
            </a:pPr>
            <a:endParaRPr lang="en-GB" dirty="0" smtClean="0"/>
          </a:p>
          <a:p>
            <a:pPr marL="0" indent="0">
              <a:buNone/>
            </a:pPr>
            <a:r>
              <a:rPr lang="en-GB" dirty="0" smtClean="0"/>
              <a:t>2. What </a:t>
            </a:r>
            <a:r>
              <a:rPr lang="en-GB" dirty="0"/>
              <a:t>is the </a:t>
            </a:r>
            <a:r>
              <a:rPr lang="en-GB" dirty="0" smtClean="0"/>
              <a:t>-</a:t>
            </a:r>
            <a:r>
              <a:rPr lang="en-GB" b="1" dirty="0" smtClean="0"/>
              <a:t>Universal </a:t>
            </a:r>
            <a:r>
              <a:rPr lang="en-GB" b="1" dirty="0"/>
              <a:t>Copyright Convention (</a:t>
            </a:r>
            <a:r>
              <a:rPr lang="en-GB" b="1" dirty="0" smtClean="0"/>
              <a:t>UCC)?</a:t>
            </a:r>
          </a:p>
          <a:p>
            <a:pPr marL="0" indent="0">
              <a:buNone/>
            </a:pPr>
            <a:endParaRPr lang="en-GB" b="1" dirty="0"/>
          </a:p>
          <a:p>
            <a:pPr marL="0" indent="0">
              <a:buNone/>
            </a:pPr>
            <a:r>
              <a:rPr lang="en-GB" dirty="0" smtClean="0"/>
              <a:t>3. What is the </a:t>
            </a:r>
            <a:r>
              <a:rPr lang="en-GB" b="1" dirty="0" smtClean="0"/>
              <a:t>WTO IP TRIPS Agreement</a:t>
            </a:r>
            <a:r>
              <a:rPr lang="en-GB" dirty="0" smtClean="0"/>
              <a:t>? </a:t>
            </a:r>
            <a:r>
              <a:rPr lang="en-GB" sz="800" dirty="0" smtClean="0"/>
              <a:t>TRIPS </a:t>
            </a:r>
            <a:r>
              <a:rPr lang="en-GB" sz="800" dirty="0"/>
              <a:t>= </a:t>
            </a:r>
            <a:r>
              <a:rPr lang="en-GB" sz="800" dirty="0" smtClean="0"/>
              <a:t>Practically </a:t>
            </a:r>
            <a:r>
              <a:rPr lang="en-GB" sz="800" dirty="0"/>
              <a:t>replaces the previous agreements and is the latest international Copyright IP law.</a:t>
            </a:r>
          </a:p>
          <a:p>
            <a:pPr marL="0" indent="0">
              <a:buNone/>
            </a:pPr>
            <a:endParaRPr lang="en-GB" sz="800" dirty="0"/>
          </a:p>
          <a:p>
            <a:pPr marL="0" indent="0">
              <a:buNone/>
            </a:pPr>
            <a:r>
              <a:rPr lang="en-GB" sz="2000" dirty="0" smtClean="0"/>
              <a:t>Note: What is the WTO? How many member countries? Who are not </a:t>
            </a:r>
            <a:r>
              <a:rPr lang="en-GB" sz="2000" dirty="0" err="1" smtClean="0"/>
              <a:t>memebers</a:t>
            </a:r>
            <a:r>
              <a:rPr lang="en-GB" sz="2000" dirty="0" smtClean="0"/>
              <a:t>? What are the benefits of being a member?</a:t>
            </a:r>
          </a:p>
          <a:p>
            <a:pPr marL="0" indent="0">
              <a:buNone/>
            </a:pPr>
            <a:r>
              <a:rPr lang="en-GB" dirty="0"/>
              <a:t/>
            </a:r>
            <a:br>
              <a:rPr lang="en-GB" dirty="0"/>
            </a:br>
            <a:endParaRPr lang="en-GB" dirty="0" smtClean="0"/>
          </a:p>
        </p:txBody>
      </p:sp>
    </p:spTree>
    <p:extLst>
      <p:ext uri="{BB962C8B-B14F-4D97-AF65-F5344CB8AC3E}">
        <p14:creationId xmlns:p14="http://schemas.microsoft.com/office/powerpoint/2010/main" val="1477599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Bg: International patents </a:t>
            </a:r>
            <a:r>
              <a:rPr lang="en-GB" sz="2000" b="1" dirty="0" smtClean="0"/>
              <a:t>(n:1)</a:t>
            </a:r>
            <a:endParaRPr lang="en-GB" sz="2000" dirty="0"/>
          </a:p>
        </p:txBody>
      </p:sp>
      <p:sp>
        <p:nvSpPr>
          <p:cNvPr id="3" name="Content Placeholder 2"/>
          <p:cNvSpPr>
            <a:spLocks noGrp="1"/>
          </p:cNvSpPr>
          <p:nvPr>
            <p:ph idx="1"/>
          </p:nvPr>
        </p:nvSpPr>
        <p:spPr>
          <a:xfrm>
            <a:off x="838200" y="1690688"/>
            <a:ext cx="10515600" cy="4351338"/>
          </a:xfrm>
        </p:spPr>
        <p:txBody>
          <a:bodyPr>
            <a:normAutofit/>
          </a:bodyPr>
          <a:lstStyle/>
          <a:p>
            <a:pPr marL="0" indent="0" fontAlgn="base">
              <a:buNone/>
            </a:pPr>
            <a:r>
              <a:rPr lang="en-GB" dirty="0" smtClean="0"/>
              <a:t>A </a:t>
            </a:r>
            <a:r>
              <a:rPr lang="en-GB" dirty="0"/>
              <a:t>patent only protects your invention in the country where the patent is </a:t>
            </a:r>
            <a:r>
              <a:rPr lang="en-GB" dirty="0" smtClean="0"/>
              <a:t>registered. For </a:t>
            </a:r>
            <a:r>
              <a:rPr lang="en-GB" dirty="0"/>
              <a:t>protection overseas, you can:</a:t>
            </a:r>
          </a:p>
          <a:p>
            <a:pPr fontAlgn="base"/>
            <a:r>
              <a:rPr lang="en-GB" dirty="0"/>
              <a:t>F</a:t>
            </a:r>
            <a:r>
              <a:rPr lang="en-GB" dirty="0" smtClean="0"/>
              <a:t>ile </a:t>
            </a:r>
            <a:r>
              <a:rPr lang="en-GB" dirty="0"/>
              <a:t>a single application under the </a:t>
            </a:r>
            <a:r>
              <a:rPr lang="en-GB" dirty="0">
                <a:hlinkClick r:id="rId3"/>
              </a:rPr>
              <a:t>Patent Cooperation Treaty (PCT)</a:t>
            </a:r>
            <a:r>
              <a:rPr lang="en-GB" dirty="0"/>
              <a:t> for protection in more than 140 </a:t>
            </a:r>
            <a:r>
              <a:rPr lang="en-GB" dirty="0" smtClean="0"/>
              <a:t>countries.</a:t>
            </a:r>
            <a:endParaRPr lang="en-GB" dirty="0"/>
          </a:p>
          <a:p>
            <a:pPr fontAlgn="base"/>
            <a:r>
              <a:rPr lang="en-GB" dirty="0"/>
              <a:t>F</a:t>
            </a:r>
            <a:r>
              <a:rPr lang="en-GB" dirty="0" smtClean="0"/>
              <a:t>ile </a:t>
            </a:r>
            <a:r>
              <a:rPr lang="en-GB" dirty="0"/>
              <a:t>a single application with the </a:t>
            </a:r>
            <a:r>
              <a:rPr lang="en-GB" dirty="0">
                <a:hlinkClick r:id="rId4"/>
              </a:rPr>
              <a:t>European Patent Office (EPO)</a:t>
            </a:r>
            <a:r>
              <a:rPr lang="en-GB" dirty="0"/>
              <a:t> for protection in more than 30 countries in </a:t>
            </a:r>
            <a:r>
              <a:rPr lang="en-GB" dirty="0" smtClean="0"/>
              <a:t>Europe.</a:t>
            </a:r>
            <a:endParaRPr lang="en-GB" dirty="0"/>
          </a:p>
          <a:p>
            <a:pPr fontAlgn="base"/>
            <a:r>
              <a:rPr lang="en-GB" dirty="0"/>
              <a:t>A</a:t>
            </a:r>
            <a:r>
              <a:rPr lang="en-GB" dirty="0" smtClean="0"/>
              <a:t>pply </a:t>
            </a:r>
            <a:r>
              <a:rPr lang="en-GB" dirty="0"/>
              <a:t>separately to the </a:t>
            </a:r>
            <a:r>
              <a:rPr lang="en-GB" dirty="0">
                <a:hlinkClick r:id="rId5"/>
              </a:rPr>
              <a:t>patent office of each country</a:t>
            </a:r>
            <a:r>
              <a:rPr lang="en-GB" dirty="0"/>
              <a:t> where you want a </a:t>
            </a:r>
            <a:r>
              <a:rPr lang="en-GB" dirty="0" smtClean="0"/>
              <a:t>patent.</a:t>
            </a:r>
            <a:endParaRPr lang="en-GB" dirty="0"/>
          </a:p>
          <a:p>
            <a:endParaRPr lang="en-GB" dirty="0"/>
          </a:p>
        </p:txBody>
      </p:sp>
    </p:spTree>
    <p:extLst>
      <p:ext uri="{BB962C8B-B14F-4D97-AF65-F5344CB8AC3E}">
        <p14:creationId xmlns:p14="http://schemas.microsoft.com/office/powerpoint/2010/main" val="3173074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Hardware &amp; Software Patents</a:t>
            </a:r>
            <a:endParaRPr lang="en-GB" u="sng" dirty="0"/>
          </a:p>
        </p:txBody>
      </p:sp>
      <p:sp>
        <p:nvSpPr>
          <p:cNvPr id="3" name="Content Placeholder 2"/>
          <p:cNvSpPr>
            <a:spLocks noGrp="1"/>
          </p:cNvSpPr>
          <p:nvPr>
            <p:ph idx="1"/>
          </p:nvPr>
        </p:nvSpPr>
        <p:spPr/>
        <p:txBody>
          <a:bodyPr/>
          <a:lstStyle/>
          <a:p>
            <a:pPr marL="0" indent="0">
              <a:buNone/>
            </a:pPr>
            <a:r>
              <a:rPr lang="en-GB" dirty="0" smtClean="0"/>
              <a:t>Research document and discuss:</a:t>
            </a:r>
          </a:p>
          <a:p>
            <a:pPr marL="514350" indent="-514350">
              <a:buFont typeface="+mj-lt"/>
              <a:buAutoNum type="arabicPeriod"/>
            </a:pPr>
            <a:r>
              <a:rPr lang="en-GB" dirty="0" smtClean="0"/>
              <a:t>Can hardware be </a:t>
            </a:r>
            <a:r>
              <a:rPr lang="en-GB" dirty="0"/>
              <a:t>patented</a:t>
            </a:r>
            <a:r>
              <a:rPr lang="en-GB" dirty="0" smtClean="0"/>
              <a:t>?</a:t>
            </a:r>
          </a:p>
          <a:p>
            <a:pPr marL="514350" indent="-514350">
              <a:buFont typeface="+mj-lt"/>
              <a:buAutoNum type="arabicPeriod"/>
            </a:pPr>
            <a:r>
              <a:rPr lang="en-GB" dirty="0" smtClean="0"/>
              <a:t>How? What is the process and what needs to be specified?</a:t>
            </a:r>
          </a:p>
          <a:p>
            <a:pPr marL="514350" indent="-514350">
              <a:buFont typeface="+mj-lt"/>
              <a:buAutoNum type="arabicPeriod"/>
            </a:pPr>
            <a:r>
              <a:rPr lang="en-GB" dirty="0" smtClean="0"/>
              <a:t>Can software be patented?</a:t>
            </a:r>
          </a:p>
          <a:p>
            <a:pPr marL="514350" indent="-514350">
              <a:buFont typeface="+mj-lt"/>
              <a:buAutoNum type="arabicPeriod"/>
            </a:pPr>
            <a:r>
              <a:rPr lang="en-GB" dirty="0"/>
              <a:t>How? What is the process and what needs to be specified</a:t>
            </a:r>
            <a:r>
              <a:rPr lang="en-GB" dirty="0" smtClean="0"/>
              <a:t>?</a:t>
            </a:r>
            <a:endParaRPr lang="en-GB" dirty="0"/>
          </a:p>
        </p:txBody>
      </p:sp>
    </p:spTree>
    <p:extLst>
      <p:ext uri="{BB962C8B-B14F-4D97-AF65-F5344CB8AC3E}">
        <p14:creationId xmlns:p14="http://schemas.microsoft.com/office/powerpoint/2010/main" val="238092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Patent find</a:t>
            </a:r>
            <a:endParaRPr lang="en-GB" u="sng" dirty="0"/>
          </a:p>
        </p:txBody>
      </p:sp>
      <p:sp>
        <p:nvSpPr>
          <p:cNvPr id="3" name="Content Placeholder 2"/>
          <p:cNvSpPr>
            <a:spLocks noGrp="1"/>
          </p:cNvSpPr>
          <p:nvPr>
            <p:ph idx="1"/>
          </p:nvPr>
        </p:nvSpPr>
        <p:spPr/>
        <p:txBody>
          <a:bodyPr/>
          <a:lstStyle/>
          <a:p>
            <a:r>
              <a:rPr lang="en-GB" dirty="0" smtClean="0"/>
              <a:t>Research online and find </a:t>
            </a:r>
            <a:r>
              <a:rPr lang="en-GB" dirty="0"/>
              <a:t>a patent related to your course? </a:t>
            </a:r>
            <a:endParaRPr lang="en-GB" dirty="0" smtClean="0"/>
          </a:p>
          <a:p>
            <a:r>
              <a:rPr lang="en-GB" dirty="0" smtClean="0"/>
              <a:t>You could also use the Google patent search tool: </a:t>
            </a:r>
            <a:r>
              <a:rPr lang="en-GB" dirty="0">
                <a:hlinkClick r:id="rId2"/>
              </a:rPr>
              <a:t>https://patents.google.com/</a:t>
            </a:r>
            <a:endParaRPr lang="en-GB" dirty="0"/>
          </a:p>
          <a:p>
            <a:endParaRPr lang="en-GB" dirty="0"/>
          </a:p>
        </p:txBody>
      </p:sp>
    </p:spTree>
    <p:extLst>
      <p:ext uri="{BB962C8B-B14F-4D97-AF65-F5344CB8AC3E}">
        <p14:creationId xmlns:p14="http://schemas.microsoft.com/office/powerpoint/2010/main" val="150562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Bg: IP &amp; Patenting Software</a:t>
            </a:r>
            <a:endParaRPr lang="en-GB" dirty="0"/>
          </a:p>
        </p:txBody>
      </p:sp>
      <p:sp>
        <p:nvSpPr>
          <p:cNvPr id="3" name="Content Placeholder 2"/>
          <p:cNvSpPr>
            <a:spLocks noGrp="1"/>
          </p:cNvSpPr>
          <p:nvPr>
            <p:ph idx="1"/>
          </p:nvPr>
        </p:nvSpPr>
        <p:spPr/>
        <p:txBody>
          <a:bodyPr/>
          <a:lstStyle/>
          <a:p>
            <a:r>
              <a:rPr lang="en-GB" dirty="0" smtClean="0"/>
              <a:t>Video: </a:t>
            </a:r>
            <a:r>
              <a:rPr lang="en-GB" dirty="0">
                <a:hlinkClick r:id="rId2"/>
              </a:rPr>
              <a:t>Protecting an Idea </a:t>
            </a:r>
            <a:r>
              <a:rPr lang="en-GB" dirty="0" smtClean="0">
                <a:hlinkClick r:id="rId2"/>
              </a:rPr>
              <a:t>UK</a:t>
            </a:r>
            <a:endParaRPr lang="en-GB" dirty="0" smtClean="0"/>
          </a:p>
          <a:p>
            <a:r>
              <a:rPr lang="en-GB" dirty="0" smtClean="0"/>
              <a:t>Video: </a:t>
            </a:r>
            <a:r>
              <a:rPr lang="en-GB" dirty="0" smtClean="0">
                <a:hlinkClick r:id="rId3"/>
              </a:rPr>
              <a:t>How to patent an idea </a:t>
            </a:r>
            <a:r>
              <a:rPr lang="en-GB" dirty="0" smtClean="0"/>
              <a:t>(Process)</a:t>
            </a:r>
          </a:p>
          <a:p>
            <a:r>
              <a:rPr lang="en-GB" dirty="0" smtClean="0"/>
              <a:t>Video: </a:t>
            </a:r>
            <a:r>
              <a:rPr lang="en-GB" dirty="0">
                <a:hlinkClick r:id="rId4"/>
              </a:rPr>
              <a:t>Patenting Software-related </a:t>
            </a:r>
            <a:r>
              <a:rPr lang="en-GB" dirty="0" smtClean="0">
                <a:hlinkClick r:id="rId4"/>
              </a:rPr>
              <a:t>Inventions</a:t>
            </a:r>
            <a:endParaRPr lang="en-GB" dirty="0" smtClean="0"/>
          </a:p>
          <a:p>
            <a:r>
              <a:rPr lang="en-GB" dirty="0" smtClean="0"/>
              <a:t>WIPO guidance: </a:t>
            </a:r>
            <a:r>
              <a:rPr lang="en-GB" dirty="0" smtClean="0">
                <a:hlinkClick r:id="rId5"/>
              </a:rPr>
              <a:t>Patenting </a:t>
            </a:r>
            <a:r>
              <a:rPr lang="en-GB" dirty="0">
                <a:hlinkClick r:id="rId5"/>
              </a:rPr>
              <a:t>and copyrighting </a:t>
            </a:r>
            <a:r>
              <a:rPr lang="en-GB" dirty="0" smtClean="0">
                <a:hlinkClick r:id="rId5"/>
              </a:rPr>
              <a:t>software</a:t>
            </a:r>
            <a:r>
              <a:rPr lang="en-GB" dirty="0"/>
              <a:t>.</a:t>
            </a:r>
          </a:p>
          <a:p>
            <a:r>
              <a:rPr lang="en-GB" dirty="0" smtClean="0"/>
              <a:t>Video: Process: </a:t>
            </a:r>
            <a:r>
              <a:rPr lang="en-GB" dirty="0" smtClean="0">
                <a:hlinkClick r:id="rId6"/>
              </a:rPr>
              <a:t>How </a:t>
            </a:r>
            <a:r>
              <a:rPr lang="en-GB" dirty="0">
                <a:hlinkClick r:id="rId6"/>
              </a:rPr>
              <a:t>to Patent </a:t>
            </a:r>
            <a:r>
              <a:rPr lang="en-GB" dirty="0" smtClean="0">
                <a:hlinkClick r:id="rId6"/>
              </a:rPr>
              <a:t>Software </a:t>
            </a:r>
            <a:r>
              <a:rPr lang="en-GB" dirty="0" smtClean="0"/>
              <a:t> + Document: </a:t>
            </a:r>
            <a:r>
              <a:rPr lang="en-GB" dirty="0" smtClean="0">
                <a:hlinkClick r:id="rId7"/>
              </a:rPr>
              <a:t>Part 2</a:t>
            </a:r>
            <a:r>
              <a:rPr lang="en-GB" dirty="0" smtClean="0"/>
              <a:t>. </a:t>
            </a:r>
            <a:r>
              <a:rPr lang="en-GB" dirty="0"/>
              <a:t>(US) </a:t>
            </a:r>
          </a:p>
          <a:p>
            <a:pPr lvl="1"/>
            <a:endParaRPr lang="en-GB" dirty="0"/>
          </a:p>
        </p:txBody>
      </p:sp>
    </p:spTree>
    <p:extLst>
      <p:ext uri="{BB962C8B-B14F-4D97-AF65-F5344CB8AC3E}">
        <p14:creationId xmlns:p14="http://schemas.microsoft.com/office/powerpoint/2010/main" val="2883664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Showcase: WIPO</a:t>
            </a:r>
            <a:endParaRPr lang="en-GB" u="sng" dirty="0"/>
          </a:p>
        </p:txBody>
      </p:sp>
      <p:sp>
        <p:nvSpPr>
          <p:cNvPr id="3" name="Content Placeholder 2"/>
          <p:cNvSpPr>
            <a:spLocks noGrp="1"/>
          </p:cNvSpPr>
          <p:nvPr>
            <p:ph idx="1"/>
          </p:nvPr>
        </p:nvSpPr>
        <p:spPr/>
        <p:txBody>
          <a:bodyPr>
            <a:normAutofit/>
          </a:bodyPr>
          <a:lstStyle/>
          <a:p>
            <a:r>
              <a:rPr lang="en-GB" dirty="0" smtClean="0"/>
              <a:t>WIPO</a:t>
            </a:r>
            <a:r>
              <a:rPr lang="en-GB" dirty="0"/>
              <a:t> </a:t>
            </a:r>
            <a:r>
              <a:rPr lang="en-GB" dirty="0" smtClean="0"/>
              <a:t>= World IP Organisation.</a:t>
            </a:r>
          </a:p>
          <a:p>
            <a:r>
              <a:rPr lang="en-GB" dirty="0" smtClean="0"/>
              <a:t>For </a:t>
            </a:r>
            <a:r>
              <a:rPr lang="en-GB" dirty="0"/>
              <a:t>more </a:t>
            </a:r>
            <a:r>
              <a:rPr lang="en-GB" dirty="0" smtClean="0"/>
              <a:t>information </a:t>
            </a:r>
            <a:r>
              <a:rPr lang="en-GB" dirty="0" smtClean="0">
                <a:hlinkClick r:id="rId2"/>
              </a:rPr>
              <a:t>click here</a:t>
            </a:r>
            <a:r>
              <a:rPr lang="en-GB" dirty="0" smtClean="0"/>
              <a:t>.</a:t>
            </a:r>
            <a:endParaRPr lang="en-GB" dirty="0"/>
          </a:p>
        </p:txBody>
      </p:sp>
    </p:spTree>
    <p:extLst>
      <p:ext uri="{BB962C8B-B14F-4D97-AF65-F5344CB8AC3E}">
        <p14:creationId xmlns:p14="http://schemas.microsoft.com/office/powerpoint/2010/main" val="290889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6655" t="5945" r="10684" b="5674"/>
          <a:stretch/>
        </p:blipFill>
        <p:spPr>
          <a:xfrm>
            <a:off x="6940230" y="520065"/>
            <a:ext cx="5039068" cy="5387725"/>
          </a:xfrm>
          <a:prstGeom prst="rect">
            <a:avLst/>
          </a:prstGeom>
        </p:spPr>
      </p:pic>
      <p:sp>
        <p:nvSpPr>
          <p:cNvPr id="2" name="Title 1"/>
          <p:cNvSpPr>
            <a:spLocks noGrp="1"/>
          </p:cNvSpPr>
          <p:nvPr>
            <p:ph type="title"/>
          </p:nvPr>
        </p:nvSpPr>
        <p:spPr/>
        <p:txBody>
          <a:bodyPr/>
          <a:lstStyle/>
          <a:p>
            <a:r>
              <a:rPr lang="en-GB" b="1" u="sng" dirty="0" smtClean="0"/>
              <a:t>IP </a:t>
            </a:r>
            <a:r>
              <a:rPr lang="en-GB" b="1" u="sng" dirty="0"/>
              <a:t>Reminder</a:t>
            </a:r>
          </a:p>
        </p:txBody>
      </p:sp>
      <p:sp>
        <p:nvSpPr>
          <p:cNvPr id="3" name="Content Placeholder 2"/>
          <p:cNvSpPr>
            <a:spLocks noGrp="1"/>
          </p:cNvSpPr>
          <p:nvPr>
            <p:ph idx="1"/>
          </p:nvPr>
        </p:nvSpPr>
        <p:spPr>
          <a:xfrm>
            <a:off x="567968" y="1556452"/>
            <a:ext cx="6642495" cy="4351338"/>
          </a:xfrm>
        </p:spPr>
        <p:txBody>
          <a:bodyPr>
            <a:normAutofit fontScale="92500" lnSpcReduction="20000"/>
          </a:bodyPr>
          <a:lstStyle/>
          <a:p>
            <a:r>
              <a:rPr lang="en-GB" b="1" dirty="0"/>
              <a:t>Trademark</a:t>
            </a:r>
            <a:r>
              <a:rPr lang="en-GB" dirty="0"/>
              <a:t> e.g. Design Branding</a:t>
            </a:r>
            <a:r>
              <a:rPr lang="en-GB" dirty="0" smtClean="0"/>
              <a:t>.</a:t>
            </a:r>
          </a:p>
          <a:p>
            <a:pPr lvl="1"/>
            <a:r>
              <a:rPr lang="en-GB" dirty="0"/>
              <a:t>You only really need to consider trademarking your branding when your product and company really starts to take off and gain traction</a:t>
            </a:r>
            <a:r>
              <a:rPr lang="en-GB" dirty="0" smtClean="0"/>
              <a:t>.</a:t>
            </a:r>
            <a:endParaRPr lang="en-GB" dirty="0" smtClean="0"/>
          </a:p>
          <a:p>
            <a:r>
              <a:rPr lang="en-GB" b="1" dirty="0" smtClean="0"/>
              <a:t>Copyright</a:t>
            </a:r>
            <a:r>
              <a:rPr lang="en-GB" dirty="0" smtClean="0"/>
              <a:t> e.g. Software</a:t>
            </a:r>
            <a:r>
              <a:rPr lang="en-GB" dirty="0" smtClean="0"/>
              <a:t>.</a:t>
            </a:r>
          </a:p>
          <a:p>
            <a:pPr lvl="1"/>
            <a:r>
              <a:rPr lang="en-GB" dirty="0"/>
              <a:t>Copyright © generally takes care of itself after you publicly publish or make it available publicly there is sufficient evidence to trace ownership back to you</a:t>
            </a:r>
            <a:r>
              <a:rPr lang="en-GB" dirty="0" smtClean="0"/>
              <a:t>.</a:t>
            </a:r>
            <a:endParaRPr lang="en-GB" dirty="0" smtClean="0"/>
          </a:p>
          <a:p>
            <a:r>
              <a:rPr lang="en-GB" b="1" dirty="0" smtClean="0"/>
              <a:t>Patent</a:t>
            </a:r>
            <a:r>
              <a:rPr lang="en-GB" dirty="0" smtClean="0"/>
              <a:t> e.g. New </a:t>
            </a:r>
            <a:r>
              <a:rPr lang="en-GB" dirty="0" smtClean="0"/>
              <a:t>Product idea </a:t>
            </a:r>
            <a:r>
              <a:rPr lang="en-GB" dirty="0" smtClean="0"/>
              <a:t>/ process</a:t>
            </a:r>
            <a:r>
              <a:rPr lang="en-GB" dirty="0" smtClean="0"/>
              <a:t>.</a:t>
            </a:r>
          </a:p>
          <a:p>
            <a:pPr lvl="1"/>
            <a:r>
              <a:rPr lang="en-GB" dirty="0" smtClean="0"/>
              <a:t>Patent </a:t>
            </a:r>
            <a:r>
              <a:rPr lang="en-GB" dirty="0"/>
              <a:t>is a good initial consideration if you </a:t>
            </a:r>
            <a:r>
              <a:rPr lang="en-GB" dirty="0" smtClean="0"/>
              <a:t>truly have </a:t>
            </a:r>
            <a:r>
              <a:rPr lang="en-GB" dirty="0"/>
              <a:t>a </a:t>
            </a:r>
            <a:r>
              <a:rPr lang="en-GB" dirty="0" smtClean="0"/>
              <a:t>new idea / invention</a:t>
            </a:r>
            <a:r>
              <a:rPr lang="en-GB" dirty="0"/>
              <a:t>. </a:t>
            </a:r>
            <a:endParaRPr lang="en-GB" dirty="0" smtClean="0"/>
          </a:p>
          <a:p>
            <a:r>
              <a:rPr lang="en-GB" b="1" dirty="0" smtClean="0"/>
              <a:t>Design Registration </a:t>
            </a:r>
            <a:r>
              <a:rPr lang="en-GB" dirty="0" smtClean="0"/>
              <a:t>e.g. Appearance of a product</a:t>
            </a:r>
            <a:r>
              <a:rPr lang="en-GB" dirty="0" smtClean="0"/>
              <a:t>.</a:t>
            </a:r>
            <a:endParaRPr lang="en-GB" dirty="0"/>
          </a:p>
          <a:p>
            <a:endParaRPr lang="en-GB" dirty="0" smtClean="0"/>
          </a:p>
        </p:txBody>
      </p:sp>
      <p:sp>
        <p:nvSpPr>
          <p:cNvPr id="5" name="TextBox 4"/>
          <p:cNvSpPr txBox="1"/>
          <p:nvPr/>
        </p:nvSpPr>
        <p:spPr>
          <a:xfrm>
            <a:off x="7601362" y="5742599"/>
            <a:ext cx="3716804" cy="276999"/>
          </a:xfrm>
          <a:prstGeom prst="rect">
            <a:avLst/>
          </a:prstGeom>
          <a:noFill/>
        </p:spPr>
        <p:txBody>
          <a:bodyPr wrap="square" rtlCol="0">
            <a:spAutoFit/>
          </a:bodyPr>
          <a:lstStyle/>
          <a:p>
            <a:pPr algn="ctr"/>
            <a:r>
              <a:rPr lang="en-GB" sz="1200" dirty="0">
                <a:solidFill>
                  <a:schemeClr val="accent1"/>
                </a:solidFill>
              </a:rPr>
              <a:t>Image source: </a:t>
            </a:r>
            <a:r>
              <a:rPr lang="en-GB" sz="1200" dirty="0" smtClean="0">
                <a:solidFill>
                  <a:schemeClr val="accent1"/>
                </a:solidFill>
              </a:rPr>
              <a:t>(youripinsider.eu | </a:t>
            </a:r>
            <a:r>
              <a:rPr lang="en-GB" sz="1200" dirty="0" err="1" smtClean="0">
                <a:solidFill>
                  <a:schemeClr val="accent1"/>
                </a:solidFill>
              </a:rPr>
              <a:t>url</a:t>
            </a:r>
            <a:r>
              <a:rPr lang="en-GB" sz="1200" dirty="0" smtClean="0">
                <a:solidFill>
                  <a:schemeClr val="accent1"/>
                </a:solidFill>
              </a:rPr>
              <a:t> see notes[1])</a:t>
            </a:r>
          </a:p>
        </p:txBody>
      </p:sp>
    </p:spTree>
    <p:extLst>
      <p:ext uri="{BB962C8B-B14F-4D97-AF65-F5344CB8AC3E}">
        <p14:creationId xmlns:p14="http://schemas.microsoft.com/office/powerpoint/2010/main" val="1348270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more information</a:t>
            </a:r>
            <a:endParaRPr lang="en-GB" dirty="0"/>
          </a:p>
        </p:txBody>
      </p:sp>
      <p:sp>
        <p:nvSpPr>
          <p:cNvPr id="3" name="Content Placeholder 2"/>
          <p:cNvSpPr>
            <a:spLocks noGrp="1"/>
          </p:cNvSpPr>
          <p:nvPr>
            <p:ph idx="1"/>
          </p:nvPr>
        </p:nvSpPr>
        <p:spPr/>
        <p:txBody>
          <a:bodyPr>
            <a:normAutofit/>
          </a:bodyPr>
          <a:lstStyle/>
          <a:p>
            <a:r>
              <a:rPr lang="en-GB" dirty="0" smtClean="0"/>
              <a:t>For information </a:t>
            </a:r>
            <a:r>
              <a:rPr lang="en-GB" dirty="0"/>
              <a:t>on </a:t>
            </a:r>
            <a:r>
              <a:rPr lang="en-GB" dirty="0" smtClean="0"/>
              <a:t>IP visit:</a:t>
            </a:r>
          </a:p>
          <a:p>
            <a:pPr lvl="1"/>
            <a:r>
              <a:rPr lang="en-GB" dirty="0" smtClean="0">
                <a:hlinkClick r:id="rId2"/>
              </a:rPr>
              <a:t>Intellectual </a:t>
            </a:r>
            <a:r>
              <a:rPr lang="en-GB" dirty="0">
                <a:hlinkClick r:id="rId2"/>
              </a:rPr>
              <a:t>Property guide</a:t>
            </a:r>
            <a:r>
              <a:rPr lang="en-GB" dirty="0" smtClean="0">
                <a:hlinkClick r:id="rId2"/>
              </a:rPr>
              <a:t>.</a:t>
            </a:r>
            <a:endParaRPr lang="en-GB" dirty="0" smtClean="0"/>
          </a:p>
          <a:p>
            <a:pPr lvl="1"/>
            <a:r>
              <a:rPr lang="en-GB" dirty="0" smtClean="0">
                <a:hlinkClick r:id="rId3"/>
              </a:rPr>
              <a:t>https</a:t>
            </a:r>
            <a:r>
              <a:rPr lang="en-GB" dirty="0">
                <a:hlinkClick r:id="rId3"/>
              </a:rPr>
              <a:t>://www.gov.uk/intellectual-property-an-overview</a:t>
            </a:r>
            <a:r>
              <a:rPr lang="en-GB" dirty="0"/>
              <a:t> </a:t>
            </a:r>
            <a:endParaRPr lang="en-GB" dirty="0" smtClean="0"/>
          </a:p>
          <a:p>
            <a:pPr lvl="1"/>
            <a:r>
              <a:rPr lang="en-GB" dirty="0">
                <a:hlinkClick r:id="rId4"/>
              </a:rPr>
              <a:t>UK Intellectual Property Office </a:t>
            </a:r>
            <a:r>
              <a:rPr lang="en-GB" dirty="0" smtClean="0">
                <a:hlinkClick r:id="rId4"/>
              </a:rPr>
              <a:t>website</a:t>
            </a:r>
            <a:endParaRPr lang="en-GB" dirty="0"/>
          </a:p>
          <a:p>
            <a:pPr lvl="1"/>
            <a:r>
              <a:rPr lang="en-GB" dirty="0" smtClean="0">
                <a:hlinkClick r:id="rId5"/>
              </a:rPr>
              <a:t>http</a:t>
            </a:r>
            <a:r>
              <a:rPr lang="en-GB" dirty="0">
                <a:hlinkClick r:id="rId5"/>
              </a:rPr>
              <a:t>://www.wipo.int/about-ip/en</a:t>
            </a:r>
            <a:r>
              <a:rPr lang="en-GB" dirty="0" smtClean="0">
                <a:hlinkClick r:id="rId5"/>
              </a:rPr>
              <a:t>/</a:t>
            </a:r>
            <a:endParaRPr lang="en-GB" dirty="0" smtClean="0"/>
          </a:p>
          <a:p>
            <a:pPr lvl="1"/>
            <a:endParaRPr lang="en-GB" dirty="0"/>
          </a:p>
          <a:p>
            <a:r>
              <a:rPr lang="en-GB" dirty="0"/>
              <a:t>You can always get independent professional advice if you are in any doubt about any aspect of your intellectual property</a:t>
            </a:r>
            <a:r>
              <a:rPr lang="en-GB" dirty="0" smtClean="0"/>
              <a:t>.</a:t>
            </a:r>
          </a:p>
          <a:p>
            <a:pPr marL="0" indent="0">
              <a:buNone/>
            </a:pPr>
            <a:endParaRPr lang="en-GB" dirty="0"/>
          </a:p>
        </p:txBody>
      </p:sp>
    </p:spTree>
    <p:extLst>
      <p:ext uri="{BB962C8B-B14F-4D97-AF65-F5344CB8AC3E}">
        <p14:creationId xmlns:p14="http://schemas.microsoft.com/office/powerpoint/2010/main" val="1767362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End.</a:t>
            </a:r>
            <a:endParaRPr lang="en-GB" dirty="0"/>
          </a:p>
        </p:txBody>
      </p:sp>
    </p:spTree>
    <p:extLst>
      <p:ext uri="{BB962C8B-B14F-4D97-AF65-F5344CB8AC3E}">
        <p14:creationId xmlns:p14="http://schemas.microsoft.com/office/powerpoint/2010/main" val="3960110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329</TotalTime>
  <Words>951</Words>
  <Application>Microsoft Office PowerPoint</Application>
  <PresentationFormat>Widescreen</PresentationFormat>
  <Paragraphs>101</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Intellectual Property (IP)</vt:lpstr>
      <vt:lpstr>Activity: Intellectual Property (IP)</vt:lpstr>
      <vt:lpstr>Activity: Intellectual Property (IP) Types</vt:lpstr>
      <vt:lpstr>Bg: IP and Code</vt:lpstr>
      <vt:lpstr>Bg: Protect your Intellectual Property</vt:lpstr>
      <vt:lpstr>Some examples of IP include:</vt:lpstr>
      <vt:lpstr>Internetional Copyright – Key information</vt:lpstr>
      <vt:lpstr>Bg: International patents (n:1)</vt:lpstr>
      <vt:lpstr>Activity: Hardware &amp; Software Patents</vt:lpstr>
      <vt:lpstr>Activity: Patent find</vt:lpstr>
      <vt:lpstr>Bg: IP &amp; Patenting Software</vt:lpstr>
      <vt:lpstr>Showcase: WIPO</vt:lpstr>
      <vt:lpstr>IP Reminder</vt:lpstr>
      <vt:lpstr>For more information</vt:lpstr>
      <vt:lpstr>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Reminder</dc:title>
  <dc:creator>james williams</dc:creator>
  <cp:lastModifiedBy>James Williams</cp:lastModifiedBy>
  <cp:revision>28</cp:revision>
  <dcterms:created xsi:type="dcterms:W3CDTF">2018-10-30T16:36:10Z</dcterms:created>
  <dcterms:modified xsi:type="dcterms:W3CDTF">2019-03-18T13:49:27Z</dcterms:modified>
</cp:coreProperties>
</file>