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67" r:id="rId14"/>
    <p:sldId id="266" r:id="rId15"/>
  </p:sldIdLst>
  <p:sldSz cx="18288000" cy="10287000"/>
  <p:notesSz cx="6858000" cy="9144000"/>
  <p:embeddedFontLst>
    <p:embeddedFont>
      <p:font typeface="Algerian" panose="04020705040A02060702" pitchFamily="82" charset="0"/>
      <p:regular r:id="rId17"/>
    </p:embeddedFont>
    <p:embeddedFont>
      <p:font typeface="Aileron Bold" panose="020B0604020202020204" charset="0"/>
      <p:regular r:id="rId18"/>
    </p:embeddedFont>
    <p:embeddedFont>
      <p:font typeface="Poppins" panose="020B0604020202020204" charset="0"/>
      <p:regular r:id="rId19"/>
    </p:embeddedFont>
    <p:embeddedFont>
      <p:font typeface="Open Sans" panose="020B0604020202020204" charset="0"/>
      <p:regular r:id="rId20"/>
    </p:embeddedFont>
    <p:embeddedFont>
      <p:font typeface="Canva Sans Bold" panose="020B0604020202020204" charset="0"/>
      <p:regular r:id="rId21"/>
    </p:embeddedFont>
    <p:embeddedFont>
      <p:font typeface="Aileron Ultra-Bold" panose="020B0604020202020204" charset="0"/>
      <p:regular r:id="rId22"/>
    </p:embeddedFont>
    <p:embeddedFont>
      <p:font typeface="Montserrat Bold" panose="020B0604020202020204" charset="0"/>
      <p:regular r:id="rId23"/>
    </p:embeddedFont>
    <p:embeddedFont>
      <p:font typeface="Canva Sans" panose="020B0604020202020204" charset="0"/>
      <p:regular r:id="rId24"/>
    </p:embeddedFont>
    <p:embeddedFont>
      <p:font typeface="Aileron" panose="020B0604020202020204" charset="0"/>
      <p:regular r:id="rId25"/>
    </p:embeddedFont>
    <p:embeddedFont>
      <p:font typeface="Calibri" panose="020F0502020204030204" pitchFamily="34" charset="0"/>
      <p:regular r:id="rId26"/>
      <p:bold r:id="rId27"/>
      <p:italic r:id="rId28"/>
      <p:boldItalic r:id="rId29"/>
    </p:embeddedFont>
    <p:embeddedFont>
      <p:font typeface="Gladiola" panose="020B0604020202020204" charset="0"/>
      <p:regular r:id="rId30"/>
    </p:embeddedFont>
    <p:embeddedFont>
      <p:font typeface="Open Sans Bold" panose="020B0604020202020204" charset="0"/>
      <p:regular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lley Holmes" initials="SH" lastIdx="1" clrIdx="0">
    <p:extLst>
      <p:ext uri="{19B8F6BF-5375-455C-9EA6-DF929625EA0E}">
        <p15:presenceInfo xmlns:p15="http://schemas.microsoft.com/office/powerpoint/2012/main" userId="Shelley Holme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49751" autoAdjust="0"/>
  </p:normalViewPr>
  <p:slideViewPr>
    <p:cSldViewPr>
      <p:cViewPr varScale="1">
        <p:scale>
          <a:sx n="29" d="100"/>
          <a:sy n="29" d="100"/>
        </p:scale>
        <p:origin x="1541"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331"/>
    </p:cViewPr>
  </p:notesTextViewPr>
  <p:sorterViewPr>
    <p:cViewPr>
      <p:scale>
        <a:sx n="100" d="100"/>
        <a:sy n="100" d="100"/>
      </p:scale>
      <p:origin x="0" y="0"/>
    </p:cViewPr>
  </p:sorterViewPr>
  <p:notesViewPr>
    <p:cSldViewPr>
      <p:cViewPr varScale="1">
        <p:scale>
          <a:sx n="74" d="100"/>
          <a:sy n="74" d="100"/>
        </p:scale>
        <p:origin x="2976" y="8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customXml" Target="../customXml/item3.xml"/><Relationship Id="rId21" Type="http://schemas.openxmlformats.org/officeDocument/2006/relationships/font" Target="fonts/font5.fntdata"/><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8.fntdata"/><Relationship Id="rId32"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5-01-11T22:07:32.447"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527A11-6D25-4A5C-A69B-37F0FEE20CF5}" type="datetimeFigureOut">
              <a:rPr lang="en-GB" smtClean="0"/>
              <a:t>11/01/2025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3CFF62-797B-46F5-866C-9BF89580A64B}" type="slidenum">
              <a:rPr lang="en-GB" smtClean="0"/>
              <a:t>‹#›</a:t>
            </a:fld>
            <a:endParaRPr lang="en-GB"/>
          </a:p>
        </p:txBody>
      </p:sp>
    </p:spTree>
    <p:extLst>
      <p:ext uri="{BB962C8B-B14F-4D97-AF65-F5344CB8AC3E}">
        <p14:creationId xmlns:p14="http://schemas.microsoft.com/office/powerpoint/2010/main" val="3078065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smtClean="0">
                <a:solidFill>
                  <a:schemeClr val="tx1"/>
                </a:solidFill>
                <a:effectLst/>
                <a:latin typeface="+mn-lt"/>
                <a:ea typeface="+mn-ea"/>
                <a:cs typeface="+mn-cs"/>
              </a:rPr>
              <a:t>Today I am going to talk about S4C which </a:t>
            </a:r>
            <a:r>
              <a:rPr lang="en-GB" sz="1200" b="0" kern="1200" dirty="0" smtClean="0">
                <a:solidFill>
                  <a:schemeClr val="tx1"/>
                </a:solidFill>
                <a:effectLst/>
                <a:latin typeface="+mn-lt"/>
                <a:ea typeface="+mn-ea"/>
                <a:cs typeface="+mn-cs"/>
              </a:rPr>
              <a:t>is Wales's Welsh-language public service TV broadcaster </a:t>
            </a:r>
            <a:endParaRPr lang="en-GB" b="0" dirty="0"/>
          </a:p>
        </p:txBody>
      </p:sp>
      <p:sp>
        <p:nvSpPr>
          <p:cNvPr id="4" name="Slide Number Placeholder 3"/>
          <p:cNvSpPr>
            <a:spLocks noGrp="1"/>
          </p:cNvSpPr>
          <p:nvPr>
            <p:ph type="sldNum" sz="quarter" idx="10"/>
          </p:nvPr>
        </p:nvSpPr>
        <p:spPr/>
        <p:txBody>
          <a:bodyPr/>
          <a:lstStyle/>
          <a:p>
            <a:fld id="{413CFF62-797B-46F5-866C-9BF89580A64B}" type="slidenum">
              <a:rPr lang="en-GB" smtClean="0"/>
              <a:t>1</a:t>
            </a:fld>
            <a:endParaRPr lang="en-GB"/>
          </a:p>
        </p:txBody>
      </p:sp>
    </p:spTree>
    <p:extLst>
      <p:ext uri="{BB962C8B-B14F-4D97-AF65-F5344CB8AC3E}">
        <p14:creationId xmlns:p14="http://schemas.microsoft.com/office/powerpoint/2010/main" val="2258549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In 1982, there were only three television channels: At this time, the Welsh language had a limited presence in public life, and many welsh speakers felt underrepresented including in the media.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Significant milestones, such as the creation of the </a:t>
            </a:r>
            <a:r>
              <a:rPr lang="en-GB" sz="1200" b="1" kern="1200" dirty="0" smtClean="0">
                <a:solidFill>
                  <a:schemeClr val="tx1"/>
                </a:solidFill>
                <a:effectLst/>
                <a:latin typeface="+mn-lt"/>
                <a:ea typeface="+mn-ea"/>
                <a:cs typeface="+mn-cs"/>
              </a:rPr>
              <a:t>Welsh Office</a:t>
            </a:r>
            <a:r>
              <a:rPr lang="en-GB" sz="1200" kern="1200" dirty="0" smtClean="0">
                <a:solidFill>
                  <a:schemeClr val="tx1"/>
                </a:solidFill>
                <a:effectLst/>
                <a:latin typeface="+mn-lt"/>
                <a:ea typeface="+mn-ea"/>
                <a:cs typeface="+mn-cs"/>
              </a:rPr>
              <a:t> in 1964 and the </a:t>
            </a:r>
            <a:r>
              <a:rPr lang="en-GB" sz="1200" b="1" kern="1200" dirty="0" smtClean="0">
                <a:solidFill>
                  <a:schemeClr val="tx1"/>
                </a:solidFill>
                <a:effectLst/>
                <a:latin typeface="+mn-lt"/>
                <a:ea typeface="+mn-ea"/>
                <a:cs typeface="+mn-cs"/>
              </a:rPr>
              <a:t>Welsh Language Acts</a:t>
            </a:r>
            <a:r>
              <a:rPr lang="en-GB" sz="1200" kern="1200" dirty="0" smtClean="0">
                <a:solidFill>
                  <a:schemeClr val="tx1"/>
                </a:solidFill>
                <a:effectLst/>
                <a:latin typeface="+mn-lt"/>
                <a:ea typeface="+mn-ea"/>
                <a:cs typeface="+mn-cs"/>
              </a:rPr>
              <a:t> of 1967, marked a turning point recognising the Welsh language as central to Wales and its culture.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After years of political, cultural, and social campaigning</a:t>
            </a:r>
            <a:r>
              <a:rPr lang="en-GB" sz="1200" kern="1200" baseline="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S4C</a:t>
            </a:r>
            <a:r>
              <a:rPr lang="en-GB" sz="1200" kern="1200" dirty="0" smtClean="0">
                <a:solidFill>
                  <a:schemeClr val="tx1"/>
                </a:solidFill>
                <a:effectLst/>
                <a:latin typeface="+mn-lt"/>
                <a:ea typeface="+mn-ea"/>
                <a:cs typeface="+mn-cs"/>
              </a:rPr>
              <a:t> was launched at 6 p.m. on 1</a:t>
            </a:r>
            <a:r>
              <a:rPr lang="en-GB" sz="1200" kern="1200" baseline="30000" dirty="0" smtClean="0">
                <a:solidFill>
                  <a:schemeClr val="tx1"/>
                </a:solidFill>
                <a:effectLst/>
                <a:latin typeface="+mn-lt"/>
                <a:ea typeface="+mn-ea"/>
                <a:cs typeface="+mn-cs"/>
              </a:rPr>
              <a:t>st</a:t>
            </a:r>
            <a:r>
              <a:rPr lang="en-GB" sz="1200" kern="1200" baseline="0" dirty="0" smtClean="0">
                <a:solidFill>
                  <a:schemeClr val="tx1"/>
                </a:solidFill>
                <a:effectLst/>
                <a:latin typeface="+mn-lt"/>
                <a:ea typeface="+mn-ea"/>
                <a:cs typeface="+mn-cs"/>
              </a:rPr>
              <a:t> N</a:t>
            </a:r>
            <a:r>
              <a:rPr lang="en-GB" sz="1200" kern="1200" dirty="0" smtClean="0">
                <a:solidFill>
                  <a:schemeClr val="tx1"/>
                </a:solidFill>
                <a:effectLst/>
                <a:latin typeface="+mn-lt"/>
                <a:ea typeface="+mn-ea"/>
                <a:cs typeface="+mn-cs"/>
              </a:rPr>
              <a:t>ovember 1982.</a:t>
            </a:r>
          </a:p>
          <a:p>
            <a:endParaRPr lang="en-GB" dirty="0"/>
          </a:p>
        </p:txBody>
      </p:sp>
      <p:sp>
        <p:nvSpPr>
          <p:cNvPr id="4" name="Slide Number Placeholder 3"/>
          <p:cNvSpPr>
            <a:spLocks noGrp="1"/>
          </p:cNvSpPr>
          <p:nvPr>
            <p:ph type="sldNum" sz="quarter" idx="10"/>
          </p:nvPr>
        </p:nvSpPr>
        <p:spPr/>
        <p:txBody>
          <a:bodyPr/>
          <a:lstStyle/>
          <a:p>
            <a:fld id="{413CFF62-797B-46F5-866C-9BF89580A64B}" type="slidenum">
              <a:rPr lang="en-GB" smtClean="0"/>
              <a:t>2</a:t>
            </a:fld>
            <a:endParaRPr lang="en-GB"/>
          </a:p>
        </p:txBody>
      </p:sp>
    </p:spTree>
    <p:extLst>
      <p:ext uri="{BB962C8B-B14F-4D97-AF65-F5344CB8AC3E}">
        <p14:creationId xmlns:p14="http://schemas.microsoft.com/office/powerpoint/2010/main" val="3103021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When it first launched, S4C aired 22 hours of Welsh-language programmes weekly alongside Channel 4's English-language content. It focused on supporting Welsh language and culture and educational programmes for schools.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 1988 S4C became independent from Channel 4, meaning that it could provide even more Welsh language and educational content.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1998 S4C began broadcasting on digital platforms extending its reach to Welsh speakers outside</a:t>
            </a:r>
            <a:r>
              <a:rPr lang="en-GB" sz="1200" kern="1200" baseline="0" dirty="0" smtClean="0">
                <a:solidFill>
                  <a:schemeClr val="tx1"/>
                </a:solidFill>
                <a:effectLst/>
                <a:latin typeface="+mn-lt"/>
                <a:ea typeface="+mn-ea"/>
                <a:cs typeface="+mn-cs"/>
              </a:rPr>
              <a:t> of wales and i</a:t>
            </a:r>
            <a:r>
              <a:rPr lang="en-GB" sz="1200" kern="1200" dirty="0" smtClean="0">
                <a:solidFill>
                  <a:schemeClr val="tx1"/>
                </a:solidFill>
                <a:effectLst/>
                <a:latin typeface="+mn-lt"/>
                <a:ea typeface="+mn-ea"/>
                <a:cs typeface="+mn-cs"/>
              </a:rPr>
              <a:t>ncreasing its programmes from 1,936 hours in 1998 to 4,388 hours in 1999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27 May 2008 saw the introduction of the children’s service Q with programmes dedicated to younger viewers highlighting S4C’s focus on Welsh language services for children and young people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2011 -S4C launched its on-demand service </a:t>
            </a:r>
            <a:r>
              <a:rPr lang="en-GB" sz="1200" b="1" kern="1200" dirty="0" err="1" smtClean="0">
                <a:solidFill>
                  <a:schemeClr val="tx1"/>
                </a:solidFill>
                <a:effectLst/>
                <a:latin typeface="+mn-lt"/>
                <a:ea typeface="+mn-ea"/>
                <a:cs typeface="+mn-cs"/>
              </a:rPr>
              <a:t>Clic</a:t>
            </a:r>
            <a:r>
              <a:rPr lang="en-GB" sz="1200" kern="1200" dirty="0" smtClean="0">
                <a:solidFill>
                  <a:schemeClr val="tx1"/>
                </a:solidFill>
                <a:effectLst/>
                <a:latin typeface="+mn-lt"/>
                <a:ea typeface="+mn-ea"/>
                <a:cs typeface="+mn-cs"/>
              </a:rPr>
              <a:t>, which offers additional content, catch-up TV, and educational resources.</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Being accessible worldwide and with over 80,000 visits per month, it became one of S4C’s most popular websites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2014 – S4C became the only independent broadcaster available on IPlayer widening its reach even further</a:t>
            </a:r>
          </a:p>
          <a:p>
            <a:pPr fontAlgn="base"/>
            <a:endParaRPr lang="en-GB" sz="1200" kern="1200" dirty="0" smtClean="0">
              <a:solidFill>
                <a:schemeClr val="tx1"/>
              </a:solidFill>
              <a:effectLst/>
              <a:latin typeface="+mn-lt"/>
              <a:ea typeface="+mn-ea"/>
              <a:cs typeface="+mn-cs"/>
            </a:endParaRPr>
          </a:p>
          <a:p>
            <a:pPr fontAlgn="base"/>
            <a:r>
              <a:rPr lang="en-GB" sz="1200" kern="1200" dirty="0" smtClean="0">
                <a:solidFill>
                  <a:schemeClr val="tx1"/>
                </a:solidFill>
                <a:effectLst/>
                <a:latin typeface="+mn-lt"/>
                <a:ea typeface="+mn-ea"/>
                <a:cs typeface="+mn-cs"/>
              </a:rPr>
              <a:t>2021</a:t>
            </a:r>
            <a:r>
              <a:rPr lang="en-GB" sz="1200" b="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With schools closed due to the COVID pandemic, S4C created 80 hours of Welsh-language programs for the Welsh Government’s education platform </a:t>
            </a:r>
            <a:r>
              <a:rPr lang="en-GB" sz="1200" kern="1200" dirty="0" err="1" smtClean="0">
                <a:solidFill>
                  <a:schemeClr val="tx1"/>
                </a:solidFill>
                <a:effectLst/>
                <a:latin typeface="+mn-lt"/>
                <a:ea typeface="+mn-ea"/>
                <a:cs typeface="+mn-cs"/>
              </a:rPr>
              <a:t>Hwb</a:t>
            </a:r>
            <a:r>
              <a:rPr lang="en-GB" sz="1200" kern="1200" dirty="0" smtClean="0">
                <a:solidFill>
                  <a:schemeClr val="tx1"/>
                </a:solidFill>
                <a:effectLst/>
                <a:latin typeface="+mn-lt"/>
                <a:ea typeface="+mn-ea"/>
                <a:cs typeface="+mn-cs"/>
              </a:rPr>
              <a:t>.</a:t>
            </a:r>
          </a:p>
          <a:p>
            <a:pPr fontAlgn="base"/>
            <a:endParaRPr lang="en-GB" sz="1200" kern="1200" dirty="0" smtClean="0">
              <a:solidFill>
                <a:schemeClr val="tx1"/>
              </a:solidFill>
              <a:effectLst/>
              <a:latin typeface="+mn-lt"/>
              <a:ea typeface="+mn-ea"/>
              <a:cs typeface="+mn-cs"/>
            </a:endParaRPr>
          </a:p>
          <a:p>
            <a:pPr fontAlgn="base"/>
            <a:r>
              <a:rPr lang="en-GB" sz="1200" kern="1200" dirty="0" smtClean="0">
                <a:solidFill>
                  <a:schemeClr val="tx1"/>
                </a:solidFill>
                <a:effectLst/>
                <a:latin typeface="+mn-lt"/>
                <a:ea typeface="+mn-ea"/>
                <a:cs typeface="+mn-cs"/>
              </a:rPr>
              <a:t>Today S4C broadcasts 115hrs of Welsh language programmes a week</a:t>
            </a:r>
          </a:p>
          <a:p>
            <a:endParaRPr lang="en-GB" dirty="0"/>
          </a:p>
        </p:txBody>
      </p:sp>
      <p:sp>
        <p:nvSpPr>
          <p:cNvPr id="4" name="Slide Number Placeholder 3"/>
          <p:cNvSpPr>
            <a:spLocks noGrp="1"/>
          </p:cNvSpPr>
          <p:nvPr>
            <p:ph type="sldNum" sz="quarter" idx="10"/>
          </p:nvPr>
        </p:nvSpPr>
        <p:spPr/>
        <p:txBody>
          <a:bodyPr/>
          <a:lstStyle/>
          <a:p>
            <a:fld id="{413CFF62-797B-46F5-866C-9BF89580A64B}" type="slidenum">
              <a:rPr lang="en-GB" smtClean="0"/>
              <a:t>3</a:t>
            </a:fld>
            <a:endParaRPr lang="en-GB"/>
          </a:p>
        </p:txBody>
      </p:sp>
    </p:spTree>
    <p:extLst>
      <p:ext uri="{BB962C8B-B14F-4D97-AF65-F5344CB8AC3E}">
        <p14:creationId xmlns:p14="http://schemas.microsoft.com/office/powerpoint/2010/main" val="1499150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smtClean="0">
                <a:solidFill>
                  <a:schemeClr val="tx1"/>
                </a:solidFill>
                <a:effectLst/>
                <a:latin typeface="+mn-lt"/>
                <a:ea typeface="+mn-ea"/>
                <a:cs typeface="+mn-cs"/>
              </a:rPr>
              <a:t>Since its launch, S4C has been dedicated to promoting Welsh language, culture, history, and identity. </a:t>
            </a:r>
          </a:p>
          <a:p>
            <a:endParaRPr lang="en-GB"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It produces content that celebrates Welsh traditions, music and the arts, showcasing Welsh society and culture fostering a sense of belonging and pride. </a:t>
            </a:r>
          </a:p>
          <a:p>
            <a:endParaRPr lang="en-GB" sz="1200" b="0"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From its first-ever broadcast of </a:t>
            </a:r>
            <a:r>
              <a:rPr lang="en-GB" sz="1200" b="0" i="1" kern="1200" dirty="0" err="1" smtClean="0">
                <a:solidFill>
                  <a:schemeClr val="tx1"/>
                </a:solidFill>
                <a:effectLst/>
                <a:latin typeface="+mn-lt"/>
                <a:ea typeface="+mn-ea"/>
                <a:cs typeface="+mn-cs"/>
              </a:rPr>
              <a:t>Superted</a:t>
            </a:r>
            <a:r>
              <a:rPr lang="en-GB" sz="1200" b="0" kern="1200" dirty="0" smtClean="0">
                <a:solidFill>
                  <a:schemeClr val="tx1"/>
                </a:solidFill>
                <a:effectLst/>
                <a:latin typeface="+mn-lt"/>
                <a:ea typeface="+mn-ea"/>
                <a:cs typeface="+mn-cs"/>
              </a:rPr>
              <a:t> in 1982, the channel has also played a significant role in supporting Welsh language and culture through children’s television and education</a:t>
            </a:r>
            <a:r>
              <a:rPr lang="en-GB" sz="1200" b="0" kern="1200" baseline="0" dirty="0" smtClean="0">
                <a:solidFill>
                  <a:schemeClr val="tx1"/>
                </a:solidFill>
                <a:effectLst/>
                <a:latin typeface="+mn-lt"/>
                <a:ea typeface="+mn-ea"/>
                <a:cs typeface="+mn-cs"/>
              </a:rPr>
              <a:t> and it </a:t>
            </a:r>
            <a:r>
              <a:rPr lang="en-GB" sz="1200" b="0" kern="1200" dirty="0" smtClean="0">
                <a:solidFill>
                  <a:schemeClr val="tx1"/>
                </a:solidFill>
                <a:effectLst/>
                <a:latin typeface="+mn-lt"/>
                <a:ea typeface="+mn-ea"/>
                <a:cs typeface="+mn-cs"/>
              </a:rPr>
              <a:t>currently broadcasts 40 hours of children’s content per week..  With 60% of nursery children in Wales having English-speaking parents, </a:t>
            </a:r>
          </a:p>
          <a:p>
            <a:endParaRPr lang="en-GB" sz="1200" b="1"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QUEUE </a:t>
            </a:r>
            <a:r>
              <a:rPr lang="en-GB" sz="1200" kern="1200" dirty="0" smtClean="0">
                <a:solidFill>
                  <a:schemeClr val="tx1"/>
                </a:solidFill>
                <a:effectLst/>
                <a:latin typeface="+mn-lt"/>
                <a:ea typeface="+mn-ea"/>
                <a:cs typeface="+mn-cs"/>
              </a:rPr>
              <a:t>seeks to support language learning for young children and their families.  It is also available on the S4C </a:t>
            </a:r>
            <a:r>
              <a:rPr lang="en-GB" sz="1200" kern="1200" dirty="0" err="1" smtClean="0">
                <a:solidFill>
                  <a:schemeClr val="tx1"/>
                </a:solidFill>
                <a:effectLst/>
                <a:latin typeface="+mn-lt"/>
                <a:ea typeface="+mn-ea"/>
                <a:cs typeface="+mn-cs"/>
              </a:rPr>
              <a:t>Clic</a:t>
            </a:r>
            <a:r>
              <a:rPr lang="en-GB" sz="1200" kern="1200" dirty="0" smtClean="0">
                <a:solidFill>
                  <a:schemeClr val="tx1"/>
                </a:solidFill>
                <a:effectLst/>
                <a:latin typeface="+mn-lt"/>
                <a:ea typeface="+mn-ea"/>
                <a:cs typeface="+mn-cs"/>
              </a:rPr>
              <a:t> App</a:t>
            </a:r>
          </a:p>
          <a:p>
            <a:endParaRPr lang="en-GB" sz="1200" b="1"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STOONSH–</a:t>
            </a:r>
            <a:r>
              <a:rPr lang="en-GB" sz="1200" kern="1200" dirty="0" smtClean="0">
                <a:solidFill>
                  <a:schemeClr val="tx1"/>
                </a:solidFill>
                <a:effectLst/>
                <a:latin typeface="+mn-lt"/>
                <a:ea typeface="+mn-ea"/>
                <a:cs typeface="+mn-cs"/>
              </a:rPr>
              <a:t> Aimed at children aged 7-14, offering education content, factual entertainment, games, and activities presented in a fun and engaging way.</a:t>
            </a:r>
          </a:p>
          <a:p>
            <a:pPr lvl="0"/>
            <a:endParaRPr lang="en-GB" sz="1200" b="1" kern="1200" dirty="0" smtClean="0">
              <a:solidFill>
                <a:schemeClr val="tx1"/>
              </a:solidFill>
              <a:effectLst/>
              <a:latin typeface="+mn-lt"/>
              <a:ea typeface="+mn-ea"/>
              <a:cs typeface="+mn-cs"/>
            </a:endParaRPr>
          </a:p>
          <a:p>
            <a:pPr lvl="0"/>
            <a:r>
              <a:rPr lang="en-GB" sz="1200" b="1" kern="1200" dirty="0" err="1" smtClean="0">
                <a:solidFill>
                  <a:schemeClr val="tx1"/>
                </a:solidFill>
                <a:effectLst/>
                <a:latin typeface="+mn-lt"/>
                <a:ea typeface="+mn-ea"/>
                <a:cs typeface="+mn-cs"/>
              </a:rPr>
              <a:t>Hansh</a:t>
            </a:r>
            <a:r>
              <a:rPr lang="en-GB" sz="1200" kern="1200" dirty="0" smtClean="0">
                <a:solidFill>
                  <a:schemeClr val="tx1"/>
                </a:solidFill>
                <a:effectLst/>
                <a:latin typeface="+mn-lt"/>
                <a:ea typeface="+mn-ea"/>
                <a:cs typeface="+mn-cs"/>
              </a:rPr>
              <a:t> – is primarily aimed at teenagers and young adults containing a mix of entertainment and music, providing content relating to Welsh youth culture and Welsh identity.</a:t>
            </a:r>
          </a:p>
          <a:p>
            <a:endParaRPr lang="en-GB" dirty="0"/>
          </a:p>
        </p:txBody>
      </p:sp>
      <p:sp>
        <p:nvSpPr>
          <p:cNvPr id="4" name="Slide Number Placeholder 3"/>
          <p:cNvSpPr>
            <a:spLocks noGrp="1"/>
          </p:cNvSpPr>
          <p:nvPr>
            <p:ph type="sldNum" sz="quarter" idx="10"/>
          </p:nvPr>
        </p:nvSpPr>
        <p:spPr/>
        <p:txBody>
          <a:bodyPr/>
          <a:lstStyle/>
          <a:p>
            <a:fld id="{413CFF62-797B-46F5-866C-9BF89580A64B}" type="slidenum">
              <a:rPr lang="en-GB" smtClean="0"/>
              <a:t>4</a:t>
            </a:fld>
            <a:endParaRPr lang="en-GB"/>
          </a:p>
        </p:txBody>
      </p:sp>
    </p:spTree>
    <p:extLst>
      <p:ext uri="{BB962C8B-B14F-4D97-AF65-F5344CB8AC3E}">
        <p14:creationId xmlns:p14="http://schemas.microsoft.com/office/powerpoint/2010/main" val="193989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kern="1200" dirty="0" smtClean="0">
                <a:solidFill>
                  <a:schemeClr val="tx1"/>
                </a:solidFill>
                <a:effectLst/>
                <a:latin typeface="+mn-lt"/>
                <a:ea typeface="+mn-ea"/>
                <a:cs typeface="+mn-cs"/>
              </a:rPr>
              <a:t>There are a number of different ways to engage with S4C not just here in Wales but Worldwide.  In today’s digital age, a growing number of people use technology and apps to stream TV and engage with online learning.  </a:t>
            </a:r>
          </a:p>
          <a:p>
            <a:pPr fontAlgn="base"/>
            <a:endParaRPr lang="en-GB" sz="1200" b="0" kern="1200" dirty="0" smtClean="0">
              <a:solidFill>
                <a:schemeClr val="tx1"/>
              </a:solidFill>
              <a:effectLst/>
              <a:latin typeface="+mn-lt"/>
              <a:ea typeface="+mn-ea"/>
              <a:cs typeface="+mn-cs"/>
            </a:endParaRPr>
          </a:p>
          <a:p>
            <a:pPr fontAlgn="base"/>
            <a:r>
              <a:rPr lang="en-GB" sz="1200" b="0" kern="1200" dirty="0" smtClean="0">
                <a:solidFill>
                  <a:schemeClr val="tx1"/>
                </a:solidFill>
                <a:effectLst/>
                <a:latin typeface="+mn-lt"/>
                <a:ea typeface="+mn-ea"/>
                <a:cs typeface="+mn-cs"/>
              </a:rPr>
              <a:t>S4c have their own website and have created the S4C </a:t>
            </a:r>
            <a:r>
              <a:rPr lang="en-GB" sz="1200" b="0" kern="1200" dirty="0" err="1" smtClean="0">
                <a:solidFill>
                  <a:schemeClr val="tx1"/>
                </a:solidFill>
                <a:effectLst/>
                <a:latin typeface="+mn-lt"/>
                <a:ea typeface="+mn-ea"/>
                <a:cs typeface="+mn-cs"/>
              </a:rPr>
              <a:t>Clic</a:t>
            </a:r>
            <a:r>
              <a:rPr lang="en-GB" sz="1200" b="0" kern="1200" dirty="0" smtClean="0">
                <a:solidFill>
                  <a:schemeClr val="tx1"/>
                </a:solidFill>
                <a:effectLst/>
                <a:latin typeface="+mn-lt"/>
                <a:ea typeface="+mn-ea"/>
                <a:cs typeface="+mn-cs"/>
              </a:rPr>
              <a:t> app.  </a:t>
            </a:r>
          </a:p>
          <a:p>
            <a:pPr fontAlgn="base"/>
            <a:endParaRPr lang="en-GB" sz="1200" b="0" kern="1200" dirty="0" smtClean="0">
              <a:solidFill>
                <a:schemeClr val="tx1"/>
              </a:solidFill>
              <a:effectLst/>
              <a:latin typeface="+mn-lt"/>
              <a:ea typeface="+mn-ea"/>
              <a:cs typeface="+mn-cs"/>
            </a:endParaRPr>
          </a:p>
          <a:p>
            <a:pPr fontAlgn="base"/>
            <a:r>
              <a:rPr lang="en-GB" sz="1200" b="0" kern="1200" dirty="0" smtClean="0">
                <a:solidFill>
                  <a:schemeClr val="tx1"/>
                </a:solidFill>
                <a:effectLst/>
                <a:latin typeface="+mn-lt"/>
                <a:ea typeface="+mn-ea"/>
                <a:cs typeface="+mn-cs"/>
              </a:rPr>
              <a:t>S4C can be found on YouTube, social media pages like Facebook, Instagram X </a:t>
            </a:r>
            <a:br>
              <a:rPr lang="en-GB" sz="1200" b="0" kern="1200" dirty="0" smtClean="0">
                <a:solidFill>
                  <a:schemeClr val="tx1"/>
                </a:solidFill>
                <a:effectLst/>
                <a:latin typeface="+mn-lt"/>
                <a:ea typeface="+mn-ea"/>
                <a:cs typeface="+mn-cs"/>
              </a:rPr>
            </a:br>
            <a:r>
              <a:rPr lang="en-GB" sz="1200" b="0" kern="1200" dirty="0" smtClean="0">
                <a:solidFill>
                  <a:schemeClr val="tx1"/>
                </a:solidFill>
                <a:effectLst/>
                <a:latin typeface="+mn-lt"/>
                <a:ea typeface="+mn-ea"/>
                <a:cs typeface="+mn-cs"/>
              </a:rPr>
              <a:t>and </a:t>
            </a:r>
            <a:r>
              <a:rPr lang="en-GB" sz="1200" b="0" kern="1200" dirty="0" err="1" smtClean="0">
                <a:solidFill>
                  <a:schemeClr val="tx1"/>
                </a:solidFill>
                <a:effectLst/>
                <a:latin typeface="+mn-lt"/>
                <a:ea typeface="+mn-ea"/>
                <a:cs typeface="+mn-cs"/>
              </a:rPr>
              <a:t>Tiktok</a:t>
            </a:r>
            <a:r>
              <a:rPr lang="en-GB" sz="1200" b="0" kern="1200" dirty="0" smtClean="0">
                <a:solidFill>
                  <a:schemeClr val="tx1"/>
                </a:solidFill>
                <a:effectLst/>
                <a:latin typeface="+mn-lt"/>
                <a:ea typeface="+mn-ea"/>
                <a:cs typeface="+mn-cs"/>
              </a:rPr>
              <a:t>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S4C has a section on its website for Welsh language</a:t>
            </a:r>
            <a:r>
              <a:rPr lang="en-GB" sz="1200" kern="1200" baseline="0" dirty="0" smtClean="0">
                <a:solidFill>
                  <a:schemeClr val="tx1"/>
                </a:solidFill>
                <a:effectLst/>
                <a:latin typeface="+mn-lt"/>
                <a:ea typeface="+mn-ea"/>
                <a:cs typeface="+mn-cs"/>
              </a:rPr>
              <a:t> leaners</a:t>
            </a:r>
            <a:r>
              <a:rPr lang="en-GB" sz="1200" kern="1200" dirty="0" smtClean="0">
                <a:solidFill>
                  <a:schemeClr val="tx1"/>
                </a:solidFill>
                <a:effectLst/>
                <a:latin typeface="+mn-lt"/>
                <a:ea typeface="+mn-ea"/>
                <a:cs typeface="+mn-cs"/>
              </a:rPr>
              <a:t> with links to organisations like Learn Welsh and say something in welsh and language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apps like Duo lingo </a:t>
            </a:r>
          </a:p>
          <a:p>
            <a:pPr fontAlgn="base"/>
            <a:endParaRPr lang="en-GB" sz="1200" kern="1200" dirty="0" smtClean="0">
              <a:solidFill>
                <a:schemeClr val="tx1"/>
              </a:solidFill>
              <a:effectLst/>
              <a:latin typeface="+mn-lt"/>
              <a:ea typeface="+mn-ea"/>
              <a:cs typeface="+mn-cs"/>
            </a:endParaRPr>
          </a:p>
          <a:p>
            <a:pPr fontAlgn="base"/>
            <a:r>
              <a:rPr lang="en-GB" sz="1200" kern="1200" dirty="0" smtClean="0">
                <a:solidFill>
                  <a:schemeClr val="tx1"/>
                </a:solidFill>
                <a:effectLst/>
                <a:latin typeface="+mn-lt"/>
                <a:ea typeface="+mn-ea"/>
                <a:cs typeface="+mn-cs"/>
              </a:rPr>
              <a:t>As already mentioned. S4C offers a range of resources on the Welsh Government's online learning platform, HWB to complement the Welsh curriculum.  Offering content for early years all the way up through to post 16 integrating the language history and culture for both classroom learning and independent study.  By providing these services on different platforms s4c aims to make the</a:t>
            </a:r>
            <a:r>
              <a:rPr lang="en-GB" sz="1200" kern="1200" baseline="0" dirty="0" smtClean="0">
                <a:solidFill>
                  <a:schemeClr val="tx1"/>
                </a:solidFill>
                <a:effectLst/>
                <a:latin typeface="+mn-lt"/>
                <a:ea typeface="+mn-ea"/>
                <a:cs typeface="+mn-cs"/>
              </a:rPr>
              <a:t> welsh language</a:t>
            </a:r>
            <a:r>
              <a:rPr lang="en-GB" sz="1200" kern="1200" dirty="0" smtClean="0">
                <a:solidFill>
                  <a:schemeClr val="tx1"/>
                </a:solidFill>
                <a:effectLst/>
                <a:latin typeface="+mn-lt"/>
                <a:ea typeface="+mn-ea"/>
                <a:cs typeface="+mn-cs"/>
              </a:rPr>
              <a:t> interactive and accessible, especially for the younger age group who are more likely to engage with technology.  </a:t>
            </a:r>
          </a:p>
          <a:p>
            <a:endParaRPr lang="en-GB" dirty="0"/>
          </a:p>
        </p:txBody>
      </p:sp>
      <p:sp>
        <p:nvSpPr>
          <p:cNvPr id="4" name="Slide Number Placeholder 3"/>
          <p:cNvSpPr>
            <a:spLocks noGrp="1"/>
          </p:cNvSpPr>
          <p:nvPr>
            <p:ph type="sldNum" sz="quarter" idx="10"/>
          </p:nvPr>
        </p:nvSpPr>
        <p:spPr/>
        <p:txBody>
          <a:bodyPr/>
          <a:lstStyle/>
          <a:p>
            <a:fld id="{413CFF62-797B-46F5-866C-9BF89580A64B}" type="slidenum">
              <a:rPr lang="en-GB" smtClean="0"/>
              <a:t>5</a:t>
            </a:fld>
            <a:endParaRPr lang="en-GB"/>
          </a:p>
        </p:txBody>
      </p:sp>
    </p:spTree>
    <p:extLst>
      <p:ext uri="{BB962C8B-B14F-4D97-AF65-F5344CB8AC3E}">
        <p14:creationId xmlns:p14="http://schemas.microsoft.com/office/powerpoint/2010/main" val="2965455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S4C</a:t>
            </a:r>
            <a:r>
              <a:rPr lang="en-GB" sz="1200" kern="1200" baseline="0" dirty="0" smtClean="0">
                <a:solidFill>
                  <a:schemeClr val="tx1"/>
                </a:solidFill>
                <a:effectLst/>
                <a:latin typeface="+mn-lt"/>
                <a:ea typeface="+mn-ea"/>
                <a:cs typeface="+mn-cs"/>
              </a:rPr>
              <a:t> also has an impact on the Economy</a:t>
            </a:r>
          </a:p>
          <a:p>
            <a:endParaRPr lang="en-GB" sz="1200" kern="1200" baseline="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Over 98% of S4C's content is produced here in Wales.. According to a recent report by </a:t>
            </a:r>
            <a:r>
              <a:rPr lang="en-GB" sz="1200" kern="1200" dirty="0" err="1" smtClean="0">
                <a:solidFill>
                  <a:schemeClr val="tx1"/>
                </a:solidFill>
                <a:effectLst/>
                <a:latin typeface="+mn-lt"/>
                <a:ea typeface="+mn-ea"/>
                <a:cs typeface="+mn-cs"/>
              </a:rPr>
              <a:t>Wavehill</a:t>
            </a:r>
            <a:r>
              <a:rPr lang="en-GB" sz="1200" kern="1200" dirty="0" smtClean="0">
                <a:solidFill>
                  <a:schemeClr val="tx1"/>
                </a:solidFill>
                <a:effectLst/>
                <a:latin typeface="+mn-lt"/>
                <a:ea typeface="+mn-ea"/>
                <a:cs typeface="+mn-cs"/>
              </a:rPr>
              <a:t>,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S4C’s activities in 2022-2023 have resulted in approximately 1,900 full-time equivalent (FTE) jobs and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£136 million in economic output for Wales.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This means that for every £1 of license fee funding, S4C generates £1.53 in Gross Value Added,</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contributing economic value back into the Welsh economy. In addition, S4C directly supports 118 FTE jobs, many of which are located in economically disadvantaged areas of Wales.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And it works with over 977 suppliers across 47 different sectors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These suppliers have reported that 75% of their employees possess Welsh language skills.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13CFF62-797B-46F5-866C-9BF89580A64B}" type="slidenum">
              <a:rPr lang="en-GB" smtClean="0"/>
              <a:t>6</a:t>
            </a:fld>
            <a:endParaRPr lang="en-GB"/>
          </a:p>
        </p:txBody>
      </p:sp>
    </p:spTree>
    <p:extLst>
      <p:ext uri="{BB962C8B-B14F-4D97-AF65-F5344CB8AC3E}">
        <p14:creationId xmlns:p14="http://schemas.microsoft.com/office/powerpoint/2010/main" val="8459592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S4C</a:t>
            </a:r>
            <a:r>
              <a:rPr lang="en-GB" sz="1200" kern="1200" baseline="0" dirty="0" smtClean="0">
                <a:solidFill>
                  <a:schemeClr val="tx1"/>
                </a:solidFill>
                <a:effectLst/>
                <a:latin typeface="+mn-lt"/>
                <a:ea typeface="+mn-ea"/>
                <a:cs typeface="+mn-cs"/>
              </a:rPr>
              <a:t> aims to </a:t>
            </a:r>
            <a:r>
              <a:rPr lang="en-GB" sz="1200" kern="1200" dirty="0" smtClean="0">
                <a:solidFill>
                  <a:schemeClr val="tx1"/>
                </a:solidFill>
                <a:effectLst/>
                <a:latin typeface="+mn-lt"/>
                <a:ea typeface="+mn-ea"/>
                <a:cs typeface="+mn-cs"/>
              </a:rPr>
              <a:t>ensure that its social impacts align and contribute to the goals stated in the Well-being of Future Generations Act.</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 recent years, through the Memorandum of Understanding it has aligned its priorities to support the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Welsh Government's ambitious goal of reaching one million Welsh speakers by 2050 Focused on entertainment and education, S4C aims to increase Welsh-language content and ensure access across a variety of different platforms. In its recent report, it outlined its strategy to develop broadcasting and digital content which:</a:t>
            </a:r>
          </a:p>
          <a:p>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Raises the profile of Welsh language and culture</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Supports new Welsh speakers, ensure the language remains visible in the media</a:t>
            </a: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Encourage intergenerational transmission of the language, making it accessible to future generations</a:t>
            </a:r>
          </a:p>
          <a:p>
            <a:endParaRPr lang="en-GB" dirty="0"/>
          </a:p>
        </p:txBody>
      </p:sp>
      <p:sp>
        <p:nvSpPr>
          <p:cNvPr id="4" name="Slide Number Placeholder 3"/>
          <p:cNvSpPr>
            <a:spLocks noGrp="1"/>
          </p:cNvSpPr>
          <p:nvPr>
            <p:ph type="sldNum" sz="quarter" idx="10"/>
          </p:nvPr>
        </p:nvSpPr>
        <p:spPr/>
        <p:txBody>
          <a:bodyPr/>
          <a:lstStyle/>
          <a:p>
            <a:fld id="{413CFF62-797B-46F5-866C-9BF89580A64B}" type="slidenum">
              <a:rPr lang="en-GB" smtClean="0"/>
              <a:t>7</a:t>
            </a:fld>
            <a:endParaRPr lang="en-GB"/>
          </a:p>
        </p:txBody>
      </p:sp>
    </p:spTree>
    <p:extLst>
      <p:ext uri="{BB962C8B-B14F-4D97-AF65-F5344CB8AC3E}">
        <p14:creationId xmlns:p14="http://schemas.microsoft.com/office/powerpoint/2010/main" val="444679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But does S4C promote inclusivity?  As we have established, S4C plays a significant role in supporting Welsh language culture and history. However, there are criticisms of its approach.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As you can see from the graph there are regional disparities in Welsh language proficiency across Wales. Here in Pembrokeshire, PCC suggests that 17% of the population are Welsh Speaking. One might question how many of these non-Welsh-speaking households are effectively reached by S4C.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 its annual report, the channel states, “Making S4C’s content available to the widest possible audience is very important.”</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It also highlights that they provide subtitles in Welsh and English, along with signing, audio, and descriptive second-screen services.</a:t>
            </a:r>
            <a:r>
              <a:rPr lang="en-GB" sz="1200" kern="1200" baseline="0" dirty="0" smtClean="0">
                <a:solidFill>
                  <a:schemeClr val="tx1"/>
                </a:solidFill>
                <a:effectLst/>
                <a:latin typeface="+mn-lt"/>
                <a:ea typeface="+mn-ea"/>
                <a:cs typeface="+mn-cs"/>
              </a:rPr>
              <a:t>  T</a:t>
            </a:r>
            <a:r>
              <a:rPr lang="en-GB" sz="1200" kern="1200" dirty="0" smtClean="0">
                <a:solidFill>
                  <a:schemeClr val="tx1"/>
                </a:solidFill>
                <a:effectLst/>
                <a:latin typeface="+mn-lt"/>
                <a:ea typeface="+mn-ea"/>
                <a:cs typeface="+mn-cs"/>
              </a:rPr>
              <a:t>he report states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“We will attract an audience of all levels of fluency and non-Welsh speakers” however S4C acknowledges that the majority of its viewers are existing welsh speakers and it does primarily broadcast fully in Welsh.  One would question</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Is it doing enough to support non-Welsh-speaking communities and welsh language learners?  These issues also extend to education.  Research shows immersion in language at school, home, and the media has great benefits.  By focusing on content for Welsh-medium schools and existing welsh speakers,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Is it unintentionally creating a divide? Could this divide e</a:t>
            </a:r>
            <a:r>
              <a:rPr lang="en-GB" sz="1200" kern="1200" baseline="0" dirty="0" smtClean="0">
                <a:solidFill>
                  <a:schemeClr val="tx1"/>
                </a:solidFill>
                <a:effectLst/>
                <a:latin typeface="+mn-lt"/>
                <a:ea typeface="+mn-ea"/>
                <a:cs typeface="+mn-cs"/>
              </a:rPr>
              <a:t>ffect </a:t>
            </a:r>
            <a:r>
              <a:rPr lang="en-GB" sz="1200" kern="1200" dirty="0" smtClean="0">
                <a:solidFill>
                  <a:schemeClr val="tx1"/>
                </a:solidFill>
                <a:effectLst/>
                <a:latin typeface="+mn-lt"/>
                <a:ea typeface="+mn-ea"/>
                <a:cs typeface="+mn-cs"/>
              </a:rPr>
              <a:t>opportunities,</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social mobility and job prospects?</a:t>
            </a:r>
          </a:p>
          <a:p>
            <a:endParaRPr lang="en-GB" dirty="0"/>
          </a:p>
        </p:txBody>
      </p:sp>
      <p:sp>
        <p:nvSpPr>
          <p:cNvPr id="4" name="Slide Number Placeholder 3"/>
          <p:cNvSpPr>
            <a:spLocks noGrp="1"/>
          </p:cNvSpPr>
          <p:nvPr>
            <p:ph type="sldNum" sz="quarter" idx="10"/>
          </p:nvPr>
        </p:nvSpPr>
        <p:spPr/>
        <p:txBody>
          <a:bodyPr/>
          <a:lstStyle/>
          <a:p>
            <a:fld id="{413CFF62-797B-46F5-866C-9BF89580A64B}" type="slidenum">
              <a:rPr lang="en-GB" smtClean="0"/>
              <a:t>8</a:t>
            </a:fld>
            <a:endParaRPr lang="en-GB"/>
          </a:p>
        </p:txBody>
      </p:sp>
    </p:spTree>
    <p:extLst>
      <p:ext uri="{BB962C8B-B14F-4D97-AF65-F5344CB8AC3E}">
        <p14:creationId xmlns:p14="http://schemas.microsoft.com/office/powerpoint/2010/main" val="5026905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In his controversial article Marcus Stead stated   “</a:t>
            </a:r>
            <a:r>
              <a:rPr lang="en-GB" sz="1200" b="1" kern="1200" dirty="0" smtClean="0">
                <a:solidFill>
                  <a:schemeClr val="tx1"/>
                </a:solidFill>
                <a:effectLst/>
                <a:latin typeface="+mn-lt"/>
                <a:ea typeface="+mn-ea"/>
                <a:cs typeface="+mn-cs"/>
              </a:rPr>
              <a:t>W</a:t>
            </a:r>
            <a:r>
              <a:rPr lang="en-GB" sz="1200" kern="1200" dirty="0" smtClean="0">
                <a:solidFill>
                  <a:schemeClr val="tx1"/>
                </a:solidFill>
                <a:effectLst/>
                <a:latin typeface="+mn-lt"/>
                <a:ea typeface="+mn-ea"/>
                <a:cs typeface="+mn-cs"/>
              </a:rPr>
              <a:t>ales is becoming a downright hostile place for the more than 80% of us who don’t speak the Welsh language” Although this is an extreme view, we must ensure that language Inequalities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do not tip the scale in either direction.  It is imperative that both Welsh and English speakers in all areas of Wales regardless of socioeconomic status and language ability are treated fairly and have access to high-quality education where the Welsh language can develop and thrive.  Despite S4C’s passion and support for everything Welsh S4C cannot support the Welsh language, culture and identity on its own.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media isn’t a substitute for Welsh language education, nor is it a substitute for an immersive language-rich environment which Morris and Jones</a:t>
            </a:r>
            <a:r>
              <a:rPr lang="en-GB" sz="1200" kern="1200" baseline="0" dirty="0" smtClean="0">
                <a:solidFill>
                  <a:schemeClr val="tx1"/>
                </a:solidFill>
                <a:effectLst/>
                <a:latin typeface="+mn-lt"/>
                <a:ea typeface="+mn-ea"/>
                <a:cs typeface="+mn-cs"/>
              </a:rPr>
              <a:t> an</a:t>
            </a:r>
            <a:r>
              <a:rPr lang="en-GB" sz="1200" kern="1200" dirty="0" smtClean="0">
                <a:solidFill>
                  <a:schemeClr val="tx1"/>
                </a:solidFill>
                <a:effectLst/>
                <a:latin typeface="+mn-lt"/>
                <a:ea typeface="+mn-ea"/>
                <a:cs typeface="+mn-cs"/>
              </a:rPr>
              <a:t>d the Welsh Government say is essential for language acquisition.  However, in order to support Welsh language learners I feel that S4C could do more.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To stay relevant in this digital age, S4C needs to adapt, creating engaging and diverse content that meets the needs of the changing communities in Wales not just the existing Welsh speakers.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By assisting learners and promoting Welsh Language development, education and cultural pride s4c can play a crucial role in making the Welsh language inclusive and accessible to all.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Aligning with the Welsh government Well-being goals and its plan for 1 million Welsh speakers by 2050.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Through this approach, S4C could help bridge the media and educational gap, ensuring the continued growth and vitality of the Welsh language and culture and its own service.</a:t>
            </a:r>
          </a:p>
          <a:p>
            <a:endParaRPr lang="en-GB" dirty="0"/>
          </a:p>
        </p:txBody>
      </p:sp>
      <p:sp>
        <p:nvSpPr>
          <p:cNvPr id="4" name="Slide Number Placeholder 3"/>
          <p:cNvSpPr>
            <a:spLocks noGrp="1"/>
          </p:cNvSpPr>
          <p:nvPr>
            <p:ph type="sldNum" sz="quarter" idx="10"/>
          </p:nvPr>
        </p:nvSpPr>
        <p:spPr/>
        <p:txBody>
          <a:bodyPr/>
          <a:lstStyle/>
          <a:p>
            <a:fld id="{413CFF62-797B-46F5-866C-9BF89580A64B}" type="slidenum">
              <a:rPr lang="en-GB" smtClean="0"/>
              <a:t>9</a:t>
            </a:fld>
            <a:endParaRPr lang="en-GB"/>
          </a:p>
        </p:txBody>
      </p:sp>
    </p:spTree>
    <p:extLst>
      <p:ext uri="{BB962C8B-B14F-4D97-AF65-F5344CB8AC3E}">
        <p14:creationId xmlns:p14="http://schemas.microsoft.com/office/powerpoint/2010/main" val="4259492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png"/><Relationship Id="rId7" Type="http://schemas.openxmlformats.org/officeDocument/2006/relationships/image" Target="../media/image11.svg"/><Relationship Id="rId12"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image" Target="../media/image12.jpeg"/><Relationship Id="rId5" Type="http://schemas.openxmlformats.org/officeDocument/2006/relationships/image" Target="../media/image9.svg"/><Relationship Id="rId10" Type="http://schemas.openxmlformats.org/officeDocument/2006/relationships/image" Target="../media/image14.svg"/><Relationship Id="rId4" Type="http://schemas.openxmlformats.org/officeDocument/2006/relationships/image" Target="../media/image8.png"/><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image" Target="../media/image18.jpeg"/><Relationship Id="rId13" Type="http://schemas.openxmlformats.org/officeDocument/2006/relationships/image" Target="../media/image22.png"/><Relationship Id="rId3" Type="http://schemas.openxmlformats.org/officeDocument/2006/relationships/image" Target="../media/image1.png"/><Relationship Id="rId7" Type="http://schemas.openxmlformats.org/officeDocument/2006/relationships/image" Target="../media/image17.jpeg"/><Relationship Id="rId12" Type="http://schemas.openxmlformats.org/officeDocument/2006/relationships/image" Target="../media/image25.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jpeg"/><Relationship Id="rId11" Type="http://schemas.openxmlformats.org/officeDocument/2006/relationships/image" Target="../media/image21.png"/><Relationship Id="rId5" Type="http://schemas.openxmlformats.org/officeDocument/2006/relationships/image" Target="../media/image15.jpeg"/><Relationship Id="rId10" Type="http://schemas.openxmlformats.org/officeDocument/2006/relationships/image" Target="../media/image20.png"/><Relationship Id="rId4" Type="http://schemas.openxmlformats.org/officeDocument/2006/relationships/image" Target="../media/image14.jpeg"/><Relationship Id="rId9" Type="http://schemas.openxmlformats.org/officeDocument/2006/relationships/image" Target="../media/image19.jpeg"/></Relationships>
</file>

<file path=ppt/slides/_rels/slide5.xml.rels><?xml version="1.0" encoding="UTF-8" standalone="yes"?>
<Relationships xmlns="http://schemas.openxmlformats.org/package/2006/relationships"><Relationship Id="rId8" Type="http://schemas.openxmlformats.org/officeDocument/2006/relationships/image" Target="../media/image28.jpeg"/><Relationship Id="rId13" Type="http://schemas.openxmlformats.org/officeDocument/2006/relationships/image" Target="../media/image33.jpg"/><Relationship Id="rId3" Type="http://schemas.openxmlformats.org/officeDocument/2006/relationships/image" Target="../media/image23.jpeg"/><Relationship Id="rId7" Type="http://schemas.openxmlformats.org/officeDocument/2006/relationships/image" Target="../media/image27.png"/><Relationship Id="rId12" Type="http://schemas.openxmlformats.org/officeDocument/2006/relationships/image" Target="../media/image32.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6.jpeg"/><Relationship Id="rId11" Type="http://schemas.openxmlformats.org/officeDocument/2006/relationships/image" Target="../media/image31.jpeg"/><Relationship Id="rId5" Type="http://schemas.openxmlformats.org/officeDocument/2006/relationships/image" Target="../media/image25.jpeg"/><Relationship Id="rId10" Type="http://schemas.openxmlformats.org/officeDocument/2006/relationships/image" Target="../media/image30.jpeg"/><Relationship Id="rId4" Type="http://schemas.openxmlformats.org/officeDocument/2006/relationships/image" Target="../media/image24.jpeg"/><Relationship Id="rId9" Type="http://schemas.openxmlformats.org/officeDocument/2006/relationships/image" Target="../media/image29.jpeg"/></Relationships>
</file>

<file path=ppt/slides/_rels/slide6.xml.rels><?xml version="1.0" encoding="UTF-8" standalone="yes"?>
<Relationships xmlns="http://schemas.openxmlformats.org/package/2006/relationships"><Relationship Id="rId8" Type="http://schemas.openxmlformats.org/officeDocument/2006/relationships/image" Target="../media/image42.svg"/><Relationship Id="rId13" Type="http://schemas.openxmlformats.org/officeDocument/2006/relationships/image" Target="../media/image39.png"/><Relationship Id="rId3" Type="http://schemas.openxmlformats.org/officeDocument/2006/relationships/image" Target="../media/image1.png"/><Relationship Id="rId7" Type="http://schemas.openxmlformats.org/officeDocument/2006/relationships/image" Target="../media/image36.png"/><Relationship Id="rId12" Type="http://schemas.openxmlformats.org/officeDocument/2006/relationships/image" Target="../media/image46.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0.svg"/><Relationship Id="rId11" Type="http://schemas.openxmlformats.org/officeDocument/2006/relationships/image" Target="../media/image38.png"/><Relationship Id="rId5" Type="http://schemas.openxmlformats.org/officeDocument/2006/relationships/image" Target="../media/image35.png"/><Relationship Id="rId10" Type="http://schemas.openxmlformats.org/officeDocument/2006/relationships/image" Target="../media/image44.svg"/><Relationship Id="rId4" Type="http://schemas.openxmlformats.org/officeDocument/2006/relationships/image" Target="../media/image34.png"/><Relationship Id="rId9" Type="http://schemas.openxmlformats.org/officeDocument/2006/relationships/image" Target="../media/image37.png"/><Relationship Id="rId14" Type="http://schemas.openxmlformats.org/officeDocument/2006/relationships/image" Target="../media/image48.svg"/></Relationships>
</file>

<file path=ppt/slides/_rels/slide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3.jpeg"/><Relationship Id="rId7" Type="http://schemas.openxmlformats.org/officeDocument/2006/relationships/image" Target="../media/image55.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5.png"/><Relationship Id="rId11" Type="http://schemas.openxmlformats.org/officeDocument/2006/relationships/image" Target="../media/image59.svg"/><Relationship Id="rId5" Type="http://schemas.openxmlformats.org/officeDocument/2006/relationships/image" Target="../media/image44.jpeg"/><Relationship Id="rId10" Type="http://schemas.openxmlformats.org/officeDocument/2006/relationships/image" Target="../media/image47.png"/><Relationship Id="rId4" Type="http://schemas.openxmlformats.org/officeDocument/2006/relationships/image" Target="../media/image1.png"/><Relationship Id="rId9" Type="http://schemas.openxmlformats.org/officeDocument/2006/relationships/image" Target="../media/image57.svg"/></Relationships>
</file>

<file path=ppt/slides/_rels/slide9.xml.rels><?xml version="1.0" encoding="UTF-8" standalone="yes"?>
<Relationships xmlns="http://schemas.openxmlformats.org/package/2006/relationships"><Relationship Id="rId8" Type="http://schemas.openxmlformats.org/officeDocument/2006/relationships/image" Target="../media/image51.png"/><Relationship Id="rId13" Type="http://schemas.openxmlformats.org/officeDocument/2006/relationships/image" Target="../media/image40.jpeg"/><Relationship Id="rId18" Type="http://schemas.openxmlformats.org/officeDocument/2006/relationships/image" Target="../media/image55.png"/><Relationship Id="rId3" Type="http://schemas.openxmlformats.org/officeDocument/2006/relationships/image" Target="../media/image48.png"/><Relationship Id="rId21" Type="http://schemas.openxmlformats.org/officeDocument/2006/relationships/image" Target="../media/image75.svg"/><Relationship Id="rId7" Type="http://schemas.openxmlformats.org/officeDocument/2006/relationships/image" Target="../media/image50.png"/><Relationship Id="rId12" Type="http://schemas.openxmlformats.org/officeDocument/2006/relationships/image" Target="../media/image41.jpeg"/><Relationship Id="rId17" Type="http://schemas.openxmlformats.org/officeDocument/2006/relationships/image" Target="../media/image71.svg"/><Relationship Id="rId2" Type="http://schemas.openxmlformats.org/officeDocument/2006/relationships/notesSlide" Target="../notesSlides/notesSlide9.xml"/><Relationship Id="rId16" Type="http://schemas.openxmlformats.org/officeDocument/2006/relationships/image" Target="../media/image54.png"/><Relationship Id="rId20"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49.jpeg"/><Relationship Id="rId11" Type="http://schemas.openxmlformats.org/officeDocument/2006/relationships/image" Target="../media/image67.svg"/><Relationship Id="rId5" Type="http://schemas.openxmlformats.org/officeDocument/2006/relationships/image" Target="../media/image1.png"/><Relationship Id="rId15" Type="http://schemas.openxmlformats.org/officeDocument/2006/relationships/image" Target="../media/image69.svg"/><Relationship Id="rId10" Type="http://schemas.openxmlformats.org/officeDocument/2006/relationships/image" Target="../media/image52.png"/><Relationship Id="rId19" Type="http://schemas.openxmlformats.org/officeDocument/2006/relationships/image" Target="../media/image73.svg"/><Relationship Id="rId4" Type="http://schemas.openxmlformats.org/officeDocument/2006/relationships/image" Target="../media/image61.svg"/><Relationship Id="rId9" Type="http://schemas.openxmlformats.org/officeDocument/2006/relationships/image" Target="../media/image65.svg"/><Relationship Id="rId14" Type="http://schemas.openxmlformats.org/officeDocument/2006/relationships/image" Target="../media/image53.png"/><Relationship Id="rId22" Type="http://schemas.openxmlformats.org/officeDocument/2006/relationships/comments" Target="../comments/comment1.xml"/></Relationships>
</file>

<file path=ppt/slides/_rels/slide10.xml.rels><?xml version="1.0" encoding="UTF-8" standalone="yes"?>
<Relationships xmlns="http://schemas.openxmlformats.org/package/2006/relationships"><Relationship Id="rId8" Type="http://schemas.openxmlformats.org/officeDocument/2006/relationships/hyperlink" Target="https://www.instagram.com/s4c/?hl=en" TargetMode="External"/><Relationship Id="rId13" Type="http://schemas.openxmlformats.org/officeDocument/2006/relationships/hyperlink" Target="https://www.pembrokeshire.gov.uk/cscorporatestrategy202328/cspembsincontext" TargetMode="External"/><Relationship Id="rId18" Type="http://schemas.openxmlformats.org/officeDocument/2006/relationships/hyperlink" Target="https://www.s4c.cymru/cy/" TargetMode="External"/><Relationship Id="rId3" Type="http://schemas.openxmlformats.org/officeDocument/2006/relationships/hyperlink" Target="https://research.senedd.wales/research-articles/is-a-million-welsh-speakers-by-2050-achievable/" TargetMode="External"/><Relationship Id="rId21" Type="http://schemas.openxmlformats.org/officeDocument/2006/relationships/hyperlink" Target="https://www.s4c.cymru/en/stwnsh/" TargetMode="External"/><Relationship Id="rId7" Type="http://schemas.openxmlformats.org/officeDocument/2006/relationships/hyperlink" Target="https://www.iwa.wales/agenda/2022/11/entangled-history-the-relationship-between-s4c-and-the-bbc/" TargetMode="External"/><Relationship Id="rId12" Type="http://schemas.openxmlformats.org/officeDocument/2006/relationships/hyperlink" Target="https://doi.org/10.2167/jmmd542.0" TargetMode="External"/><Relationship Id="rId17" Type="http://schemas.openxmlformats.org/officeDocument/2006/relationships/hyperlink" Target="https://www.s4c.cymru/en/press/post/27279/cue-cyw-the-cheeky-face-of-s4cs-new-childrens-service/" TargetMode="External"/><Relationship Id="rId2" Type="http://schemas.openxmlformats.org/officeDocument/2006/relationships/hyperlink" Target="https://www.teachertoolkit.co.uk/2017/03/07/welsh-reform/" TargetMode="External"/><Relationship Id="rId16" Type="http://schemas.openxmlformats.org/officeDocument/2006/relationships/hyperlink" Target="https://www.s4c.cymru/en/learn-and-play/" TargetMode="External"/><Relationship Id="rId20" Type="http://schemas.openxmlformats.org/officeDocument/2006/relationships/hyperlink" Target="https://www.s4c.cymru/en/entertainment/hansh/" TargetMode="External"/><Relationship Id="rId1" Type="http://schemas.openxmlformats.org/officeDocument/2006/relationships/slideLayout" Target="../slideLayouts/slideLayout7.xml"/><Relationship Id="rId6" Type="http://schemas.openxmlformats.org/officeDocument/2006/relationships/hyperlink" Target="https://logos.fandom.com/" TargetMode="External"/><Relationship Id="rId11" Type="http://schemas.openxmlformats.org/officeDocument/2006/relationships/hyperlink" Target="https://doi.org/10.1093/parlij/gsg073" TargetMode="External"/><Relationship Id="rId5" Type="http://schemas.openxmlformats.org/officeDocument/2006/relationships/hyperlink" Target="https://www.facebook.com/S4C/?locale=en_GB" TargetMode="External"/><Relationship Id="rId15" Type="http://schemas.openxmlformats.org/officeDocument/2006/relationships/hyperlink" Target="https://www.s4c.cymru/en/how-to-watch-s4c/" TargetMode="External"/><Relationship Id="rId10" Type="http://schemas.openxmlformats.org/officeDocument/2006/relationships/hyperlink" Target="https://www.wavehill.com/single-post/measuring-impact-in-the-creative-sector-economic-social-and-cultural-contributions-in-wales" TargetMode="External"/><Relationship Id="rId19" Type="http://schemas.openxmlformats.org/officeDocument/2006/relationships/hyperlink" Target="https://www.s4c.cymru/en/dysgu-cymraeg/" TargetMode="External"/><Relationship Id="rId4" Type="http://schemas.openxmlformats.org/officeDocument/2006/relationships/hyperlink" Target="https://www.canva.com/" TargetMode="External"/><Relationship Id="rId9" Type="http://schemas.openxmlformats.org/officeDocument/2006/relationships/hyperlink" Target="https://www.s4c.cymru/abouts4c/authority/pdf/e_adolygiad_laughton.pdf" TargetMode="External"/><Relationship Id="rId14" Type="http://schemas.openxmlformats.org/officeDocument/2006/relationships/hyperlink" Target="https://www.s4c.cymru/abouts4c/corporate/pdf/werw_saesneg.pdf"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countrysquire.co.uk/2020/09/15/wales-a-country-divided-part-i/" TargetMode="External"/><Relationship Id="rId13" Type="http://schemas.openxmlformats.org/officeDocument/2006/relationships/hyperlink" Target="https://www.suttontrust.com/wp-content/uploads/2020/01/SelectiveComprehensives-Wales-1.pdf" TargetMode="External"/><Relationship Id="rId18" Type="http://schemas.openxmlformats.org/officeDocument/2006/relationships/hyperlink" Target="https://www.gov.wales/welsh-language-wales-census-2021-html" TargetMode="External"/><Relationship Id="rId3" Type="http://schemas.openxmlformats.org/officeDocument/2006/relationships/hyperlink" Target="https://www.s4c.cymru/en/press/post/41359/s4c-releases-80-hours-of-programmes-on-the-welsh-governments-education-platform-hwb/" TargetMode="External"/><Relationship Id="rId21" Type="http://schemas.openxmlformats.org/officeDocument/2006/relationships/hyperlink" Target="https://www.youtube.com/channel/UCSVIkpTts9Oox1hxAOwErlg" TargetMode="External"/><Relationship Id="rId7" Type="http://schemas.openxmlformats.org/officeDocument/2006/relationships/hyperlink" Target="https://www.walesonline.co.uk/news/wales-news/history-of-s4c-2117714" TargetMode="External"/><Relationship Id="rId12" Type="http://schemas.openxmlformats.org/officeDocument/2006/relationships/hyperlink" Target="https://www.urdd.cymru/cy/eisteddfod/eisteddfod-yr-urdd-dur-mor-2025/" TargetMode="External"/><Relationship Id="rId17" Type="http://schemas.openxmlformats.org/officeDocument/2006/relationships/hyperlink" Target="https://hwb.gov.wales/resources/s4c-streaming-channel" TargetMode="External"/><Relationship Id="rId2" Type="http://schemas.openxmlformats.org/officeDocument/2006/relationships/hyperlink" Target="https://www.s4c.cymru/gwthiorffiniau/pdf/S4C-Review.pdf" TargetMode="External"/><Relationship Id="rId16" Type="http://schemas.openxmlformats.org/officeDocument/2006/relationships/hyperlink" Target="https://www.gov.wales/cymraeg-2050-welsh-language-strategy" TargetMode="External"/><Relationship Id="rId20" Type="http://schemas.openxmlformats.org/officeDocument/2006/relationships/hyperlink" Target="https://www.legislation.gov.uk/ukpga/1967/66/enacted" TargetMode="External"/><Relationship Id="rId1" Type="http://schemas.openxmlformats.org/officeDocument/2006/relationships/slideLayout" Target="../slideLayouts/slideLayout7.xml"/><Relationship Id="rId6" Type="http://schemas.openxmlformats.org/officeDocument/2006/relationships/hyperlink" Target="https://www.s4c.cymru/clic/" TargetMode="External"/><Relationship Id="rId11" Type="http://schemas.openxmlformats.org/officeDocument/2006/relationships/hyperlink" Target="https://publications.parliament.uk/pa/cm201011/cmselect/cmwelaf/writev/s4c/s4c20.htm" TargetMode="External"/><Relationship Id="rId5" Type="http://schemas.openxmlformats.org/officeDocument/2006/relationships/hyperlink" Target="https://adroddiad.s4c.cymru/" TargetMode="External"/><Relationship Id="rId15" Type="http://schemas.openxmlformats.org/officeDocument/2006/relationships/hyperlink" Target="https://www.gov.wales/well-being-of-future-generations-wales" TargetMode="External"/><Relationship Id="rId10" Type="http://schemas.openxmlformats.org/officeDocument/2006/relationships/hyperlink" Target="https://www.tiktok.com/search?q=s4c&amp;t=1735930488741" TargetMode="External"/><Relationship Id="rId19" Type="http://schemas.openxmlformats.org/officeDocument/2006/relationships/hyperlink" Target="https://www.gov.wales/memorandum-understanding-s4c-and-cymraeg-2050" TargetMode="External"/><Relationship Id="rId4" Type="http://schemas.openxmlformats.org/officeDocument/2006/relationships/hyperlink" Target="https://www.s4c.cymru/en/about-us/introducing-s4c/page/57272/introducing-s4c/" TargetMode="External"/><Relationship Id="rId9" Type="http://schemas.openxmlformats.org/officeDocument/2006/relationships/hyperlink" Target="https://www.storymuseum.org.uk/1001-stories/superted" TargetMode="External"/><Relationship Id="rId14" Type="http://schemas.openxmlformats.org/officeDocument/2006/relationships/hyperlink" Target="https://www.visitwales.com/event/art-or-cultural/urdd-eisteddfod-2025-may-margam-country-park-castle-21740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5DE0E6">
                <a:alpha val="100000"/>
              </a:srgbClr>
            </a:gs>
            <a:gs pos="100000">
              <a:srgbClr val="004AAD">
                <a:alpha val="100000"/>
              </a:srgbClr>
            </a:gs>
          </a:gsLst>
          <a:lin ang="0"/>
        </a:gradFill>
        <a:effectLst/>
      </p:bgPr>
    </p:bg>
    <p:spTree>
      <p:nvGrpSpPr>
        <p:cNvPr id="1" name=""/>
        <p:cNvGrpSpPr/>
        <p:nvPr/>
      </p:nvGrpSpPr>
      <p:grpSpPr>
        <a:xfrm>
          <a:off x="0" y="0"/>
          <a:ext cx="0" cy="0"/>
          <a:chOff x="0" y="0"/>
          <a:chExt cx="0" cy="0"/>
        </a:xfrm>
      </p:grpSpPr>
      <p:sp>
        <p:nvSpPr>
          <p:cNvPr id="3" name="Freeform 3"/>
          <p:cNvSpPr/>
          <p:nvPr/>
        </p:nvSpPr>
        <p:spPr>
          <a:xfrm>
            <a:off x="6163235" y="1194485"/>
            <a:ext cx="5890800" cy="4965798"/>
          </a:xfrm>
          <a:custGeom>
            <a:avLst/>
            <a:gdLst/>
            <a:ahLst/>
            <a:cxnLst/>
            <a:rect l="l" t="t" r="r" b="b"/>
            <a:pathLst>
              <a:path w="5890800" h="4965798">
                <a:moveTo>
                  <a:pt x="0" y="0"/>
                </a:moveTo>
                <a:lnTo>
                  <a:pt x="5890799" y="0"/>
                </a:lnTo>
                <a:lnTo>
                  <a:pt x="5890799" y="4965798"/>
                </a:lnTo>
                <a:lnTo>
                  <a:pt x="0" y="4965798"/>
                </a:lnTo>
                <a:lnTo>
                  <a:pt x="0" y="0"/>
                </a:lnTo>
                <a:close/>
              </a:path>
            </a:pathLst>
          </a:custGeom>
          <a:blipFill>
            <a:blip r:embed="rId3"/>
            <a:stretch>
              <a:fillRect/>
            </a:stretch>
          </a:blipFill>
        </p:spPr>
      </p:sp>
      <p:sp>
        <p:nvSpPr>
          <p:cNvPr id="4" name="Freeform 4"/>
          <p:cNvSpPr/>
          <p:nvPr/>
        </p:nvSpPr>
        <p:spPr>
          <a:xfrm>
            <a:off x="1476075" y="1994712"/>
            <a:ext cx="3368906" cy="4165571"/>
          </a:xfrm>
          <a:custGeom>
            <a:avLst/>
            <a:gdLst/>
            <a:ahLst/>
            <a:cxnLst/>
            <a:rect l="l" t="t" r="r" b="b"/>
            <a:pathLst>
              <a:path w="3368906" h="4165571">
                <a:moveTo>
                  <a:pt x="0" y="0"/>
                </a:moveTo>
                <a:lnTo>
                  <a:pt x="3368905" y="0"/>
                </a:lnTo>
                <a:lnTo>
                  <a:pt x="3368905" y="4165571"/>
                </a:lnTo>
                <a:lnTo>
                  <a:pt x="0" y="4165571"/>
                </a:lnTo>
                <a:lnTo>
                  <a:pt x="0" y="0"/>
                </a:lnTo>
                <a:close/>
              </a:path>
            </a:pathLst>
          </a:custGeom>
          <a:blipFill>
            <a:blip r:embed="rId4"/>
            <a:stretch>
              <a:fillRect/>
            </a:stretch>
          </a:blipFill>
        </p:spPr>
      </p:sp>
      <p:sp>
        <p:nvSpPr>
          <p:cNvPr id="5" name="Freeform 5"/>
          <p:cNvSpPr/>
          <p:nvPr/>
        </p:nvSpPr>
        <p:spPr>
          <a:xfrm>
            <a:off x="13788887" y="1194485"/>
            <a:ext cx="3205659" cy="5048282"/>
          </a:xfrm>
          <a:custGeom>
            <a:avLst/>
            <a:gdLst/>
            <a:ahLst/>
            <a:cxnLst/>
            <a:rect l="l" t="t" r="r" b="b"/>
            <a:pathLst>
              <a:path w="3205659" h="5048282">
                <a:moveTo>
                  <a:pt x="0" y="0"/>
                </a:moveTo>
                <a:lnTo>
                  <a:pt x="3205659" y="0"/>
                </a:lnTo>
                <a:lnTo>
                  <a:pt x="3205659" y="5048282"/>
                </a:lnTo>
                <a:lnTo>
                  <a:pt x="0" y="5048282"/>
                </a:lnTo>
                <a:lnTo>
                  <a:pt x="0" y="0"/>
                </a:lnTo>
                <a:close/>
              </a:path>
            </a:pathLst>
          </a:custGeom>
          <a:blipFill>
            <a:blip r:embed="rId5"/>
            <a:stretch>
              <a:fillRect/>
            </a:stretch>
          </a:blipFill>
        </p:spPr>
      </p:sp>
      <p:sp>
        <p:nvSpPr>
          <p:cNvPr id="6" name="TextBox 6"/>
          <p:cNvSpPr txBox="1"/>
          <p:nvPr/>
        </p:nvSpPr>
        <p:spPr>
          <a:xfrm>
            <a:off x="2210754" y="7169135"/>
            <a:ext cx="15403575" cy="595465"/>
          </a:xfrm>
          <a:prstGeom prst="rect">
            <a:avLst/>
          </a:prstGeom>
        </p:spPr>
        <p:txBody>
          <a:bodyPr lIns="0" tIns="0" rIns="0" bIns="0" rtlCol="0" anchor="t">
            <a:spAutoFit/>
          </a:bodyPr>
          <a:lstStyle/>
          <a:p>
            <a:pPr marL="0" lvl="0" indent="0" algn="l">
              <a:lnSpc>
                <a:spcPts val="4979"/>
              </a:lnSpc>
              <a:spcBef>
                <a:spcPct val="0"/>
              </a:spcBef>
            </a:pPr>
            <a:r>
              <a:rPr lang="en-US" sz="3556" u="none" strike="noStrike" dirty="0">
                <a:solidFill>
                  <a:srgbClr val="FFFFFF"/>
                </a:solidFill>
                <a:latin typeface="Open Sans"/>
                <a:ea typeface="Open Sans"/>
                <a:cs typeface="Open Sans"/>
                <a:sym typeface="Open Sans"/>
              </a:rPr>
              <a:t>ECIE5004-Celebrating Language and Culture Belonging to Wales</a:t>
            </a:r>
          </a:p>
        </p:txBody>
      </p:sp>
      <p:sp>
        <p:nvSpPr>
          <p:cNvPr id="7" name="TextBox 7"/>
          <p:cNvSpPr txBox="1"/>
          <p:nvPr/>
        </p:nvSpPr>
        <p:spPr>
          <a:xfrm>
            <a:off x="6616392" y="8049385"/>
            <a:ext cx="5437642" cy="1208915"/>
          </a:xfrm>
          <a:prstGeom prst="rect">
            <a:avLst/>
          </a:prstGeom>
        </p:spPr>
        <p:txBody>
          <a:bodyPr lIns="0" tIns="0" rIns="0" bIns="0" rtlCol="0" anchor="t">
            <a:spAutoFit/>
          </a:bodyPr>
          <a:lstStyle/>
          <a:p>
            <a:pPr algn="l">
              <a:lnSpc>
                <a:spcPts val="4979"/>
              </a:lnSpc>
            </a:pPr>
            <a:r>
              <a:rPr lang="en-US" sz="3556" dirty="0">
                <a:solidFill>
                  <a:srgbClr val="FFFFFF"/>
                </a:solidFill>
                <a:latin typeface="Open Sans"/>
                <a:ea typeface="Open Sans"/>
                <a:cs typeface="Open Sans"/>
                <a:sym typeface="Open Sans"/>
              </a:rPr>
              <a:t>2217784 - Shelley Holmes</a:t>
            </a:r>
          </a:p>
          <a:p>
            <a:pPr algn="l">
              <a:lnSpc>
                <a:spcPts val="4979"/>
              </a:lnSpc>
              <a:spcBef>
                <a:spcPct val="0"/>
              </a:spcBef>
            </a:pPr>
            <a:endParaRPr lang="en-US" sz="3556" dirty="0">
              <a:solidFill>
                <a:srgbClr val="FFFFFF"/>
              </a:solidFill>
              <a:latin typeface="Open Sans"/>
              <a:ea typeface="Open Sans"/>
              <a:cs typeface="Open Sans"/>
              <a:sym typeface="Open Sans"/>
            </a:endParaRPr>
          </a:p>
        </p:txBody>
      </p:sp>
      <p:sp>
        <p:nvSpPr>
          <p:cNvPr id="8" name="TextBox 8"/>
          <p:cNvSpPr txBox="1"/>
          <p:nvPr/>
        </p:nvSpPr>
        <p:spPr>
          <a:xfrm>
            <a:off x="0" y="9781630"/>
            <a:ext cx="2984373" cy="276225"/>
          </a:xfrm>
          <a:prstGeom prst="rect">
            <a:avLst/>
          </a:prstGeom>
        </p:spPr>
        <p:txBody>
          <a:bodyPr lIns="0" tIns="0" rIns="0" bIns="0" rtlCol="0" anchor="t">
            <a:spAutoFit/>
          </a:bodyPr>
          <a:lstStyle/>
          <a:p>
            <a:pPr algn="ctr">
              <a:lnSpc>
                <a:spcPts val="2100"/>
              </a:lnSpc>
              <a:spcBef>
                <a:spcPct val="0"/>
              </a:spcBef>
            </a:pPr>
            <a:r>
              <a:rPr lang="en-US" sz="1500" dirty="0">
                <a:solidFill>
                  <a:srgbClr val="FFFFFF"/>
                </a:solidFill>
                <a:latin typeface="Poppins"/>
                <a:ea typeface="Poppins"/>
                <a:cs typeface="Poppins"/>
                <a:sym typeface="Poppins"/>
              </a:rPr>
              <a:t>(</a:t>
            </a:r>
            <a:r>
              <a:rPr lang="en-US" sz="1500" dirty="0" err="1">
                <a:solidFill>
                  <a:srgbClr val="FFFFFF"/>
                </a:solidFill>
                <a:latin typeface="Poppins"/>
                <a:ea typeface="Poppins"/>
                <a:cs typeface="Poppins"/>
                <a:sym typeface="Poppins"/>
              </a:rPr>
              <a:t>Canva</a:t>
            </a:r>
            <a:r>
              <a:rPr lang="en-US" sz="1500" dirty="0">
                <a:solidFill>
                  <a:srgbClr val="FFFFFF"/>
                </a:solidFill>
                <a:latin typeface="Poppins"/>
                <a:ea typeface="Poppins"/>
                <a:cs typeface="Poppins"/>
                <a:sym typeface="Poppins"/>
              </a:rPr>
              <a:t>, 2013; S4C, 2014)</a:t>
            </a:r>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1000"/>
                                        <p:tgtEl>
                                          <p:spTgt spid="3"/>
                                        </p:tgtEl>
                                      </p:cBhvr>
                                    </p:animEffect>
                                  </p:childTnLst>
                                </p:cTn>
                              </p:par>
                            </p:childTnLst>
                          </p:cTn>
                        </p:par>
                        <p:par>
                          <p:cTn id="8" fill="hold">
                            <p:stCondLst>
                              <p:cond delay="1000"/>
                            </p:stCondLst>
                            <p:childTnLst>
                              <p:par>
                                <p:cTn id="9" presetID="6" presetClass="entr" presetSubtype="16" fill="hold"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circle(in)">
                                      <p:cBhvr>
                                        <p:cTn id="11" dur="1000"/>
                                        <p:tgtEl>
                                          <p:spTgt spid="6">
                                            <p:txEl>
                                              <p:pRg st="0" end="0"/>
                                            </p:txEl>
                                          </p:spTgt>
                                        </p:tgtEl>
                                      </p:cBhvr>
                                    </p:animEffect>
                                  </p:childTnLst>
                                </p:cTn>
                              </p:par>
                              <p:par>
                                <p:cTn id="12" presetID="6" presetClass="entr" presetSubtype="16" fill="hold" nodeType="with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circle(in)">
                                      <p:cBhvr>
                                        <p:cTn id="14" dur="2000"/>
                                        <p:tgtEl>
                                          <p:spTgt spid="7">
                                            <p:txEl>
                                              <p:pRg st="0" end="0"/>
                                            </p:txEl>
                                          </p:spTgt>
                                        </p:tgtEl>
                                      </p:cBhvr>
                                    </p:animEffect>
                                  </p:childTnLst>
                                </p:cTn>
                              </p:par>
                            </p:childTnLst>
                          </p:cTn>
                        </p:par>
                        <p:par>
                          <p:cTn id="15" fill="hold">
                            <p:stCondLst>
                              <p:cond delay="3000"/>
                            </p:stCondLst>
                            <p:childTnLst>
                              <p:par>
                                <p:cTn id="16" presetID="10" presetClass="entr" presetSubtype="0" fill="hold"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childTnLst>
                                </p:cTn>
                              </p:par>
                              <p:par>
                                <p:cTn id="19" presetID="10"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childTnLst>
                                </p:cTn>
                              </p:par>
                              <p:par>
                                <p:cTn id="22" presetID="1"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5141661"/>
            <a:ext cx="18288000" cy="5120180"/>
            <a:chOff x="0" y="0"/>
            <a:chExt cx="4816593" cy="1348525"/>
          </a:xfrm>
        </p:grpSpPr>
        <p:sp>
          <p:nvSpPr>
            <p:cNvPr id="3" name="Freeform 3"/>
            <p:cNvSpPr/>
            <p:nvPr/>
          </p:nvSpPr>
          <p:spPr>
            <a:xfrm>
              <a:off x="0" y="0"/>
              <a:ext cx="4816592" cy="1348525"/>
            </a:xfrm>
            <a:custGeom>
              <a:avLst/>
              <a:gdLst/>
              <a:ahLst/>
              <a:cxnLst/>
              <a:rect l="l" t="t" r="r" b="b"/>
              <a:pathLst>
                <a:path w="4816592" h="1348525">
                  <a:moveTo>
                    <a:pt x="0" y="0"/>
                  </a:moveTo>
                  <a:lnTo>
                    <a:pt x="4816592" y="0"/>
                  </a:lnTo>
                  <a:lnTo>
                    <a:pt x="4816592" y="1348525"/>
                  </a:lnTo>
                  <a:lnTo>
                    <a:pt x="0" y="1348525"/>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47625"/>
              <a:ext cx="4816593" cy="1396150"/>
            </a:xfrm>
            <a:prstGeom prst="rect">
              <a:avLst/>
            </a:prstGeom>
          </p:spPr>
          <p:txBody>
            <a:bodyPr lIns="50800" tIns="50800" rIns="50800" bIns="50800" rtlCol="0" anchor="ctr"/>
            <a:lstStyle/>
            <a:p>
              <a:pPr algn="ctr">
                <a:lnSpc>
                  <a:spcPts val="2239"/>
                </a:lnSpc>
              </a:pPr>
              <a:endParaRPr/>
            </a:p>
          </p:txBody>
        </p:sp>
      </p:grpSp>
      <p:grpSp>
        <p:nvGrpSpPr>
          <p:cNvPr id="5" name="Group 5"/>
          <p:cNvGrpSpPr>
            <a:grpSpLocks noChangeAspect="1"/>
          </p:cNvGrpSpPr>
          <p:nvPr/>
        </p:nvGrpSpPr>
        <p:grpSpPr>
          <a:xfrm>
            <a:off x="383188" y="1391697"/>
            <a:ext cx="4701911" cy="3775123"/>
            <a:chOff x="0" y="0"/>
            <a:chExt cx="7467600" cy="5995670"/>
          </a:xfrm>
        </p:grpSpPr>
        <p:sp>
          <p:nvSpPr>
            <p:cNvPr id="6" name="Freeform 6"/>
            <p:cNvSpPr/>
            <p:nvPr/>
          </p:nvSpPr>
          <p:spPr>
            <a:xfrm>
              <a:off x="0" y="0"/>
              <a:ext cx="7467600" cy="4513580"/>
            </a:xfrm>
            <a:custGeom>
              <a:avLst/>
              <a:gdLst/>
              <a:ahLst/>
              <a:cxnLst/>
              <a:rect l="l" t="t" r="r" b="b"/>
              <a:pathLst>
                <a:path w="7467600" h="4513580">
                  <a:moveTo>
                    <a:pt x="7127240" y="0"/>
                  </a:moveTo>
                  <a:lnTo>
                    <a:pt x="340360" y="0"/>
                  </a:lnTo>
                  <a:cubicBezTo>
                    <a:pt x="152400" y="0"/>
                    <a:pt x="0" y="152400"/>
                    <a:pt x="0" y="340360"/>
                  </a:cubicBezTo>
                  <a:lnTo>
                    <a:pt x="0" y="4513580"/>
                  </a:lnTo>
                  <a:lnTo>
                    <a:pt x="7467600" y="4513580"/>
                  </a:lnTo>
                  <a:lnTo>
                    <a:pt x="7467600" y="340360"/>
                  </a:lnTo>
                  <a:cubicBezTo>
                    <a:pt x="7467600" y="152400"/>
                    <a:pt x="7315200" y="0"/>
                    <a:pt x="7127240" y="0"/>
                  </a:cubicBezTo>
                  <a:close/>
                  <a:moveTo>
                    <a:pt x="7142480" y="4188460"/>
                  </a:moveTo>
                  <a:lnTo>
                    <a:pt x="314961" y="4188460"/>
                  </a:lnTo>
                  <a:lnTo>
                    <a:pt x="314961" y="353060"/>
                  </a:lnTo>
                  <a:lnTo>
                    <a:pt x="7142480" y="353060"/>
                  </a:lnTo>
                  <a:lnTo>
                    <a:pt x="7142480" y="4188460"/>
                  </a:lnTo>
                  <a:close/>
                </a:path>
              </a:pathLst>
            </a:custGeom>
            <a:solidFill>
              <a:srgbClr val="000000"/>
            </a:solidFill>
          </p:spPr>
        </p:sp>
        <p:sp>
          <p:nvSpPr>
            <p:cNvPr id="7" name="Freeform 7"/>
            <p:cNvSpPr/>
            <p:nvPr/>
          </p:nvSpPr>
          <p:spPr>
            <a:xfrm>
              <a:off x="0" y="4514850"/>
              <a:ext cx="7467600" cy="695960"/>
            </a:xfrm>
            <a:custGeom>
              <a:avLst/>
              <a:gdLst/>
              <a:ahLst/>
              <a:cxnLst/>
              <a:rect l="l" t="t" r="r" b="b"/>
              <a:pathLst>
                <a:path w="7467600" h="695960">
                  <a:moveTo>
                    <a:pt x="0" y="355600"/>
                  </a:moveTo>
                  <a:cubicBezTo>
                    <a:pt x="0" y="543560"/>
                    <a:pt x="152400" y="695960"/>
                    <a:pt x="340360" y="695960"/>
                  </a:cubicBezTo>
                  <a:lnTo>
                    <a:pt x="7127240" y="695960"/>
                  </a:lnTo>
                  <a:cubicBezTo>
                    <a:pt x="7315200" y="695960"/>
                    <a:pt x="7467600" y="543560"/>
                    <a:pt x="7467600" y="355600"/>
                  </a:cubicBezTo>
                  <a:lnTo>
                    <a:pt x="7467600" y="0"/>
                  </a:lnTo>
                  <a:lnTo>
                    <a:pt x="0" y="0"/>
                  </a:lnTo>
                  <a:lnTo>
                    <a:pt x="0" y="355600"/>
                  </a:lnTo>
                  <a:close/>
                </a:path>
              </a:pathLst>
            </a:custGeom>
            <a:solidFill>
              <a:srgbClr val="E9E9E9"/>
            </a:solidFill>
          </p:spPr>
        </p:sp>
        <p:sp>
          <p:nvSpPr>
            <p:cNvPr id="8" name="Freeform 8"/>
            <p:cNvSpPr/>
            <p:nvPr/>
          </p:nvSpPr>
          <p:spPr>
            <a:xfrm>
              <a:off x="2429510" y="5210810"/>
              <a:ext cx="2606040" cy="791210"/>
            </a:xfrm>
            <a:custGeom>
              <a:avLst/>
              <a:gdLst/>
              <a:ahLst/>
              <a:cxnLst/>
              <a:rect l="l" t="t" r="r" b="b"/>
              <a:pathLst>
                <a:path w="2606040" h="791210">
                  <a:moveTo>
                    <a:pt x="1258570" y="0"/>
                  </a:moveTo>
                  <a:lnTo>
                    <a:pt x="453390" y="0"/>
                  </a:lnTo>
                  <a:cubicBezTo>
                    <a:pt x="453390" y="0"/>
                    <a:pt x="429260" y="370840"/>
                    <a:pt x="403860" y="525780"/>
                  </a:cubicBezTo>
                  <a:cubicBezTo>
                    <a:pt x="359410" y="791210"/>
                    <a:pt x="87630" y="706120"/>
                    <a:pt x="10160" y="762000"/>
                  </a:cubicBezTo>
                  <a:cubicBezTo>
                    <a:pt x="0" y="769620"/>
                    <a:pt x="5080" y="786130"/>
                    <a:pt x="17780" y="786130"/>
                  </a:cubicBezTo>
                  <a:lnTo>
                    <a:pt x="2588260" y="786130"/>
                  </a:lnTo>
                  <a:cubicBezTo>
                    <a:pt x="2600960" y="786130"/>
                    <a:pt x="2606040" y="769620"/>
                    <a:pt x="2595880" y="762000"/>
                  </a:cubicBezTo>
                  <a:cubicBezTo>
                    <a:pt x="2518410" y="706120"/>
                    <a:pt x="2246630" y="791210"/>
                    <a:pt x="2202180" y="525780"/>
                  </a:cubicBezTo>
                  <a:cubicBezTo>
                    <a:pt x="2176780" y="370840"/>
                    <a:pt x="2152650" y="0"/>
                    <a:pt x="2152650" y="0"/>
                  </a:cubicBezTo>
                  <a:lnTo>
                    <a:pt x="1258570" y="0"/>
                  </a:lnTo>
                  <a:close/>
                </a:path>
              </a:pathLst>
            </a:custGeom>
            <a:solidFill>
              <a:srgbClr val="BBBBBB"/>
            </a:solidFill>
          </p:spPr>
        </p:sp>
        <p:sp>
          <p:nvSpPr>
            <p:cNvPr id="9" name="Freeform 9"/>
            <p:cNvSpPr/>
            <p:nvPr/>
          </p:nvSpPr>
          <p:spPr>
            <a:xfrm>
              <a:off x="314960" y="353060"/>
              <a:ext cx="6827520" cy="3835400"/>
            </a:xfrm>
            <a:custGeom>
              <a:avLst/>
              <a:gdLst/>
              <a:ahLst/>
              <a:cxnLst/>
              <a:rect l="l" t="t" r="r" b="b"/>
              <a:pathLst>
                <a:path w="6827520" h="3835400">
                  <a:moveTo>
                    <a:pt x="0" y="0"/>
                  </a:moveTo>
                  <a:lnTo>
                    <a:pt x="6827520" y="0"/>
                  </a:lnTo>
                  <a:lnTo>
                    <a:pt x="6827520" y="3835400"/>
                  </a:lnTo>
                  <a:lnTo>
                    <a:pt x="0" y="3835400"/>
                  </a:lnTo>
                  <a:close/>
                </a:path>
              </a:pathLst>
            </a:custGeom>
            <a:blipFill>
              <a:blip r:embed="rId3"/>
              <a:stretch>
                <a:fillRect t="-21467" b="-21467"/>
              </a:stretch>
            </a:blipFill>
          </p:spPr>
        </p:sp>
      </p:grpSp>
      <p:grpSp>
        <p:nvGrpSpPr>
          <p:cNvPr id="10" name="Group 10"/>
          <p:cNvGrpSpPr>
            <a:grpSpLocks noChangeAspect="1"/>
          </p:cNvGrpSpPr>
          <p:nvPr/>
        </p:nvGrpSpPr>
        <p:grpSpPr>
          <a:xfrm>
            <a:off x="12892219" y="1391697"/>
            <a:ext cx="4670576" cy="3749964"/>
            <a:chOff x="0" y="0"/>
            <a:chExt cx="7467600" cy="5995670"/>
          </a:xfrm>
        </p:grpSpPr>
        <p:sp>
          <p:nvSpPr>
            <p:cNvPr id="11" name="Freeform 11"/>
            <p:cNvSpPr/>
            <p:nvPr/>
          </p:nvSpPr>
          <p:spPr>
            <a:xfrm>
              <a:off x="0" y="0"/>
              <a:ext cx="7467600" cy="4513580"/>
            </a:xfrm>
            <a:custGeom>
              <a:avLst/>
              <a:gdLst/>
              <a:ahLst/>
              <a:cxnLst/>
              <a:rect l="l" t="t" r="r" b="b"/>
              <a:pathLst>
                <a:path w="7467600" h="4513580">
                  <a:moveTo>
                    <a:pt x="7127240" y="0"/>
                  </a:moveTo>
                  <a:lnTo>
                    <a:pt x="340360" y="0"/>
                  </a:lnTo>
                  <a:cubicBezTo>
                    <a:pt x="152400" y="0"/>
                    <a:pt x="0" y="152400"/>
                    <a:pt x="0" y="340360"/>
                  </a:cubicBezTo>
                  <a:lnTo>
                    <a:pt x="0" y="4513580"/>
                  </a:lnTo>
                  <a:lnTo>
                    <a:pt x="7467600" y="4513580"/>
                  </a:lnTo>
                  <a:lnTo>
                    <a:pt x="7467600" y="340360"/>
                  </a:lnTo>
                  <a:cubicBezTo>
                    <a:pt x="7467600" y="152400"/>
                    <a:pt x="7315200" y="0"/>
                    <a:pt x="7127240" y="0"/>
                  </a:cubicBezTo>
                  <a:close/>
                  <a:moveTo>
                    <a:pt x="7142480" y="4188460"/>
                  </a:moveTo>
                  <a:lnTo>
                    <a:pt x="314961" y="4188460"/>
                  </a:lnTo>
                  <a:lnTo>
                    <a:pt x="314961" y="353060"/>
                  </a:lnTo>
                  <a:lnTo>
                    <a:pt x="7142480" y="353060"/>
                  </a:lnTo>
                  <a:lnTo>
                    <a:pt x="7142480" y="4188460"/>
                  </a:lnTo>
                  <a:close/>
                </a:path>
              </a:pathLst>
            </a:custGeom>
            <a:solidFill>
              <a:srgbClr val="000000"/>
            </a:solidFill>
          </p:spPr>
        </p:sp>
        <p:sp>
          <p:nvSpPr>
            <p:cNvPr id="12" name="Freeform 12"/>
            <p:cNvSpPr/>
            <p:nvPr/>
          </p:nvSpPr>
          <p:spPr>
            <a:xfrm>
              <a:off x="0" y="4514850"/>
              <a:ext cx="7467600" cy="695960"/>
            </a:xfrm>
            <a:custGeom>
              <a:avLst/>
              <a:gdLst/>
              <a:ahLst/>
              <a:cxnLst/>
              <a:rect l="l" t="t" r="r" b="b"/>
              <a:pathLst>
                <a:path w="7467600" h="695960">
                  <a:moveTo>
                    <a:pt x="0" y="355600"/>
                  </a:moveTo>
                  <a:cubicBezTo>
                    <a:pt x="0" y="543560"/>
                    <a:pt x="152400" y="695960"/>
                    <a:pt x="340360" y="695960"/>
                  </a:cubicBezTo>
                  <a:lnTo>
                    <a:pt x="7127240" y="695960"/>
                  </a:lnTo>
                  <a:cubicBezTo>
                    <a:pt x="7315200" y="695960"/>
                    <a:pt x="7467600" y="543560"/>
                    <a:pt x="7467600" y="355600"/>
                  </a:cubicBezTo>
                  <a:lnTo>
                    <a:pt x="7467600" y="0"/>
                  </a:lnTo>
                  <a:lnTo>
                    <a:pt x="0" y="0"/>
                  </a:lnTo>
                  <a:lnTo>
                    <a:pt x="0" y="355600"/>
                  </a:lnTo>
                  <a:close/>
                </a:path>
              </a:pathLst>
            </a:custGeom>
            <a:solidFill>
              <a:srgbClr val="E9E9E9"/>
            </a:solidFill>
          </p:spPr>
        </p:sp>
        <p:sp>
          <p:nvSpPr>
            <p:cNvPr id="13" name="Freeform 13"/>
            <p:cNvSpPr/>
            <p:nvPr/>
          </p:nvSpPr>
          <p:spPr>
            <a:xfrm>
              <a:off x="2429510" y="5210810"/>
              <a:ext cx="2606040" cy="791210"/>
            </a:xfrm>
            <a:custGeom>
              <a:avLst/>
              <a:gdLst/>
              <a:ahLst/>
              <a:cxnLst/>
              <a:rect l="l" t="t" r="r" b="b"/>
              <a:pathLst>
                <a:path w="2606040" h="791210">
                  <a:moveTo>
                    <a:pt x="1258570" y="0"/>
                  </a:moveTo>
                  <a:lnTo>
                    <a:pt x="453390" y="0"/>
                  </a:lnTo>
                  <a:cubicBezTo>
                    <a:pt x="453390" y="0"/>
                    <a:pt x="429260" y="370840"/>
                    <a:pt x="403860" y="525780"/>
                  </a:cubicBezTo>
                  <a:cubicBezTo>
                    <a:pt x="359410" y="791210"/>
                    <a:pt x="87630" y="706120"/>
                    <a:pt x="10160" y="762000"/>
                  </a:cubicBezTo>
                  <a:cubicBezTo>
                    <a:pt x="0" y="769620"/>
                    <a:pt x="5080" y="786130"/>
                    <a:pt x="17780" y="786130"/>
                  </a:cubicBezTo>
                  <a:lnTo>
                    <a:pt x="2588260" y="786130"/>
                  </a:lnTo>
                  <a:cubicBezTo>
                    <a:pt x="2600960" y="786130"/>
                    <a:pt x="2606040" y="769620"/>
                    <a:pt x="2595880" y="762000"/>
                  </a:cubicBezTo>
                  <a:cubicBezTo>
                    <a:pt x="2518410" y="706120"/>
                    <a:pt x="2246630" y="791210"/>
                    <a:pt x="2202180" y="525780"/>
                  </a:cubicBezTo>
                  <a:cubicBezTo>
                    <a:pt x="2176780" y="370840"/>
                    <a:pt x="2152650" y="0"/>
                    <a:pt x="2152650" y="0"/>
                  </a:cubicBezTo>
                  <a:lnTo>
                    <a:pt x="1258570" y="0"/>
                  </a:lnTo>
                  <a:close/>
                </a:path>
              </a:pathLst>
            </a:custGeom>
            <a:solidFill>
              <a:srgbClr val="BBBBBB"/>
            </a:solidFill>
          </p:spPr>
        </p:sp>
        <p:sp>
          <p:nvSpPr>
            <p:cNvPr id="14" name="Freeform 14"/>
            <p:cNvSpPr/>
            <p:nvPr/>
          </p:nvSpPr>
          <p:spPr>
            <a:xfrm>
              <a:off x="314960" y="353060"/>
              <a:ext cx="6827520" cy="3835400"/>
            </a:xfrm>
            <a:custGeom>
              <a:avLst/>
              <a:gdLst/>
              <a:ahLst/>
              <a:cxnLst/>
              <a:rect l="l" t="t" r="r" b="b"/>
              <a:pathLst>
                <a:path w="6827520" h="3835400">
                  <a:moveTo>
                    <a:pt x="0" y="0"/>
                  </a:moveTo>
                  <a:lnTo>
                    <a:pt x="6827520" y="0"/>
                  </a:lnTo>
                  <a:lnTo>
                    <a:pt x="6827520" y="3835400"/>
                  </a:lnTo>
                  <a:lnTo>
                    <a:pt x="0" y="3835400"/>
                  </a:lnTo>
                  <a:close/>
                </a:path>
              </a:pathLst>
            </a:custGeom>
            <a:blipFill>
              <a:blip r:embed="rId4"/>
              <a:stretch>
                <a:fillRect t="-652" b="-652"/>
              </a:stretch>
            </a:blipFill>
          </p:spPr>
        </p:sp>
      </p:grpSp>
      <p:grpSp>
        <p:nvGrpSpPr>
          <p:cNvPr id="15" name="Group 15"/>
          <p:cNvGrpSpPr>
            <a:grpSpLocks noChangeAspect="1"/>
          </p:cNvGrpSpPr>
          <p:nvPr/>
        </p:nvGrpSpPr>
        <p:grpSpPr>
          <a:xfrm>
            <a:off x="6776911" y="1391697"/>
            <a:ext cx="4734178" cy="3801029"/>
            <a:chOff x="0" y="0"/>
            <a:chExt cx="7467600" cy="5995670"/>
          </a:xfrm>
        </p:grpSpPr>
        <p:sp>
          <p:nvSpPr>
            <p:cNvPr id="16" name="Freeform 16"/>
            <p:cNvSpPr/>
            <p:nvPr/>
          </p:nvSpPr>
          <p:spPr>
            <a:xfrm>
              <a:off x="0" y="0"/>
              <a:ext cx="7467600" cy="4513580"/>
            </a:xfrm>
            <a:custGeom>
              <a:avLst/>
              <a:gdLst/>
              <a:ahLst/>
              <a:cxnLst/>
              <a:rect l="l" t="t" r="r" b="b"/>
              <a:pathLst>
                <a:path w="7467600" h="4513580">
                  <a:moveTo>
                    <a:pt x="7127240" y="0"/>
                  </a:moveTo>
                  <a:lnTo>
                    <a:pt x="340360" y="0"/>
                  </a:lnTo>
                  <a:cubicBezTo>
                    <a:pt x="152400" y="0"/>
                    <a:pt x="0" y="152400"/>
                    <a:pt x="0" y="340360"/>
                  </a:cubicBezTo>
                  <a:lnTo>
                    <a:pt x="0" y="4513580"/>
                  </a:lnTo>
                  <a:lnTo>
                    <a:pt x="7467600" y="4513580"/>
                  </a:lnTo>
                  <a:lnTo>
                    <a:pt x="7467600" y="340360"/>
                  </a:lnTo>
                  <a:cubicBezTo>
                    <a:pt x="7467600" y="152400"/>
                    <a:pt x="7315200" y="0"/>
                    <a:pt x="7127240" y="0"/>
                  </a:cubicBezTo>
                  <a:close/>
                  <a:moveTo>
                    <a:pt x="7142480" y="4188460"/>
                  </a:moveTo>
                  <a:lnTo>
                    <a:pt x="314961" y="4188460"/>
                  </a:lnTo>
                  <a:lnTo>
                    <a:pt x="314961" y="353060"/>
                  </a:lnTo>
                  <a:lnTo>
                    <a:pt x="7142480" y="353060"/>
                  </a:lnTo>
                  <a:lnTo>
                    <a:pt x="7142480" y="4188460"/>
                  </a:lnTo>
                  <a:close/>
                </a:path>
              </a:pathLst>
            </a:custGeom>
            <a:solidFill>
              <a:srgbClr val="000000"/>
            </a:solidFill>
          </p:spPr>
        </p:sp>
        <p:sp>
          <p:nvSpPr>
            <p:cNvPr id="17" name="Freeform 17"/>
            <p:cNvSpPr/>
            <p:nvPr/>
          </p:nvSpPr>
          <p:spPr>
            <a:xfrm>
              <a:off x="0" y="4514850"/>
              <a:ext cx="7467600" cy="695960"/>
            </a:xfrm>
            <a:custGeom>
              <a:avLst/>
              <a:gdLst/>
              <a:ahLst/>
              <a:cxnLst/>
              <a:rect l="l" t="t" r="r" b="b"/>
              <a:pathLst>
                <a:path w="7467600" h="695960">
                  <a:moveTo>
                    <a:pt x="0" y="355600"/>
                  </a:moveTo>
                  <a:cubicBezTo>
                    <a:pt x="0" y="543560"/>
                    <a:pt x="152400" y="695960"/>
                    <a:pt x="340360" y="695960"/>
                  </a:cubicBezTo>
                  <a:lnTo>
                    <a:pt x="7127240" y="695960"/>
                  </a:lnTo>
                  <a:cubicBezTo>
                    <a:pt x="7315200" y="695960"/>
                    <a:pt x="7467600" y="543560"/>
                    <a:pt x="7467600" y="355600"/>
                  </a:cubicBezTo>
                  <a:lnTo>
                    <a:pt x="7467600" y="0"/>
                  </a:lnTo>
                  <a:lnTo>
                    <a:pt x="0" y="0"/>
                  </a:lnTo>
                  <a:lnTo>
                    <a:pt x="0" y="355600"/>
                  </a:lnTo>
                  <a:close/>
                </a:path>
              </a:pathLst>
            </a:custGeom>
            <a:solidFill>
              <a:srgbClr val="E9E9E9"/>
            </a:solidFill>
          </p:spPr>
        </p:sp>
        <p:sp>
          <p:nvSpPr>
            <p:cNvPr id="18" name="Freeform 18"/>
            <p:cNvSpPr/>
            <p:nvPr/>
          </p:nvSpPr>
          <p:spPr>
            <a:xfrm>
              <a:off x="2429510" y="5210810"/>
              <a:ext cx="2606040" cy="791210"/>
            </a:xfrm>
            <a:custGeom>
              <a:avLst/>
              <a:gdLst/>
              <a:ahLst/>
              <a:cxnLst/>
              <a:rect l="l" t="t" r="r" b="b"/>
              <a:pathLst>
                <a:path w="2606040" h="791210">
                  <a:moveTo>
                    <a:pt x="1258570" y="0"/>
                  </a:moveTo>
                  <a:lnTo>
                    <a:pt x="453390" y="0"/>
                  </a:lnTo>
                  <a:cubicBezTo>
                    <a:pt x="453390" y="0"/>
                    <a:pt x="429260" y="370840"/>
                    <a:pt x="403860" y="525780"/>
                  </a:cubicBezTo>
                  <a:cubicBezTo>
                    <a:pt x="359410" y="791210"/>
                    <a:pt x="87630" y="706120"/>
                    <a:pt x="10160" y="762000"/>
                  </a:cubicBezTo>
                  <a:cubicBezTo>
                    <a:pt x="0" y="769620"/>
                    <a:pt x="5080" y="786130"/>
                    <a:pt x="17780" y="786130"/>
                  </a:cubicBezTo>
                  <a:lnTo>
                    <a:pt x="2588260" y="786130"/>
                  </a:lnTo>
                  <a:cubicBezTo>
                    <a:pt x="2600960" y="786130"/>
                    <a:pt x="2606040" y="769620"/>
                    <a:pt x="2595880" y="762000"/>
                  </a:cubicBezTo>
                  <a:cubicBezTo>
                    <a:pt x="2518410" y="706120"/>
                    <a:pt x="2246630" y="791210"/>
                    <a:pt x="2202180" y="525780"/>
                  </a:cubicBezTo>
                  <a:cubicBezTo>
                    <a:pt x="2176780" y="370840"/>
                    <a:pt x="2152650" y="0"/>
                    <a:pt x="2152650" y="0"/>
                  </a:cubicBezTo>
                  <a:lnTo>
                    <a:pt x="1258570" y="0"/>
                  </a:lnTo>
                  <a:close/>
                </a:path>
              </a:pathLst>
            </a:custGeom>
            <a:solidFill>
              <a:srgbClr val="BBBBBB"/>
            </a:solidFill>
          </p:spPr>
        </p:sp>
        <p:sp>
          <p:nvSpPr>
            <p:cNvPr id="19" name="Freeform 19"/>
            <p:cNvSpPr/>
            <p:nvPr/>
          </p:nvSpPr>
          <p:spPr>
            <a:xfrm>
              <a:off x="314960" y="353060"/>
              <a:ext cx="6827520" cy="3835400"/>
            </a:xfrm>
            <a:custGeom>
              <a:avLst/>
              <a:gdLst/>
              <a:ahLst/>
              <a:cxnLst/>
              <a:rect l="l" t="t" r="r" b="b"/>
              <a:pathLst>
                <a:path w="6827520" h="3835400">
                  <a:moveTo>
                    <a:pt x="0" y="0"/>
                  </a:moveTo>
                  <a:lnTo>
                    <a:pt x="6827520" y="0"/>
                  </a:lnTo>
                  <a:lnTo>
                    <a:pt x="6827520" y="3835400"/>
                  </a:lnTo>
                  <a:lnTo>
                    <a:pt x="0" y="3835400"/>
                  </a:lnTo>
                  <a:close/>
                </a:path>
              </a:pathLst>
            </a:custGeom>
            <a:blipFill>
              <a:blip r:embed="rId5"/>
              <a:stretch>
                <a:fillRect t="-3080" b="-3080"/>
              </a:stretch>
            </a:blipFill>
          </p:spPr>
        </p:sp>
      </p:grpSp>
      <p:sp>
        <p:nvSpPr>
          <p:cNvPr id="20" name="Freeform 20"/>
          <p:cNvSpPr/>
          <p:nvPr/>
        </p:nvSpPr>
        <p:spPr>
          <a:xfrm>
            <a:off x="3909032" y="6958765"/>
            <a:ext cx="10469936" cy="2552280"/>
          </a:xfrm>
          <a:custGeom>
            <a:avLst/>
            <a:gdLst/>
            <a:ahLst/>
            <a:cxnLst/>
            <a:rect l="l" t="t" r="r" b="b"/>
            <a:pathLst>
              <a:path w="10469936" h="2552280">
                <a:moveTo>
                  <a:pt x="0" y="0"/>
                </a:moveTo>
                <a:lnTo>
                  <a:pt x="10469936" y="0"/>
                </a:lnTo>
                <a:lnTo>
                  <a:pt x="10469936" y="2552279"/>
                </a:lnTo>
                <a:lnTo>
                  <a:pt x="0" y="2552279"/>
                </a:lnTo>
                <a:lnTo>
                  <a:pt x="0" y="0"/>
                </a:lnTo>
                <a:close/>
              </a:path>
            </a:pathLst>
          </a:custGeom>
          <a:blipFill>
            <a:blip r:embed="rId6"/>
            <a:stretch>
              <a:fillRect/>
            </a:stretch>
          </a:blipFill>
        </p:spPr>
      </p:sp>
      <p:sp>
        <p:nvSpPr>
          <p:cNvPr id="21" name="TextBox 21"/>
          <p:cNvSpPr txBox="1"/>
          <p:nvPr/>
        </p:nvSpPr>
        <p:spPr>
          <a:xfrm>
            <a:off x="176690" y="9763837"/>
            <a:ext cx="9144000" cy="542925"/>
          </a:xfrm>
          <a:prstGeom prst="rect">
            <a:avLst/>
          </a:prstGeom>
        </p:spPr>
        <p:txBody>
          <a:bodyPr lIns="0" tIns="0" rIns="0" bIns="0" rtlCol="0" anchor="t">
            <a:spAutoFit/>
          </a:bodyPr>
          <a:lstStyle/>
          <a:p>
            <a:pPr algn="l">
              <a:lnSpc>
                <a:spcPts val="2100"/>
              </a:lnSpc>
            </a:pPr>
            <a:r>
              <a:rPr lang="en-US" sz="1500" dirty="0">
                <a:solidFill>
                  <a:srgbClr val="000000"/>
                </a:solidFill>
                <a:latin typeface="Poppins"/>
                <a:ea typeface="Poppins"/>
                <a:cs typeface="Poppins"/>
                <a:sym typeface="Poppins"/>
              </a:rPr>
              <a:t>(Fandom, </a:t>
            </a:r>
            <a:r>
              <a:rPr lang="en-US" sz="1500" dirty="0" err="1">
                <a:solidFill>
                  <a:srgbClr val="000000"/>
                </a:solidFill>
                <a:latin typeface="Poppins"/>
                <a:ea typeface="Poppins"/>
                <a:cs typeface="Poppins"/>
                <a:sym typeface="Poppins"/>
              </a:rPr>
              <a:t>n.d</a:t>
            </a:r>
            <a:r>
              <a:rPr lang="en-US" sz="1500" dirty="0">
                <a:solidFill>
                  <a:srgbClr val="000000"/>
                </a:solidFill>
                <a:latin typeface="Poppins"/>
                <a:ea typeface="Poppins"/>
                <a:cs typeface="Poppins"/>
                <a:sym typeface="Poppins"/>
              </a:rPr>
              <a:t>; McAllister, 2003; </a:t>
            </a:r>
            <a:r>
              <a:rPr lang="en-US" sz="1500" dirty="0" err="1">
                <a:solidFill>
                  <a:srgbClr val="000000"/>
                </a:solidFill>
                <a:latin typeface="Poppins"/>
                <a:ea typeface="Poppins"/>
                <a:cs typeface="Poppins"/>
                <a:sym typeface="Poppins"/>
              </a:rPr>
              <a:t>Shipton</a:t>
            </a:r>
            <a:r>
              <a:rPr lang="en-US" sz="1500" dirty="0">
                <a:solidFill>
                  <a:srgbClr val="000000"/>
                </a:solidFill>
                <a:latin typeface="Poppins"/>
                <a:ea typeface="Poppins"/>
                <a:cs typeface="Poppins"/>
                <a:sym typeface="Poppins"/>
              </a:rPr>
              <a:t>, 2009; Welsh Language Act 1967)</a:t>
            </a:r>
          </a:p>
          <a:p>
            <a:pPr algn="l">
              <a:lnSpc>
                <a:spcPts val="2100"/>
              </a:lnSpc>
              <a:spcBef>
                <a:spcPct val="0"/>
              </a:spcBef>
            </a:pPr>
            <a:endParaRPr lang="en-US" sz="1500" dirty="0">
              <a:solidFill>
                <a:srgbClr val="000000"/>
              </a:solidFill>
              <a:latin typeface="Poppins"/>
              <a:ea typeface="Poppins"/>
              <a:cs typeface="Poppins"/>
              <a:sym typeface="Poppins"/>
            </a:endParaRPr>
          </a:p>
        </p:txBody>
      </p:sp>
      <p:sp>
        <p:nvSpPr>
          <p:cNvPr id="22" name="TextBox 22"/>
          <p:cNvSpPr txBox="1"/>
          <p:nvPr/>
        </p:nvSpPr>
        <p:spPr>
          <a:xfrm>
            <a:off x="5756400" y="174897"/>
            <a:ext cx="7128580" cy="717550"/>
          </a:xfrm>
          <a:prstGeom prst="rect">
            <a:avLst/>
          </a:prstGeom>
        </p:spPr>
        <p:txBody>
          <a:bodyPr lIns="0" tIns="0" rIns="0" bIns="0" rtlCol="0" anchor="t">
            <a:spAutoFit/>
          </a:bodyPr>
          <a:lstStyle/>
          <a:p>
            <a:pPr algn="ctr">
              <a:lnSpc>
                <a:spcPts val="5600"/>
              </a:lnSpc>
            </a:pPr>
            <a:r>
              <a:rPr lang="en-US" sz="5000" b="1">
                <a:solidFill>
                  <a:srgbClr val="1F2020"/>
                </a:solidFill>
                <a:latin typeface="Montserrat Bold"/>
                <a:ea typeface="Montserrat Bold"/>
                <a:cs typeface="Montserrat Bold"/>
                <a:sym typeface="Montserrat Bold"/>
              </a:rPr>
              <a:t>History</a:t>
            </a:r>
          </a:p>
        </p:txBody>
      </p:sp>
      <p:sp>
        <p:nvSpPr>
          <p:cNvPr id="23" name="TextBox 23"/>
          <p:cNvSpPr txBox="1"/>
          <p:nvPr/>
        </p:nvSpPr>
        <p:spPr>
          <a:xfrm>
            <a:off x="2300095" y="5564564"/>
            <a:ext cx="13687811" cy="1394201"/>
          </a:xfrm>
          <a:prstGeom prst="rect">
            <a:avLst/>
          </a:prstGeom>
        </p:spPr>
        <p:txBody>
          <a:bodyPr lIns="0" tIns="0" rIns="0" bIns="0" rtlCol="0" anchor="t">
            <a:spAutoFit/>
          </a:bodyPr>
          <a:lstStyle/>
          <a:p>
            <a:pPr algn="ctr">
              <a:lnSpc>
                <a:spcPts val="9775"/>
              </a:lnSpc>
            </a:pPr>
            <a:r>
              <a:rPr lang="en-US" sz="12219" dirty="0">
                <a:solidFill>
                  <a:srgbClr val="0901F3"/>
                </a:solidFill>
                <a:latin typeface="Gladiola"/>
                <a:ea typeface="Gladiola"/>
                <a:cs typeface="Gladiola"/>
                <a:sym typeface="Gladiola"/>
              </a:rPr>
              <a:t>1st November 1982 6pm</a:t>
            </a:r>
          </a:p>
        </p:txBody>
      </p:sp>
      <p:sp>
        <p:nvSpPr>
          <p:cNvPr id="24" name="Rectangle 23"/>
          <p:cNvSpPr/>
          <p:nvPr/>
        </p:nvSpPr>
        <p:spPr>
          <a:xfrm>
            <a:off x="747218" y="7244970"/>
            <a:ext cx="6736396" cy="1107996"/>
          </a:xfrm>
          <a:prstGeom prst="rect">
            <a:avLst/>
          </a:prstGeom>
          <a:noFill/>
        </p:spPr>
        <p:txBody>
          <a:bodyPr wrap="none" lIns="91440" tIns="45720" rIns="91440" bIns="45720">
            <a:spAutoFit/>
          </a:bodyPr>
          <a:lstStyle/>
          <a:p>
            <a:pPr algn="ctr"/>
            <a:r>
              <a:rPr lang="en-US" sz="6600" b="1" cap="none" spc="0" dirty="0" smtClean="0">
                <a:ln w="12700">
                  <a:solidFill>
                    <a:schemeClr val="accent1"/>
                  </a:solidFill>
                  <a:prstDash val="solid"/>
                </a:ln>
                <a:effectLst>
                  <a:outerShdw dist="38100" dir="2640000" algn="bl" rotWithShape="0">
                    <a:schemeClr val="accent1"/>
                  </a:outerShdw>
                </a:effectLst>
              </a:rPr>
              <a:t>Welsh Office 1964 </a:t>
            </a:r>
            <a:endParaRPr lang="en-US" sz="6600" b="1" cap="none" spc="0" dirty="0">
              <a:ln w="12700">
                <a:solidFill>
                  <a:schemeClr val="accent1"/>
                </a:solidFill>
                <a:prstDash val="solid"/>
              </a:ln>
              <a:effectLst>
                <a:outerShdw dist="38100" dir="2640000" algn="bl" rotWithShape="0">
                  <a:schemeClr val="accent1"/>
                </a:outerShdw>
              </a:effectLst>
            </a:endParaRPr>
          </a:p>
        </p:txBody>
      </p:sp>
      <p:sp>
        <p:nvSpPr>
          <p:cNvPr id="25" name="Rectangle 24"/>
          <p:cNvSpPr/>
          <p:nvPr/>
        </p:nvSpPr>
        <p:spPr>
          <a:xfrm>
            <a:off x="8686800" y="7224446"/>
            <a:ext cx="9120575" cy="1107996"/>
          </a:xfrm>
          <a:prstGeom prst="rect">
            <a:avLst/>
          </a:prstGeom>
          <a:noFill/>
        </p:spPr>
        <p:txBody>
          <a:bodyPr wrap="none" lIns="91440" tIns="45720" rIns="91440" bIns="45720">
            <a:spAutoFit/>
          </a:bodyPr>
          <a:lstStyle/>
          <a:p>
            <a:pPr algn="ctr"/>
            <a:r>
              <a:rPr lang="en-US" sz="6600" b="1" dirty="0" smtClean="0">
                <a:ln w="12700">
                  <a:solidFill>
                    <a:schemeClr val="accent1"/>
                  </a:solidFill>
                  <a:prstDash val="solid"/>
                </a:ln>
                <a:effectLst>
                  <a:outerShdw dist="38100" dir="2640000" algn="bl" rotWithShape="0">
                    <a:schemeClr val="accent1"/>
                  </a:outerShdw>
                </a:effectLst>
              </a:rPr>
              <a:t>Welsh Language Act 1967</a:t>
            </a:r>
            <a:endParaRPr lang="en-US" sz="6600" b="1" cap="none" spc="0" dirty="0">
              <a:ln w="12700">
                <a:solidFill>
                  <a:schemeClr val="accent1"/>
                </a:solidFill>
                <a:prstDash val="solid"/>
              </a:ln>
              <a:effectLst>
                <a:outerShdw dist="38100" dir="2640000" algn="bl" rotWithShape="0">
                  <a:schemeClr val="accent1"/>
                </a:outerShdw>
              </a:effectLst>
            </a:endParaRPr>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5"/>
                                        </p:tgtEl>
                                        <p:attrNameLst>
                                          <p:attrName>style.visibility</p:attrName>
                                        </p:attrNameLst>
                                      </p:cBhvr>
                                      <p:to>
                                        <p:strVal val="visible"/>
                                      </p:to>
                                    </p:set>
                                    <p:anim calcmode="lin" valueType="num">
                                      <p:cBhvr>
                                        <p:cTn id="14" dur="500" fill="hold"/>
                                        <p:tgtEl>
                                          <p:spTgt spid="15"/>
                                        </p:tgtEl>
                                        <p:attrNameLst>
                                          <p:attrName>ppt_w</p:attrName>
                                        </p:attrNameLst>
                                      </p:cBhvr>
                                      <p:tavLst>
                                        <p:tav tm="0">
                                          <p:val>
                                            <p:fltVal val="0"/>
                                          </p:val>
                                        </p:tav>
                                        <p:tav tm="100000">
                                          <p:val>
                                            <p:strVal val="#ppt_w"/>
                                          </p:val>
                                        </p:tav>
                                      </p:tavLst>
                                    </p:anim>
                                    <p:anim calcmode="lin" valueType="num">
                                      <p:cBhvr>
                                        <p:cTn id="15" dur="500" fill="hold"/>
                                        <p:tgtEl>
                                          <p:spTgt spid="15"/>
                                        </p:tgtEl>
                                        <p:attrNameLst>
                                          <p:attrName>ppt_h</p:attrName>
                                        </p:attrNameLst>
                                      </p:cBhvr>
                                      <p:tavLst>
                                        <p:tav tm="0">
                                          <p:val>
                                            <p:fltVal val="0"/>
                                          </p:val>
                                        </p:tav>
                                        <p:tav tm="100000">
                                          <p:val>
                                            <p:strVal val="#ppt_h"/>
                                          </p:val>
                                        </p:tav>
                                      </p:tavLst>
                                    </p:anim>
                                    <p:animEffect transition="in" filter="fade">
                                      <p:cBhvr>
                                        <p:cTn id="16" dur="500"/>
                                        <p:tgtEl>
                                          <p:spTgt spid="15"/>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p:cTn id="21" dur="500" fill="hold"/>
                                        <p:tgtEl>
                                          <p:spTgt spid="10"/>
                                        </p:tgtEl>
                                        <p:attrNameLst>
                                          <p:attrName>ppt_w</p:attrName>
                                        </p:attrNameLst>
                                      </p:cBhvr>
                                      <p:tavLst>
                                        <p:tav tm="0">
                                          <p:val>
                                            <p:fltVal val="0"/>
                                          </p:val>
                                        </p:tav>
                                        <p:tav tm="100000">
                                          <p:val>
                                            <p:strVal val="#ppt_w"/>
                                          </p:val>
                                        </p:tav>
                                      </p:tavLst>
                                    </p:anim>
                                    <p:anim calcmode="lin" valueType="num">
                                      <p:cBhvr>
                                        <p:cTn id="22" dur="500" fill="hold"/>
                                        <p:tgtEl>
                                          <p:spTgt spid="10"/>
                                        </p:tgtEl>
                                        <p:attrNameLst>
                                          <p:attrName>ppt_h</p:attrName>
                                        </p:attrNameLst>
                                      </p:cBhvr>
                                      <p:tavLst>
                                        <p:tav tm="0">
                                          <p:val>
                                            <p:fltVal val="0"/>
                                          </p:val>
                                        </p:tav>
                                        <p:tav tm="100000">
                                          <p:val>
                                            <p:strVal val="#ppt_h"/>
                                          </p:val>
                                        </p:tav>
                                      </p:tavLst>
                                    </p:anim>
                                    <p:animEffect transition="in" filter="fade">
                                      <p:cBhvr>
                                        <p:cTn id="23" dur="5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24">
                                            <p:txEl>
                                              <p:pRg st="0" end="0"/>
                                            </p:txEl>
                                          </p:spTgt>
                                        </p:tgtEl>
                                        <p:attrNameLst>
                                          <p:attrName>style.visibility</p:attrName>
                                        </p:attrNameLst>
                                      </p:cBhvr>
                                      <p:to>
                                        <p:strVal val="visible"/>
                                      </p:to>
                                    </p:set>
                                    <p:anim calcmode="lin" valueType="num">
                                      <p:cBhvr additive="base">
                                        <p:cTn id="28" dur="20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29" dur="2000" fill="hold"/>
                                        <p:tgtEl>
                                          <p:spTgt spid="24">
                                            <p:txEl>
                                              <p:pRg st="0" end="0"/>
                                            </p:txEl>
                                          </p:spTgt>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24">
                                            <p:txEl>
                                              <p:pRg st="0" end="0"/>
                                            </p:txEl>
                                          </p:spTgt>
                                        </p:tgtEl>
                                        <p:attrNameLst>
                                          <p:attrName>style.visibility</p:attrName>
                                        </p:attrNameLst>
                                      </p:cBhvr>
                                      <p:to>
                                        <p:strVal val="hidden"/>
                                      </p:to>
                                    </p:set>
                                  </p:subTnLst>
                                </p:cTn>
                              </p:par>
                              <p:par>
                                <p:cTn id="30" presetID="2" presetClass="entr" presetSubtype="4" fill="hold" nodeType="withEffect">
                                  <p:stCondLst>
                                    <p:cond delay="3000"/>
                                  </p:stCondLst>
                                  <p:childTnLst>
                                    <p:set>
                                      <p:cBhvr>
                                        <p:cTn id="31" dur="1" fill="hold">
                                          <p:stCondLst>
                                            <p:cond delay="0"/>
                                          </p:stCondLst>
                                        </p:cTn>
                                        <p:tgtEl>
                                          <p:spTgt spid="25">
                                            <p:txEl>
                                              <p:pRg st="0" end="0"/>
                                            </p:txEl>
                                          </p:spTgt>
                                        </p:tgtEl>
                                        <p:attrNameLst>
                                          <p:attrName>style.visibility</p:attrName>
                                        </p:attrNameLst>
                                      </p:cBhvr>
                                      <p:to>
                                        <p:strVal val="visible"/>
                                      </p:to>
                                    </p:set>
                                    <p:anim calcmode="lin" valueType="num">
                                      <p:cBhvr additive="base">
                                        <p:cTn id="32" dur="20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25">
                                            <p:txEl>
                                              <p:pRg st="0" end="0"/>
                                            </p:txEl>
                                          </p:spTgt>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25">
                                            <p:txEl>
                                              <p:pRg st="0" end="0"/>
                                            </p:txEl>
                                          </p:spTgt>
                                        </p:tgtEl>
                                        <p:attrNameLst>
                                          <p:attrName>style.visibility</p:attrName>
                                        </p:attrNameLst>
                                      </p:cBhvr>
                                      <p:to>
                                        <p:strVal val="hidden"/>
                                      </p:to>
                                    </p:set>
                                  </p:subTnLst>
                                </p:cTn>
                              </p:par>
                            </p:childTnLst>
                          </p:cTn>
                        </p:par>
                      </p:childTnLst>
                    </p:cTn>
                  </p:par>
                  <p:par>
                    <p:cTn id="34" fill="hold">
                      <p:stCondLst>
                        <p:cond delay="indefinite"/>
                      </p:stCondLst>
                      <p:childTnLst>
                        <p:par>
                          <p:cTn id="35" fill="hold">
                            <p:stCondLst>
                              <p:cond delay="0"/>
                            </p:stCondLst>
                            <p:childTnLst>
                              <p:par>
                                <p:cTn id="36" presetID="26" presetClass="entr" presetSubtype="0" fill="hold" nodeType="clickEffect">
                                  <p:stCondLst>
                                    <p:cond delay="0"/>
                                  </p:stCondLst>
                                  <p:childTnLst>
                                    <p:set>
                                      <p:cBhvr>
                                        <p:cTn id="37" dur="1" fill="hold">
                                          <p:stCondLst>
                                            <p:cond delay="0"/>
                                          </p:stCondLst>
                                        </p:cTn>
                                        <p:tgtEl>
                                          <p:spTgt spid="20"/>
                                        </p:tgtEl>
                                        <p:attrNameLst>
                                          <p:attrName>style.visibility</p:attrName>
                                        </p:attrNameLst>
                                      </p:cBhvr>
                                      <p:to>
                                        <p:strVal val="visible"/>
                                      </p:to>
                                    </p:set>
                                    <p:animEffect transition="in" filter="wipe(down)">
                                      <p:cBhvr>
                                        <p:cTn id="38" dur="580">
                                          <p:stCondLst>
                                            <p:cond delay="0"/>
                                          </p:stCondLst>
                                        </p:cTn>
                                        <p:tgtEl>
                                          <p:spTgt spid="20"/>
                                        </p:tgtEl>
                                      </p:cBhvr>
                                    </p:animEffect>
                                    <p:anim calcmode="lin" valueType="num">
                                      <p:cBhvr>
                                        <p:cTn id="39"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40"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41"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42"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43"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44" dur="26">
                                          <p:stCondLst>
                                            <p:cond delay="650"/>
                                          </p:stCondLst>
                                        </p:cTn>
                                        <p:tgtEl>
                                          <p:spTgt spid="20"/>
                                        </p:tgtEl>
                                      </p:cBhvr>
                                      <p:to x="100000" y="60000"/>
                                    </p:animScale>
                                    <p:animScale>
                                      <p:cBhvr>
                                        <p:cTn id="45" dur="166" decel="50000">
                                          <p:stCondLst>
                                            <p:cond delay="676"/>
                                          </p:stCondLst>
                                        </p:cTn>
                                        <p:tgtEl>
                                          <p:spTgt spid="20"/>
                                        </p:tgtEl>
                                      </p:cBhvr>
                                      <p:to x="100000" y="100000"/>
                                    </p:animScale>
                                    <p:animScale>
                                      <p:cBhvr>
                                        <p:cTn id="46" dur="26">
                                          <p:stCondLst>
                                            <p:cond delay="1312"/>
                                          </p:stCondLst>
                                        </p:cTn>
                                        <p:tgtEl>
                                          <p:spTgt spid="20"/>
                                        </p:tgtEl>
                                      </p:cBhvr>
                                      <p:to x="100000" y="80000"/>
                                    </p:animScale>
                                    <p:animScale>
                                      <p:cBhvr>
                                        <p:cTn id="47" dur="166" decel="50000">
                                          <p:stCondLst>
                                            <p:cond delay="1338"/>
                                          </p:stCondLst>
                                        </p:cTn>
                                        <p:tgtEl>
                                          <p:spTgt spid="20"/>
                                        </p:tgtEl>
                                      </p:cBhvr>
                                      <p:to x="100000" y="100000"/>
                                    </p:animScale>
                                    <p:animScale>
                                      <p:cBhvr>
                                        <p:cTn id="48" dur="26">
                                          <p:stCondLst>
                                            <p:cond delay="1642"/>
                                          </p:stCondLst>
                                        </p:cTn>
                                        <p:tgtEl>
                                          <p:spTgt spid="20"/>
                                        </p:tgtEl>
                                      </p:cBhvr>
                                      <p:to x="100000" y="90000"/>
                                    </p:animScale>
                                    <p:animScale>
                                      <p:cBhvr>
                                        <p:cTn id="49" dur="166" decel="50000">
                                          <p:stCondLst>
                                            <p:cond delay="1668"/>
                                          </p:stCondLst>
                                        </p:cTn>
                                        <p:tgtEl>
                                          <p:spTgt spid="20"/>
                                        </p:tgtEl>
                                      </p:cBhvr>
                                      <p:to x="100000" y="100000"/>
                                    </p:animScale>
                                    <p:animScale>
                                      <p:cBhvr>
                                        <p:cTn id="50" dur="26">
                                          <p:stCondLst>
                                            <p:cond delay="1808"/>
                                          </p:stCondLst>
                                        </p:cTn>
                                        <p:tgtEl>
                                          <p:spTgt spid="20"/>
                                        </p:tgtEl>
                                      </p:cBhvr>
                                      <p:to x="100000" y="95000"/>
                                    </p:animScale>
                                    <p:animScale>
                                      <p:cBhvr>
                                        <p:cTn id="51" dur="166" decel="50000">
                                          <p:stCondLst>
                                            <p:cond delay="1834"/>
                                          </p:stCondLst>
                                        </p:cTn>
                                        <p:tgtEl>
                                          <p:spTgt spid="20"/>
                                        </p:tgtEl>
                                      </p:cBhvr>
                                      <p:to x="100000" y="100000"/>
                                    </p:animScale>
                                  </p:childTnLst>
                                </p:cTn>
                              </p:par>
                            </p:childTnLst>
                          </p:cTn>
                        </p:par>
                        <p:par>
                          <p:cTn id="52" fill="hold">
                            <p:stCondLst>
                              <p:cond delay="2000"/>
                            </p:stCondLst>
                            <p:childTnLst>
                              <p:par>
                                <p:cTn id="53" presetID="31" presetClass="entr" presetSubtype="0" fill="hold" grpId="0" nodeType="afterEffect">
                                  <p:stCondLst>
                                    <p:cond delay="1000"/>
                                  </p:stCondLst>
                                  <p:childTnLst>
                                    <p:set>
                                      <p:cBhvr>
                                        <p:cTn id="54" dur="1" fill="hold">
                                          <p:stCondLst>
                                            <p:cond delay="0"/>
                                          </p:stCondLst>
                                        </p:cTn>
                                        <p:tgtEl>
                                          <p:spTgt spid="23"/>
                                        </p:tgtEl>
                                        <p:attrNameLst>
                                          <p:attrName>style.visibility</p:attrName>
                                        </p:attrNameLst>
                                      </p:cBhvr>
                                      <p:to>
                                        <p:strVal val="visible"/>
                                      </p:to>
                                    </p:set>
                                    <p:anim calcmode="lin" valueType="num">
                                      <p:cBhvr>
                                        <p:cTn id="55" dur="1000" fill="hold"/>
                                        <p:tgtEl>
                                          <p:spTgt spid="23"/>
                                        </p:tgtEl>
                                        <p:attrNameLst>
                                          <p:attrName>ppt_w</p:attrName>
                                        </p:attrNameLst>
                                      </p:cBhvr>
                                      <p:tavLst>
                                        <p:tav tm="0">
                                          <p:val>
                                            <p:fltVal val="0"/>
                                          </p:val>
                                        </p:tav>
                                        <p:tav tm="100000">
                                          <p:val>
                                            <p:strVal val="#ppt_w"/>
                                          </p:val>
                                        </p:tav>
                                      </p:tavLst>
                                    </p:anim>
                                    <p:anim calcmode="lin" valueType="num">
                                      <p:cBhvr>
                                        <p:cTn id="56" dur="1000" fill="hold"/>
                                        <p:tgtEl>
                                          <p:spTgt spid="23"/>
                                        </p:tgtEl>
                                        <p:attrNameLst>
                                          <p:attrName>ppt_h</p:attrName>
                                        </p:attrNameLst>
                                      </p:cBhvr>
                                      <p:tavLst>
                                        <p:tav tm="0">
                                          <p:val>
                                            <p:fltVal val="0"/>
                                          </p:val>
                                        </p:tav>
                                        <p:tav tm="100000">
                                          <p:val>
                                            <p:strVal val="#ppt_h"/>
                                          </p:val>
                                        </p:tav>
                                      </p:tavLst>
                                    </p:anim>
                                    <p:anim calcmode="lin" valueType="num">
                                      <p:cBhvr>
                                        <p:cTn id="57" dur="1000" fill="hold"/>
                                        <p:tgtEl>
                                          <p:spTgt spid="23"/>
                                        </p:tgtEl>
                                        <p:attrNameLst>
                                          <p:attrName>style.rotation</p:attrName>
                                        </p:attrNameLst>
                                      </p:cBhvr>
                                      <p:tavLst>
                                        <p:tav tm="0">
                                          <p:val>
                                            <p:fltVal val="90"/>
                                          </p:val>
                                        </p:tav>
                                        <p:tav tm="100000">
                                          <p:val>
                                            <p:fltVal val="0"/>
                                          </p:val>
                                        </p:tav>
                                      </p:tavLst>
                                    </p:anim>
                                    <p:animEffect transition="in" filter="fade">
                                      <p:cBhvr>
                                        <p:cTn id="58" dur="1000"/>
                                        <p:tgtEl>
                                          <p:spTgt spid="23"/>
                                        </p:tgtEl>
                                      </p:cBhvr>
                                    </p:animEffect>
                                  </p:childTnLst>
                                </p:cTn>
                              </p:par>
                              <p:par>
                                <p:cTn id="59" presetID="1" presetClass="entr" presetSubtype="0" fill="hold" grpId="0" nodeType="withEffect">
                                  <p:stCondLst>
                                    <p:cond delay="0"/>
                                  </p:stCondLst>
                                  <p:childTnLst>
                                    <p:set>
                                      <p:cBhvr>
                                        <p:cTn id="60"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flipV="1">
            <a:off x="1646701" y="5855377"/>
            <a:ext cx="1284917" cy="0"/>
          </a:xfrm>
          <a:prstGeom prst="line">
            <a:avLst/>
          </a:prstGeom>
          <a:ln w="57150" cap="flat">
            <a:solidFill>
              <a:srgbClr val="86EAE9"/>
            </a:solidFill>
            <a:prstDash val="solid"/>
            <a:headEnd type="none" w="sm" len="sm"/>
            <a:tailEnd type="none" w="sm" len="sm"/>
          </a:ln>
        </p:spPr>
      </p:sp>
      <p:sp>
        <p:nvSpPr>
          <p:cNvPr id="3" name="AutoShape 3"/>
          <p:cNvSpPr/>
          <p:nvPr/>
        </p:nvSpPr>
        <p:spPr>
          <a:xfrm>
            <a:off x="4232721" y="5867537"/>
            <a:ext cx="1260757" cy="0"/>
          </a:xfrm>
          <a:prstGeom prst="line">
            <a:avLst/>
          </a:prstGeom>
          <a:ln w="57150" cap="flat">
            <a:solidFill>
              <a:srgbClr val="3EDAD8"/>
            </a:solidFill>
            <a:prstDash val="solid"/>
            <a:headEnd type="none" w="sm" len="sm"/>
            <a:tailEnd type="none" w="sm" len="sm"/>
          </a:ln>
        </p:spPr>
      </p:sp>
      <p:sp>
        <p:nvSpPr>
          <p:cNvPr id="4" name="AutoShape 4"/>
          <p:cNvSpPr/>
          <p:nvPr/>
        </p:nvSpPr>
        <p:spPr>
          <a:xfrm>
            <a:off x="6580314" y="5822865"/>
            <a:ext cx="1285875" cy="0"/>
          </a:xfrm>
          <a:prstGeom prst="line">
            <a:avLst/>
          </a:prstGeom>
          <a:ln w="57150" cap="flat">
            <a:solidFill>
              <a:srgbClr val="18AFD6"/>
            </a:solidFill>
            <a:prstDash val="solid"/>
            <a:headEnd type="none" w="sm" len="sm"/>
            <a:tailEnd type="none" w="sm" len="sm"/>
          </a:ln>
        </p:spPr>
      </p:sp>
      <p:sp>
        <p:nvSpPr>
          <p:cNvPr id="5" name="AutoShape 5"/>
          <p:cNvSpPr/>
          <p:nvPr/>
        </p:nvSpPr>
        <p:spPr>
          <a:xfrm flipV="1">
            <a:off x="11062580" y="5826140"/>
            <a:ext cx="1224000" cy="29237"/>
          </a:xfrm>
          <a:prstGeom prst="line">
            <a:avLst/>
          </a:prstGeom>
          <a:ln w="57150" cap="flat">
            <a:solidFill>
              <a:srgbClr val="1C88CF"/>
            </a:solidFill>
            <a:prstDash val="solid"/>
            <a:headEnd type="none" w="sm" len="sm"/>
            <a:tailEnd type="none" w="sm" len="sm"/>
          </a:ln>
        </p:spPr>
        <p:txBody>
          <a:bodyPr/>
          <a:lstStyle/>
          <a:p>
            <a:endParaRPr lang="en-GB"/>
          </a:p>
        </p:txBody>
      </p:sp>
      <p:sp>
        <p:nvSpPr>
          <p:cNvPr id="6" name="AutoShape 6"/>
          <p:cNvSpPr/>
          <p:nvPr/>
        </p:nvSpPr>
        <p:spPr>
          <a:xfrm>
            <a:off x="12880405" y="5800480"/>
            <a:ext cx="1317078" cy="0"/>
          </a:xfrm>
          <a:prstGeom prst="line">
            <a:avLst/>
          </a:prstGeom>
          <a:ln w="57150" cap="flat">
            <a:solidFill>
              <a:srgbClr val="13538A"/>
            </a:solidFill>
            <a:prstDash val="solid"/>
            <a:headEnd type="none" w="sm" len="sm"/>
            <a:tailEnd type="none" w="sm" len="sm"/>
          </a:ln>
        </p:spPr>
      </p:sp>
      <p:grpSp>
        <p:nvGrpSpPr>
          <p:cNvPr id="7" name="Group 7"/>
          <p:cNvGrpSpPr/>
          <p:nvPr/>
        </p:nvGrpSpPr>
        <p:grpSpPr>
          <a:xfrm>
            <a:off x="620773" y="5176481"/>
            <a:ext cx="1382111" cy="1382111"/>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6EAE9"/>
            </a:solidFill>
          </p:spPr>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grpSp>
        <p:nvGrpSpPr>
          <p:cNvPr id="10" name="Group 10"/>
          <p:cNvGrpSpPr/>
          <p:nvPr/>
        </p:nvGrpSpPr>
        <p:grpSpPr>
          <a:xfrm>
            <a:off x="2850610" y="5176481"/>
            <a:ext cx="1382111" cy="1382111"/>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EDAD8"/>
            </a:solidFill>
          </p:spPr>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grpSp>
        <p:nvGrpSpPr>
          <p:cNvPr id="13" name="Group 13"/>
          <p:cNvGrpSpPr/>
          <p:nvPr/>
        </p:nvGrpSpPr>
        <p:grpSpPr>
          <a:xfrm>
            <a:off x="5198203" y="5131809"/>
            <a:ext cx="1382111" cy="1382111"/>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7C9EF"/>
            </a:solidFill>
          </p:spPr>
        </p:sp>
        <p:sp>
          <p:nvSpPr>
            <p:cNvPr id="15" name="TextBox 15"/>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grpSp>
        <p:nvGrpSpPr>
          <p:cNvPr id="16" name="Group 16"/>
          <p:cNvGrpSpPr/>
          <p:nvPr/>
        </p:nvGrpSpPr>
        <p:grpSpPr>
          <a:xfrm>
            <a:off x="7458239" y="5130920"/>
            <a:ext cx="1382111" cy="1382111"/>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8AFD6"/>
            </a:solidFill>
          </p:spPr>
        </p:sp>
        <p:sp>
          <p:nvSpPr>
            <p:cNvPr id="18" name="TextBox 18"/>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grpSp>
        <p:nvGrpSpPr>
          <p:cNvPr id="19" name="Group 19"/>
          <p:cNvGrpSpPr/>
          <p:nvPr/>
        </p:nvGrpSpPr>
        <p:grpSpPr>
          <a:xfrm>
            <a:off x="11777632" y="5080850"/>
            <a:ext cx="1382111" cy="1382111"/>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C88CF"/>
            </a:solidFill>
          </p:spPr>
        </p:sp>
        <p:sp>
          <p:nvSpPr>
            <p:cNvPr id="21" name="TextBox 21"/>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grpSp>
        <p:nvGrpSpPr>
          <p:cNvPr id="22" name="Group 22"/>
          <p:cNvGrpSpPr/>
          <p:nvPr/>
        </p:nvGrpSpPr>
        <p:grpSpPr>
          <a:xfrm>
            <a:off x="14098325" y="5130920"/>
            <a:ext cx="1382111" cy="1382111"/>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669B0"/>
            </a:solidFill>
          </p:spPr>
        </p:sp>
        <p:sp>
          <p:nvSpPr>
            <p:cNvPr id="24" name="TextBox 24"/>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5" name="Freeform 25"/>
          <p:cNvSpPr/>
          <p:nvPr/>
        </p:nvSpPr>
        <p:spPr>
          <a:xfrm>
            <a:off x="1427725" y="303653"/>
            <a:ext cx="3544570" cy="2987985"/>
          </a:xfrm>
          <a:custGeom>
            <a:avLst/>
            <a:gdLst/>
            <a:ahLst/>
            <a:cxnLst/>
            <a:rect l="l" t="t" r="r" b="b"/>
            <a:pathLst>
              <a:path w="3544570" h="2987985">
                <a:moveTo>
                  <a:pt x="0" y="0"/>
                </a:moveTo>
                <a:lnTo>
                  <a:pt x="3544571" y="0"/>
                </a:lnTo>
                <a:lnTo>
                  <a:pt x="3544571" y="2987985"/>
                </a:lnTo>
                <a:lnTo>
                  <a:pt x="0" y="2987985"/>
                </a:lnTo>
                <a:lnTo>
                  <a:pt x="0" y="0"/>
                </a:lnTo>
                <a:close/>
              </a:path>
            </a:pathLst>
          </a:custGeom>
          <a:blipFill>
            <a:blip r:embed="rId3"/>
            <a:stretch>
              <a:fillRect/>
            </a:stretch>
          </a:blipFill>
        </p:spPr>
      </p:sp>
      <p:grpSp>
        <p:nvGrpSpPr>
          <p:cNvPr id="26" name="Group 26"/>
          <p:cNvGrpSpPr/>
          <p:nvPr/>
        </p:nvGrpSpPr>
        <p:grpSpPr>
          <a:xfrm>
            <a:off x="16272664" y="5130920"/>
            <a:ext cx="1382111" cy="1382111"/>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538A"/>
            </a:solidFill>
          </p:spPr>
        </p:sp>
        <p:sp>
          <p:nvSpPr>
            <p:cNvPr id="28" name="TextBox 28"/>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29" name="AutoShape 29"/>
          <p:cNvSpPr/>
          <p:nvPr/>
        </p:nvSpPr>
        <p:spPr>
          <a:xfrm>
            <a:off x="15480436" y="5793401"/>
            <a:ext cx="1317078" cy="0"/>
          </a:xfrm>
          <a:prstGeom prst="line">
            <a:avLst/>
          </a:prstGeom>
          <a:ln w="57150" cap="flat">
            <a:solidFill>
              <a:srgbClr val="13538A"/>
            </a:solidFill>
            <a:prstDash val="solid"/>
            <a:headEnd type="none" w="sm" len="sm"/>
            <a:tailEnd type="none" w="sm" len="sm"/>
          </a:ln>
        </p:spPr>
      </p:sp>
      <p:sp>
        <p:nvSpPr>
          <p:cNvPr id="30" name="Freeform 30"/>
          <p:cNvSpPr/>
          <p:nvPr/>
        </p:nvSpPr>
        <p:spPr>
          <a:xfrm>
            <a:off x="3071201" y="5397450"/>
            <a:ext cx="926071" cy="940174"/>
          </a:xfrm>
          <a:custGeom>
            <a:avLst/>
            <a:gdLst/>
            <a:ahLst/>
            <a:cxnLst/>
            <a:rect l="l" t="t" r="r" b="b"/>
            <a:pathLst>
              <a:path w="926071" h="940174">
                <a:moveTo>
                  <a:pt x="0" y="0"/>
                </a:moveTo>
                <a:lnTo>
                  <a:pt x="926071" y="0"/>
                </a:lnTo>
                <a:lnTo>
                  <a:pt x="926071" y="940174"/>
                </a:lnTo>
                <a:lnTo>
                  <a:pt x="0" y="940174"/>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31" name="Freeform 31"/>
          <p:cNvSpPr/>
          <p:nvPr/>
        </p:nvSpPr>
        <p:spPr>
          <a:xfrm>
            <a:off x="5308687" y="5241849"/>
            <a:ext cx="1161143" cy="1161143"/>
          </a:xfrm>
          <a:custGeom>
            <a:avLst/>
            <a:gdLst/>
            <a:ahLst/>
            <a:cxnLst/>
            <a:rect l="l" t="t" r="r" b="b"/>
            <a:pathLst>
              <a:path w="1161143" h="1161143">
                <a:moveTo>
                  <a:pt x="0" y="0"/>
                </a:moveTo>
                <a:lnTo>
                  <a:pt x="1161143" y="0"/>
                </a:lnTo>
                <a:lnTo>
                  <a:pt x="1161143" y="1161143"/>
                </a:lnTo>
                <a:lnTo>
                  <a:pt x="0" y="1161143"/>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32" name="Freeform 32"/>
          <p:cNvSpPr/>
          <p:nvPr/>
        </p:nvSpPr>
        <p:spPr>
          <a:xfrm>
            <a:off x="7614766" y="5302608"/>
            <a:ext cx="1033678" cy="1105538"/>
          </a:xfrm>
          <a:custGeom>
            <a:avLst/>
            <a:gdLst/>
            <a:ahLst/>
            <a:cxnLst/>
            <a:rect l="l" t="t" r="r" b="b"/>
            <a:pathLst>
              <a:path w="1033678" h="1105538">
                <a:moveTo>
                  <a:pt x="0" y="0"/>
                </a:moveTo>
                <a:lnTo>
                  <a:pt x="1033679" y="0"/>
                </a:lnTo>
                <a:lnTo>
                  <a:pt x="1033679" y="1105538"/>
                </a:lnTo>
                <a:lnTo>
                  <a:pt x="0" y="1105538"/>
                </a:lnTo>
                <a:lnTo>
                  <a:pt x="0" y="0"/>
                </a:lnTo>
                <a:close/>
              </a:path>
            </a:pathLst>
          </a:custGeom>
          <a:blipFill>
            <a:blip r:embed="rId8"/>
            <a:stretch>
              <a:fillRect/>
            </a:stretch>
          </a:blipFill>
        </p:spPr>
      </p:sp>
      <p:sp>
        <p:nvSpPr>
          <p:cNvPr id="33" name="Freeform 33"/>
          <p:cNvSpPr/>
          <p:nvPr/>
        </p:nvSpPr>
        <p:spPr>
          <a:xfrm>
            <a:off x="11866838" y="5190890"/>
            <a:ext cx="1203699" cy="1203699"/>
          </a:xfrm>
          <a:custGeom>
            <a:avLst/>
            <a:gdLst/>
            <a:ahLst/>
            <a:cxnLst/>
            <a:rect l="l" t="t" r="r" b="b"/>
            <a:pathLst>
              <a:path w="1203699" h="1203699">
                <a:moveTo>
                  <a:pt x="0" y="0"/>
                </a:moveTo>
                <a:lnTo>
                  <a:pt x="1203699" y="0"/>
                </a:lnTo>
                <a:lnTo>
                  <a:pt x="1203699" y="1203699"/>
                </a:lnTo>
                <a:lnTo>
                  <a:pt x="0" y="1203699"/>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34" name="Freeform 34"/>
          <p:cNvSpPr/>
          <p:nvPr/>
        </p:nvSpPr>
        <p:spPr>
          <a:xfrm>
            <a:off x="14288825" y="5456121"/>
            <a:ext cx="1080583" cy="732599"/>
          </a:xfrm>
          <a:custGeom>
            <a:avLst/>
            <a:gdLst/>
            <a:ahLst/>
            <a:cxnLst/>
            <a:rect l="l" t="t" r="r" b="b"/>
            <a:pathLst>
              <a:path w="1080583" h="732599">
                <a:moveTo>
                  <a:pt x="0" y="0"/>
                </a:moveTo>
                <a:lnTo>
                  <a:pt x="1080583" y="0"/>
                </a:lnTo>
                <a:lnTo>
                  <a:pt x="1080583" y="732599"/>
                </a:lnTo>
                <a:lnTo>
                  <a:pt x="0" y="732599"/>
                </a:lnTo>
                <a:lnTo>
                  <a:pt x="0" y="0"/>
                </a:lnTo>
                <a:close/>
              </a:path>
            </a:pathLst>
          </a:custGeom>
          <a:blipFill>
            <a:blip r:embed="rId11"/>
            <a:stretch>
              <a:fillRect/>
            </a:stretch>
          </a:blipFill>
        </p:spPr>
      </p:sp>
      <p:grpSp>
        <p:nvGrpSpPr>
          <p:cNvPr id="35" name="Group 35"/>
          <p:cNvGrpSpPr/>
          <p:nvPr/>
        </p:nvGrpSpPr>
        <p:grpSpPr>
          <a:xfrm>
            <a:off x="9710864" y="5097519"/>
            <a:ext cx="1382111" cy="1382111"/>
            <a:chOff x="0" y="0"/>
            <a:chExt cx="812800" cy="812800"/>
          </a:xfrm>
        </p:grpSpPr>
        <p:sp>
          <p:nvSpPr>
            <p:cNvPr id="36" name="Freeform 3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89FC2"/>
            </a:solidFill>
          </p:spPr>
        </p:sp>
        <p:sp>
          <p:nvSpPr>
            <p:cNvPr id="37" name="TextBox 37"/>
            <p:cNvSpPr txBox="1"/>
            <p:nvPr/>
          </p:nvSpPr>
          <p:spPr>
            <a:xfrm>
              <a:off x="76200" y="38100"/>
              <a:ext cx="660400" cy="698500"/>
            </a:xfrm>
            <a:prstGeom prst="rect">
              <a:avLst/>
            </a:prstGeom>
          </p:spPr>
          <p:txBody>
            <a:bodyPr lIns="50800" tIns="50800" rIns="50800" bIns="50800" rtlCol="0" anchor="ctr"/>
            <a:lstStyle/>
            <a:p>
              <a:pPr algn="ctr">
                <a:lnSpc>
                  <a:spcPts val="2100"/>
                </a:lnSpc>
              </a:pPr>
              <a:endParaRPr/>
            </a:p>
          </p:txBody>
        </p:sp>
      </p:grpSp>
      <p:sp>
        <p:nvSpPr>
          <p:cNvPr id="38" name="Freeform 38"/>
          <p:cNvSpPr/>
          <p:nvPr/>
        </p:nvSpPr>
        <p:spPr>
          <a:xfrm>
            <a:off x="9781626" y="5567491"/>
            <a:ext cx="1240587" cy="408830"/>
          </a:xfrm>
          <a:custGeom>
            <a:avLst/>
            <a:gdLst/>
            <a:ahLst/>
            <a:cxnLst/>
            <a:rect l="l" t="t" r="r" b="b"/>
            <a:pathLst>
              <a:path w="1240587" h="408830">
                <a:moveTo>
                  <a:pt x="0" y="0"/>
                </a:moveTo>
                <a:lnTo>
                  <a:pt x="1240587" y="0"/>
                </a:lnTo>
                <a:lnTo>
                  <a:pt x="1240587" y="408829"/>
                </a:lnTo>
                <a:lnTo>
                  <a:pt x="0" y="408829"/>
                </a:lnTo>
                <a:lnTo>
                  <a:pt x="0" y="0"/>
                </a:lnTo>
                <a:close/>
              </a:path>
            </a:pathLst>
          </a:custGeom>
          <a:blipFill>
            <a:blip r:embed="rId12"/>
            <a:stretch>
              <a:fillRect/>
            </a:stretch>
          </a:blipFill>
        </p:spPr>
      </p:sp>
      <p:sp>
        <p:nvSpPr>
          <p:cNvPr id="39" name="TextBox 39"/>
          <p:cNvSpPr txBox="1"/>
          <p:nvPr/>
        </p:nvSpPr>
        <p:spPr>
          <a:xfrm>
            <a:off x="246838" y="6894920"/>
            <a:ext cx="2042322" cy="407670"/>
          </a:xfrm>
          <a:prstGeom prst="rect">
            <a:avLst/>
          </a:prstGeom>
        </p:spPr>
        <p:txBody>
          <a:bodyPr lIns="0" tIns="0" rIns="0" bIns="0" rtlCol="0" anchor="t">
            <a:spAutoFit/>
          </a:bodyPr>
          <a:lstStyle/>
          <a:p>
            <a:pPr algn="ctr">
              <a:lnSpc>
                <a:spcPts val="3449"/>
              </a:lnSpc>
            </a:pPr>
            <a:r>
              <a:rPr lang="en-US" sz="2299" spc="34" dirty="0">
                <a:solidFill>
                  <a:srgbClr val="191919"/>
                </a:solidFill>
                <a:latin typeface="Aileron"/>
                <a:ea typeface="Aileron"/>
                <a:cs typeface="Aileron"/>
                <a:sym typeface="Aileron"/>
              </a:rPr>
              <a:t>Launch</a:t>
            </a:r>
          </a:p>
        </p:txBody>
      </p:sp>
      <p:sp>
        <p:nvSpPr>
          <p:cNvPr id="40" name="TextBox 40"/>
          <p:cNvSpPr txBox="1"/>
          <p:nvPr/>
        </p:nvSpPr>
        <p:spPr>
          <a:xfrm>
            <a:off x="250053" y="4103588"/>
            <a:ext cx="2042322" cy="565150"/>
          </a:xfrm>
          <a:prstGeom prst="rect">
            <a:avLst/>
          </a:prstGeom>
        </p:spPr>
        <p:txBody>
          <a:bodyPr lIns="0" tIns="0" rIns="0" bIns="0" rtlCol="0" anchor="t">
            <a:spAutoFit/>
          </a:bodyPr>
          <a:lstStyle/>
          <a:p>
            <a:pPr algn="ctr">
              <a:lnSpc>
                <a:spcPts val="4549"/>
              </a:lnSpc>
            </a:pPr>
            <a:r>
              <a:rPr lang="en-US" sz="3499" b="1" dirty="0">
                <a:solidFill>
                  <a:srgbClr val="191919"/>
                </a:solidFill>
                <a:latin typeface="Aileron Bold"/>
                <a:ea typeface="Aileron Bold"/>
                <a:cs typeface="Aileron Bold"/>
                <a:sym typeface="Aileron Bold"/>
              </a:rPr>
              <a:t>1982</a:t>
            </a:r>
          </a:p>
        </p:txBody>
      </p:sp>
      <p:sp>
        <p:nvSpPr>
          <p:cNvPr id="41" name="TextBox 41"/>
          <p:cNvSpPr txBox="1"/>
          <p:nvPr/>
        </p:nvSpPr>
        <p:spPr>
          <a:xfrm>
            <a:off x="2499462" y="6940481"/>
            <a:ext cx="2149560" cy="1264920"/>
          </a:xfrm>
          <a:prstGeom prst="rect">
            <a:avLst/>
          </a:prstGeom>
        </p:spPr>
        <p:txBody>
          <a:bodyPr lIns="0" tIns="0" rIns="0" bIns="0" rtlCol="0" anchor="t">
            <a:spAutoFit/>
          </a:bodyPr>
          <a:lstStyle/>
          <a:p>
            <a:pPr marL="0" lvl="0" indent="0" algn="ctr">
              <a:lnSpc>
                <a:spcPts val="3449"/>
              </a:lnSpc>
              <a:spcBef>
                <a:spcPct val="0"/>
              </a:spcBef>
            </a:pPr>
            <a:r>
              <a:rPr lang="en-US" sz="2299" u="none" strike="noStrike" spc="34" dirty="0">
                <a:solidFill>
                  <a:srgbClr val="191919"/>
                </a:solidFill>
                <a:latin typeface="Aileron"/>
                <a:ea typeface="Aileron"/>
                <a:cs typeface="Aileron"/>
                <a:sym typeface="Aileron"/>
              </a:rPr>
              <a:t>Independent from Channel 4 </a:t>
            </a:r>
          </a:p>
          <a:p>
            <a:pPr marL="0" lvl="0" indent="0" algn="ctr">
              <a:lnSpc>
                <a:spcPts val="3449"/>
              </a:lnSpc>
              <a:spcBef>
                <a:spcPct val="0"/>
              </a:spcBef>
            </a:pPr>
            <a:endParaRPr lang="en-US" sz="2299" u="none" strike="noStrike" spc="34" dirty="0">
              <a:solidFill>
                <a:srgbClr val="191919"/>
              </a:solidFill>
              <a:latin typeface="Aileron"/>
              <a:ea typeface="Aileron"/>
              <a:cs typeface="Aileron"/>
              <a:sym typeface="Aileron"/>
            </a:endParaRPr>
          </a:p>
        </p:txBody>
      </p:sp>
      <p:sp>
        <p:nvSpPr>
          <p:cNvPr id="42" name="TextBox 42"/>
          <p:cNvSpPr txBox="1"/>
          <p:nvPr/>
        </p:nvSpPr>
        <p:spPr>
          <a:xfrm>
            <a:off x="2559075" y="4067136"/>
            <a:ext cx="2042322" cy="565150"/>
          </a:xfrm>
          <a:prstGeom prst="rect">
            <a:avLst/>
          </a:prstGeom>
        </p:spPr>
        <p:txBody>
          <a:bodyPr lIns="0" tIns="0" rIns="0" bIns="0" rtlCol="0" anchor="t">
            <a:spAutoFit/>
          </a:bodyPr>
          <a:lstStyle/>
          <a:p>
            <a:pPr marL="0" lvl="0" indent="0" algn="ctr">
              <a:lnSpc>
                <a:spcPts val="4549"/>
              </a:lnSpc>
              <a:spcBef>
                <a:spcPct val="0"/>
              </a:spcBef>
            </a:pPr>
            <a:r>
              <a:rPr lang="en-US" sz="3499" b="1" u="none" strike="noStrike" dirty="0">
                <a:solidFill>
                  <a:srgbClr val="191919"/>
                </a:solidFill>
                <a:latin typeface="Aileron Bold"/>
                <a:ea typeface="Aileron Bold"/>
                <a:cs typeface="Aileron Bold"/>
                <a:sym typeface="Aileron Bold"/>
              </a:rPr>
              <a:t>1988</a:t>
            </a:r>
          </a:p>
        </p:txBody>
      </p:sp>
      <p:sp>
        <p:nvSpPr>
          <p:cNvPr id="43" name="TextBox 43"/>
          <p:cNvSpPr txBox="1"/>
          <p:nvPr/>
        </p:nvSpPr>
        <p:spPr>
          <a:xfrm>
            <a:off x="4868097" y="6894920"/>
            <a:ext cx="2042322" cy="394852"/>
          </a:xfrm>
          <a:prstGeom prst="rect">
            <a:avLst/>
          </a:prstGeom>
        </p:spPr>
        <p:txBody>
          <a:bodyPr lIns="0" tIns="0" rIns="0" bIns="0" rtlCol="0" anchor="t">
            <a:spAutoFit/>
          </a:bodyPr>
          <a:lstStyle/>
          <a:p>
            <a:pPr marL="0" lvl="0" indent="0" algn="ctr">
              <a:lnSpc>
                <a:spcPts val="3449"/>
              </a:lnSpc>
              <a:spcBef>
                <a:spcPct val="0"/>
              </a:spcBef>
            </a:pPr>
            <a:r>
              <a:rPr lang="en-US" sz="2299" u="none" strike="noStrike" spc="34" dirty="0" smtClean="0">
                <a:solidFill>
                  <a:srgbClr val="191919"/>
                </a:solidFill>
                <a:latin typeface="Aileron"/>
                <a:ea typeface="Aileron"/>
                <a:cs typeface="Aileron"/>
                <a:sym typeface="Aileron"/>
              </a:rPr>
              <a:t>Digital </a:t>
            </a:r>
          </a:p>
        </p:txBody>
      </p:sp>
      <p:sp>
        <p:nvSpPr>
          <p:cNvPr id="44" name="TextBox 44"/>
          <p:cNvSpPr txBox="1"/>
          <p:nvPr/>
        </p:nvSpPr>
        <p:spPr>
          <a:xfrm>
            <a:off x="4868097" y="4118095"/>
            <a:ext cx="2042322" cy="565150"/>
          </a:xfrm>
          <a:prstGeom prst="rect">
            <a:avLst/>
          </a:prstGeom>
        </p:spPr>
        <p:txBody>
          <a:bodyPr lIns="0" tIns="0" rIns="0" bIns="0" rtlCol="0" anchor="t">
            <a:spAutoFit/>
          </a:bodyPr>
          <a:lstStyle/>
          <a:p>
            <a:pPr marL="0" lvl="0" indent="0" algn="ctr">
              <a:lnSpc>
                <a:spcPts val="4549"/>
              </a:lnSpc>
              <a:spcBef>
                <a:spcPct val="0"/>
              </a:spcBef>
            </a:pPr>
            <a:r>
              <a:rPr lang="en-US" sz="3499" b="1" dirty="0">
                <a:solidFill>
                  <a:srgbClr val="191919"/>
                </a:solidFill>
                <a:latin typeface="Aileron Bold"/>
                <a:ea typeface="Aileron Bold"/>
                <a:cs typeface="Aileron Bold"/>
                <a:sym typeface="Aileron Bold"/>
              </a:rPr>
              <a:t>1998</a:t>
            </a:r>
          </a:p>
        </p:txBody>
      </p:sp>
      <p:sp>
        <p:nvSpPr>
          <p:cNvPr id="45" name="TextBox 45"/>
          <p:cNvSpPr txBox="1"/>
          <p:nvPr/>
        </p:nvSpPr>
        <p:spPr>
          <a:xfrm>
            <a:off x="7128134" y="6894920"/>
            <a:ext cx="2042322" cy="407670"/>
          </a:xfrm>
          <a:prstGeom prst="rect">
            <a:avLst/>
          </a:prstGeom>
        </p:spPr>
        <p:txBody>
          <a:bodyPr lIns="0" tIns="0" rIns="0" bIns="0" rtlCol="0" anchor="t">
            <a:spAutoFit/>
          </a:bodyPr>
          <a:lstStyle/>
          <a:p>
            <a:pPr marL="0" lvl="0" indent="0" algn="ctr">
              <a:lnSpc>
                <a:spcPts val="3449"/>
              </a:lnSpc>
              <a:spcBef>
                <a:spcPct val="0"/>
              </a:spcBef>
            </a:pPr>
            <a:r>
              <a:rPr lang="en-US" sz="2299" u="none" strike="noStrike" spc="34" dirty="0" err="1">
                <a:solidFill>
                  <a:srgbClr val="191919"/>
                </a:solidFill>
                <a:latin typeface="Aileron"/>
                <a:ea typeface="Aileron"/>
                <a:cs typeface="Aileron"/>
                <a:sym typeface="Aileron"/>
              </a:rPr>
              <a:t>Cyw</a:t>
            </a:r>
            <a:endParaRPr lang="en-US" sz="2299" u="none" strike="noStrike" spc="34" dirty="0">
              <a:solidFill>
                <a:srgbClr val="191919"/>
              </a:solidFill>
              <a:latin typeface="Aileron"/>
              <a:ea typeface="Aileron"/>
              <a:cs typeface="Aileron"/>
              <a:sym typeface="Aileron"/>
            </a:endParaRPr>
          </a:p>
        </p:txBody>
      </p:sp>
      <p:sp>
        <p:nvSpPr>
          <p:cNvPr id="46" name="TextBox 46"/>
          <p:cNvSpPr txBox="1"/>
          <p:nvPr/>
        </p:nvSpPr>
        <p:spPr>
          <a:xfrm>
            <a:off x="7110445" y="4117206"/>
            <a:ext cx="2042322" cy="565150"/>
          </a:xfrm>
          <a:prstGeom prst="rect">
            <a:avLst/>
          </a:prstGeom>
        </p:spPr>
        <p:txBody>
          <a:bodyPr lIns="0" tIns="0" rIns="0" bIns="0" rtlCol="0" anchor="t">
            <a:spAutoFit/>
          </a:bodyPr>
          <a:lstStyle/>
          <a:p>
            <a:pPr marL="0" lvl="0" indent="0" algn="ctr">
              <a:lnSpc>
                <a:spcPts val="4549"/>
              </a:lnSpc>
              <a:spcBef>
                <a:spcPct val="0"/>
              </a:spcBef>
            </a:pPr>
            <a:r>
              <a:rPr lang="en-US" sz="3499" b="1" dirty="0">
                <a:solidFill>
                  <a:srgbClr val="191919"/>
                </a:solidFill>
                <a:latin typeface="Aileron Bold"/>
                <a:ea typeface="Aileron Bold"/>
                <a:cs typeface="Aileron Bold"/>
                <a:sym typeface="Aileron Bold"/>
              </a:rPr>
              <a:t>2008</a:t>
            </a:r>
          </a:p>
        </p:txBody>
      </p:sp>
      <p:sp>
        <p:nvSpPr>
          <p:cNvPr id="47" name="TextBox 47"/>
          <p:cNvSpPr txBox="1"/>
          <p:nvPr/>
        </p:nvSpPr>
        <p:spPr>
          <a:xfrm>
            <a:off x="11423080" y="6843961"/>
            <a:ext cx="2091214" cy="407670"/>
          </a:xfrm>
          <a:prstGeom prst="rect">
            <a:avLst/>
          </a:prstGeom>
        </p:spPr>
        <p:txBody>
          <a:bodyPr lIns="0" tIns="0" rIns="0" bIns="0" rtlCol="0" anchor="t">
            <a:spAutoFit/>
          </a:bodyPr>
          <a:lstStyle/>
          <a:p>
            <a:pPr marL="0" lvl="0" indent="0" algn="ctr">
              <a:lnSpc>
                <a:spcPts val="3449"/>
              </a:lnSpc>
              <a:spcBef>
                <a:spcPct val="0"/>
              </a:spcBef>
            </a:pPr>
            <a:r>
              <a:rPr lang="en-US" sz="2299" u="none" strike="noStrike" spc="34" dirty="0" err="1">
                <a:solidFill>
                  <a:srgbClr val="191919"/>
                </a:solidFill>
                <a:latin typeface="Aileron"/>
                <a:ea typeface="Aileron"/>
                <a:cs typeface="Aileron"/>
                <a:sym typeface="Aileron"/>
              </a:rPr>
              <a:t>iplayer</a:t>
            </a:r>
            <a:endParaRPr lang="en-US" sz="2299" u="none" strike="noStrike" spc="34" dirty="0">
              <a:solidFill>
                <a:srgbClr val="191919"/>
              </a:solidFill>
              <a:latin typeface="Aileron"/>
              <a:ea typeface="Aileron"/>
              <a:cs typeface="Aileron"/>
              <a:sym typeface="Aileron"/>
            </a:endParaRPr>
          </a:p>
        </p:txBody>
      </p:sp>
      <p:sp>
        <p:nvSpPr>
          <p:cNvPr id="48" name="TextBox 48"/>
          <p:cNvSpPr txBox="1"/>
          <p:nvPr/>
        </p:nvSpPr>
        <p:spPr>
          <a:xfrm>
            <a:off x="11447526" y="4067136"/>
            <a:ext cx="2042322" cy="565150"/>
          </a:xfrm>
          <a:prstGeom prst="rect">
            <a:avLst/>
          </a:prstGeom>
        </p:spPr>
        <p:txBody>
          <a:bodyPr lIns="0" tIns="0" rIns="0" bIns="0" rtlCol="0" anchor="t">
            <a:spAutoFit/>
          </a:bodyPr>
          <a:lstStyle/>
          <a:p>
            <a:pPr marL="0" lvl="0" indent="0" algn="ctr">
              <a:lnSpc>
                <a:spcPts val="4549"/>
              </a:lnSpc>
              <a:spcBef>
                <a:spcPct val="0"/>
              </a:spcBef>
            </a:pPr>
            <a:r>
              <a:rPr lang="en-US" sz="3499" b="1" dirty="0">
                <a:solidFill>
                  <a:srgbClr val="191919"/>
                </a:solidFill>
                <a:latin typeface="Aileron Bold"/>
                <a:ea typeface="Aileron Bold"/>
                <a:cs typeface="Aileron Bold"/>
                <a:sym typeface="Aileron Bold"/>
              </a:rPr>
              <a:t>2014</a:t>
            </a:r>
          </a:p>
        </p:txBody>
      </p:sp>
      <p:sp>
        <p:nvSpPr>
          <p:cNvPr id="49" name="TextBox 49"/>
          <p:cNvSpPr txBox="1"/>
          <p:nvPr/>
        </p:nvSpPr>
        <p:spPr>
          <a:xfrm>
            <a:off x="13807955" y="6836988"/>
            <a:ext cx="2042322" cy="872034"/>
          </a:xfrm>
          <a:prstGeom prst="rect">
            <a:avLst/>
          </a:prstGeom>
        </p:spPr>
        <p:txBody>
          <a:bodyPr lIns="0" tIns="0" rIns="0" bIns="0" rtlCol="0" anchor="t">
            <a:spAutoFit/>
          </a:bodyPr>
          <a:lstStyle/>
          <a:p>
            <a:pPr marL="0" lvl="0" indent="0" algn="ctr">
              <a:lnSpc>
                <a:spcPts val="3449"/>
              </a:lnSpc>
              <a:spcBef>
                <a:spcPct val="0"/>
              </a:spcBef>
            </a:pPr>
            <a:r>
              <a:rPr lang="en-US" sz="2299" u="none" strike="noStrike" spc="34" dirty="0" err="1" smtClean="0">
                <a:solidFill>
                  <a:srgbClr val="191919"/>
                </a:solidFill>
                <a:latin typeface="Aileron"/>
                <a:ea typeface="Aileron"/>
                <a:cs typeface="Aileron"/>
                <a:sym typeface="Aileron"/>
              </a:rPr>
              <a:t>Hwb</a:t>
            </a:r>
            <a:endParaRPr lang="en-US" sz="2299" spc="34" dirty="0">
              <a:solidFill>
                <a:srgbClr val="191919"/>
              </a:solidFill>
              <a:latin typeface="Aileron"/>
              <a:ea typeface="Aileron"/>
              <a:cs typeface="Aileron"/>
              <a:sym typeface="Aileron"/>
            </a:endParaRPr>
          </a:p>
          <a:p>
            <a:pPr marL="0" lvl="0" indent="0" algn="ctr">
              <a:lnSpc>
                <a:spcPts val="3449"/>
              </a:lnSpc>
              <a:spcBef>
                <a:spcPct val="0"/>
              </a:spcBef>
            </a:pPr>
            <a:r>
              <a:rPr lang="en-US" sz="2299" u="none" strike="noStrike" spc="34" dirty="0" smtClean="0">
                <a:solidFill>
                  <a:srgbClr val="191919"/>
                </a:solidFill>
                <a:latin typeface="Aileron"/>
                <a:ea typeface="Aileron"/>
                <a:cs typeface="Aileron"/>
                <a:sym typeface="Aileron"/>
              </a:rPr>
              <a:t>80Hrs</a:t>
            </a:r>
            <a:endParaRPr lang="en-US" sz="2299" u="none" strike="noStrike" spc="34" dirty="0">
              <a:solidFill>
                <a:srgbClr val="191919"/>
              </a:solidFill>
              <a:latin typeface="Aileron"/>
              <a:ea typeface="Aileron"/>
              <a:cs typeface="Aileron"/>
              <a:sym typeface="Aileron"/>
            </a:endParaRPr>
          </a:p>
        </p:txBody>
      </p:sp>
      <p:sp>
        <p:nvSpPr>
          <p:cNvPr id="50" name="TextBox 50"/>
          <p:cNvSpPr txBox="1"/>
          <p:nvPr/>
        </p:nvSpPr>
        <p:spPr>
          <a:xfrm>
            <a:off x="13768219" y="4118095"/>
            <a:ext cx="2042322" cy="565150"/>
          </a:xfrm>
          <a:prstGeom prst="rect">
            <a:avLst/>
          </a:prstGeom>
        </p:spPr>
        <p:txBody>
          <a:bodyPr lIns="0" tIns="0" rIns="0" bIns="0" rtlCol="0" anchor="t">
            <a:spAutoFit/>
          </a:bodyPr>
          <a:lstStyle/>
          <a:p>
            <a:pPr marL="0" lvl="0" indent="0" algn="ctr">
              <a:lnSpc>
                <a:spcPts val="4549"/>
              </a:lnSpc>
              <a:spcBef>
                <a:spcPct val="0"/>
              </a:spcBef>
            </a:pPr>
            <a:r>
              <a:rPr lang="en-US" sz="3499" b="1" dirty="0">
                <a:solidFill>
                  <a:srgbClr val="191919"/>
                </a:solidFill>
                <a:latin typeface="Aileron Bold"/>
                <a:ea typeface="Aileron Bold"/>
                <a:cs typeface="Aileron Bold"/>
                <a:sym typeface="Aileron Bold"/>
              </a:rPr>
              <a:t>2021</a:t>
            </a:r>
          </a:p>
        </p:txBody>
      </p:sp>
      <p:sp>
        <p:nvSpPr>
          <p:cNvPr id="51" name="TextBox 51"/>
          <p:cNvSpPr txBox="1"/>
          <p:nvPr/>
        </p:nvSpPr>
        <p:spPr>
          <a:xfrm>
            <a:off x="4940023" y="700654"/>
            <a:ext cx="11724140" cy="1285875"/>
          </a:xfrm>
          <a:prstGeom prst="rect">
            <a:avLst/>
          </a:prstGeom>
        </p:spPr>
        <p:txBody>
          <a:bodyPr lIns="0" tIns="0" rIns="0" bIns="0" rtlCol="0" anchor="t">
            <a:spAutoFit/>
          </a:bodyPr>
          <a:lstStyle/>
          <a:p>
            <a:pPr algn="ctr">
              <a:lnSpc>
                <a:spcPts val="5879"/>
              </a:lnSpc>
            </a:pPr>
            <a:r>
              <a:rPr lang="en-US" sz="4899" b="1" spc="146" dirty="0">
                <a:solidFill>
                  <a:srgbClr val="191919"/>
                </a:solidFill>
                <a:latin typeface="Aileron Ultra-Bold"/>
                <a:ea typeface="Aileron Ultra-Bold"/>
                <a:cs typeface="Aileron Ultra-Bold"/>
                <a:sym typeface="Aileron Ultra-Bold"/>
              </a:rPr>
              <a:t>SIANEL PEDWAR CYMRU  </a:t>
            </a:r>
          </a:p>
          <a:p>
            <a:pPr algn="ctr">
              <a:lnSpc>
                <a:spcPts val="4320"/>
              </a:lnSpc>
            </a:pPr>
            <a:r>
              <a:rPr lang="en-US" sz="3600" b="1" spc="107" dirty="0">
                <a:solidFill>
                  <a:srgbClr val="191919"/>
                </a:solidFill>
                <a:latin typeface="Aileron Ultra-Bold"/>
                <a:ea typeface="Aileron Ultra-Bold"/>
                <a:cs typeface="Aileron Ultra-Bold"/>
                <a:sym typeface="Aileron Ultra-Bold"/>
              </a:rPr>
              <a:t> (Channel Four Wales)</a:t>
            </a:r>
          </a:p>
        </p:txBody>
      </p:sp>
      <p:sp>
        <p:nvSpPr>
          <p:cNvPr id="52" name="TextBox 52"/>
          <p:cNvSpPr txBox="1"/>
          <p:nvPr/>
        </p:nvSpPr>
        <p:spPr>
          <a:xfrm>
            <a:off x="290668" y="5646780"/>
            <a:ext cx="2042322" cy="388620"/>
          </a:xfrm>
          <a:prstGeom prst="rect">
            <a:avLst/>
          </a:prstGeom>
        </p:spPr>
        <p:txBody>
          <a:bodyPr lIns="0" tIns="0" rIns="0" bIns="0" rtlCol="0" anchor="t">
            <a:spAutoFit/>
          </a:bodyPr>
          <a:lstStyle/>
          <a:p>
            <a:pPr algn="ctr">
              <a:lnSpc>
                <a:spcPts val="3120"/>
              </a:lnSpc>
            </a:pPr>
            <a:r>
              <a:rPr lang="en-US" sz="2400" b="1" dirty="0">
                <a:solidFill>
                  <a:srgbClr val="191919"/>
                </a:solidFill>
                <a:latin typeface="Aileron Bold"/>
                <a:ea typeface="Aileron Bold"/>
                <a:cs typeface="Aileron Bold"/>
                <a:sym typeface="Aileron Bold"/>
              </a:rPr>
              <a:t>22 HRS</a:t>
            </a:r>
          </a:p>
        </p:txBody>
      </p:sp>
      <p:sp>
        <p:nvSpPr>
          <p:cNvPr id="53" name="TextBox 53"/>
          <p:cNvSpPr txBox="1"/>
          <p:nvPr/>
        </p:nvSpPr>
        <p:spPr>
          <a:xfrm>
            <a:off x="15942558" y="6894920"/>
            <a:ext cx="2042322" cy="407670"/>
          </a:xfrm>
          <a:prstGeom prst="rect">
            <a:avLst/>
          </a:prstGeom>
        </p:spPr>
        <p:txBody>
          <a:bodyPr lIns="0" tIns="0" rIns="0" bIns="0" rtlCol="0" anchor="t">
            <a:spAutoFit/>
          </a:bodyPr>
          <a:lstStyle/>
          <a:p>
            <a:pPr marL="0" lvl="0" indent="0" algn="ctr">
              <a:lnSpc>
                <a:spcPts val="3449"/>
              </a:lnSpc>
              <a:spcBef>
                <a:spcPct val="0"/>
              </a:spcBef>
            </a:pPr>
            <a:r>
              <a:rPr lang="en-US" sz="2299" u="none" strike="noStrike" spc="34" dirty="0">
                <a:solidFill>
                  <a:srgbClr val="191919"/>
                </a:solidFill>
                <a:latin typeface="Aileron"/>
                <a:ea typeface="Aileron"/>
                <a:cs typeface="Aileron"/>
                <a:sym typeface="Aileron"/>
              </a:rPr>
              <a:t>115 hours</a:t>
            </a:r>
          </a:p>
        </p:txBody>
      </p:sp>
      <p:sp>
        <p:nvSpPr>
          <p:cNvPr id="54" name="TextBox 54"/>
          <p:cNvSpPr txBox="1"/>
          <p:nvPr/>
        </p:nvSpPr>
        <p:spPr>
          <a:xfrm>
            <a:off x="15942558" y="4118095"/>
            <a:ext cx="2042322" cy="565150"/>
          </a:xfrm>
          <a:prstGeom prst="rect">
            <a:avLst/>
          </a:prstGeom>
        </p:spPr>
        <p:txBody>
          <a:bodyPr lIns="0" tIns="0" rIns="0" bIns="0" rtlCol="0" anchor="t">
            <a:spAutoFit/>
          </a:bodyPr>
          <a:lstStyle/>
          <a:p>
            <a:pPr marL="0" lvl="0" indent="0" algn="ctr">
              <a:lnSpc>
                <a:spcPts val="4549"/>
              </a:lnSpc>
              <a:spcBef>
                <a:spcPct val="0"/>
              </a:spcBef>
            </a:pPr>
            <a:r>
              <a:rPr lang="en-US" sz="3499" b="1" u="none" strike="noStrike" dirty="0">
                <a:solidFill>
                  <a:srgbClr val="191919"/>
                </a:solidFill>
                <a:latin typeface="Aileron Bold"/>
                <a:ea typeface="Aileron Bold"/>
                <a:cs typeface="Aileron Bold"/>
                <a:sym typeface="Aileron Bold"/>
              </a:rPr>
              <a:t>PRESENT</a:t>
            </a:r>
          </a:p>
        </p:txBody>
      </p:sp>
      <p:sp>
        <p:nvSpPr>
          <p:cNvPr id="55" name="TextBox 55"/>
          <p:cNvSpPr txBox="1"/>
          <p:nvPr/>
        </p:nvSpPr>
        <p:spPr>
          <a:xfrm>
            <a:off x="81631" y="9852686"/>
            <a:ext cx="18124738" cy="259715"/>
          </a:xfrm>
          <a:prstGeom prst="rect">
            <a:avLst/>
          </a:prstGeom>
        </p:spPr>
        <p:txBody>
          <a:bodyPr lIns="0" tIns="0" rIns="0" bIns="0" rtlCol="0" anchor="t">
            <a:spAutoFit/>
          </a:bodyPr>
          <a:lstStyle/>
          <a:p>
            <a:pPr algn="l">
              <a:lnSpc>
                <a:spcPts val="1960"/>
              </a:lnSpc>
              <a:spcBef>
                <a:spcPct val="0"/>
              </a:spcBef>
            </a:pPr>
            <a:r>
              <a:rPr lang="en-US" sz="1400" dirty="0">
                <a:solidFill>
                  <a:srgbClr val="191919"/>
                </a:solidFill>
                <a:latin typeface="Poppins"/>
                <a:ea typeface="Poppins"/>
                <a:cs typeface="Poppins"/>
                <a:sym typeface="Poppins"/>
              </a:rPr>
              <a:t>(</a:t>
            </a:r>
            <a:r>
              <a:rPr lang="en-US" sz="1400" dirty="0" err="1">
                <a:solidFill>
                  <a:srgbClr val="191919"/>
                </a:solidFill>
                <a:latin typeface="Poppins"/>
                <a:ea typeface="Poppins"/>
                <a:cs typeface="Poppins"/>
                <a:sym typeface="Poppins"/>
              </a:rPr>
              <a:t>Canva</a:t>
            </a:r>
            <a:r>
              <a:rPr lang="en-US" sz="1400" dirty="0">
                <a:solidFill>
                  <a:srgbClr val="191919"/>
                </a:solidFill>
                <a:latin typeface="Poppins"/>
                <a:ea typeface="Poppins"/>
                <a:cs typeface="Poppins"/>
                <a:sym typeface="Poppins"/>
              </a:rPr>
              <a:t>, 2013; </a:t>
            </a:r>
            <a:r>
              <a:rPr lang="en-US" sz="1400" dirty="0" err="1">
                <a:solidFill>
                  <a:srgbClr val="191919"/>
                </a:solidFill>
                <a:latin typeface="Poppins"/>
                <a:ea typeface="Poppins"/>
                <a:cs typeface="Poppins"/>
                <a:sym typeface="Poppins"/>
              </a:rPr>
              <a:t>Furet</a:t>
            </a:r>
            <a:r>
              <a:rPr lang="en-US" sz="1400" dirty="0">
                <a:solidFill>
                  <a:srgbClr val="191919"/>
                </a:solidFill>
                <a:latin typeface="Poppins"/>
                <a:ea typeface="Poppins"/>
                <a:cs typeface="Poppins"/>
                <a:sym typeface="Poppins"/>
              </a:rPr>
              <a:t>, 2022; Laughton, 2004; McAllister, 2003; S4C, </a:t>
            </a:r>
            <a:r>
              <a:rPr lang="en-US" sz="1400" dirty="0" err="1">
                <a:solidFill>
                  <a:srgbClr val="191919"/>
                </a:solidFill>
                <a:latin typeface="Poppins"/>
                <a:ea typeface="Poppins"/>
                <a:cs typeface="Poppins"/>
                <a:sym typeface="Poppins"/>
              </a:rPr>
              <a:t>n.d</a:t>
            </a:r>
            <a:r>
              <a:rPr lang="en-US" sz="1400" dirty="0">
                <a:solidFill>
                  <a:srgbClr val="191919"/>
                </a:solidFill>
                <a:latin typeface="Poppins"/>
                <a:ea typeface="Poppins"/>
                <a:cs typeface="Poppins"/>
                <a:sym typeface="Poppins"/>
              </a:rPr>
              <a:t>; S4C, 2001; S4C, 2014; S4C, 2021; S4C 2022; S4C/</a:t>
            </a:r>
            <a:r>
              <a:rPr lang="en-US" sz="1400" dirty="0" err="1">
                <a:solidFill>
                  <a:srgbClr val="191919"/>
                </a:solidFill>
                <a:latin typeface="Poppins"/>
                <a:ea typeface="Poppins"/>
                <a:cs typeface="Poppins"/>
                <a:sym typeface="Poppins"/>
              </a:rPr>
              <a:t>Clic</a:t>
            </a:r>
            <a:r>
              <a:rPr lang="en-US" sz="1400" dirty="0">
                <a:solidFill>
                  <a:srgbClr val="191919"/>
                </a:solidFill>
                <a:latin typeface="Poppins"/>
                <a:ea typeface="Poppins"/>
                <a:cs typeface="Poppins"/>
                <a:sym typeface="Poppins"/>
              </a:rPr>
              <a:t>, 2011; </a:t>
            </a:r>
            <a:r>
              <a:rPr lang="en-US" sz="1400" dirty="0" err="1">
                <a:solidFill>
                  <a:srgbClr val="191919"/>
                </a:solidFill>
                <a:latin typeface="Poppins"/>
                <a:ea typeface="Poppins"/>
                <a:cs typeface="Poppins"/>
                <a:sym typeface="Poppins"/>
              </a:rPr>
              <a:t>Shipton</a:t>
            </a:r>
            <a:r>
              <a:rPr lang="en-US" sz="1400" dirty="0">
                <a:solidFill>
                  <a:srgbClr val="191919"/>
                </a:solidFill>
                <a:latin typeface="Poppins"/>
                <a:ea typeface="Poppins"/>
                <a:cs typeface="Poppins"/>
                <a:sym typeface="Poppins"/>
              </a:rPr>
              <a:t>, 2009; UK Parliament; 2010; Welsh Government, 2021)</a:t>
            </a:r>
          </a:p>
        </p:txBody>
      </p:sp>
      <p:sp>
        <p:nvSpPr>
          <p:cNvPr id="56" name="TextBox 56"/>
          <p:cNvSpPr txBox="1"/>
          <p:nvPr/>
        </p:nvSpPr>
        <p:spPr>
          <a:xfrm>
            <a:off x="15942558" y="5613823"/>
            <a:ext cx="2042322" cy="388620"/>
          </a:xfrm>
          <a:prstGeom prst="rect">
            <a:avLst/>
          </a:prstGeom>
        </p:spPr>
        <p:txBody>
          <a:bodyPr lIns="0" tIns="0" rIns="0" bIns="0" rtlCol="0" anchor="t">
            <a:spAutoFit/>
          </a:bodyPr>
          <a:lstStyle/>
          <a:p>
            <a:pPr algn="ctr">
              <a:lnSpc>
                <a:spcPts val="3120"/>
              </a:lnSpc>
            </a:pPr>
            <a:r>
              <a:rPr lang="en-US" sz="2400" b="1">
                <a:solidFill>
                  <a:srgbClr val="FFFFFF"/>
                </a:solidFill>
                <a:latin typeface="Aileron Bold"/>
                <a:ea typeface="Aileron Bold"/>
                <a:cs typeface="Aileron Bold"/>
                <a:sym typeface="Aileron Bold"/>
              </a:rPr>
              <a:t>115 HRS</a:t>
            </a:r>
          </a:p>
        </p:txBody>
      </p:sp>
      <p:sp>
        <p:nvSpPr>
          <p:cNvPr id="57" name="TextBox 57"/>
          <p:cNvSpPr txBox="1"/>
          <p:nvPr/>
        </p:nvSpPr>
        <p:spPr>
          <a:xfrm>
            <a:off x="9380758" y="6861519"/>
            <a:ext cx="2042322" cy="872034"/>
          </a:xfrm>
          <a:prstGeom prst="rect">
            <a:avLst/>
          </a:prstGeom>
        </p:spPr>
        <p:txBody>
          <a:bodyPr lIns="0" tIns="0" rIns="0" bIns="0" rtlCol="0" anchor="t">
            <a:spAutoFit/>
          </a:bodyPr>
          <a:lstStyle/>
          <a:p>
            <a:pPr marL="0" lvl="0" indent="0" algn="ctr">
              <a:lnSpc>
                <a:spcPts val="3449"/>
              </a:lnSpc>
              <a:spcBef>
                <a:spcPct val="0"/>
              </a:spcBef>
            </a:pPr>
            <a:r>
              <a:rPr lang="en-US" sz="2299" spc="34" dirty="0">
                <a:solidFill>
                  <a:srgbClr val="191919"/>
                </a:solidFill>
                <a:latin typeface="Aileron"/>
                <a:ea typeface="Aileron"/>
                <a:cs typeface="Aileron"/>
                <a:sym typeface="Aileron"/>
              </a:rPr>
              <a:t>S4C </a:t>
            </a:r>
            <a:r>
              <a:rPr lang="en-US" sz="2299" spc="34" dirty="0" err="1" smtClean="0">
                <a:solidFill>
                  <a:srgbClr val="191919"/>
                </a:solidFill>
                <a:latin typeface="Aileron"/>
                <a:ea typeface="Aileron"/>
                <a:cs typeface="Aileron"/>
                <a:sym typeface="Aileron"/>
              </a:rPr>
              <a:t>Clic</a:t>
            </a:r>
            <a:endParaRPr lang="en-US" sz="2299" spc="34" dirty="0" smtClean="0">
              <a:solidFill>
                <a:srgbClr val="191919"/>
              </a:solidFill>
              <a:latin typeface="Aileron"/>
              <a:ea typeface="Aileron"/>
              <a:cs typeface="Aileron"/>
              <a:sym typeface="Aileron"/>
            </a:endParaRPr>
          </a:p>
          <a:p>
            <a:pPr marL="0" lvl="0" indent="0" algn="ctr">
              <a:lnSpc>
                <a:spcPts val="3449"/>
              </a:lnSpc>
              <a:spcBef>
                <a:spcPct val="0"/>
              </a:spcBef>
            </a:pPr>
            <a:r>
              <a:rPr lang="en-US" sz="2299" spc="34" dirty="0" smtClean="0">
                <a:solidFill>
                  <a:srgbClr val="191919"/>
                </a:solidFill>
                <a:latin typeface="Aileron"/>
                <a:ea typeface="Aileron"/>
                <a:cs typeface="Aileron"/>
                <a:sym typeface="Aileron"/>
              </a:rPr>
              <a:t>80,000 visits</a:t>
            </a:r>
            <a:endParaRPr lang="en-US" sz="2299" spc="34" dirty="0">
              <a:solidFill>
                <a:srgbClr val="191919"/>
              </a:solidFill>
              <a:latin typeface="Aileron"/>
              <a:ea typeface="Aileron"/>
              <a:cs typeface="Aileron"/>
              <a:sym typeface="Aileron"/>
            </a:endParaRPr>
          </a:p>
        </p:txBody>
      </p:sp>
      <p:sp>
        <p:nvSpPr>
          <p:cNvPr id="58" name="TextBox 58"/>
          <p:cNvSpPr txBox="1"/>
          <p:nvPr/>
        </p:nvSpPr>
        <p:spPr>
          <a:xfrm>
            <a:off x="9363069" y="4083805"/>
            <a:ext cx="2042322" cy="565150"/>
          </a:xfrm>
          <a:prstGeom prst="rect">
            <a:avLst/>
          </a:prstGeom>
        </p:spPr>
        <p:txBody>
          <a:bodyPr lIns="0" tIns="0" rIns="0" bIns="0" rtlCol="0" anchor="t">
            <a:spAutoFit/>
          </a:bodyPr>
          <a:lstStyle/>
          <a:p>
            <a:pPr marL="0" lvl="0" indent="0" algn="ctr">
              <a:lnSpc>
                <a:spcPts val="4549"/>
              </a:lnSpc>
              <a:spcBef>
                <a:spcPct val="0"/>
              </a:spcBef>
            </a:pPr>
            <a:r>
              <a:rPr lang="en-US" sz="3499" b="1" dirty="0">
                <a:solidFill>
                  <a:srgbClr val="191919"/>
                </a:solidFill>
                <a:latin typeface="Aileron Bold"/>
                <a:ea typeface="Aileron Bold"/>
                <a:cs typeface="Aileron Bold"/>
                <a:sym typeface="Aileron Bold"/>
              </a:rPr>
              <a:t>2011</a:t>
            </a:r>
          </a:p>
        </p:txBody>
      </p:sp>
      <p:sp>
        <p:nvSpPr>
          <p:cNvPr id="62" name="AutoShape 5"/>
          <p:cNvSpPr/>
          <p:nvPr/>
        </p:nvSpPr>
        <p:spPr>
          <a:xfrm flipV="1">
            <a:off x="8769588" y="5867536"/>
            <a:ext cx="941276" cy="4961"/>
          </a:xfrm>
          <a:prstGeom prst="line">
            <a:avLst/>
          </a:prstGeom>
          <a:ln w="57150" cap="flat">
            <a:solidFill>
              <a:srgbClr val="1C88CF"/>
            </a:solidFill>
            <a:prstDash val="solid"/>
            <a:headEnd type="none" w="sm" len="sm"/>
            <a:tailEnd type="none" w="sm" len="sm"/>
          </a:ln>
        </p:spPr>
        <p:txBody>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wheel(1)">
                                      <p:cBhvr>
                                        <p:cTn id="7" dur="2000"/>
                                        <p:tgtEl>
                                          <p:spTgt spid="25"/>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51">
                                            <p:txEl>
                                              <p:pRg st="0" end="0"/>
                                            </p:txEl>
                                          </p:spTgt>
                                        </p:tgtEl>
                                        <p:attrNameLst>
                                          <p:attrName>style.visibility</p:attrName>
                                        </p:attrNameLst>
                                      </p:cBhvr>
                                      <p:to>
                                        <p:strVal val="visible"/>
                                      </p:to>
                                    </p:set>
                                    <p:animEffect transition="in" filter="fade">
                                      <p:cBhvr>
                                        <p:cTn id="11" dur="500"/>
                                        <p:tgtEl>
                                          <p:spTgt spid="51">
                                            <p:txEl>
                                              <p:pRg st="0" end="0"/>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51">
                                            <p:txEl>
                                              <p:pRg st="1" end="1"/>
                                            </p:txEl>
                                          </p:spTgt>
                                        </p:tgtEl>
                                        <p:attrNameLst>
                                          <p:attrName>style.visibility</p:attrName>
                                        </p:attrNameLst>
                                      </p:cBhvr>
                                      <p:to>
                                        <p:strVal val="visible"/>
                                      </p:to>
                                    </p:set>
                                    <p:animEffect transition="in" filter="fade">
                                      <p:cBhvr>
                                        <p:cTn id="14" dur="500"/>
                                        <p:tgtEl>
                                          <p:spTgt spid="51">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40"/>
                                        </p:tgtEl>
                                        <p:attrNameLst>
                                          <p:attrName>style.visibility</p:attrName>
                                        </p:attrNameLst>
                                      </p:cBhvr>
                                      <p:to>
                                        <p:strVal val="visible"/>
                                      </p:to>
                                    </p:set>
                                    <p:animEffect transition="in" filter="fade">
                                      <p:cBhvr>
                                        <p:cTn id="19" dur="500"/>
                                        <p:tgtEl>
                                          <p:spTgt spid="40"/>
                                        </p:tgtEl>
                                      </p:cBhvr>
                                    </p:animEffect>
                                  </p:childTnLst>
                                </p:cTn>
                              </p:par>
                            </p:childTnLst>
                          </p:cTn>
                        </p:par>
                        <p:par>
                          <p:cTn id="20" fill="hold">
                            <p:stCondLst>
                              <p:cond delay="500"/>
                            </p:stCondLst>
                            <p:childTnLst>
                              <p:par>
                                <p:cTn id="21" presetID="42" presetClass="entr" presetSubtype="0" fill="hold"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1000"/>
                                        <p:tgtEl>
                                          <p:spTgt spid="7"/>
                                        </p:tgtEl>
                                      </p:cBhvr>
                                    </p:animEffect>
                                    <p:anim calcmode="lin" valueType="num">
                                      <p:cBhvr>
                                        <p:cTn id="24" dur="1000" fill="hold"/>
                                        <p:tgtEl>
                                          <p:spTgt spid="7"/>
                                        </p:tgtEl>
                                        <p:attrNameLst>
                                          <p:attrName>ppt_x</p:attrName>
                                        </p:attrNameLst>
                                      </p:cBhvr>
                                      <p:tavLst>
                                        <p:tav tm="0">
                                          <p:val>
                                            <p:strVal val="#ppt_x"/>
                                          </p:val>
                                        </p:tav>
                                        <p:tav tm="100000">
                                          <p:val>
                                            <p:strVal val="#ppt_x"/>
                                          </p:val>
                                        </p:tav>
                                      </p:tavLst>
                                    </p:anim>
                                    <p:anim calcmode="lin" valueType="num">
                                      <p:cBhvr>
                                        <p:cTn id="25" dur="1000" fill="hold"/>
                                        <p:tgtEl>
                                          <p:spTgt spid="7"/>
                                        </p:tgtEl>
                                        <p:attrNameLst>
                                          <p:attrName>ppt_y</p:attrName>
                                        </p:attrNameLst>
                                      </p:cBhvr>
                                      <p:tavLst>
                                        <p:tav tm="0">
                                          <p:val>
                                            <p:strVal val="#ppt_y+.1"/>
                                          </p:val>
                                        </p:tav>
                                        <p:tav tm="100000">
                                          <p:val>
                                            <p:strVal val="#ppt_y"/>
                                          </p:val>
                                        </p:tav>
                                      </p:tavLst>
                                    </p:anim>
                                  </p:childTnLst>
                                </p:cTn>
                              </p:par>
                            </p:childTnLst>
                          </p:cTn>
                        </p:par>
                        <p:par>
                          <p:cTn id="26" fill="hold">
                            <p:stCondLst>
                              <p:cond delay="1500"/>
                            </p:stCondLst>
                            <p:childTnLst>
                              <p:par>
                                <p:cTn id="27" presetID="42" presetClass="entr" presetSubtype="0" fill="hold" grpId="0" nodeType="afterEffect">
                                  <p:stCondLst>
                                    <p:cond delay="0"/>
                                  </p:stCondLst>
                                  <p:childTnLst>
                                    <p:set>
                                      <p:cBhvr>
                                        <p:cTn id="28" dur="1" fill="hold">
                                          <p:stCondLst>
                                            <p:cond delay="0"/>
                                          </p:stCondLst>
                                        </p:cTn>
                                        <p:tgtEl>
                                          <p:spTgt spid="52"/>
                                        </p:tgtEl>
                                        <p:attrNameLst>
                                          <p:attrName>style.visibility</p:attrName>
                                        </p:attrNameLst>
                                      </p:cBhvr>
                                      <p:to>
                                        <p:strVal val="visible"/>
                                      </p:to>
                                    </p:set>
                                    <p:animEffect transition="in" filter="fade">
                                      <p:cBhvr>
                                        <p:cTn id="29" dur="1000"/>
                                        <p:tgtEl>
                                          <p:spTgt spid="52"/>
                                        </p:tgtEl>
                                      </p:cBhvr>
                                    </p:animEffect>
                                    <p:anim calcmode="lin" valueType="num">
                                      <p:cBhvr>
                                        <p:cTn id="30" dur="1000" fill="hold"/>
                                        <p:tgtEl>
                                          <p:spTgt spid="52"/>
                                        </p:tgtEl>
                                        <p:attrNameLst>
                                          <p:attrName>ppt_x</p:attrName>
                                        </p:attrNameLst>
                                      </p:cBhvr>
                                      <p:tavLst>
                                        <p:tav tm="0">
                                          <p:val>
                                            <p:strVal val="#ppt_x"/>
                                          </p:val>
                                        </p:tav>
                                        <p:tav tm="100000">
                                          <p:val>
                                            <p:strVal val="#ppt_x"/>
                                          </p:val>
                                        </p:tav>
                                      </p:tavLst>
                                    </p:anim>
                                    <p:anim calcmode="lin" valueType="num">
                                      <p:cBhvr>
                                        <p:cTn id="31" dur="1000" fill="hold"/>
                                        <p:tgtEl>
                                          <p:spTgt spid="52"/>
                                        </p:tgtEl>
                                        <p:attrNameLst>
                                          <p:attrName>ppt_y</p:attrName>
                                        </p:attrNameLst>
                                      </p:cBhvr>
                                      <p:tavLst>
                                        <p:tav tm="0">
                                          <p:val>
                                            <p:strVal val="#ppt_y+.1"/>
                                          </p:val>
                                        </p:tav>
                                        <p:tav tm="100000">
                                          <p:val>
                                            <p:strVal val="#ppt_y"/>
                                          </p:val>
                                        </p:tav>
                                      </p:tavLst>
                                    </p:anim>
                                  </p:childTnLst>
                                </p:cTn>
                              </p:par>
                            </p:childTnLst>
                          </p:cTn>
                        </p:par>
                        <p:par>
                          <p:cTn id="32" fill="hold">
                            <p:stCondLst>
                              <p:cond delay="2500"/>
                            </p:stCondLst>
                            <p:childTnLst>
                              <p:par>
                                <p:cTn id="33" presetID="31" presetClass="entr" presetSubtype="0" fill="hold" grpId="0" nodeType="afterEffect">
                                  <p:stCondLst>
                                    <p:cond delay="0"/>
                                  </p:stCondLst>
                                  <p:childTnLst>
                                    <p:set>
                                      <p:cBhvr>
                                        <p:cTn id="34" dur="1" fill="hold">
                                          <p:stCondLst>
                                            <p:cond delay="0"/>
                                          </p:stCondLst>
                                        </p:cTn>
                                        <p:tgtEl>
                                          <p:spTgt spid="39"/>
                                        </p:tgtEl>
                                        <p:attrNameLst>
                                          <p:attrName>style.visibility</p:attrName>
                                        </p:attrNameLst>
                                      </p:cBhvr>
                                      <p:to>
                                        <p:strVal val="visible"/>
                                      </p:to>
                                    </p:set>
                                    <p:anim calcmode="lin" valueType="num">
                                      <p:cBhvr>
                                        <p:cTn id="35" dur="1000" fill="hold"/>
                                        <p:tgtEl>
                                          <p:spTgt spid="39"/>
                                        </p:tgtEl>
                                        <p:attrNameLst>
                                          <p:attrName>ppt_w</p:attrName>
                                        </p:attrNameLst>
                                      </p:cBhvr>
                                      <p:tavLst>
                                        <p:tav tm="0">
                                          <p:val>
                                            <p:fltVal val="0"/>
                                          </p:val>
                                        </p:tav>
                                        <p:tav tm="100000">
                                          <p:val>
                                            <p:strVal val="#ppt_w"/>
                                          </p:val>
                                        </p:tav>
                                      </p:tavLst>
                                    </p:anim>
                                    <p:anim calcmode="lin" valueType="num">
                                      <p:cBhvr>
                                        <p:cTn id="36" dur="1000" fill="hold"/>
                                        <p:tgtEl>
                                          <p:spTgt spid="39"/>
                                        </p:tgtEl>
                                        <p:attrNameLst>
                                          <p:attrName>ppt_h</p:attrName>
                                        </p:attrNameLst>
                                      </p:cBhvr>
                                      <p:tavLst>
                                        <p:tav tm="0">
                                          <p:val>
                                            <p:fltVal val="0"/>
                                          </p:val>
                                        </p:tav>
                                        <p:tav tm="100000">
                                          <p:val>
                                            <p:strVal val="#ppt_h"/>
                                          </p:val>
                                        </p:tav>
                                      </p:tavLst>
                                    </p:anim>
                                    <p:anim calcmode="lin" valueType="num">
                                      <p:cBhvr>
                                        <p:cTn id="37" dur="1000" fill="hold"/>
                                        <p:tgtEl>
                                          <p:spTgt spid="39"/>
                                        </p:tgtEl>
                                        <p:attrNameLst>
                                          <p:attrName>style.rotation</p:attrName>
                                        </p:attrNameLst>
                                      </p:cBhvr>
                                      <p:tavLst>
                                        <p:tav tm="0">
                                          <p:val>
                                            <p:fltVal val="90"/>
                                          </p:val>
                                        </p:tav>
                                        <p:tav tm="100000">
                                          <p:val>
                                            <p:fltVal val="0"/>
                                          </p:val>
                                        </p:tav>
                                      </p:tavLst>
                                    </p:anim>
                                    <p:animEffect transition="in" filter="fade">
                                      <p:cBhvr>
                                        <p:cTn id="38" dur="1000"/>
                                        <p:tgtEl>
                                          <p:spTgt spid="39"/>
                                        </p:tgtEl>
                                      </p:cBhvr>
                                    </p:animEffect>
                                  </p:childTnLst>
                                </p:cTn>
                              </p:par>
                            </p:childTnLst>
                          </p:cTn>
                        </p:par>
                        <p:par>
                          <p:cTn id="39" fill="hold">
                            <p:stCondLst>
                              <p:cond delay="3500"/>
                            </p:stCondLst>
                            <p:childTnLst>
                              <p:par>
                                <p:cTn id="40" presetID="1" presetClass="entr" presetSubtype="0" fill="hold" nodeType="afterEffect">
                                  <p:stCondLst>
                                    <p:cond delay="0"/>
                                  </p:stCondLst>
                                  <p:childTnLst>
                                    <p:set>
                                      <p:cBhvr>
                                        <p:cTn id="41" dur="1" fill="hold">
                                          <p:stCondLst>
                                            <p:cond delay="0"/>
                                          </p:stCondLst>
                                        </p:cTn>
                                        <p:tgtEl>
                                          <p:spTgt spid="2"/>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42"/>
                                        </p:tgtEl>
                                        <p:attrNameLst>
                                          <p:attrName>style.visibility</p:attrName>
                                        </p:attrNameLst>
                                      </p:cBhvr>
                                      <p:to>
                                        <p:strVal val="visible"/>
                                      </p:to>
                                    </p:set>
                                    <p:animEffect transition="in" filter="fade">
                                      <p:cBhvr>
                                        <p:cTn id="46" dur="500"/>
                                        <p:tgtEl>
                                          <p:spTgt spid="42"/>
                                        </p:tgtEl>
                                      </p:cBhvr>
                                    </p:animEffect>
                                  </p:childTnLst>
                                </p:cTn>
                              </p:par>
                            </p:childTnLst>
                          </p:cTn>
                        </p:par>
                        <p:par>
                          <p:cTn id="47" fill="hold">
                            <p:stCondLst>
                              <p:cond delay="500"/>
                            </p:stCondLst>
                            <p:childTnLst>
                              <p:par>
                                <p:cTn id="48" presetID="42" presetClass="entr" presetSubtype="0" fill="hold" nodeType="after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fade">
                                      <p:cBhvr>
                                        <p:cTn id="50" dur="1000"/>
                                        <p:tgtEl>
                                          <p:spTgt spid="10"/>
                                        </p:tgtEl>
                                      </p:cBhvr>
                                    </p:animEffect>
                                    <p:anim calcmode="lin" valueType="num">
                                      <p:cBhvr>
                                        <p:cTn id="51" dur="1000" fill="hold"/>
                                        <p:tgtEl>
                                          <p:spTgt spid="10"/>
                                        </p:tgtEl>
                                        <p:attrNameLst>
                                          <p:attrName>ppt_x</p:attrName>
                                        </p:attrNameLst>
                                      </p:cBhvr>
                                      <p:tavLst>
                                        <p:tav tm="0">
                                          <p:val>
                                            <p:strVal val="#ppt_x"/>
                                          </p:val>
                                        </p:tav>
                                        <p:tav tm="100000">
                                          <p:val>
                                            <p:strVal val="#ppt_x"/>
                                          </p:val>
                                        </p:tav>
                                      </p:tavLst>
                                    </p:anim>
                                    <p:anim calcmode="lin" valueType="num">
                                      <p:cBhvr>
                                        <p:cTn id="52" dur="1000" fill="hold"/>
                                        <p:tgtEl>
                                          <p:spTgt spid="10"/>
                                        </p:tgtEl>
                                        <p:attrNameLst>
                                          <p:attrName>ppt_y</p:attrName>
                                        </p:attrNameLst>
                                      </p:cBhvr>
                                      <p:tavLst>
                                        <p:tav tm="0">
                                          <p:val>
                                            <p:strVal val="#ppt_y+.1"/>
                                          </p:val>
                                        </p:tav>
                                        <p:tav tm="100000">
                                          <p:val>
                                            <p:strVal val="#ppt_y"/>
                                          </p:val>
                                        </p:tav>
                                      </p:tavLst>
                                    </p:anim>
                                  </p:childTnLst>
                                </p:cTn>
                              </p:par>
                            </p:childTnLst>
                          </p:cTn>
                        </p:par>
                        <p:par>
                          <p:cTn id="53" fill="hold">
                            <p:stCondLst>
                              <p:cond delay="1500"/>
                            </p:stCondLst>
                            <p:childTnLst>
                              <p:par>
                                <p:cTn id="54" presetID="42" presetClass="entr" presetSubtype="0" fill="hold" nodeType="afterEffect">
                                  <p:stCondLst>
                                    <p:cond delay="0"/>
                                  </p:stCondLst>
                                  <p:childTnLst>
                                    <p:set>
                                      <p:cBhvr>
                                        <p:cTn id="55" dur="1" fill="hold">
                                          <p:stCondLst>
                                            <p:cond delay="0"/>
                                          </p:stCondLst>
                                        </p:cTn>
                                        <p:tgtEl>
                                          <p:spTgt spid="30"/>
                                        </p:tgtEl>
                                        <p:attrNameLst>
                                          <p:attrName>style.visibility</p:attrName>
                                        </p:attrNameLst>
                                      </p:cBhvr>
                                      <p:to>
                                        <p:strVal val="visible"/>
                                      </p:to>
                                    </p:set>
                                    <p:animEffect transition="in" filter="fade">
                                      <p:cBhvr>
                                        <p:cTn id="56" dur="1000"/>
                                        <p:tgtEl>
                                          <p:spTgt spid="30"/>
                                        </p:tgtEl>
                                      </p:cBhvr>
                                    </p:animEffect>
                                    <p:anim calcmode="lin" valueType="num">
                                      <p:cBhvr>
                                        <p:cTn id="57" dur="1000" fill="hold"/>
                                        <p:tgtEl>
                                          <p:spTgt spid="30"/>
                                        </p:tgtEl>
                                        <p:attrNameLst>
                                          <p:attrName>ppt_x</p:attrName>
                                        </p:attrNameLst>
                                      </p:cBhvr>
                                      <p:tavLst>
                                        <p:tav tm="0">
                                          <p:val>
                                            <p:strVal val="#ppt_x"/>
                                          </p:val>
                                        </p:tav>
                                        <p:tav tm="100000">
                                          <p:val>
                                            <p:strVal val="#ppt_x"/>
                                          </p:val>
                                        </p:tav>
                                      </p:tavLst>
                                    </p:anim>
                                    <p:anim calcmode="lin" valueType="num">
                                      <p:cBhvr>
                                        <p:cTn id="58" dur="1000" fill="hold"/>
                                        <p:tgtEl>
                                          <p:spTgt spid="30"/>
                                        </p:tgtEl>
                                        <p:attrNameLst>
                                          <p:attrName>ppt_y</p:attrName>
                                        </p:attrNameLst>
                                      </p:cBhvr>
                                      <p:tavLst>
                                        <p:tav tm="0">
                                          <p:val>
                                            <p:strVal val="#ppt_y+.1"/>
                                          </p:val>
                                        </p:tav>
                                        <p:tav tm="100000">
                                          <p:val>
                                            <p:strVal val="#ppt_y"/>
                                          </p:val>
                                        </p:tav>
                                      </p:tavLst>
                                    </p:anim>
                                  </p:childTnLst>
                                </p:cTn>
                              </p:par>
                            </p:childTnLst>
                          </p:cTn>
                        </p:par>
                        <p:par>
                          <p:cTn id="59" fill="hold">
                            <p:stCondLst>
                              <p:cond delay="2500"/>
                            </p:stCondLst>
                            <p:childTnLst>
                              <p:par>
                                <p:cTn id="60" presetID="31" presetClass="entr" presetSubtype="0" fill="hold" grpId="0" nodeType="afterEffect">
                                  <p:stCondLst>
                                    <p:cond delay="0"/>
                                  </p:stCondLst>
                                  <p:childTnLst>
                                    <p:set>
                                      <p:cBhvr>
                                        <p:cTn id="61" dur="1" fill="hold">
                                          <p:stCondLst>
                                            <p:cond delay="0"/>
                                          </p:stCondLst>
                                        </p:cTn>
                                        <p:tgtEl>
                                          <p:spTgt spid="41"/>
                                        </p:tgtEl>
                                        <p:attrNameLst>
                                          <p:attrName>style.visibility</p:attrName>
                                        </p:attrNameLst>
                                      </p:cBhvr>
                                      <p:to>
                                        <p:strVal val="visible"/>
                                      </p:to>
                                    </p:set>
                                    <p:anim calcmode="lin" valueType="num">
                                      <p:cBhvr>
                                        <p:cTn id="62" dur="1000" fill="hold"/>
                                        <p:tgtEl>
                                          <p:spTgt spid="41"/>
                                        </p:tgtEl>
                                        <p:attrNameLst>
                                          <p:attrName>ppt_w</p:attrName>
                                        </p:attrNameLst>
                                      </p:cBhvr>
                                      <p:tavLst>
                                        <p:tav tm="0">
                                          <p:val>
                                            <p:fltVal val="0"/>
                                          </p:val>
                                        </p:tav>
                                        <p:tav tm="100000">
                                          <p:val>
                                            <p:strVal val="#ppt_w"/>
                                          </p:val>
                                        </p:tav>
                                      </p:tavLst>
                                    </p:anim>
                                    <p:anim calcmode="lin" valueType="num">
                                      <p:cBhvr>
                                        <p:cTn id="63" dur="1000" fill="hold"/>
                                        <p:tgtEl>
                                          <p:spTgt spid="41"/>
                                        </p:tgtEl>
                                        <p:attrNameLst>
                                          <p:attrName>ppt_h</p:attrName>
                                        </p:attrNameLst>
                                      </p:cBhvr>
                                      <p:tavLst>
                                        <p:tav tm="0">
                                          <p:val>
                                            <p:fltVal val="0"/>
                                          </p:val>
                                        </p:tav>
                                        <p:tav tm="100000">
                                          <p:val>
                                            <p:strVal val="#ppt_h"/>
                                          </p:val>
                                        </p:tav>
                                      </p:tavLst>
                                    </p:anim>
                                    <p:anim calcmode="lin" valueType="num">
                                      <p:cBhvr>
                                        <p:cTn id="64" dur="1000" fill="hold"/>
                                        <p:tgtEl>
                                          <p:spTgt spid="41"/>
                                        </p:tgtEl>
                                        <p:attrNameLst>
                                          <p:attrName>style.rotation</p:attrName>
                                        </p:attrNameLst>
                                      </p:cBhvr>
                                      <p:tavLst>
                                        <p:tav tm="0">
                                          <p:val>
                                            <p:fltVal val="90"/>
                                          </p:val>
                                        </p:tav>
                                        <p:tav tm="100000">
                                          <p:val>
                                            <p:fltVal val="0"/>
                                          </p:val>
                                        </p:tav>
                                      </p:tavLst>
                                    </p:anim>
                                    <p:animEffect transition="in" filter="fade">
                                      <p:cBhvr>
                                        <p:cTn id="65" dur="1000"/>
                                        <p:tgtEl>
                                          <p:spTgt spid="41"/>
                                        </p:tgtEl>
                                      </p:cBhvr>
                                    </p:animEffect>
                                  </p:childTnLst>
                                </p:cTn>
                              </p:par>
                            </p:childTnLst>
                          </p:cTn>
                        </p:par>
                        <p:par>
                          <p:cTn id="66" fill="hold">
                            <p:stCondLst>
                              <p:cond delay="3500"/>
                            </p:stCondLst>
                            <p:childTnLst>
                              <p:par>
                                <p:cTn id="67" presetID="1" presetClass="entr" presetSubtype="0" fill="hold" nodeType="afterEffect">
                                  <p:stCondLst>
                                    <p:cond delay="0"/>
                                  </p:stCondLst>
                                  <p:childTnLst>
                                    <p:set>
                                      <p:cBhvr>
                                        <p:cTn id="68" dur="1" fill="hold">
                                          <p:stCondLst>
                                            <p:cond delay="0"/>
                                          </p:stCondLst>
                                        </p:cTn>
                                        <p:tgtEl>
                                          <p:spTgt spid="3"/>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44"/>
                                        </p:tgtEl>
                                        <p:attrNameLst>
                                          <p:attrName>style.visibility</p:attrName>
                                        </p:attrNameLst>
                                      </p:cBhvr>
                                      <p:to>
                                        <p:strVal val="visible"/>
                                      </p:to>
                                    </p:set>
                                    <p:animEffect transition="in" filter="fade">
                                      <p:cBhvr>
                                        <p:cTn id="73" dur="500"/>
                                        <p:tgtEl>
                                          <p:spTgt spid="44"/>
                                        </p:tgtEl>
                                      </p:cBhvr>
                                    </p:animEffect>
                                  </p:childTnLst>
                                </p:cTn>
                              </p:par>
                            </p:childTnLst>
                          </p:cTn>
                        </p:par>
                        <p:par>
                          <p:cTn id="74" fill="hold">
                            <p:stCondLst>
                              <p:cond delay="500"/>
                            </p:stCondLst>
                            <p:childTnLst>
                              <p:par>
                                <p:cTn id="75" presetID="42" presetClass="entr" presetSubtype="0" fill="hold" nodeType="afterEffect">
                                  <p:stCondLst>
                                    <p:cond delay="0"/>
                                  </p:stCondLst>
                                  <p:childTnLst>
                                    <p:set>
                                      <p:cBhvr>
                                        <p:cTn id="76" dur="1" fill="hold">
                                          <p:stCondLst>
                                            <p:cond delay="0"/>
                                          </p:stCondLst>
                                        </p:cTn>
                                        <p:tgtEl>
                                          <p:spTgt spid="13"/>
                                        </p:tgtEl>
                                        <p:attrNameLst>
                                          <p:attrName>style.visibility</p:attrName>
                                        </p:attrNameLst>
                                      </p:cBhvr>
                                      <p:to>
                                        <p:strVal val="visible"/>
                                      </p:to>
                                    </p:set>
                                    <p:animEffect transition="in" filter="fade">
                                      <p:cBhvr>
                                        <p:cTn id="77" dur="1000"/>
                                        <p:tgtEl>
                                          <p:spTgt spid="13"/>
                                        </p:tgtEl>
                                      </p:cBhvr>
                                    </p:animEffect>
                                    <p:anim calcmode="lin" valueType="num">
                                      <p:cBhvr>
                                        <p:cTn id="78" dur="1000" fill="hold"/>
                                        <p:tgtEl>
                                          <p:spTgt spid="13"/>
                                        </p:tgtEl>
                                        <p:attrNameLst>
                                          <p:attrName>ppt_x</p:attrName>
                                        </p:attrNameLst>
                                      </p:cBhvr>
                                      <p:tavLst>
                                        <p:tav tm="0">
                                          <p:val>
                                            <p:strVal val="#ppt_x"/>
                                          </p:val>
                                        </p:tav>
                                        <p:tav tm="100000">
                                          <p:val>
                                            <p:strVal val="#ppt_x"/>
                                          </p:val>
                                        </p:tav>
                                      </p:tavLst>
                                    </p:anim>
                                    <p:anim calcmode="lin" valueType="num">
                                      <p:cBhvr>
                                        <p:cTn id="79" dur="1000" fill="hold"/>
                                        <p:tgtEl>
                                          <p:spTgt spid="13"/>
                                        </p:tgtEl>
                                        <p:attrNameLst>
                                          <p:attrName>ppt_y</p:attrName>
                                        </p:attrNameLst>
                                      </p:cBhvr>
                                      <p:tavLst>
                                        <p:tav tm="0">
                                          <p:val>
                                            <p:strVal val="#ppt_y+.1"/>
                                          </p:val>
                                        </p:tav>
                                        <p:tav tm="100000">
                                          <p:val>
                                            <p:strVal val="#ppt_y"/>
                                          </p:val>
                                        </p:tav>
                                      </p:tavLst>
                                    </p:anim>
                                  </p:childTnLst>
                                </p:cTn>
                              </p:par>
                            </p:childTnLst>
                          </p:cTn>
                        </p:par>
                        <p:par>
                          <p:cTn id="80" fill="hold">
                            <p:stCondLst>
                              <p:cond delay="1500"/>
                            </p:stCondLst>
                            <p:childTnLst>
                              <p:par>
                                <p:cTn id="81" presetID="42" presetClass="entr" presetSubtype="0" fill="hold" nodeType="afterEffect">
                                  <p:stCondLst>
                                    <p:cond delay="0"/>
                                  </p:stCondLst>
                                  <p:childTnLst>
                                    <p:set>
                                      <p:cBhvr>
                                        <p:cTn id="82" dur="1" fill="hold">
                                          <p:stCondLst>
                                            <p:cond delay="0"/>
                                          </p:stCondLst>
                                        </p:cTn>
                                        <p:tgtEl>
                                          <p:spTgt spid="31"/>
                                        </p:tgtEl>
                                        <p:attrNameLst>
                                          <p:attrName>style.visibility</p:attrName>
                                        </p:attrNameLst>
                                      </p:cBhvr>
                                      <p:to>
                                        <p:strVal val="visible"/>
                                      </p:to>
                                    </p:set>
                                    <p:animEffect transition="in" filter="fade">
                                      <p:cBhvr>
                                        <p:cTn id="83" dur="1000"/>
                                        <p:tgtEl>
                                          <p:spTgt spid="31"/>
                                        </p:tgtEl>
                                      </p:cBhvr>
                                    </p:animEffect>
                                    <p:anim calcmode="lin" valueType="num">
                                      <p:cBhvr>
                                        <p:cTn id="84" dur="1000" fill="hold"/>
                                        <p:tgtEl>
                                          <p:spTgt spid="31"/>
                                        </p:tgtEl>
                                        <p:attrNameLst>
                                          <p:attrName>ppt_x</p:attrName>
                                        </p:attrNameLst>
                                      </p:cBhvr>
                                      <p:tavLst>
                                        <p:tav tm="0">
                                          <p:val>
                                            <p:strVal val="#ppt_x"/>
                                          </p:val>
                                        </p:tav>
                                        <p:tav tm="100000">
                                          <p:val>
                                            <p:strVal val="#ppt_x"/>
                                          </p:val>
                                        </p:tav>
                                      </p:tavLst>
                                    </p:anim>
                                    <p:anim calcmode="lin" valueType="num">
                                      <p:cBhvr>
                                        <p:cTn id="85" dur="1000" fill="hold"/>
                                        <p:tgtEl>
                                          <p:spTgt spid="31"/>
                                        </p:tgtEl>
                                        <p:attrNameLst>
                                          <p:attrName>ppt_y</p:attrName>
                                        </p:attrNameLst>
                                      </p:cBhvr>
                                      <p:tavLst>
                                        <p:tav tm="0">
                                          <p:val>
                                            <p:strVal val="#ppt_y+.1"/>
                                          </p:val>
                                        </p:tav>
                                        <p:tav tm="100000">
                                          <p:val>
                                            <p:strVal val="#ppt_y"/>
                                          </p:val>
                                        </p:tav>
                                      </p:tavLst>
                                    </p:anim>
                                  </p:childTnLst>
                                </p:cTn>
                              </p:par>
                            </p:childTnLst>
                          </p:cTn>
                        </p:par>
                        <p:par>
                          <p:cTn id="86" fill="hold">
                            <p:stCondLst>
                              <p:cond delay="2500"/>
                            </p:stCondLst>
                            <p:childTnLst>
                              <p:par>
                                <p:cTn id="87" presetID="31" presetClass="entr" presetSubtype="0" fill="hold" grpId="0" nodeType="afterEffect">
                                  <p:stCondLst>
                                    <p:cond delay="0"/>
                                  </p:stCondLst>
                                  <p:childTnLst>
                                    <p:set>
                                      <p:cBhvr>
                                        <p:cTn id="88" dur="1" fill="hold">
                                          <p:stCondLst>
                                            <p:cond delay="0"/>
                                          </p:stCondLst>
                                        </p:cTn>
                                        <p:tgtEl>
                                          <p:spTgt spid="43"/>
                                        </p:tgtEl>
                                        <p:attrNameLst>
                                          <p:attrName>style.visibility</p:attrName>
                                        </p:attrNameLst>
                                      </p:cBhvr>
                                      <p:to>
                                        <p:strVal val="visible"/>
                                      </p:to>
                                    </p:set>
                                    <p:anim calcmode="lin" valueType="num">
                                      <p:cBhvr>
                                        <p:cTn id="89" dur="1000" fill="hold"/>
                                        <p:tgtEl>
                                          <p:spTgt spid="43"/>
                                        </p:tgtEl>
                                        <p:attrNameLst>
                                          <p:attrName>ppt_w</p:attrName>
                                        </p:attrNameLst>
                                      </p:cBhvr>
                                      <p:tavLst>
                                        <p:tav tm="0">
                                          <p:val>
                                            <p:fltVal val="0"/>
                                          </p:val>
                                        </p:tav>
                                        <p:tav tm="100000">
                                          <p:val>
                                            <p:strVal val="#ppt_w"/>
                                          </p:val>
                                        </p:tav>
                                      </p:tavLst>
                                    </p:anim>
                                    <p:anim calcmode="lin" valueType="num">
                                      <p:cBhvr>
                                        <p:cTn id="90" dur="1000" fill="hold"/>
                                        <p:tgtEl>
                                          <p:spTgt spid="43"/>
                                        </p:tgtEl>
                                        <p:attrNameLst>
                                          <p:attrName>ppt_h</p:attrName>
                                        </p:attrNameLst>
                                      </p:cBhvr>
                                      <p:tavLst>
                                        <p:tav tm="0">
                                          <p:val>
                                            <p:fltVal val="0"/>
                                          </p:val>
                                        </p:tav>
                                        <p:tav tm="100000">
                                          <p:val>
                                            <p:strVal val="#ppt_h"/>
                                          </p:val>
                                        </p:tav>
                                      </p:tavLst>
                                    </p:anim>
                                    <p:anim calcmode="lin" valueType="num">
                                      <p:cBhvr>
                                        <p:cTn id="91" dur="1000" fill="hold"/>
                                        <p:tgtEl>
                                          <p:spTgt spid="43"/>
                                        </p:tgtEl>
                                        <p:attrNameLst>
                                          <p:attrName>style.rotation</p:attrName>
                                        </p:attrNameLst>
                                      </p:cBhvr>
                                      <p:tavLst>
                                        <p:tav tm="0">
                                          <p:val>
                                            <p:fltVal val="90"/>
                                          </p:val>
                                        </p:tav>
                                        <p:tav tm="100000">
                                          <p:val>
                                            <p:fltVal val="0"/>
                                          </p:val>
                                        </p:tav>
                                      </p:tavLst>
                                    </p:anim>
                                    <p:animEffect transition="in" filter="fade">
                                      <p:cBhvr>
                                        <p:cTn id="92" dur="1000"/>
                                        <p:tgtEl>
                                          <p:spTgt spid="43"/>
                                        </p:tgtEl>
                                      </p:cBhvr>
                                    </p:animEffect>
                                  </p:childTnLst>
                                </p:cTn>
                              </p:par>
                            </p:childTnLst>
                          </p:cTn>
                        </p:par>
                        <p:par>
                          <p:cTn id="93" fill="hold">
                            <p:stCondLst>
                              <p:cond delay="3500"/>
                            </p:stCondLst>
                            <p:childTnLst>
                              <p:par>
                                <p:cTn id="94" presetID="1" presetClass="entr" presetSubtype="0" fill="hold" nodeType="afterEffect">
                                  <p:stCondLst>
                                    <p:cond delay="0"/>
                                  </p:stCondLst>
                                  <p:childTnLst>
                                    <p:set>
                                      <p:cBhvr>
                                        <p:cTn id="95" dur="1" fill="hold">
                                          <p:stCondLst>
                                            <p:cond delay="0"/>
                                          </p:stCondLst>
                                        </p:cTn>
                                        <p:tgtEl>
                                          <p:spTgt spid="4"/>
                                        </p:tgtEl>
                                        <p:attrNameLst>
                                          <p:attrName>style.visibility</p:attrName>
                                        </p:attrNameLst>
                                      </p:cBhvr>
                                      <p:to>
                                        <p:strVal val="visible"/>
                                      </p:to>
                                    </p:set>
                                  </p:childTnLst>
                                </p:cTn>
                              </p:par>
                            </p:childTnLst>
                          </p:cTn>
                        </p:par>
                      </p:childTnLst>
                    </p:cTn>
                  </p:par>
                  <p:par>
                    <p:cTn id="96" fill="hold">
                      <p:stCondLst>
                        <p:cond delay="indefinite"/>
                      </p:stCondLst>
                      <p:childTnLst>
                        <p:par>
                          <p:cTn id="97" fill="hold">
                            <p:stCondLst>
                              <p:cond delay="0"/>
                            </p:stCondLst>
                            <p:childTnLst>
                              <p:par>
                                <p:cTn id="98" presetID="10" presetClass="entr" presetSubtype="0" fill="hold" grpId="0" nodeType="clickEffect">
                                  <p:stCondLst>
                                    <p:cond delay="0"/>
                                  </p:stCondLst>
                                  <p:childTnLst>
                                    <p:set>
                                      <p:cBhvr>
                                        <p:cTn id="99" dur="1" fill="hold">
                                          <p:stCondLst>
                                            <p:cond delay="0"/>
                                          </p:stCondLst>
                                        </p:cTn>
                                        <p:tgtEl>
                                          <p:spTgt spid="46"/>
                                        </p:tgtEl>
                                        <p:attrNameLst>
                                          <p:attrName>style.visibility</p:attrName>
                                        </p:attrNameLst>
                                      </p:cBhvr>
                                      <p:to>
                                        <p:strVal val="visible"/>
                                      </p:to>
                                    </p:set>
                                    <p:animEffect transition="in" filter="fade">
                                      <p:cBhvr>
                                        <p:cTn id="100" dur="500"/>
                                        <p:tgtEl>
                                          <p:spTgt spid="46"/>
                                        </p:tgtEl>
                                      </p:cBhvr>
                                    </p:animEffect>
                                  </p:childTnLst>
                                </p:cTn>
                              </p:par>
                            </p:childTnLst>
                          </p:cTn>
                        </p:par>
                        <p:par>
                          <p:cTn id="101" fill="hold">
                            <p:stCondLst>
                              <p:cond delay="500"/>
                            </p:stCondLst>
                            <p:childTnLst>
                              <p:par>
                                <p:cTn id="102" presetID="42" presetClass="entr" presetSubtype="0" fill="hold" nodeType="afterEffect">
                                  <p:stCondLst>
                                    <p:cond delay="0"/>
                                  </p:stCondLst>
                                  <p:childTnLst>
                                    <p:set>
                                      <p:cBhvr>
                                        <p:cTn id="103" dur="1" fill="hold">
                                          <p:stCondLst>
                                            <p:cond delay="0"/>
                                          </p:stCondLst>
                                        </p:cTn>
                                        <p:tgtEl>
                                          <p:spTgt spid="16"/>
                                        </p:tgtEl>
                                        <p:attrNameLst>
                                          <p:attrName>style.visibility</p:attrName>
                                        </p:attrNameLst>
                                      </p:cBhvr>
                                      <p:to>
                                        <p:strVal val="visible"/>
                                      </p:to>
                                    </p:set>
                                    <p:animEffect transition="in" filter="fade">
                                      <p:cBhvr>
                                        <p:cTn id="104" dur="1000"/>
                                        <p:tgtEl>
                                          <p:spTgt spid="16"/>
                                        </p:tgtEl>
                                      </p:cBhvr>
                                    </p:animEffect>
                                    <p:anim calcmode="lin" valueType="num">
                                      <p:cBhvr>
                                        <p:cTn id="105" dur="1000" fill="hold"/>
                                        <p:tgtEl>
                                          <p:spTgt spid="16"/>
                                        </p:tgtEl>
                                        <p:attrNameLst>
                                          <p:attrName>ppt_x</p:attrName>
                                        </p:attrNameLst>
                                      </p:cBhvr>
                                      <p:tavLst>
                                        <p:tav tm="0">
                                          <p:val>
                                            <p:strVal val="#ppt_x"/>
                                          </p:val>
                                        </p:tav>
                                        <p:tav tm="100000">
                                          <p:val>
                                            <p:strVal val="#ppt_x"/>
                                          </p:val>
                                        </p:tav>
                                      </p:tavLst>
                                    </p:anim>
                                    <p:anim calcmode="lin" valueType="num">
                                      <p:cBhvr>
                                        <p:cTn id="106" dur="1000" fill="hold"/>
                                        <p:tgtEl>
                                          <p:spTgt spid="16"/>
                                        </p:tgtEl>
                                        <p:attrNameLst>
                                          <p:attrName>ppt_y</p:attrName>
                                        </p:attrNameLst>
                                      </p:cBhvr>
                                      <p:tavLst>
                                        <p:tav tm="0">
                                          <p:val>
                                            <p:strVal val="#ppt_y+.1"/>
                                          </p:val>
                                        </p:tav>
                                        <p:tav tm="100000">
                                          <p:val>
                                            <p:strVal val="#ppt_y"/>
                                          </p:val>
                                        </p:tav>
                                      </p:tavLst>
                                    </p:anim>
                                  </p:childTnLst>
                                </p:cTn>
                              </p:par>
                            </p:childTnLst>
                          </p:cTn>
                        </p:par>
                        <p:par>
                          <p:cTn id="107" fill="hold">
                            <p:stCondLst>
                              <p:cond delay="1500"/>
                            </p:stCondLst>
                            <p:childTnLst>
                              <p:par>
                                <p:cTn id="108" presetID="42" presetClass="entr" presetSubtype="0" fill="hold" nodeType="afterEffect">
                                  <p:stCondLst>
                                    <p:cond delay="0"/>
                                  </p:stCondLst>
                                  <p:childTnLst>
                                    <p:set>
                                      <p:cBhvr>
                                        <p:cTn id="109" dur="1" fill="hold">
                                          <p:stCondLst>
                                            <p:cond delay="0"/>
                                          </p:stCondLst>
                                        </p:cTn>
                                        <p:tgtEl>
                                          <p:spTgt spid="32"/>
                                        </p:tgtEl>
                                        <p:attrNameLst>
                                          <p:attrName>style.visibility</p:attrName>
                                        </p:attrNameLst>
                                      </p:cBhvr>
                                      <p:to>
                                        <p:strVal val="visible"/>
                                      </p:to>
                                    </p:set>
                                    <p:animEffect transition="in" filter="fade">
                                      <p:cBhvr>
                                        <p:cTn id="110" dur="1000"/>
                                        <p:tgtEl>
                                          <p:spTgt spid="32"/>
                                        </p:tgtEl>
                                      </p:cBhvr>
                                    </p:animEffect>
                                    <p:anim calcmode="lin" valueType="num">
                                      <p:cBhvr>
                                        <p:cTn id="111" dur="1000" fill="hold"/>
                                        <p:tgtEl>
                                          <p:spTgt spid="32"/>
                                        </p:tgtEl>
                                        <p:attrNameLst>
                                          <p:attrName>ppt_x</p:attrName>
                                        </p:attrNameLst>
                                      </p:cBhvr>
                                      <p:tavLst>
                                        <p:tav tm="0">
                                          <p:val>
                                            <p:strVal val="#ppt_x"/>
                                          </p:val>
                                        </p:tav>
                                        <p:tav tm="100000">
                                          <p:val>
                                            <p:strVal val="#ppt_x"/>
                                          </p:val>
                                        </p:tav>
                                      </p:tavLst>
                                    </p:anim>
                                    <p:anim calcmode="lin" valueType="num">
                                      <p:cBhvr>
                                        <p:cTn id="112" dur="1000" fill="hold"/>
                                        <p:tgtEl>
                                          <p:spTgt spid="32"/>
                                        </p:tgtEl>
                                        <p:attrNameLst>
                                          <p:attrName>ppt_y</p:attrName>
                                        </p:attrNameLst>
                                      </p:cBhvr>
                                      <p:tavLst>
                                        <p:tav tm="0">
                                          <p:val>
                                            <p:strVal val="#ppt_y+.1"/>
                                          </p:val>
                                        </p:tav>
                                        <p:tav tm="100000">
                                          <p:val>
                                            <p:strVal val="#ppt_y"/>
                                          </p:val>
                                        </p:tav>
                                      </p:tavLst>
                                    </p:anim>
                                  </p:childTnLst>
                                </p:cTn>
                              </p:par>
                            </p:childTnLst>
                          </p:cTn>
                        </p:par>
                        <p:par>
                          <p:cTn id="113" fill="hold">
                            <p:stCondLst>
                              <p:cond delay="2500"/>
                            </p:stCondLst>
                            <p:childTnLst>
                              <p:par>
                                <p:cTn id="114" presetID="31" presetClass="entr" presetSubtype="0" fill="hold" grpId="0" nodeType="afterEffect">
                                  <p:stCondLst>
                                    <p:cond delay="0"/>
                                  </p:stCondLst>
                                  <p:childTnLst>
                                    <p:set>
                                      <p:cBhvr>
                                        <p:cTn id="115" dur="1" fill="hold">
                                          <p:stCondLst>
                                            <p:cond delay="0"/>
                                          </p:stCondLst>
                                        </p:cTn>
                                        <p:tgtEl>
                                          <p:spTgt spid="45"/>
                                        </p:tgtEl>
                                        <p:attrNameLst>
                                          <p:attrName>style.visibility</p:attrName>
                                        </p:attrNameLst>
                                      </p:cBhvr>
                                      <p:to>
                                        <p:strVal val="visible"/>
                                      </p:to>
                                    </p:set>
                                    <p:anim calcmode="lin" valueType="num">
                                      <p:cBhvr>
                                        <p:cTn id="116" dur="1000" fill="hold"/>
                                        <p:tgtEl>
                                          <p:spTgt spid="45"/>
                                        </p:tgtEl>
                                        <p:attrNameLst>
                                          <p:attrName>ppt_w</p:attrName>
                                        </p:attrNameLst>
                                      </p:cBhvr>
                                      <p:tavLst>
                                        <p:tav tm="0">
                                          <p:val>
                                            <p:fltVal val="0"/>
                                          </p:val>
                                        </p:tav>
                                        <p:tav tm="100000">
                                          <p:val>
                                            <p:strVal val="#ppt_w"/>
                                          </p:val>
                                        </p:tav>
                                      </p:tavLst>
                                    </p:anim>
                                    <p:anim calcmode="lin" valueType="num">
                                      <p:cBhvr>
                                        <p:cTn id="117" dur="1000" fill="hold"/>
                                        <p:tgtEl>
                                          <p:spTgt spid="45"/>
                                        </p:tgtEl>
                                        <p:attrNameLst>
                                          <p:attrName>ppt_h</p:attrName>
                                        </p:attrNameLst>
                                      </p:cBhvr>
                                      <p:tavLst>
                                        <p:tav tm="0">
                                          <p:val>
                                            <p:fltVal val="0"/>
                                          </p:val>
                                        </p:tav>
                                        <p:tav tm="100000">
                                          <p:val>
                                            <p:strVal val="#ppt_h"/>
                                          </p:val>
                                        </p:tav>
                                      </p:tavLst>
                                    </p:anim>
                                    <p:anim calcmode="lin" valueType="num">
                                      <p:cBhvr>
                                        <p:cTn id="118" dur="1000" fill="hold"/>
                                        <p:tgtEl>
                                          <p:spTgt spid="45"/>
                                        </p:tgtEl>
                                        <p:attrNameLst>
                                          <p:attrName>style.rotation</p:attrName>
                                        </p:attrNameLst>
                                      </p:cBhvr>
                                      <p:tavLst>
                                        <p:tav tm="0">
                                          <p:val>
                                            <p:fltVal val="90"/>
                                          </p:val>
                                        </p:tav>
                                        <p:tav tm="100000">
                                          <p:val>
                                            <p:fltVal val="0"/>
                                          </p:val>
                                        </p:tav>
                                      </p:tavLst>
                                    </p:anim>
                                    <p:animEffect transition="in" filter="fade">
                                      <p:cBhvr>
                                        <p:cTn id="119" dur="1000"/>
                                        <p:tgtEl>
                                          <p:spTgt spid="45"/>
                                        </p:tgtEl>
                                      </p:cBhvr>
                                    </p:animEffect>
                                  </p:childTnLst>
                                </p:cTn>
                              </p:par>
                            </p:childTnLst>
                          </p:cTn>
                        </p:par>
                        <p:par>
                          <p:cTn id="120" fill="hold">
                            <p:stCondLst>
                              <p:cond delay="3500"/>
                            </p:stCondLst>
                            <p:childTnLst>
                              <p:par>
                                <p:cTn id="121" presetID="1" presetClass="entr" presetSubtype="0" fill="hold" nodeType="afterEffect">
                                  <p:stCondLst>
                                    <p:cond delay="0"/>
                                  </p:stCondLst>
                                  <p:childTnLst>
                                    <p:set>
                                      <p:cBhvr>
                                        <p:cTn id="122" dur="1" fill="hold">
                                          <p:stCondLst>
                                            <p:cond delay="0"/>
                                          </p:stCondLst>
                                        </p:cTn>
                                        <p:tgtEl>
                                          <p:spTgt spid="62"/>
                                        </p:tgtEl>
                                        <p:attrNameLst>
                                          <p:attrName>style.visibility</p:attrName>
                                        </p:attrNameLst>
                                      </p:cBhvr>
                                      <p:to>
                                        <p:strVal val="visible"/>
                                      </p:to>
                                    </p:set>
                                  </p:childTnLst>
                                </p:cTn>
                              </p:par>
                            </p:childTnLst>
                          </p:cTn>
                        </p:par>
                      </p:childTnLst>
                    </p:cTn>
                  </p:par>
                  <p:par>
                    <p:cTn id="123" fill="hold">
                      <p:stCondLst>
                        <p:cond delay="indefinite"/>
                      </p:stCondLst>
                      <p:childTnLst>
                        <p:par>
                          <p:cTn id="124" fill="hold">
                            <p:stCondLst>
                              <p:cond delay="0"/>
                            </p:stCondLst>
                            <p:childTnLst>
                              <p:par>
                                <p:cTn id="125" presetID="10" presetClass="entr" presetSubtype="0" fill="hold" grpId="0" nodeType="clickEffect">
                                  <p:stCondLst>
                                    <p:cond delay="0"/>
                                  </p:stCondLst>
                                  <p:childTnLst>
                                    <p:set>
                                      <p:cBhvr>
                                        <p:cTn id="126" dur="1" fill="hold">
                                          <p:stCondLst>
                                            <p:cond delay="0"/>
                                          </p:stCondLst>
                                        </p:cTn>
                                        <p:tgtEl>
                                          <p:spTgt spid="58"/>
                                        </p:tgtEl>
                                        <p:attrNameLst>
                                          <p:attrName>style.visibility</p:attrName>
                                        </p:attrNameLst>
                                      </p:cBhvr>
                                      <p:to>
                                        <p:strVal val="visible"/>
                                      </p:to>
                                    </p:set>
                                    <p:animEffect transition="in" filter="fade">
                                      <p:cBhvr>
                                        <p:cTn id="127" dur="500"/>
                                        <p:tgtEl>
                                          <p:spTgt spid="58"/>
                                        </p:tgtEl>
                                      </p:cBhvr>
                                    </p:animEffect>
                                  </p:childTnLst>
                                </p:cTn>
                              </p:par>
                            </p:childTnLst>
                          </p:cTn>
                        </p:par>
                        <p:par>
                          <p:cTn id="128" fill="hold">
                            <p:stCondLst>
                              <p:cond delay="500"/>
                            </p:stCondLst>
                            <p:childTnLst>
                              <p:par>
                                <p:cTn id="129" presetID="42" presetClass="entr" presetSubtype="0" fill="hold" nodeType="afterEffect">
                                  <p:stCondLst>
                                    <p:cond delay="0"/>
                                  </p:stCondLst>
                                  <p:childTnLst>
                                    <p:set>
                                      <p:cBhvr>
                                        <p:cTn id="130" dur="1" fill="hold">
                                          <p:stCondLst>
                                            <p:cond delay="0"/>
                                          </p:stCondLst>
                                        </p:cTn>
                                        <p:tgtEl>
                                          <p:spTgt spid="35"/>
                                        </p:tgtEl>
                                        <p:attrNameLst>
                                          <p:attrName>style.visibility</p:attrName>
                                        </p:attrNameLst>
                                      </p:cBhvr>
                                      <p:to>
                                        <p:strVal val="visible"/>
                                      </p:to>
                                    </p:set>
                                    <p:animEffect transition="in" filter="fade">
                                      <p:cBhvr>
                                        <p:cTn id="131" dur="1000"/>
                                        <p:tgtEl>
                                          <p:spTgt spid="35"/>
                                        </p:tgtEl>
                                      </p:cBhvr>
                                    </p:animEffect>
                                    <p:anim calcmode="lin" valueType="num">
                                      <p:cBhvr>
                                        <p:cTn id="132" dur="1000" fill="hold"/>
                                        <p:tgtEl>
                                          <p:spTgt spid="35"/>
                                        </p:tgtEl>
                                        <p:attrNameLst>
                                          <p:attrName>ppt_x</p:attrName>
                                        </p:attrNameLst>
                                      </p:cBhvr>
                                      <p:tavLst>
                                        <p:tav tm="0">
                                          <p:val>
                                            <p:strVal val="#ppt_x"/>
                                          </p:val>
                                        </p:tav>
                                        <p:tav tm="100000">
                                          <p:val>
                                            <p:strVal val="#ppt_x"/>
                                          </p:val>
                                        </p:tav>
                                      </p:tavLst>
                                    </p:anim>
                                    <p:anim calcmode="lin" valueType="num">
                                      <p:cBhvr>
                                        <p:cTn id="133" dur="1000" fill="hold"/>
                                        <p:tgtEl>
                                          <p:spTgt spid="35"/>
                                        </p:tgtEl>
                                        <p:attrNameLst>
                                          <p:attrName>ppt_y</p:attrName>
                                        </p:attrNameLst>
                                      </p:cBhvr>
                                      <p:tavLst>
                                        <p:tav tm="0">
                                          <p:val>
                                            <p:strVal val="#ppt_y+.1"/>
                                          </p:val>
                                        </p:tav>
                                        <p:tav tm="100000">
                                          <p:val>
                                            <p:strVal val="#ppt_y"/>
                                          </p:val>
                                        </p:tav>
                                      </p:tavLst>
                                    </p:anim>
                                  </p:childTnLst>
                                </p:cTn>
                              </p:par>
                            </p:childTnLst>
                          </p:cTn>
                        </p:par>
                        <p:par>
                          <p:cTn id="134" fill="hold">
                            <p:stCondLst>
                              <p:cond delay="1500"/>
                            </p:stCondLst>
                            <p:childTnLst>
                              <p:par>
                                <p:cTn id="135" presetID="42" presetClass="entr" presetSubtype="0" fill="hold" nodeType="afterEffect">
                                  <p:stCondLst>
                                    <p:cond delay="0"/>
                                  </p:stCondLst>
                                  <p:childTnLst>
                                    <p:set>
                                      <p:cBhvr>
                                        <p:cTn id="136" dur="1" fill="hold">
                                          <p:stCondLst>
                                            <p:cond delay="0"/>
                                          </p:stCondLst>
                                        </p:cTn>
                                        <p:tgtEl>
                                          <p:spTgt spid="38"/>
                                        </p:tgtEl>
                                        <p:attrNameLst>
                                          <p:attrName>style.visibility</p:attrName>
                                        </p:attrNameLst>
                                      </p:cBhvr>
                                      <p:to>
                                        <p:strVal val="visible"/>
                                      </p:to>
                                    </p:set>
                                    <p:animEffect transition="in" filter="fade">
                                      <p:cBhvr>
                                        <p:cTn id="137" dur="1000"/>
                                        <p:tgtEl>
                                          <p:spTgt spid="38"/>
                                        </p:tgtEl>
                                      </p:cBhvr>
                                    </p:animEffect>
                                    <p:anim calcmode="lin" valueType="num">
                                      <p:cBhvr>
                                        <p:cTn id="138" dur="1000" fill="hold"/>
                                        <p:tgtEl>
                                          <p:spTgt spid="38"/>
                                        </p:tgtEl>
                                        <p:attrNameLst>
                                          <p:attrName>ppt_x</p:attrName>
                                        </p:attrNameLst>
                                      </p:cBhvr>
                                      <p:tavLst>
                                        <p:tav tm="0">
                                          <p:val>
                                            <p:strVal val="#ppt_x"/>
                                          </p:val>
                                        </p:tav>
                                        <p:tav tm="100000">
                                          <p:val>
                                            <p:strVal val="#ppt_x"/>
                                          </p:val>
                                        </p:tav>
                                      </p:tavLst>
                                    </p:anim>
                                    <p:anim calcmode="lin" valueType="num">
                                      <p:cBhvr>
                                        <p:cTn id="139" dur="1000" fill="hold"/>
                                        <p:tgtEl>
                                          <p:spTgt spid="38"/>
                                        </p:tgtEl>
                                        <p:attrNameLst>
                                          <p:attrName>ppt_y</p:attrName>
                                        </p:attrNameLst>
                                      </p:cBhvr>
                                      <p:tavLst>
                                        <p:tav tm="0">
                                          <p:val>
                                            <p:strVal val="#ppt_y+.1"/>
                                          </p:val>
                                        </p:tav>
                                        <p:tav tm="100000">
                                          <p:val>
                                            <p:strVal val="#ppt_y"/>
                                          </p:val>
                                        </p:tav>
                                      </p:tavLst>
                                    </p:anim>
                                  </p:childTnLst>
                                </p:cTn>
                              </p:par>
                            </p:childTnLst>
                          </p:cTn>
                        </p:par>
                        <p:par>
                          <p:cTn id="140" fill="hold">
                            <p:stCondLst>
                              <p:cond delay="2500"/>
                            </p:stCondLst>
                            <p:childTnLst>
                              <p:par>
                                <p:cTn id="141" presetID="31" presetClass="entr" presetSubtype="0" fill="hold" grpId="0" nodeType="afterEffect">
                                  <p:stCondLst>
                                    <p:cond delay="0"/>
                                  </p:stCondLst>
                                  <p:childTnLst>
                                    <p:set>
                                      <p:cBhvr>
                                        <p:cTn id="142" dur="1" fill="hold">
                                          <p:stCondLst>
                                            <p:cond delay="0"/>
                                          </p:stCondLst>
                                        </p:cTn>
                                        <p:tgtEl>
                                          <p:spTgt spid="57"/>
                                        </p:tgtEl>
                                        <p:attrNameLst>
                                          <p:attrName>style.visibility</p:attrName>
                                        </p:attrNameLst>
                                      </p:cBhvr>
                                      <p:to>
                                        <p:strVal val="visible"/>
                                      </p:to>
                                    </p:set>
                                    <p:anim calcmode="lin" valueType="num">
                                      <p:cBhvr>
                                        <p:cTn id="143" dur="1000" fill="hold"/>
                                        <p:tgtEl>
                                          <p:spTgt spid="57"/>
                                        </p:tgtEl>
                                        <p:attrNameLst>
                                          <p:attrName>ppt_w</p:attrName>
                                        </p:attrNameLst>
                                      </p:cBhvr>
                                      <p:tavLst>
                                        <p:tav tm="0">
                                          <p:val>
                                            <p:fltVal val="0"/>
                                          </p:val>
                                        </p:tav>
                                        <p:tav tm="100000">
                                          <p:val>
                                            <p:strVal val="#ppt_w"/>
                                          </p:val>
                                        </p:tav>
                                      </p:tavLst>
                                    </p:anim>
                                    <p:anim calcmode="lin" valueType="num">
                                      <p:cBhvr>
                                        <p:cTn id="144" dur="1000" fill="hold"/>
                                        <p:tgtEl>
                                          <p:spTgt spid="57"/>
                                        </p:tgtEl>
                                        <p:attrNameLst>
                                          <p:attrName>ppt_h</p:attrName>
                                        </p:attrNameLst>
                                      </p:cBhvr>
                                      <p:tavLst>
                                        <p:tav tm="0">
                                          <p:val>
                                            <p:fltVal val="0"/>
                                          </p:val>
                                        </p:tav>
                                        <p:tav tm="100000">
                                          <p:val>
                                            <p:strVal val="#ppt_h"/>
                                          </p:val>
                                        </p:tav>
                                      </p:tavLst>
                                    </p:anim>
                                    <p:anim calcmode="lin" valueType="num">
                                      <p:cBhvr>
                                        <p:cTn id="145" dur="1000" fill="hold"/>
                                        <p:tgtEl>
                                          <p:spTgt spid="57"/>
                                        </p:tgtEl>
                                        <p:attrNameLst>
                                          <p:attrName>style.rotation</p:attrName>
                                        </p:attrNameLst>
                                      </p:cBhvr>
                                      <p:tavLst>
                                        <p:tav tm="0">
                                          <p:val>
                                            <p:fltVal val="90"/>
                                          </p:val>
                                        </p:tav>
                                        <p:tav tm="100000">
                                          <p:val>
                                            <p:fltVal val="0"/>
                                          </p:val>
                                        </p:tav>
                                      </p:tavLst>
                                    </p:anim>
                                    <p:animEffect transition="in" filter="fade">
                                      <p:cBhvr>
                                        <p:cTn id="146" dur="1000"/>
                                        <p:tgtEl>
                                          <p:spTgt spid="57"/>
                                        </p:tgtEl>
                                      </p:cBhvr>
                                    </p:animEffect>
                                  </p:childTnLst>
                                </p:cTn>
                              </p:par>
                            </p:childTnLst>
                          </p:cTn>
                        </p:par>
                        <p:par>
                          <p:cTn id="147" fill="hold">
                            <p:stCondLst>
                              <p:cond delay="3500"/>
                            </p:stCondLst>
                            <p:childTnLst>
                              <p:par>
                                <p:cTn id="148" presetID="1" presetClass="entr" presetSubtype="0" fill="hold" nodeType="afterEffect">
                                  <p:stCondLst>
                                    <p:cond delay="0"/>
                                  </p:stCondLst>
                                  <p:childTnLst>
                                    <p:set>
                                      <p:cBhvr>
                                        <p:cTn id="149" dur="1" fill="hold">
                                          <p:stCondLst>
                                            <p:cond delay="0"/>
                                          </p:stCondLst>
                                        </p:cTn>
                                        <p:tgtEl>
                                          <p:spTgt spid="5"/>
                                        </p:tgtEl>
                                        <p:attrNameLst>
                                          <p:attrName>style.visibility</p:attrName>
                                        </p:attrNameLst>
                                      </p:cBhvr>
                                      <p:to>
                                        <p:strVal val="visible"/>
                                      </p:to>
                                    </p:set>
                                  </p:childTnLst>
                                </p:cTn>
                              </p:par>
                            </p:childTnLst>
                          </p:cTn>
                        </p:par>
                      </p:childTnLst>
                    </p:cTn>
                  </p:par>
                  <p:par>
                    <p:cTn id="150" fill="hold">
                      <p:stCondLst>
                        <p:cond delay="indefinite"/>
                      </p:stCondLst>
                      <p:childTnLst>
                        <p:par>
                          <p:cTn id="151" fill="hold">
                            <p:stCondLst>
                              <p:cond delay="0"/>
                            </p:stCondLst>
                            <p:childTnLst>
                              <p:par>
                                <p:cTn id="152" presetID="10" presetClass="entr" presetSubtype="0" fill="hold" grpId="0" nodeType="clickEffect">
                                  <p:stCondLst>
                                    <p:cond delay="0"/>
                                  </p:stCondLst>
                                  <p:childTnLst>
                                    <p:set>
                                      <p:cBhvr>
                                        <p:cTn id="153" dur="1" fill="hold">
                                          <p:stCondLst>
                                            <p:cond delay="0"/>
                                          </p:stCondLst>
                                        </p:cTn>
                                        <p:tgtEl>
                                          <p:spTgt spid="48"/>
                                        </p:tgtEl>
                                        <p:attrNameLst>
                                          <p:attrName>style.visibility</p:attrName>
                                        </p:attrNameLst>
                                      </p:cBhvr>
                                      <p:to>
                                        <p:strVal val="visible"/>
                                      </p:to>
                                    </p:set>
                                    <p:animEffect transition="in" filter="fade">
                                      <p:cBhvr>
                                        <p:cTn id="154" dur="500"/>
                                        <p:tgtEl>
                                          <p:spTgt spid="48"/>
                                        </p:tgtEl>
                                      </p:cBhvr>
                                    </p:animEffect>
                                  </p:childTnLst>
                                </p:cTn>
                              </p:par>
                            </p:childTnLst>
                          </p:cTn>
                        </p:par>
                        <p:par>
                          <p:cTn id="155" fill="hold">
                            <p:stCondLst>
                              <p:cond delay="500"/>
                            </p:stCondLst>
                            <p:childTnLst>
                              <p:par>
                                <p:cTn id="156" presetID="42" presetClass="entr" presetSubtype="0" fill="hold" nodeType="afterEffect">
                                  <p:stCondLst>
                                    <p:cond delay="0"/>
                                  </p:stCondLst>
                                  <p:childTnLst>
                                    <p:set>
                                      <p:cBhvr>
                                        <p:cTn id="157" dur="1" fill="hold">
                                          <p:stCondLst>
                                            <p:cond delay="0"/>
                                          </p:stCondLst>
                                        </p:cTn>
                                        <p:tgtEl>
                                          <p:spTgt spid="19"/>
                                        </p:tgtEl>
                                        <p:attrNameLst>
                                          <p:attrName>style.visibility</p:attrName>
                                        </p:attrNameLst>
                                      </p:cBhvr>
                                      <p:to>
                                        <p:strVal val="visible"/>
                                      </p:to>
                                    </p:set>
                                    <p:animEffect transition="in" filter="fade">
                                      <p:cBhvr>
                                        <p:cTn id="158" dur="1000"/>
                                        <p:tgtEl>
                                          <p:spTgt spid="19"/>
                                        </p:tgtEl>
                                      </p:cBhvr>
                                    </p:animEffect>
                                    <p:anim calcmode="lin" valueType="num">
                                      <p:cBhvr>
                                        <p:cTn id="159" dur="1000" fill="hold"/>
                                        <p:tgtEl>
                                          <p:spTgt spid="19"/>
                                        </p:tgtEl>
                                        <p:attrNameLst>
                                          <p:attrName>ppt_x</p:attrName>
                                        </p:attrNameLst>
                                      </p:cBhvr>
                                      <p:tavLst>
                                        <p:tav tm="0">
                                          <p:val>
                                            <p:strVal val="#ppt_x"/>
                                          </p:val>
                                        </p:tav>
                                        <p:tav tm="100000">
                                          <p:val>
                                            <p:strVal val="#ppt_x"/>
                                          </p:val>
                                        </p:tav>
                                      </p:tavLst>
                                    </p:anim>
                                    <p:anim calcmode="lin" valueType="num">
                                      <p:cBhvr>
                                        <p:cTn id="160" dur="1000" fill="hold"/>
                                        <p:tgtEl>
                                          <p:spTgt spid="19"/>
                                        </p:tgtEl>
                                        <p:attrNameLst>
                                          <p:attrName>ppt_y</p:attrName>
                                        </p:attrNameLst>
                                      </p:cBhvr>
                                      <p:tavLst>
                                        <p:tav tm="0">
                                          <p:val>
                                            <p:strVal val="#ppt_y+.1"/>
                                          </p:val>
                                        </p:tav>
                                        <p:tav tm="100000">
                                          <p:val>
                                            <p:strVal val="#ppt_y"/>
                                          </p:val>
                                        </p:tav>
                                      </p:tavLst>
                                    </p:anim>
                                  </p:childTnLst>
                                </p:cTn>
                              </p:par>
                            </p:childTnLst>
                          </p:cTn>
                        </p:par>
                        <p:par>
                          <p:cTn id="161" fill="hold">
                            <p:stCondLst>
                              <p:cond delay="1500"/>
                            </p:stCondLst>
                            <p:childTnLst>
                              <p:par>
                                <p:cTn id="162" presetID="42" presetClass="entr" presetSubtype="0" fill="hold" nodeType="afterEffect">
                                  <p:stCondLst>
                                    <p:cond delay="0"/>
                                  </p:stCondLst>
                                  <p:childTnLst>
                                    <p:set>
                                      <p:cBhvr>
                                        <p:cTn id="163" dur="1" fill="hold">
                                          <p:stCondLst>
                                            <p:cond delay="0"/>
                                          </p:stCondLst>
                                        </p:cTn>
                                        <p:tgtEl>
                                          <p:spTgt spid="33"/>
                                        </p:tgtEl>
                                        <p:attrNameLst>
                                          <p:attrName>style.visibility</p:attrName>
                                        </p:attrNameLst>
                                      </p:cBhvr>
                                      <p:to>
                                        <p:strVal val="visible"/>
                                      </p:to>
                                    </p:set>
                                    <p:animEffect transition="in" filter="fade">
                                      <p:cBhvr>
                                        <p:cTn id="164" dur="1000"/>
                                        <p:tgtEl>
                                          <p:spTgt spid="33"/>
                                        </p:tgtEl>
                                      </p:cBhvr>
                                    </p:animEffect>
                                    <p:anim calcmode="lin" valueType="num">
                                      <p:cBhvr>
                                        <p:cTn id="165" dur="1000" fill="hold"/>
                                        <p:tgtEl>
                                          <p:spTgt spid="33"/>
                                        </p:tgtEl>
                                        <p:attrNameLst>
                                          <p:attrName>ppt_x</p:attrName>
                                        </p:attrNameLst>
                                      </p:cBhvr>
                                      <p:tavLst>
                                        <p:tav tm="0">
                                          <p:val>
                                            <p:strVal val="#ppt_x"/>
                                          </p:val>
                                        </p:tav>
                                        <p:tav tm="100000">
                                          <p:val>
                                            <p:strVal val="#ppt_x"/>
                                          </p:val>
                                        </p:tav>
                                      </p:tavLst>
                                    </p:anim>
                                    <p:anim calcmode="lin" valueType="num">
                                      <p:cBhvr>
                                        <p:cTn id="166" dur="1000" fill="hold"/>
                                        <p:tgtEl>
                                          <p:spTgt spid="33"/>
                                        </p:tgtEl>
                                        <p:attrNameLst>
                                          <p:attrName>ppt_y</p:attrName>
                                        </p:attrNameLst>
                                      </p:cBhvr>
                                      <p:tavLst>
                                        <p:tav tm="0">
                                          <p:val>
                                            <p:strVal val="#ppt_y+.1"/>
                                          </p:val>
                                        </p:tav>
                                        <p:tav tm="100000">
                                          <p:val>
                                            <p:strVal val="#ppt_y"/>
                                          </p:val>
                                        </p:tav>
                                      </p:tavLst>
                                    </p:anim>
                                  </p:childTnLst>
                                </p:cTn>
                              </p:par>
                            </p:childTnLst>
                          </p:cTn>
                        </p:par>
                        <p:par>
                          <p:cTn id="167" fill="hold">
                            <p:stCondLst>
                              <p:cond delay="2500"/>
                            </p:stCondLst>
                            <p:childTnLst>
                              <p:par>
                                <p:cTn id="168" presetID="31" presetClass="entr" presetSubtype="0" fill="hold" grpId="0" nodeType="afterEffect">
                                  <p:stCondLst>
                                    <p:cond delay="0"/>
                                  </p:stCondLst>
                                  <p:childTnLst>
                                    <p:set>
                                      <p:cBhvr>
                                        <p:cTn id="169" dur="1" fill="hold">
                                          <p:stCondLst>
                                            <p:cond delay="0"/>
                                          </p:stCondLst>
                                        </p:cTn>
                                        <p:tgtEl>
                                          <p:spTgt spid="47"/>
                                        </p:tgtEl>
                                        <p:attrNameLst>
                                          <p:attrName>style.visibility</p:attrName>
                                        </p:attrNameLst>
                                      </p:cBhvr>
                                      <p:to>
                                        <p:strVal val="visible"/>
                                      </p:to>
                                    </p:set>
                                    <p:anim calcmode="lin" valueType="num">
                                      <p:cBhvr>
                                        <p:cTn id="170" dur="1000" fill="hold"/>
                                        <p:tgtEl>
                                          <p:spTgt spid="47"/>
                                        </p:tgtEl>
                                        <p:attrNameLst>
                                          <p:attrName>ppt_w</p:attrName>
                                        </p:attrNameLst>
                                      </p:cBhvr>
                                      <p:tavLst>
                                        <p:tav tm="0">
                                          <p:val>
                                            <p:fltVal val="0"/>
                                          </p:val>
                                        </p:tav>
                                        <p:tav tm="100000">
                                          <p:val>
                                            <p:strVal val="#ppt_w"/>
                                          </p:val>
                                        </p:tav>
                                      </p:tavLst>
                                    </p:anim>
                                    <p:anim calcmode="lin" valueType="num">
                                      <p:cBhvr>
                                        <p:cTn id="171" dur="1000" fill="hold"/>
                                        <p:tgtEl>
                                          <p:spTgt spid="47"/>
                                        </p:tgtEl>
                                        <p:attrNameLst>
                                          <p:attrName>ppt_h</p:attrName>
                                        </p:attrNameLst>
                                      </p:cBhvr>
                                      <p:tavLst>
                                        <p:tav tm="0">
                                          <p:val>
                                            <p:fltVal val="0"/>
                                          </p:val>
                                        </p:tav>
                                        <p:tav tm="100000">
                                          <p:val>
                                            <p:strVal val="#ppt_h"/>
                                          </p:val>
                                        </p:tav>
                                      </p:tavLst>
                                    </p:anim>
                                    <p:anim calcmode="lin" valueType="num">
                                      <p:cBhvr>
                                        <p:cTn id="172" dur="1000" fill="hold"/>
                                        <p:tgtEl>
                                          <p:spTgt spid="47"/>
                                        </p:tgtEl>
                                        <p:attrNameLst>
                                          <p:attrName>style.rotation</p:attrName>
                                        </p:attrNameLst>
                                      </p:cBhvr>
                                      <p:tavLst>
                                        <p:tav tm="0">
                                          <p:val>
                                            <p:fltVal val="90"/>
                                          </p:val>
                                        </p:tav>
                                        <p:tav tm="100000">
                                          <p:val>
                                            <p:fltVal val="0"/>
                                          </p:val>
                                        </p:tav>
                                      </p:tavLst>
                                    </p:anim>
                                    <p:animEffect transition="in" filter="fade">
                                      <p:cBhvr>
                                        <p:cTn id="173" dur="1000"/>
                                        <p:tgtEl>
                                          <p:spTgt spid="47"/>
                                        </p:tgtEl>
                                      </p:cBhvr>
                                    </p:animEffect>
                                  </p:childTnLst>
                                </p:cTn>
                              </p:par>
                            </p:childTnLst>
                          </p:cTn>
                        </p:par>
                        <p:par>
                          <p:cTn id="174" fill="hold">
                            <p:stCondLst>
                              <p:cond delay="3500"/>
                            </p:stCondLst>
                            <p:childTnLst>
                              <p:par>
                                <p:cTn id="175" presetID="1" presetClass="entr" presetSubtype="0" fill="hold" nodeType="afterEffect">
                                  <p:stCondLst>
                                    <p:cond delay="0"/>
                                  </p:stCondLst>
                                  <p:childTnLst>
                                    <p:set>
                                      <p:cBhvr>
                                        <p:cTn id="176" dur="1" fill="hold">
                                          <p:stCondLst>
                                            <p:cond delay="0"/>
                                          </p:stCondLst>
                                        </p:cTn>
                                        <p:tgtEl>
                                          <p:spTgt spid="6"/>
                                        </p:tgtEl>
                                        <p:attrNameLst>
                                          <p:attrName>style.visibility</p:attrName>
                                        </p:attrNameLst>
                                      </p:cBhvr>
                                      <p:to>
                                        <p:strVal val="visible"/>
                                      </p:to>
                                    </p:set>
                                  </p:childTnLst>
                                </p:cTn>
                              </p:par>
                            </p:childTnLst>
                          </p:cTn>
                        </p:par>
                      </p:childTnLst>
                    </p:cTn>
                  </p:par>
                  <p:par>
                    <p:cTn id="177" fill="hold">
                      <p:stCondLst>
                        <p:cond delay="indefinite"/>
                      </p:stCondLst>
                      <p:childTnLst>
                        <p:par>
                          <p:cTn id="178" fill="hold">
                            <p:stCondLst>
                              <p:cond delay="0"/>
                            </p:stCondLst>
                            <p:childTnLst>
                              <p:par>
                                <p:cTn id="179" presetID="10" presetClass="entr" presetSubtype="0" fill="hold" grpId="0" nodeType="clickEffect">
                                  <p:stCondLst>
                                    <p:cond delay="0"/>
                                  </p:stCondLst>
                                  <p:childTnLst>
                                    <p:set>
                                      <p:cBhvr>
                                        <p:cTn id="180" dur="1" fill="hold">
                                          <p:stCondLst>
                                            <p:cond delay="0"/>
                                          </p:stCondLst>
                                        </p:cTn>
                                        <p:tgtEl>
                                          <p:spTgt spid="50"/>
                                        </p:tgtEl>
                                        <p:attrNameLst>
                                          <p:attrName>style.visibility</p:attrName>
                                        </p:attrNameLst>
                                      </p:cBhvr>
                                      <p:to>
                                        <p:strVal val="visible"/>
                                      </p:to>
                                    </p:set>
                                    <p:animEffect transition="in" filter="fade">
                                      <p:cBhvr>
                                        <p:cTn id="181" dur="500"/>
                                        <p:tgtEl>
                                          <p:spTgt spid="50"/>
                                        </p:tgtEl>
                                      </p:cBhvr>
                                    </p:animEffect>
                                  </p:childTnLst>
                                </p:cTn>
                              </p:par>
                            </p:childTnLst>
                          </p:cTn>
                        </p:par>
                        <p:par>
                          <p:cTn id="182" fill="hold">
                            <p:stCondLst>
                              <p:cond delay="500"/>
                            </p:stCondLst>
                            <p:childTnLst>
                              <p:par>
                                <p:cTn id="183" presetID="42" presetClass="entr" presetSubtype="0" fill="hold" nodeType="afterEffect">
                                  <p:stCondLst>
                                    <p:cond delay="0"/>
                                  </p:stCondLst>
                                  <p:childTnLst>
                                    <p:set>
                                      <p:cBhvr>
                                        <p:cTn id="184" dur="1" fill="hold">
                                          <p:stCondLst>
                                            <p:cond delay="0"/>
                                          </p:stCondLst>
                                        </p:cTn>
                                        <p:tgtEl>
                                          <p:spTgt spid="22"/>
                                        </p:tgtEl>
                                        <p:attrNameLst>
                                          <p:attrName>style.visibility</p:attrName>
                                        </p:attrNameLst>
                                      </p:cBhvr>
                                      <p:to>
                                        <p:strVal val="visible"/>
                                      </p:to>
                                    </p:set>
                                    <p:animEffect transition="in" filter="fade">
                                      <p:cBhvr>
                                        <p:cTn id="185" dur="1000"/>
                                        <p:tgtEl>
                                          <p:spTgt spid="22"/>
                                        </p:tgtEl>
                                      </p:cBhvr>
                                    </p:animEffect>
                                    <p:anim calcmode="lin" valueType="num">
                                      <p:cBhvr>
                                        <p:cTn id="186" dur="1000" fill="hold"/>
                                        <p:tgtEl>
                                          <p:spTgt spid="22"/>
                                        </p:tgtEl>
                                        <p:attrNameLst>
                                          <p:attrName>ppt_x</p:attrName>
                                        </p:attrNameLst>
                                      </p:cBhvr>
                                      <p:tavLst>
                                        <p:tav tm="0">
                                          <p:val>
                                            <p:strVal val="#ppt_x"/>
                                          </p:val>
                                        </p:tav>
                                        <p:tav tm="100000">
                                          <p:val>
                                            <p:strVal val="#ppt_x"/>
                                          </p:val>
                                        </p:tav>
                                      </p:tavLst>
                                    </p:anim>
                                    <p:anim calcmode="lin" valueType="num">
                                      <p:cBhvr>
                                        <p:cTn id="187" dur="1000" fill="hold"/>
                                        <p:tgtEl>
                                          <p:spTgt spid="22"/>
                                        </p:tgtEl>
                                        <p:attrNameLst>
                                          <p:attrName>ppt_y</p:attrName>
                                        </p:attrNameLst>
                                      </p:cBhvr>
                                      <p:tavLst>
                                        <p:tav tm="0">
                                          <p:val>
                                            <p:strVal val="#ppt_y+.1"/>
                                          </p:val>
                                        </p:tav>
                                        <p:tav tm="100000">
                                          <p:val>
                                            <p:strVal val="#ppt_y"/>
                                          </p:val>
                                        </p:tav>
                                      </p:tavLst>
                                    </p:anim>
                                  </p:childTnLst>
                                </p:cTn>
                              </p:par>
                            </p:childTnLst>
                          </p:cTn>
                        </p:par>
                        <p:par>
                          <p:cTn id="188" fill="hold">
                            <p:stCondLst>
                              <p:cond delay="1500"/>
                            </p:stCondLst>
                            <p:childTnLst>
                              <p:par>
                                <p:cTn id="189" presetID="42" presetClass="entr" presetSubtype="0" fill="hold" nodeType="afterEffect">
                                  <p:stCondLst>
                                    <p:cond delay="0"/>
                                  </p:stCondLst>
                                  <p:childTnLst>
                                    <p:set>
                                      <p:cBhvr>
                                        <p:cTn id="190" dur="1" fill="hold">
                                          <p:stCondLst>
                                            <p:cond delay="0"/>
                                          </p:stCondLst>
                                        </p:cTn>
                                        <p:tgtEl>
                                          <p:spTgt spid="34"/>
                                        </p:tgtEl>
                                        <p:attrNameLst>
                                          <p:attrName>style.visibility</p:attrName>
                                        </p:attrNameLst>
                                      </p:cBhvr>
                                      <p:to>
                                        <p:strVal val="visible"/>
                                      </p:to>
                                    </p:set>
                                    <p:animEffect transition="in" filter="fade">
                                      <p:cBhvr>
                                        <p:cTn id="191" dur="1000"/>
                                        <p:tgtEl>
                                          <p:spTgt spid="34"/>
                                        </p:tgtEl>
                                      </p:cBhvr>
                                    </p:animEffect>
                                    <p:anim calcmode="lin" valueType="num">
                                      <p:cBhvr>
                                        <p:cTn id="192" dur="1000" fill="hold"/>
                                        <p:tgtEl>
                                          <p:spTgt spid="34"/>
                                        </p:tgtEl>
                                        <p:attrNameLst>
                                          <p:attrName>ppt_x</p:attrName>
                                        </p:attrNameLst>
                                      </p:cBhvr>
                                      <p:tavLst>
                                        <p:tav tm="0">
                                          <p:val>
                                            <p:strVal val="#ppt_x"/>
                                          </p:val>
                                        </p:tav>
                                        <p:tav tm="100000">
                                          <p:val>
                                            <p:strVal val="#ppt_x"/>
                                          </p:val>
                                        </p:tav>
                                      </p:tavLst>
                                    </p:anim>
                                    <p:anim calcmode="lin" valueType="num">
                                      <p:cBhvr>
                                        <p:cTn id="193" dur="1000" fill="hold"/>
                                        <p:tgtEl>
                                          <p:spTgt spid="34"/>
                                        </p:tgtEl>
                                        <p:attrNameLst>
                                          <p:attrName>ppt_y</p:attrName>
                                        </p:attrNameLst>
                                      </p:cBhvr>
                                      <p:tavLst>
                                        <p:tav tm="0">
                                          <p:val>
                                            <p:strVal val="#ppt_y+.1"/>
                                          </p:val>
                                        </p:tav>
                                        <p:tav tm="100000">
                                          <p:val>
                                            <p:strVal val="#ppt_y"/>
                                          </p:val>
                                        </p:tav>
                                      </p:tavLst>
                                    </p:anim>
                                  </p:childTnLst>
                                </p:cTn>
                              </p:par>
                            </p:childTnLst>
                          </p:cTn>
                        </p:par>
                        <p:par>
                          <p:cTn id="194" fill="hold">
                            <p:stCondLst>
                              <p:cond delay="2500"/>
                            </p:stCondLst>
                            <p:childTnLst>
                              <p:par>
                                <p:cTn id="195" presetID="31" presetClass="entr" presetSubtype="0" fill="hold" grpId="0" nodeType="afterEffect">
                                  <p:stCondLst>
                                    <p:cond delay="0"/>
                                  </p:stCondLst>
                                  <p:childTnLst>
                                    <p:set>
                                      <p:cBhvr>
                                        <p:cTn id="196" dur="1" fill="hold">
                                          <p:stCondLst>
                                            <p:cond delay="0"/>
                                          </p:stCondLst>
                                        </p:cTn>
                                        <p:tgtEl>
                                          <p:spTgt spid="49"/>
                                        </p:tgtEl>
                                        <p:attrNameLst>
                                          <p:attrName>style.visibility</p:attrName>
                                        </p:attrNameLst>
                                      </p:cBhvr>
                                      <p:to>
                                        <p:strVal val="visible"/>
                                      </p:to>
                                    </p:set>
                                    <p:anim calcmode="lin" valueType="num">
                                      <p:cBhvr>
                                        <p:cTn id="197" dur="1000" fill="hold"/>
                                        <p:tgtEl>
                                          <p:spTgt spid="49"/>
                                        </p:tgtEl>
                                        <p:attrNameLst>
                                          <p:attrName>ppt_w</p:attrName>
                                        </p:attrNameLst>
                                      </p:cBhvr>
                                      <p:tavLst>
                                        <p:tav tm="0">
                                          <p:val>
                                            <p:fltVal val="0"/>
                                          </p:val>
                                        </p:tav>
                                        <p:tav tm="100000">
                                          <p:val>
                                            <p:strVal val="#ppt_w"/>
                                          </p:val>
                                        </p:tav>
                                      </p:tavLst>
                                    </p:anim>
                                    <p:anim calcmode="lin" valueType="num">
                                      <p:cBhvr>
                                        <p:cTn id="198" dur="1000" fill="hold"/>
                                        <p:tgtEl>
                                          <p:spTgt spid="49"/>
                                        </p:tgtEl>
                                        <p:attrNameLst>
                                          <p:attrName>ppt_h</p:attrName>
                                        </p:attrNameLst>
                                      </p:cBhvr>
                                      <p:tavLst>
                                        <p:tav tm="0">
                                          <p:val>
                                            <p:fltVal val="0"/>
                                          </p:val>
                                        </p:tav>
                                        <p:tav tm="100000">
                                          <p:val>
                                            <p:strVal val="#ppt_h"/>
                                          </p:val>
                                        </p:tav>
                                      </p:tavLst>
                                    </p:anim>
                                    <p:anim calcmode="lin" valueType="num">
                                      <p:cBhvr>
                                        <p:cTn id="199" dur="1000" fill="hold"/>
                                        <p:tgtEl>
                                          <p:spTgt spid="49"/>
                                        </p:tgtEl>
                                        <p:attrNameLst>
                                          <p:attrName>style.rotation</p:attrName>
                                        </p:attrNameLst>
                                      </p:cBhvr>
                                      <p:tavLst>
                                        <p:tav tm="0">
                                          <p:val>
                                            <p:fltVal val="90"/>
                                          </p:val>
                                        </p:tav>
                                        <p:tav tm="100000">
                                          <p:val>
                                            <p:fltVal val="0"/>
                                          </p:val>
                                        </p:tav>
                                      </p:tavLst>
                                    </p:anim>
                                    <p:animEffect transition="in" filter="fade">
                                      <p:cBhvr>
                                        <p:cTn id="200" dur="1000"/>
                                        <p:tgtEl>
                                          <p:spTgt spid="49"/>
                                        </p:tgtEl>
                                      </p:cBhvr>
                                    </p:animEffect>
                                  </p:childTnLst>
                                </p:cTn>
                              </p:par>
                            </p:childTnLst>
                          </p:cTn>
                        </p:par>
                        <p:par>
                          <p:cTn id="201" fill="hold">
                            <p:stCondLst>
                              <p:cond delay="3500"/>
                            </p:stCondLst>
                            <p:childTnLst>
                              <p:par>
                                <p:cTn id="202" presetID="1" presetClass="entr" presetSubtype="0" fill="hold" nodeType="afterEffect">
                                  <p:stCondLst>
                                    <p:cond delay="0"/>
                                  </p:stCondLst>
                                  <p:childTnLst>
                                    <p:set>
                                      <p:cBhvr>
                                        <p:cTn id="203" dur="1" fill="hold">
                                          <p:stCondLst>
                                            <p:cond delay="0"/>
                                          </p:stCondLst>
                                        </p:cTn>
                                        <p:tgtEl>
                                          <p:spTgt spid="29"/>
                                        </p:tgtEl>
                                        <p:attrNameLst>
                                          <p:attrName>style.visibility</p:attrName>
                                        </p:attrNameLst>
                                      </p:cBhvr>
                                      <p:to>
                                        <p:strVal val="visible"/>
                                      </p:to>
                                    </p:set>
                                  </p:childTnLst>
                                </p:cTn>
                              </p:par>
                            </p:childTnLst>
                          </p:cTn>
                        </p:par>
                      </p:childTnLst>
                    </p:cTn>
                  </p:par>
                  <p:par>
                    <p:cTn id="204" fill="hold">
                      <p:stCondLst>
                        <p:cond delay="indefinite"/>
                      </p:stCondLst>
                      <p:childTnLst>
                        <p:par>
                          <p:cTn id="205" fill="hold">
                            <p:stCondLst>
                              <p:cond delay="0"/>
                            </p:stCondLst>
                            <p:childTnLst>
                              <p:par>
                                <p:cTn id="206" presetID="10" presetClass="entr" presetSubtype="0" fill="hold" grpId="0" nodeType="clickEffect">
                                  <p:stCondLst>
                                    <p:cond delay="0"/>
                                  </p:stCondLst>
                                  <p:childTnLst>
                                    <p:set>
                                      <p:cBhvr>
                                        <p:cTn id="207" dur="1" fill="hold">
                                          <p:stCondLst>
                                            <p:cond delay="0"/>
                                          </p:stCondLst>
                                        </p:cTn>
                                        <p:tgtEl>
                                          <p:spTgt spid="54"/>
                                        </p:tgtEl>
                                        <p:attrNameLst>
                                          <p:attrName>style.visibility</p:attrName>
                                        </p:attrNameLst>
                                      </p:cBhvr>
                                      <p:to>
                                        <p:strVal val="visible"/>
                                      </p:to>
                                    </p:set>
                                    <p:animEffect transition="in" filter="fade">
                                      <p:cBhvr>
                                        <p:cTn id="208" dur="500"/>
                                        <p:tgtEl>
                                          <p:spTgt spid="54"/>
                                        </p:tgtEl>
                                      </p:cBhvr>
                                    </p:animEffect>
                                  </p:childTnLst>
                                </p:cTn>
                              </p:par>
                            </p:childTnLst>
                          </p:cTn>
                        </p:par>
                        <p:par>
                          <p:cTn id="209" fill="hold">
                            <p:stCondLst>
                              <p:cond delay="500"/>
                            </p:stCondLst>
                            <p:childTnLst>
                              <p:par>
                                <p:cTn id="210" presetID="42" presetClass="entr" presetSubtype="0" fill="hold" nodeType="afterEffect">
                                  <p:stCondLst>
                                    <p:cond delay="0"/>
                                  </p:stCondLst>
                                  <p:childTnLst>
                                    <p:set>
                                      <p:cBhvr>
                                        <p:cTn id="211" dur="1" fill="hold">
                                          <p:stCondLst>
                                            <p:cond delay="0"/>
                                          </p:stCondLst>
                                        </p:cTn>
                                        <p:tgtEl>
                                          <p:spTgt spid="26"/>
                                        </p:tgtEl>
                                        <p:attrNameLst>
                                          <p:attrName>style.visibility</p:attrName>
                                        </p:attrNameLst>
                                      </p:cBhvr>
                                      <p:to>
                                        <p:strVal val="visible"/>
                                      </p:to>
                                    </p:set>
                                    <p:animEffect transition="in" filter="fade">
                                      <p:cBhvr>
                                        <p:cTn id="212" dur="1000"/>
                                        <p:tgtEl>
                                          <p:spTgt spid="26"/>
                                        </p:tgtEl>
                                      </p:cBhvr>
                                    </p:animEffect>
                                    <p:anim calcmode="lin" valueType="num">
                                      <p:cBhvr>
                                        <p:cTn id="213" dur="1000" fill="hold"/>
                                        <p:tgtEl>
                                          <p:spTgt spid="26"/>
                                        </p:tgtEl>
                                        <p:attrNameLst>
                                          <p:attrName>ppt_x</p:attrName>
                                        </p:attrNameLst>
                                      </p:cBhvr>
                                      <p:tavLst>
                                        <p:tav tm="0">
                                          <p:val>
                                            <p:strVal val="#ppt_x"/>
                                          </p:val>
                                        </p:tav>
                                        <p:tav tm="100000">
                                          <p:val>
                                            <p:strVal val="#ppt_x"/>
                                          </p:val>
                                        </p:tav>
                                      </p:tavLst>
                                    </p:anim>
                                    <p:anim calcmode="lin" valueType="num">
                                      <p:cBhvr>
                                        <p:cTn id="214" dur="1000" fill="hold"/>
                                        <p:tgtEl>
                                          <p:spTgt spid="26"/>
                                        </p:tgtEl>
                                        <p:attrNameLst>
                                          <p:attrName>ppt_y</p:attrName>
                                        </p:attrNameLst>
                                      </p:cBhvr>
                                      <p:tavLst>
                                        <p:tav tm="0">
                                          <p:val>
                                            <p:strVal val="#ppt_y+.1"/>
                                          </p:val>
                                        </p:tav>
                                        <p:tav tm="100000">
                                          <p:val>
                                            <p:strVal val="#ppt_y"/>
                                          </p:val>
                                        </p:tav>
                                      </p:tavLst>
                                    </p:anim>
                                  </p:childTnLst>
                                </p:cTn>
                              </p:par>
                            </p:childTnLst>
                          </p:cTn>
                        </p:par>
                        <p:par>
                          <p:cTn id="215" fill="hold">
                            <p:stCondLst>
                              <p:cond delay="1500"/>
                            </p:stCondLst>
                            <p:childTnLst>
                              <p:par>
                                <p:cTn id="216" presetID="42" presetClass="entr" presetSubtype="0" fill="hold" grpId="0" nodeType="afterEffect">
                                  <p:stCondLst>
                                    <p:cond delay="0"/>
                                  </p:stCondLst>
                                  <p:childTnLst>
                                    <p:set>
                                      <p:cBhvr>
                                        <p:cTn id="217" dur="1" fill="hold">
                                          <p:stCondLst>
                                            <p:cond delay="0"/>
                                          </p:stCondLst>
                                        </p:cTn>
                                        <p:tgtEl>
                                          <p:spTgt spid="56"/>
                                        </p:tgtEl>
                                        <p:attrNameLst>
                                          <p:attrName>style.visibility</p:attrName>
                                        </p:attrNameLst>
                                      </p:cBhvr>
                                      <p:to>
                                        <p:strVal val="visible"/>
                                      </p:to>
                                    </p:set>
                                    <p:animEffect transition="in" filter="fade">
                                      <p:cBhvr>
                                        <p:cTn id="218" dur="1000"/>
                                        <p:tgtEl>
                                          <p:spTgt spid="56"/>
                                        </p:tgtEl>
                                      </p:cBhvr>
                                    </p:animEffect>
                                    <p:anim calcmode="lin" valueType="num">
                                      <p:cBhvr>
                                        <p:cTn id="219" dur="1000" fill="hold"/>
                                        <p:tgtEl>
                                          <p:spTgt spid="56"/>
                                        </p:tgtEl>
                                        <p:attrNameLst>
                                          <p:attrName>ppt_x</p:attrName>
                                        </p:attrNameLst>
                                      </p:cBhvr>
                                      <p:tavLst>
                                        <p:tav tm="0">
                                          <p:val>
                                            <p:strVal val="#ppt_x"/>
                                          </p:val>
                                        </p:tav>
                                        <p:tav tm="100000">
                                          <p:val>
                                            <p:strVal val="#ppt_x"/>
                                          </p:val>
                                        </p:tav>
                                      </p:tavLst>
                                    </p:anim>
                                    <p:anim calcmode="lin" valueType="num">
                                      <p:cBhvr>
                                        <p:cTn id="220" dur="1000" fill="hold"/>
                                        <p:tgtEl>
                                          <p:spTgt spid="56"/>
                                        </p:tgtEl>
                                        <p:attrNameLst>
                                          <p:attrName>ppt_y</p:attrName>
                                        </p:attrNameLst>
                                      </p:cBhvr>
                                      <p:tavLst>
                                        <p:tav tm="0">
                                          <p:val>
                                            <p:strVal val="#ppt_y+.1"/>
                                          </p:val>
                                        </p:tav>
                                        <p:tav tm="100000">
                                          <p:val>
                                            <p:strVal val="#ppt_y"/>
                                          </p:val>
                                        </p:tav>
                                      </p:tavLst>
                                    </p:anim>
                                  </p:childTnLst>
                                </p:cTn>
                              </p:par>
                            </p:childTnLst>
                          </p:cTn>
                        </p:par>
                        <p:par>
                          <p:cTn id="221" fill="hold">
                            <p:stCondLst>
                              <p:cond delay="2500"/>
                            </p:stCondLst>
                            <p:childTnLst>
                              <p:par>
                                <p:cTn id="222" presetID="31" presetClass="entr" presetSubtype="0" fill="hold" grpId="0" nodeType="afterEffect">
                                  <p:stCondLst>
                                    <p:cond delay="0"/>
                                  </p:stCondLst>
                                  <p:childTnLst>
                                    <p:set>
                                      <p:cBhvr>
                                        <p:cTn id="223" dur="1" fill="hold">
                                          <p:stCondLst>
                                            <p:cond delay="0"/>
                                          </p:stCondLst>
                                        </p:cTn>
                                        <p:tgtEl>
                                          <p:spTgt spid="53"/>
                                        </p:tgtEl>
                                        <p:attrNameLst>
                                          <p:attrName>style.visibility</p:attrName>
                                        </p:attrNameLst>
                                      </p:cBhvr>
                                      <p:to>
                                        <p:strVal val="visible"/>
                                      </p:to>
                                    </p:set>
                                    <p:anim calcmode="lin" valueType="num">
                                      <p:cBhvr>
                                        <p:cTn id="224" dur="1000" fill="hold"/>
                                        <p:tgtEl>
                                          <p:spTgt spid="53"/>
                                        </p:tgtEl>
                                        <p:attrNameLst>
                                          <p:attrName>ppt_w</p:attrName>
                                        </p:attrNameLst>
                                      </p:cBhvr>
                                      <p:tavLst>
                                        <p:tav tm="0">
                                          <p:val>
                                            <p:fltVal val="0"/>
                                          </p:val>
                                        </p:tav>
                                        <p:tav tm="100000">
                                          <p:val>
                                            <p:strVal val="#ppt_w"/>
                                          </p:val>
                                        </p:tav>
                                      </p:tavLst>
                                    </p:anim>
                                    <p:anim calcmode="lin" valueType="num">
                                      <p:cBhvr>
                                        <p:cTn id="225" dur="1000" fill="hold"/>
                                        <p:tgtEl>
                                          <p:spTgt spid="53"/>
                                        </p:tgtEl>
                                        <p:attrNameLst>
                                          <p:attrName>ppt_h</p:attrName>
                                        </p:attrNameLst>
                                      </p:cBhvr>
                                      <p:tavLst>
                                        <p:tav tm="0">
                                          <p:val>
                                            <p:fltVal val="0"/>
                                          </p:val>
                                        </p:tav>
                                        <p:tav tm="100000">
                                          <p:val>
                                            <p:strVal val="#ppt_h"/>
                                          </p:val>
                                        </p:tav>
                                      </p:tavLst>
                                    </p:anim>
                                    <p:anim calcmode="lin" valueType="num">
                                      <p:cBhvr>
                                        <p:cTn id="226" dur="1000" fill="hold"/>
                                        <p:tgtEl>
                                          <p:spTgt spid="53"/>
                                        </p:tgtEl>
                                        <p:attrNameLst>
                                          <p:attrName>style.rotation</p:attrName>
                                        </p:attrNameLst>
                                      </p:cBhvr>
                                      <p:tavLst>
                                        <p:tav tm="0">
                                          <p:val>
                                            <p:fltVal val="90"/>
                                          </p:val>
                                        </p:tav>
                                        <p:tav tm="100000">
                                          <p:val>
                                            <p:fltVal val="0"/>
                                          </p:val>
                                        </p:tav>
                                      </p:tavLst>
                                    </p:anim>
                                    <p:animEffect transition="in" filter="fade">
                                      <p:cBhvr>
                                        <p:cTn id="227" dur="1000"/>
                                        <p:tgtEl>
                                          <p:spTgt spid="53"/>
                                        </p:tgtEl>
                                      </p:cBhvr>
                                    </p:animEffect>
                                  </p:childTnLst>
                                </p:cTn>
                              </p:par>
                              <p:par>
                                <p:cTn id="228" presetID="1" presetClass="entr" presetSubtype="0" fill="hold" grpId="0" nodeType="withEffect">
                                  <p:stCondLst>
                                    <p:cond delay="0"/>
                                  </p:stCondLst>
                                  <p:childTnLst>
                                    <p:set>
                                      <p:cBhvr>
                                        <p:cTn id="229" dur="1" fill="hold">
                                          <p:stCondLst>
                                            <p:cond delay="0"/>
                                          </p:stCondLst>
                                        </p:cTn>
                                        <p:tgtEl>
                                          <p:spTgt spid="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40" grpId="0"/>
      <p:bldP spid="41" grpId="0"/>
      <p:bldP spid="42" grpId="0"/>
      <p:bldP spid="43" grpId="0"/>
      <p:bldP spid="44" grpId="0"/>
      <p:bldP spid="45" grpId="0"/>
      <p:bldP spid="46" grpId="0"/>
      <p:bldP spid="47" grpId="0"/>
      <p:bldP spid="48" grpId="0"/>
      <p:bldP spid="49" grpId="0"/>
      <p:bldP spid="50" grpId="0"/>
      <p:bldP spid="52" grpId="0"/>
      <p:bldP spid="53" grpId="0"/>
      <p:bldP spid="54" grpId="0"/>
      <p:bldP spid="55" grpId="0"/>
      <p:bldP spid="56" grpId="0"/>
      <p:bldP spid="57" grpId="0"/>
      <p:bldP spid="5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6998266"/>
            <a:ext cx="18288000" cy="3288734"/>
            <a:chOff x="0" y="0"/>
            <a:chExt cx="4816593" cy="866169"/>
          </a:xfrm>
        </p:grpSpPr>
        <p:sp>
          <p:nvSpPr>
            <p:cNvPr id="3" name="Freeform 3"/>
            <p:cNvSpPr/>
            <p:nvPr/>
          </p:nvSpPr>
          <p:spPr>
            <a:xfrm>
              <a:off x="0" y="0"/>
              <a:ext cx="4816592" cy="866169"/>
            </a:xfrm>
            <a:custGeom>
              <a:avLst/>
              <a:gdLst/>
              <a:ahLst/>
              <a:cxnLst/>
              <a:rect l="l" t="t" r="r" b="b"/>
              <a:pathLst>
                <a:path w="4816592" h="866169">
                  <a:moveTo>
                    <a:pt x="0" y="0"/>
                  </a:moveTo>
                  <a:lnTo>
                    <a:pt x="4816592" y="0"/>
                  </a:lnTo>
                  <a:lnTo>
                    <a:pt x="4816592" y="866169"/>
                  </a:lnTo>
                  <a:lnTo>
                    <a:pt x="0" y="866169"/>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47625"/>
              <a:ext cx="4816593" cy="913794"/>
            </a:xfrm>
            <a:prstGeom prst="rect">
              <a:avLst/>
            </a:prstGeom>
          </p:spPr>
          <p:txBody>
            <a:bodyPr lIns="50800" tIns="50800" rIns="50800" bIns="50800" rtlCol="0" anchor="ctr"/>
            <a:lstStyle/>
            <a:p>
              <a:pPr algn="ctr">
                <a:lnSpc>
                  <a:spcPts val="2239"/>
                </a:lnSpc>
              </a:pPr>
              <a:endParaRPr/>
            </a:p>
          </p:txBody>
        </p:sp>
      </p:grpSp>
      <p:sp>
        <p:nvSpPr>
          <p:cNvPr id="5" name="Freeform 5"/>
          <p:cNvSpPr/>
          <p:nvPr/>
        </p:nvSpPr>
        <p:spPr>
          <a:xfrm>
            <a:off x="786385" y="303653"/>
            <a:ext cx="2772056" cy="2336774"/>
          </a:xfrm>
          <a:custGeom>
            <a:avLst/>
            <a:gdLst/>
            <a:ahLst/>
            <a:cxnLst/>
            <a:rect l="l" t="t" r="r" b="b"/>
            <a:pathLst>
              <a:path w="2772056" h="2336774">
                <a:moveTo>
                  <a:pt x="0" y="0"/>
                </a:moveTo>
                <a:lnTo>
                  <a:pt x="2772056" y="0"/>
                </a:lnTo>
                <a:lnTo>
                  <a:pt x="2772056" y="2336774"/>
                </a:lnTo>
                <a:lnTo>
                  <a:pt x="0" y="2336774"/>
                </a:lnTo>
                <a:lnTo>
                  <a:pt x="0" y="0"/>
                </a:lnTo>
                <a:close/>
              </a:path>
            </a:pathLst>
          </a:custGeom>
          <a:blipFill>
            <a:blip r:embed="rId3"/>
            <a:stretch>
              <a:fillRect/>
            </a:stretch>
          </a:blipFill>
        </p:spPr>
      </p:sp>
      <p:grpSp>
        <p:nvGrpSpPr>
          <p:cNvPr id="6" name="Group 6"/>
          <p:cNvGrpSpPr>
            <a:grpSpLocks noChangeAspect="1"/>
          </p:cNvGrpSpPr>
          <p:nvPr/>
        </p:nvGrpSpPr>
        <p:grpSpPr>
          <a:xfrm>
            <a:off x="513783" y="7166571"/>
            <a:ext cx="3886490" cy="3120429"/>
            <a:chOff x="0" y="0"/>
            <a:chExt cx="7467600" cy="5995670"/>
          </a:xfrm>
        </p:grpSpPr>
        <p:sp>
          <p:nvSpPr>
            <p:cNvPr id="7" name="Freeform 7"/>
            <p:cNvSpPr/>
            <p:nvPr/>
          </p:nvSpPr>
          <p:spPr>
            <a:xfrm>
              <a:off x="0" y="0"/>
              <a:ext cx="7467600" cy="4513580"/>
            </a:xfrm>
            <a:custGeom>
              <a:avLst/>
              <a:gdLst/>
              <a:ahLst/>
              <a:cxnLst/>
              <a:rect l="l" t="t" r="r" b="b"/>
              <a:pathLst>
                <a:path w="7467600" h="4513580">
                  <a:moveTo>
                    <a:pt x="7127240" y="0"/>
                  </a:moveTo>
                  <a:lnTo>
                    <a:pt x="340360" y="0"/>
                  </a:lnTo>
                  <a:cubicBezTo>
                    <a:pt x="152400" y="0"/>
                    <a:pt x="0" y="152400"/>
                    <a:pt x="0" y="340360"/>
                  </a:cubicBezTo>
                  <a:lnTo>
                    <a:pt x="0" y="4513580"/>
                  </a:lnTo>
                  <a:lnTo>
                    <a:pt x="7467600" y="4513580"/>
                  </a:lnTo>
                  <a:lnTo>
                    <a:pt x="7467600" y="340360"/>
                  </a:lnTo>
                  <a:cubicBezTo>
                    <a:pt x="7467600" y="152400"/>
                    <a:pt x="7315200" y="0"/>
                    <a:pt x="7127240" y="0"/>
                  </a:cubicBezTo>
                  <a:close/>
                  <a:moveTo>
                    <a:pt x="7142480" y="4188460"/>
                  </a:moveTo>
                  <a:lnTo>
                    <a:pt x="314961" y="4188460"/>
                  </a:lnTo>
                  <a:lnTo>
                    <a:pt x="314961" y="353060"/>
                  </a:lnTo>
                  <a:lnTo>
                    <a:pt x="7142480" y="353060"/>
                  </a:lnTo>
                  <a:lnTo>
                    <a:pt x="7142480" y="4188460"/>
                  </a:lnTo>
                  <a:close/>
                </a:path>
              </a:pathLst>
            </a:custGeom>
            <a:solidFill>
              <a:srgbClr val="000000"/>
            </a:solidFill>
          </p:spPr>
        </p:sp>
        <p:sp>
          <p:nvSpPr>
            <p:cNvPr id="8" name="Freeform 8"/>
            <p:cNvSpPr/>
            <p:nvPr/>
          </p:nvSpPr>
          <p:spPr>
            <a:xfrm>
              <a:off x="0" y="4514850"/>
              <a:ext cx="7467600" cy="695960"/>
            </a:xfrm>
            <a:custGeom>
              <a:avLst/>
              <a:gdLst/>
              <a:ahLst/>
              <a:cxnLst/>
              <a:rect l="l" t="t" r="r" b="b"/>
              <a:pathLst>
                <a:path w="7467600" h="695960">
                  <a:moveTo>
                    <a:pt x="0" y="355600"/>
                  </a:moveTo>
                  <a:cubicBezTo>
                    <a:pt x="0" y="543560"/>
                    <a:pt x="152400" y="695960"/>
                    <a:pt x="340360" y="695960"/>
                  </a:cubicBezTo>
                  <a:lnTo>
                    <a:pt x="7127240" y="695960"/>
                  </a:lnTo>
                  <a:cubicBezTo>
                    <a:pt x="7315200" y="695960"/>
                    <a:pt x="7467600" y="543560"/>
                    <a:pt x="7467600" y="355600"/>
                  </a:cubicBezTo>
                  <a:lnTo>
                    <a:pt x="7467600" y="0"/>
                  </a:lnTo>
                  <a:lnTo>
                    <a:pt x="0" y="0"/>
                  </a:lnTo>
                  <a:lnTo>
                    <a:pt x="0" y="355600"/>
                  </a:lnTo>
                  <a:close/>
                </a:path>
              </a:pathLst>
            </a:custGeom>
            <a:solidFill>
              <a:srgbClr val="E9E9E9"/>
            </a:solidFill>
          </p:spPr>
        </p:sp>
        <p:sp>
          <p:nvSpPr>
            <p:cNvPr id="9" name="Freeform 9"/>
            <p:cNvSpPr/>
            <p:nvPr/>
          </p:nvSpPr>
          <p:spPr>
            <a:xfrm>
              <a:off x="2429510" y="5210810"/>
              <a:ext cx="2606040" cy="791210"/>
            </a:xfrm>
            <a:custGeom>
              <a:avLst/>
              <a:gdLst/>
              <a:ahLst/>
              <a:cxnLst/>
              <a:rect l="l" t="t" r="r" b="b"/>
              <a:pathLst>
                <a:path w="2606040" h="791210">
                  <a:moveTo>
                    <a:pt x="1258570" y="0"/>
                  </a:moveTo>
                  <a:lnTo>
                    <a:pt x="453390" y="0"/>
                  </a:lnTo>
                  <a:cubicBezTo>
                    <a:pt x="453390" y="0"/>
                    <a:pt x="429260" y="370840"/>
                    <a:pt x="403860" y="525780"/>
                  </a:cubicBezTo>
                  <a:cubicBezTo>
                    <a:pt x="359410" y="791210"/>
                    <a:pt x="87630" y="706120"/>
                    <a:pt x="10160" y="762000"/>
                  </a:cubicBezTo>
                  <a:cubicBezTo>
                    <a:pt x="0" y="769620"/>
                    <a:pt x="5080" y="786130"/>
                    <a:pt x="17780" y="786130"/>
                  </a:cubicBezTo>
                  <a:lnTo>
                    <a:pt x="2588260" y="786130"/>
                  </a:lnTo>
                  <a:cubicBezTo>
                    <a:pt x="2600960" y="786130"/>
                    <a:pt x="2606040" y="769620"/>
                    <a:pt x="2595880" y="762000"/>
                  </a:cubicBezTo>
                  <a:cubicBezTo>
                    <a:pt x="2518410" y="706120"/>
                    <a:pt x="2246630" y="791210"/>
                    <a:pt x="2202180" y="525780"/>
                  </a:cubicBezTo>
                  <a:cubicBezTo>
                    <a:pt x="2176780" y="370840"/>
                    <a:pt x="2152650" y="0"/>
                    <a:pt x="2152650" y="0"/>
                  </a:cubicBezTo>
                  <a:lnTo>
                    <a:pt x="1258570" y="0"/>
                  </a:lnTo>
                  <a:close/>
                </a:path>
              </a:pathLst>
            </a:custGeom>
            <a:solidFill>
              <a:srgbClr val="BBBBBB"/>
            </a:solidFill>
          </p:spPr>
        </p:sp>
        <p:sp>
          <p:nvSpPr>
            <p:cNvPr id="10" name="Freeform 10"/>
            <p:cNvSpPr/>
            <p:nvPr/>
          </p:nvSpPr>
          <p:spPr>
            <a:xfrm>
              <a:off x="314960" y="353060"/>
              <a:ext cx="6827520" cy="3835400"/>
            </a:xfrm>
            <a:custGeom>
              <a:avLst/>
              <a:gdLst/>
              <a:ahLst/>
              <a:cxnLst/>
              <a:rect l="l" t="t" r="r" b="b"/>
              <a:pathLst>
                <a:path w="6827520" h="3835400">
                  <a:moveTo>
                    <a:pt x="0" y="0"/>
                  </a:moveTo>
                  <a:lnTo>
                    <a:pt x="6827520" y="0"/>
                  </a:lnTo>
                  <a:lnTo>
                    <a:pt x="6827520" y="3835400"/>
                  </a:lnTo>
                  <a:lnTo>
                    <a:pt x="0" y="3835400"/>
                  </a:lnTo>
                  <a:close/>
                </a:path>
              </a:pathLst>
            </a:custGeom>
            <a:blipFill>
              <a:blip r:embed="rId4"/>
              <a:stretch>
                <a:fillRect t="-9229" b="-9229"/>
              </a:stretch>
            </a:blipFill>
          </p:spPr>
        </p:sp>
      </p:grpSp>
      <p:grpSp>
        <p:nvGrpSpPr>
          <p:cNvPr id="11" name="Group 11"/>
          <p:cNvGrpSpPr>
            <a:grpSpLocks noChangeAspect="1"/>
          </p:cNvGrpSpPr>
          <p:nvPr/>
        </p:nvGrpSpPr>
        <p:grpSpPr>
          <a:xfrm>
            <a:off x="9475972" y="7166571"/>
            <a:ext cx="3886490" cy="3120429"/>
            <a:chOff x="0" y="0"/>
            <a:chExt cx="7467600" cy="5995670"/>
          </a:xfrm>
        </p:grpSpPr>
        <p:sp>
          <p:nvSpPr>
            <p:cNvPr id="12" name="Freeform 12"/>
            <p:cNvSpPr/>
            <p:nvPr/>
          </p:nvSpPr>
          <p:spPr>
            <a:xfrm>
              <a:off x="0" y="0"/>
              <a:ext cx="7467600" cy="4513580"/>
            </a:xfrm>
            <a:custGeom>
              <a:avLst/>
              <a:gdLst/>
              <a:ahLst/>
              <a:cxnLst/>
              <a:rect l="l" t="t" r="r" b="b"/>
              <a:pathLst>
                <a:path w="7467600" h="4513580">
                  <a:moveTo>
                    <a:pt x="7127240" y="0"/>
                  </a:moveTo>
                  <a:lnTo>
                    <a:pt x="340360" y="0"/>
                  </a:lnTo>
                  <a:cubicBezTo>
                    <a:pt x="152400" y="0"/>
                    <a:pt x="0" y="152400"/>
                    <a:pt x="0" y="340360"/>
                  </a:cubicBezTo>
                  <a:lnTo>
                    <a:pt x="0" y="4513580"/>
                  </a:lnTo>
                  <a:lnTo>
                    <a:pt x="7467600" y="4513580"/>
                  </a:lnTo>
                  <a:lnTo>
                    <a:pt x="7467600" y="340360"/>
                  </a:lnTo>
                  <a:cubicBezTo>
                    <a:pt x="7467600" y="152400"/>
                    <a:pt x="7315200" y="0"/>
                    <a:pt x="7127240" y="0"/>
                  </a:cubicBezTo>
                  <a:close/>
                  <a:moveTo>
                    <a:pt x="7142480" y="4188460"/>
                  </a:moveTo>
                  <a:lnTo>
                    <a:pt x="314961" y="4188460"/>
                  </a:lnTo>
                  <a:lnTo>
                    <a:pt x="314961" y="353060"/>
                  </a:lnTo>
                  <a:lnTo>
                    <a:pt x="7142480" y="353060"/>
                  </a:lnTo>
                  <a:lnTo>
                    <a:pt x="7142480" y="4188460"/>
                  </a:lnTo>
                  <a:close/>
                </a:path>
              </a:pathLst>
            </a:custGeom>
            <a:solidFill>
              <a:srgbClr val="000000"/>
            </a:solidFill>
          </p:spPr>
        </p:sp>
        <p:sp>
          <p:nvSpPr>
            <p:cNvPr id="13" name="Freeform 13"/>
            <p:cNvSpPr/>
            <p:nvPr/>
          </p:nvSpPr>
          <p:spPr>
            <a:xfrm>
              <a:off x="0" y="4514850"/>
              <a:ext cx="7467600" cy="695960"/>
            </a:xfrm>
            <a:custGeom>
              <a:avLst/>
              <a:gdLst/>
              <a:ahLst/>
              <a:cxnLst/>
              <a:rect l="l" t="t" r="r" b="b"/>
              <a:pathLst>
                <a:path w="7467600" h="695960">
                  <a:moveTo>
                    <a:pt x="0" y="355600"/>
                  </a:moveTo>
                  <a:cubicBezTo>
                    <a:pt x="0" y="543560"/>
                    <a:pt x="152400" y="695960"/>
                    <a:pt x="340360" y="695960"/>
                  </a:cubicBezTo>
                  <a:lnTo>
                    <a:pt x="7127240" y="695960"/>
                  </a:lnTo>
                  <a:cubicBezTo>
                    <a:pt x="7315200" y="695960"/>
                    <a:pt x="7467600" y="543560"/>
                    <a:pt x="7467600" y="355600"/>
                  </a:cubicBezTo>
                  <a:lnTo>
                    <a:pt x="7467600" y="0"/>
                  </a:lnTo>
                  <a:lnTo>
                    <a:pt x="0" y="0"/>
                  </a:lnTo>
                  <a:lnTo>
                    <a:pt x="0" y="355600"/>
                  </a:lnTo>
                  <a:close/>
                </a:path>
              </a:pathLst>
            </a:custGeom>
            <a:solidFill>
              <a:srgbClr val="E9E9E9"/>
            </a:solidFill>
          </p:spPr>
        </p:sp>
        <p:sp>
          <p:nvSpPr>
            <p:cNvPr id="14" name="Freeform 14"/>
            <p:cNvSpPr/>
            <p:nvPr/>
          </p:nvSpPr>
          <p:spPr>
            <a:xfrm>
              <a:off x="2429510" y="5210810"/>
              <a:ext cx="2606040" cy="791210"/>
            </a:xfrm>
            <a:custGeom>
              <a:avLst/>
              <a:gdLst/>
              <a:ahLst/>
              <a:cxnLst/>
              <a:rect l="l" t="t" r="r" b="b"/>
              <a:pathLst>
                <a:path w="2606040" h="791210">
                  <a:moveTo>
                    <a:pt x="1258570" y="0"/>
                  </a:moveTo>
                  <a:lnTo>
                    <a:pt x="453390" y="0"/>
                  </a:lnTo>
                  <a:cubicBezTo>
                    <a:pt x="453390" y="0"/>
                    <a:pt x="429260" y="370840"/>
                    <a:pt x="403860" y="525780"/>
                  </a:cubicBezTo>
                  <a:cubicBezTo>
                    <a:pt x="359410" y="791210"/>
                    <a:pt x="87630" y="706120"/>
                    <a:pt x="10160" y="762000"/>
                  </a:cubicBezTo>
                  <a:cubicBezTo>
                    <a:pt x="0" y="769620"/>
                    <a:pt x="5080" y="786130"/>
                    <a:pt x="17780" y="786130"/>
                  </a:cubicBezTo>
                  <a:lnTo>
                    <a:pt x="2588260" y="786130"/>
                  </a:lnTo>
                  <a:cubicBezTo>
                    <a:pt x="2600960" y="786130"/>
                    <a:pt x="2606040" y="769620"/>
                    <a:pt x="2595880" y="762000"/>
                  </a:cubicBezTo>
                  <a:cubicBezTo>
                    <a:pt x="2518410" y="706120"/>
                    <a:pt x="2246630" y="791210"/>
                    <a:pt x="2202180" y="525780"/>
                  </a:cubicBezTo>
                  <a:cubicBezTo>
                    <a:pt x="2176780" y="370840"/>
                    <a:pt x="2152650" y="0"/>
                    <a:pt x="2152650" y="0"/>
                  </a:cubicBezTo>
                  <a:lnTo>
                    <a:pt x="1258570" y="0"/>
                  </a:lnTo>
                  <a:close/>
                </a:path>
              </a:pathLst>
            </a:custGeom>
            <a:solidFill>
              <a:srgbClr val="BBBBBB"/>
            </a:solidFill>
          </p:spPr>
        </p:sp>
        <p:sp>
          <p:nvSpPr>
            <p:cNvPr id="15" name="Freeform 15"/>
            <p:cNvSpPr/>
            <p:nvPr/>
          </p:nvSpPr>
          <p:spPr>
            <a:xfrm>
              <a:off x="314960" y="353060"/>
              <a:ext cx="6827520" cy="3835400"/>
            </a:xfrm>
            <a:custGeom>
              <a:avLst/>
              <a:gdLst/>
              <a:ahLst/>
              <a:cxnLst/>
              <a:rect l="l" t="t" r="r" b="b"/>
              <a:pathLst>
                <a:path w="6827520" h="3835400">
                  <a:moveTo>
                    <a:pt x="0" y="0"/>
                  </a:moveTo>
                  <a:lnTo>
                    <a:pt x="6827520" y="0"/>
                  </a:lnTo>
                  <a:lnTo>
                    <a:pt x="6827520" y="3835400"/>
                  </a:lnTo>
                  <a:lnTo>
                    <a:pt x="0" y="3835400"/>
                  </a:lnTo>
                  <a:close/>
                </a:path>
              </a:pathLst>
            </a:custGeom>
            <a:blipFill>
              <a:blip r:embed="rId5"/>
              <a:stretch>
                <a:fillRect t="-16754" b="-16754"/>
              </a:stretch>
            </a:blipFill>
          </p:spPr>
        </p:sp>
      </p:grpSp>
      <p:grpSp>
        <p:nvGrpSpPr>
          <p:cNvPr id="16" name="Group 16"/>
          <p:cNvGrpSpPr>
            <a:grpSpLocks noChangeAspect="1"/>
          </p:cNvGrpSpPr>
          <p:nvPr/>
        </p:nvGrpSpPr>
        <p:grpSpPr>
          <a:xfrm>
            <a:off x="4977719" y="7166571"/>
            <a:ext cx="3886490" cy="3120429"/>
            <a:chOff x="0" y="0"/>
            <a:chExt cx="7467600" cy="5995670"/>
          </a:xfrm>
        </p:grpSpPr>
        <p:sp>
          <p:nvSpPr>
            <p:cNvPr id="17" name="Freeform 17"/>
            <p:cNvSpPr/>
            <p:nvPr/>
          </p:nvSpPr>
          <p:spPr>
            <a:xfrm>
              <a:off x="0" y="0"/>
              <a:ext cx="7467600" cy="4513580"/>
            </a:xfrm>
            <a:custGeom>
              <a:avLst/>
              <a:gdLst/>
              <a:ahLst/>
              <a:cxnLst/>
              <a:rect l="l" t="t" r="r" b="b"/>
              <a:pathLst>
                <a:path w="7467600" h="4513580">
                  <a:moveTo>
                    <a:pt x="7127240" y="0"/>
                  </a:moveTo>
                  <a:lnTo>
                    <a:pt x="340360" y="0"/>
                  </a:lnTo>
                  <a:cubicBezTo>
                    <a:pt x="152400" y="0"/>
                    <a:pt x="0" y="152400"/>
                    <a:pt x="0" y="340360"/>
                  </a:cubicBezTo>
                  <a:lnTo>
                    <a:pt x="0" y="4513580"/>
                  </a:lnTo>
                  <a:lnTo>
                    <a:pt x="7467600" y="4513580"/>
                  </a:lnTo>
                  <a:lnTo>
                    <a:pt x="7467600" y="340360"/>
                  </a:lnTo>
                  <a:cubicBezTo>
                    <a:pt x="7467600" y="152400"/>
                    <a:pt x="7315200" y="0"/>
                    <a:pt x="7127240" y="0"/>
                  </a:cubicBezTo>
                  <a:close/>
                  <a:moveTo>
                    <a:pt x="7142480" y="4188460"/>
                  </a:moveTo>
                  <a:lnTo>
                    <a:pt x="314961" y="4188460"/>
                  </a:lnTo>
                  <a:lnTo>
                    <a:pt x="314961" y="353060"/>
                  </a:lnTo>
                  <a:lnTo>
                    <a:pt x="7142480" y="353060"/>
                  </a:lnTo>
                  <a:lnTo>
                    <a:pt x="7142480" y="4188460"/>
                  </a:lnTo>
                  <a:close/>
                </a:path>
              </a:pathLst>
            </a:custGeom>
            <a:solidFill>
              <a:srgbClr val="000000"/>
            </a:solidFill>
          </p:spPr>
        </p:sp>
        <p:sp>
          <p:nvSpPr>
            <p:cNvPr id="18" name="Freeform 18"/>
            <p:cNvSpPr/>
            <p:nvPr/>
          </p:nvSpPr>
          <p:spPr>
            <a:xfrm>
              <a:off x="0" y="4514850"/>
              <a:ext cx="7467600" cy="695960"/>
            </a:xfrm>
            <a:custGeom>
              <a:avLst/>
              <a:gdLst/>
              <a:ahLst/>
              <a:cxnLst/>
              <a:rect l="l" t="t" r="r" b="b"/>
              <a:pathLst>
                <a:path w="7467600" h="695960">
                  <a:moveTo>
                    <a:pt x="0" y="355600"/>
                  </a:moveTo>
                  <a:cubicBezTo>
                    <a:pt x="0" y="543560"/>
                    <a:pt x="152400" y="695960"/>
                    <a:pt x="340360" y="695960"/>
                  </a:cubicBezTo>
                  <a:lnTo>
                    <a:pt x="7127240" y="695960"/>
                  </a:lnTo>
                  <a:cubicBezTo>
                    <a:pt x="7315200" y="695960"/>
                    <a:pt x="7467600" y="543560"/>
                    <a:pt x="7467600" y="355600"/>
                  </a:cubicBezTo>
                  <a:lnTo>
                    <a:pt x="7467600" y="0"/>
                  </a:lnTo>
                  <a:lnTo>
                    <a:pt x="0" y="0"/>
                  </a:lnTo>
                  <a:lnTo>
                    <a:pt x="0" y="355600"/>
                  </a:lnTo>
                  <a:close/>
                </a:path>
              </a:pathLst>
            </a:custGeom>
            <a:solidFill>
              <a:srgbClr val="E9E9E9"/>
            </a:solidFill>
          </p:spPr>
        </p:sp>
        <p:sp>
          <p:nvSpPr>
            <p:cNvPr id="19" name="Freeform 19"/>
            <p:cNvSpPr/>
            <p:nvPr/>
          </p:nvSpPr>
          <p:spPr>
            <a:xfrm>
              <a:off x="2429510" y="5210810"/>
              <a:ext cx="2606040" cy="791210"/>
            </a:xfrm>
            <a:custGeom>
              <a:avLst/>
              <a:gdLst/>
              <a:ahLst/>
              <a:cxnLst/>
              <a:rect l="l" t="t" r="r" b="b"/>
              <a:pathLst>
                <a:path w="2606040" h="791210">
                  <a:moveTo>
                    <a:pt x="1258570" y="0"/>
                  </a:moveTo>
                  <a:lnTo>
                    <a:pt x="453390" y="0"/>
                  </a:lnTo>
                  <a:cubicBezTo>
                    <a:pt x="453390" y="0"/>
                    <a:pt x="429260" y="370840"/>
                    <a:pt x="403860" y="525780"/>
                  </a:cubicBezTo>
                  <a:cubicBezTo>
                    <a:pt x="359410" y="791210"/>
                    <a:pt x="87630" y="706120"/>
                    <a:pt x="10160" y="762000"/>
                  </a:cubicBezTo>
                  <a:cubicBezTo>
                    <a:pt x="0" y="769620"/>
                    <a:pt x="5080" y="786130"/>
                    <a:pt x="17780" y="786130"/>
                  </a:cubicBezTo>
                  <a:lnTo>
                    <a:pt x="2588260" y="786130"/>
                  </a:lnTo>
                  <a:cubicBezTo>
                    <a:pt x="2600960" y="786130"/>
                    <a:pt x="2606040" y="769620"/>
                    <a:pt x="2595880" y="762000"/>
                  </a:cubicBezTo>
                  <a:cubicBezTo>
                    <a:pt x="2518410" y="706120"/>
                    <a:pt x="2246630" y="791210"/>
                    <a:pt x="2202180" y="525780"/>
                  </a:cubicBezTo>
                  <a:cubicBezTo>
                    <a:pt x="2176780" y="370840"/>
                    <a:pt x="2152650" y="0"/>
                    <a:pt x="2152650" y="0"/>
                  </a:cubicBezTo>
                  <a:lnTo>
                    <a:pt x="1258570" y="0"/>
                  </a:lnTo>
                  <a:close/>
                </a:path>
              </a:pathLst>
            </a:custGeom>
            <a:solidFill>
              <a:srgbClr val="BBBBBB"/>
            </a:solidFill>
          </p:spPr>
        </p:sp>
        <p:sp>
          <p:nvSpPr>
            <p:cNvPr id="20" name="Freeform 20"/>
            <p:cNvSpPr/>
            <p:nvPr/>
          </p:nvSpPr>
          <p:spPr>
            <a:xfrm>
              <a:off x="314960" y="353060"/>
              <a:ext cx="6827520" cy="3835400"/>
            </a:xfrm>
            <a:custGeom>
              <a:avLst/>
              <a:gdLst/>
              <a:ahLst/>
              <a:cxnLst/>
              <a:rect l="l" t="t" r="r" b="b"/>
              <a:pathLst>
                <a:path w="6827520" h="3835400">
                  <a:moveTo>
                    <a:pt x="0" y="0"/>
                  </a:moveTo>
                  <a:lnTo>
                    <a:pt x="6827520" y="0"/>
                  </a:lnTo>
                  <a:lnTo>
                    <a:pt x="6827520" y="3835400"/>
                  </a:lnTo>
                  <a:lnTo>
                    <a:pt x="0" y="3835400"/>
                  </a:lnTo>
                  <a:close/>
                </a:path>
              </a:pathLst>
            </a:custGeom>
            <a:blipFill>
              <a:blip r:embed="rId6"/>
              <a:stretch>
                <a:fillRect l="-11361" r="-11361"/>
              </a:stretch>
            </a:blipFill>
          </p:spPr>
        </p:sp>
      </p:grpSp>
      <p:grpSp>
        <p:nvGrpSpPr>
          <p:cNvPr id="21" name="Group 21"/>
          <p:cNvGrpSpPr>
            <a:grpSpLocks noChangeAspect="1"/>
          </p:cNvGrpSpPr>
          <p:nvPr/>
        </p:nvGrpSpPr>
        <p:grpSpPr>
          <a:xfrm>
            <a:off x="13974224" y="7166571"/>
            <a:ext cx="3886490" cy="3120429"/>
            <a:chOff x="0" y="0"/>
            <a:chExt cx="7467600" cy="5995670"/>
          </a:xfrm>
        </p:grpSpPr>
        <p:sp>
          <p:nvSpPr>
            <p:cNvPr id="22" name="Freeform 22"/>
            <p:cNvSpPr/>
            <p:nvPr/>
          </p:nvSpPr>
          <p:spPr>
            <a:xfrm>
              <a:off x="0" y="0"/>
              <a:ext cx="7467600" cy="4513580"/>
            </a:xfrm>
            <a:custGeom>
              <a:avLst/>
              <a:gdLst/>
              <a:ahLst/>
              <a:cxnLst/>
              <a:rect l="l" t="t" r="r" b="b"/>
              <a:pathLst>
                <a:path w="7467600" h="4513580">
                  <a:moveTo>
                    <a:pt x="7127240" y="0"/>
                  </a:moveTo>
                  <a:lnTo>
                    <a:pt x="340360" y="0"/>
                  </a:lnTo>
                  <a:cubicBezTo>
                    <a:pt x="152400" y="0"/>
                    <a:pt x="0" y="152400"/>
                    <a:pt x="0" y="340360"/>
                  </a:cubicBezTo>
                  <a:lnTo>
                    <a:pt x="0" y="4513580"/>
                  </a:lnTo>
                  <a:lnTo>
                    <a:pt x="7467600" y="4513580"/>
                  </a:lnTo>
                  <a:lnTo>
                    <a:pt x="7467600" y="340360"/>
                  </a:lnTo>
                  <a:cubicBezTo>
                    <a:pt x="7467600" y="152400"/>
                    <a:pt x="7315200" y="0"/>
                    <a:pt x="7127240" y="0"/>
                  </a:cubicBezTo>
                  <a:close/>
                  <a:moveTo>
                    <a:pt x="7142480" y="4188460"/>
                  </a:moveTo>
                  <a:lnTo>
                    <a:pt x="314961" y="4188460"/>
                  </a:lnTo>
                  <a:lnTo>
                    <a:pt x="314961" y="353060"/>
                  </a:lnTo>
                  <a:lnTo>
                    <a:pt x="7142480" y="353060"/>
                  </a:lnTo>
                  <a:lnTo>
                    <a:pt x="7142480" y="4188460"/>
                  </a:lnTo>
                  <a:close/>
                </a:path>
              </a:pathLst>
            </a:custGeom>
            <a:solidFill>
              <a:srgbClr val="000000"/>
            </a:solidFill>
          </p:spPr>
        </p:sp>
        <p:sp>
          <p:nvSpPr>
            <p:cNvPr id="23" name="Freeform 23"/>
            <p:cNvSpPr/>
            <p:nvPr/>
          </p:nvSpPr>
          <p:spPr>
            <a:xfrm>
              <a:off x="0" y="4514850"/>
              <a:ext cx="7467600" cy="695960"/>
            </a:xfrm>
            <a:custGeom>
              <a:avLst/>
              <a:gdLst/>
              <a:ahLst/>
              <a:cxnLst/>
              <a:rect l="l" t="t" r="r" b="b"/>
              <a:pathLst>
                <a:path w="7467600" h="695960">
                  <a:moveTo>
                    <a:pt x="0" y="355600"/>
                  </a:moveTo>
                  <a:cubicBezTo>
                    <a:pt x="0" y="543560"/>
                    <a:pt x="152400" y="695960"/>
                    <a:pt x="340360" y="695960"/>
                  </a:cubicBezTo>
                  <a:lnTo>
                    <a:pt x="7127240" y="695960"/>
                  </a:lnTo>
                  <a:cubicBezTo>
                    <a:pt x="7315200" y="695960"/>
                    <a:pt x="7467600" y="543560"/>
                    <a:pt x="7467600" y="355600"/>
                  </a:cubicBezTo>
                  <a:lnTo>
                    <a:pt x="7467600" y="0"/>
                  </a:lnTo>
                  <a:lnTo>
                    <a:pt x="0" y="0"/>
                  </a:lnTo>
                  <a:lnTo>
                    <a:pt x="0" y="355600"/>
                  </a:lnTo>
                  <a:close/>
                </a:path>
              </a:pathLst>
            </a:custGeom>
            <a:solidFill>
              <a:srgbClr val="E9E9E9"/>
            </a:solidFill>
          </p:spPr>
        </p:sp>
        <p:sp>
          <p:nvSpPr>
            <p:cNvPr id="24" name="Freeform 24"/>
            <p:cNvSpPr/>
            <p:nvPr/>
          </p:nvSpPr>
          <p:spPr>
            <a:xfrm>
              <a:off x="2429510" y="5210810"/>
              <a:ext cx="2606040" cy="791210"/>
            </a:xfrm>
            <a:custGeom>
              <a:avLst/>
              <a:gdLst/>
              <a:ahLst/>
              <a:cxnLst/>
              <a:rect l="l" t="t" r="r" b="b"/>
              <a:pathLst>
                <a:path w="2606040" h="791210">
                  <a:moveTo>
                    <a:pt x="1258570" y="0"/>
                  </a:moveTo>
                  <a:lnTo>
                    <a:pt x="453390" y="0"/>
                  </a:lnTo>
                  <a:cubicBezTo>
                    <a:pt x="453390" y="0"/>
                    <a:pt x="429260" y="370840"/>
                    <a:pt x="403860" y="525780"/>
                  </a:cubicBezTo>
                  <a:cubicBezTo>
                    <a:pt x="359410" y="791210"/>
                    <a:pt x="87630" y="706120"/>
                    <a:pt x="10160" y="762000"/>
                  </a:cubicBezTo>
                  <a:cubicBezTo>
                    <a:pt x="0" y="769620"/>
                    <a:pt x="5080" y="786130"/>
                    <a:pt x="17780" y="786130"/>
                  </a:cubicBezTo>
                  <a:lnTo>
                    <a:pt x="2588260" y="786130"/>
                  </a:lnTo>
                  <a:cubicBezTo>
                    <a:pt x="2600960" y="786130"/>
                    <a:pt x="2606040" y="769620"/>
                    <a:pt x="2595880" y="762000"/>
                  </a:cubicBezTo>
                  <a:cubicBezTo>
                    <a:pt x="2518410" y="706120"/>
                    <a:pt x="2246630" y="791210"/>
                    <a:pt x="2202180" y="525780"/>
                  </a:cubicBezTo>
                  <a:cubicBezTo>
                    <a:pt x="2176780" y="370840"/>
                    <a:pt x="2152650" y="0"/>
                    <a:pt x="2152650" y="0"/>
                  </a:cubicBezTo>
                  <a:lnTo>
                    <a:pt x="1258570" y="0"/>
                  </a:lnTo>
                  <a:close/>
                </a:path>
              </a:pathLst>
            </a:custGeom>
            <a:solidFill>
              <a:srgbClr val="BBBBBB"/>
            </a:solidFill>
          </p:spPr>
        </p:sp>
        <p:sp>
          <p:nvSpPr>
            <p:cNvPr id="25" name="Freeform 25"/>
            <p:cNvSpPr/>
            <p:nvPr/>
          </p:nvSpPr>
          <p:spPr>
            <a:xfrm>
              <a:off x="314960" y="353060"/>
              <a:ext cx="6827520" cy="3835400"/>
            </a:xfrm>
            <a:custGeom>
              <a:avLst/>
              <a:gdLst/>
              <a:ahLst/>
              <a:cxnLst/>
              <a:rect l="l" t="t" r="r" b="b"/>
              <a:pathLst>
                <a:path w="6827520" h="3835400">
                  <a:moveTo>
                    <a:pt x="0" y="0"/>
                  </a:moveTo>
                  <a:lnTo>
                    <a:pt x="6827520" y="0"/>
                  </a:lnTo>
                  <a:lnTo>
                    <a:pt x="6827520" y="3835400"/>
                  </a:lnTo>
                  <a:lnTo>
                    <a:pt x="0" y="3835400"/>
                  </a:lnTo>
                  <a:close/>
                </a:path>
              </a:pathLst>
            </a:custGeom>
            <a:blipFill>
              <a:blip r:embed="rId7"/>
              <a:stretch>
                <a:fillRect l="-1323" r="-1323"/>
              </a:stretch>
            </a:blipFill>
          </p:spPr>
        </p:sp>
      </p:grpSp>
      <p:sp>
        <p:nvSpPr>
          <p:cNvPr id="26" name="Freeform 26"/>
          <p:cNvSpPr/>
          <p:nvPr/>
        </p:nvSpPr>
        <p:spPr>
          <a:xfrm>
            <a:off x="3883978" y="2099527"/>
            <a:ext cx="2729790" cy="2383328"/>
          </a:xfrm>
          <a:custGeom>
            <a:avLst/>
            <a:gdLst/>
            <a:ahLst/>
            <a:cxnLst/>
            <a:rect l="l" t="t" r="r" b="b"/>
            <a:pathLst>
              <a:path w="2729790" h="2383328">
                <a:moveTo>
                  <a:pt x="0" y="0"/>
                </a:moveTo>
                <a:lnTo>
                  <a:pt x="2729790" y="0"/>
                </a:lnTo>
                <a:lnTo>
                  <a:pt x="2729790" y="2383328"/>
                </a:lnTo>
                <a:lnTo>
                  <a:pt x="0" y="2383328"/>
                </a:lnTo>
                <a:lnTo>
                  <a:pt x="0" y="0"/>
                </a:lnTo>
                <a:close/>
              </a:path>
            </a:pathLst>
          </a:custGeom>
          <a:blipFill>
            <a:blip r:embed="rId8"/>
            <a:stretch>
              <a:fillRect/>
            </a:stretch>
          </a:blipFill>
        </p:spPr>
      </p:sp>
      <p:sp>
        <p:nvSpPr>
          <p:cNvPr id="27" name="Freeform 27"/>
          <p:cNvSpPr/>
          <p:nvPr/>
        </p:nvSpPr>
        <p:spPr>
          <a:xfrm>
            <a:off x="13362462" y="2225681"/>
            <a:ext cx="3429582" cy="2383978"/>
          </a:xfrm>
          <a:custGeom>
            <a:avLst/>
            <a:gdLst/>
            <a:ahLst/>
            <a:cxnLst/>
            <a:rect l="l" t="t" r="r" b="b"/>
            <a:pathLst>
              <a:path w="3429582" h="2383978">
                <a:moveTo>
                  <a:pt x="0" y="0"/>
                </a:moveTo>
                <a:lnTo>
                  <a:pt x="3429582" y="0"/>
                </a:lnTo>
                <a:lnTo>
                  <a:pt x="3429582" y="2383977"/>
                </a:lnTo>
                <a:lnTo>
                  <a:pt x="0" y="2383977"/>
                </a:lnTo>
                <a:lnTo>
                  <a:pt x="0" y="0"/>
                </a:lnTo>
                <a:close/>
              </a:path>
            </a:pathLst>
          </a:custGeom>
          <a:blipFill>
            <a:blip r:embed="rId9"/>
            <a:stretch>
              <a:fillRect/>
            </a:stretch>
          </a:blipFill>
        </p:spPr>
      </p:sp>
      <p:sp>
        <p:nvSpPr>
          <p:cNvPr id="28" name="Freeform 28"/>
          <p:cNvSpPr/>
          <p:nvPr/>
        </p:nvSpPr>
        <p:spPr>
          <a:xfrm>
            <a:off x="1877221" y="2959478"/>
            <a:ext cx="1159616" cy="2118019"/>
          </a:xfrm>
          <a:custGeom>
            <a:avLst/>
            <a:gdLst/>
            <a:ahLst/>
            <a:cxnLst/>
            <a:rect l="l" t="t" r="r" b="b"/>
            <a:pathLst>
              <a:path w="1159616" h="2118019">
                <a:moveTo>
                  <a:pt x="0" y="0"/>
                </a:moveTo>
                <a:lnTo>
                  <a:pt x="1159615" y="0"/>
                </a:lnTo>
                <a:lnTo>
                  <a:pt x="1159615" y="2118019"/>
                </a:lnTo>
                <a:lnTo>
                  <a:pt x="0" y="2118019"/>
                </a:lnTo>
                <a:lnTo>
                  <a:pt x="0" y="0"/>
                </a:lnTo>
                <a:close/>
              </a:path>
            </a:pathLst>
          </a:custGeom>
          <a:blipFill>
            <a:blip r:embed="rId10"/>
            <a:stretch>
              <a:fillRect/>
            </a:stretch>
          </a:blipFill>
        </p:spPr>
      </p:sp>
      <p:sp>
        <p:nvSpPr>
          <p:cNvPr id="29" name="Freeform 29"/>
          <p:cNvSpPr/>
          <p:nvPr/>
        </p:nvSpPr>
        <p:spPr>
          <a:xfrm>
            <a:off x="7460910" y="1890315"/>
            <a:ext cx="2015062" cy="2677823"/>
          </a:xfrm>
          <a:custGeom>
            <a:avLst/>
            <a:gdLst/>
            <a:ahLst/>
            <a:cxnLst/>
            <a:rect l="l" t="t" r="r" b="b"/>
            <a:pathLst>
              <a:path w="2015062" h="2677823">
                <a:moveTo>
                  <a:pt x="0" y="0"/>
                </a:moveTo>
                <a:lnTo>
                  <a:pt x="2015062" y="0"/>
                </a:lnTo>
                <a:lnTo>
                  <a:pt x="2015062" y="2677824"/>
                </a:lnTo>
                <a:lnTo>
                  <a:pt x="0" y="2677824"/>
                </a:lnTo>
                <a:lnTo>
                  <a:pt x="0" y="0"/>
                </a:lnTo>
                <a:close/>
              </a:path>
            </a:pathLst>
          </a:custGeom>
          <a:blipFill>
            <a:blip r:embed="rId11">
              <a:extLst>
                <a:ext uri="{96DAC541-7B7A-43D3-8B79-37D633B846F1}">
                  <asvg:svgBlip xmlns:asvg="http://schemas.microsoft.com/office/drawing/2016/SVG/main" xmlns="" r:embed="rId12"/>
                </a:ext>
              </a:extLst>
            </a:blip>
            <a:stretch>
              <a:fillRect/>
            </a:stretch>
          </a:blipFill>
        </p:spPr>
      </p:sp>
      <p:sp>
        <p:nvSpPr>
          <p:cNvPr id="30" name="Freeform 30"/>
          <p:cNvSpPr/>
          <p:nvPr/>
        </p:nvSpPr>
        <p:spPr>
          <a:xfrm>
            <a:off x="10218922" y="2225681"/>
            <a:ext cx="2257174" cy="2257174"/>
          </a:xfrm>
          <a:custGeom>
            <a:avLst/>
            <a:gdLst/>
            <a:ahLst/>
            <a:cxnLst/>
            <a:rect l="l" t="t" r="r" b="b"/>
            <a:pathLst>
              <a:path w="2257174" h="2257174">
                <a:moveTo>
                  <a:pt x="0" y="0"/>
                </a:moveTo>
                <a:lnTo>
                  <a:pt x="2257174" y="0"/>
                </a:lnTo>
                <a:lnTo>
                  <a:pt x="2257174" y="2257174"/>
                </a:lnTo>
                <a:lnTo>
                  <a:pt x="0" y="2257174"/>
                </a:lnTo>
                <a:lnTo>
                  <a:pt x="0" y="0"/>
                </a:lnTo>
                <a:close/>
              </a:path>
            </a:pathLst>
          </a:custGeom>
          <a:blipFill>
            <a:blip r:embed="rId13"/>
            <a:stretch>
              <a:fillRect/>
            </a:stretch>
          </a:blipFill>
        </p:spPr>
      </p:sp>
      <p:sp>
        <p:nvSpPr>
          <p:cNvPr id="31" name="TextBox 31"/>
          <p:cNvSpPr txBox="1"/>
          <p:nvPr/>
        </p:nvSpPr>
        <p:spPr>
          <a:xfrm>
            <a:off x="4400274" y="692339"/>
            <a:ext cx="12610178" cy="717550"/>
          </a:xfrm>
          <a:prstGeom prst="rect">
            <a:avLst/>
          </a:prstGeom>
        </p:spPr>
        <p:txBody>
          <a:bodyPr lIns="0" tIns="0" rIns="0" bIns="0" rtlCol="0" anchor="t">
            <a:spAutoFit/>
          </a:bodyPr>
          <a:lstStyle/>
          <a:p>
            <a:pPr algn="ctr">
              <a:lnSpc>
                <a:spcPts val="5600"/>
              </a:lnSpc>
            </a:pPr>
            <a:r>
              <a:rPr lang="en-US" sz="5000" b="1" dirty="0">
                <a:solidFill>
                  <a:srgbClr val="1F2020"/>
                </a:solidFill>
                <a:latin typeface="Montserrat Bold"/>
                <a:ea typeface="Montserrat Bold"/>
                <a:cs typeface="Montserrat Bold"/>
                <a:sym typeface="Montserrat Bold"/>
              </a:rPr>
              <a:t>Promoting the language and culture</a:t>
            </a:r>
          </a:p>
        </p:txBody>
      </p:sp>
      <p:sp>
        <p:nvSpPr>
          <p:cNvPr id="32" name="TextBox 32"/>
          <p:cNvSpPr txBox="1"/>
          <p:nvPr/>
        </p:nvSpPr>
        <p:spPr>
          <a:xfrm>
            <a:off x="731522" y="5819839"/>
            <a:ext cx="3445723" cy="1017651"/>
          </a:xfrm>
          <a:prstGeom prst="rect">
            <a:avLst/>
          </a:prstGeom>
        </p:spPr>
        <p:txBody>
          <a:bodyPr lIns="0" tIns="0" rIns="0" bIns="0" rtlCol="0" anchor="t">
            <a:spAutoFit/>
          </a:bodyPr>
          <a:lstStyle/>
          <a:p>
            <a:pPr marL="0" lvl="0" indent="0" algn="ctr">
              <a:lnSpc>
                <a:spcPts val="4032"/>
              </a:lnSpc>
              <a:spcBef>
                <a:spcPct val="0"/>
              </a:spcBef>
            </a:pPr>
            <a:r>
              <a:rPr lang="en-US" sz="3600" b="1" u="none" strike="noStrike" dirty="0">
                <a:solidFill>
                  <a:srgbClr val="1F2020"/>
                </a:solidFill>
                <a:latin typeface="Montserrat Bold"/>
                <a:ea typeface="Montserrat Bold"/>
                <a:cs typeface="Montserrat Bold"/>
                <a:sym typeface="Montserrat Bold"/>
              </a:rPr>
              <a:t>First ever TV </a:t>
            </a:r>
            <a:r>
              <a:rPr lang="en-US" sz="3600" b="1" u="none" strike="noStrike" dirty="0" err="1">
                <a:solidFill>
                  <a:srgbClr val="1F2020"/>
                </a:solidFill>
                <a:latin typeface="Montserrat Bold"/>
                <a:ea typeface="Montserrat Bold"/>
                <a:cs typeface="Montserrat Bold"/>
                <a:sym typeface="Montserrat Bold"/>
              </a:rPr>
              <a:t>Programme</a:t>
            </a:r>
            <a:endParaRPr lang="en-US" sz="3600" b="1" u="none" strike="noStrike" dirty="0">
              <a:solidFill>
                <a:srgbClr val="1F2020"/>
              </a:solidFill>
              <a:latin typeface="Montserrat Bold"/>
              <a:ea typeface="Montserrat Bold"/>
              <a:cs typeface="Montserrat Bold"/>
              <a:sym typeface="Montserrat Bold"/>
            </a:endParaRPr>
          </a:p>
        </p:txBody>
      </p:sp>
      <p:sp>
        <p:nvSpPr>
          <p:cNvPr id="33" name="TextBox 33"/>
          <p:cNvSpPr txBox="1"/>
          <p:nvPr/>
        </p:nvSpPr>
        <p:spPr>
          <a:xfrm>
            <a:off x="630956" y="5258612"/>
            <a:ext cx="496110" cy="297180"/>
          </a:xfrm>
          <a:prstGeom prst="rect">
            <a:avLst/>
          </a:prstGeom>
        </p:spPr>
        <p:txBody>
          <a:bodyPr lIns="0" tIns="0" rIns="0" bIns="0" rtlCol="0" anchor="t">
            <a:spAutoFit/>
          </a:bodyPr>
          <a:lstStyle/>
          <a:p>
            <a:pPr algn="ctr">
              <a:lnSpc>
                <a:spcPts val="2519"/>
              </a:lnSpc>
              <a:spcBef>
                <a:spcPct val="0"/>
              </a:spcBef>
            </a:pPr>
            <a:r>
              <a:rPr lang="en-US" sz="1799" b="1">
                <a:solidFill>
                  <a:srgbClr val="FFFFFF"/>
                </a:solidFill>
                <a:latin typeface="Open Sans Bold"/>
                <a:ea typeface="Open Sans Bold"/>
                <a:cs typeface="Open Sans Bold"/>
                <a:sym typeface="Open Sans Bold"/>
              </a:rPr>
              <a:t>01</a:t>
            </a:r>
          </a:p>
        </p:txBody>
      </p:sp>
      <p:sp>
        <p:nvSpPr>
          <p:cNvPr id="34" name="TextBox 34"/>
          <p:cNvSpPr txBox="1"/>
          <p:nvPr/>
        </p:nvSpPr>
        <p:spPr>
          <a:xfrm>
            <a:off x="5563354" y="5725030"/>
            <a:ext cx="2709931" cy="1126490"/>
          </a:xfrm>
          <a:prstGeom prst="rect">
            <a:avLst/>
          </a:prstGeom>
        </p:spPr>
        <p:txBody>
          <a:bodyPr lIns="0" tIns="0" rIns="0" bIns="0" rtlCol="0" anchor="t">
            <a:spAutoFit/>
          </a:bodyPr>
          <a:lstStyle/>
          <a:p>
            <a:pPr marL="0" lvl="0" indent="0" algn="ctr">
              <a:lnSpc>
                <a:spcPts val="4928"/>
              </a:lnSpc>
              <a:spcBef>
                <a:spcPct val="0"/>
              </a:spcBef>
            </a:pPr>
            <a:r>
              <a:rPr lang="en-US" sz="4400" b="1" u="none" strike="noStrike" dirty="0" err="1">
                <a:solidFill>
                  <a:srgbClr val="1F2020"/>
                </a:solidFill>
                <a:latin typeface="Montserrat Bold"/>
                <a:ea typeface="Montserrat Bold"/>
                <a:cs typeface="Montserrat Bold"/>
                <a:sym typeface="Montserrat Bold"/>
              </a:rPr>
              <a:t>Cyw</a:t>
            </a:r>
            <a:endParaRPr lang="en-US" sz="4400" b="1" u="none" strike="noStrike" dirty="0">
              <a:solidFill>
                <a:srgbClr val="1F2020"/>
              </a:solidFill>
              <a:latin typeface="Montserrat Bold"/>
              <a:ea typeface="Montserrat Bold"/>
              <a:cs typeface="Montserrat Bold"/>
              <a:sym typeface="Montserrat Bold"/>
            </a:endParaRPr>
          </a:p>
          <a:p>
            <a:pPr marL="0" lvl="0" indent="0" algn="ctr">
              <a:lnSpc>
                <a:spcPts val="4032"/>
              </a:lnSpc>
              <a:spcBef>
                <a:spcPct val="0"/>
              </a:spcBef>
            </a:pPr>
            <a:r>
              <a:rPr lang="en-US" sz="3600" b="1" u="none" strike="noStrike" dirty="0">
                <a:solidFill>
                  <a:srgbClr val="1F2020"/>
                </a:solidFill>
                <a:latin typeface="Montserrat Bold"/>
                <a:ea typeface="Montserrat Bold"/>
                <a:cs typeface="Montserrat Bold"/>
                <a:sym typeface="Montserrat Bold"/>
              </a:rPr>
              <a:t> 0 - 7 </a:t>
            </a:r>
          </a:p>
        </p:txBody>
      </p:sp>
      <p:sp>
        <p:nvSpPr>
          <p:cNvPr id="35" name="TextBox 35"/>
          <p:cNvSpPr txBox="1"/>
          <p:nvPr/>
        </p:nvSpPr>
        <p:spPr>
          <a:xfrm>
            <a:off x="10252014" y="5712913"/>
            <a:ext cx="2358039" cy="1146048"/>
          </a:xfrm>
          <a:prstGeom prst="rect">
            <a:avLst/>
          </a:prstGeom>
        </p:spPr>
        <p:txBody>
          <a:bodyPr lIns="0" tIns="0" rIns="0" bIns="0" rtlCol="0" anchor="t">
            <a:spAutoFit/>
          </a:bodyPr>
          <a:lstStyle/>
          <a:p>
            <a:pPr algn="ctr">
              <a:lnSpc>
                <a:spcPts val="5040"/>
              </a:lnSpc>
            </a:pPr>
            <a:r>
              <a:rPr lang="en-US" sz="4500" b="1" dirty="0" err="1">
                <a:solidFill>
                  <a:srgbClr val="1F2020"/>
                </a:solidFill>
                <a:latin typeface="Montserrat Bold"/>
                <a:ea typeface="Montserrat Bold"/>
                <a:cs typeface="Montserrat Bold"/>
                <a:sym typeface="Montserrat Bold"/>
              </a:rPr>
              <a:t>Stwnsh</a:t>
            </a:r>
            <a:endParaRPr lang="en-US" sz="4500" b="1" dirty="0">
              <a:solidFill>
                <a:srgbClr val="1F2020"/>
              </a:solidFill>
              <a:latin typeface="Montserrat Bold"/>
              <a:ea typeface="Montserrat Bold"/>
              <a:cs typeface="Montserrat Bold"/>
              <a:sym typeface="Montserrat Bold"/>
            </a:endParaRPr>
          </a:p>
          <a:p>
            <a:pPr marL="0" lvl="0" indent="0" algn="ctr">
              <a:lnSpc>
                <a:spcPts val="4032"/>
              </a:lnSpc>
              <a:spcBef>
                <a:spcPct val="0"/>
              </a:spcBef>
            </a:pPr>
            <a:r>
              <a:rPr lang="en-US" sz="3600" b="1" dirty="0">
                <a:solidFill>
                  <a:srgbClr val="1F2020"/>
                </a:solidFill>
                <a:latin typeface="Montserrat Bold"/>
                <a:ea typeface="Montserrat Bold"/>
                <a:cs typeface="Montserrat Bold"/>
                <a:sym typeface="Montserrat Bold"/>
              </a:rPr>
              <a:t>7-14 </a:t>
            </a:r>
          </a:p>
        </p:txBody>
      </p:sp>
      <p:sp>
        <p:nvSpPr>
          <p:cNvPr id="36" name="TextBox 36"/>
          <p:cNvSpPr txBox="1"/>
          <p:nvPr/>
        </p:nvSpPr>
        <p:spPr>
          <a:xfrm>
            <a:off x="8864209" y="5258612"/>
            <a:ext cx="496110" cy="297180"/>
          </a:xfrm>
          <a:prstGeom prst="rect">
            <a:avLst/>
          </a:prstGeom>
        </p:spPr>
        <p:txBody>
          <a:bodyPr lIns="0" tIns="0" rIns="0" bIns="0" rtlCol="0" anchor="t">
            <a:spAutoFit/>
          </a:bodyPr>
          <a:lstStyle/>
          <a:p>
            <a:pPr algn="ctr">
              <a:lnSpc>
                <a:spcPts val="2519"/>
              </a:lnSpc>
              <a:spcBef>
                <a:spcPct val="0"/>
              </a:spcBef>
            </a:pPr>
            <a:r>
              <a:rPr lang="en-US" sz="1799" b="1">
                <a:solidFill>
                  <a:srgbClr val="FFFFFF"/>
                </a:solidFill>
                <a:latin typeface="Open Sans Bold"/>
                <a:ea typeface="Open Sans Bold"/>
                <a:cs typeface="Open Sans Bold"/>
                <a:sym typeface="Open Sans Bold"/>
              </a:rPr>
              <a:t>03</a:t>
            </a:r>
          </a:p>
        </p:txBody>
      </p:sp>
      <p:sp>
        <p:nvSpPr>
          <p:cNvPr id="37" name="TextBox 37"/>
          <p:cNvSpPr txBox="1"/>
          <p:nvPr/>
        </p:nvSpPr>
        <p:spPr>
          <a:xfrm>
            <a:off x="540136" y="9891915"/>
            <a:ext cx="11141707" cy="276225"/>
          </a:xfrm>
          <a:prstGeom prst="rect">
            <a:avLst/>
          </a:prstGeom>
        </p:spPr>
        <p:txBody>
          <a:bodyPr lIns="0" tIns="0" rIns="0" bIns="0" rtlCol="0" anchor="t">
            <a:spAutoFit/>
          </a:bodyPr>
          <a:lstStyle/>
          <a:p>
            <a:pPr algn="l">
              <a:lnSpc>
                <a:spcPts val="2100"/>
              </a:lnSpc>
              <a:spcBef>
                <a:spcPct val="0"/>
              </a:spcBef>
            </a:pPr>
            <a:r>
              <a:rPr lang="en-US" sz="1500" dirty="0">
                <a:solidFill>
                  <a:srgbClr val="000000"/>
                </a:solidFill>
                <a:latin typeface="Poppins"/>
                <a:ea typeface="Poppins"/>
                <a:cs typeface="Poppins"/>
                <a:sym typeface="Poppins"/>
              </a:rPr>
              <a:t>(The Story Museum, 2020;  S4C, </a:t>
            </a:r>
            <a:r>
              <a:rPr lang="en-US" sz="1500" dirty="0" err="1">
                <a:solidFill>
                  <a:srgbClr val="000000"/>
                </a:solidFill>
                <a:latin typeface="Poppins"/>
                <a:ea typeface="Poppins"/>
                <a:cs typeface="Poppins"/>
                <a:sym typeface="Poppins"/>
              </a:rPr>
              <a:t>n.d.</a:t>
            </a:r>
            <a:r>
              <a:rPr lang="en-US" sz="1500" dirty="0">
                <a:solidFill>
                  <a:srgbClr val="000000"/>
                </a:solidFill>
                <a:latin typeface="Poppins"/>
                <a:ea typeface="Poppins"/>
                <a:cs typeface="Poppins"/>
                <a:sym typeface="Poppins"/>
              </a:rPr>
              <a:t>; S4C, 2008; S4C, 2016b; S4C, 2016c; S4C, 2024; </a:t>
            </a:r>
            <a:r>
              <a:rPr lang="en-US" sz="1500" dirty="0" err="1">
                <a:solidFill>
                  <a:srgbClr val="000000"/>
                </a:solidFill>
                <a:latin typeface="Poppins"/>
                <a:ea typeface="Poppins"/>
                <a:cs typeface="Poppins"/>
                <a:sym typeface="Poppins"/>
              </a:rPr>
              <a:t>Urdd</a:t>
            </a:r>
            <a:r>
              <a:rPr lang="en-US" sz="1500" dirty="0">
                <a:solidFill>
                  <a:srgbClr val="000000"/>
                </a:solidFill>
                <a:latin typeface="Poppins"/>
                <a:ea typeface="Poppins"/>
                <a:cs typeface="Poppins"/>
                <a:sym typeface="Poppins"/>
              </a:rPr>
              <a:t>, 2025; Visit Wales, 2025)</a:t>
            </a:r>
          </a:p>
        </p:txBody>
      </p:sp>
      <p:sp>
        <p:nvSpPr>
          <p:cNvPr id="38" name="TextBox 38"/>
          <p:cNvSpPr txBox="1"/>
          <p:nvPr/>
        </p:nvSpPr>
        <p:spPr>
          <a:xfrm>
            <a:off x="14455883" y="5460310"/>
            <a:ext cx="3073748" cy="1398651"/>
          </a:xfrm>
          <a:prstGeom prst="rect">
            <a:avLst/>
          </a:prstGeom>
        </p:spPr>
        <p:txBody>
          <a:bodyPr lIns="0" tIns="0" rIns="0" bIns="0" rtlCol="0" anchor="t">
            <a:spAutoFit/>
          </a:bodyPr>
          <a:lstStyle/>
          <a:p>
            <a:pPr algn="ctr">
              <a:lnSpc>
                <a:spcPts val="5040"/>
              </a:lnSpc>
            </a:pPr>
            <a:r>
              <a:rPr lang="en-US" sz="4500" b="1" dirty="0" err="1">
                <a:solidFill>
                  <a:srgbClr val="1F2020"/>
                </a:solidFill>
                <a:latin typeface="Montserrat Bold"/>
                <a:ea typeface="Montserrat Bold"/>
                <a:cs typeface="Montserrat Bold"/>
                <a:sym typeface="Montserrat Bold"/>
              </a:rPr>
              <a:t>Hansh</a:t>
            </a:r>
            <a:endParaRPr lang="en-US" sz="4500" b="1" dirty="0">
              <a:solidFill>
                <a:srgbClr val="1F2020"/>
              </a:solidFill>
              <a:latin typeface="Montserrat Bold"/>
              <a:ea typeface="Montserrat Bold"/>
              <a:cs typeface="Montserrat Bold"/>
              <a:sym typeface="Montserrat Bold"/>
            </a:endParaRPr>
          </a:p>
          <a:p>
            <a:pPr marL="0" lvl="0" indent="0" algn="ctr">
              <a:lnSpc>
                <a:spcPts val="3024"/>
              </a:lnSpc>
              <a:spcBef>
                <a:spcPct val="0"/>
              </a:spcBef>
            </a:pPr>
            <a:r>
              <a:rPr lang="en-US" sz="2700" b="1" dirty="0">
                <a:solidFill>
                  <a:srgbClr val="1F2020"/>
                </a:solidFill>
                <a:latin typeface="Montserrat Bold"/>
                <a:ea typeface="Montserrat Bold"/>
                <a:cs typeface="Montserrat Bold"/>
                <a:sym typeface="Montserrat Bold"/>
              </a:rPr>
              <a:t> Teens and young adults </a:t>
            </a:r>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1">
                                            <p:txEl>
                                              <p:pRg st="0" end="0"/>
                                            </p:txEl>
                                          </p:spTgt>
                                        </p:tgtEl>
                                        <p:attrNameLst>
                                          <p:attrName>style.visibility</p:attrName>
                                        </p:attrNameLst>
                                      </p:cBhvr>
                                      <p:to>
                                        <p:strVal val="visible"/>
                                      </p:to>
                                    </p:set>
                                    <p:animEffect transition="in" filter="fade">
                                      <p:cBhvr>
                                        <p:cTn id="11" dur="500"/>
                                        <p:tgtEl>
                                          <p:spTgt spid="31">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8"/>
                                        </p:tgtEl>
                                        <p:attrNameLst>
                                          <p:attrName>style.visibility</p:attrName>
                                        </p:attrNameLst>
                                      </p:cBhvr>
                                      <p:to>
                                        <p:strVal val="visible"/>
                                      </p:to>
                                    </p:set>
                                    <p:animEffect transition="in" filter="fade">
                                      <p:cBhvr>
                                        <p:cTn id="16" dur="2000"/>
                                        <p:tgtEl>
                                          <p:spTgt spid="28"/>
                                        </p:tgtEl>
                                      </p:cBhvr>
                                    </p:animEffect>
                                  </p:childTnLst>
                                </p:cTn>
                              </p:par>
                            </p:childTnLst>
                          </p:cTn>
                        </p:par>
                        <p:par>
                          <p:cTn id="17" fill="hold">
                            <p:stCondLst>
                              <p:cond delay="2000"/>
                            </p:stCondLst>
                            <p:childTnLst>
                              <p:par>
                                <p:cTn id="18" presetID="10" presetClass="entr" presetSubtype="0" fill="hold" nodeType="afterEffect">
                                  <p:stCondLst>
                                    <p:cond delay="0"/>
                                  </p:stCondLst>
                                  <p:childTnLst>
                                    <p:set>
                                      <p:cBhvr>
                                        <p:cTn id="19" dur="1" fill="hold">
                                          <p:stCondLst>
                                            <p:cond delay="0"/>
                                          </p:stCondLst>
                                        </p:cTn>
                                        <p:tgtEl>
                                          <p:spTgt spid="26"/>
                                        </p:tgtEl>
                                        <p:attrNameLst>
                                          <p:attrName>style.visibility</p:attrName>
                                        </p:attrNameLst>
                                      </p:cBhvr>
                                      <p:to>
                                        <p:strVal val="visible"/>
                                      </p:to>
                                    </p:set>
                                    <p:animEffect transition="in" filter="fade">
                                      <p:cBhvr>
                                        <p:cTn id="20" dur="2000"/>
                                        <p:tgtEl>
                                          <p:spTgt spid="26"/>
                                        </p:tgtEl>
                                      </p:cBhvr>
                                    </p:animEffect>
                                  </p:childTnLst>
                                </p:cTn>
                              </p:par>
                            </p:childTnLst>
                          </p:cTn>
                        </p:par>
                        <p:par>
                          <p:cTn id="21" fill="hold">
                            <p:stCondLst>
                              <p:cond delay="4000"/>
                            </p:stCondLst>
                            <p:childTnLst>
                              <p:par>
                                <p:cTn id="22" presetID="10" presetClass="entr" presetSubtype="0" fill="hold" nodeType="afterEffect">
                                  <p:stCondLst>
                                    <p:cond delay="0"/>
                                  </p:stCondLst>
                                  <p:childTnLst>
                                    <p:set>
                                      <p:cBhvr>
                                        <p:cTn id="23" dur="1" fill="hold">
                                          <p:stCondLst>
                                            <p:cond delay="0"/>
                                          </p:stCondLst>
                                        </p:cTn>
                                        <p:tgtEl>
                                          <p:spTgt spid="29"/>
                                        </p:tgtEl>
                                        <p:attrNameLst>
                                          <p:attrName>style.visibility</p:attrName>
                                        </p:attrNameLst>
                                      </p:cBhvr>
                                      <p:to>
                                        <p:strVal val="visible"/>
                                      </p:to>
                                    </p:set>
                                    <p:animEffect transition="in" filter="fade">
                                      <p:cBhvr>
                                        <p:cTn id="24" dur="2000"/>
                                        <p:tgtEl>
                                          <p:spTgt spid="29"/>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2000"/>
                                        <p:tgtEl>
                                          <p:spTgt spid="30"/>
                                        </p:tgtEl>
                                      </p:cBhvr>
                                    </p:animEffect>
                                  </p:childTnLst>
                                </p:cTn>
                              </p:par>
                            </p:childTnLst>
                          </p:cTn>
                        </p:par>
                        <p:par>
                          <p:cTn id="29" fill="hold">
                            <p:stCondLst>
                              <p:cond delay="8000"/>
                            </p:stCondLst>
                            <p:childTnLst>
                              <p:par>
                                <p:cTn id="30" presetID="10" presetClass="entr" presetSubtype="0" fill="hold" nodeType="after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fade">
                                      <p:cBhvr>
                                        <p:cTn id="32" dur="2000"/>
                                        <p:tgtEl>
                                          <p:spTgt spid="27"/>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2"/>
                                        </p:tgtEl>
                                        <p:attrNameLst>
                                          <p:attrName>style.visibility</p:attrName>
                                        </p:attrNameLst>
                                      </p:cBhvr>
                                      <p:to>
                                        <p:strVal val="visible"/>
                                      </p:to>
                                    </p:set>
                                    <p:anim calcmode="lin" valueType="num">
                                      <p:cBhvr additive="base">
                                        <p:cTn id="41" dur="500" fill="hold"/>
                                        <p:tgtEl>
                                          <p:spTgt spid="32"/>
                                        </p:tgtEl>
                                        <p:attrNameLst>
                                          <p:attrName>ppt_x</p:attrName>
                                        </p:attrNameLst>
                                      </p:cBhvr>
                                      <p:tavLst>
                                        <p:tav tm="0">
                                          <p:val>
                                            <p:strVal val="#ppt_x"/>
                                          </p:val>
                                        </p:tav>
                                        <p:tav tm="100000">
                                          <p:val>
                                            <p:strVal val="#ppt_x"/>
                                          </p:val>
                                        </p:tav>
                                      </p:tavLst>
                                    </p:anim>
                                    <p:anim calcmode="lin" valueType="num">
                                      <p:cBhvr additive="base">
                                        <p:cTn id="42"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6"/>
                                        </p:tgtEl>
                                        <p:attrNameLst>
                                          <p:attrName>style.visibility</p:attrName>
                                        </p:attrNameLst>
                                      </p:cBhvr>
                                      <p:to>
                                        <p:strVal val="visible"/>
                                      </p:to>
                                    </p:set>
                                    <p:anim calcmode="lin" valueType="num">
                                      <p:cBhvr additive="base">
                                        <p:cTn id="47" dur="500" fill="hold"/>
                                        <p:tgtEl>
                                          <p:spTgt spid="16"/>
                                        </p:tgtEl>
                                        <p:attrNameLst>
                                          <p:attrName>ppt_x</p:attrName>
                                        </p:attrNameLst>
                                      </p:cBhvr>
                                      <p:tavLst>
                                        <p:tav tm="0">
                                          <p:val>
                                            <p:strVal val="#ppt_x"/>
                                          </p:val>
                                        </p:tav>
                                        <p:tav tm="100000">
                                          <p:val>
                                            <p:strVal val="#ppt_x"/>
                                          </p:val>
                                        </p:tav>
                                      </p:tavLst>
                                    </p:anim>
                                    <p:anim calcmode="lin" valueType="num">
                                      <p:cBhvr additive="base">
                                        <p:cTn id="48" dur="500" fill="hold"/>
                                        <p:tgtEl>
                                          <p:spTgt spid="16"/>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34"/>
                                        </p:tgtEl>
                                        <p:attrNameLst>
                                          <p:attrName>style.visibility</p:attrName>
                                        </p:attrNameLst>
                                      </p:cBhvr>
                                      <p:to>
                                        <p:strVal val="visible"/>
                                      </p:to>
                                    </p:set>
                                    <p:anim calcmode="lin" valueType="num">
                                      <p:cBhvr additive="base">
                                        <p:cTn id="51" dur="500" fill="hold"/>
                                        <p:tgtEl>
                                          <p:spTgt spid="34"/>
                                        </p:tgtEl>
                                        <p:attrNameLst>
                                          <p:attrName>ppt_x</p:attrName>
                                        </p:attrNameLst>
                                      </p:cBhvr>
                                      <p:tavLst>
                                        <p:tav tm="0">
                                          <p:val>
                                            <p:strVal val="#ppt_x"/>
                                          </p:val>
                                        </p:tav>
                                        <p:tav tm="100000">
                                          <p:val>
                                            <p:strVal val="#ppt_x"/>
                                          </p:val>
                                        </p:tav>
                                      </p:tavLst>
                                    </p:anim>
                                    <p:anim calcmode="lin" valueType="num">
                                      <p:cBhvr additive="base">
                                        <p:cTn id="52"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11"/>
                                        </p:tgtEl>
                                        <p:attrNameLst>
                                          <p:attrName>style.visibility</p:attrName>
                                        </p:attrNameLst>
                                      </p:cBhvr>
                                      <p:to>
                                        <p:strVal val="visible"/>
                                      </p:to>
                                    </p:set>
                                    <p:anim calcmode="lin" valueType="num">
                                      <p:cBhvr additive="base">
                                        <p:cTn id="57" dur="500" fill="hold"/>
                                        <p:tgtEl>
                                          <p:spTgt spid="11"/>
                                        </p:tgtEl>
                                        <p:attrNameLst>
                                          <p:attrName>ppt_x</p:attrName>
                                        </p:attrNameLst>
                                      </p:cBhvr>
                                      <p:tavLst>
                                        <p:tav tm="0">
                                          <p:val>
                                            <p:strVal val="#ppt_x"/>
                                          </p:val>
                                        </p:tav>
                                        <p:tav tm="100000">
                                          <p:val>
                                            <p:strVal val="#ppt_x"/>
                                          </p:val>
                                        </p:tav>
                                      </p:tavLst>
                                    </p:anim>
                                    <p:anim calcmode="lin" valueType="num">
                                      <p:cBhvr additive="base">
                                        <p:cTn id="58" dur="500" fill="hold"/>
                                        <p:tgtEl>
                                          <p:spTgt spid="11"/>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35"/>
                                        </p:tgtEl>
                                        <p:attrNameLst>
                                          <p:attrName>style.visibility</p:attrName>
                                        </p:attrNameLst>
                                      </p:cBhvr>
                                      <p:to>
                                        <p:strVal val="visible"/>
                                      </p:to>
                                    </p:set>
                                    <p:anim calcmode="lin" valueType="num">
                                      <p:cBhvr additive="base">
                                        <p:cTn id="61" dur="500" fill="hold"/>
                                        <p:tgtEl>
                                          <p:spTgt spid="35"/>
                                        </p:tgtEl>
                                        <p:attrNameLst>
                                          <p:attrName>ppt_x</p:attrName>
                                        </p:attrNameLst>
                                      </p:cBhvr>
                                      <p:tavLst>
                                        <p:tav tm="0">
                                          <p:val>
                                            <p:strVal val="#ppt_x"/>
                                          </p:val>
                                        </p:tav>
                                        <p:tav tm="100000">
                                          <p:val>
                                            <p:strVal val="#ppt_x"/>
                                          </p:val>
                                        </p:tav>
                                      </p:tavLst>
                                    </p:anim>
                                    <p:anim calcmode="lin" valueType="num">
                                      <p:cBhvr additive="base">
                                        <p:cTn id="62"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cBhvr additive="base">
                                        <p:cTn id="67" dur="500" fill="hold"/>
                                        <p:tgtEl>
                                          <p:spTgt spid="21"/>
                                        </p:tgtEl>
                                        <p:attrNameLst>
                                          <p:attrName>ppt_x</p:attrName>
                                        </p:attrNameLst>
                                      </p:cBhvr>
                                      <p:tavLst>
                                        <p:tav tm="0">
                                          <p:val>
                                            <p:strVal val="#ppt_x"/>
                                          </p:val>
                                        </p:tav>
                                        <p:tav tm="100000">
                                          <p:val>
                                            <p:strVal val="#ppt_x"/>
                                          </p:val>
                                        </p:tav>
                                      </p:tavLst>
                                    </p:anim>
                                    <p:anim calcmode="lin" valueType="num">
                                      <p:cBhvr additive="base">
                                        <p:cTn id="68" dur="500" fill="hold"/>
                                        <p:tgtEl>
                                          <p:spTgt spid="21"/>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38"/>
                                        </p:tgtEl>
                                        <p:attrNameLst>
                                          <p:attrName>style.visibility</p:attrName>
                                        </p:attrNameLst>
                                      </p:cBhvr>
                                      <p:to>
                                        <p:strVal val="visible"/>
                                      </p:to>
                                    </p:set>
                                    <p:anim calcmode="lin" valueType="num">
                                      <p:cBhvr additive="base">
                                        <p:cTn id="71" dur="500" fill="hold"/>
                                        <p:tgtEl>
                                          <p:spTgt spid="38"/>
                                        </p:tgtEl>
                                        <p:attrNameLst>
                                          <p:attrName>ppt_x</p:attrName>
                                        </p:attrNameLst>
                                      </p:cBhvr>
                                      <p:tavLst>
                                        <p:tav tm="0">
                                          <p:val>
                                            <p:strVal val="#ppt_x"/>
                                          </p:val>
                                        </p:tav>
                                        <p:tav tm="100000">
                                          <p:val>
                                            <p:strVal val="#ppt_x"/>
                                          </p:val>
                                        </p:tav>
                                      </p:tavLst>
                                    </p:anim>
                                    <p:anim calcmode="lin" valueType="num">
                                      <p:cBhvr additive="base">
                                        <p:cTn id="72" dur="500" fill="hold"/>
                                        <p:tgtEl>
                                          <p:spTgt spid="38"/>
                                        </p:tgtEl>
                                        <p:attrNameLst>
                                          <p:attrName>ppt_y</p:attrName>
                                        </p:attrNameLst>
                                      </p:cBhvr>
                                      <p:tavLst>
                                        <p:tav tm="0">
                                          <p:val>
                                            <p:strVal val="1+#ppt_h/2"/>
                                          </p:val>
                                        </p:tav>
                                        <p:tav tm="100000">
                                          <p:val>
                                            <p:strVal val="#ppt_y"/>
                                          </p:val>
                                        </p:tav>
                                      </p:tavLst>
                                    </p:anim>
                                  </p:childTnLst>
                                </p:cTn>
                              </p:par>
                            </p:childTnLst>
                          </p:cTn>
                        </p:par>
                        <p:par>
                          <p:cTn id="73" fill="hold">
                            <p:stCondLst>
                              <p:cond delay="500"/>
                            </p:stCondLst>
                            <p:childTnLst>
                              <p:par>
                                <p:cTn id="74" presetID="1" presetClass="entr" presetSubtype="0" fill="hold" grpId="0" nodeType="afterEffect">
                                  <p:stCondLst>
                                    <p:cond delay="0"/>
                                  </p:stCondLst>
                                  <p:childTnLst>
                                    <p:set>
                                      <p:cBhvr>
                                        <p:cTn id="75"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4" grpId="0"/>
      <p:bldP spid="35" grpId="0"/>
      <p:bldP spid="37" grpId="0"/>
      <p:bldP spid="3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5178827" cy="10287000"/>
            <a:chOff x="0" y="0"/>
            <a:chExt cx="1363971" cy="2709333"/>
          </a:xfrm>
        </p:grpSpPr>
        <p:sp>
          <p:nvSpPr>
            <p:cNvPr id="3" name="Freeform 3"/>
            <p:cNvSpPr/>
            <p:nvPr/>
          </p:nvSpPr>
          <p:spPr>
            <a:xfrm>
              <a:off x="0" y="0"/>
              <a:ext cx="1363971" cy="2709333"/>
            </a:xfrm>
            <a:custGeom>
              <a:avLst/>
              <a:gdLst/>
              <a:ahLst/>
              <a:cxnLst/>
              <a:rect l="l" t="t" r="r" b="b"/>
              <a:pathLst>
                <a:path w="1363971" h="2709333">
                  <a:moveTo>
                    <a:pt x="0" y="0"/>
                  </a:moveTo>
                  <a:lnTo>
                    <a:pt x="1363971" y="0"/>
                  </a:lnTo>
                  <a:lnTo>
                    <a:pt x="1363971" y="2709333"/>
                  </a:lnTo>
                  <a:lnTo>
                    <a:pt x="0" y="2709333"/>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47625"/>
              <a:ext cx="1363971" cy="2756958"/>
            </a:xfrm>
            <a:prstGeom prst="rect">
              <a:avLst/>
            </a:prstGeom>
          </p:spPr>
          <p:txBody>
            <a:bodyPr lIns="50800" tIns="50800" rIns="50800" bIns="50800" rtlCol="0" anchor="ctr"/>
            <a:lstStyle/>
            <a:p>
              <a:pPr algn="ctr">
                <a:lnSpc>
                  <a:spcPts val="2239"/>
                </a:lnSpc>
              </a:pPr>
              <a:endParaRPr/>
            </a:p>
          </p:txBody>
        </p:sp>
      </p:grpSp>
      <p:sp>
        <p:nvSpPr>
          <p:cNvPr id="12" name="Freeform 12"/>
          <p:cNvSpPr/>
          <p:nvPr/>
        </p:nvSpPr>
        <p:spPr>
          <a:xfrm>
            <a:off x="14697056" y="4191590"/>
            <a:ext cx="2562244" cy="802631"/>
          </a:xfrm>
          <a:custGeom>
            <a:avLst/>
            <a:gdLst/>
            <a:ahLst/>
            <a:cxnLst/>
            <a:rect l="l" t="t" r="r" b="b"/>
            <a:pathLst>
              <a:path w="2562244" h="802631">
                <a:moveTo>
                  <a:pt x="0" y="0"/>
                </a:moveTo>
                <a:lnTo>
                  <a:pt x="2562244" y="0"/>
                </a:lnTo>
                <a:lnTo>
                  <a:pt x="2562244" y="802630"/>
                </a:lnTo>
                <a:lnTo>
                  <a:pt x="0" y="802630"/>
                </a:lnTo>
                <a:lnTo>
                  <a:pt x="0" y="0"/>
                </a:lnTo>
                <a:close/>
              </a:path>
            </a:pathLst>
          </a:custGeom>
          <a:blipFill>
            <a:blip r:embed="rId3"/>
            <a:stretch>
              <a:fillRect/>
            </a:stretch>
          </a:blipFill>
        </p:spPr>
      </p:sp>
      <p:sp>
        <p:nvSpPr>
          <p:cNvPr id="13" name="Freeform 13"/>
          <p:cNvSpPr/>
          <p:nvPr/>
        </p:nvSpPr>
        <p:spPr>
          <a:xfrm>
            <a:off x="5733315" y="4340983"/>
            <a:ext cx="3410685" cy="1059489"/>
          </a:xfrm>
          <a:custGeom>
            <a:avLst/>
            <a:gdLst/>
            <a:ahLst/>
            <a:cxnLst/>
            <a:rect l="l" t="t" r="r" b="b"/>
            <a:pathLst>
              <a:path w="3410685" h="1059489">
                <a:moveTo>
                  <a:pt x="0" y="0"/>
                </a:moveTo>
                <a:lnTo>
                  <a:pt x="3410685" y="0"/>
                </a:lnTo>
                <a:lnTo>
                  <a:pt x="3410685" y="1059489"/>
                </a:lnTo>
                <a:lnTo>
                  <a:pt x="0" y="1059489"/>
                </a:lnTo>
                <a:lnTo>
                  <a:pt x="0" y="0"/>
                </a:lnTo>
                <a:close/>
              </a:path>
            </a:pathLst>
          </a:custGeom>
          <a:blipFill>
            <a:blip r:embed="rId4"/>
            <a:stretch>
              <a:fillRect/>
            </a:stretch>
          </a:blipFill>
        </p:spPr>
      </p:sp>
      <p:sp>
        <p:nvSpPr>
          <p:cNvPr id="14" name="Freeform 14"/>
          <p:cNvSpPr/>
          <p:nvPr/>
        </p:nvSpPr>
        <p:spPr>
          <a:xfrm>
            <a:off x="10006980" y="2350656"/>
            <a:ext cx="3697020" cy="1020531"/>
          </a:xfrm>
          <a:custGeom>
            <a:avLst/>
            <a:gdLst/>
            <a:ahLst/>
            <a:cxnLst/>
            <a:rect l="l" t="t" r="r" b="b"/>
            <a:pathLst>
              <a:path w="3697020" h="1020531">
                <a:moveTo>
                  <a:pt x="0" y="0"/>
                </a:moveTo>
                <a:lnTo>
                  <a:pt x="3697020" y="0"/>
                </a:lnTo>
                <a:lnTo>
                  <a:pt x="3697020" y="1020531"/>
                </a:lnTo>
                <a:lnTo>
                  <a:pt x="0" y="1020531"/>
                </a:lnTo>
                <a:lnTo>
                  <a:pt x="0" y="0"/>
                </a:lnTo>
                <a:close/>
              </a:path>
            </a:pathLst>
          </a:custGeom>
          <a:blipFill>
            <a:blip r:embed="rId5"/>
            <a:stretch>
              <a:fillRect/>
            </a:stretch>
          </a:blipFill>
        </p:spPr>
      </p:sp>
      <p:sp>
        <p:nvSpPr>
          <p:cNvPr id="15" name="Freeform 15"/>
          <p:cNvSpPr/>
          <p:nvPr/>
        </p:nvSpPr>
        <p:spPr>
          <a:xfrm>
            <a:off x="10366386" y="4365319"/>
            <a:ext cx="854203" cy="945075"/>
          </a:xfrm>
          <a:custGeom>
            <a:avLst/>
            <a:gdLst/>
            <a:ahLst/>
            <a:cxnLst/>
            <a:rect l="l" t="t" r="r" b="b"/>
            <a:pathLst>
              <a:path w="854203" h="945075">
                <a:moveTo>
                  <a:pt x="0" y="0"/>
                </a:moveTo>
                <a:lnTo>
                  <a:pt x="854202" y="0"/>
                </a:lnTo>
                <a:lnTo>
                  <a:pt x="854202" y="945075"/>
                </a:lnTo>
                <a:lnTo>
                  <a:pt x="0" y="945075"/>
                </a:lnTo>
                <a:lnTo>
                  <a:pt x="0" y="0"/>
                </a:lnTo>
                <a:close/>
              </a:path>
            </a:pathLst>
          </a:custGeom>
          <a:blipFill>
            <a:blip r:embed="rId6"/>
            <a:stretch>
              <a:fillRect/>
            </a:stretch>
          </a:blipFill>
        </p:spPr>
      </p:sp>
      <p:sp>
        <p:nvSpPr>
          <p:cNvPr id="16" name="Freeform 16"/>
          <p:cNvSpPr/>
          <p:nvPr/>
        </p:nvSpPr>
        <p:spPr>
          <a:xfrm>
            <a:off x="14466000" y="2374585"/>
            <a:ext cx="3725520" cy="972673"/>
          </a:xfrm>
          <a:custGeom>
            <a:avLst/>
            <a:gdLst/>
            <a:ahLst/>
            <a:cxnLst/>
            <a:rect l="l" t="t" r="r" b="b"/>
            <a:pathLst>
              <a:path w="3725520" h="972673">
                <a:moveTo>
                  <a:pt x="0" y="0"/>
                </a:moveTo>
                <a:lnTo>
                  <a:pt x="3725520" y="0"/>
                </a:lnTo>
                <a:lnTo>
                  <a:pt x="3725520" y="972673"/>
                </a:lnTo>
                <a:lnTo>
                  <a:pt x="0" y="972673"/>
                </a:lnTo>
                <a:lnTo>
                  <a:pt x="0" y="0"/>
                </a:lnTo>
                <a:close/>
              </a:path>
            </a:pathLst>
          </a:custGeom>
          <a:blipFill>
            <a:blip r:embed="rId7"/>
            <a:stretch>
              <a:fillRect/>
            </a:stretch>
          </a:blipFill>
        </p:spPr>
      </p:sp>
      <p:sp>
        <p:nvSpPr>
          <p:cNvPr id="17" name="Freeform 17"/>
          <p:cNvSpPr/>
          <p:nvPr/>
        </p:nvSpPr>
        <p:spPr>
          <a:xfrm>
            <a:off x="5636885" y="2311395"/>
            <a:ext cx="3335058" cy="1099053"/>
          </a:xfrm>
          <a:custGeom>
            <a:avLst/>
            <a:gdLst/>
            <a:ahLst/>
            <a:cxnLst/>
            <a:rect l="l" t="t" r="r" b="b"/>
            <a:pathLst>
              <a:path w="3335058" h="1099053">
                <a:moveTo>
                  <a:pt x="0" y="0"/>
                </a:moveTo>
                <a:lnTo>
                  <a:pt x="3335058" y="0"/>
                </a:lnTo>
                <a:lnTo>
                  <a:pt x="3335058" y="1099053"/>
                </a:lnTo>
                <a:lnTo>
                  <a:pt x="0" y="1099053"/>
                </a:lnTo>
                <a:lnTo>
                  <a:pt x="0" y="0"/>
                </a:lnTo>
                <a:close/>
              </a:path>
            </a:pathLst>
          </a:custGeom>
          <a:blipFill>
            <a:blip r:embed="rId8"/>
            <a:stretch>
              <a:fillRect/>
            </a:stretch>
          </a:blipFill>
        </p:spPr>
      </p:sp>
      <p:sp>
        <p:nvSpPr>
          <p:cNvPr id="18" name="Freeform 18"/>
          <p:cNvSpPr/>
          <p:nvPr/>
        </p:nvSpPr>
        <p:spPr>
          <a:xfrm>
            <a:off x="14959232" y="6997310"/>
            <a:ext cx="2651780" cy="1797817"/>
          </a:xfrm>
          <a:custGeom>
            <a:avLst/>
            <a:gdLst/>
            <a:ahLst/>
            <a:cxnLst/>
            <a:rect l="l" t="t" r="r" b="b"/>
            <a:pathLst>
              <a:path w="2651780" h="1797817">
                <a:moveTo>
                  <a:pt x="0" y="0"/>
                </a:moveTo>
                <a:lnTo>
                  <a:pt x="2651780" y="0"/>
                </a:lnTo>
                <a:lnTo>
                  <a:pt x="2651780" y="1797817"/>
                </a:lnTo>
                <a:lnTo>
                  <a:pt x="0" y="1797817"/>
                </a:lnTo>
                <a:lnTo>
                  <a:pt x="0" y="0"/>
                </a:lnTo>
                <a:close/>
              </a:path>
            </a:pathLst>
          </a:custGeom>
          <a:blipFill>
            <a:blip r:embed="rId9"/>
            <a:stretch>
              <a:fillRect/>
            </a:stretch>
          </a:blipFill>
        </p:spPr>
      </p:sp>
      <p:sp>
        <p:nvSpPr>
          <p:cNvPr id="19" name="Freeform 19"/>
          <p:cNvSpPr/>
          <p:nvPr/>
        </p:nvSpPr>
        <p:spPr>
          <a:xfrm>
            <a:off x="5371778" y="7370072"/>
            <a:ext cx="4009614" cy="1501520"/>
          </a:xfrm>
          <a:custGeom>
            <a:avLst/>
            <a:gdLst/>
            <a:ahLst/>
            <a:cxnLst/>
            <a:rect l="l" t="t" r="r" b="b"/>
            <a:pathLst>
              <a:path w="4009614" h="1501520">
                <a:moveTo>
                  <a:pt x="0" y="0"/>
                </a:moveTo>
                <a:lnTo>
                  <a:pt x="4009614" y="0"/>
                </a:lnTo>
                <a:lnTo>
                  <a:pt x="4009614" y="1501520"/>
                </a:lnTo>
                <a:lnTo>
                  <a:pt x="0" y="1501520"/>
                </a:lnTo>
                <a:lnTo>
                  <a:pt x="0" y="0"/>
                </a:lnTo>
                <a:close/>
              </a:path>
            </a:pathLst>
          </a:custGeom>
          <a:blipFill>
            <a:blip r:embed="rId10"/>
            <a:stretch>
              <a:fillRect/>
            </a:stretch>
          </a:blipFill>
        </p:spPr>
      </p:sp>
      <p:sp>
        <p:nvSpPr>
          <p:cNvPr id="20" name="Freeform 20"/>
          <p:cNvSpPr/>
          <p:nvPr/>
        </p:nvSpPr>
        <p:spPr>
          <a:xfrm>
            <a:off x="10006980" y="7612479"/>
            <a:ext cx="3870240" cy="1105783"/>
          </a:xfrm>
          <a:custGeom>
            <a:avLst/>
            <a:gdLst/>
            <a:ahLst/>
            <a:cxnLst/>
            <a:rect l="l" t="t" r="r" b="b"/>
            <a:pathLst>
              <a:path w="3870240" h="1105783">
                <a:moveTo>
                  <a:pt x="0" y="0"/>
                </a:moveTo>
                <a:lnTo>
                  <a:pt x="3870240" y="0"/>
                </a:lnTo>
                <a:lnTo>
                  <a:pt x="3870240" y="1105783"/>
                </a:lnTo>
                <a:lnTo>
                  <a:pt x="0" y="1105783"/>
                </a:lnTo>
                <a:lnTo>
                  <a:pt x="0" y="0"/>
                </a:lnTo>
                <a:close/>
              </a:path>
            </a:pathLst>
          </a:custGeom>
          <a:blipFill>
            <a:blip r:embed="rId11"/>
            <a:stretch>
              <a:fillRect/>
            </a:stretch>
          </a:blipFill>
        </p:spPr>
      </p:sp>
      <p:sp>
        <p:nvSpPr>
          <p:cNvPr id="21" name="Freeform 21"/>
          <p:cNvSpPr/>
          <p:nvPr/>
        </p:nvSpPr>
        <p:spPr>
          <a:xfrm>
            <a:off x="7653646" y="6391072"/>
            <a:ext cx="4081154" cy="733628"/>
          </a:xfrm>
          <a:custGeom>
            <a:avLst/>
            <a:gdLst/>
            <a:ahLst/>
            <a:cxnLst/>
            <a:rect l="l" t="t" r="r" b="b"/>
            <a:pathLst>
              <a:path w="2980708" h="722596">
                <a:moveTo>
                  <a:pt x="0" y="0"/>
                </a:moveTo>
                <a:lnTo>
                  <a:pt x="2980708" y="0"/>
                </a:lnTo>
                <a:lnTo>
                  <a:pt x="2980708" y="722596"/>
                </a:lnTo>
                <a:lnTo>
                  <a:pt x="0" y="722596"/>
                </a:lnTo>
                <a:lnTo>
                  <a:pt x="0" y="0"/>
                </a:lnTo>
                <a:close/>
              </a:path>
            </a:pathLst>
          </a:custGeom>
          <a:blipFill>
            <a:blip r:embed="rId12"/>
            <a:stretch>
              <a:fillRect/>
            </a:stretch>
          </a:blipFill>
        </p:spPr>
      </p:sp>
      <p:sp>
        <p:nvSpPr>
          <p:cNvPr id="22" name="TextBox 22"/>
          <p:cNvSpPr txBox="1"/>
          <p:nvPr/>
        </p:nvSpPr>
        <p:spPr>
          <a:xfrm>
            <a:off x="5926167" y="688975"/>
            <a:ext cx="9051199" cy="717550"/>
          </a:xfrm>
          <a:prstGeom prst="rect">
            <a:avLst/>
          </a:prstGeom>
        </p:spPr>
        <p:txBody>
          <a:bodyPr lIns="0" tIns="0" rIns="0" bIns="0" rtlCol="0" anchor="t">
            <a:spAutoFit/>
          </a:bodyPr>
          <a:lstStyle/>
          <a:p>
            <a:pPr algn="l">
              <a:lnSpc>
                <a:spcPts val="5600"/>
              </a:lnSpc>
            </a:pPr>
            <a:r>
              <a:rPr lang="en-US" sz="5000" b="1" dirty="0">
                <a:solidFill>
                  <a:srgbClr val="1F2020"/>
                </a:solidFill>
                <a:latin typeface="Montserrat Bold"/>
                <a:ea typeface="Montserrat Bold"/>
                <a:cs typeface="Montserrat Bold"/>
                <a:sym typeface="Montserrat Bold"/>
              </a:rPr>
              <a:t>Where to find S4C</a:t>
            </a:r>
          </a:p>
        </p:txBody>
      </p:sp>
      <p:sp>
        <p:nvSpPr>
          <p:cNvPr id="23" name="TextBox 23"/>
          <p:cNvSpPr txBox="1"/>
          <p:nvPr/>
        </p:nvSpPr>
        <p:spPr>
          <a:xfrm>
            <a:off x="5371778" y="9786480"/>
            <a:ext cx="12548217" cy="276225"/>
          </a:xfrm>
          <a:prstGeom prst="rect">
            <a:avLst/>
          </a:prstGeom>
        </p:spPr>
        <p:txBody>
          <a:bodyPr lIns="0" tIns="0" rIns="0" bIns="0" rtlCol="0" anchor="t">
            <a:spAutoFit/>
          </a:bodyPr>
          <a:lstStyle/>
          <a:p>
            <a:pPr algn="l">
              <a:lnSpc>
                <a:spcPts val="2100"/>
              </a:lnSpc>
              <a:spcBef>
                <a:spcPct val="0"/>
              </a:spcBef>
            </a:pPr>
            <a:r>
              <a:rPr lang="en-US" sz="1500" dirty="0">
                <a:solidFill>
                  <a:srgbClr val="191919"/>
                </a:solidFill>
                <a:latin typeface="Poppins"/>
                <a:ea typeface="Poppins"/>
                <a:cs typeface="Poppins"/>
                <a:sym typeface="Poppins"/>
              </a:rPr>
              <a:t>(</a:t>
            </a:r>
            <a:r>
              <a:rPr lang="en-US" sz="1500" dirty="0" err="1">
                <a:solidFill>
                  <a:srgbClr val="191919"/>
                </a:solidFill>
                <a:latin typeface="Poppins"/>
                <a:ea typeface="Poppins"/>
                <a:cs typeface="Poppins"/>
                <a:sym typeface="Poppins"/>
              </a:rPr>
              <a:t>Canva</a:t>
            </a:r>
            <a:r>
              <a:rPr lang="en-US" sz="1500" dirty="0">
                <a:solidFill>
                  <a:srgbClr val="191919"/>
                </a:solidFill>
                <a:latin typeface="Poppins"/>
                <a:ea typeface="Poppins"/>
                <a:cs typeface="Poppins"/>
                <a:sym typeface="Poppins"/>
              </a:rPr>
              <a:t>, 2013; Facebook, 2023; Instagram, 2020; S4C, </a:t>
            </a:r>
            <a:r>
              <a:rPr lang="en-US" sz="1500" dirty="0" err="1">
                <a:solidFill>
                  <a:srgbClr val="191919"/>
                </a:solidFill>
                <a:latin typeface="Poppins"/>
                <a:ea typeface="Poppins"/>
                <a:cs typeface="Poppins"/>
                <a:sym typeface="Poppins"/>
              </a:rPr>
              <a:t>n.d.</a:t>
            </a:r>
            <a:r>
              <a:rPr lang="en-US" sz="1500" dirty="0">
                <a:solidFill>
                  <a:srgbClr val="191919"/>
                </a:solidFill>
                <a:latin typeface="Poppins"/>
                <a:ea typeface="Poppins"/>
                <a:cs typeface="Poppins"/>
                <a:sym typeface="Poppins"/>
              </a:rPr>
              <a:t>; S4C, 2016a; S4C, 2021; TikTok, </a:t>
            </a:r>
            <a:r>
              <a:rPr lang="en-US" sz="1500" dirty="0" err="1">
                <a:solidFill>
                  <a:srgbClr val="191919"/>
                </a:solidFill>
                <a:latin typeface="Poppins"/>
                <a:ea typeface="Poppins"/>
                <a:cs typeface="Poppins"/>
                <a:sym typeface="Poppins"/>
              </a:rPr>
              <a:t>n.d.</a:t>
            </a:r>
            <a:r>
              <a:rPr lang="en-US" sz="1500" dirty="0">
                <a:solidFill>
                  <a:srgbClr val="191919"/>
                </a:solidFill>
                <a:latin typeface="Poppins"/>
                <a:ea typeface="Poppins"/>
                <a:cs typeface="Poppins"/>
                <a:sym typeface="Poppins"/>
              </a:rPr>
              <a:t>; Welsh Government, 2021; YouTube, </a:t>
            </a:r>
            <a:r>
              <a:rPr lang="en-US" sz="1500" dirty="0" err="1">
                <a:solidFill>
                  <a:srgbClr val="191919"/>
                </a:solidFill>
                <a:latin typeface="Poppins"/>
                <a:ea typeface="Poppins"/>
                <a:cs typeface="Poppins"/>
                <a:sym typeface="Poppins"/>
              </a:rPr>
              <a:t>n.d.</a:t>
            </a:r>
            <a:r>
              <a:rPr lang="en-US" sz="1500" dirty="0">
                <a:solidFill>
                  <a:srgbClr val="191919"/>
                </a:solidFill>
                <a:latin typeface="Poppins"/>
                <a:ea typeface="Poppins"/>
                <a:cs typeface="Poppins"/>
                <a:sym typeface="Poppins"/>
              </a:rPr>
              <a:t>)</a:t>
            </a:r>
          </a:p>
        </p:txBody>
      </p:sp>
      <p:sp>
        <p:nvSpPr>
          <p:cNvPr id="24" name="TextBox 24"/>
          <p:cNvSpPr txBox="1"/>
          <p:nvPr/>
        </p:nvSpPr>
        <p:spPr>
          <a:xfrm>
            <a:off x="11350806" y="4697697"/>
            <a:ext cx="1937266" cy="852168"/>
          </a:xfrm>
          <a:prstGeom prst="rect">
            <a:avLst/>
          </a:prstGeom>
        </p:spPr>
        <p:txBody>
          <a:bodyPr lIns="0" tIns="0" rIns="0" bIns="0" rtlCol="0" anchor="t">
            <a:spAutoFit/>
          </a:bodyPr>
          <a:lstStyle/>
          <a:p>
            <a:pPr algn="ctr">
              <a:lnSpc>
                <a:spcPts val="2800"/>
              </a:lnSpc>
            </a:pPr>
            <a:r>
              <a:rPr lang="en-US" sz="2000" dirty="0">
                <a:solidFill>
                  <a:srgbClr val="000000"/>
                </a:solidFill>
                <a:latin typeface="Canva Sans"/>
                <a:ea typeface="Canva Sans"/>
                <a:cs typeface="Canva Sans"/>
                <a:sym typeface="Canva Sans"/>
              </a:rPr>
              <a:t>49.3K Followers</a:t>
            </a:r>
          </a:p>
          <a:p>
            <a:pPr algn="ctr">
              <a:lnSpc>
                <a:spcPts val="4060"/>
              </a:lnSpc>
            </a:pPr>
            <a:endParaRPr lang="en-US" sz="2000" dirty="0">
              <a:solidFill>
                <a:srgbClr val="000000"/>
              </a:solidFill>
              <a:latin typeface="Canva Sans"/>
              <a:ea typeface="Canva Sans"/>
              <a:cs typeface="Canva Sans"/>
              <a:sym typeface="Canva Sans"/>
            </a:endParaRPr>
          </a:p>
        </p:txBody>
      </p:sp>
      <p:sp>
        <p:nvSpPr>
          <p:cNvPr id="25" name="TextBox 25"/>
          <p:cNvSpPr txBox="1"/>
          <p:nvPr/>
        </p:nvSpPr>
        <p:spPr>
          <a:xfrm>
            <a:off x="15043669" y="5095875"/>
            <a:ext cx="1919526" cy="349248"/>
          </a:xfrm>
          <a:prstGeom prst="rect">
            <a:avLst/>
          </a:prstGeom>
        </p:spPr>
        <p:txBody>
          <a:bodyPr lIns="0" tIns="0" rIns="0" bIns="0" rtlCol="0" anchor="t">
            <a:spAutoFit/>
          </a:bodyPr>
          <a:lstStyle/>
          <a:p>
            <a:pPr marL="0" lvl="0" indent="0" algn="ctr">
              <a:lnSpc>
                <a:spcPts val="2800"/>
              </a:lnSpc>
              <a:spcBef>
                <a:spcPct val="0"/>
              </a:spcBef>
            </a:pPr>
            <a:r>
              <a:rPr lang="en-US" sz="2000" u="none" strike="noStrike">
                <a:solidFill>
                  <a:srgbClr val="000000"/>
                </a:solidFill>
                <a:latin typeface="Canva Sans"/>
                <a:ea typeface="Canva Sans"/>
                <a:cs typeface="Canva Sans"/>
                <a:sym typeface="Canva Sans"/>
              </a:rPr>
              <a:t>24.8K Followers</a:t>
            </a:r>
          </a:p>
        </p:txBody>
      </p:sp>
      <p:pic>
        <p:nvPicPr>
          <p:cNvPr id="26" name="Picture 25"/>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25278"/>
            <a:ext cx="5164167" cy="10292347"/>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wheel(1)">
                                      <p:cBhvr>
                                        <p:cTn id="7" dur="2000"/>
                                        <p:tgtEl>
                                          <p:spTgt spid="26"/>
                                        </p:tgtEl>
                                      </p:cBhvr>
                                    </p:animEffect>
                                  </p:childTnLst>
                                </p:cTn>
                              </p:par>
                            </p:childTnLst>
                          </p:cTn>
                        </p:par>
                        <p:par>
                          <p:cTn id="8" fill="hold">
                            <p:stCondLst>
                              <p:cond delay="2000"/>
                            </p:stCondLst>
                            <p:childTnLst>
                              <p:par>
                                <p:cTn id="9" presetID="1" presetClass="entr" presetSubtype="0"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barn(inVertical)">
                                      <p:cBhvr>
                                        <p:cTn id="15" dur="500"/>
                                        <p:tgtEl>
                                          <p:spTgt spid="17"/>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barn(inVertical)">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barn(inVertical)">
                                      <p:cBhvr>
                                        <p:cTn id="25" dur="500"/>
                                        <p:tgtEl>
                                          <p:spTgt spid="16"/>
                                        </p:tgtEl>
                                      </p:cBhvr>
                                    </p:animEffect>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barn(inVertical)">
                                      <p:cBhvr>
                                        <p:cTn id="30" dur="500"/>
                                        <p:tgtEl>
                                          <p:spTgt spid="13"/>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barn(inVertical)">
                                      <p:cBhvr>
                                        <p:cTn id="35" dur="500"/>
                                        <p:tgtEl>
                                          <p:spTgt spid="24"/>
                                        </p:tgtEl>
                                      </p:cBhvr>
                                    </p:animEffect>
                                  </p:childTnLst>
                                </p:cTn>
                              </p:par>
                              <p:par>
                                <p:cTn id="36" presetID="16" presetClass="entr" presetSubtype="21" fill="hold" nodeType="with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barn(inVertical)">
                                      <p:cBhvr>
                                        <p:cTn id="38" dur="500"/>
                                        <p:tgtEl>
                                          <p:spTgt spid="15"/>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barn(inVertical)">
                                      <p:cBhvr>
                                        <p:cTn id="43" dur="500"/>
                                        <p:tgtEl>
                                          <p:spTgt spid="12"/>
                                        </p:tgtEl>
                                      </p:cBhvr>
                                    </p:animEffect>
                                  </p:childTnLst>
                                </p:cTn>
                              </p:par>
                              <p:par>
                                <p:cTn id="44" presetID="16" presetClass="entr" presetSubtype="21" fill="hold" grpId="0" nodeType="with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barn(inVertical)">
                                      <p:cBhvr>
                                        <p:cTn id="46" dur="500"/>
                                        <p:tgtEl>
                                          <p:spTgt spid="25"/>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fade">
                                      <p:cBhvr>
                                        <p:cTn id="51" dur="500"/>
                                        <p:tgtEl>
                                          <p:spTgt spid="21"/>
                                        </p:tgtEl>
                                      </p:cBhvr>
                                    </p:animEffect>
                                  </p:childTnLst>
                                </p:cTn>
                              </p:par>
                            </p:childTnLst>
                          </p:cTn>
                        </p:par>
                        <p:par>
                          <p:cTn id="52" fill="hold">
                            <p:stCondLst>
                              <p:cond delay="500"/>
                            </p:stCondLst>
                            <p:childTnLst>
                              <p:par>
                                <p:cTn id="53" presetID="42" presetClass="entr" presetSubtype="0" fill="hold" nodeType="afterEffect">
                                  <p:stCondLst>
                                    <p:cond delay="0"/>
                                  </p:stCondLst>
                                  <p:childTnLst>
                                    <p:set>
                                      <p:cBhvr>
                                        <p:cTn id="54" dur="1" fill="hold">
                                          <p:stCondLst>
                                            <p:cond delay="0"/>
                                          </p:stCondLst>
                                        </p:cTn>
                                        <p:tgtEl>
                                          <p:spTgt spid="19"/>
                                        </p:tgtEl>
                                        <p:attrNameLst>
                                          <p:attrName>style.visibility</p:attrName>
                                        </p:attrNameLst>
                                      </p:cBhvr>
                                      <p:to>
                                        <p:strVal val="visible"/>
                                      </p:to>
                                    </p:set>
                                    <p:animEffect transition="in" filter="fade">
                                      <p:cBhvr>
                                        <p:cTn id="55" dur="1000"/>
                                        <p:tgtEl>
                                          <p:spTgt spid="19"/>
                                        </p:tgtEl>
                                      </p:cBhvr>
                                    </p:animEffect>
                                    <p:anim calcmode="lin" valueType="num">
                                      <p:cBhvr>
                                        <p:cTn id="56" dur="1000" fill="hold"/>
                                        <p:tgtEl>
                                          <p:spTgt spid="19"/>
                                        </p:tgtEl>
                                        <p:attrNameLst>
                                          <p:attrName>ppt_x</p:attrName>
                                        </p:attrNameLst>
                                      </p:cBhvr>
                                      <p:tavLst>
                                        <p:tav tm="0">
                                          <p:val>
                                            <p:strVal val="#ppt_x"/>
                                          </p:val>
                                        </p:tav>
                                        <p:tav tm="100000">
                                          <p:val>
                                            <p:strVal val="#ppt_x"/>
                                          </p:val>
                                        </p:tav>
                                      </p:tavLst>
                                    </p:anim>
                                    <p:anim calcmode="lin" valueType="num">
                                      <p:cBhvr>
                                        <p:cTn id="57" dur="1000" fill="hold"/>
                                        <p:tgtEl>
                                          <p:spTgt spid="19"/>
                                        </p:tgtEl>
                                        <p:attrNameLst>
                                          <p:attrName>ppt_y</p:attrName>
                                        </p:attrNameLst>
                                      </p:cBhvr>
                                      <p:tavLst>
                                        <p:tav tm="0">
                                          <p:val>
                                            <p:strVal val="#ppt_y+.1"/>
                                          </p:val>
                                        </p:tav>
                                        <p:tav tm="100000">
                                          <p:val>
                                            <p:strVal val="#ppt_y"/>
                                          </p:val>
                                        </p:tav>
                                      </p:tavLst>
                                    </p:anim>
                                  </p:childTnLst>
                                </p:cTn>
                              </p:par>
                            </p:childTnLst>
                          </p:cTn>
                        </p:par>
                        <p:par>
                          <p:cTn id="58" fill="hold">
                            <p:stCondLst>
                              <p:cond delay="1500"/>
                            </p:stCondLst>
                            <p:childTnLst>
                              <p:par>
                                <p:cTn id="59" presetID="42" presetClass="entr" presetSubtype="0" fill="hold" nodeType="afterEffect">
                                  <p:stCondLst>
                                    <p:cond delay="0"/>
                                  </p:stCondLst>
                                  <p:childTnLst>
                                    <p:set>
                                      <p:cBhvr>
                                        <p:cTn id="60" dur="1" fill="hold">
                                          <p:stCondLst>
                                            <p:cond delay="0"/>
                                          </p:stCondLst>
                                        </p:cTn>
                                        <p:tgtEl>
                                          <p:spTgt spid="20"/>
                                        </p:tgtEl>
                                        <p:attrNameLst>
                                          <p:attrName>style.visibility</p:attrName>
                                        </p:attrNameLst>
                                      </p:cBhvr>
                                      <p:to>
                                        <p:strVal val="visible"/>
                                      </p:to>
                                    </p:set>
                                    <p:animEffect transition="in" filter="fade">
                                      <p:cBhvr>
                                        <p:cTn id="61" dur="1000"/>
                                        <p:tgtEl>
                                          <p:spTgt spid="20"/>
                                        </p:tgtEl>
                                      </p:cBhvr>
                                    </p:animEffect>
                                    <p:anim calcmode="lin" valueType="num">
                                      <p:cBhvr>
                                        <p:cTn id="62" dur="1000" fill="hold"/>
                                        <p:tgtEl>
                                          <p:spTgt spid="20"/>
                                        </p:tgtEl>
                                        <p:attrNameLst>
                                          <p:attrName>ppt_x</p:attrName>
                                        </p:attrNameLst>
                                      </p:cBhvr>
                                      <p:tavLst>
                                        <p:tav tm="0">
                                          <p:val>
                                            <p:strVal val="#ppt_x"/>
                                          </p:val>
                                        </p:tav>
                                        <p:tav tm="100000">
                                          <p:val>
                                            <p:strVal val="#ppt_x"/>
                                          </p:val>
                                        </p:tav>
                                      </p:tavLst>
                                    </p:anim>
                                    <p:anim calcmode="lin" valueType="num">
                                      <p:cBhvr>
                                        <p:cTn id="63"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nodeType="click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wipe(down)">
                                      <p:cBhvr>
                                        <p:cTn id="68" dur="500"/>
                                        <p:tgtEl>
                                          <p:spTgt spid="18"/>
                                        </p:tgtEl>
                                      </p:cBhvr>
                                    </p:animEffect>
                                  </p:childTnLst>
                                </p:cTn>
                              </p:par>
                            </p:childTnLst>
                          </p:cTn>
                        </p:par>
                        <p:par>
                          <p:cTn id="69" fill="hold">
                            <p:stCondLst>
                              <p:cond delay="500"/>
                            </p:stCondLst>
                            <p:childTnLst>
                              <p:par>
                                <p:cTn id="70" presetID="1" presetClass="entr" presetSubtype="0" fill="hold" grpId="0" nodeType="afterEffect">
                                  <p:stCondLst>
                                    <p:cond delay="0"/>
                                  </p:stCondLst>
                                  <p:childTnLst>
                                    <p:set>
                                      <p:cBhvr>
                                        <p:cTn id="71"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4" grpId="0"/>
      <p:bldP spid="2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62" y="3086101"/>
            <a:ext cx="18288000" cy="7200900"/>
            <a:chOff x="0" y="0"/>
            <a:chExt cx="4816593" cy="2090134"/>
          </a:xfrm>
        </p:grpSpPr>
        <p:sp>
          <p:nvSpPr>
            <p:cNvPr id="3" name="Freeform 3"/>
            <p:cNvSpPr/>
            <p:nvPr/>
          </p:nvSpPr>
          <p:spPr>
            <a:xfrm>
              <a:off x="0" y="0"/>
              <a:ext cx="4816592" cy="2090134"/>
            </a:xfrm>
            <a:custGeom>
              <a:avLst/>
              <a:gdLst/>
              <a:ahLst/>
              <a:cxnLst/>
              <a:rect l="l" t="t" r="r" b="b"/>
              <a:pathLst>
                <a:path w="4816592" h="2090134">
                  <a:moveTo>
                    <a:pt x="0" y="0"/>
                  </a:moveTo>
                  <a:lnTo>
                    <a:pt x="4816592" y="0"/>
                  </a:lnTo>
                  <a:lnTo>
                    <a:pt x="4816592" y="2090134"/>
                  </a:lnTo>
                  <a:lnTo>
                    <a:pt x="0" y="2090134"/>
                  </a:lnTo>
                  <a:close/>
                </a:path>
              </a:pathLst>
            </a:custGeom>
            <a:gradFill rotWithShape="1">
              <a:gsLst>
                <a:gs pos="0">
                  <a:srgbClr val="5DE0E6">
                    <a:alpha val="100000"/>
                  </a:srgbClr>
                </a:gs>
                <a:gs pos="100000">
                  <a:srgbClr val="004AAD">
                    <a:alpha val="100000"/>
                  </a:srgbClr>
                </a:gs>
              </a:gsLst>
              <a:lin ang="0"/>
            </a:gradFill>
            <a:ln cap="sq">
              <a:noFill/>
              <a:prstDash val="solid"/>
              <a:miter/>
            </a:ln>
          </p:spPr>
        </p:sp>
        <p:sp>
          <p:nvSpPr>
            <p:cNvPr id="4" name="TextBox 4"/>
            <p:cNvSpPr txBox="1"/>
            <p:nvPr/>
          </p:nvSpPr>
          <p:spPr>
            <a:xfrm>
              <a:off x="0" y="-47625"/>
              <a:ext cx="4816593" cy="2137759"/>
            </a:xfrm>
            <a:prstGeom prst="rect">
              <a:avLst/>
            </a:prstGeom>
          </p:spPr>
          <p:txBody>
            <a:bodyPr lIns="50800" tIns="50800" rIns="50800" bIns="50800" rtlCol="0" anchor="ctr"/>
            <a:lstStyle/>
            <a:p>
              <a:pPr marL="0" lvl="0" indent="0" algn="ctr">
                <a:lnSpc>
                  <a:spcPts val="2239"/>
                </a:lnSpc>
                <a:spcBef>
                  <a:spcPct val="0"/>
                </a:spcBef>
              </a:pPr>
              <a:endParaRPr/>
            </a:p>
          </p:txBody>
        </p:sp>
      </p:grpSp>
      <p:sp>
        <p:nvSpPr>
          <p:cNvPr id="5" name="Freeform 5"/>
          <p:cNvSpPr/>
          <p:nvPr/>
        </p:nvSpPr>
        <p:spPr>
          <a:xfrm>
            <a:off x="786385" y="303653"/>
            <a:ext cx="2772056" cy="2336774"/>
          </a:xfrm>
          <a:custGeom>
            <a:avLst/>
            <a:gdLst/>
            <a:ahLst/>
            <a:cxnLst/>
            <a:rect l="l" t="t" r="r" b="b"/>
            <a:pathLst>
              <a:path w="2772056" h="2336774">
                <a:moveTo>
                  <a:pt x="0" y="0"/>
                </a:moveTo>
                <a:lnTo>
                  <a:pt x="2772056" y="0"/>
                </a:lnTo>
                <a:lnTo>
                  <a:pt x="2772056" y="2336774"/>
                </a:lnTo>
                <a:lnTo>
                  <a:pt x="0" y="2336774"/>
                </a:lnTo>
                <a:lnTo>
                  <a:pt x="0" y="0"/>
                </a:lnTo>
                <a:close/>
              </a:path>
            </a:pathLst>
          </a:custGeom>
          <a:blipFill>
            <a:blip r:embed="rId3"/>
            <a:stretch>
              <a:fillRect/>
            </a:stretch>
          </a:blipFill>
        </p:spPr>
      </p:sp>
      <p:sp>
        <p:nvSpPr>
          <p:cNvPr id="6" name="Freeform 6"/>
          <p:cNvSpPr/>
          <p:nvPr/>
        </p:nvSpPr>
        <p:spPr>
          <a:xfrm>
            <a:off x="541194" y="4147881"/>
            <a:ext cx="2387237" cy="2387237"/>
          </a:xfrm>
          <a:custGeom>
            <a:avLst/>
            <a:gdLst/>
            <a:ahLst/>
            <a:cxnLst/>
            <a:rect l="l" t="t" r="r" b="b"/>
            <a:pathLst>
              <a:path w="2387237" h="2387237">
                <a:moveTo>
                  <a:pt x="0" y="0"/>
                </a:moveTo>
                <a:lnTo>
                  <a:pt x="2387237" y="0"/>
                </a:lnTo>
                <a:lnTo>
                  <a:pt x="2387237" y="2387237"/>
                </a:lnTo>
                <a:lnTo>
                  <a:pt x="0" y="2387237"/>
                </a:lnTo>
                <a:lnTo>
                  <a:pt x="0" y="0"/>
                </a:lnTo>
                <a:close/>
              </a:path>
            </a:pathLst>
          </a:custGeom>
          <a:blipFill>
            <a:blip r:embed="rId4"/>
            <a:stretch>
              <a:fillRect/>
            </a:stretch>
          </a:blipFill>
        </p:spPr>
      </p:sp>
      <p:sp>
        <p:nvSpPr>
          <p:cNvPr id="7" name="Freeform 7"/>
          <p:cNvSpPr/>
          <p:nvPr/>
        </p:nvSpPr>
        <p:spPr>
          <a:xfrm>
            <a:off x="4100526" y="3577101"/>
            <a:ext cx="3401851" cy="1462796"/>
          </a:xfrm>
          <a:custGeom>
            <a:avLst/>
            <a:gdLst/>
            <a:ahLst/>
            <a:cxnLst/>
            <a:rect l="l" t="t" r="r" b="b"/>
            <a:pathLst>
              <a:path w="3401851" h="1462796">
                <a:moveTo>
                  <a:pt x="0" y="0"/>
                </a:moveTo>
                <a:lnTo>
                  <a:pt x="3401851" y="0"/>
                </a:lnTo>
                <a:lnTo>
                  <a:pt x="3401851" y="1462796"/>
                </a:lnTo>
                <a:lnTo>
                  <a:pt x="0" y="1462796"/>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8" name="Freeform 8"/>
          <p:cNvSpPr/>
          <p:nvPr/>
        </p:nvSpPr>
        <p:spPr>
          <a:xfrm>
            <a:off x="4612018" y="7382697"/>
            <a:ext cx="2378866" cy="2048798"/>
          </a:xfrm>
          <a:custGeom>
            <a:avLst/>
            <a:gdLst/>
            <a:ahLst/>
            <a:cxnLst/>
            <a:rect l="l" t="t" r="r" b="b"/>
            <a:pathLst>
              <a:path w="2378866" h="2048798">
                <a:moveTo>
                  <a:pt x="0" y="0"/>
                </a:moveTo>
                <a:lnTo>
                  <a:pt x="2378866" y="0"/>
                </a:lnTo>
                <a:lnTo>
                  <a:pt x="2378866" y="2048798"/>
                </a:lnTo>
                <a:lnTo>
                  <a:pt x="0" y="2048798"/>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9" name="Freeform 9"/>
          <p:cNvSpPr/>
          <p:nvPr/>
        </p:nvSpPr>
        <p:spPr>
          <a:xfrm>
            <a:off x="9453771" y="3577101"/>
            <a:ext cx="2205499" cy="1764399"/>
          </a:xfrm>
          <a:custGeom>
            <a:avLst/>
            <a:gdLst/>
            <a:ahLst/>
            <a:cxnLst/>
            <a:rect l="l" t="t" r="r" b="b"/>
            <a:pathLst>
              <a:path w="2205499" h="1764399">
                <a:moveTo>
                  <a:pt x="0" y="0"/>
                </a:moveTo>
                <a:lnTo>
                  <a:pt x="2205499" y="0"/>
                </a:lnTo>
                <a:lnTo>
                  <a:pt x="2205499" y="1764399"/>
                </a:lnTo>
                <a:lnTo>
                  <a:pt x="0" y="1764399"/>
                </a:lnTo>
                <a:lnTo>
                  <a:pt x="0" y="0"/>
                </a:lnTo>
                <a:close/>
              </a:path>
            </a:pathLst>
          </a:custGeom>
          <a:blipFill>
            <a:blip r:embed="rId9">
              <a:extLst>
                <a:ext uri="{96DAC541-7B7A-43D3-8B79-37D633B846F1}">
                  <asvg:svgBlip xmlns:asvg="http://schemas.microsoft.com/office/drawing/2016/SVG/main" xmlns="" r:embed="rId10"/>
                </a:ext>
              </a:extLst>
            </a:blip>
            <a:stretch>
              <a:fillRect/>
            </a:stretch>
          </a:blipFill>
        </p:spPr>
      </p:sp>
      <p:sp>
        <p:nvSpPr>
          <p:cNvPr id="10" name="Freeform 10"/>
          <p:cNvSpPr/>
          <p:nvPr/>
        </p:nvSpPr>
        <p:spPr>
          <a:xfrm>
            <a:off x="14144868" y="3375597"/>
            <a:ext cx="2173484" cy="2327694"/>
          </a:xfrm>
          <a:custGeom>
            <a:avLst/>
            <a:gdLst/>
            <a:ahLst/>
            <a:cxnLst/>
            <a:rect l="l" t="t" r="r" b="b"/>
            <a:pathLst>
              <a:path w="2173484" h="2327694">
                <a:moveTo>
                  <a:pt x="0" y="0"/>
                </a:moveTo>
                <a:lnTo>
                  <a:pt x="2173484" y="0"/>
                </a:lnTo>
                <a:lnTo>
                  <a:pt x="2173484" y="2327693"/>
                </a:lnTo>
                <a:lnTo>
                  <a:pt x="0" y="2327693"/>
                </a:lnTo>
                <a:lnTo>
                  <a:pt x="0" y="0"/>
                </a:lnTo>
                <a:close/>
              </a:path>
            </a:pathLst>
          </a:custGeom>
          <a:blipFill>
            <a:blip r:embed="rId11">
              <a:extLst>
                <a:ext uri="{96DAC541-7B7A-43D3-8B79-37D633B846F1}">
                  <asvg:svgBlip xmlns:asvg="http://schemas.microsoft.com/office/drawing/2016/SVG/main" xmlns="" r:embed="rId12"/>
                </a:ext>
              </a:extLst>
            </a:blip>
            <a:stretch>
              <a:fillRect/>
            </a:stretch>
          </a:blipFill>
        </p:spPr>
      </p:sp>
      <p:sp>
        <p:nvSpPr>
          <p:cNvPr id="11" name="Freeform 11"/>
          <p:cNvSpPr/>
          <p:nvPr/>
        </p:nvSpPr>
        <p:spPr>
          <a:xfrm>
            <a:off x="11879520" y="7366180"/>
            <a:ext cx="2174236" cy="2081831"/>
          </a:xfrm>
          <a:custGeom>
            <a:avLst/>
            <a:gdLst/>
            <a:ahLst/>
            <a:cxnLst/>
            <a:rect l="l" t="t" r="r" b="b"/>
            <a:pathLst>
              <a:path w="2174236" h="2081831">
                <a:moveTo>
                  <a:pt x="0" y="0"/>
                </a:moveTo>
                <a:lnTo>
                  <a:pt x="2174237" y="0"/>
                </a:lnTo>
                <a:lnTo>
                  <a:pt x="2174237" y="2081831"/>
                </a:lnTo>
                <a:lnTo>
                  <a:pt x="0" y="2081831"/>
                </a:lnTo>
                <a:lnTo>
                  <a:pt x="0" y="0"/>
                </a:lnTo>
                <a:close/>
              </a:path>
            </a:pathLst>
          </a:custGeom>
          <a:blipFill>
            <a:blip r:embed="rId13">
              <a:extLst>
                <a:ext uri="{96DAC541-7B7A-43D3-8B79-37D633B846F1}">
                  <asvg:svgBlip xmlns:asvg="http://schemas.microsoft.com/office/drawing/2016/SVG/main" xmlns="" r:embed="rId14"/>
                </a:ext>
              </a:extLst>
            </a:blip>
            <a:stretch>
              <a:fillRect/>
            </a:stretch>
          </a:blipFill>
        </p:spPr>
      </p:sp>
      <p:sp>
        <p:nvSpPr>
          <p:cNvPr id="12" name="TextBox 12"/>
          <p:cNvSpPr txBox="1"/>
          <p:nvPr/>
        </p:nvSpPr>
        <p:spPr>
          <a:xfrm>
            <a:off x="4727365" y="779890"/>
            <a:ext cx="9865833" cy="1422400"/>
          </a:xfrm>
          <a:prstGeom prst="rect">
            <a:avLst/>
          </a:prstGeom>
        </p:spPr>
        <p:txBody>
          <a:bodyPr lIns="0" tIns="0" rIns="0" bIns="0" rtlCol="0" anchor="t">
            <a:spAutoFit/>
          </a:bodyPr>
          <a:lstStyle/>
          <a:p>
            <a:pPr algn="ctr">
              <a:lnSpc>
                <a:spcPts val="5600"/>
              </a:lnSpc>
            </a:pPr>
            <a:r>
              <a:rPr lang="en-US" sz="5000" b="1" dirty="0">
                <a:solidFill>
                  <a:srgbClr val="1F2020"/>
                </a:solidFill>
                <a:latin typeface="Montserrat Bold"/>
                <a:ea typeface="Montserrat Bold"/>
                <a:cs typeface="Montserrat Bold"/>
                <a:sym typeface="Montserrat Bold"/>
              </a:rPr>
              <a:t>Economic Impact of S4C</a:t>
            </a:r>
          </a:p>
          <a:p>
            <a:pPr algn="ctr">
              <a:lnSpc>
                <a:spcPts val="5600"/>
              </a:lnSpc>
            </a:pPr>
            <a:endParaRPr lang="en-US" sz="5000" b="1" dirty="0">
              <a:solidFill>
                <a:srgbClr val="1F2020"/>
              </a:solidFill>
              <a:latin typeface="Montserrat Bold"/>
              <a:ea typeface="Montserrat Bold"/>
              <a:cs typeface="Montserrat Bold"/>
              <a:sym typeface="Montserrat Bold"/>
            </a:endParaRPr>
          </a:p>
        </p:txBody>
      </p:sp>
      <p:sp>
        <p:nvSpPr>
          <p:cNvPr id="13" name="TextBox 13"/>
          <p:cNvSpPr txBox="1"/>
          <p:nvPr/>
        </p:nvSpPr>
        <p:spPr>
          <a:xfrm>
            <a:off x="367052" y="6750913"/>
            <a:ext cx="2735520" cy="2276476"/>
          </a:xfrm>
          <a:prstGeom prst="rect">
            <a:avLst/>
          </a:prstGeom>
        </p:spPr>
        <p:txBody>
          <a:bodyPr lIns="0" tIns="0" rIns="0" bIns="0" rtlCol="0" anchor="t">
            <a:spAutoFit/>
          </a:bodyPr>
          <a:lstStyle/>
          <a:p>
            <a:pPr algn="ctr">
              <a:lnSpc>
                <a:spcPts val="4899"/>
              </a:lnSpc>
            </a:pPr>
            <a:r>
              <a:rPr lang="en-US" sz="3499" b="1" dirty="0">
                <a:solidFill>
                  <a:srgbClr val="FFFFFF"/>
                </a:solidFill>
                <a:latin typeface="Open Sans Bold"/>
                <a:ea typeface="Open Sans Bold"/>
                <a:cs typeface="Open Sans Bold"/>
                <a:sym typeface="Open Sans Bold"/>
              </a:rPr>
              <a:t>98% </a:t>
            </a:r>
          </a:p>
          <a:p>
            <a:pPr algn="ctr">
              <a:lnSpc>
                <a:spcPts val="4899"/>
              </a:lnSpc>
            </a:pPr>
            <a:r>
              <a:rPr lang="en-US" sz="3499" b="1" dirty="0">
                <a:solidFill>
                  <a:srgbClr val="FFFFFF"/>
                </a:solidFill>
                <a:latin typeface="Open Sans Bold"/>
                <a:ea typeface="Open Sans Bold"/>
                <a:cs typeface="Open Sans Bold"/>
                <a:sym typeface="Open Sans Bold"/>
              </a:rPr>
              <a:t>PRODUCED IN WALES </a:t>
            </a:r>
          </a:p>
          <a:p>
            <a:pPr algn="ctr">
              <a:lnSpc>
                <a:spcPts val="3499"/>
              </a:lnSpc>
              <a:spcBef>
                <a:spcPct val="0"/>
              </a:spcBef>
            </a:pPr>
            <a:endParaRPr lang="en-US" sz="3499" b="1" dirty="0">
              <a:solidFill>
                <a:srgbClr val="FFFFFF"/>
              </a:solidFill>
              <a:latin typeface="Open Sans Bold"/>
              <a:ea typeface="Open Sans Bold"/>
              <a:cs typeface="Open Sans Bold"/>
              <a:sym typeface="Open Sans Bold"/>
            </a:endParaRPr>
          </a:p>
        </p:txBody>
      </p:sp>
      <p:sp>
        <p:nvSpPr>
          <p:cNvPr id="14" name="TextBox 14"/>
          <p:cNvSpPr txBox="1"/>
          <p:nvPr/>
        </p:nvSpPr>
        <p:spPr>
          <a:xfrm>
            <a:off x="4433691" y="5180902"/>
            <a:ext cx="2735520" cy="587084"/>
          </a:xfrm>
          <a:prstGeom prst="rect">
            <a:avLst/>
          </a:prstGeom>
        </p:spPr>
        <p:txBody>
          <a:bodyPr lIns="0" tIns="0" rIns="0" bIns="0" rtlCol="0" anchor="t">
            <a:spAutoFit/>
          </a:bodyPr>
          <a:lstStyle/>
          <a:p>
            <a:pPr algn="ctr">
              <a:lnSpc>
                <a:spcPts val="4899"/>
              </a:lnSpc>
              <a:spcBef>
                <a:spcPct val="0"/>
              </a:spcBef>
            </a:pPr>
            <a:r>
              <a:rPr lang="en-US" sz="3499" b="1" dirty="0" smtClean="0">
                <a:solidFill>
                  <a:srgbClr val="FFFFFF"/>
                </a:solidFill>
                <a:latin typeface="Open Sans Bold"/>
                <a:ea typeface="Open Sans Bold"/>
                <a:cs typeface="Open Sans Bold"/>
                <a:sym typeface="Open Sans Bold"/>
              </a:rPr>
              <a:t>1900 </a:t>
            </a:r>
            <a:r>
              <a:rPr lang="en-US" sz="3499" b="1" dirty="0">
                <a:solidFill>
                  <a:srgbClr val="FFFFFF"/>
                </a:solidFill>
                <a:latin typeface="Open Sans Bold"/>
                <a:ea typeface="Open Sans Bold"/>
                <a:cs typeface="Open Sans Bold"/>
                <a:sym typeface="Open Sans Bold"/>
              </a:rPr>
              <a:t>JOBS</a:t>
            </a:r>
          </a:p>
        </p:txBody>
      </p:sp>
      <p:sp>
        <p:nvSpPr>
          <p:cNvPr id="15" name="TextBox 15"/>
          <p:cNvSpPr txBox="1"/>
          <p:nvPr/>
        </p:nvSpPr>
        <p:spPr>
          <a:xfrm>
            <a:off x="7169211" y="7596345"/>
            <a:ext cx="2735520" cy="1835150"/>
          </a:xfrm>
          <a:prstGeom prst="rect">
            <a:avLst/>
          </a:prstGeom>
        </p:spPr>
        <p:txBody>
          <a:bodyPr lIns="0" tIns="0" rIns="0" bIns="0" rtlCol="0" anchor="t">
            <a:spAutoFit/>
          </a:bodyPr>
          <a:lstStyle/>
          <a:p>
            <a:pPr algn="ctr">
              <a:lnSpc>
                <a:spcPts val="4900"/>
              </a:lnSpc>
            </a:pPr>
            <a:r>
              <a:rPr lang="en-US" sz="3500" b="1" dirty="0">
                <a:solidFill>
                  <a:srgbClr val="FFFFFF"/>
                </a:solidFill>
                <a:latin typeface="Open Sans Bold"/>
                <a:ea typeface="Open Sans Bold"/>
                <a:cs typeface="Open Sans Bold"/>
                <a:sym typeface="Open Sans Bold"/>
              </a:rPr>
              <a:t>£136 MILLION</a:t>
            </a:r>
          </a:p>
          <a:p>
            <a:pPr algn="ctr">
              <a:lnSpc>
                <a:spcPts val="4900"/>
              </a:lnSpc>
              <a:spcBef>
                <a:spcPct val="0"/>
              </a:spcBef>
            </a:pPr>
            <a:r>
              <a:rPr lang="en-US" sz="3500" b="1" dirty="0">
                <a:solidFill>
                  <a:srgbClr val="FFFFFF"/>
                </a:solidFill>
                <a:latin typeface="Open Sans Bold"/>
                <a:ea typeface="Open Sans Bold"/>
                <a:cs typeface="Open Sans Bold"/>
                <a:sym typeface="Open Sans Bold"/>
              </a:rPr>
              <a:t> OUTPUTS</a:t>
            </a:r>
          </a:p>
        </p:txBody>
      </p:sp>
      <p:sp>
        <p:nvSpPr>
          <p:cNvPr id="16" name="TextBox 16"/>
          <p:cNvSpPr txBox="1"/>
          <p:nvPr/>
        </p:nvSpPr>
        <p:spPr>
          <a:xfrm>
            <a:off x="13203921" y="5901728"/>
            <a:ext cx="4055379" cy="596900"/>
          </a:xfrm>
          <a:prstGeom prst="rect">
            <a:avLst/>
          </a:prstGeom>
        </p:spPr>
        <p:txBody>
          <a:bodyPr lIns="0" tIns="0" rIns="0" bIns="0" rtlCol="0" anchor="t">
            <a:spAutoFit/>
          </a:bodyPr>
          <a:lstStyle/>
          <a:p>
            <a:pPr algn="ctr">
              <a:lnSpc>
                <a:spcPts val="4900"/>
              </a:lnSpc>
              <a:spcBef>
                <a:spcPct val="0"/>
              </a:spcBef>
            </a:pPr>
            <a:r>
              <a:rPr lang="en-US" sz="3500" b="1" dirty="0">
                <a:solidFill>
                  <a:srgbClr val="FFFFFF"/>
                </a:solidFill>
                <a:latin typeface="Open Sans Bold"/>
                <a:ea typeface="Open Sans Bold"/>
                <a:cs typeface="Open Sans Bold"/>
                <a:sym typeface="Open Sans Bold"/>
              </a:rPr>
              <a:t>977 SUPPLIERS</a:t>
            </a:r>
          </a:p>
        </p:txBody>
      </p:sp>
      <p:sp>
        <p:nvSpPr>
          <p:cNvPr id="17" name="TextBox 17"/>
          <p:cNvSpPr txBox="1"/>
          <p:nvPr/>
        </p:nvSpPr>
        <p:spPr>
          <a:xfrm>
            <a:off x="9144000" y="5636615"/>
            <a:ext cx="2735520" cy="596900"/>
          </a:xfrm>
          <a:prstGeom prst="rect">
            <a:avLst/>
          </a:prstGeom>
        </p:spPr>
        <p:txBody>
          <a:bodyPr lIns="0" tIns="0" rIns="0" bIns="0" rtlCol="0" anchor="t">
            <a:spAutoFit/>
          </a:bodyPr>
          <a:lstStyle/>
          <a:p>
            <a:pPr algn="ctr">
              <a:lnSpc>
                <a:spcPts val="4900"/>
              </a:lnSpc>
              <a:spcBef>
                <a:spcPct val="0"/>
              </a:spcBef>
            </a:pPr>
            <a:r>
              <a:rPr lang="en-US" sz="3500" b="1" dirty="0">
                <a:solidFill>
                  <a:srgbClr val="FFFFFF"/>
                </a:solidFill>
                <a:latin typeface="Open Sans Bold"/>
                <a:ea typeface="Open Sans Bold"/>
                <a:cs typeface="Open Sans Bold"/>
                <a:sym typeface="Open Sans Bold"/>
              </a:rPr>
              <a:t>£1.53  GVA</a:t>
            </a:r>
          </a:p>
        </p:txBody>
      </p:sp>
      <p:sp>
        <p:nvSpPr>
          <p:cNvPr id="18" name="TextBox 18"/>
          <p:cNvSpPr txBox="1"/>
          <p:nvPr/>
        </p:nvSpPr>
        <p:spPr>
          <a:xfrm>
            <a:off x="14593198" y="7596345"/>
            <a:ext cx="2735520" cy="1835150"/>
          </a:xfrm>
          <a:prstGeom prst="rect">
            <a:avLst/>
          </a:prstGeom>
        </p:spPr>
        <p:txBody>
          <a:bodyPr lIns="0" tIns="0" rIns="0" bIns="0" rtlCol="0" anchor="t">
            <a:spAutoFit/>
          </a:bodyPr>
          <a:lstStyle/>
          <a:p>
            <a:pPr algn="ctr">
              <a:lnSpc>
                <a:spcPts val="4900"/>
              </a:lnSpc>
              <a:spcBef>
                <a:spcPct val="0"/>
              </a:spcBef>
            </a:pPr>
            <a:r>
              <a:rPr lang="en-US" sz="3500" b="1" dirty="0">
                <a:solidFill>
                  <a:srgbClr val="FFFFFF"/>
                </a:solidFill>
                <a:latin typeface="Open Sans Bold"/>
                <a:ea typeface="Open Sans Bold"/>
                <a:cs typeface="Open Sans Bold"/>
                <a:sym typeface="Open Sans Bold"/>
              </a:rPr>
              <a:t>75% WELSH LANGUAGE SPEAKERS</a:t>
            </a:r>
          </a:p>
        </p:txBody>
      </p:sp>
      <p:sp>
        <p:nvSpPr>
          <p:cNvPr id="25" name="Rectangle 24"/>
          <p:cNvSpPr/>
          <p:nvPr/>
        </p:nvSpPr>
        <p:spPr>
          <a:xfrm>
            <a:off x="343239" y="9747123"/>
            <a:ext cx="4515980" cy="361637"/>
          </a:xfrm>
          <a:prstGeom prst="rect">
            <a:avLst/>
          </a:prstGeom>
        </p:spPr>
        <p:txBody>
          <a:bodyPr wrap="none">
            <a:spAutoFit/>
          </a:bodyPr>
          <a:lstStyle/>
          <a:p>
            <a:pPr>
              <a:lnSpc>
                <a:spcPts val="2100"/>
              </a:lnSpc>
              <a:spcBef>
                <a:spcPct val="0"/>
              </a:spcBef>
            </a:pPr>
            <a:r>
              <a:rPr lang="en-US" dirty="0">
                <a:solidFill>
                  <a:srgbClr val="000000"/>
                </a:solidFill>
                <a:latin typeface="Poppins"/>
                <a:ea typeface="Poppins"/>
                <a:cs typeface="Poppins"/>
                <a:sym typeface="Poppins"/>
              </a:rPr>
              <a:t>(</a:t>
            </a:r>
            <a:r>
              <a:rPr lang="en-US" dirty="0" err="1">
                <a:solidFill>
                  <a:srgbClr val="000000"/>
                </a:solidFill>
                <a:latin typeface="Poppins"/>
                <a:ea typeface="Poppins"/>
                <a:cs typeface="Poppins"/>
                <a:sym typeface="Poppins"/>
              </a:rPr>
              <a:t>Canva</a:t>
            </a:r>
            <a:r>
              <a:rPr lang="en-US" dirty="0">
                <a:solidFill>
                  <a:srgbClr val="000000"/>
                </a:solidFill>
                <a:latin typeface="Poppins"/>
                <a:ea typeface="Poppins"/>
                <a:cs typeface="Poppins"/>
                <a:sym typeface="Poppins"/>
              </a:rPr>
              <a:t>, 2013; Maher, 2024; S4C, 2024)</a:t>
            </a:r>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1000"/>
                                        <p:tgtEl>
                                          <p:spTgt spid="6"/>
                                        </p:tgtEl>
                                      </p:cBhvr>
                                    </p:animEffect>
                                    <p:anim calcmode="lin" valueType="num">
                                      <p:cBhvr>
                                        <p:cTn id="17" dur="1000" fill="hold"/>
                                        <p:tgtEl>
                                          <p:spTgt spid="6"/>
                                        </p:tgtEl>
                                        <p:attrNameLst>
                                          <p:attrName>ppt_x</p:attrName>
                                        </p:attrNameLst>
                                      </p:cBhvr>
                                      <p:tavLst>
                                        <p:tav tm="0">
                                          <p:val>
                                            <p:strVal val="#ppt_x"/>
                                          </p:val>
                                        </p:tav>
                                        <p:tav tm="100000">
                                          <p:val>
                                            <p:strVal val="#ppt_x"/>
                                          </p:val>
                                        </p:tav>
                                      </p:tavLst>
                                    </p:anim>
                                    <p:anim calcmode="lin" valueType="num">
                                      <p:cBhvr>
                                        <p:cTn id="18" dur="1000" fill="hold"/>
                                        <p:tgtEl>
                                          <p:spTgt spid="6"/>
                                        </p:tgtEl>
                                        <p:attrNameLst>
                                          <p:attrName>ppt_y</p:attrName>
                                        </p:attrNameLst>
                                      </p:cBhvr>
                                      <p:tavLst>
                                        <p:tav tm="0">
                                          <p:val>
                                            <p:strVal val="#ppt_y+.1"/>
                                          </p:val>
                                        </p:tav>
                                        <p:tav tm="100000">
                                          <p:val>
                                            <p:strVal val="#ppt_y"/>
                                          </p:val>
                                        </p:tav>
                                      </p:tavLst>
                                    </p:anim>
                                  </p:childTnLst>
                                </p:cTn>
                              </p:par>
                            </p:childTnLst>
                          </p:cTn>
                        </p:par>
                        <p:par>
                          <p:cTn id="19" fill="hold">
                            <p:stCondLst>
                              <p:cond delay="1000"/>
                            </p:stCondLst>
                            <p:childTnLst>
                              <p:par>
                                <p:cTn id="20" presetID="42" presetClass="entr" presetSubtype="0" fill="hold" grpId="0" nodeType="after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1000"/>
                                        <p:tgtEl>
                                          <p:spTgt spid="13"/>
                                        </p:tgtEl>
                                      </p:cBhvr>
                                    </p:animEffect>
                                    <p:anim calcmode="lin" valueType="num">
                                      <p:cBhvr>
                                        <p:cTn id="23" dur="1000" fill="hold"/>
                                        <p:tgtEl>
                                          <p:spTgt spid="13"/>
                                        </p:tgtEl>
                                        <p:attrNameLst>
                                          <p:attrName>ppt_x</p:attrName>
                                        </p:attrNameLst>
                                      </p:cBhvr>
                                      <p:tavLst>
                                        <p:tav tm="0">
                                          <p:val>
                                            <p:strVal val="#ppt_x"/>
                                          </p:val>
                                        </p:tav>
                                        <p:tav tm="100000">
                                          <p:val>
                                            <p:strVal val="#ppt_x"/>
                                          </p:val>
                                        </p:tav>
                                      </p:tavLst>
                                    </p:anim>
                                    <p:anim calcmode="lin" valueType="num">
                                      <p:cBhvr>
                                        <p:cTn id="2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par>
                          <p:cTn id="32" fill="hold">
                            <p:stCondLst>
                              <p:cond delay="1000"/>
                            </p:stCondLst>
                            <p:childTnLst>
                              <p:par>
                                <p:cTn id="33" presetID="42" presetClass="entr" presetSubtype="0" fill="hold" nodeType="afterEffect">
                                  <p:stCondLst>
                                    <p:cond delay="0"/>
                                  </p:stCondLst>
                                  <p:childTnLst>
                                    <p:set>
                                      <p:cBhvr>
                                        <p:cTn id="34" dur="1" fill="hold">
                                          <p:stCondLst>
                                            <p:cond delay="0"/>
                                          </p:stCondLst>
                                        </p:cTn>
                                        <p:tgtEl>
                                          <p:spTgt spid="14">
                                            <p:txEl>
                                              <p:pRg st="0" end="0"/>
                                            </p:txEl>
                                          </p:spTgt>
                                        </p:tgtEl>
                                        <p:attrNameLst>
                                          <p:attrName>style.visibility</p:attrName>
                                        </p:attrNameLst>
                                      </p:cBhvr>
                                      <p:to>
                                        <p:strVal val="visible"/>
                                      </p:to>
                                    </p:set>
                                    <p:animEffect transition="in" filter="fade">
                                      <p:cBhvr>
                                        <p:cTn id="35" dur="1000"/>
                                        <p:tgtEl>
                                          <p:spTgt spid="14">
                                            <p:txEl>
                                              <p:pRg st="0" end="0"/>
                                            </p:txEl>
                                          </p:spTgt>
                                        </p:tgtEl>
                                      </p:cBhvr>
                                    </p:animEffect>
                                    <p:anim calcmode="lin" valueType="num">
                                      <p:cBhvr>
                                        <p:cTn id="36"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1000"/>
                                        <p:tgtEl>
                                          <p:spTgt spid="8"/>
                                        </p:tgtEl>
                                      </p:cBhvr>
                                    </p:animEffect>
                                    <p:anim calcmode="lin" valueType="num">
                                      <p:cBhvr>
                                        <p:cTn id="43" dur="1000" fill="hold"/>
                                        <p:tgtEl>
                                          <p:spTgt spid="8"/>
                                        </p:tgtEl>
                                        <p:attrNameLst>
                                          <p:attrName>ppt_x</p:attrName>
                                        </p:attrNameLst>
                                      </p:cBhvr>
                                      <p:tavLst>
                                        <p:tav tm="0">
                                          <p:val>
                                            <p:strVal val="#ppt_x"/>
                                          </p:val>
                                        </p:tav>
                                        <p:tav tm="100000">
                                          <p:val>
                                            <p:strVal val="#ppt_x"/>
                                          </p:val>
                                        </p:tav>
                                      </p:tavLst>
                                    </p:anim>
                                    <p:anim calcmode="lin" valueType="num">
                                      <p:cBhvr>
                                        <p:cTn id="44" dur="1000" fill="hold"/>
                                        <p:tgtEl>
                                          <p:spTgt spid="8"/>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42" presetClass="entr" presetSubtype="0" fill="hold" grpId="0" nodeType="after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1000"/>
                                        <p:tgtEl>
                                          <p:spTgt spid="15"/>
                                        </p:tgtEl>
                                      </p:cBhvr>
                                    </p:animEffect>
                                    <p:anim calcmode="lin" valueType="num">
                                      <p:cBhvr>
                                        <p:cTn id="49" dur="1000" fill="hold"/>
                                        <p:tgtEl>
                                          <p:spTgt spid="15"/>
                                        </p:tgtEl>
                                        <p:attrNameLst>
                                          <p:attrName>ppt_x</p:attrName>
                                        </p:attrNameLst>
                                      </p:cBhvr>
                                      <p:tavLst>
                                        <p:tav tm="0">
                                          <p:val>
                                            <p:strVal val="#ppt_x"/>
                                          </p:val>
                                        </p:tav>
                                        <p:tav tm="100000">
                                          <p:val>
                                            <p:strVal val="#ppt_x"/>
                                          </p:val>
                                        </p:tav>
                                      </p:tavLst>
                                    </p:anim>
                                    <p:anim calcmode="lin" valueType="num">
                                      <p:cBhvr>
                                        <p:cTn id="5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9"/>
                                        </p:tgtEl>
                                        <p:attrNameLst>
                                          <p:attrName>style.visibility</p:attrName>
                                        </p:attrNameLst>
                                      </p:cBhvr>
                                      <p:to>
                                        <p:strVal val="visible"/>
                                      </p:to>
                                    </p:set>
                                    <p:animEffect transition="in" filter="fade">
                                      <p:cBhvr>
                                        <p:cTn id="55" dur="1000"/>
                                        <p:tgtEl>
                                          <p:spTgt spid="9"/>
                                        </p:tgtEl>
                                      </p:cBhvr>
                                    </p:animEffect>
                                    <p:anim calcmode="lin" valueType="num">
                                      <p:cBhvr>
                                        <p:cTn id="56" dur="1000" fill="hold"/>
                                        <p:tgtEl>
                                          <p:spTgt spid="9"/>
                                        </p:tgtEl>
                                        <p:attrNameLst>
                                          <p:attrName>ppt_x</p:attrName>
                                        </p:attrNameLst>
                                      </p:cBhvr>
                                      <p:tavLst>
                                        <p:tav tm="0">
                                          <p:val>
                                            <p:strVal val="#ppt_x"/>
                                          </p:val>
                                        </p:tav>
                                        <p:tav tm="100000">
                                          <p:val>
                                            <p:strVal val="#ppt_x"/>
                                          </p:val>
                                        </p:tav>
                                      </p:tavLst>
                                    </p:anim>
                                    <p:anim calcmode="lin" valueType="num">
                                      <p:cBhvr>
                                        <p:cTn id="57" dur="1000" fill="hold"/>
                                        <p:tgtEl>
                                          <p:spTgt spid="9"/>
                                        </p:tgtEl>
                                        <p:attrNameLst>
                                          <p:attrName>ppt_y</p:attrName>
                                        </p:attrNameLst>
                                      </p:cBhvr>
                                      <p:tavLst>
                                        <p:tav tm="0">
                                          <p:val>
                                            <p:strVal val="#ppt_y+.1"/>
                                          </p:val>
                                        </p:tav>
                                        <p:tav tm="100000">
                                          <p:val>
                                            <p:strVal val="#ppt_y"/>
                                          </p:val>
                                        </p:tav>
                                      </p:tavLst>
                                    </p:anim>
                                  </p:childTnLst>
                                </p:cTn>
                              </p:par>
                            </p:childTnLst>
                          </p:cTn>
                        </p:par>
                        <p:par>
                          <p:cTn id="58" fill="hold">
                            <p:stCondLst>
                              <p:cond delay="1000"/>
                            </p:stCondLst>
                            <p:childTnLst>
                              <p:par>
                                <p:cTn id="59" presetID="42" presetClass="entr" presetSubtype="0" fill="hold" nodeType="afterEffect">
                                  <p:stCondLst>
                                    <p:cond delay="0"/>
                                  </p:stCondLst>
                                  <p:childTnLst>
                                    <p:set>
                                      <p:cBhvr>
                                        <p:cTn id="60" dur="1" fill="hold">
                                          <p:stCondLst>
                                            <p:cond delay="0"/>
                                          </p:stCondLst>
                                        </p:cTn>
                                        <p:tgtEl>
                                          <p:spTgt spid="17">
                                            <p:txEl>
                                              <p:pRg st="0" end="0"/>
                                            </p:txEl>
                                          </p:spTgt>
                                        </p:tgtEl>
                                        <p:attrNameLst>
                                          <p:attrName>style.visibility</p:attrName>
                                        </p:attrNameLst>
                                      </p:cBhvr>
                                      <p:to>
                                        <p:strVal val="visible"/>
                                      </p:to>
                                    </p:set>
                                    <p:animEffect transition="in" filter="fade">
                                      <p:cBhvr>
                                        <p:cTn id="61" dur="1000"/>
                                        <p:tgtEl>
                                          <p:spTgt spid="17">
                                            <p:txEl>
                                              <p:pRg st="0" end="0"/>
                                            </p:txEl>
                                          </p:spTgt>
                                        </p:tgtEl>
                                      </p:cBhvr>
                                    </p:animEffect>
                                    <p:anim calcmode="lin" valueType="num">
                                      <p:cBhvr>
                                        <p:cTn id="62"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63" dur="1000" fill="hold"/>
                                        <p:tgtEl>
                                          <p:spTgt spid="1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10"/>
                                        </p:tgtEl>
                                        <p:attrNameLst>
                                          <p:attrName>style.visibility</p:attrName>
                                        </p:attrNameLst>
                                      </p:cBhvr>
                                      <p:to>
                                        <p:strVal val="visible"/>
                                      </p:to>
                                    </p:set>
                                    <p:animEffect transition="in" filter="fade">
                                      <p:cBhvr>
                                        <p:cTn id="68" dur="1000"/>
                                        <p:tgtEl>
                                          <p:spTgt spid="10"/>
                                        </p:tgtEl>
                                      </p:cBhvr>
                                    </p:animEffect>
                                    <p:anim calcmode="lin" valueType="num">
                                      <p:cBhvr>
                                        <p:cTn id="69" dur="1000" fill="hold"/>
                                        <p:tgtEl>
                                          <p:spTgt spid="10"/>
                                        </p:tgtEl>
                                        <p:attrNameLst>
                                          <p:attrName>ppt_x</p:attrName>
                                        </p:attrNameLst>
                                      </p:cBhvr>
                                      <p:tavLst>
                                        <p:tav tm="0">
                                          <p:val>
                                            <p:strVal val="#ppt_x"/>
                                          </p:val>
                                        </p:tav>
                                        <p:tav tm="100000">
                                          <p:val>
                                            <p:strVal val="#ppt_x"/>
                                          </p:val>
                                        </p:tav>
                                      </p:tavLst>
                                    </p:anim>
                                    <p:anim calcmode="lin" valueType="num">
                                      <p:cBhvr>
                                        <p:cTn id="70" dur="1000" fill="hold"/>
                                        <p:tgtEl>
                                          <p:spTgt spid="10"/>
                                        </p:tgtEl>
                                        <p:attrNameLst>
                                          <p:attrName>ppt_y</p:attrName>
                                        </p:attrNameLst>
                                      </p:cBhvr>
                                      <p:tavLst>
                                        <p:tav tm="0">
                                          <p:val>
                                            <p:strVal val="#ppt_y+.1"/>
                                          </p:val>
                                        </p:tav>
                                        <p:tav tm="100000">
                                          <p:val>
                                            <p:strVal val="#ppt_y"/>
                                          </p:val>
                                        </p:tav>
                                      </p:tavLst>
                                    </p:anim>
                                  </p:childTnLst>
                                </p:cTn>
                              </p:par>
                            </p:childTnLst>
                          </p:cTn>
                        </p:par>
                        <p:par>
                          <p:cTn id="71" fill="hold">
                            <p:stCondLst>
                              <p:cond delay="1000"/>
                            </p:stCondLst>
                            <p:childTnLst>
                              <p:par>
                                <p:cTn id="72" presetID="42" presetClass="entr" presetSubtype="0" fill="hold" grpId="0" nodeType="afterEffect">
                                  <p:stCondLst>
                                    <p:cond delay="0"/>
                                  </p:stCondLst>
                                  <p:childTnLst>
                                    <p:set>
                                      <p:cBhvr>
                                        <p:cTn id="73" dur="1" fill="hold">
                                          <p:stCondLst>
                                            <p:cond delay="0"/>
                                          </p:stCondLst>
                                        </p:cTn>
                                        <p:tgtEl>
                                          <p:spTgt spid="16"/>
                                        </p:tgtEl>
                                        <p:attrNameLst>
                                          <p:attrName>style.visibility</p:attrName>
                                        </p:attrNameLst>
                                      </p:cBhvr>
                                      <p:to>
                                        <p:strVal val="visible"/>
                                      </p:to>
                                    </p:set>
                                    <p:animEffect transition="in" filter="fade">
                                      <p:cBhvr>
                                        <p:cTn id="74" dur="1000"/>
                                        <p:tgtEl>
                                          <p:spTgt spid="16"/>
                                        </p:tgtEl>
                                      </p:cBhvr>
                                    </p:animEffect>
                                    <p:anim calcmode="lin" valueType="num">
                                      <p:cBhvr>
                                        <p:cTn id="75" dur="1000" fill="hold"/>
                                        <p:tgtEl>
                                          <p:spTgt spid="16"/>
                                        </p:tgtEl>
                                        <p:attrNameLst>
                                          <p:attrName>ppt_x</p:attrName>
                                        </p:attrNameLst>
                                      </p:cBhvr>
                                      <p:tavLst>
                                        <p:tav tm="0">
                                          <p:val>
                                            <p:strVal val="#ppt_x"/>
                                          </p:val>
                                        </p:tav>
                                        <p:tav tm="100000">
                                          <p:val>
                                            <p:strVal val="#ppt_x"/>
                                          </p:val>
                                        </p:tav>
                                      </p:tavLst>
                                    </p:anim>
                                    <p:anim calcmode="lin" valueType="num">
                                      <p:cBhvr>
                                        <p:cTn id="76"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nodeType="clickEffect">
                                  <p:stCondLst>
                                    <p:cond delay="0"/>
                                  </p:stCondLst>
                                  <p:childTnLst>
                                    <p:set>
                                      <p:cBhvr>
                                        <p:cTn id="80" dur="1" fill="hold">
                                          <p:stCondLst>
                                            <p:cond delay="0"/>
                                          </p:stCondLst>
                                        </p:cTn>
                                        <p:tgtEl>
                                          <p:spTgt spid="11"/>
                                        </p:tgtEl>
                                        <p:attrNameLst>
                                          <p:attrName>style.visibility</p:attrName>
                                        </p:attrNameLst>
                                      </p:cBhvr>
                                      <p:to>
                                        <p:strVal val="visible"/>
                                      </p:to>
                                    </p:set>
                                    <p:animEffect transition="in" filter="fade">
                                      <p:cBhvr>
                                        <p:cTn id="81" dur="1000"/>
                                        <p:tgtEl>
                                          <p:spTgt spid="11"/>
                                        </p:tgtEl>
                                      </p:cBhvr>
                                    </p:animEffect>
                                    <p:anim calcmode="lin" valueType="num">
                                      <p:cBhvr>
                                        <p:cTn id="82" dur="1000" fill="hold"/>
                                        <p:tgtEl>
                                          <p:spTgt spid="11"/>
                                        </p:tgtEl>
                                        <p:attrNameLst>
                                          <p:attrName>ppt_x</p:attrName>
                                        </p:attrNameLst>
                                      </p:cBhvr>
                                      <p:tavLst>
                                        <p:tav tm="0">
                                          <p:val>
                                            <p:strVal val="#ppt_x"/>
                                          </p:val>
                                        </p:tav>
                                        <p:tav tm="100000">
                                          <p:val>
                                            <p:strVal val="#ppt_x"/>
                                          </p:val>
                                        </p:tav>
                                      </p:tavLst>
                                    </p:anim>
                                    <p:anim calcmode="lin" valueType="num">
                                      <p:cBhvr>
                                        <p:cTn id="83" dur="1000" fill="hold"/>
                                        <p:tgtEl>
                                          <p:spTgt spid="11"/>
                                        </p:tgtEl>
                                        <p:attrNameLst>
                                          <p:attrName>ppt_y</p:attrName>
                                        </p:attrNameLst>
                                      </p:cBhvr>
                                      <p:tavLst>
                                        <p:tav tm="0">
                                          <p:val>
                                            <p:strVal val="#ppt_y+.1"/>
                                          </p:val>
                                        </p:tav>
                                        <p:tav tm="100000">
                                          <p:val>
                                            <p:strVal val="#ppt_y"/>
                                          </p:val>
                                        </p:tav>
                                      </p:tavLst>
                                    </p:anim>
                                  </p:childTnLst>
                                </p:cTn>
                              </p:par>
                              <p:par>
                                <p:cTn id="84" presetID="42" presetClass="entr" presetSubtype="0" fill="hold" grpId="0" nodeType="withEffect">
                                  <p:stCondLst>
                                    <p:cond delay="0"/>
                                  </p:stCondLst>
                                  <p:childTnLst>
                                    <p:set>
                                      <p:cBhvr>
                                        <p:cTn id="85" dur="1" fill="hold">
                                          <p:stCondLst>
                                            <p:cond delay="0"/>
                                          </p:stCondLst>
                                        </p:cTn>
                                        <p:tgtEl>
                                          <p:spTgt spid="25"/>
                                        </p:tgtEl>
                                        <p:attrNameLst>
                                          <p:attrName>style.visibility</p:attrName>
                                        </p:attrNameLst>
                                      </p:cBhvr>
                                      <p:to>
                                        <p:strVal val="visible"/>
                                      </p:to>
                                    </p:set>
                                    <p:animEffect transition="in" filter="fade">
                                      <p:cBhvr>
                                        <p:cTn id="86" dur="1000"/>
                                        <p:tgtEl>
                                          <p:spTgt spid="25"/>
                                        </p:tgtEl>
                                      </p:cBhvr>
                                    </p:animEffect>
                                    <p:anim calcmode="lin" valueType="num">
                                      <p:cBhvr>
                                        <p:cTn id="87" dur="1000" fill="hold"/>
                                        <p:tgtEl>
                                          <p:spTgt spid="25"/>
                                        </p:tgtEl>
                                        <p:attrNameLst>
                                          <p:attrName>ppt_x</p:attrName>
                                        </p:attrNameLst>
                                      </p:cBhvr>
                                      <p:tavLst>
                                        <p:tav tm="0">
                                          <p:val>
                                            <p:strVal val="#ppt_x"/>
                                          </p:val>
                                        </p:tav>
                                        <p:tav tm="100000">
                                          <p:val>
                                            <p:strVal val="#ppt_x"/>
                                          </p:val>
                                        </p:tav>
                                      </p:tavLst>
                                    </p:anim>
                                    <p:anim calcmode="lin" valueType="num">
                                      <p:cBhvr>
                                        <p:cTn id="88" dur="1000" fill="hold"/>
                                        <p:tgtEl>
                                          <p:spTgt spid="25"/>
                                        </p:tgtEl>
                                        <p:attrNameLst>
                                          <p:attrName>ppt_y</p:attrName>
                                        </p:attrNameLst>
                                      </p:cBhvr>
                                      <p:tavLst>
                                        <p:tav tm="0">
                                          <p:val>
                                            <p:strVal val="#ppt_y+.1"/>
                                          </p:val>
                                        </p:tav>
                                        <p:tav tm="100000">
                                          <p:val>
                                            <p:strVal val="#ppt_y"/>
                                          </p:val>
                                        </p:tav>
                                      </p:tavLst>
                                    </p:anim>
                                  </p:childTnLst>
                                </p:cTn>
                              </p:par>
                            </p:childTnLst>
                          </p:cTn>
                        </p:par>
                        <p:par>
                          <p:cTn id="89" fill="hold">
                            <p:stCondLst>
                              <p:cond delay="1000"/>
                            </p:stCondLst>
                            <p:childTnLst>
                              <p:par>
                                <p:cTn id="90" presetID="42" presetClass="entr" presetSubtype="0" fill="hold" grpId="0" nodeType="afterEffect">
                                  <p:stCondLst>
                                    <p:cond delay="0"/>
                                  </p:stCondLst>
                                  <p:childTnLst>
                                    <p:set>
                                      <p:cBhvr>
                                        <p:cTn id="91" dur="1" fill="hold">
                                          <p:stCondLst>
                                            <p:cond delay="0"/>
                                          </p:stCondLst>
                                        </p:cTn>
                                        <p:tgtEl>
                                          <p:spTgt spid="18"/>
                                        </p:tgtEl>
                                        <p:attrNameLst>
                                          <p:attrName>style.visibility</p:attrName>
                                        </p:attrNameLst>
                                      </p:cBhvr>
                                      <p:to>
                                        <p:strVal val="visible"/>
                                      </p:to>
                                    </p:set>
                                    <p:animEffect transition="in" filter="fade">
                                      <p:cBhvr>
                                        <p:cTn id="92" dur="1000"/>
                                        <p:tgtEl>
                                          <p:spTgt spid="18"/>
                                        </p:tgtEl>
                                      </p:cBhvr>
                                    </p:animEffect>
                                    <p:anim calcmode="lin" valueType="num">
                                      <p:cBhvr>
                                        <p:cTn id="93" dur="1000" fill="hold"/>
                                        <p:tgtEl>
                                          <p:spTgt spid="18"/>
                                        </p:tgtEl>
                                        <p:attrNameLst>
                                          <p:attrName>ppt_x</p:attrName>
                                        </p:attrNameLst>
                                      </p:cBhvr>
                                      <p:tavLst>
                                        <p:tav tm="0">
                                          <p:val>
                                            <p:strVal val="#ppt_x"/>
                                          </p:val>
                                        </p:tav>
                                        <p:tav tm="100000">
                                          <p:val>
                                            <p:strVal val="#ppt_x"/>
                                          </p:val>
                                        </p:tav>
                                      </p:tavLst>
                                    </p:anim>
                                    <p:anim calcmode="lin" valueType="num">
                                      <p:cBhvr>
                                        <p:cTn id="94"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5" grpId="0"/>
      <p:bldP spid="16" grpId="0"/>
      <p:bldP spid="18" grpId="0"/>
      <p:bldP spid="2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5850285"/>
            <a:ext cx="18288000" cy="4436715"/>
            <a:chOff x="0" y="0"/>
            <a:chExt cx="4816593" cy="1168518"/>
          </a:xfrm>
        </p:grpSpPr>
        <p:sp>
          <p:nvSpPr>
            <p:cNvPr id="3" name="Freeform 3"/>
            <p:cNvSpPr/>
            <p:nvPr/>
          </p:nvSpPr>
          <p:spPr>
            <a:xfrm>
              <a:off x="0" y="0"/>
              <a:ext cx="4816592" cy="1168518"/>
            </a:xfrm>
            <a:custGeom>
              <a:avLst/>
              <a:gdLst/>
              <a:ahLst/>
              <a:cxnLst/>
              <a:rect l="l" t="t" r="r" b="b"/>
              <a:pathLst>
                <a:path w="4816592" h="1168518">
                  <a:moveTo>
                    <a:pt x="0" y="0"/>
                  </a:moveTo>
                  <a:lnTo>
                    <a:pt x="4816592" y="0"/>
                  </a:lnTo>
                  <a:lnTo>
                    <a:pt x="4816592" y="1168518"/>
                  </a:lnTo>
                  <a:lnTo>
                    <a:pt x="0" y="1168518"/>
                  </a:lnTo>
                  <a:close/>
                </a:path>
              </a:pathLst>
            </a:custGeom>
            <a:gradFill rotWithShape="1">
              <a:gsLst>
                <a:gs pos="0">
                  <a:srgbClr val="5DE0E6">
                    <a:alpha val="100000"/>
                  </a:srgbClr>
                </a:gs>
                <a:gs pos="100000">
                  <a:srgbClr val="004AAD">
                    <a:alpha val="100000"/>
                  </a:srgbClr>
                </a:gs>
              </a:gsLst>
              <a:lin ang="0"/>
            </a:gradFill>
            <a:ln cap="sq">
              <a:noFill/>
              <a:prstDash val="solid"/>
              <a:miter/>
            </a:ln>
          </p:spPr>
        </p:sp>
        <p:sp>
          <p:nvSpPr>
            <p:cNvPr id="4" name="TextBox 4"/>
            <p:cNvSpPr txBox="1"/>
            <p:nvPr/>
          </p:nvSpPr>
          <p:spPr>
            <a:xfrm>
              <a:off x="0" y="-47625"/>
              <a:ext cx="4816593" cy="1216143"/>
            </a:xfrm>
            <a:prstGeom prst="rect">
              <a:avLst/>
            </a:prstGeom>
          </p:spPr>
          <p:txBody>
            <a:bodyPr lIns="50800" tIns="50800" rIns="50800" bIns="50800" rtlCol="0" anchor="ctr"/>
            <a:lstStyle/>
            <a:p>
              <a:pPr marL="0" lvl="0" indent="0" algn="ctr">
                <a:lnSpc>
                  <a:spcPts val="2239"/>
                </a:lnSpc>
                <a:spcBef>
                  <a:spcPct val="0"/>
                </a:spcBef>
              </a:pPr>
              <a:endParaRPr/>
            </a:p>
          </p:txBody>
        </p:sp>
      </p:grpSp>
      <p:sp>
        <p:nvSpPr>
          <p:cNvPr id="5" name="Freeform 5"/>
          <p:cNvSpPr/>
          <p:nvPr/>
        </p:nvSpPr>
        <p:spPr>
          <a:xfrm>
            <a:off x="13580239" y="203134"/>
            <a:ext cx="3795063" cy="5455403"/>
          </a:xfrm>
          <a:custGeom>
            <a:avLst/>
            <a:gdLst/>
            <a:ahLst/>
            <a:cxnLst/>
            <a:rect l="l" t="t" r="r" b="b"/>
            <a:pathLst>
              <a:path w="3795063" h="5455403">
                <a:moveTo>
                  <a:pt x="0" y="0"/>
                </a:moveTo>
                <a:lnTo>
                  <a:pt x="3795062" y="0"/>
                </a:lnTo>
                <a:lnTo>
                  <a:pt x="3795062" y="5455403"/>
                </a:lnTo>
                <a:lnTo>
                  <a:pt x="0" y="5455403"/>
                </a:lnTo>
                <a:lnTo>
                  <a:pt x="0" y="0"/>
                </a:lnTo>
                <a:close/>
              </a:path>
            </a:pathLst>
          </a:custGeom>
          <a:blipFill>
            <a:blip r:embed="rId3"/>
            <a:stretch>
              <a:fillRect/>
            </a:stretch>
          </a:blipFill>
        </p:spPr>
      </p:sp>
      <p:sp>
        <p:nvSpPr>
          <p:cNvPr id="6" name="Freeform 6"/>
          <p:cNvSpPr/>
          <p:nvPr/>
        </p:nvSpPr>
        <p:spPr>
          <a:xfrm>
            <a:off x="552691" y="203134"/>
            <a:ext cx="2772056" cy="2396388"/>
          </a:xfrm>
          <a:custGeom>
            <a:avLst/>
            <a:gdLst/>
            <a:ahLst/>
            <a:cxnLst/>
            <a:rect l="l" t="t" r="r" b="b"/>
            <a:pathLst>
              <a:path w="2772056" h="2396388">
                <a:moveTo>
                  <a:pt x="0" y="0"/>
                </a:moveTo>
                <a:lnTo>
                  <a:pt x="2772056" y="0"/>
                </a:lnTo>
                <a:lnTo>
                  <a:pt x="2772056" y="2396388"/>
                </a:lnTo>
                <a:lnTo>
                  <a:pt x="0" y="2396388"/>
                </a:lnTo>
                <a:lnTo>
                  <a:pt x="0" y="0"/>
                </a:lnTo>
                <a:close/>
              </a:path>
            </a:pathLst>
          </a:custGeom>
          <a:blipFill>
            <a:blip r:embed="rId4"/>
            <a:stretch>
              <a:fillRect l="-1275" r="-1275"/>
            </a:stretch>
          </a:blipFill>
        </p:spPr>
      </p:sp>
      <p:sp>
        <p:nvSpPr>
          <p:cNvPr id="7" name="Freeform 7"/>
          <p:cNvSpPr/>
          <p:nvPr/>
        </p:nvSpPr>
        <p:spPr>
          <a:xfrm>
            <a:off x="258905" y="3472880"/>
            <a:ext cx="7237480" cy="6124869"/>
          </a:xfrm>
          <a:custGeom>
            <a:avLst/>
            <a:gdLst/>
            <a:ahLst/>
            <a:cxnLst/>
            <a:rect l="l" t="t" r="r" b="b"/>
            <a:pathLst>
              <a:path w="7237480" h="6124869">
                <a:moveTo>
                  <a:pt x="0" y="0"/>
                </a:moveTo>
                <a:lnTo>
                  <a:pt x="7237479" y="0"/>
                </a:lnTo>
                <a:lnTo>
                  <a:pt x="7237479" y="6124869"/>
                </a:lnTo>
                <a:lnTo>
                  <a:pt x="0" y="6124869"/>
                </a:lnTo>
                <a:lnTo>
                  <a:pt x="0" y="0"/>
                </a:lnTo>
                <a:close/>
              </a:path>
            </a:pathLst>
          </a:custGeom>
          <a:blipFill>
            <a:blip r:embed="rId5"/>
            <a:stretch>
              <a:fillRect/>
            </a:stretch>
          </a:blipFill>
        </p:spPr>
      </p:sp>
      <p:sp>
        <p:nvSpPr>
          <p:cNvPr id="8" name="Freeform 8"/>
          <p:cNvSpPr/>
          <p:nvPr/>
        </p:nvSpPr>
        <p:spPr>
          <a:xfrm>
            <a:off x="7939539" y="2064151"/>
            <a:ext cx="4306437" cy="3252734"/>
          </a:xfrm>
          <a:custGeom>
            <a:avLst/>
            <a:gdLst/>
            <a:ahLst/>
            <a:cxnLst/>
            <a:rect l="l" t="t" r="r" b="b"/>
            <a:pathLst>
              <a:path w="4306437" h="3252734">
                <a:moveTo>
                  <a:pt x="0" y="0"/>
                </a:moveTo>
                <a:lnTo>
                  <a:pt x="4306436" y="0"/>
                </a:lnTo>
                <a:lnTo>
                  <a:pt x="4306436" y="3252734"/>
                </a:lnTo>
                <a:lnTo>
                  <a:pt x="0" y="3252734"/>
                </a:lnTo>
                <a:lnTo>
                  <a:pt x="0" y="0"/>
                </a:lnTo>
                <a:close/>
              </a:path>
            </a:pathLst>
          </a:custGeom>
          <a:blipFill>
            <a:blip r:embed="rId6"/>
            <a:stretch>
              <a:fillRect/>
            </a:stretch>
          </a:blipFill>
        </p:spPr>
      </p:sp>
      <p:sp>
        <p:nvSpPr>
          <p:cNvPr id="9" name="TextBox 9"/>
          <p:cNvSpPr txBox="1"/>
          <p:nvPr/>
        </p:nvSpPr>
        <p:spPr>
          <a:xfrm>
            <a:off x="4905510" y="814912"/>
            <a:ext cx="5830720" cy="717550"/>
          </a:xfrm>
          <a:prstGeom prst="rect">
            <a:avLst/>
          </a:prstGeom>
        </p:spPr>
        <p:txBody>
          <a:bodyPr lIns="0" tIns="0" rIns="0" bIns="0" rtlCol="0" anchor="t">
            <a:spAutoFit/>
          </a:bodyPr>
          <a:lstStyle/>
          <a:p>
            <a:pPr algn="l">
              <a:lnSpc>
                <a:spcPts val="5600"/>
              </a:lnSpc>
            </a:pPr>
            <a:r>
              <a:rPr lang="en-US" sz="5000" b="1" dirty="0">
                <a:solidFill>
                  <a:srgbClr val="1F2020"/>
                </a:solidFill>
                <a:latin typeface="Montserrat Bold"/>
                <a:ea typeface="Montserrat Bold"/>
                <a:cs typeface="Montserrat Bold"/>
                <a:sym typeface="Montserrat Bold"/>
              </a:rPr>
              <a:t>The Future</a:t>
            </a:r>
          </a:p>
        </p:txBody>
      </p:sp>
      <p:sp>
        <p:nvSpPr>
          <p:cNvPr id="10" name="TextBox 10"/>
          <p:cNvSpPr txBox="1"/>
          <p:nvPr/>
        </p:nvSpPr>
        <p:spPr>
          <a:xfrm>
            <a:off x="258905" y="9885680"/>
            <a:ext cx="13027548" cy="772795"/>
          </a:xfrm>
          <a:prstGeom prst="rect">
            <a:avLst/>
          </a:prstGeom>
        </p:spPr>
        <p:txBody>
          <a:bodyPr lIns="0" tIns="0" rIns="0" bIns="0" rtlCol="0" anchor="t">
            <a:spAutoFit/>
          </a:bodyPr>
          <a:lstStyle/>
          <a:p>
            <a:pPr algn="l">
              <a:lnSpc>
                <a:spcPts val="2100"/>
              </a:lnSpc>
            </a:pPr>
            <a:r>
              <a:rPr lang="en-US" sz="1500" dirty="0">
                <a:solidFill>
                  <a:srgbClr val="1F2020"/>
                </a:solidFill>
                <a:latin typeface="Poppins"/>
                <a:ea typeface="Poppins"/>
                <a:cs typeface="Poppins"/>
                <a:sym typeface="Poppins"/>
              </a:rPr>
              <a:t>(Maher, 2024; S4C, 2024; Welsh Government, 2015; Welsh Government, 2017; Welsh Government, 2023)</a:t>
            </a:r>
          </a:p>
          <a:p>
            <a:pPr algn="l">
              <a:lnSpc>
                <a:spcPts val="1960"/>
              </a:lnSpc>
            </a:pPr>
            <a:endParaRPr lang="en-US" sz="1500" dirty="0">
              <a:solidFill>
                <a:srgbClr val="1F2020"/>
              </a:solidFill>
              <a:latin typeface="Poppins"/>
              <a:ea typeface="Poppins"/>
              <a:cs typeface="Poppins"/>
              <a:sym typeface="Poppins"/>
            </a:endParaRPr>
          </a:p>
          <a:p>
            <a:pPr algn="l">
              <a:lnSpc>
                <a:spcPts val="1960"/>
              </a:lnSpc>
              <a:spcBef>
                <a:spcPct val="0"/>
              </a:spcBef>
            </a:pPr>
            <a:endParaRPr lang="en-US" sz="1500" dirty="0">
              <a:solidFill>
                <a:srgbClr val="1F2020"/>
              </a:solidFill>
              <a:latin typeface="Poppins"/>
              <a:ea typeface="Poppins"/>
              <a:cs typeface="Poppins"/>
              <a:sym typeface="Poppins"/>
            </a:endParaRPr>
          </a:p>
        </p:txBody>
      </p:sp>
      <p:sp>
        <p:nvSpPr>
          <p:cNvPr id="11" name="TextBox 11"/>
          <p:cNvSpPr txBox="1"/>
          <p:nvPr/>
        </p:nvSpPr>
        <p:spPr>
          <a:xfrm>
            <a:off x="7939539" y="6020700"/>
            <a:ext cx="10172409" cy="4266300"/>
          </a:xfrm>
          <a:prstGeom prst="rect">
            <a:avLst/>
          </a:prstGeom>
        </p:spPr>
        <p:txBody>
          <a:bodyPr lIns="0" tIns="0" rIns="0" bIns="0" rtlCol="0" anchor="t">
            <a:spAutoFit/>
          </a:bodyPr>
          <a:lstStyle/>
          <a:p>
            <a:pPr algn="l">
              <a:lnSpc>
                <a:spcPts val="4686"/>
              </a:lnSpc>
            </a:pPr>
            <a:r>
              <a:rPr lang="en-US" sz="3347" b="1" dirty="0">
                <a:solidFill>
                  <a:srgbClr val="1F2020"/>
                </a:solidFill>
                <a:latin typeface="Canva Sans Bold"/>
                <a:ea typeface="Canva Sans Bold"/>
                <a:cs typeface="Canva Sans Bold"/>
                <a:sym typeface="Canva Sans Bold"/>
              </a:rPr>
              <a:t>•Raise the profile of Welsh language and culture</a:t>
            </a:r>
          </a:p>
          <a:p>
            <a:pPr algn="l">
              <a:lnSpc>
                <a:spcPts val="906"/>
              </a:lnSpc>
            </a:pPr>
            <a:endParaRPr lang="en-US" sz="3347" b="1" dirty="0">
              <a:solidFill>
                <a:srgbClr val="1F2020"/>
              </a:solidFill>
              <a:latin typeface="Canva Sans Bold"/>
              <a:ea typeface="Canva Sans Bold"/>
              <a:cs typeface="Canva Sans Bold"/>
              <a:sym typeface="Canva Sans Bold"/>
            </a:endParaRPr>
          </a:p>
          <a:p>
            <a:pPr algn="l">
              <a:lnSpc>
                <a:spcPts val="4686"/>
              </a:lnSpc>
            </a:pPr>
            <a:r>
              <a:rPr lang="en-US" sz="3347" b="1" dirty="0">
                <a:solidFill>
                  <a:srgbClr val="1F2020"/>
                </a:solidFill>
                <a:latin typeface="Canva Sans Bold"/>
                <a:ea typeface="Canva Sans Bold"/>
                <a:cs typeface="Canva Sans Bold"/>
                <a:sym typeface="Canva Sans Bold"/>
              </a:rPr>
              <a:t>•Support new Welsh speakers, ensure the language remains visible in the media.</a:t>
            </a:r>
          </a:p>
          <a:p>
            <a:pPr algn="l">
              <a:lnSpc>
                <a:spcPts val="905"/>
              </a:lnSpc>
            </a:pPr>
            <a:endParaRPr lang="en-US" sz="3347" b="1" dirty="0">
              <a:solidFill>
                <a:srgbClr val="1F2020"/>
              </a:solidFill>
              <a:latin typeface="Canva Sans Bold"/>
              <a:ea typeface="Canva Sans Bold"/>
              <a:cs typeface="Canva Sans Bold"/>
              <a:sym typeface="Canva Sans Bold"/>
            </a:endParaRPr>
          </a:p>
          <a:p>
            <a:pPr algn="l">
              <a:lnSpc>
                <a:spcPts val="4686"/>
              </a:lnSpc>
            </a:pPr>
            <a:r>
              <a:rPr lang="en-US" sz="3347" b="1" dirty="0">
                <a:solidFill>
                  <a:srgbClr val="1F2020"/>
                </a:solidFill>
                <a:latin typeface="Canva Sans Bold"/>
                <a:ea typeface="Canva Sans Bold"/>
                <a:cs typeface="Canva Sans Bold"/>
                <a:sym typeface="Canva Sans Bold"/>
              </a:rPr>
              <a:t>•Encourage intergenerational transmission of the language, making it accessible to future generations.</a:t>
            </a:r>
          </a:p>
          <a:p>
            <a:pPr algn="ctr">
              <a:lnSpc>
                <a:spcPts val="4200"/>
              </a:lnSpc>
            </a:pPr>
            <a:endParaRPr lang="en-US" sz="3347" b="1" dirty="0">
              <a:solidFill>
                <a:srgbClr val="1F2020"/>
              </a:solidFill>
              <a:latin typeface="Canva Sans Bold"/>
              <a:ea typeface="Canva Sans Bold"/>
              <a:cs typeface="Canva Sans Bold"/>
              <a:sym typeface="Canva Sans Bold"/>
            </a:endParaRPr>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31" presetClass="entr" presetSubtype="0"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p:cTn id="16" dur="1000" fill="hold"/>
                                        <p:tgtEl>
                                          <p:spTgt spid="7"/>
                                        </p:tgtEl>
                                        <p:attrNameLst>
                                          <p:attrName>ppt_w</p:attrName>
                                        </p:attrNameLst>
                                      </p:cBhvr>
                                      <p:tavLst>
                                        <p:tav tm="0">
                                          <p:val>
                                            <p:fltVal val="0"/>
                                          </p:val>
                                        </p:tav>
                                        <p:tav tm="100000">
                                          <p:val>
                                            <p:strVal val="#ppt_w"/>
                                          </p:val>
                                        </p:tav>
                                      </p:tavLst>
                                    </p:anim>
                                    <p:anim calcmode="lin" valueType="num">
                                      <p:cBhvr>
                                        <p:cTn id="17" dur="1000" fill="hold"/>
                                        <p:tgtEl>
                                          <p:spTgt spid="7"/>
                                        </p:tgtEl>
                                        <p:attrNameLst>
                                          <p:attrName>ppt_h</p:attrName>
                                        </p:attrNameLst>
                                      </p:cBhvr>
                                      <p:tavLst>
                                        <p:tav tm="0">
                                          <p:val>
                                            <p:fltVal val="0"/>
                                          </p:val>
                                        </p:tav>
                                        <p:tav tm="100000">
                                          <p:val>
                                            <p:strVal val="#ppt_h"/>
                                          </p:val>
                                        </p:tav>
                                      </p:tavLst>
                                    </p:anim>
                                    <p:anim calcmode="lin" valueType="num">
                                      <p:cBhvr>
                                        <p:cTn id="18" dur="1000" fill="hold"/>
                                        <p:tgtEl>
                                          <p:spTgt spid="7"/>
                                        </p:tgtEl>
                                        <p:attrNameLst>
                                          <p:attrName>style.rotation</p:attrName>
                                        </p:attrNameLst>
                                      </p:cBhvr>
                                      <p:tavLst>
                                        <p:tav tm="0">
                                          <p:val>
                                            <p:fltVal val="90"/>
                                          </p:val>
                                        </p:tav>
                                        <p:tav tm="100000">
                                          <p:val>
                                            <p:fltVal val="0"/>
                                          </p:val>
                                        </p:tav>
                                      </p:tavLst>
                                    </p:anim>
                                    <p:animEffect transition="in" filter="fade">
                                      <p:cBhvr>
                                        <p:cTn id="19" dur="10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31" presetClass="entr" presetSubtype="0"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p:cTn id="24" dur="1000" fill="hold"/>
                                        <p:tgtEl>
                                          <p:spTgt spid="8"/>
                                        </p:tgtEl>
                                        <p:attrNameLst>
                                          <p:attrName>ppt_w</p:attrName>
                                        </p:attrNameLst>
                                      </p:cBhvr>
                                      <p:tavLst>
                                        <p:tav tm="0">
                                          <p:val>
                                            <p:fltVal val="0"/>
                                          </p:val>
                                        </p:tav>
                                        <p:tav tm="100000">
                                          <p:val>
                                            <p:strVal val="#ppt_w"/>
                                          </p:val>
                                        </p:tav>
                                      </p:tavLst>
                                    </p:anim>
                                    <p:anim calcmode="lin" valueType="num">
                                      <p:cBhvr>
                                        <p:cTn id="25" dur="1000" fill="hold"/>
                                        <p:tgtEl>
                                          <p:spTgt spid="8"/>
                                        </p:tgtEl>
                                        <p:attrNameLst>
                                          <p:attrName>ppt_h</p:attrName>
                                        </p:attrNameLst>
                                      </p:cBhvr>
                                      <p:tavLst>
                                        <p:tav tm="0">
                                          <p:val>
                                            <p:fltVal val="0"/>
                                          </p:val>
                                        </p:tav>
                                        <p:tav tm="100000">
                                          <p:val>
                                            <p:strVal val="#ppt_h"/>
                                          </p:val>
                                        </p:tav>
                                      </p:tavLst>
                                    </p:anim>
                                    <p:anim calcmode="lin" valueType="num">
                                      <p:cBhvr>
                                        <p:cTn id="26" dur="1000" fill="hold"/>
                                        <p:tgtEl>
                                          <p:spTgt spid="8"/>
                                        </p:tgtEl>
                                        <p:attrNameLst>
                                          <p:attrName>style.rotation</p:attrName>
                                        </p:attrNameLst>
                                      </p:cBhvr>
                                      <p:tavLst>
                                        <p:tav tm="0">
                                          <p:val>
                                            <p:fltVal val="90"/>
                                          </p:val>
                                        </p:tav>
                                        <p:tav tm="100000">
                                          <p:val>
                                            <p:fltVal val="0"/>
                                          </p:val>
                                        </p:tav>
                                      </p:tavLst>
                                    </p:anim>
                                    <p:animEffect transition="in" filter="fade">
                                      <p:cBhvr>
                                        <p:cTn id="27" dur="1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31"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 calcmode="lin" valueType="num">
                                      <p:cBhvr>
                                        <p:cTn id="32" dur="1000" fill="hold"/>
                                        <p:tgtEl>
                                          <p:spTgt spid="5"/>
                                        </p:tgtEl>
                                        <p:attrNameLst>
                                          <p:attrName>ppt_w</p:attrName>
                                        </p:attrNameLst>
                                      </p:cBhvr>
                                      <p:tavLst>
                                        <p:tav tm="0">
                                          <p:val>
                                            <p:fltVal val="0"/>
                                          </p:val>
                                        </p:tav>
                                        <p:tav tm="100000">
                                          <p:val>
                                            <p:strVal val="#ppt_w"/>
                                          </p:val>
                                        </p:tav>
                                      </p:tavLst>
                                    </p:anim>
                                    <p:anim calcmode="lin" valueType="num">
                                      <p:cBhvr>
                                        <p:cTn id="33" dur="1000" fill="hold"/>
                                        <p:tgtEl>
                                          <p:spTgt spid="5"/>
                                        </p:tgtEl>
                                        <p:attrNameLst>
                                          <p:attrName>ppt_h</p:attrName>
                                        </p:attrNameLst>
                                      </p:cBhvr>
                                      <p:tavLst>
                                        <p:tav tm="0">
                                          <p:val>
                                            <p:fltVal val="0"/>
                                          </p:val>
                                        </p:tav>
                                        <p:tav tm="100000">
                                          <p:val>
                                            <p:strVal val="#ppt_h"/>
                                          </p:val>
                                        </p:tav>
                                      </p:tavLst>
                                    </p:anim>
                                    <p:anim calcmode="lin" valueType="num">
                                      <p:cBhvr>
                                        <p:cTn id="34" dur="1000" fill="hold"/>
                                        <p:tgtEl>
                                          <p:spTgt spid="5"/>
                                        </p:tgtEl>
                                        <p:attrNameLst>
                                          <p:attrName>style.rotation</p:attrName>
                                        </p:attrNameLst>
                                      </p:cBhvr>
                                      <p:tavLst>
                                        <p:tav tm="0">
                                          <p:val>
                                            <p:fltVal val="90"/>
                                          </p:val>
                                        </p:tav>
                                        <p:tav tm="100000">
                                          <p:val>
                                            <p:fltVal val="0"/>
                                          </p:val>
                                        </p:tav>
                                      </p:tavLst>
                                    </p:anim>
                                    <p:animEffect transition="in" filter="fade">
                                      <p:cBhvr>
                                        <p:cTn id="35" dur="1000"/>
                                        <p:tgtEl>
                                          <p:spTgt spid="5"/>
                                        </p:tgtEl>
                                      </p:cBhvr>
                                    </p:animEffect>
                                  </p:childTnLst>
                                </p:cTn>
                              </p:par>
                            </p:childTnLst>
                          </p:cTn>
                        </p:par>
                      </p:childTnLst>
                    </p:cTn>
                  </p:par>
                  <p:par>
                    <p:cTn id="36" fill="hold">
                      <p:stCondLst>
                        <p:cond delay="indefinite"/>
                      </p:stCondLst>
                      <p:childTnLst>
                        <p:par>
                          <p:cTn id="37" fill="hold">
                            <p:stCondLst>
                              <p:cond delay="0"/>
                            </p:stCondLst>
                            <p:childTnLst>
                              <p:par>
                                <p:cTn id="38" presetID="31" presetClass="entr" presetSubtype="0" fill="hold" nodeType="clickEffect">
                                  <p:stCondLst>
                                    <p:cond delay="0"/>
                                  </p:stCondLst>
                                  <p:childTnLst>
                                    <p:set>
                                      <p:cBhvr>
                                        <p:cTn id="39" dur="1" fill="hold">
                                          <p:stCondLst>
                                            <p:cond delay="0"/>
                                          </p:stCondLst>
                                        </p:cTn>
                                        <p:tgtEl>
                                          <p:spTgt spid="11">
                                            <p:txEl>
                                              <p:pRg st="0" end="0"/>
                                            </p:txEl>
                                          </p:spTgt>
                                        </p:tgtEl>
                                        <p:attrNameLst>
                                          <p:attrName>style.visibility</p:attrName>
                                        </p:attrNameLst>
                                      </p:cBhvr>
                                      <p:to>
                                        <p:strVal val="visible"/>
                                      </p:to>
                                    </p:set>
                                    <p:anim calcmode="lin" valueType="num">
                                      <p:cBhvr>
                                        <p:cTn id="40" dur="1000" fill="hold"/>
                                        <p:tgtEl>
                                          <p:spTgt spid="11">
                                            <p:txEl>
                                              <p:pRg st="0" end="0"/>
                                            </p:txEl>
                                          </p:spTgt>
                                        </p:tgtEl>
                                        <p:attrNameLst>
                                          <p:attrName>ppt_w</p:attrName>
                                        </p:attrNameLst>
                                      </p:cBhvr>
                                      <p:tavLst>
                                        <p:tav tm="0">
                                          <p:val>
                                            <p:fltVal val="0"/>
                                          </p:val>
                                        </p:tav>
                                        <p:tav tm="100000">
                                          <p:val>
                                            <p:strVal val="#ppt_w"/>
                                          </p:val>
                                        </p:tav>
                                      </p:tavLst>
                                    </p:anim>
                                    <p:anim calcmode="lin" valueType="num">
                                      <p:cBhvr>
                                        <p:cTn id="41" dur="1000" fill="hold"/>
                                        <p:tgtEl>
                                          <p:spTgt spid="11">
                                            <p:txEl>
                                              <p:pRg st="0" end="0"/>
                                            </p:txEl>
                                          </p:spTgt>
                                        </p:tgtEl>
                                        <p:attrNameLst>
                                          <p:attrName>ppt_h</p:attrName>
                                        </p:attrNameLst>
                                      </p:cBhvr>
                                      <p:tavLst>
                                        <p:tav tm="0">
                                          <p:val>
                                            <p:fltVal val="0"/>
                                          </p:val>
                                        </p:tav>
                                        <p:tav tm="100000">
                                          <p:val>
                                            <p:strVal val="#ppt_h"/>
                                          </p:val>
                                        </p:tav>
                                      </p:tavLst>
                                    </p:anim>
                                    <p:anim calcmode="lin" valueType="num">
                                      <p:cBhvr>
                                        <p:cTn id="42" dur="1000" fill="hold"/>
                                        <p:tgtEl>
                                          <p:spTgt spid="11">
                                            <p:txEl>
                                              <p:pRg st="0" end="0"/>
                                            </p:txEl>
                                          </p:spTgt>
                                        </p:tgtEl>
                                        <p:attrNameLst>
                                          <p:attrName>style.rotation</p:attrName>
                                        </p:attrNameLst>
                                      </p:cBhvr>
                                      <p:tavLst>
                                        <p:tav tm="0">
                                          <p:val>
                                            <p:fltVal val="90"/>
                                          </p:val>
                                        </p:tav>
                                        <p:tav tm="100000">
                                          <p:val>
                                            <p:fltVal val="0"/>
                                          </p:val>
                                        </p:tav>
                                      </p:tavLst>
                                    </p:anim>
                                    <p:animEffect transition="in" filter="fade">
                                      <p:cBhvr>
                                        <p:cTn id="43" dur="1000"/>
                                        <p:tgtEl>
                                          <p:spTgt spid="11">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31" presetClass="entr" presetSubtype="0" fill="hold" nodeType="clickEffect">
                                  <p:stCondLst>
                                    <p:cond delay="0"/>
                                  </p:stCondLst>
                                  <p:childTnLst>
                                    <p:set>
                                      <p:cBhvr>
                                        <p:cTn id="47" dur="1" fill="hold">
                                          <p:stCondLst>
                                            <p:cond delay="0"/>
                                          </p:stCondLst>
                                        </p:cTn>
                                        <p:tgtEl>
                                          <p:spTgt spid="11">
                                            <p:txEl>
                                              <p:pRg st="2" end="2"/>
                                            </p:txEl>
                                          </p:spTgt>
                                        </p:tgtEl>
                                        <p:attrNameLst>
                                          <p:attrName>style.visibility</p:attrName>
                                        </p:attrNameLst>
                                      </p:cBhvr>
                                      <p:to>
                                        <p:strVal val="visible"/>
                                      </p:to>
                                    </p:set>
                                    <p:anim calcmode="lin" valueType="num">
                                      <p:cBhvr>
                                        <p:cTn id="48" dur="1000" fill="hold"/>
                                        <p:tgtEl>
                                          <p:spTgt spid="11">
                                            <p:txEl>
                                              <p:pRg st="2" end="2"/>
                                            </p:txEl>
                                          </p:spTgt>
                                        </p:tgtEl>
                                        <p:attrNameLst>
                                          <p:attrName>ppt_w</p:attrName>
                                        </p:attrNameLst>
                                      </p:cBhvr>
                                      <p:tavLst>
                                        <p:tav tm="0">
                                          <p:val>
                                            <p:fltVal val="0"/>
                                          </p:val>
                                        </p:tav>
                                        <p:tav tm="100000">
                                          <p:val>
                                            <p:strVal val="#ppt_w"/>
                                          </p:val>
                                        </p:tav>
                                      </p:tavLst>
                                    </p:anim>
                                    <p:anim calcmode="lin" valueType="num">
                                      <p:cBhvr>
                                        <p:cTn id="49" dur="1000" fill="hold"/>
                                        <p:tgtEl>
                                          <p:spTgt spid="11">
                                            <p:txEl>
                                              <p:pRg st="2" end="2"/>
                                            </p:txEl>
                                          </p:spTgt>
                                        </p:tgtEl>
                                        <p:attrNameLst>
                                          <p:attrName>ppt_h</p:attrName>
                                        </p:attrNameLst>
                                      </p:cBhvr>
                                      <p:tavLst>
                                        <p:tav tm="0">
                                          <p:val>
                                            <p:fltVal val="0"/>
                                          </p:val>
                                        </p:tav>
                                        <p:tav tm="100000">
                                          <p:val>
                                            <p:strVal val="#ppt_h"/>
                                          </p:val>
                                        </p:tav>
                                      </p:tavLst>
                                    </p:anim>
                                    <p:anim calcmode="lin" valueType="num">
                                      <p:cBhvr>
                                        <p:cTn id="50" dur="1000" fill="hold"/>
                                        <p:tgtEl>
                                          <p:spTgt spid="11">
                                            <p:txEl>
                                              <p:pRg st="2" end="2"/>
                                            </p:txEl>
                                          </p:spTgt>
                                        </p:tgtEl>
                                        <p:attrNameLst>
                                          <p:attrName>style.rotation</p:attrName>
                                        </p:attrNameLst>
                                      </p:cBhvr>
                                      <p:tavLst>
                                        <p:tav tm="0">
                                          <p:val>
                                            <p:fltVal val="90"/>
                                          </p:val>
                                        </p:tav>
                                        <p:tav tm="100000">
                                          <p:val>
                                            <p:fltVal val="0"/>
                                          </p:val>
                                        </p:tav>
                                      </p:tavLst>
                                    </p:anim>
                                    <p:animEffect transition="in" filter="fade">
                                      <p:cBhvr>
                                        <p:cTn id="51" dur="1000"/>
                                        <p:tgtEl>
                                          <p:spTgt spid="11">
                                            <p:txEl>
                                              <p:pRg st="2" end="2"/>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31" presetClass="entr" presetSubtype="0" fill="hold" nodeType="clickEffect">
                                  <p:stCondLst>
                                    <p:cond delay="0"/>
                                  </p:stCondLst>
                                  <p:childTnLst>
                                    <p:set>
                                      <p:cBhvr>
                                        <p:cTn id="55" dur="1" fill="hold">
                                          <p:stCondLst>
                                            <p:cond delay="0"/>
                                          </p:stCondLst>
                                        </p:cTn>
                                        <p:tgtEl>
                                          <p:spTgt spid="11">
                                            <p:txEl>
                                              <p:pRg st="4" end="4"/>
                                            </p:txEl>
                                          </p:spTgt>
                                        </p:tgtEl>
                                        <p:attrNameLst>
                                          <p:attrName>style.visibility</p:attrName>
                                        </p:attrNameLst>
                                      </p:cBhvr>
                                      <p:to>
                                        <p:strVal val="visible"/>
                                      </p:to>
                                    </p:set>
                                    <p:anim calcmode="lin" valueType="num">
                                      <p:cBhvr>
                                        <p:cTn id="56" dur="1000" fill="hold"/>
                                        <p:tgtEl>
                                          <p:spTgt spid="11">
                                            <p:txEl>
                                              <p:pRg st="4" end="4"/>
                                            </p:txEl>
                                          </p:spTgt>
                                        </p:tgtEl>
                                        <p:attrNameLst>
                                          <p:attrName>ppt_w</p:attrName>
                                        </p:attrNameLst>
                                      </p:cBhvr>
                                      <p:tavLst>
                                        <p:tav tm="0">
                                          <p:val>
                                            <p:fltVal val="0"/>
                                          </p:val>
                                        </p:tav>
                                        <p:tav tm="100000">
                                          <p:val>
                                            <p:strVal val="#ppt_w"/>
                                          </p:val>
                                        </p:tav>
                                      </p:tavLst>
                                    </p:anim>
                                    <p:anim calcmode="lin" valueType="num">
                                      <p:cBhvr>
                                        <p:cTn id="57" dur="1000" fill="hold"/>
                                        <p:tgtEl>
                                          <p:spTgt spid="11">
                                            <p:txEl>
                                              <p:pRg st="4" end="4"/>
                                            </p:txEl>
                                          </p:spTgt>
                                        </p:tgtEl>
                                        <p:attrNameLst>
                                          <p:attrName>ppt_h</p:attrName>
                                        </p:attrNameLst>
                                      </p:cBhvr>
                                      <p:tavLst>
                                        <p:tav tm="0">
                                          <p:val>
                                            <p:fltVal val="0"/>
                                          </p:val>
                                        </p:tav>
                                        <p:tav tm="100000">
                                          <p:val>
                                            <p:strVal val="#ppt_h"/>
                                          </p:val>
                                        </p:tav>
                                      </p:tavLst>
                                    </p:anim>
                                    <p:anim calcmode="lin" valueType="num">
                                      <p:cBhvr>
                                        <p:cTn id="58" dur="1000" fill="hold"/>
                                        <p:tgtEl>
                                          <p:spTgt spid="11">
                                            <p:txEl>
                                              <p:pRg st="4" end="4"/>
                                            </p:txEl>
                                          </p:spTgt>
                                        </p:tgtEl>
                                        <p:attrNameLst>
                                          <p:attrName>style.rotation</p:attrName>
                                        </p:attrNameLst>
                                      </p:cBhvr>
                                      <p:tavLst>
                                        <p:tav tm="0">
                                          <p:val>
                                            <p:fltVal val="90"/>
                                          </p:val>
                                        </p:tav>
                                        <p:tav tm="100000">
                                          <p:val>
                                            <p:fltVal val="0"/>
                                          </p:val>
                                        </p:tav>
                                      </p:tavLst>
                                    </p:anim>
                                    <p:animEffect transition="in" filter="fade">
                                      <p:cBhvr>
                                        <p:cTn id="59" dur="1000"/>
                                        <p:tgtEl>
                                          <p:spTgt spid="11">
                                            <p:txEl>
                                              <p:pRg st="4" end="4"/>
                                            </p:txEl>
                                          </p:spTgt>
                                        </p:tgtEl>
                                      </p:cBhvr>
                                    </p:animEffect>
                                  </p:childTnLst>
                                </p:cTn>
                              </p:par>
                            </p:childTnLst>
                          </p:cTn>
                        </p:par>
                        <p:par>
                          <p:cTn id="60" fill="hold">
                            <p:stCondLst>
                              <p:cond delay="1000"/>
                            </p:stCondLst>
                            <p:childTnLst>
                              <p:par>
                                <p:cTn id="61" presetID="1" presetClass="entr" presetSubtype="0" fill="hold" grpId="0" nodeType="afterEffect">
                                  <p:stCondLst>
                                    <p:cond delay="0"/>
                                  </p:stCondLst>
                                  <p:childTnLst>
                                    <p:set>
                                      <p:cBhvr>
                                        <p:cTn id="6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639701" y="2034555"/>
            <a:ext cx="12199939" cy="7499684"/>
            <a:chOff x="0" y="0"/>
            <a:chExt cx="2128810" cy="1804238"/>
          </a:xfrm>
        </p:grpSpPr>
        <p:sp>
          <p:nvSpPr>
            <p:cNvPr id="3" name="Freeform 3"/>
            <p:cNvSpPr/>
            <p:nvPr/>
          </p:nvSpPr>
          <p:spPr>
            <a:xfrm>
              <a:off x="0" y="0"/>
              <a:ext cx="2128810" cy="1804238"/>
            </a:xfrm>
            <a:custGeom>
              <a:avLst/>
              <a:gdLst/>
              <a:ahLst/>
              <a:cxnLst/>
              <a:rect l="l" t="t" r="r" b="b"/>
              <a:pathLst>
                <a:path w="2128810" h="1804238">
                  <a:moveTo>
                    <a:pt x="0" y="0"/>
                  </a:moveTo>
                  <a:lnTo>
                    <a:pt x="2128810" y="0"/>
                  </a:lnTo>
                  <a:lnTo>
                    <a:pt x="2128810" y="1804238"/>
                  </a:lnTo>
                  <a:lnTo>
                    <a:pt x="0" y="1804238"/>
                  </a:lnTo>
                  <a:close/>
                </a:path>
              </a:pathLst>
            </a:custGeom>
            <a:gradFill rotWithShape="1">
              <a:gsLst>
                <a:gs pos="0">
                  <a:srgbClr val="5DE0E6">
                    <a:alpha val="100000"/>
                  </a:srgbClr>
                </a:gs>
                <a:gs pos="100000">
                  <a:srgbClr val="004AAD">
                    <a:alpha val="100000"/>
                  </a:srgbClr>
                </a:gs>
              </a:gsLst>
              <a:lin ang="0"/>
            </a:gradFill>
            <a:ln cap="sq">
              <a:noFill/>
              <a:prstDash val="solid"/>
              <a:miter/>
            </a:ln>
          </p:spPr>
        </p:sp>
        <p:sp>
          <p:nvSpPr>
            <p:cNvPr id="4" name="TextBox 4"/>
            <p:cNvSpPr txBox="1"/>
            <p:nvPr/>
          </p:nvSpPr>
          <p:spPr>
            <a:xfrm>
              <a:off x="0" y="-47625"/>
              <a:ext cx="2128810" cy="1851863"/>
            </a:xfrm>
            <a:prstGeom prst="rect">
              <a:avLst/>
            </a:prstGeom>
          </p:spPr>
          <p:txBody>
            <a:bodyPr lIns="50800" tIns="50800" rIns="50800" bIns="50800" rtlCol="0" anchor="ctr"/>
            <a:lstStyle/>
            <a:p>
              <a:pPr marL="0" lvl="0" indent="0" algn="ctr">
                <a:lnSpc>
                  <a:spcPts val="2239"/>
                </a:lnSpc>
                <a:spcBef>
                  <a:spcPct val="0"/>
                </a:spcBef>
              </a:pPr>
              <a:endParaRPr/>
            </a:p>
          </p:txBody>
        </p:sp>
      </p:grpSp>
      <p:sp>
        <p:nvSpPr>
          <p:cNvPr id="5" name="Freeform 5"/>
          <p:cNvSpPr/>
          <p:nvPr/>
        </p:nvSpPr>
        <p:spPr>
          <a:xfrm>
            <a:off x="3085873" y="2277457"/>
            <a:ext cx="11220367" cy="7077443"/>
          </a:xfrm>
          <a:custGeom>
            <a:avLst/>
            <a:gdLst/>
            <a:ahLst/>
            <a:cxnLst/>
            <a:rect l="l" t="t" r="r" b="b"/>
            <a:pathLst>
              <a:path w="7377853" h="6266580">
                <a:moveTo>
                  <a:pt x="0" y="0"/>
                </a:moveTo>
                <a:lnTo>
                  <a:pt x="7377853" y="0"/>
                </a:lnTo>
                <a:lnTo>
                  <a:pt x="7377853" y="6266580"/>
                </a:lnTo>
                <a:lnTo>
                  <a:pt x="0" y="6266580"/>
                </a:lnTo>
                <a:lnTo>
                  <a:pt x="0" y="0"/>
                </a:lnTo>
                <a:close/>
              </a:path>
            </a:pathLst>
          </a:custGeom>
          <a:blipFill>
            <a:blip r:embed="rId3"/>
            <a:stretch>
              <a:fillRect/>
            </a:stretch>
          </a:blipFill>
        </p:spPr>
        <p:txBody>
          <a:bodyPr/>
          <a:lstStyle/>
          <a:p>
            <a:endParaRPr lang="en-GB" dirty="0"/>
          </a:p>
        </p:txBody>
      </p:sp>
      <p:sp>
        <p:nvSpPr>
          <p:cNvPr id="6" name="Freeform 6"/>
          <p:cNvSpPr/>
          <p:nvPr/>
        </p:nvSpPr>
        <p:spPr>
          <a:xfrm>
            <a:off x="642182" y="144891"/>
            <a:ext cx="2405818" cy="2094466"/>
          </a:xfrm>
          <a:custGeom>
            <a:avLst/>
            <a:gdLst/>
            <a:ahLst/>
            <a:cxnLst/>
            <a:rect l="l" t="t" r="r" b="b"/>
            <a:pathLst>
              <a:path w="2054296" h="1731721">
                <a:moveTo>
                  <a:pt x="0" y="0"/>
                </a:moveTo>
                <a:lnTo>
                  <a:pt x="2054296" y="0"/>
                </a:lnTo>
                <a:lnTo>
                  <a:pt x="2054296" y="1731721"/>
                </a:lnTo>
                <a:lnTo>
                  <a:pt x="0" y="1731721"/>
                </a:lnTo>
                <a:lnTo>
                  <a:pt x="0" y="0"/>
                </a:lnTo>
                <a:close/>
              </a:path>
            </a:pathLst>
          </a:custGeom>
          <a:blipFill>
            <a:blip r:embed="rId4"/>
            <a:stretch>
              <a:fillRect/>
            </a:stretch>
          </a:blipFill>
        </p:spPr>
      </p:sp>
      <p:sp>
        <p:nvSpPr>
          <p:cNvPr id="7" name="Freeform 7"/>
          <p:cNvSpPr/>
          <p:nvPr/>
        </p:nvSpPr>
        <p:spPr>
          <a:xfrm>
            <a:off x="3033712" y="1783601"/>
            <a:ext cx="12968288" cy="7571299"/>
          </a:xfrm>
          <a:custGeom>
            <a:avLst/>
            <a:gdLst/>
            <a:ahLst/>
            <a:cxnLst/>
            <a:rect l="l" t="t" r="r" b="b"/>
            <a:pathLst>
              <a:path w="10094054" h="6022143">
                <a:moveTo>
                  <a:pt x="0" y="0"/>
                </a:moveTo>
                <a:lnTo>
                  <a:pt x="10094054" y="0"/>
                </a:lnTo>
                <a:lnTo>
                  <a:pt x="10094054" y="6022143"/>
                </a:lnTo>
                <a:lnTo>
                  <a:pt x="0" y="6022143"/>
                </a:lnTo>
                <a:lnTo>
                  <a:pt x="0" y="0"/>
                </a:lnTo>
                <a:close/>
              </a:path>
            </a:pathLst>
          </a:custGeom>
          <a:blipFill>
            <a:blip r:embed="rId5"/>
            <a:stretch>
              <a:fillRect/>
            </a:stretch>
          </a:blipFill>
        </p:spPr>
      </p:sp>
      <p:sp>
        <p:nvSpPr>
          <p:cNvPr id="8" name="Freeform 8"/>
          <p:cNvSpPr/>
          <p:nvPr/>
        </p:nvSpPr>
        <p:spPr>
          <a:xfrm>
            <a:off x="3719202" y="7210585"/>
            <a:ext cx="935868" cy="570758"/>
          </a:xfrm>
          <a:custGeom>
            <a:avLst/>
            <a:gdLst/>
            <a:ahLst/>
            <a:cxnLst/>
            <a:rect l="l" t="t" r="r" b="b"/>
            <a:pathLst>
              <a:path w="558648" h="168991">
                <a:moveTo>
                  <a:pt x="0" y="0"/>
                </a:moveTo>
                <a:lnTo>
                  <a:pt x="558648" y="0"/>
                </a:lnTo>
                <a:lnTo>
                  <a:pt x="558648" y="168991"/>
                </a:lnTo>
                <a:lnTo>
                  <a:pt x="0" y="168991"/>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9" name="TextBox 9"/>
          <p:cNvSpPr txBox="1"/>
          <p:nvPr/>
        </p:nvSpPr>
        <p:spPr>
          <a:xfrm>
            <a:off x="4191000" y="343108"/>
            <a:ext cx="10213088" cy="717550"/>
          </a:xfrm>
          <a:prstGeom prst="rect">
            <a:avLst/>
          </a:prstGeom>
        </p:spPr>
        <p:txBody>
          <a:bodyPr lIns="0" tIns="0" rIns="0" bIns="0" rtlCol="0" anchor="t">
            <a:spAutoFit/>
          </a:bodyPr>
          <a:lstStyle/>
          <a:p>
            <a:pPr algn="l">
              <a:lnSpc>
                <a:spcPts val="5600"/>
              </a:lnSpc>
            </a:pPr>
            <a:r>
              <a:rPr lang="en-US" sz="5000" b="1" dirty="0">
                <a:solidFill>
                  <a:srgbClr val="1F2020"/>
                </a:solidFill>
                <a:latin typeface="Montserrat Bold"/>
                <a:ea typeface="Montserrat Bold"/>
                <a:cs typeface="Montserrat Bold"/>
                <a:sym typeface="Montserrat Bold"/>
              </a:rPr>
              <a:t>Does S4C promote inclusivity?</a:t>
            </a:r>
          </a:p>
        </p:txBody>
      </p:sp>
      <p:sp>
        <p:nvSpPr>
          <p:cNvPr id="10" name="TextBox 10"/>
          <p:cNvSpPr txBox="1"/>
          <p:nvPr/>
        </p:nvSpPr>
        <p:spPr>
          <a:xfrm>
            <a:off x="352486" y="9851103"/>
            <a:ext cx="13044285" cy="276225"/>
          </a:xfrm>
          <a:prstGeom prst="rect">
            <a:avLst/>
          </a:prstGeom>
        </p:spPr>
        <p:txBody>
          <a:bodyPr lIns="0" tIns="0" rIns="0" bIns="0" rtlCol="0" anchor="t">
            <a:spAutoFit/>
          </a:bodyPr>
          <a:lstStyle/>
          <a:p>
            <a:pPr algn="l">
              <a:lnSpc>
                <a:spcPts val="2100"/>
              </a:lnSpc>
              <a:spcBef>
                <a:spcPct val="0"/>
              </a:spcBef>
            </a:pPr>
            <a:r>
              <a:rPr lang="en-US" sz="1500" dirty="0">
                <a:solidFill>
                  <a:srgbClr val="305A72"/>
                </a:solidFill>
                <a:latin typeface="Poppins"/>
                <a:ea typeface="Poppins"/>
                <a:cs typeface="Poppins"/>
                <a:sym typeface="Poppins"/>
              </a:rPr>
              <a:t>(</a:t>
            </a:r>
            <a:r>
              <a:rPr lang="en-US" sz="1500" dirty="0">
                <a:solidFill>
                  <a:srgbClr val="000000"/>
                </a:solidFill>
                <a:latin typeface="Poppins"/>
                <a:ea typeface="Poppins"/>
                <a:cs typeface="Poppins"/>
                <a:sym typeface="Poppins"/>
              </a:rPr>
              <a:t>S4C, 2017; S4C, 2024; Van Den </a:t>
            </a:r>
            <a:r>
              <a:rPr lang="en-US" sz="1500" dirty="0" err="1">
                <a:solidFill>
                  <a:srgbClr val="000000"/>
                </a:solidFill>
                <a:latin typeface="Poppins"/>
                <a:ea typeface="Poppins"/>
                <a:cs typeface="Poppins"/>
                <a:sym typeface="Poppins"/>
              </a:rPr>
              <a:t>Brande</a:t>
            </a:r>
            <a:r>
              <a:rPr lang="en-US" sz="1500" dirty="0">
                <a:solidFill>
                  <a:srgbClr val="000000"/>
                </a:solidFill>
                <a:latin typeface="Poppins"/>
                <a:ea typeface="Poppins"/>
                <a:cs typeface="Poppins"/>
                <a:sym typeface="Poppins"/>
              </a:rPr>
              <a:t>, Hillary and </a:t>
            </a:r>
            <a:r>
              <a:rPr lang="en-US" sz="1500" dirty="0" err="1">
                <a:solidFill>
                  <a:srgbClr val="000000"/>
                </a:solidFill>
                <a:latin typeface="Poppins"/>
                <a:ea typeface="Poppins"/>
                <a:cs typeface="Poppins"/>
                <a:sym typeface="Poppins"/>
              </a:rPr>
              <a:t>Cullinane</a:t>
            </a:r>
            <a:r>
              <a:rPr lang="en-US" sz="1500" dirty="0">
                <a:solidFill>
                  <a:srgbClr val="000000"/>
                </a:solidFill>
                <a:latin typeface="Poppins"/>
                <a:ea typeface="Poppins"/>
                <a:cs typeface="Poppins"/>
                <a:sym typeface="Poppins"/>
              </a:rPr>
              <a:t>, 2019; Welsh Government, 2022; Pembrokeshire County Council, 2023;</a:t>
            </a:r>
          </a:p>
        </p:txBody>
      </p:sp>
      <p:sp>
        <p:nvSpPr>
          <p:cNvPr id="11" name="TextBox 11"/>
          <p:cNvSpPr txBox="1"/>
          <p:nvPr/>
        </p:nvSpPr>
        <p:spPr>
          <a:xfrm>
            <a:off x="2161946" y="5135674"/>
            <a:ext cx="13068220" cy="1077218"/>
          </a:xfrm>
          <a:prstGeom prst="rect">
            <a:avLst/>
          </a:prstGeom>
        </p:spPr>
        <p:txBody>
          <a:bodyPr wrap="square" lIns="0" tIns="0" rIns="0" bIns="0" rtlCol="0" anchor="t">
            <a:spAutoFit/>
          </a:bodyPr>
          <a:lstStyle/>
          <a:p>
            <a:pPr algn="ctr">
              <a:lnSpc>
                <a:spcPts val="4200"/>
              </a:lnSpc>
            </a:pPr>
            <a:r>
              <a:rPr lang="en-US" sz="4000" b="1" dirty="0">
                <a:solidFill>
                  <a:srgbClr val="000000"/>
                </a:solidFill>
                <a:latin typeface="Canva Sans Bold"/>
                <a:ea typeface="Canva Sans Bold"/>
                <a:cs typeface="Canva Sans Bold"/>
                <a:sym typeface="Canva Sans Bold"/>
              </a:rPr>
              <a:t>“Making S4C’s content available to the widest possible audience is very important.”</a:t>
            </a:r>
          </a:p>
        </p:txBody>
      </p:sp>
      <p:sp>
        <p:nvSpPr>
          <p:cNvPr id="12" name="TextBox 12"/>
          <p:cNvSpPr txBox="1"/>
          <p:nvPr/>
        </p:nvSpPr>
        <p:spPr>
          <a:xfrm>
            <a:off x="7939095" y="6111610"/>
            <a:ext cx="8819988" cy="240664"/>
          </a:xfrm>
          <a:prstGeom prst="rect">
            <a:avLst/>
          </a:prstGeom>
        </p:spPr>
        <p:txBody>
          <a:bodyPr lIns="0" tIns="0" rIns="0" bIns="0" rtlCol="0" anchor="t">
            <a:spAutoFit/>
          </a:bodyPr>
          <a:lstStyle/>
          <a:p>
            <a:pPr algn="ctr">
              <a:lnSpc>
                <a:spcPts val="1960"/>
              </a:lnSpc>
            </a:pPr>
            <a:r>
              <a:rPr lang="en-US" sz="1400" dirty="0">
                <a:solidFill>
                  <a:srgbClr val="000000"/>
                </a:solidFill>
                <a:latin typeface="Canva Sans"/>
                <a:ea typeface="Canva Sans"/>
                <a:cs typeface="Canva Sans"/>
                <a:sym typeface="Canva Sans"/>
              </a:rPr>
              <a:t>(S4C, 2024)</a:t>
            </a:r>
          </a:p>
        </p:txBody>
      </p:sp>
      <p:sp>
        <p:nvSpPr>
          <p:cNvPr id="13" name="TextBox 13"/>
          <p:cNvSpPr txBox="1"/>
          <p:nvPr/>
        </p:nvSpPr>
        <p:spPr>
          <a:xfrm>
            <a:off x="3628715" y="6922136"/>
            <a:ext cx="1107346" cy="312137"/>
          </a:xfrm>
          <a:prstGeom prst="rect">
            <a:avLst/>
          </a:prstGeom>
        </p:spPr>
        <p:txBody>
          <a:bodyPr wrap="square" lIns="0" tIns="0" rIns="0" bIns="0" rtlCol="0" anchor="t">
            <a:spAutoFit/>
          </a:bodyPr>
          <a:lstStyle/>
          <a:p>
            <a:pPr algn="ctr">
              <a:lnSpc>
                <a:spcPts val="2239"/>
              </a:lnSpc>
              <a:spcBef>
                <a:spcPct val="0"/>
              </a:spcBef>
            </a:pPr>
            <a:r>
              <a:rPr lang="en-US" sz="2800" dirty="0" smtClean="0">
                <a:solidFill>
                  <a:srgbClr val="000000"/>
                </a:solidFill>
                <a:latin typeface="Poppins"/>
                <a:ea typeface="Poppins"/>
                <a:cs typeface="Poppins"/>
                <a:sym typeface="Poppins"/>
              </a:rPr>
              <a:t>17%</a:t>
            </a:r>
            <a:endParaRPr lang="en-US" sz="2800" dirty="0">
              <a:solidFill>
                <a:srgbClr val="000000"/>
              </a:solidFill>
              <a:latin typeface="Poppins"/>
              <a:ea typeface="Poppins"/>
              <a:cs typeface="Poppins"/>
              <a:sym typeface="Poppins"/>
            </a:endParaRPr>
          </a:p>
        </p:txBody>
      </p:sp>
      <p:sp>
        <p:nvSpPr>
          <p:cNvPr id="14" name="TextBox 14"/>
          <p:cNvSpPr txBox="1"/>
          <p:nvPr/>
        </p:nvSpPr>
        <p:spPr>
          <a:xfrm>
            <a:off x="1616931" y="4794711"/>
            <a:ext cx="14791439" cy="1077218"/>
          </a:xfrm>
          <a:prstGeom prst="rect">
            <a:avLst/>
          </a:prstGeom>
        </p:spPr>
        <p:txBody>
          <a:bodyPr wrap="square" lIns="0" tIns="0" rIns="0" bIns="0" rtlCol="0" anchor="t">
            <a:spAutoFit/>
          </a:bodyPr>
          <a:lstStyle/>
          <a:p>
            <a:pPr marL="0" lvl="0" indent="0" algn="ctr">
              <a:lnSpc>
                <a:spcPts val="4200"/>
              </a:lnSpc>
              <a:spcBef>
                <a:spcPct val="0"/>
              </a:spcBef>
            </a:pPr>
            <a:r>
              <a:rPr lang="en-US" sz="4000" b="1" dirty="0">
                <a:solidFill>
                  <a:srgbClr val="000000"/>
                </a:solidFill>
                <a:latin typeface="Canva Sans Bold"/>
                <a:ea typeface="Canva Sans Bold"/>
                <a:cs typeface="Canva Sans Bold"/>
                <a:sym typeface="Canva Sans Bold"/>
              </a:rPr>
              <a:t>“</a:t>
            </a:r>
            <a:r>
              <a:rPr lang="en-US" sz="4000" b="1" u="none" strike="noStrike" dirty="0">
                <a:solidFill>
                  <a:srgbClr val="000000"/>
                </a:solidFill>
                <a:latin typeface="Canva Sans Bold"/>
                <a:ea typeface="Canva Sans Bold"/>
                <a:cs typeface="Canva Sans Bold"/>
                <a:sym typeface="Canva Sans Bold"/>
              </a:rPr>
              <a:t>We will attract an audience of all levels of </a:t>
            </a:r>
            <a:r>
              <a:rPr lang="en-US" sz="4000" b="1" dirty="0">
                <a:solidFill>
                  <a:srgbClr val="000000"/>
                </a:solidFill>
                <a:latin typeface="Canva Sans Bold"/>
                <a:ea typeface="Canva Sans Bold"/>
                <a:cs typeface="Canva Sans Bold"/>
                <a:sym typeface="Canva Sans Bold"/>
              </a:rPr>
              <a:t>fluency</a:t>
            </a:r>
            <a:r>
              <a:rPr lang="en-US" sz="4000" b="1" u="none" strike="noStrike" dirty="0">
                <a:solidFill>
                  <a:srgbClr val="000000"/>
                </a:solidFill>
                <a:latin typeface="Canva Sans Bold"/>
                <a:ea typeface="Canva Sans Bold"/>
                <a:cs typeface="Canva Sans Bold"/>
                <a:sym typeface="Canva Sans Bold"/>
              </a:rPr>
              <a:t> and non Welsh speakers”</a:t>
            </a:r>
          </a:p>
        </p:txBody>
      </p:sp>
      <p:sp>
        <p:nvSpPr>
          <p:cNvPr id="15" name="TextBox 15"/>
          <p:cNvSpPr txBox="1"/>
          <p:nvPr/>
        </p:nvSpPr>
        <p:spPr>
          <a:xfrm>
            <a:off x="7182012" y="5880561"/>
            <a:ext cx="8819988" cy="240664"/>
          </a:xfrm>
          <a:prstGeom prst="rect">
            <a:avLst/>
          </a:prstGeom>
        </p:spPr>
        <p:txBody>
          <a:bodyPr lIns="0" tIns="0" rIns="0" bIns="0" rtlCol="0" anchor="t">
            <a:spAutoFit/>
          </a:bodyPr>
          <a:lstStyle/>
          <a:p>
            <a:pPr algn="ctr">
              <a:lnSpc>
                <a:spcPts val="1960"/>
              </a:lnSpc>
            </a:pPr>
            <a:r>
              <a:rPr lang="en-US" sz="1400" dirty="0">
                <a:solidFill>
                  <a:srgbClr val="000000"/>
                </a:solidFill>
                <a:latin typeface="Canva Sans"/>
                <a:ea typeface="Canva Sans"/>
                <a:cs typeface="Canva Sans"/>
                <a:sym typeface="Canva Sans"/>
              </a:rPr>
              <a:t>(S4C, 2024)</a:t>
            </a:r>
          </a:p>
        </p:txBody>
      </p:sp>
      <p:sp>
        <p:nvSpPr>
          <p:cNvPr id="16" name="Freeform 3"/>
          <p:cNvSpPr/>
          <p:nvPr/>
        </p:nvSpPr>
        <p:spPr>
          <a:xfrm>
            <a:off x="4736061" y="3086100"/>
            <a:ext cx="9381215" cy="4542843"/>
          </a:xfrm>
          <a:custGeom>
            <a:avLst/>
            <a:gdLst/>
            <a:ahLst/>
            <a:cxnLst/>
            <a:rect l="l" t="t" r="r" b="b"/>
            <a:pathLst>
              <a:path w="5846854" h="2872267">
                <a:moveTo>
                  <a:pt x="0" y="0"/>
                </a:moveTo>
                <a:lnTo>
                  <a:pt x="5846854" y="0"/>
                </a:lnTo>
                <a:lnTo>
                  <a:pt x="5846854" y="2872266"/>
                </a:lnTo>
                <a:lnTo>
                  <a:pt x="0" y="2872266"/>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18" name="Freeform 17"/>
          <p:cNvSpPr/>
          <p:nvPr/>
        </p:nvSpPr>
        <p:spPr>
          <a:xfrm>
            <a:off x="6552234" y="3300121"/>
            <a:ext cx="5931243" cy="4114800"/>
          </a:xfrm>
          <a:custGeom>
            <a:avLst/>
            <a:gdLst/>
            <a:ahLst/>
            <a:cxnLst/>
            <a:rect l="l" t="t" r="r" b="b"/>
            <a:pathLst>
              <a:path w="5931243" h="4114800">
                <a:moveTo>
                  <a:pt x="0" y="0"/>
                </a:moveTo>
                <a:lnTo>
                  <a:pt x="5931244" y="0"/>
                </a:lnTo>
                <a:lnTo>
                  <a:pt x="5931244" y="4114800"/>
                </a:lnTo>
                <a:lnTo>
                  <a:pt x="0" y="4114800"/>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txBody>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animEffect transition="in" filter="fade">
                                      <p:cBhvr>
                                        <p:cTn id="11" dur="500"/>
                                        <p:tgtEl>
                                          <p:spTgt spid="9">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2"/>
                                        </p:tgtEl>
                                        <p:attrNameLst>
                                          <p:attrName>style.visibility</p:attrName>
                                        </p:attrNameLst>
                                      </p:cBhvr>
                                      <p:to>
                                        <p:strVal val="visible"/>
                                      </p:to>
                                    </p:set>
                                  </p:childTnLst>
                                  <p:subTnLst>
                                    <p:set>
                                      <p:cBhvr override="childStyle">
                                        <p:cTn dur="1" fill="hold" display="0" masterRel="nextClick" afterEffect="1"/>
                                        <p:tgtEl>
                                          <p:spTgt spid="2"/>
                                        </p:tgtEl>
                                        <p:attrNameLst>
                                          <p:attrName>style.visibility</p:attrName>
                                        </p:attrNameLst>
                                      </p:cBhvr>
                                      <p:to>
                                        <p:strVal val="hidden"/>
                                      </p:to>
                                    </p:set>
                                  </p:subTnLst>
                                </p:cTn>
                              </p:par>
                              <p:par>
                                <p:cTn id="16" presetID="31"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p:cTn id="18" dur="1000" fill="hold"/>
                                        <p:tgtEl>
                                          <p:spTgt spid="5"/>
                                        </p:tgtEl>
                                        <p:attrNameLst>
                                          <p:attrName>ppt_w</p:attrName>
                                        </p:attrNameLst>
                                      </p:cBhvr>
                                      <p:tavLst>
                                        <p:tav tm="0">
                                          <p:val>
                                            <p:fltVal val="0"/>
                                          </p:val>
                                        </p:tav>
                                        <p:tav tm="100000">
                                          <p:val>
                                            <p:strVal val="#ppt_w"/>
                                          </p:val>
                                        </p:tav>
                                      </p:tavLst>
                                    </p:anim>
                                    <p:anim calcmode="lin" valueType="num">
                                      <p:cBhvr>
                                        <p:cTn id="19" dur="1000" fill="hold"/>
                                        <p:tgtEl>
                                          <p:spTgt spid="5"/>
                                        </p:tgtEl>
                                        <p:attrNameLst>
                                          <p:attrName>ppt_h</p:attrName>
                                        </p:attrNameLst>
                                      </p:cBhvr>
                                      <p:tavLst>
                                        <p:tav tm="0">
                                          <p:val>
                                            <p:fltVal val="0"/>
                                          </p:val>
                                        </p:tav>
                                        <p:tav tm="100000">
                                          <p:val>
                                            <p:strVal val="#ppt_h"/>
                                          </p:val>
                                        </p:tav>
                                      </p:tavLst>
                                    </p:anim>
                                    <p:anim calcmode="lin" valueType="num">
                                      <p:cBhvr>
                                        <p:cTn id="20" dur="1000" fill="hold"/>
                                        <p:tgtEl>
                                          <p:spTgt spid="5"/>
                                        </p:tgtEl>
                                        <p:attrNameLst>
                                          <p:attrName>style.rotation</p:attrName>
                                        </p:attrNameLst>
                                      </p:cBhvr>
                                      <p:tavLst>
                                        <p:tav tm="0">
                                          <p:val>
                                            <p:fltVal val="90"/>
                                          </p:val>
                                        </p:tav>
                                        <p:tav tm="100000">
                                          <p:val>
                                            <p:fltVal val="0"/>
                                          </p:val>
                                        </p:tav>
                                      </p:tavLst>
                                    </p:anim>
                                    <p:animEffect transition="in" filter="fade">
                                      <p:cBhvr>
                                        <p:cTn id="21" dur="1000"/>
                                        <p:tgtEl>
                                          <p:spTgt spid="5"/>
                                        </p:tgtEl>
                                      </p:cBhvr>
                                    </p:animEffect>
                                  </p:childTnLst>
                                  <p:subTnLst>
                                    <p:set>
                                      <p:cBhvr override="childStyle">
                                        <p:cTn dur="1" fill="hold" display="0" masterRel="nextClick" afterEffect="1"/>
                                        <p:tgtEl>
                                          <p:spTgt spid="5"/>
                                        </p:tgtEl>
                                        <p:attrNameLst>
                                          <p:attrName>style.visibility</p:attrName>
                                        </p:attrNameLst>
                                      </p:cBhvr>
                                      <p:to>
                                        <p:strVal val="hidden"/>
                                      </p:to>
                                    </p:set>
                                  </p:subTnLst>
                                </p:cTn>
                              </p:par>
                              <p:par>
                                <p:cTn id="22" presetID="26" presetClass="entr" presetSubtype="0" fill="hold" grpId="0" nodeType="withEffect">
                                  <p:stCondLst>
                                    <p:cond delay="4000"/>
                                  </p:stCondLst>
                                  <p:childTnLst>
                                    <p:set>
                                      <p:cBhvr>
                                        <p:cTn id="23" dur="1" fill="hold">
                                          <p:stCondLst>
                                            <p:cond delay="0"/>
                                          </p:stCondLst>
                                        </p:cTn>
                                        <p:tgtEl>
                                          <p:spTgt spid="13"/>
                                        </p:tgtEl>
                                        <p:attrNameLst>
                                          <p:attrName>style.visibility</p:attrName>
                                        </p:attrNameLst>
                                      </p:cBhvr>
                                      <p:to>
                                        <p:strVal val="visible"/>
                                      </p:to>
                                    </p:set>
                                    <p:animEffect transition="in" filter="wipe(down)">
                                      <p:cBhvr>
                                        <p:cTn id="24" dur="870">
                                          <p:stCondLst>
                                            <p:cond delay="0"/>
                                          </p:stCondLst>
                                        </p:cTn>
                                        <p:tgtEl>
                                          <p:spTgt spid="13"/>
                                        </p:tgtEl>
                                      </p:cBhvr>
                                    </p:animEffect>
                                    <p:anim calcmode="lin" valueType="num">
                                      <p:cBhvr>
                                        <p:cTn id="25" dur="2733"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26" dur="996"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27" dur="996" tmFilter="0, 0; 0.125,0.2665; 0.25,0.4; 0.375,0.465; 0.5,0.5;  0.625,0.535; 0.75,0.6; 0.875,0.7335; 1,1">
                                          <p:stCondLst>
                                            <p:cond delay="996"/>
                                          </p:stCondLst>
                                        </p:cTn>
                                        <p:tgtEl>
                                          <p:spTgt spid="13"/>
                                        </p:tgtEl>
                                        <p:attrNameLst>
                                          <p:attrName>ppt_y</p:attrName>
                                        </p:attrNameLst>
                                      </p:cBhvr>
                                      <p:tavLst>
                                        <p:tav tm="0" fmla="#ppt_y-sin(pi*$)/9">
                                          <p:val>
                                            <p:fltVal val="0"/>
                                          </p:val>
                                        </p:tav>
                                        <p:tav tm="100000">
                                          <p:val>
                                            <p:fltVal val="1"/>
                                          </p:val>
                                        </p:tav>
                                      </p:tavLst>
                                    </p:anim>
                                    <p:anim calcmode="lin" valueType="num">
                                      <p:cBhvr>
                                        <p:cTn id="28" dur="498" tmFilter="0, 0; 0.125,0.2665; 0.25,0.4; 0.375,0.465; 0.5,0.5;  0.625,0.535; 0.75,0.6; 0.875,0.7335; 1,1">
                                          <p:stCondLst>
                                            <p:cond delay="1986"/>
                                          </p:stCondLst>
                                        </p:cTn>
                                        <p:tgtEl>
                                          <p:spTgt spid="13"/>
                                        </p:tgtEl>
                                        <p:attrNameLst>
                                          <p:attrName>ppt_y</p:attrName>
                                        </p:attrNameLst>
                                      </p:cBhvr>
                                      <p:tavLst>
                                        <p:tav tm="0" fmla="#ppt_y-sin(pi*$)/27">
                                          <p:val>
                                            <p:fltVal val="0"/>
                                          </p:val>
                                        </p:tav>
                                        <p:tav tm="100000">
                                          <p:val>
                                            <p:fltVal val="1"/>
                                          </p:val>
                                        </p:tav>
                                      </p:tavLst>
                                    </p:anim>
                                    <p:anim calcmode="lin" valueType="num">
                                      <p:cBhvr>
                                        <p:cTn id="29" dur="246" tmFilter="0, 0; 0.125,0.2665; 0.25,0.4; 0.375,0.465; 0.5,0.5;  0.625,0.535; 0.75,0.6; 0.875,0.7335; 1,1">
                                          <p:stCondLst>
                                            <p:cond delay="2484"/>
                                          </p:stCondLst>
                                        </p:cTn>
                                        <p:tgtEl>
                                          <p:spTgt spid="13"/>
                                        </p:tgtEl>
                                        <p:attrNameLst>
                                          <p:attrName>ppt_y</p:attrName>
                                        </p:attrNameLst>
                                      </p:cBhvr>
                                      <p:tavLst>
                                        <p:tav tm="0" fmla="#ppt_y-sin(pi*$)/81">
                                          <p:val>
                                            <p:fltVal val="0"/>
                                          </p:val>
                                        </p:tav>
                                        <p:tav tm="100000">
                                          <p:val>
                                            <p:fltVal val="1"/>
                                          </p:val>
                                        </p:tav>
                                      </p:tavLst>
                                    </p:anim>
                                    <p:animScale>
                                      <p:cBhvr>
                                        <p:cTn id="30" dur="39">
                                          <p:stCondLst>
                                            <p:cond delay="975"/>
                                          </p:stCondLst>
                                        </p:cTn>
                                        <p:tgtEl>
                                          <p:spTgt spid="13"/>
                                        </p:tgtEl>
                                      </p:cBhvr>
                                      <p:to x="100000" y="60000"/>
                                    </p:animScale>
                                    <p:animScale>
                                      <p:cBhvr>
                                        <p:cTn id="31" dur="249" decel="50000">
                                          <p:stCondLst>
                                            <p:cond delay="1014"/>
                                          </p:stCondLst>
                                        </p:cTn>
                                        <p:tgtEl>
                                          <p:spTgt spid="13"/>
                                        </p:tgtEl>
                                      </p:cBhvr>
                                      <p:to x="100000" y="100000"/>
                                    </p:animScale>
                                    <p:animScale>
                                      <p:cBhvr>
                                        <p:cTn id="32" dur="39">
                                          <p:stCondLst>
                                            <p:cond delay="1968"/>
                                          </p:stCondLst>
                                        </p:cTn>
                                        <p:tgtEl>
                                          <p:spTgt spid="13"/>
                                        </p:tgtEl>
                                      </p:cBhvr>
                                      <p:to x="100000" y="80000"/>
                                    </p:animScale>
                                    <p:animScale>
                                      <p:cBhvr>
                                        <p:cTn id="33" dur="249" decel="50000">
                                          <p:stCondLst>
                                            <p:cond delay="2007"/>
                                          </p:stCondLst>
                                        </p:cTn>
                                        <p:tgtEl>
                                          <p:spTgt spid="13"/>
                                        </p:tgtEl>
                                      </p:cBhvr>
                                      <p:to x="100000" y="100000"/>
                                    </p:animScale>
                                    <p:animScale>
                                      <p:cBhvr>
                                        <p:cTn id="34" dur="39">
                                          <p:stCondLst>
                                            <p:cond delay="2463"/>
                                          </p:stCondLst>
                                        </p:cTn>
                                        <p:tgtEl>
                                          <p:spTgt spid="13"/>
                                        </p:tgtEl>
                                      </p:cBhvr>
                                      <p:to x="100000" y="90000"/>
                                    </p:animScale>
                                    <p:animScale>
                                      <p:cBhvr>
                                        <p:cTn id="35" dur="249" decel="50000">
                                          <p:stCondLst>
                                            <p:cond delay="2502"/>
                                          </p:stCondLst>
                                        </p:cTn>
                                        <p:tgtEl>
                                          <p:spTgt spid="13"/>
                                        </p:tgtEl>
                                      </p:cBhvr>
                                      <p:to x="100000" y="100000"/>
                                    </p:animScale>
                                    <p:animScale>
                                      <p:cBhvr>
                                        <p:cTn id="36" dur="39">
                                          <p:stCondLst>
                                            <p:cond delay="2712"/>
                                          </p:stCondLst>
                                        </p:cTn>
                                        <p:tgtEl>
                                          <p:spTgt spid="13"/>
                                        </p:tgtEl>
                                      </p:cBhvr>
                                      <p:to x="100000" y="95000"/>
                                    </p:animScale>
                                    <p:animScale>
                                      <p:cBhvr>
                                        <p:cTn id="37" dur="249" decel="50000">
                                          <p:stCondLst>
                                            <p:cond delay="2751"/>
                                          </p:stCondLst>
                                        </p:cTn>
                                        <p:tgtEl>
                                          <p:spTgt spid="13"/>
                                        </p:tgtEl>
                                      </p:cBhvr>
                                      <p:to x="100000" y="100000"/>
                                    </p:animScale>
                                  </p:childTnLst>
                                  <p:subTnLst>
                                    <p:set>
                                      <p:cBhvr override="childStyle">
                                        <p:cTn dur="1" fill="hold" display="0" masterRel="nextClick" afterEffect="1"/>
                                        <p:tgtEl>
                                          <p:spTgt spid="13"/>
                                        </p:tgtEl>
                                        <p:attrNameLst>
                                          <p:attrName>style.visibility</p:attrName>
                                        </p:attrNameLst>
                                      </p:cBhvr>
                                      <p:to>
                                        <p:strVal val="hidden"/>
                                      </p:to>
                                    </p:set>
                                  </p:subTnLst>
                                </p:cTn>
                              </p:par>
                              <p:par>
                                <p:cTn id="38" presetID="26" presetClass="entr" presetSubtype="0" fill="hold" nodeType="withEffect">
                                  <p:stCondLst>
                                    <p:cond delay="3000"/>
                                  </p:stCondLst>
                                  <p:childTnLst>
                                    <p:set>
                                      <p:cBhvr>
                                        <p:cTn id="39" dur="1" fill="hold">
                                          <p:stCondLst>
                                            <p:cond delay="0"/>
                                          </p:stCondLst>
                                        </p:cTn>
                                        <p:tgtEl>
                                          <p:spTgt spid="8"/>
                                        </p:tgtEl>
                                        <p:attrNameLst>
                                          <p:attrName>style.visibility</p:attrName>
                                        </p:attrNameLst>
                                      </p:cBhvr>
                                      <p:to>
                                        <p:strVal val="visible"/>
                                      </p:to>
                                    </p:set>
                                    <p:animEffect transition="in" filter="wipe(down)">
                                      <p:cBhvr>
                                        <p:cTn id="40" dur="870">
                                          <p:stCondLst>
                                            <p:cond delay="0"/>
                                          </p:stCondLst>
                                        </p:cTn>
                                        <p:tgtEl>
                                          <p:spTgt spid="8"/>
                                        </p:tgtEl>
                                      </p:cBhvr>
                                    </p:animEffect>
                                    <p:anim calcmode="lin" valueType="num">
                                      <p:cBhvr>
                                        <p:cTn id="41" dur="2733"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42" dur="996"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43" dur="996" tmFilter="0, 0; 0.125,0.2665; 0.25,0.4; 0.375,0.465; 0.5,0.5;  0.625,0.535; 0.75,0.6; 0.875,0.7335; 1,1">
                                          <p:stCondLst>
                                            <p:cond delay="996"/>
                                          </p:stCondLst>
                                        </p:cTn>
                                        <p:tgtEl>
                                          <p:spTgt spid="8"/>
                                        </p:tgtEl>
                                        <p:attrNameLst>
                                          <p:attrName>ppt_y</p:attrName>
                                        </p:attrNameLst>
                                      </p:cBhvr>
                                      <p:tavLst>
                                        <p:tav tm="0" fmla="#ppt_y-sin(pi*$)/9">
                                          <p:val>
                                            <p:fltVal val="0"/>
                                          </p:val>
                                        </p:tav>
                                        <p:tav tm="100000">
                                          <p:val>
                                            <p:fltVal val="1"/>
                                          </p:val>
                                        </p:tav>
                                      </p:tavLst>
                                    </p:anim>
                                    <p:anim calcmode="lin" valueType="num">
                                      <p:cBhvr>
                                        <p:cTn id="44" dur="498" tmFilter="0, 0; 0.125,0.2665; 0.25,0.4; 0.375,0.465; 0.5,0.5;  0.625,0.535; 0.75,0.6; 0.875,0.7335; 1,1">
                                          <p:stCondLst>
                                            <p:cond delay="1986"/>
                                          </p:stCondLst>
                                        </p:cTn>
                                        <p:tgtEl>
                                          <p:spTgt spid="8"/>
                                        </p:tgtEl>
                                        <p:attrNameLst>
                                          <p:attrName>ppt_y</p:attrName>
                                        </p:attrNameLst>
                                      </p:cBhvr>
                                      <p:tavLst>
                                        <p:tav tm="0" fmla="#ppt_y-sin(pi*$)/27">
                                          <p:val>
                                            <p:fltVal val="0"/>
                                          </p:val>
                                        </p:tav>
                                        <p:tav tm="100000">
                                          <p:val>
                                            <p:fltVal val="1"/>
                                          </p:val>
                                        </p:tav>
                                      </p:tavLst>
                                    </p:anim>
                                    <p:anim calcmode="lin" valueType="num">
                                      <p:cBhvr>
                                        <p:cTn id="45" dur="246" tmFilter="0, 0; 0.125,0.2665; 0.25,0.4; 0.375,0.465; 0.5,0.5;  0.625,0.535; 0.75,0.6; 0.875,0.7335; 1,1">
                                          <p:stCondLst>
                                            <p:cond delay="2484"/>
                                          </p:stCondLst>
                                        </p:cTn>
                                        <p:tgtEl>
                                          <p:spTgt spid="8"/>
                                        </p:tgtEl>
                                        <p:attrNameLst>
                                          <p:attrName>ppt_y</p:attrName>
                                        </p:attrNameLst>
                                      </p:cBhvr>
                                      <p:tavLst>
                                        <p:tav tm="0" fmla="#ppt_y-sin(pi*$)/81">
                                          <p:val>
                                            <p:fltVal val="0"/>
                                          </p:val>
                                        </p:tav>
                                        <p:tav tm="100000">
                                          <p:val>
                                            <p:fltVal val="1"/>
                                          </p:val>
                                        </p:tav>
                                      </p:tavLst>
                                    </p:anim>
                                    <p:animScale>
                                      <p:cBhvr>
                                        <p:cTn id="46" dur="39">
                                          <p:stCondLst>
                                            <p:cond delay="975"/>
                                          </p:stCondLst>
                                        </p:cTn>
                                        <p:tgtEl>
                                          <p:spTgt spid="8"/>
                                        </p:tgtEl>
                                      </p:cBhvr>
                                      <p:to x="100000" y="60000"/>
                                    </p:animScale>
                                    <p:animScale>
                                      <p:cBhvr>
                                        <p:cTn id="47" dur="249" decel="50000">
                                          <p:stCondLst>
                                            <p:cond delay="1014"/>
                                          </p:stCondLst>
                                        </p:cTn>
                                        <p:tgtEl>
                                          <p:spTgt spid="8"/>
                                        </p:tgtEl>
                                      </p:cBhvr>
                                      <p:to x="100000" y="100000"/>
                                    </p:animScale>
                                    <p:animScale>
                                      <p:cBhvr>
                                        <p:cTn id="48" dur="39">
                                          <p:stCondLst>
                                            <p:cond delay="1968"/>
                                          </p:stCondLst>
                                        </p:cTn>
                                        <p:tgtEl>
                                          <p:spTgt spid="8"/>
                                        </p:tgtEl>
                                      </p:cBhvr>
                                      <p:to x="100000" y="80000"/>
                                    </p:animScale>
                                    <p:animScale>
                                      <p:cBhvr>
                                        <p:cTn id="49" dur="249" decel="50000">
                                          <p:stCondLst>
                                            <p:cond delay="2007"/>
                                          </p:stCondLst>
                                        </p:cTn>
                                        <p:tgtEl>
                                          <p:spTgt spid="8"/>
                                        </p:tgtEl>
                                      </p:cBhvr>
                                      <p:to x="100000" y="100000"/>
                                    </p:animScale>
                                    <p:animScale>
                                      <p:cBhvr>
                                        <p:cTn id="50" dur="39">
                                          <p:stCondLst>
                                            <p:cond delay="2463"/>
                                          </p:stCondLst>
                                        </p:cTn>
                                        <p:tgtEl>
                                          <p:spTgt spid="8"/>
                                        </p:tgtEl>
                                      </p:cBhvr>
                                      <p:to x="100000" y="90000"/>
                                    </p:animScale>
                                    <p:animScale>
                                      <p:cBhvr>
                                        <p:cTn id="51" dur="249" decel="50000">
                                          <p:stCondLst>
                                            <p:cond delay="2502"/>
                                          </p:stCondLst>
                                        </p:cTn>
                                        <p:tgtEl>
                                          <p:spTgt spid="8"/>
                                        </p:tgtEl>
                                      </p:cBhvr>
                                      <p:to x="100000" y="100000"/>
                                    </p:animScale>
                                    <p:animScale>
                                      <p:cBhvr>
                                        <p:cTn id="52" dur="39">
                                          <p:stCondLst>
                                            <p:cond delay="2712"/>
                                          </p:stCondLst>
                                        </p:cTn>
                                        <p:tgtEl>
                                          <p:spTgt spid="8"/>
                                        </p:tgtEl>
                                      </p:cBhvr>
                                      <p:to x="100000" y="95000"/>
                                    </p:animScale>
                                    <p:animScale>
                                      <p:cBhvr>
                                        <p:cTn id="53" dur="249" decel="50000">
                                          <p:stCondLst>
                                            <p:cond delay="2751"/>
                                          </p:stCondLst>
                                        </p:cTn>
                                        <p:tgtEl>
                                          <p:spTgt spid="8"/>
                                        </p:tgtEl>
                                      </p:cBhvr>
                                      <p:to x="100000" y="100000"/>
                                    </p:animScale>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54" fill="hold">
                      <p:stCondLst>
                        <p:cond delay="indefinite"/>
                      </p:stCondLst>
                      <p:childTnLst>
                        <p:par>
                          <p:cTn id="55" fill="hold">
                            <p:stCondLst>
                              <p:cond delay="0"/>
                            </p:stCondLst>
                            <p:childTnLst>
                              <p:par>
                                <p:cTn id="56" presetID="31" presetClass="entr" presetSubtype="0" fill="hold" nodeType="clickEffect">
                                  <p:stCondLst>
                                    <p:cond delay="0"/>
                                  </p:stCondLst>
                                  <p:childTnLst>
                                    <p:set>
                                      <p:cBhvr>
                                        <p:cTn id="57" dur="1" fill="hold">
                                          <p:stCondLst>
                                            <p:cond delay="0"/>
                                          </p:stCondLst>
                                        </p:cTn>
                                        <p:tgtEl>
                                          <p:spTgt spid="11">
                                            <p:txEl>
                                              <p:pRg st="0" end="0"/>
                                            </p:txEl>
                                          </p:spTgt>
                                        </p:tgtEl>
                                        <p:attrNameLst>
                                          <p:attrName>style.visibility</p:attrName>
                                        </p:attrNameLst>
                                      </p:cBhvr>
                                      <p:to>
                                        <p:strVal val="visible"/>
                                      </p:to>
                                    </p:set>
                                    <p:anim calcmode="lin" valueType="num">
                                      <p:cBhvr>
                                        <p:cTn id="58" dur="1000" fill="hold"/>
                                        <p:tgtEl>
                                          <p:spTgt spid="11">
                                            <p:txEl>
                                              <p:pRg st="0" end="0"/>
                                            </p:txEl>
                                          </p:spTgt>
                                        </p:tgtEl>
                                        <p:attrNameLst>
                                          <p:attrName>ppt_w</p:attrName>
                                        </p:attrNameLst>
                                      </p:cBhvr>
                                      <p:tavLst>
                                        <p:tav tm="0">
                                          <p:val>
                                            <p:fltVal val="0"/>
                                          </p:val>
                                        </p:tav>
                                        <p:tav tm="100000">
                                          <p:val>
                                            <p:strVal val="#ppt_w"/>
                                          </p:val>
                                        </p:tav>
                                      </p:tavLst>
                                    </p:anim>
                                    <p:anim calcmode="lin" valueType="num">
                                      <p:cBhvr>
                                        <p:cTn id="59" dur="1000" fill="hold"/>
                                        <p:tgtEl>
                                          <p:spTgt spid="11">
                                            <p:txEl>
                                              <p:pRg st="0" end="0"/>
                                            </p:txEl>
                                          </p:spTgt>
                                        </p:tgtEl>
                                        <p:attrNameLst>
                                          <p:attrName>ppt_h</p:attrName>
                                        </p:attrNameLst>
                                      </p:cBhvr>
                                      <p:tavLst>
                                        <p:tav tm="0">
                                          <p:val>
                                            <p:fltVal val="0"/>
                                          </p:val>
                                        </p:tav>
                                        <p:tav tm="100000">
                                          <p:val>
                                            <p:strVal val="#ppt_h"/>
                                          </p:val>
                                        </p:tav>
                                      </p:tavLst>
                                    </p:anim>
                                    <p:anim calcmode="lin" valueType="num">
                                      <p:cBhvr>
                                        <p:cTn id="60" dur="1000" fill="hold"/>
                                        <p:tgtEl>
                                          <p:spTgt spid="11">
                                            <p:txEl>
                                              <p:pRg st="0" end="0"/>
                                            </p:txEl>
                                          </p:spTgt>
                                        </p:tgtEl>
                                        <p:attrNameLst>
                                          <p:attrName>style.rotation</p:attrName>
                                        </p:attrNameLst>
                                      </p:cBhvr>
                                      <p:tavLst>
                                        <p:tav tm="0">
                                          <p:val>
                                            <p:fltVal val="90"/>
                                          </p:val>
                                        </p:tav>
                                        <p:tav tm="100000">
                                          <p:val>
                                            <p:fltVal val="0"/>
                                          </p:val>
                                        </p:tav>
                                      </p:tavLst>
                                    </p:anim>
                                    <p:animEffect transition="in" filter="fade">
                                      <p:cBhvr>
                                        <p:cTn id="61" dur="1000"/>
                                        <p:tgtEl>
                                          <p:spTgt spid="11">
                                            <p:txEl>
                                              <p:pRg st="0" end="0"/>
                                            </p:txEl>
                                          </p:spTgt>
                                        </p:tgtEl>
                                      </p:cBhvr>
                                    </p:animEffect>
                                  </p:childTnLst>
                                  <p:subTnLst>
                                    <p:set>
                                      <p:cBhvr override="childStyle">
                                        <p:cTn dur="1" fill="hold" display="0" masterRel="nextClick" afterEffect="1"/>
                                        <p:tgtEl>
                                          <p:spTgt spid="11">
                                            <p:txEl>
                                              <p:pRg st="0" end="0"/>
                                            </p:txEl>
                                          </p:spTgt>
                                        </p:tgtEl>
                                        <p:attrNameLst>
                                          <p:attrName>style.visibility</p:attrName>
                                        </p:attrNameLst>
                                      </p:cBhvr>
                                      <p:to>
                                        <p:strVal val="hidden"/>
                                      </p:to>
                                    </p:set>
                                  </p:subTnLst>
                                </p:cTn>
                              </p:par>
                              <p:par>
                                <p:cTn id="62" presetID="42" presetClass="entr" presetSubtype="0" fill="hold" grpId="0" nodeType="withEffect">
                                  <p:stCondLst>
                                    <p:cond delay="0"/>
                                  </p:stCondLst>
                                  <p:childTnLst>
                                    <p:set>
                                      <p:cBhvr>
                                        <p:cTn id="63" dur="1" fill="hold">
                                          <p:stCondLst>
                                            <p:cond delay="0"/>
                                          </p:stCondLst>
                                        </p:cTn>
                                        <p:tgtEl>
                                          <p:spTgt spid="12"/>
                                        </p:tgtEl>
                                        <p:attrNameLst>
                                          <p:attrName>style.visibility</p:attrName>
                                        </p:attrNameLst>
                                      </p:cBhvr>
                                      <p:to>
                                        <p:strVal val="visible"/>
                                      </p:to>
                                    </p:set>
                                    <p:animEffect transition="in" filter="fade">
                                      <p:cBhvr>
                                        <p:cTn id="64" dur="1000"/>
                                        <p:tgtEl>
                                          <p:spTgt spid="12"/>
                                        </p:tgtEl>
                                      </p:cBhvr>
                                    </p:animEffect>
                                    <p:anim calcmode="lin" valueType="num">
                                      <p:cBhvr>
                                        <p:cTn id="65" dur="1000" fill="hold"/>
                                        <p:tgtEl>
                                          <p:spTgt spid="12"/>
                                        </p:tgtEl>
                                        <p:attrNameLst>
                                          <p:attrName>ppt_x</p:attrName>
                                        </p:attrNameLst>
                                      </p:cBhvr>
                                      <p:tavLst>
                                        <p:tav tm="0">
                                          <p:val>
                                            <p:strVal val="#ppt_x"/>
                                          </p:val>
                                        </p:tav>
                                        <p:tav tm="100000">
                                          <p:val>
                                            <p:strVal val="#ppt_x"/>
                                          </p:val>
                                        </p:tav>
                                      </p:tavLst>
                                    </p:anim>
                                    <p:anim calcmode="lin" valueType="num">
                                      <p:cBhvr>
                                        <p:cTn id="66" dur="1000" fill="hold"/>
                                        <p:tgtEl>
                                          <p:spTgt spid="12"/>
                                        </p:tgtEl>
                                        <p:attrNameLst>
                                          <p:attrName>ppt_y</p:attrName>
                                        </p:attrNameLst>
                                      </p:cBhvr>
                                      <p:tavLst>
                                        <p:tav tm="0">
                                          <p:val>
                                            <p:strVal val="#ppt_y+.1"/>
                                          </p:val>
                                        </p:tav>
                                        <p:tav tm="100000">
                                          <p:val>
                                            <p:strVal val="#ppt_y"/>
                                          </p:val>
                                        </p:tav>
                                      </p:tavLst>
                                    </p:anim>
                                  </p:childTnLst>
                                  <p:subTnLst>
                                    <p:set>
                                      <p:cBhvr override="childStyle">
                                        <p:cTn dur="1" fill="hold" display="0" masterRel="nextClick" afterEffect="1"/>
                                        <p:tgtEl>
                                          <p:spTgt spid="12"/>
                                        </p:tgtEl>
                                        <p:attrNameLst>
                                          <p:attrName>style.visibility</p:attrName>
                                        </p:attrNameLst>
                                      </p:cBhvr>
                                      <p:to>
                                        <p:strVal val="hidden"/>
                                      </p:to>
                                    </p:set>
                                  </p:subTnLst>
                                </p:cTn>
                              </p:par>
                            </p:childTnLst>
                          </p:cTn>
                        </p:par>
                      </p:childTnLst>
                    </p:cTn>
                  </p:par>
                  <p:par>
                    <p:cTn id="67" fill="hold">
                      <p:stCondLst>
                        <p:cond delay="indefinite"/>
                      </p:stCondLst>
                      <p:childTnLst>
                        <p:par>
                          <p:cTn id="68" fill="hold">
                            <p:stCondLst>
                              <p:cond delay="0"/>
                            </p:stCondLst>
                            <p:childTnLst>
                              <p:par>
                                <p:cTn id="69" presetID="31" presetClass="entr" presetSubtype="0" fill="hold" nodeType="clickEffect">
                                  <p:stCondLst>
                                    <p:cond delay="0"/>
                                  </p:stCondLst>
                                  <p:childTnLst>
                                    <p:set>
                                      <p:cBhvr>
                                        <p:cTn id="70" dur="1" fill="hold">
                                          <p:stCondLst>
                                            <p:cond delay="0"/>
                                          </p:stCondLst>
                                        </p:cTn>
                                        <p:tgtEl>
                                          <p:spTgt spid="7"/>
                                        </p:tgtEl>
                                        <p:attrNameLst>
                                          <p:attrName>style.visibility</p:attrName>
                                        </p:attrNameLst>
                                      </p:cBhvr>
                                      <p:to>
                                        <p:strVal val="visible"/>
                                      </p:to>
                                    </p:set>
                                    <p:anim calcmode="lin" valueType="num">
                                      <p:cBhvr>
                                        <p:cTn id="71" dur="1000" fill="hold"/>
                                        <p:tgtEl>
                                          <p:spTgt spid="7"/>
                                        </p:tgtEl>
                                        <p:attrNameLst>
                                          <p:attrName>ppt_w</p:attrName>
                                        </p:attrNameLst>
                                      </p:cBhvr>
                                      <p:tavLst>
                                        <p:tav tm="0">
                                          <p:val>
                                            <p:fltVal val="0"/>
                                          </p:val>
                                        </p:tav>
                                        <p:tav tm="100000">
                                          <p:val>
                                            <p:strVal val="#ppt_w"/>
                                          </p:val>
                                        </p:tav>
                                      </p:tavLst>
                                    </p:anim>
                                    <p:anim calcmode="lin" valueType="num">
                                      <p:cBhvr>
                                        <p:cTn id="72" dur="1000" fill="hold"/>
                                        <p:tgtEl>
                                          <p:spTgt spid="7"/>
                                        </p:tgtEl>
                                        <p:attrNameLst>
                                          <p:attrName>ppt_h</p:attrName>
                                        </p:attrNameLst>
                                      </p:cBhvr>
                                      <p:tavLst>
                                        <p:tav tm="0">
                                          <p:val>
                                            <p:fltVal val="0"/>
                                          </p:val>
                                        </p:tav>
                                        <p:tav tm="100000">
                                          <p:val>
                                            <p:strVal val="#ppt_h"/>
                                          </p:val>
                                        </p:tav>
                                      </p:tavLst>
                                    </p:anim>
                                    <p:anim calcmode="lin" valueType="num">
                                      <p:cBhvr>
                                        <p:cTn id="73" dur="1000" fill="hold"/>
                                        <p:tgtEl>
                                          <p:spTgt spid="7"/>
                                        </p:tgtEl>
                                        <p:attrNameLst>
                                          <p:attrName>style.rotation</p:attrName>
                                        </p:attrNameLst>
                                      </p:cBhvr>
                                      <p:tavLst>
                                        <p:tav tm="0">
                                          <p:val>
                                            <p:fltVal val="90"/>
                                          </p:val>
                                        </p:tav>
                                        <p:tav tm="100000">
                                          <p:val>
                                            <p:fltVal val="0"/>
                                          </p:val>
                                        </p:tav>
                                      </p:tavLst>
                                    </p:anim>
                                    <p:animEffect transition="in" filter="fade">
                                      <p:cBhvr>
                                        <p:cTn id="74" dur="1000"/>
                                        <p:tgtEl>
                                          <p:spTgt spid="7"/>
                                        </p:tgtEl>
                                      </p:cBhvr>
                                    </p:animEffect>
                                  </p:childTnLst>
                                  <p:subTnLst>
                                    <p:set>
                                      <p:cBhvr override="childStyle">
                                        <p:cTn dur="1" fill="hold" display="0" masterRel="nextClick" afterEffect="1"/>
                                        <p:tgtEl>
                                          <p:spTgt spid="7"/>
                                        </p:tgtEl>
                                        <p:attrNameLst>
                                          <p:attrName>style.visibility</p:attrName>
                                        </p:attrNameLst>
                                      </p:cBhvr>
                                      <p:to>
                                        <p:strVal val="hidden"/>
                                      </p:to>
                                    </p:set>
                                  </p:subTnLst>
                                </p:cTn>
                              </p:par>
                            </p:childTnLst>
                          </p:cTn>
                        </p:par>
                      </p:childTnLst>
                    </p:cTn>
                  </p:par>
                  <p:par>
                    <p:cTn id="75" fill="hold">
                      <p:stCondLst>
                        <p:cond delay="indefinite"/>
                      </p:stCondLst>
                      <p:childTnLst>
                        <p:par>
                          <p:cTn id="76" fill="hold">
                            <p:stCondLst>
                              <p:cond delay="0"/>
                            </p:stCondLst>
                            <p:childTnLst>
                              <p:par>
                                <p:cTn id="77" presetID="31" presetClass="entr" presetSubtype="0" fill="hold" grpId="0" nodeType="clickEffect">
                                  <p:stCondLst>
                                    <p:cond delay="0"/>
                                  </p:stCondLst>
                                  <p:childTnLst>
                                    <p:set>
                                      <p:cBhvr>
                                        <p:cTn id="78" dur="1" fill="hold">
                                          <p:stCondLst>
                                            <p:cond delay="0"/>
                                          </p:stCondLst>
                                        </p:cTn>
                                        <p:tgtEl>
                                          <p:spTgt spid="14"/>
                                        </p:tgtEl>
                                        <p:attrNameLst>
                                          <p:attrName>style.visibility</p:attrName>
                                        </p:attrNameLst>
                                      </p:cBhvr>
                                      <p:to>
                                        <p:strVal val="visible"/>
                                      </p:to>
                                    </p:set>
                                    <p:anim calcmode="lin" valueType="num">
                                      <p:cBhvr>
                                        <p:cTn id="79" dur="1000" fill="hold"/>
                                        <p:tgtEl>
                                          <p:spTgt spid="14"/>
                                        </p:tgtEl>
                                        <p:attrNameLst>
                                          <p:attrName>ppt_w</p:attrName>
                                        </p:attrNameLst>
                                      </p:cBhvr>
                                      <p:tavLst>
                                        <p:tav tm="0">
                                          <p:val>
                                            <p:fltVal val="0"/>
                                          </p:val>
                                        </p:tav>
                                        <p:tav tm="100000">
                                          <p:val>
                                            <p:strVal val="#ppt_w"/>
                                          </p:val>
                                        </p:tav>
                                      </p:tavLst>
                                    </p:anim>
                                    <p:anim calcmode="lin" valueType="num">
                                      <p:cBhvr>
                                        <p:cTn id="80" dur="1000" fill="hold"/>
                                        <p:tgtEl>
                                          <p:spTgt spid="14"/>
                                        </p:tgtEl>
                                        <p:attrNameLst>
                                          <p:attrName>ppt_h</p:attrName>
                                        </p:attrNameLst>
                                      </p:cBhvr>
                                      <p:tavLst>
                                        <p:tav tm="0">
                                          <p:val>
                                            <p:fltVal val="0"/>
                                          </p:val>
                                        </p:tav>
                                        <p:tav tm="100000">
                                          <p:val>
                                            <p:strVal val="#ppt_h"/>
                                          </p:val>
                                        </p:tav>
                                      </p:tavLst>
                                    </p:anim>
                                    <p:anim calcmode="lin" valueType="num">
                                      <p:cBhvr>
                                        <p:cTn id="81" dur="1000" fill="hold"/>
                                        <p:tgtEl>
                                          <p:spTgt spid="14"/>
                                        </p:tgtEl>
                                        <p:attrNameLst>
                                          <p:attrName>style.rotation</p:attrName>
                                        </p:attrNameLst>
                                      </p:cBhvr>
                                      <p:tavLst>
                                        <p:tav tm="0">
                                          <p:val>
                                            <p:fltVal val="90"/>
                                          </p:val>
                                        </p:tav>
                                        <p:tav tm="100000">
                                          <p:val>
                                            <p:fltVal val="0"/>
                                          </p:val>
                                        </p:tav>
                                      </p:tavLst>
                                    </p:anim>
                                    <p:animEffect transition="in" filter="fade">
                                      <p:cBhvr>
                                        <p:cTn id="82" dur="1000"/>
                                        <p:tgtEl>
                                          <p:spTgt spid="14"/>
                                        </p:tgtEl>
                                      </p:cBhvr>
                                    </p:animEffect>
                                  </p:childTnLst>
                                  <p:subTnLst>
                                    <p:set>
                                      <p:cBhvr override="childStyle">
                                        <p:cTn dur="1" fill="hold" display="0" masterRel="nextClick" afterEffect="1"/>
                                        <p:tgtEl>
                                          <p:spTgt spid="14"/>
                                        </p:tgtEl>
                                        <p:attrNameLst>
                                          <p:attrName>style.visibility</p:attrName>
                                        </p:attrNameLst>
                                      </p:cBhvr>
                                      <p:to>
                                        <p:strVal val="hidden"/>
                                      </p:to>
                                    </p:set>
                                  </p:subTnLst>
                                </p:cTn>
                              </p:par>
                              <p:par>
                                <p:cTn id="83" presetID="42" presetClass="entr" presetSubtype="0" fill="hold" grpId="0" nodeType="withEffect">
                                  <p:stCondLst>
                                    <p:cond delay="0"/>
                                  </p:stCondLst>
                                  <p:childTnLst>
                                    <p:set>
                                      <p:cBhvr>
                                        <p:cTn id="84" dur="1" fill="hold">
                                          <p:stCondLst>
                                            <p:cond delay="0"/>
                                          </p:stCondLst>
                                        </p:cTn>
                                        <p:tgtEl>
                                          <p:spTgt spid="15"/>
                                        </p:tgtEl>
                                        <p:attrNameLst>
                                          <p:attrName>style.visibility</p:attrName>
                                        </p:attrNameLst>
                                      </p:cBhvr>
                                      <p:to>
                                        <p:strVal val="visible"/>
                                      </p:to>
                                    </p:set>
                                    <p:animEffect transition="in" filter="fade">
                                      <p:cBhvr>
                                        <p:cTn id="85" dur="1000"/>
                                        <p:tgtEl>
                                          <p:spTgt spid="15"/>
                                        </p:tgtEl>
                                      </p:cBhvr>
                                    </p:animEffect>
                                    <p:anim calcmode="lin" valueType="num">
                                      <p:cBhvr>
                                        <p:cTn id="86" dur="1000" fill="hold"/>
                                        <p:tgtEl>
                                          <p:spTgt spid="15"/>
                                        </p:tgtEl>
                                        <p:attrNameLst>
                                          <p:attrName>ppt_x</p:attrName>
                                        </p:attrNameLst>
                                      </p:cBhvr>
                                      <p:tavLst>
                                        <p:tav tm="0">
                                          <p:val>
                                            <p:strVal val="#ppt_x"/>
                                          </p:val>
                                        </p:tav>
                                        <p:tav tm="100000">
                                          <p:val>
                                            <p:strVal val="#ppt_x"/>
                                          </p:val>
                                        </p:tav>
                                      </p:tavLst>
                                    </p:anim>
                                    <p:anim calcmode="lin" valueType="num">
                                      <p:cBhvr>
                                        <p:cTn id="87" dur="1000" fill="hold"/>
                                        <p:tgtEl>
                                          <p:spTgt spid="15"/>
                                        </p:tgtEl>
                                        <p:attrNameLst>
                                          <p:attrName>ppt_y</p:attrName>
                                        </p:attrNameLst>
                                      </p:cBhvr>
                                      <p:tavLst>
                                        <p:tav tm="0">
                                          <p:val>
                                            <p:strVal val="#ppt_y+.1"/>
                                          </p:val>
                                        </p:tav>
                                        <p:tav tm="100000">
                                          <p:val>
                                            <p:strVal val="#ppt_y"/>
                                          </p:val>
                                        </p:tav>
                                      </p:tavLst>
                                    </p:anim>
                                  </p:childTnLst>
                                  <p:subTnLst>
                                    <p:set>
                                      <p:cBhvr override="childStyle">
                                        <p:cTn dur="1" fill="hold" display="0" masterRel="nextClick" afterEffect="1"/>
                                        <p:tgtEl>
                                          <p:spTgt spid="15"/>
                                        </p:tgtEl>
                                        <p:attrNameLst>
                                          <p:attrName>style.visibility</p:attrName>
                                        </p:attrNameLst>
                                      </p:cBhvr>
                                      <p:to>
                                        <p:strVal val="hidden"/>
                                      </p:to>
                                    </p:set>
                                  </p:subTnLst>
                                </p:cTn>
                              </p:par>
                              <p:par>
                                <p:cTn id="88" presetID="1" presetClass="entr" presetSubtype="0" fill="hold" grpId="0" nodeType="withEffect">
                                  <p:stCondLst>
                                    <p:cond delay="0"/>
                                  </p:stCondLst>
                                  <p:childTnLst>
                                    <p:set>
                                      <p:cBhvr>
                                        <p:cTn id="89" dur="1" fill="hold">
                                          <p:stCondLst>
                                            <p:cond delay="0"/>
                                          </p:stCondLst>
                                        </p:cTn>
                                        <p:tgtEl>
                                          <p:spTgt spid="10"/>
                                        </p:tgtEl>
                                        <p:attrNameLst>
                                          <p:attrName>style.visibility</p:attrName>
                                        </p:attrNameLst>
                                      </p:cBhvr>
                                      <p:to>
                                        <p:strVal val="visible"/>
                                      </p:to>
                                    </p:set>
                                  </p:childTnLst>
                                </p:cTn>
                              </p:par>
                            </p:childTnLst>
                          </p:cTn>
                        </p:par>
                      </p:childTnLst>
                    </p:cTn>
                  </p:par>
                  <p:par>
                    <p:cTn id="90" fill="hold">
                      <p:stCondLst>
                        <p:cond delay="indefinite"/>
                      </p:stCondLst>
                      <p:childTnLst>
                        <p:par>
                          <p:cTn id="91" fill="hold">
                            <p:stCondLst>
                              <p:cond delay="0"/>
                            </p:stCondLst>
                            <p:childTnLst>
                              <p:par>
                                <p:cTn id="92" presetID="53" presetClass="entr" presetSubtype="16" fill="hold" grpId="0" nodeType="clickEffect">
                                  <p:stCondLst>
                                    <p:cond delay="0"/>
                                  </p:stCondLst>
                                  <p:childTnLst>
                                    <p:set>
                                      <p:cBhvr>
                                        <p:cTn id="93" dur="1" fill="hold">
                                          <p:stCondLst>
                                            <p:cond delay="0"/>
                                          </p:stCondLst>
                                        </p:cTn>
                                        <p:tgtEl>
                                          <p:spTgt spid="18"/>
                                        </p:tgtEl>
                                        <p:attrNameLst>
                                          <p:attrName>style.visibility</p:attrName>
                                        </p:attrNameLst>
                                      </p:cBhvr>
                                      <p:to>
                                        <p:strVal val="visible"/>
                                      </p:to>
                                    </p:set>
                                    <p:anim calcmode="lin" valueType="num">
                                      <p:cBhvr>
                                        <p:cTn id="94" dur="5000" fill="hold"/>
                                        <p:tgtEl>
                                          <p:spTgt spid="18"/>
                                        </p:tgtEl>
                                        <p:attrNameLst>
                                          <p:attrName>ppt_w</p:attrName>
                                        </p:attrNameLst>
                                      </p:cBhvr>
                                      <p:tavLst>
                                        <p:tav tm="0">
                                          <p:val>
                                            <p:fltVal val="0"/>
                                          </p:val>
                                        </p:tav>
                                        <p:tav tm="100000">
                                          <p:val>
                                            <p:strVal val="#ppt_w"/>
                                          </p:val>
                                        </p:tav>
                                      </p:tavLst>
                                    </p:anim>
                                    <p:anim calcmode="lin" valueType="num">
                                      <p:cBhvr>
                                        <p:cTn id="95" dur="5000" fill="hold"/>
                                        <p:tgtEl>
                                          <p:spTgt spid="18"/>
                                        </p:tgtEl>
                                        <p:attrNameLst>
                                          <p:attrName>ppt_h</p:attrName>
                                        </p:attrNameLst>
                                      </p:cBhvr>
                                      <p:tavLst>
                                        <p:tav tm="0">
                                          <p:val>
                                            <p:fltVal val="0"/>
                                          </p:val>
                                        </p:tav>
                                        <p:tav tm="100000">
                                          <p:val>
                                            <p:strVal val="#ppt_h"/>
                                          </p:val>
                                        </p:tav>
                                      </p:tavLst>
                                    </p:anim>
                                    <p:animEffect transition="in" filter="fade">
                                      <p:cBhvr>
                                        <p:cTn id="96" dur="5000"/>
                                        <p:tgtEl>
                                          <p:spTgt spid="18"/>
                                        </p:tgtEl>
                                      </p:cBhvr>
                                    </p:animEffect>
                                  </p:childTnLst>
                                  <p:subTnLst>
                                    <p:set>
                                      <p:cBhvr override="childStyle">
                                        <p:cTn dur="1" fill="hold" display="0" masterRel="nextClick" afterEffect="1"/>
                                        <p:tgtEl>
                                          <p:spTgt spid="18"/>
                                        </p:tgtEl>
                                        <p:attrNameLst>
                                          <p:attrName>style.visibility</p:attrName>
                                        </p:attrNameLst>
                                      </p:cBhvr>
                                      <p:to>
                                        <p:strVal val="hidden"/>
                                      </p:to>
                                    </p:set>
                                  </p:subTnLst>
                                </p:cTn>
                              </p:par>
                            </p:childTnLst>
                          </p:cTn>
                        </p:par>
                      </p:childTnLst>
                    </p:cTn>
                  </p:par>
                  <p:par>
                    <p:cTn id="97" fill="hold">
                      <p:stCondLst>
                        <p:cond delay="indefinite"/>
                      </p:stCondLst>
                      <p:childTnLst>
                        <p:par>
                          <p:cTn id="98" fill="hold">
                            <p:stCondLst>
                              <p:cond delay="0"/>
                            </p:stCondLst>
                            <p:childTnLst>
                              <p:par>
                                <p:cTn id="99" presetID="45" presetClass="entr" presetSubtype="0" repeatCount="indefinite" fill="hold" nodeType="clickEffect">
                                  <p:stCondLst>
                                    <p:cond delay="200"/>
                                  </p:stCondLst>
                                  <p:childTnLst>
                                    <p:set>
                                      <p:cBhvr>
                                        <p:cTn id="100" dur="1" fill="hold">
                                          <p:stCondLst>
                                            <p:cond delay="0"/>
                                          </p:stCondLst>
                                        </p:cTn>
                                        <p:tgtEl>
                                          <p:spTgt spid="16"/>
                                        </p:tgtEl>
                                        <p:attrNameLst>
                                          <p:attrName>style.visibility</p:attrName>
                                        </p:attrNameLst>
                                      </p:cBhvr>
                                      <p:to>
                                        <p:strVal val="visible"/>
                                      </p:to>
                                    </p:set>
                                    <p:animEffect transition="in" filter="fade">
                                      <p:cBhvr>
                                        <p:cTn id="101" dur="5000"/>
                                        <p:tgtEl>
                                          <p:spTgt spid="16"/>
                                        </p:tgtEl>
                                      </p:cBhvr>
                                    </p:animEffect>
                                    <p:anim calcmode="lin" valueType="num">
                                      <p:cBhvr>
                                        <p:cTn id="102" dur="5000" fill="hold"/>
                                        <p:tgtEl>
                                          <p:spTgt spid="16"/>
                                        </p:tgtEl>
                                        <p:attrNameLst>
                                          <p:attrName>ppt_w</p:attrName>
                                        </p:attrNameLst>
                                      </p:cBhvr>
                                      <p:tavLst>
                                        <p:tav tm="0" fmla="#ppt_w*sin(2.5*pi*$)">
                                          <p:val>
                                            <p:fltVal val="0"/>
                                          </p:val>
                                        </p:tav>
                                        <p:tav tm="100000">
                                          <p:val>
                                            <p:fltVal val="1"/>
                                          </p:val>
                                        </p:tav>
                                      </p:tavLst>
                                    </p:anim>
                                    <p:anim calcmode="lin" valueType="num">
                                      <p:cBhvr>
                                        <p:cTn id="103" dur="5000" fill="hold"/>
                                        <p:tgtEl>
                                          <p:spTgt spid="16"/>
                                        </p:tgtEl>
                                        <p:attrNameLst>
                                          <p:attrName>ppt_h</p:attrName>
                                        </p:attrNameLst>
                                      </p:cBhvr>
                                      <p:tavLst>
                                        <p:tav tm="0">
                                          <p:val>
                                            <p:strVal val="#ppt_h"/>
                                          </p:val>
                                        </p:tav>
                                        <p:tav tm="100000">
                                          <p:val>
                                            <p:strVal val="#ppt_h"/>
                                          </p:val>
                                        </p:tav>
                                      </p:tavLst>
                                    </p:anim>
                                  </p:childTnLst>
                                  <p:subTnLst>
                                    <p:set>
                                      <p:cBhvr override="childStyle">
                                        <p:cTn dur="1" fill="hold" display="0" masterRel="nextClick" afterEffect="1"/>
                                        <p:tgtEl>
                                          <p:spTgt spid="16"/>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3" grpId="0"/>
      <p:bldP spid="14" grpId="0"/>
      <p:bldP spid="15" grpId="0"/>
      <p:bldP spid="1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0" y="3803596"/>
            <a:ext cx="18288000" cy="6445303"/>
            <a:chOff x="0" y="0"/>
            <a:chExt cx="4816593" cy="2709333"/>
          </a:xfrm>
        </p:grpSpPr>
        <p:sp>
          <p:nvSpPr>
            <p:cNvPr id="6" name="Freeform 6"/>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gradFill rotWithShape="1">
              <a:gsLst>
                <a:gs pos="0">
                  <a:srgbClr val="5DE0E6">
                    <a:alpha val="100000"/>
                  </a:srgbClr>
                </a:gs>
                <a:gs pos="100000">
                  <a:srgbClr val="004AAD">
                    <a:alpha val="100000"/>
                  </a:srgbClr>
                </a:gs>
              </a:gsLst>
              <a:lin ang="0"/>
            </a:gradFill>
          </p:spPr>
        </p:sp>
        <p:sp>
          <p:nvSpPr>
            <p:cNvPr id="7" name="TextBox 7"/>
            <p:cNvSpPr txBox="1"/>
            <p:nvPr/>
          </p:nvSpPr>
          <p:spPr>
            <a:xfrm>
              <a:off x="0" y="-47625"/>
              <a:ext cx="4816593" cy="2756958"/>
            </a:xfrm>
            <a:prstGeom prst="rect">
              <a:avLst/>
            </a:prstGeom>
          </p:spPr>
          <p:txBody>
            <a:bodyPr lIns="50800" tIns="50800" rIns="50800" bIns="50800" rtlCol="0" anchor="ctr"/>
            <a:lstStyle/>
            <a:p>
              <a:pPr algn="ctr">
                <a:lnSpc>
                  <a:spcPts val="2239"/>
                </a:lnSpc>
              </a:pPr>
              <a:endParaRPr/>
            </a:p>
          </p:txBody>
        </p:sp>
      </p:grpSp>
      <p:sp>
        <p:nvSpPr>
          <p:cNvPr id="8" name="Freeform 8"/>
          <p:cNvSpPr/>
          <p:nvPr/>
        </p:nvSpPr>
        <p:spPr>
          <a:xfrm>
            <a:off x="6660795" y="4589727"/>
            <a:ext cx="4220308" cy="4114800"/>
          </a:xfrm>
          <a:custGeom>
            <a:avLst/>
            <a:gdLst/>
            <a:ahLst/>
            <a:cxnLst/>
            <a:rect l="l" t="t" r="r" b="b"/>
            <a:pathLst>
              <a:path w="4220308" h="4114800">
                <a:moveTo>
                  <a:pt x="0" y="0"/>
                </a:moveTo>
                <a:lnTo>
                  <a:pt x="4220308" y="0"/>
                </a:lnTo>
                <a:lnTo>
                  <a:pt x="4220308" y="4114800"/>
                </a:lnTo>
                <a:lnTo>
                  <a:pt x="0" y="411480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9" name="Freeform 9"/>
          <p:cNvSpPr/>
          <p:nvPr/>
        </p:nvSpPr>
        <p:spPr>
          <a:xfrm>
            <a:off x="642182" y="144891"/>
            <a:ext cx="2253417" cy="1950609"/>
          </a:xfrm>
          <a:custGeom>
            <a:avLst/>
            <a:gdLst/>
            <a:ahLst/>
            <a:cxnLst/>
            <a:rect l="l" t="t" r="r" b="b"/>
            <a:pathLst>
              <a:path w="2054296" h="1731721">
                <a:moveTo>
                  <a:pt x="0" y="0"/>
                </a:moveTo>
                <a:lnTo>
                  <a:pt x="2054296" y="0"/>
                </a:lnTo>
                <a:lnTo>
                  <a:pt x="2054296" y="1731721"/>
                </a:lnTo>
                <a:lnTo>
                  <a:pt x="0" y="1731721"/>
                </a:lnTo>
                <a:lnTo>
                  <a:pt x="0" y="0"/>
                </a:lnTo>
                <a:close/>
              </a:path>
            </a:pathLst>
          </a:custGeom>
          <a:blipFill>
            <a:blip r:embed="rId5"/>
            <a:stretch>
              <a:fillRect/>
            </a:stretch>
          </a:blipFill>
        </p:spPr>
      </p:sp>
      <p:sp>
        <p:nvSpPr>
          <p:cNvPr id="10" name="Freeform 10"/>
          <p:cNvSpPr/>
          <p:nvPr/>
        </p:nvSpPr>
        <p:spPr>
          <a:xfrm>
            <a:off x="1479769" y="5460294"/>
            <a:ext cx="3675655" cy="2456344"/>
          </a:xfrm>
          <a:custGeom>
            <a:avLst/>
            <a:gdLst/>
            <a:ahLst/>
            <a:cxnLst/>
            <a:rect l="l" t="t" r="r" b="b"/>
            <a:pathLst>
              <a:path w="3675655" h="2456344">
                <a:moveTo>
                  <a:pt x="0" y="0"/>
                </a:moveTo>
                <a:lnTo>
                  <a:pt x="3675655" y="0"/>
                </a:lnTo>
                <a:lnTo>
                  <a:pt x="3675655" y="2456344"/>
                </a:lnTo>
                <a:lnTo>
                  <a:pt x="0" y="2456344"/>
                </a:lnTo>
                <a:lnTo>
                  <a:pt x="0" y="0"/>
                </a:lnTo>
                <a:close/>
              </a:path>
            </a:pathLst>
          </a:custGeom>
          <a:blipFill>
            <a:blip r:embed="rId6"/>
            <a:stretch>
              <a:fillRect/>
            </a:stretch>
          </a:blipFill>
        </p:spPr>
      </p:sp>
      <p:sp>
        <p:nvSpPr>
          <p:cNvPr id="11" name="Freeform 11"/>
          <p:cNvSpPr/>
          <p:nvPr/>
        </p:nvSpPr>
        <p:spPr>
          <a:xfrm>
            <a:off x="12360672" y="5460294"/>
            <a:ext cx="4405874" cy="2373665"/>
          </a:xfrm>
          <a:custGeom>
            <a:avLst/>
            <a:gdLst/>
            <a:ahLst/>
            <a:cxnLst/>
            <a:rect l="l" t="t" r="r" b="b"/>
            <a:pathLst>
              <a:path w="4405874" h="2373665">
                <a:moveTo>
                  <a:pt x="0" y="0"/>
                </a:moveTo>
                <a:lnTo>
                  <a:pt x="4405875" y="0"/>
                </a:lnTo>
                <a:lnTo>
                  <a:pt x="4405875" y="2373665"/>
                </a:lnTo>
                <a:lnTo>
                  <a:pt x="0" y="2373665"/>
                </a:lnTo>
                <a:lnTo>
                  <a:pt x="0" y="0"/>
                </a:lnTo>
                <a:close/>
              </a:path>
            </a:pathLst>
          </a:custGeom>
          <a:blipFill>
            <a:blip r:embed="rId7"/>
            <a:stretch>
              <a:fillRect/>
            </a:stretch>
          </a:blipFill>
        </p:spPr>
      </p:sp>
      <p:sp>
        <p:nvSpPr>
          <p:cNvPr id="12" name="TextBox 12"/>
          <p:cNvSpPr txBox="1"/>
          <p:nvPr/>
        </p:nvSpPr>
        <p:spPr>
          <a:xfrm>
            <a:off x="1812719" y="2301187"/>
            <a:ext cx="14953828" cy="1502410"/>
          </a:xfrm>
          <a:prstGeom prst="rect">
            <a:avLst/>
          </a:prstGeom>
        </p:spPr>
        <p:txBody>
          <a:bodyPr lIns="0" tIns="0" rIns="0" bIns="0" rtlCol="0" anchor="t">
            <a:spAutoFit/>
          </a:bodyPr>
          <a:lstStyle/>
          <a:p>
            <a:pPr algn="ctr">
              <a:lnSpc>
                <a:spcPts val="3920"/>
              </a:lnSpc>
            </a:pPr>
            <a:r>
              <a:rPr lang="en-US" sz="3500" b="1" dirty="0">
                <a:solidFill>
                  <a:srgbClr val="1F2020"/>
                </a:solidFill>
                <a:latin typeface="Montserrat Bold"/>
                <a:ea typeface="Montserrat Bold"/>
                <a:cs typeface="Montserrat Bold"/>
                <a:sym typeface="Montserrat Bold"/>
              </a:rPr>
              <a:t>Wales is becoming a downright hostile place for the more than 80% of us who don’t speak the Welsh language” </a:t>
            </a:r>
          </a:p>
          <a:p>
            <a:pPr algn="ctr">
              <a:lnSpc>
                <a:spcPts val="3920"/>
              </a:lnSpc>
            </a:pPr>
            <a:endParaRPr lang="en-US" sz="3500" b="1" dirty="0">
              <a:solidFill>
                <a:srgbClr val="1F2020"/>
              </a:solidFill>
              <a:latin typeface="Montserrat Bold"/>
              <a:ea typeface="Montserrat Bold"/>
              <a:cs typeface="Montserrat Bold"/>
              <a:sym typeface="Montserrat Bold"/>
            </a:endParaRPr>
          </a:p>
        </p:txBody>
      </p:sp>
      <p:sp>
        <p:nvSpPr>
          <p:cNvPr id="13" name="TextBox 13"/>
          <p:cNvSpPr txBox="1"/>
          <p:nvPr/>
        </p:nvSpPr>
        <p:spPr>
          <a:xfrm>
            <a:off x="15109519" y="3014292"/>
            <a:ext cx="1657028" cy="257175"/>
          </a:xfrm>
          <a:prstGeom prst="rect">
            <a:avLst/>
          </a:prstGeom>
        </p:spPr>
        <p:txBody>
          <a:bodyPr lIns="0" tIns="0" rIns="0" bIns="0" rtlCol="0" anchor="t">
            <a:spAutoFit/>
          </a:bodyPr>
          <a:lstStyle/>
          <a:p>
            <a:pPr algn="l">
              <a:lnSpc>
                <a:spcPts val="2100"/>
              </a:lnSpc>
              <a:spcBef>
                <a:spcPct val="0"/>
              </a:spcBef>
            </a:pPr>
            <a:r>
              <a:rPr lang="en-US" sz="1500">
                <a:solidFill>
                  <a:srgbClr val="1F2020"/>
                </a:solidFill>
                <a:latin typeface="Open Sans"/>
                <a:ea typeface="Open Sans"/>
                <a:cs typeface="Open Sans"/>
                <a:sym typeface="Open Sans"/>
              </a:rPr>
              <a:t>(Stead, 2020)</a:t>
            </a:r>
          </a:p>
        </p:txBody>
      </p:sp>
      <p:sp>
        <p:nvSpPr>
          <p:cNvPr id="14" name="TextBox 14"/>
          <p:cNvSpPr txBox="1"/>
          <p:nvPr/>
        </p:nvSpPr>
        <p:spPr>
          <a:xfrm>
            <a:off x="4147308" y="757982"/>
            <a:ext cx="9925852" cy="718145"/>
          </a:xfrm>
          <a:prstGeom prst="rect">
            <a:avLst/>
          </a:prstGeom>
        </p:spPr>
        <p:txBody>
          <a:bodyPr wrap="square" lIns="0" tIns="0" rIns="0" bIns="0" rtlCol="0" anchor="t">
            <a:spAutoFit/>
          </a:bodyPr>
          <a:lstStyle/>
          <a:p>
            <a:pPr algn="ctr">
              <a:lnSpc>
                <a:spcPts val="5600"/>
              </a:lnSpc>
              <a:spcBef>
                <a:spcPct val="0"/>
              </a:spcBef>
            </a:pPr>
            <a:r>
              <a:rPr lang="en-US" sz="5000" b="1">
                <a:solidFill>
                  <a:srgbClr val="1F2020"/>
                </a:solidFill>
                <a:latin typeface="Montserrat Bold"/>
                <a:ea typeface="Montserrat Bold"/>
                <a:cs typeface="Montserrat Bold"/>
                <a:sym typeface="Montserrat Bold"/>
              </a:rPr>
              <a:t>Unlocking the potential</a:t>
            </a:r>
          </a:p>
        </p:txBody>
      </p:sp>
      <p:sp>
        <p:nvSpPr>
          <p:cNvPr id="15" name="TextBox 15"/>
          <p:cNvSpPr txBox="1"/>
          <p:nvPr/>
        </p:nvSpPr>
        <p:spPr>
          <a:xfrm>
            <a:off x="180444" y="9806395"/>
            <a:ext cx="14772221" cy="283210"/>
          </a:xfrm>
          <a:prstGeom prst="rect">
            <a:avLst/>
          </a:prstGeom>
        </p:spPr>
        <p:txBody>
          <a:bodyPr lIns="0" tIns="0" rIns="0" bIns="0" rtlCol="0" anchor="t">
            <a:spAutoFit/>
          </a:bodyPr>
          <a:lstStyle/>
          <a:p>
            <a:pPr algn="l">
              <a:lnSpc>
                <a:spcPts val="2239"/>
              </a:lnSpc>
              <a:spcBef>
                <a:spcPct val="0"/>
              </a:spcBef>
            </a:pPr>
            <a:r>
              <a:rPr lang="en-US" sz="1599">
                <a:solidFill>
                  <a:srgbClr val="1F2020"/>
                </a:solidFill>
                <a:latin typeface="Poppins"/>
                <a:ea typeface="Poppins"/>
                <a:cs typeface="Poppins"/>
                <a:sym typeface="Poppins"/>
              </a:rPr>
              <a:t>(</a:t>
            </a:r>
            <a:r>
              <a:rPr lang="en-US" sz="1599" err="1">
                <a:solidFill>
                  <a:srgbClr val="1F2020"/>
                </a:solidFill>
                <a:latin typeface="Poppins"/>
                <a:ea typeface="Poppins"/>
                <a:cs typeface="Poppins"/>
                <a:sym typeface="Poppins"/>
              </a:rPr>
              <a:t>Anderton</a:t>
            </a:r>
            <a:r>
              <a:rPr lang="en-US" sz="1599">
                <a:solidFill>
                  <a:srgbClr val="1F2020"/>
                </a:solidFill>
                <a:latin typeface="Poppins"/>
                <a:ea typeface="Poppins"/>
                <a:cs typeface="Poppins"/>
                <a:sym typeface="Poppins"/>
              </a:rPr>
              <a:t>, 2017; </a:t>
            </a:r>
            <a:r>
              <a:rPr lang="en-US" sz="1599" err="1">
                <a:solidFill>
                  <a:srgbClr val="1F2020"/>
                </a:solidFill>
                <a:latin typeface="Poppins"/>
                <a:ea typeface="Poppins"/>
                <a:cs typeface="Poppins"/>
                <a:sym typeface="Poppins"/>
              </a:rPr>
              <a:t>Canva</a:t>
            </a:r>
            <a:r>
              <a:rPr lang="en-US" sz="1599">
                <a:solidFill>
                  <a:srgbClr val="1F2020"/>
                </a:solidFill>
                <a:latin typeface="Poppins"/>
                <a:ea typeface="Poppins"/>
                <a:cs typeface="Poppins"/>
                <a:sym typeface="Poppins"/>
              </a:rPr>
              <a:t>, 2013; Morris and Jones, 2007; Stead, 2020; Welsh Government, 2015; Welsh Government, 2017)</a:t>
            </a:r>
          </a:p>
        </p:txBody>
      </p:sp>
      <p:sp>
        <p:nvSpPr>
          <p:cNvPr id="17" name="Rectangle 16"/>
          <p:cNvSpPr/>
          <p:nvPr/>
        </p:nvSpPr>
        <p:spPr>
          <a:xfrm>
            <a:off x="4975200" y="5943244"/>
            <a:ext cx="8759531" cy="1569660"/>
          </a:xfrm>
          <a:prstGeom prst="rect">
            <a:avLst/>
          </a:prstGeom>
          <a:noFill/>
        </p:spPr>
        <p:txBody>
          <a:bodyPr wrap="square" lIns="91440" tIns="45720" rIns="91440" bIns="45720">
            <a:spAutoFit/>
          </a:bodyPr>
          <a:lstStyle/>
          <a:p>
            <a:pPr algn="ctr"/>
            <a:r>
              <a:rPr lang="en-US" sz="9600" b="1" spc="146">
                <a:solidFill>
                  <a:srgbClr val="191919"/>
                </a:solidFill>
                <a:latin typeface="Aileron Ultra-Bold"/>
                <a:ea typeface="Aileron Ultra-Bold"/>
                <a:cs typeface="Aileron Ultra-Bold"/>
              </a:rPr>
              <a:t>Thank</a:t>
            </a:r>
            <a:r>
              <a:rPr lang="en-US" sz="9600" b="0" cap="none" spc="0">
                <a:ln w="0"/>
                <a:effectLst>
                  <a:reflection blurRad="6350" stA="53000" endA="300" endPos="35500" dir="5400000" sy="-90000" algn="bl" rotWithShape="0"/>
                </a:effectLst>
                <a:latin typeface="Algerian" panose="04020705040A02060702" pitchFamily="82" charset="0"/>
              </a:rPr>
              <a:t> </a:t>
            </a:r>
            <a:r>
              <a:rPr lang="en-US" sz="9600" b="1" spc="146">
                <a:solidFill>
                  <a:srgbClr val="191919"/>
                </a:solidFill>
                <a:latin typeface="Aileron Ultra-Bold"/>
                <a:ea typeface="Aileron Ultra-Bold"/>
                <a:cs typeface="Aileron Ultra-Bold"/>
              </a:rPr>
              <a:t>you</a:t>
            </a:r>
          </a:p>
        </p:txBody>
      </p:sp>
      <p:sp>
        <p:nvSpPr>
          <p:cNvPr id="18" name="Freeform 9"/>
          <p:cNvSpPr/>
          <p:nvPr/>
        </p:nvSpPr>
        <p:spPr>
          <a:xfrm>
            <a:off x="5940811" y="3338952"/>
            <a:ext cx="6712872" cy="6467442"/>
          </a:xfrm>
          <a:custGeom>
            <a:avLst/>
            <a:gdLst/>
            <a:ahLst/>
            <a:cxnLst/>
            <a:rect l="l" t="t" r="r" b="b"/>
            <a:pathLst>
              <a:path w="2054296" h="1731721">
                <a:moveTo>
                  <a:pt x="0" y="0"/>
                </a:moveTo>
                <a:lnTo>
                  <a:pt x="2054296" y="0"/>
                </a:lnTo>
                <a:lnTo>
                  <a:pt x="2054296" y="1731721"/>
                </a:lnTo>
                <a:lnTo>
                  <a:pt x="0" y="1731721"/>
                </a:lnTo>
                <a:lnTo>
                  <a:pt x="0" y="0"/>
                </a:lnTo>
                <a:close/>
              </a:path>
            </a:pathLst>
          </a:custGeom>
          <a:blipFill>
            <a:blip r:embed="rId5"/>
            <a:stretch>
              <a:fillRect/>
            </a:stretch>
          </a:blipFill>
        </p:spPr>
      </p:sp>
      <p:sp>
        <p:nvSpPr>
          <p:cNvPr id="16" name="Freeform 15"/>
          <p:cNvSpPr/>
          <p:nvPr/>
        </p:nvSpPr>
        <p:spPr>
          <a:xfrm>
            <a:off x="9515276" y="5547983"/>
            <a:ext cx="7315200" cy="1627632"/>
          </a:xfrm>
          <a:custGeom>
            <a:avLst/>
            <a:gdLst/>
            <a:ahLst/>
            <a:cxnLst/>
            <a:rect l="l" t="t" r="r" b="b"/>
            <a:pathLst>
              <a:path w="7315200" h="1627632">
                <a:moveTo>
                  <a:pt x="0" y="0"/>
                </a:moveTo>
                <a:lnTo>
                  <a:pt x="7315200" y="0"/>
                </a:lnTo>
                <a:lnTo>
                  <a:pt x="7315200" y="1627632"/>
                </a:lnTo>
                <a:lnTo>
                  <a:pt x="0" y="1627632"/>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txBody>
          <a:bodyPr/>
          <a:lstStyle/>
          <a:p>
            <a:endParaRPr lang="en-GB"/>
          </a:p>
        </p:txBody>
      </p:sp>
      <p:sp>
        <p:nvSpPr>
          <p:cNvPr id="19" name="Freeform 18"/>
          <p:cNvSpPr/>
          <p:nvPr/>
        </p:nvSpPr>
        <p:spPr>
          <a:xfrm>
            <a:off x="1901806" y="3907014"/>
            <a:ext cx="6463647" cy="5336427"/>
          </a:xfrm>
          <a:custGeom>
            <a:avLst/>
            <a:gdLst/>
            <a:ahLst/>
            <a:cxnLst/>
            <a:rect l="l" t="t" r="r" b="b"/>
            <a:pathLst>
              <a:path w="4094226" h="4114800">
                <a:moveTo>
                  <a:pt x="0" y="0"/>
                </a:moveTo>
                <a:lnTo>
                  <a:pt x="4094226" y="0"/>
                </a:lnTo>
                <a:lnTo>
                  <a:pt x="4094226" y="4114800"/>
                </a:lnTo>
                <a:lnTo>
                  <a:pt x="0" y="4114800"/>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txBody>
          <a:bodyPr/>
          <a:lstStyle/>
          <a:p>
            <a:endParaRPr lang="en-GB"/>
          </a:p>
        </p:txBody>
      </p:sp>
      <p:sp>
        <p:nvSpPr>
          <p:cNvPr id="20" name="Freeform 19"/>
          <p:cNvSpPr/>
          <p:nvPr/>
        </p:nvSpPr>
        <p:spPr>
          <a:xfrm>
            <a:off x="492423" y="4345717"/>
            <a:ext cx="4956847" cy="4729509"/>
          </a:xfrm>
          <a:custGeom>
            <a:avLst/>
            <a:gdLst/>
            <a:ahLst/>
            <a:cxnLst/>
            <a:rect l="l" t="t" r="r" b="b"/>
            <a:pathLst>
              <a:path w="7237480" h="6124869">
                <a:moveTo>
                  <a:pt x="0" y="0"/>
                </a:moveTo>
                <a:lnTo>
                  <a:pt x="7237480" y="0"/>
                </a:lnTo>
                <a:lnTo>
                  <a:pt x="7237480" y="6124868"/>
                </a:lnTo>
                <a:lnTo>
                  <a:pt x="0" y="6124868"/>
                </a:lnTo>
                <a:lnTo>
                  <a:pt x="0" y="0"/>
                </a:lnTo>
                <a:close/>
              </a:path>
            </a:pathLst>
          </a:custGeom>
          <a:blipFill>
            <a:blip r:embed="rId12"/>
            <a:srcRect/>
            <a:stretch>
              <a:fillRect l="-12120" r="-12517" b="-6912"/>
            </a:stretch>
          </a:blipFill>
        </p:spPr>
        <p:txBody>
          <a:bodyPr/>
          <a:lstStyle/>
          <a:p>
            <a:endParaRPr lang="en-GB"/>
          </a:p>
        </p:txBody>
      </p:sp>
      <p:sp>
        <p:nvSpPr>
          <p:cNvPr id="21" name="Freeform 20"/>
          <p:cNvSpPr/>
          <p:nvPr/>
        </p:nvSpPr>
        <p:spPr>
          <a:xfrm>
            <a:off x="13284966" y="4386664"/>
            <a:ext cx="3795063" cy="5455403"/>
          </a:xfrm>
          <a:custGeom>
            <a:avLst/>
            <a:gdLst/>
            <a:ahLst/>
            <a:cxnLst/>
            <a:rect l="l" t="t" r="r" b="b"/>
            <a:pathLst>
              <a:path w="3795063" h="5455403">
                <a:moveTo>
                  <a:pt x="0" y="0"/>
                </a:moveTo>
                <a:lnTo>
                  <a:pt x="3795063" y="0"/>
                </a:lnTo>
                <a:lnTo>
                  <a:pt x="3795063" y="5455402"/>
                </a:lnTo>
                <a:lnTo>
                  <a:pt x="0" y="5455402"/>
                </a:lnTo>
                <a:lnTo>
                  <a:pt x="0" y="0"/>
                </a:lnTo>
                <a:close/>
              </a:path>
            </a:pathLst>
          </a:custGeom>
          <a:blipFill>
            <a:blip r:embed="rId13"/>
            <a:stretch>
              <a:fillRect/>
            </a:stretch>
          </a:blipFill>
        </p:spPr>
        <p:txBody>
          <a:bodyPr/>
          <a:lstStyle/>
          <a:p>
            <a:endParaRPr lang="en-GB"/>
          </a:p>
        </p:txBody>
      </p:sp>
      <p:sp>
        <p:nvSpPr>
          <p:cNvPr id="22" name="Freeform 21"/>
          <p:cNvSpPr/>
          <p:nvPr/>
        </p:nvSpPr>
        <p:spPr>
          <a:xfrm>
            <a:off x="2768281" y="4803941"/>
            <a:ext cx="3224545" cy="3115717"/>
          </a:xfrm>
          <a:custGeom>
            <a:avLst/>
            <a:gdLst/>
            <a:ahLst/>
            <a:cxnLst/>
            <a:rect l="l" t="t" r="r" b="b"/>
            <a:pathLst>
              <a:path w="3224545" h="3115717">
                <a:moveTo>
                  <a:pt x="0" y="0"/>
                </a:moveTo>
                <a:lnTo>
                  <a:pt x="3224546" y="0"/>
                </a:lnTo>
                <a:lnTo>
                  <a:pt x="3224546" y="3115717"/>
                </a:lnTo>
                <a:lnTo>
                  <a:pt x="0" y="3115717"/>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txBody>
          <a:bodyPr/>
          <a:lstStyle/>
          <a:p>
            <a:endParaRPr lang="en-GB"/>
          </a:p>
        </p:txBody>
      </p:sp>
      <p:sp>
        <p:nvSpPr>
          <p:cNvPr id="23" name="Freeform 22"/>
          <p:cNvSpPr/>
          <p:nvPr/>
        </p:nvSpPr>
        <p:spPr>
          <a:xfrm>
            <a:off x="10658007" y="4437394"/>
            <a:ext cx="3991356" cy="4114800"/>
          </a:xfrm>
          <a:custGeom>
            <a:avLst/>
            <a:gdLst/>
            <a:ahLst/>
            <a:cxnLst/>
            <a:rect l="l" t="t" r="r" b="b"/>
            <a:pathLst>
              <a:path w="3991356" h="4114800">
                <a:moveTo>
                  <a:pt x="0" y="0"/>
                </a:moveTo>
                <a:lnTo>
                  <a:pt x="3991356" y="0"/>
                </a:lnTo>
                <a:lnTo>
                  <a:pt x="3991356" y="4114800"/>
                </a:lnTo>
                <a:lnTo>
                  <a:pt x="0" y="4114800"/>
                </a:lnTo>
                <a:lnTo>
                  <a:pt x="0" y="0"/>
                </a:lnTo>
                <a:close/>
              </a:path>
            </a:pathLst>
          </a:custGeom>
          <a:blipFill>
            <a:blip r:embed="rId16">
              <a:extLst>
                <a:ext uri="{96DAC541-7B7A-43D3-8B79-37D633B846F1}">
                  <asvg:svgBlip xmlns:asvg="http://schemas.microsoft.com/office/drawing/2016/SVG/main" xmlns="" r:embed="rId17"/>
                </a:ext>
              </a:extLst>
            </a:blip>
            <a:stretch>
              <a:fillRect/>
            </a:stretch>
          </a:blipFill>
        </p:spPr>
        <p:txBody>
          <a:bodyPr/>
          <a:lstStyle/>
          <a:p>
            <a:endParaRPr lang="en-GB"/>
          </a:p>
        </p:txBody>
      </p:sp>
      <p:sp>
        <p:nvSpPr>
          <p:cNvPr id="24" name="Freeform 23"/>
          <p:cNvSpPr/>
          <p:nvPr/>
        </p:nvSpPr>
        <p:spPr>
          <a:xfrm>
            <a:off x="4147308" y="3783507"/>
            <a:ext cx="10132853" cy="6441720"/>
          </a:xfrm>
          <a:custGeom>
            <a:avLst/>
            <a:gdLst/>
            <a:ahLst/>
            <a:cxnLst/>
            <a:rect l="l" t="t" r="r" b="b"/>
            <a:pathLst>
              <a:path w="6141493" h="4114800">
                <a:moveTo>
                  <a:pt x="0" y="0"/>
                </a:moveTo>
                <a:lnTo>
                  <a:pt x="6141493" y="0"/>
                </a:lnTo>
                <a:lnTo>
                  <a:pt x="6141493" y="4114800"/>
                </a:lnTo>
                <a:lnTo>
                  <a:pt x="0" y="4114800"/>
                </a:lnTo>
                <a:lnTo>
                  <a:pt x="0" y="0"/>
                </a:lnTo>
                <a:close/>
              </a:path>
            </a:pathLst>
          </a:custGeom>
          <a:blipFill>
            <a:blip r:embed="rId18">
              <a:extLst>
                <a:ext uri="{96DAC541-7B7A-43D3-8B79-37D633B846F1}">
                  <asvg:svgBlip xmlns:asvg="http://schemas.microsoft.com/office/drawing/2016/SVG/main" xmlns="" r:embed="rId19"/>
                </a:ext>
              </a:extLst>
            </a:blip>
            <a:stretch>
              <a:fillRect/>
            </a:stretch>
          </a:blipFill>
        </p:spPr>
        <p:txBody>
          <a:bodyPr/>
          <a:lstStyle/>
          <a:p>
            <a:endParaRPr lang="en-GB"/>
          </a:p>
        </p:txBody>
      </p:sp>
      <p:sp>
        <p:nvSpPr>
          <p:cNvPr id="25" name="Freeform 2"/>
          <p:cNvSpPr/>
          <p:nvPr/>
        </p:nvSpPr>
        <p:spPr>
          <a:xfrm>
            <a:off x="4230064" y="350833"/>
            <a:ext cx="716561" cy="1109564"/>
          </a:xfrm>
          <a:custGeom>
            <a:avLst/>
            <a:gdLst/>
            <a:ahLst/>
            <a:cxnLst/>
            <a:rect l="l" t="t" r="r" b="b"/>
            <a:pathLst>
              <a:path w="3426506" h="4114800">
                <a:moveTo>
                  <a:pt x="0" y="0"/>
                </a:moveTo>
                <a:lnTo>
                  <a:pt x="3426506" y="0"/>
                </a:lnTo>
                <a:lnTo>
                  <a:pt x="3426506" y="4114800"/>
                </a:lnTo>
                <a:lnTo>
                  <a:pt x="0" y="4114800"/>
                </a:lnTo>
                <a:lnTo>
                  <a:pt x="0" y="0"/>
                </a:lnTo>
                <a:close/>
              </a:path>
            </a:pathLst>
          </a:custGeom>
          <a:blipFill>
            <a:blip r:embed="rId20">
              <a:extLst>
                <a:ext uri="{96DAC541-7B7A-43D3-8B79-37D633B846F1}">
                  <asvg:svgBlip xmlns:asvg="http://schemas.microsoft.com/office/drawing/2016/SVG/main" xmlns="" r:embed="rId21"/>
                </a:ext>
              </a:extLst>
            </a:blip>
            <a:stretch>
              <a:fillRect/>
            </a:stretch>
          </a:blipFill>
        </p:spPr>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par>
                          <p:cTn id="11" fill="hold">
                            <p:stCondLst>
                              <p:cond delay="1000"/>
                            </p:stCondLst>
                            <p:childTnLst>
                              <p:par>
                                <p:cTn id="12" presetID="1" presetClass="entr" presetSubtype="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2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 calcmode="lin" valueType="num">
                                      <p:cBhvr>
                                        <p:cTn id="20" dur="1000" fill="hold"/>
                                        <p:tgtEl>
                                          <p:spTgt spid="12"/>
                                        </p:tgtEl>
                                        <p:attrNameLst>
                                          <p:attrName>ppt_w</p:attrName>
                                        </p:attrNameLst>
                                      </p:cBhvr>
                                      <p:tavLst>
                                        <p:tav tm="0">
                                          <p:val>
                                            <p:fltVal val="0"/>
                                          </p:val>
                                        </p:tav>
                                        <p:tav tm="100000">
                                          <p:val>
                                            <p:strVal val="#ppt_w"/>
                                          </p:val>
                                        </p:tav>
                                      </p:tavLst>
                                    </p:anim>
                                    <p:anim calcmode="lin" valueType="num">
                                      <p:cBhvr>
                                        <p:cTn id="21" dur="1000" fill="hold"/>
                                        <p:tgtEl>
                                          <p:spTgt spid="12"/>
                                        </p:tgtEl>
                                        <p:attrNameLst>
                                          <p:attrName>ppt_h</p:attrName>
                                        </p:attrNameLst>
                                      </p:cBhvr>
                                      <p:tavLst>
                                        <p:tav tm="0">
                                          <p:val>
                                            <p:fltVal val="0"/>
                                          </p:val>
                                        </p:tav>
                                        <p:tav tm="100000">
                                          <p:val>
                                            <p:strVal val="#ppt_h"/>
                                          </p:val>
                                        </p:tav>
                                      </p:tavLst>
                                    </p:anim>
                                    <p:anim calcmode="lin" valueType="num">
                                      <p:cBhvr>
                                        <p:cTn id="22" dur="1000" fill="hold"/>
                                        <p:tgtEl>
                                          <p:spTgt spid="12"/>
                                        </p:tgtEl>
                                        <p:attrNameLst>
                                          <p:attrName>style.rotation</p:attrName>
                                        </p:attrNameLst>
                                      </p:cBhvr>
                                      <p:tavLst>
                                        <p:tav tm="0">
                                          <p:val>
                                            <p:fltVal val="90"/>
                                          </p:val>
                                        </p:tav>
                                        <p:tav tm="100000">
                                          <p:val>
                                            <p:fltVal val="0"/>
                                          </p:val>
                                        </p:tav>
                                      </p:tavLst>
                                    </p:anim>
                                    <p:animEffect transition="in" filter="fade">
                                      <p:cBhvr>
                                        <p:cTn id="23" dur="1000"/>
                                        <p:tgtEl>
                                          <p:spTgt spid="12"/>
                                        </p:tgtEl>
                                      </p:cBhvr>
                                    </p:animEffect>
                                  </p:childTnLst>
                                </p:cTn>
                              </p:par>
                            </p:childTnLst>
                          </p:cTn>
                        </p:par>
                        <p:par>
                          <p:cTn id="24" fill="hold">
                            <p:stCondLst>
                              <p:cond delay="1000"/>
                            </p:stCondLst>
                            <p:childTnLst>
                              <p:par>
                                <p:cTn id="25" presetID="1" presetClass="entr" presetSubtype="0" fill="hold" grpId="0" nodeType="after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6"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wipe(down)">
                                      <p:cBhvr>
                                        <p:cTn id="31" dur="580">
                                          <p:stCondLst>
                                            <p:cond delay="0"/>
                                          </p:stCondLst>
                                        </p:cTn>
                                        <p:tgtEl>
                                          <p:spTgt spid="8"/>
                                        </p:tgtEl>
                                      </p:cBhvr>
                                    </p:animEffect>
                                    <p:anim calcmode="lin" valueType="num">
                                      <p:cBhvr>
                                        <p:cTn id="32"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7" dur="26">
                                          <p:stCondLst>
                                            <p:cond delay="650"/>
                                          </p:stCondLst>
                                        </p:cTn>
                                        <p:tgtEl>
                                          <p:spTgt spid="8"/>
                                        </p:tgtEl>
                                      </p:cBhvr>
                                      <p:to x="100000" y="60000"/>
                                    </p:animScale>
                                    <p:animScale>
                                      <p:cBhvr>
                                        <p:cTn id="38" dur="166" decel="50000">
                                          <p:stCondLst>
                                            <p:cond delay="676"/>
                                          </p:stCondLst>
                                        </p:cTn>
                                        <p:tgtEl>
                                          <p:spTgt spid="8"/>
                                        </p:tgtEl>
                                      </p:cBhvr>
                                      <p:to x="100000" y="100000"/>
                                    </p:animScale>
                                    <p:animScale>
                                      <p:cBhvr>
                                        <p:cTn id="39" dur="26">
                                          <p:stCondLst>
                                            <p:cond delay="1312"/>
                                          </p:stCondLst>
                                        </p:cTn>
                                        <p:tgtEl>
                                          <p:spTgt spid="8"/>
                                        </p:tgtEl>
                                      </p:cBhvr>
                                      <p:to x="100000" y="80000"/>
                                    </p:animScale>
                                    <p:animScale>
                                      <p:cBhvr>
                                        <p:cTn id="40" dur="166" decel="50000">
                                          <p:stCondLst>
                                            <p:cond delay="1338"/>
                                          </p:stCondLst>
                                        </p:cTn>
                                        <p:tgtEl>
                                          <p:spTgt spid="8"/>
                                        </p:tgtEl>
                                      </p:cBhvr>
                                      <p:to x="100000" y="100000"/>
                                    </p:animScale>
                                    <p:animScale>
                                      <p:cBhvr>
                                        <p:cTn id="41" dur="26">
                                          <p:stCondLst>
                                            <p:cond delay="1642"/>
                                          </p:stCondLst>
                                        </p:cTn>
                                        <p:tgtEl>
                                          <p:spTgt spid="8"/>
                                        </p:tgtEl>
                                      </p:cBhvr>
                                      <p:to x="100000" y="90000"/>
                                    </p:animScale>
                                    <p:animScale>
                                      <p:cBhvr>
                                        <p:cTn id="42" dur="166" decel="50000">
                                          <p:stCondLst>
                                            <p:cond delay="1668"/>
                                          </p:stCondLst>
                                        </p:cTn>
                                        <p:tgtEl>
                                          <p:spTgt spid="8"/>
                                        </p:tgtEl>
                                      </p:cBhvr>
                                      <p:to x="100000" y="100000"/>
                                    </p:animScale>
                                    <p:animScale>
                                      <p:cBhvr>
                                        <p:cTn id="43" dur="26">
                                          <p:stCondLst>
                                            <p:cond delay="1808"/>
                                          </p:stCondLst>
                                        </p:cTn>
                                        <p:tgtEl>
                                          <p:spTgt spid="8"/>
                                        </p:tgtEl>
                                      </p:cBhvr>
                                      <p:to x="100000" y="95000"/>
                                    </p:animScale>
                                    <p:animScale>
                                      <p:cBhvr>
                                        <p:cTn id="44" dur="166" decel="50000">
                                          <p:stCondLst>
                                            <p:cond delay="1834"/>
                                          </p:stCondLst>
                                        </p:cTn>
                                        <p:tgtEl>
                                          <p:spTgt spid="8"/>
                                        </p:tgtEl>
                                      </p:cBhvr>
                                      <p:to x="100000" y="100000"/>
                                    </p:animScale>
                                  </p:childTnLst>
                                  <p:subTnLst>
                                    <p:set>
                                      <p:cBhvr override="childStyle">
                                        <p:cTn dur="1" fill="hold" display="0" masterRel="nextClick" afterEffect="1"/>
                                        <p:tgtEl>
                                          <p:spTgt spid="8"/>
                                        </p:tgtEl>
                                        <p:attrNameLst>
                                          <p:attrName>style.visibility</p:attrName>
                                        </p:attrNameLst>
                                      </p:cBhvr>
                                      <p:to>
                                        <p:strVal val="hidden"/>
                                      </p:to>
                                    </p:set>
                                  </p:subTnLst>
                                </p:cTn>
                              </p:par>
                              <p:par>
                                <p:cTn id="45" presetID="42" presetClass="entr" presetSubtype="0" fill="hold" nodeType="withEffect">
                                  <p:stCondLst>
                                    <p:cond delay="8000"/>
                                  </p:stCondLst>
                                  <p:childTnLst>
                                    <p:set>
                                      <p:cBhvr>
                                        <p:cTn id="46" dur="1" fill="hold">
                                          <p:stCondLst>
                                            <p:cond delay="0"/>
                                          </p:stCondLst>
                                        </p:cTn>
                                        <p:tgtEl>
                                          <p:spTgt spid="10"/>
                                        </p:tgtEl>
                                        <p:attrNameLst>
                                          <p:attrName>style.visibility</p:attrName>
                                        </p:attrNameLst>
                                      </p:cBhvr>
                                      <p:to>
                                        <p:strVal val="visible"/>
                                      </p:to>
                                    </p:set>
                                    <p:animEffect transition="in" filter="fade">
                                      <p:cBhvr>
                                        <p:cTn id="47" dur="2000"/>
                                        <p:tgtEl>
                                          <p:spTgt spid="10"/>
                                        </p:tgtEl>
                                      </p:cBhvr>
                                    </p:animEffect>
                                    <p:anim calcmode="lin" valueType="num">
                                      <p:cBhvr>
                                        <p:cTn id="48" dur="2000" fill="hold"/>
                                        <p:tgtEl>
                                          <p:spTgt spid="10"/>
                                        </p:tgtEl>
                                        <p:attrNameLst>
                                          <p:attrName>ppt_x</p:attrName>
                                        </p:attrNameLst>
                                      </p:cBhvr>
                                      <p:tavLst>
                                        <p:tav tm="0">
                                          <p:val>
                                            <p:strVal val="#ppt_x"/>
                                          </p:val>
                                        </p:tav>
                                        <p:tav tm="100000">
                                          <p:val>
                                            <p:strVal val="#ppt_x"/>
                                          </p:val>
                                        </p:tav>
                                      </p:tavLst>
                                    </p:anim>
                                    <p:anim calcmode="lin" valueType="num">
                                      <p:cBhvr>
                                        <p:cTn id="49" dur="2000" fill="hold"/>
                                        <p:tgtEl>
                                          <p:spTgt spid="10"/>
                                        </p:tgtEl>
                                        <p:attrNameLst>
                                          <p:attrName>ppt_y</p:attrName>
                                        </p:attrNameLst>
                                      </p:cBhvr>
                                      <p:tavLst>
                                        <p:tav tm="0">
                                          <p:val>
                                            <p:strVal val="#ppt_y+.1"/>
                                          </p:val>
                                        </p:tav>
                                        <p:tav tm="100000">
                                          <p:val>
                                            <p:strVal val="#ppt_y"/>
                                          </p:val>
                                        </p:tav>
                                      </p:tavLst>
                                    </p:anim>
                                  </p:childTnLst>
                                  <p:subTnLst>
                                    <p:set>
                                      <p:cBhvr override="childStyle">
                                        <p:cTn dur="1" fill="hold" display="0" masterRel="nextClick" afterEffect="1"/>
                                        <p:tgtEl>
                                          <p:spTgt spid="10"/>
                                        </p:tgtEl>
                                        <p:attrNameLst>
                                          <p:attrName>style.visibility</p:attrName>
                                        </p:attrNameLst>
                                      </p:cBhvr>
                                      <p:to>
                                        <p:strVal val="hidden"/>
                                      </p:to>
                                    </p:set>
                                  </p:subTnLst>
                                </p:cTn>
                              </p:par>
                              <p:par>
                                <p:cTn id="50" presetID="42" presetClass="entr" presetSubtype="0" fill="hold" nodeType="withEffect">
                                  <p:stCondLst>
                                    <p:cond delay="9000"/>
                                  </p:stCondLst>
                                  <p:childTnLst>
                                    <p:set>
                                      <p:cBhvr>
                                        <p:cTn id="51" dur="1" fill="hold">
                                          <p:stCondLst>
                                            <p:cond delay="0"/>
                                          </p:stCondLst>
                                        </p:cTn>
                                        <p:tgtEl>
                                          <p:spTgt spid="11"/>
                                        </p:tgtEl>
                                        <p:attrNameLst>
                                          <p:attrName>style.visibility</p:attrName>
                                        </p:attrNameLst>
                                      </p:cBhvr>
                                      <p:to>
                                        <p:strVal val="visible"/>
                                      </p:to>
                                    </p:set>
                                    <p:animEffect transition="in" filter="fade">
                                      <p:cBhvr>
                                        <p:cTn id="52" dur="2000"/>
                                        <p:tgtEl>
                                          <p:spTgt spid="11"/>
                                        </p:tgtEl>
                                      </p:cBhvr>
                                    </p:animEffect>
                                    <p:anim calcmode="lin" valueType="num">
                                      <p:cBhvr>
                                        <p:cTn id="53" dur="2000" fill="hold"/>
                                        <p:tgtEl>
                                          <p:spTgt spid="11"/>
                                        </p:tgtEl>
                                        <p:attrNameLst>
                                          <p:attrName>ppt_x</p:attrName>
                                        </p:attrNameLst>
                                      </p:cBhvr>
                                      <p:tavLst>
                                        <p:tav tm="0">
                                          <p:val>
                                            <p:strVal val="#ppt_x"/>
                                          </p:val>
                                        </p:tav>
                                        <p:tav tm="100000">
                                          <p:val>
                                            <p:strVal val="#ppt_x"/>
                                          </p:val>
                                        </p:tav>
                                      </p:tavLst>
                                    </p:anim>
                                    <p:anim calcmode="lin" valueType="num">
                                      <p:cBhvr>
                                        <p:cTn id="54" dur="2000" fill="hold"/>
                                        <p:tgtEl>
                                          <p:spTgt spid="11"/>
                                        </p:tgtEl>
                                        <p:attrNameLst>
                                          <p:attrName>ppt_y</p:attrName>
                                        </p:attrNameLst>
                                      </p:cBhvr>
                                      <p:tavLst>
                                        <p:tav tm="0">
                                          <p:val>
                                            <p:strVal val="#ppt_y+.1"/>
                                          </p:val>
                                        </p:tav>
                                        <p:tav tm="100000">
                                          <p:val>
                                            <p:strVal val="#ppt_y"/>
                                          </p:val>
                                        </p:tav>
                                      </p:tavLst>
                                    </p:anim>
                                  </p:childTnLst>
                                  <p:subTnLst>
                                    <p:set>
                                      <p:cBhvr override="childStyle">
                                        <p:cTn dur="1" fill="hold" display="0" masterRel="nextClick" afterEffect="1"/>
                                        <p:tgtEl>
                                          <p:spTgt spid="11"/>
                                        </p:tgtEl>
                                        <p:attrNameLst>
                                          <p:attrName>style.visibility</p:attrName>
                                        </p:attrNameLst>
                                      </p:cBhvr>
                                      <p:to>
                                        <p:strVal val="hidden"/>
                                      </p:to>
                                    </p:set>
                                  </p:sub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22"/>
                                        </p:tgtEl>
                                        <p:attrNameLst>
                                          <p:attrName>style.visibility</p:attrName>
                                        </p:attrNameLst>
                                      </p:cBhvr>
                                      <p:to>
                                        <p:strVal val="visible"/>
                                      </p:to>
                                    </p:set>
                                    <p:animEffect transition="in" filter="fade">
                                      <p:cBhvr>
                                        <p:cTn id="59" dur="2000"/>
                                        <p:tgtEl>
                                          <p:spTgt spid="22"/>
                                        </p:tgtEl>
                                      </p:cBhvr>
                                    </p:animEffect>
                                    <p:anim calcmode="lin" valueType="num">
                                      <p:cBhvr>
                                        <p:cTn id="60" dur="2000" fill="hold"/>
                                        <p:tgtEl>
                                          <p:spTgt spid="22"/>
                                        </p:tgtEl>
                                        <p:attrNameLst>
                                          <p:attrName>ppt_x</p:attrName>
                                        </p:attrNameLst>
                                      </p:cBhvr>
                                      <p:tavLst>
                                        <p:tav tm="0">
                                          <p:val>
                                            <p:strVal val="#ppt_x"/>
                                          </p:val>
                                        </p:tav>
                                        <p:tav tm="100000">
                                          <p:val>
                                            <p:strVal val="#ppt_x"/>
                                          </p:val>
                                        </p:tav>
                                      </p:tavLst>
                                    </p:anim>
                                    <p:anim calcmode="lin" valueType="num">
                                      <p:cBhvr>
                                        <p:cTn id="61" dur="2000" fill="hold"/>
                                        <p:tgtEl>
                                          <p:spTgt spid="22"/>
                                        </p:tgtEl>
                                        <p:attrNameLst>
                                          <p:attrName>ppt_y</p:attrName>
                                        </p:attrNameLst>
                                      </p:cBhvr>
                                      <p:tavLst>
                                        <p:tav tm="0">
                                          <p:val>
                                            <p:strVal val="#ppt_y+.1"/>
                                          </p:val>
                                        </p:tav>
                                        <p:tav tm="100000">
                                          <p:val>
                                            <p:strVal val="#ppt_y"/>
                                          </p:val>
                                        </p:tav>
                                      </p:tavLst>
                                    </p:anim>
                                  </p:childTnLst>
                                  <p:subTnLst>
                                    <p:set>
                                      <p:cBhvr override="childStyle">
                                        <p:cTn dur="1" fill="hold" display="0" masterRel="nextClick" afterEffect="1"/>
                                        <p:tgtEl>
                                          <p:spTgt spid="22"/>
                                        </p:tgtEl>
                                        <p:attrNameLst>
                                          <p:attrName>style.visibility</p:attrName>
                                        </p:attrNameLst>
                                      </p:cBhvr>
                                      <p:to>
                                        <p:strVal val="hidden"/>
                                      </p:to>
                                    </p:set>
                                  </p:subTnLst>
                                </p:cTn>
                              </p:par>
                              <p:par>
                                <p:cTn id="62" presetID="42" presetClass="entr" presetSubtype="0" fill="hold" grpId="0" nodeType="withEffect">
                                  <p:stCondLst>
                                    <p:cond delay="5500"/>
                                  </p:stCondLst>
                                  <p:childTnLst>
                                    <p:set>
                                      <p:cBhvr>
                                        <p:cTn id="63" dur="1" fill="hold">
                                          <p:stCondLst>
                                            <p:cond delay="0"/>
                                          </p:stCondLst>
                                        </p:cTn>
                                        <p:tgtEl>
                                          <p:spTgt spid="16"/>
                                        </p:tgtEl>
                                        <p:attrNameLst>
                                          <p:attrName>style.visibility</p:attrName>
                                        </p:attrNameLst>
                                      </p:cBhvr>
                                      <p:to>
                                        <p:strVal val="visible"/>
                                      </p:to>
                                    </p:set>
                                    <p:animEffect transition="in" filter="fade">
                                      <p:cBhvr>
                                        <p:cTn id="64" dur="2000"/>
                                        <p:tgtEl>
                                          <p:spTgt spid="16"/>
                                        </p:tgtEl>
                                      </p:cBhvr>
                                    </p:animEffect>
                                    <p:anim calcmode="lin" valueType="num">
                                      <p:cBhvr>
                                        <p:cTn id="65" dur="2000" fill="hold"/>
                                        <p:tgtEl>
                                          <p:spTgt spid="16"/>
                                        </p:tgtEl>
                                        <p:attrNameLst>
                                          <p:attrName>ppt_x</p:attrName>
                                        </p:attrNameLst>
                                      </p:cBhvr>
                                      <p:tavLst>
                                        <p:tav tm="0">
                                          <p:val>
                                            <p:strVal val="#ppt_x"/>
                                          </p:val>
                                        </p:tav>
                                        <p:tav tm="100000">
                                          <p:val>
                                            <p:strVal val="#ppt_x"/>
                                          </p:val>
                                        </p:tav>
                                      </p:tavLst>
                                    </p:anim>
                                    <p:anim calcmode="lin" valueType="num">
                                      <p:cBhvr>
                                        <p:cTn id="66" dur="2000" fill="hold"/>
                                        <p:tgtEl>
                                          <p:spTgt spid="16"/>
                                        </p:tgtEl>
                                        <p:attrNameLst>
                                          <p:attrName>ppt_y</p:attrName>
                                        </p:attrNameLst>
                                      </p:cBhvr>
                                      <p:tavLst>
                                        <p:tav tm="0">
                                          <p:val>
                                            <p:strVal val="#ppt_y+.1"/>
                                          </p:val>
                                        </p:tav>
                                        <p:tav tm="100000">
                                          <p:val>
                                            <p:strVal val="#ppt_y"/>
                                          </p:val>
                                        </p:tav>
                                      </p:tavLst>
                                    </p:anim>
                                  </p:childTnLst>
                                  <p:subTnLst>
                                    <p:set>
                                      <p:cBhvr override="childStyle">
                                        <p:cTn dur="1" fill="hold" display="0" masterRel="nextClick" afterEffect="1"/>
                                        <p:tgtEl>
                                          <p:spTgt spid="16"/>
                                        </p:tgtEl>
                                        <p:attrNameLst>
                                          <p:attrName>style.visibility</p:attrName>
                                        </p:attrNameLst>
                                      </p:cBhvr>
                                      <p:to>
                                        <p:strVal val="hidden"/>
                                      </p:to>
                                    </p:set>
                                  </p:sub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19"/>
                                        </p:tgtEl>
                                        <p:attrNameLst>
                                          <p:attrName>style.visibility</p:attrName>
                                        </p:attrNameLst>
                                      </p:cBhvr>
                                      <p:to>
                                        <p:strVal val="visible"/>
                                      </p:to>
                                    </p:set>
                                    <p:animEffect transition="in" filter="fade">
                                      <p:cBhvr>
                                        <p:cTn id="71" dur="2000"/>
                                        <p:tgtEl>
                                          <p:spTgt spid="19"/>
                                        </p:tgtEl>
                                      </p:cBhvr>
                                    </p:animEffect>
                                    <p:anim calcmode="lin" valueType="num">
                                      <p:cBhvr>
                                        <p:cTn id="72" dur="2000" fill="hold"/>
                                        <p:tgtEl>
                                          <p:spTgt spid="19"/>
                                        </p:tgtEl>
                                        <p:attrNameLst>
                                          <p:attrName>ppt_x</p:attrName>
                                        </p:attrNameLst>
                                      </p:cBhvr>
                                      <p:tavLst>
                                        <p:tav tm="0">
                                          <p:val>
                                            <p:strVal val="#ppt_x"/>
                                          </p:val>
                                        </p:tav>
                                        <p:tav tm="100000">
                                          <p:val>
                                            <p:strVal val="#ppt_x"/>
                                          </p:val>
                                        </p:tav>
                                      </p:tavLst>
                                    </p:anim>
                                    <p:anim calcmode="lin" valueType="num">
                                      <p:cBhvr>
                                        <p:cTn id="73" dur="2000" fill="hold"/>
                                        <p:tgtEl>
                                          <p:spTgt spid="19"/>
                                        </p:tgtEl>
                                        <p:attrNameLst>
                                          <p:attrName>ppt_y</p:attrName>
                                        </p:attrNameLst>
                                      </p:cBhvr>
                                      <p:tavLst>
                                        <p:tav tm="0">
                                          <p:val>
                                            <p:strVal val="#ppt_y+.1"/>
                                          </p:val>
                                        </p:tav>
                                        <p:tav tm="100000">
                                          <p:val>
                                            <p:strVal val="#ppt_y"/>
                                          </p:val>
                                        </p:tav>
                                      </p:tavLst>
                                    </p:anim>
                                  </p:childTnLst>
                                  <p:subTnLst>
                                    <p:set>
                                      <p:cBhvr override="childStyle">
                                        <p:cTn dur="1" fill="hold" display="0" masterRel="nextClick" afterEffect="1"/>
                                        <p:tgtEl>
                                          <p:spTgt spid="19"/>
                                        </p:tgtEl>
                                        <p:attrNameLst>
                                          <p:attrName>style.visibility</p:attrName>
                                        </p:attrNameLst>
                                      </p:cBhvr>
                                      <p:to>
                                        <p:strVal val="hidden"/>
                                      </p:to>
                                    </p:set>
                                  </p:subTnLst>
                                </p:cTn>
                              </p:par>
                              <p:par>
                                <p:cTn id="74" presetID="42" presetClass="entr" presetSubtype="0" fill="hold" grpId="0" nodeType="withEffect">
                                  <p:stCondLst>
                                    <p:cond delay="5000"/>
                                  </p:stCondLst>
                                  <p:childTnLst>
                                    <p:set>
                                      <p:cBhvr>
                                        <p:cTn id="75" dur="1" fill="hold">
                                          <p:stCondLst>
                                            <p:cond delay="0"/>
                                          </p:stCondLst>
                                        </p:cTn>
                                        <p:tgtEl>
                                          <p:spTgt spid="23"/>
                                        </p:tgtEl>
                                        <p:attrNameLst>
                                          <p:attrName>style.visibility</p:attrName>
                                        </p:attrNameLst>
                                      </p:cBhvr>
                                      <p:to>
                                        <p:strVal val="visible"/>
                                      </p:to>
                                    </p:set>
                                    <p:animEffect transition="in" filter="fade">
                                      <p:cBhvr>
                                        <p:cTn id="76" dur="2000"/>
                                        <p:tgtEl>
                                          <p:spTgt spid="23"/>
                                        </p:tgtEl>
                                      </p:cBhvr>
                                    </p:animEffect>
                                    <p:anim calcmode="lin" valueType="num">
                                      <p:cBhvr>
                                        <p:cTn id="77" dur="2000" fill="hold"/>
                                        <p:tgtEl>
                                          <p:spTgt spid="23"/>
                                        </p:tgtEl>
                                        <p:attrNameLst>
                                          <p:attrName>ppt_x</p:attrName>
                                        </p:attrNameLst>
                                      </p:cBhvr>
                                      <p:tavLst>
                                        <p:tav tm="0">
                                          <p:val>
                                            <p:strVal val="#ppt_x"/>
                                          </p:val>
                                        </p:tav>
                                        <p:tav tm="100000">
                                          <p:val>
                                            <p:strVal val="#ppt_x"/>
                                          </p:val>
                                        </p:tav>
                                      </p:tavLst>
                                    </p:anim>
                                    <p:anim calcmode="lin" valueType="num">
                                      <p:cBhvr>
                                        <p:cTn id="78" dur="2000" fill="hold"/>
                                        <p:tgtEl>
                                          <p:spTgt spid="23"/>
                                        </p:tgtEl>
                                        <p:attrNameLst>
                                          <p:attrName>ppt_y</p:attrName>
                                        </p:attrNameLst>
                                      </p:cBhvr>
                                      <p:tavLst>
                                        <p:tav tm="0">
                                          <p:val>
                                            <p:strVal val="#ppt_y+.1"/>
                                          </p:val>
                                        </p:tav>
                                        <p:tav tm="100000">
                                          <p:val>
                                            <p:strVal val="#ppt_y"/>
                                          </p:val>
                                        </p:tav>
                                      </p:tavLst>
                                    </p:anim>
                                  </p:childTnLst>
                                  <p:subTnLst>
                                    <p:set>
                                      <p:cBhvr override="childStyle">
                                        <p:cTn dur="1" fill="hold" display="0" masterRel="nextClick" afterEffect="1"/>
                                        <p:tgtEl>
                                          <p:spTgt spid="23"/>
                                        </p:tgtEl>
                                        <p:attrNameLst>
                                          <p:attrName>style.visibility</p:attrName>
                                        </p:attrNameLst>
                                      </p:cBhvr>
                                      <p:to>
                                        <p:strVal val="hidden"/>
                                      </p:to>
                                    </p:set>
                                  </p:subTnLst>
                                </p:cTn>
                              </p:par>
                              <p:par>
                                <p:cTn id="79" presetID="1" presetClass="entr" presetSubtype="0" fill="hold" grpId="0" nodeType="withEffect">
                                  <p:stCondLst>
                                    <p:cond delay="0"/>
                                  </p:stCondLst>
                                  <p:childTnLst>
                                    <p:set>
                                      <p:cBhvr>
                                        <p:cTn id="80" dur="1" fill="hold">
                                          <p:stCondLst>
                                            <p:cond delay="0"/>
                                          </p:stCondLst>
                                        </p:cTn>
                                        <p:tgtEl>
                                          <p:spTgt spid="15"/>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42" presetClass="entr" presetSubtype="0" fill="hold" grpId="0" nodeType="clickEffect">
                                  <p:stCondLst>
                                    <p:cond delay="0"/>
                                  </p:stCondLst>
                                  <p:childTnLst>
                                    <p:set>
                                      <p:cBhvr>
                                        <p:cTn id="84" dur="1" fill="hold">
                                          <p:stCondLst>
                                            <p:cond delay="0"/>
                                          </p:stCondLst>
                                        </p:cTn>
                                        <p:tgtEl>
                                          <p:spTgt spid="24"/>
                                        </p:tgtEl>
                                        <p:attrNameLst>
                                          <p:attrName>style.visibility</p:attrName>
                                        </p:attrNameLst>
                                      </p:cBhvr>
                                      <p:to>
                                        <p:strVal val="visible"/>
                                      </p:to>
                                    </p:set>
                                    <p:animEffect transition="in" filter="fade">
                                      <p:cBhvr>
                                        <p:cTn id="85" dur="3000"/>
                                        <p:tgtEl>
                                          <p:spTgt spid="24"/>
                                        </p:tgtEl>
                                      </p:cBhvr>
                                    </p:animEffect>
                                    <p:anim calcmode="lin" valueType="num">
                                      <p:cBhvr>
                                        <p:cTn id="86" dur="3000" fill="hold"/>
                                        <p:tgtEl>
                                          <p:spTgt spid="24"/>
                                        </p:tgtEl>
                                        <p:attrNameLst>
                                          <p:attrName>ppt_x</p:attrName>
                                        </p:attrNameLst>
                                      </p:cBhvr>
                                      <p:tavLst>
                                        <p:tav tm="0">
                                          <p:val>
                                            <p:strVal val="#ppt_x"/>
                                          </p:val>
                                        </p:tav>
                                        <p:tav tm="100000">
                                          <p:val>
                                            <p:strVal val="#ppt_x"/>
                                          </p:val>
                                        </p:tav>
                                      </p:tavLst>
                                    </p:anim>
                                    <p:anim calcmode="lin" valueType="num">
                                      <p:cBhvr>
                                        <p:cTn id="87" dur="3000" fill="hold"/>
                                        <p:tgtEl>
                                          <p:spTgt spid="24"/>
                                        </p:tgtEl>
                                        <p:attrNameLst>
                                          <p:attrName>ppt_y</p:attrName>
                                        </p:attrNameLst>
                                      </p:cBhvr>
                                      <p:tavLst>
                                        <p:tav tm="0">
                                          <p:val>
                                            <p:strVal val="#ppt_y+.1"/>
                                          </p:val>
                                        </p:tav>
                                        <p:tav tm="100000">
                                          <p:val>
                                            <p:strVal val="#ppt_y"/>
                                          </p:val>
                                        </p:tav>
                                      </p:tavLst>
                                    </p:anim>
                                  </p:childTnLst>
                                  <p:subTnLst>
                                    <p:set>
                                      <p:cBhvr override="childStyle">
                                        <p:cTn dur="1" fill="hold" display="0" masterRel="nextClick" afterEffect="1"/>
                                        <p:tgtEl>
                                          <p:spTgt spid="24"/>
                                        </p:tgtEl>
                                        <p:attrNameLst>
                                          <p:attrName>style.visibility</p:attrName>
                                        </p:attrNameLst>
                                      </p:cBhvr>
                                      <p:to>
                                        <p:strVal val="hidden"/>
                                      </p:to>
                                    </p:set>
                                  </p:subTnLst>
                                </p:cTn>
                              </p:par>
                            </p:childTnLst>
                          </p:cTn>
                        </p:par>
                      </p:childTnLst>
                    </p:cTn>
                  </p:par>
                  <p:par>
                    <p:cTn id="88" fill="hold">
                      <p:stCondLst>
                        <p:cond delay="indefinite"/>
                      </p:stCondLst>
                      <p:childTnLst>
                        <p:par>
                          <p:cTn id="89" fill="hold">
                            <p:stCondLst>
                              <p:cond delay="0"/>
                            </p:stCondLst>
                            <p:childTnLst>
                              <p:par>
                                <p:cTn id="90" presetID="42" presetClass="entr" presetSubtype="0" fill="hold" grpId="0" nodeType="clickEffect">
                                  <p:stCondLst>
                                    <p:cond delay="0"/>
                                  </p:stCondLst>
                                  <p:childTnLst>
                                    <p:set>
                                      <p:cBhvr>
                                        <p:cTn id="91" dur="1" fill="hold">
                                          <p:stCondLst>
                                            <p:cond delay="0"/>
                                          </p:stCondLst>
                                        </p:cTn>
                                        <p:tgtEl>
                                          <p:spTgt spid="20"/>
                                        </p:tgtEl>
                                        <p:attrNameLst>
                                          <p:attrName>style.visibility</p:attrName>
                                        </p:attrNameLst>
                                      </p:cBhvr>
                                      <p:to>
                                        <p:strVal val="visible"/>
                                      </p:to>
                                    </p:set>
                                    <p:animEffect transition="in" filter="fade">
                                      <p:cBhvr>
                                        <p:cTn id="92" dur="2000"/>
                                        <p:tgtEl>
                                          <p:spTgt spid="20"/>
                                        </p:tgtEl>
                                      </p:cBhvr>
                                    </p:animEffect>
                                    <p:anim calcmode="lin" valueType="num">
                                      <p:cBhvr>
                                        <p:cTn id="93" dur="2000" fill="hold"/>
                                        <p:tgtEl>
                                          <p:spTgt spid="20"/>
                                        </p:tgtEl>
                                        <p:attrNameLst>
                                          <p:attrName>ppt_x</p:attrName>
                                        </p:attrNameLst>
                                      </p:cBhvr>
                                      <p:tavLst>
                                        <p:tav tm="0">
                                          <p:val>
                                            <p:strVal val="#ppt_x"/>
                                          </p:val>
                                        </p:tav>
                                        <p:tav tm="100000">
                                          <p:val>
                                            <p:strVal val="#ppt_x"/>
                                          </p:val>
                                        </p:tav>
                                      </p:tavLst>
                                    </p:anim>
                                    <p:anim calcmode="lin" valueType="num">
                                      <p:cBhvr>
                                        <p:cTn id="94" dur="2000" fill="hold"/>
                                        <p:tgtEl>
                                          <p:spTgt spid="20"/>
                                        </p:tgtEl>
                                        <p:attrNameLst>
                                          <p:attrName>ppt_y</p:attrName>
                                        </p:attrNameLst>
                                      </p:cBhvr>
                                      <p:tavLst>
                                        <p:tav tm="0">
                                          <p:val>
                                            <p:strVal val="#ppt_y+.1"/>
                                          </p:val>
                                        </p:tav>
                                        <p:tav tm="100000">
                                          <p:val>
                                            <p:strVal val="#ppt_y"/>
                                          </p:val>
                                        </p:tav>
                                      </p:tavLst>
                                    </p:anim>
                                  </p:childTnLst>
                                </p:cTn>
                              </p:par>
                              <p:par>
                                <p:cTn id="95" presetID="42" presetClass="entr" presetSubtype="0" fill="hold" grpId="0" nodeType="withEffect">
                                  <p:stCondLst>
                                    <p:cond delay="2500"/>
                                  </p:stCondLst>
                                  <p:childTnLst>
                                    <p:set>
                                      <p:cBhvr>
                                        <p:cTn id="96" dur="1" fill="hold">
                                          <p:stCondLst>
                                            <p:cond delay="0"/>
                                          </p:stCondLst>
                                        </p:cTn>
                                        <p:tgtEl>
                                          <p:spTgt spid="21"/>
                                        </p:tgtEl>
                                        <p:attrNameLst>
                                          <p:attrName>style.visibility</p:attrName>
                                        </p:attrNameLst>
                                      </p:cBhvr>
                                      <p:to>
                                        <p:strVal val="visible"/>
                                      </p:to>
                                    </p:set>
                                    <p:animEffect transition="in" filter="fade">
                                      <p:cBhvr>
                                        <p:cTn id="97" dur="2000"/>
                                        <p:tgtEl>
                                          <p:spTgt spid="21"/>
                                        </p:tgtEl>
                                      </p:cBhvr>
                                    </p:animEffect>
                                    <p:anim calcmode="lin" valueType="num">
                                      <p:cBhvr>
                                        <p:cTn id="98" dur="2000" fill="hold"/>
                                        <p:tgtEl>
                                          <p:spTgt spid="21"/>
                                        </p:tgtEl>
                                        <p:attrNameLst>
                                          <p:attrName>ppt_x</p:attrName>
                                        </p:attrNameLst>
                                      </p:cBhvr>
                                      <p:tavLst>
                                        <p:tav tm="0">
                                          <p:val>
                                            <p:strVal val="#ppt_x"/>
                                          </p:val>
                                        </p:tav>
                                        <p:tav tm="100000">
                                          <p:val>
                                            <p:strVal val="#ppt_x"/>
                                          </p:val>
                                        </p:tav>
                                      </p:tavLst>
                                    </p:anim>
                                    <p:anim calcmode="lin" valueType="num">
                                      <p:cBhvr>
                                        <p:cTn id="99" dur="2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00" fill="hold">
                      <p:stCondLst>
                        <p:cond delay="indefinite"/>
                      </p:stCondLst>
                      <p:childTnLst>
                        <p:par>
                          <p:cTn id="101" fill="hold">
                            <p:stCondLst>
                              <p:cond delay="0"/>
                            </p:stCondLst>
                            <p:childTnLst>
                              <p:par>
                                <p:cTn id="102" presetID="31" presetClass="entr" presetSubtype="0" fill="hold" nodeType="clickEffect">
                                  <p:stCondLst>
                                    <p:cond delay="0"/>
                                  </p:stCondLst>
                                  <p:childTnLst>
                                    <p:set>
                                      <p:cBhvr>
                                        <p:cTn id="103" dur="1" fill="hold">
                                          <p:stCondLst>
                                            <p:cond delay="0"/>
                                          </p:stCondLst>
                                        </p:cTn>
                                        <p:tgtEl>
                                          <p:spTgt spid="18"/>
                                        </p:tgtEl>
                                        <p:attrNameLst>
                                          <p:attrName>style.visibility</p:attrName>
                                        </p:attrNameLst>
                                      </p:cBhvr>
                                      <p:to>
                                        <p:strVal val="visible"/>
                                      </p:to>
                                    </p:set>
                                    <p:anim calcmode="lin" valueType="num">
                                      <p:cBhvr>
                                        <p:cTn id="104" dur="3000" fill="hold"/>
                                        <p:tgtEl>
                                          <p:spTgt spid="18"/>
                                        </p:tgtEl>
                                        <p:attrNameLst>
                                          <p:attrName>ppt_w</p:attrName>
                                        </p:attrNameLst>
                                      </p:cBhvr>
                                      <p:tavLst>
                                        <p:tav tm="0">
                                          <p:val>
                                            <p:fltVal val="0"/>
                                          </p:val>
                                        </p:tav>
                                        <p:tav tm="100000">
                                          <p:val>
                                            <p:strVal val="#ppt_w"/>
                                          </p:val>
                                        </p:tav>
                                      </p:tavLst>
                                    </p:anim>
                                    <p:anim calcmode="lin" valueType="num">
                                      <p:cBhvr>
                                        <p:cTn id="105" dur="3000" fill="hold"/>
                                        <p:tgtEl>
                                          <p:spTgt spid="18"/>
                                        </p:tgtEl>
                                        <p:attrNameLst>
                                          <p:attrName>ppt_h</p:attrName>
                                        </p:attrNameLst>
                                      </p:cBhvr>
                                      <p:tavLst>
                                        <p:tav tm="0">
                                          <p:val>
                                            <p:fltVal val="0"/>
                                          </p:val>
                                        </p:tav>
                                        <p:tav tm="100000">
                                          <p:val>
                                            <p:strVal val="#ppt_h"/>
                                          </p:val>
                                        </p:tav>
                                      </p:tavLst>
                                    </p:anim>
                                    <p:anim calcmode="lin" valueType="num">
                                      <p:cBhvr>
                                        <p:cTn id="106" dur="3000" fill="hold"/>
                                        <p:tgtEl>
                                          <p:spTgt spid="18"/>
                                        </p:tgtEl>
                                        <p:attrNameLst>
                                          <p:attrName>style.rotation</p:attrName>
                                        </p:attrNameLst>
                                      </p:cBhvr>
                                      <p:tavLst>
                                        <p:tav tm="0">
                                          <p:val>
                                            <p:fltVal val="90"/>
                                          </p:val>
                                        </p:tav>
                                        <p:tav tm="100000">
                                          <p:val>
                                            <p:fltVal val="0"/>
                                          </p:val>
                                        </p:tav>
                                      </p:tavLst>
                                    </p:anim>
                                    <p:animEffect transition="in" filter="fade">
                                      <p:cBhvr>
                                        <p:cTn id="107" dur="3000"/>
                                        <p:tgtEl>
                                          <p:spTgt spid="18"/>
                                        </p:tgtEl>
                                      </p:cBhvr>
                                    </p:animEffect>
                                  </p:childTnLst>
                                  <p:subTnLst>
                                    <p:set>
                                      <p:cBhvr override="childStyle">
                                        <p:cTn dur="1" fill="hold" display="0" masterRel="nextClick" afterEffect="1"/>
                                        <p:tgtEl>
                                          <p:spTgt spid="18"/>
                                        </p:tgtEl>
                                        <p:attrNameLst>
                                          <p:attrName>style.visibility</p:attrName>
                                        </p:attrNameLst>
                                      </p:cBhvr>
                                      <p:to>
                                        <p:strVal val="hidden"/>
                                      </p:to>
                                    </p:set>
                                  </p:subTnLst>
                                </p:cTn>
                              </p:par>
                            </p:childTnLst>
                          </p:cTn>
                        </p:par>
                        <p:par>
                          <p:cTn id="108" fill="hold">
                            <p:stCondLst>
                              <p:cond delay="3000"/>
                            </p:stCondLst>
                            <p:childTnLst>
                              <p:par>
                                <p:cTn id="109" presetID="31" presetClass="entr" presetSubtype="0" fill="hold" grpId="0" nodeType="afterEffect">
                                  <p:stCondLst>
                                    <p:cond delay="4500"/>
                                  </p:stCondLst>
                                  <p:childTnLst>
                                    <p:set>
                                      <p:cBhvr>
                                        <p:cTn id="110" dur="1" fill="hold">
                                          <p:stCondLst>
                                            <p:cond delay="0"/>
                                          </p:stCondLst>
                                        </p:cTn>
                                        <p:tgtEl>
                                          <p:spTgt spid="17"/>
                                        </p:tgtEl>
                                        <p:attrNameLst>
                                          <p:attrName>style.visibility</p:attrName>
                                        </p:attrNameLst>
                                      </p:cBhvr>
                                      <p:to>
                                        <p:strVal val="visible"/>
                                      </p:to>
                                    </p:set>
                                    <p:anim calcmode="lin" valueType="num">
                                      <p:cBhvr>
                                        <p:cTn id="111" dur="5000" fill="hold"/>
                                        <p:tgtEl>
                                          <p:spTgt spid="17"/>
                                        </p:tgtEl>
                                        <p:attrNameLst>
                                          <p:attrName>ppt_w</p:attrName>
                                        </p:attrNameLst>
                                      </p:cBhvr>
                                      <p:tavLst>
                                        <p:tav tm="0">
                                          <p:val>
                                            <p:fltVal val="0"/>
                                          </p:val>
                                        </p:tav>
                                        <p:tav tm="100000">
                                          <p:val>
                                            <p:strVal val="#ppt_w"/>
                                          </p:val>
                                        </p:tav>
                                      </p:tavLst>
                                    </p:anim>
                                    <p:anim calcmode="lin" valueType="num">
                                      <p:cBhvr>
                                        <p:cTn id="112" dur="5000" fill="hold"/>
                                        <p:tgtEl>
                                          <p:spTgt spid="17"/>
                                        </p:tgtEl>
                                        <p:attrNameLst>
                                          <p:attrName>ppt_h</p:attrName>
                                        </p:attrNameLst>
                                      </p:cBhvr>
                                      <p:tavLst>
                                        <p:tav tm="0">
                                          <p:val>
                                            <p:fltVal val="0"/>
                                          </p:val>
                                        </p:tav>
                                        <p:tav tm="100000">
                                          <p:val>
                                            <p:strVal val="#ppt_h"/>
                                          </p:val>
                                        </p:tav>
                                      </p:tavLst>
                                    </p:anim>
                                    <p:anim calcmode="lin" valueType="num">
                                      <p:cBhvr>
                                        <p:cTn id="113" dur="5000" fill="hold"/>
                                        <p:tgtEl>
                                          <p:spTgt spid="17"/>
                                        </p:tgtEl>
                                        <p:attrNameLst>
                                          <p:attrName>style.rotation</p:attrName>
                                        </p:attrNameLst>
                                      </p:cBhvr>
                                      <p:tavLst>
                                        <p:tav tm="0">
                                          <p:val>
                                            <p:fltVal val="90"/>
                                          </p:val>
                                        </p:tav>
                                        <p:tav tm="100000">
                                          <p:val>
                                            <p:fltVal val="0"/>
                                          </p:val>
                                        </p:tav>
                                      </p:tavLst>
                                    </p:anim>
                                    <p:animEffect transition="in" filter="fade">
                                      <p:cBhvr>
                                        <p:cTn id="114" dur="5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P spid="15" grpId="0"/>
      <p:bldP spid="17" grpId="0"/>
      <p:bldP spid="16" grpId="0" animBg="1"/>
      <p:bldP spid="19" grpId="0" animBg="1"/>
      <p:bldP spid="20" grpId="0" animBg="1"/>
      <p:bldP spid="21" grpId="0" animBg="1"/>
      <p:bldP spid="22" grpId="0" animBg="1"/>
      <p:bldP spid="23" grpId="0" animBg="1"/>
      <p:bldP spid="2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6"/>
          <p:cNvSpPr/>
          <p:nvPr/>
        </p:nvSpPr>
        <p:spPr>
          <a:xfrm>
            <a:off x="0" y="0"/>
            <a:ext cx="18287996" cy="10287000"/>
          </a:xfrm>
          <a:custGeom>
            <a:avLst/>
            <a:gdLst/>
            <a:ahLst/>
            <a:cxnLst/>
            <a:rect l="l" t="t" r="r" b="b"/>
            <a:pathLst>
              <a:path w="4816592" h="2709333">
                <a:moveTo>
                  <a:pt x="0" y="0"/>
                </a:moveTo>
                <a:lnTo>
                  <a:pt x="4816592" y="0"/>
                </a:lnTo>
                <a:lnTo>
                  <a:pt x="4816592" y="2709333"/>
                </a:lnTo>
                <a:lnTo>
                  <a:pt x="0" y="2709333"/>
                </a:lnTo>
                <a:close/>
              </a:path>
            </a:pathLst>
          </a:custGeom>
          <a:gradFill rotWithShape="1">
            <a:gsLst>
              <a:gs pos="0">
                <a:srgbClr val="5DE0E6">
                  <a:alpha val="100000"/>
                </a:srgbClr>
              </a:gs>
              <a:gs pos="100000">
                <a:srgbClr val="004AAD">
                  <a:alpha val="100000"/>
                </a:srgbClr>
              </a:gs>
            </a:gsLst>
            <a:lin ang="0"/>
          </a:gradFill>
        </p:spPr>
      </p:sp>
      <p:sp>
        <p:nvSpPr>
          <p:cNvPr id="200" name="TextBox 199"/>
          <p:cNvSpPr txBox="1"/>
          <p:nvPr/>
        </p:nvSpPr>
        <p:spPr>
          <a:xfrm>
            <a:off x="0" y="0"/>
            <a:ext cx="18287996" cy="10756791"/>
          </a:xfrm>
          <a:prstGeom prst="rect">
            <a:avLst/>
          </a:prstGeom>
          <a:noFill/>
        </p:spPr>
        <p:txBody>
          <a:bodyPr wrap="square" rtlCol="0">
            <a:spAutoFit/>
          </a:bodyPr>
          <a:lstStyle/>
          <a:p>
            <a:r>
              <a:rPr lang="en-US" sz="4400" dirty="0">
                <a:latin typeface="+mj-lt"/>
              </a:rPr>
              <a:t>Reference </a:t>
            </a:r>
            <a:r>
              <a:rPr lang="en-US" sz="4400" dirty="0" smtClean="0">
                <a:latin typeface="+mj-lt"/>
              </a:rPr>
              <a:t>list</a:t>
            </a:r>
          </a:p>
          <a:p>
            <a:endParaRPr lang="en-GB" sz="2000" dirty="0">
              <a:latin typeface="+mj-lt"/>
            </a:endParaRPr>
          </a:p>
          <a:p>
            <a:r>
              <a:rPr lang="en-US" dirty="0" err="1"/>
              <a:t>Anderton</a:t>
            </a:r>
            <a:r>
              <a:rPr lang="en-US" dirty="0"/>
              <a:t>, H. (2017). </a:t>
            </a:r>
            <a:r>
              <a:rPr lang="en-US" i="1" dirty="0"/>
              <a:t>Wales: A Change for the Better</a:t>
            </a:r>
            <a:r>
              <a:rPr lang="en-US" dirty="0"/>
              <a:t>. </a:t>
            </a:r>
            <a:r>
              <a:rPr lang="en-US" i="1" dirty="0" err="1"/>
              <a:t>TeacherToolkit</a:t>
            </a:r>
            <a:r>
              <a:rPr lang="en-US" dirty="0"/>
              <a:t>. Available at: </a:t>
            </a:r>
            <a:r>
              <a:rPr lang="en-US" dirty="0">
                <a:hlinkClick r:id="rId2"/>
              </a:rPr>
              <a:t>https://www.teachertoolkit.co.uk/2017/03/07/welsh-reform/</a:t>
            </a:r>
            <a:r>
              <a:rPr lang="en-US" dirty="0"/>
              <a:t> [Accessed 2 Jan. 2025</a:t>
            </a:r>
            <a:r>
              <a:rPr lang="en-US" dirty="0" smtClean="0"/>
              <a:t>].</a:t>
            </a:r>
          </a:p>
          <a:p>
            <a:endParaRPr lang="en-GB" sz="500" dirty="0"/>
          </a:p>
          <a:p>
            <a:r>
              <a:rPr lang="en-US" dirty="0"/>
              <a:t>Bowyer, O. (2021). </a:t>
            </a:r>
            <a:r>
              <a:rPr lang="en-US" i="1" dirty="0"/>
              <a:t>Is a million Welsh speakers by 2050 achievable?</a:t>
            </a:r>
            <a:r>
              <a:rPr lang="en-US" dirty="0"/>
              <a:t> [online] </a:t>
            </a:r>
            <a:r>
              <a:rPr lang="en-US" dirty="0" err="1"/>
              <a:t>research.senedd.wales</a:t>
            </a:r>
            <a:r>
              <a:rPr lang="en-US" dirty="0"/>
              <a:t>. Available at: </a:t>
            </a:r>
            <a:r>
              <a:rPr lang="en-US" dirty="0">
                <a:hlinkClick r:id="rId3"/>
              </a:rPr>
              <a:t>https://research.senedd.wales/research-articles/is-a-million-welsh-speakers-by-2050-achievable/</a:t>
            </a:r>
            <a:r>
              <a:rPr lang="en-US" dirty="0"/>
              <a:t> [Accessed 27 Dec. 2024</a:t>
            </a:r>
            <a:r>
              <a:rPr lang="en-US" dirty="0" smtClean="0"/>
              <a:t>].</a:t>
            </a:r>
          </a:p>
          <a:p>
            <a:endParaRPr lang="en-GB" sz="500" dirty="0"/>
          </a:p>
          <a:p>
            <a:r>
              <a:rPr lang="en-US" dirty="0" err="1"/>
              <a:t>Canva</a:t>
            </a:r>
            <a:r>
              <a:rPr lang="en-US" dirty="0"/>
              <a:t> (2013). </a:t>
            </a:r>
            <a:r>
              <a:rPr lang="en-US" i="1" dirty="0" err="1"/>
              <a:t>Canva</a:t>
            </a:r>
            <a:r>
              <a:rPr lang="en-US" dirty="0"/>
              <a:t>. </a:t>
            </a:r>
            <a:r>
              <a:rPr lang="en-US" i="1" dirty="0" err="1"/>
              <a:t>Canva</a:t>
            </a:r>
            <a:r>
              <a:rPr lang="en-US" dirty="0"/>
              <a:t>. Available at: </a:t>
            </a:r>
            <a:r>
              <a:rPr lang="en-US" dirty="0">
                <a:hlinkClick r:id="rId4"/>
              </a:rPr>
              <a:t>https://www.canva.com/</a:t>
            </a:r>
            <a:r>
              <a:rPr lang="en-US" dirty="0"/>
              <a:t> [Accessed 2 Jan. 2025</a:t>
            </a:r>
            <a:r>
              <a:rPr lang="en-US" dirty="0" smtClean="0"/>
              <a:t>].</a:t>
            </a:r>
          </a:p>
          <a:p>
            <a:endParaRPr lang="en-GB" sz="500" dirty="0"/>
          </a:p>
          <a:p>
            <a:r>
              <a:rPr lang="en-US" dirty="0"/>
              <a:t>Facebook (2023). </a:t>
            </a:r>
            <a:r>
              <a:rPr lang="en-US" i="1" dirty="0"/>
              <a:t>Facebook</a:t>
            </a:r>
            <a:r>
              <a:rPr lang="en-US" dirty="0"/>
              <a:t>. [online] Facebook.com. Available at: </a:t>
            </a:r>
            <a:r>
              <a:rPr lang="en-US" dirty="0">
                <a:hlinkClick r:id="rId5"/>
              </a:rPr>
              <a:t>https://www.facebook.com/S4C/?locale=en_GB</a:t>
            </a:r>
            <a:r>
              <a:rPr lang="en-US" dirty="0"/>
              <a:t> [Accessed 3 Jan. 2025</a:t>
            </a:r>
            <a:r>
              <a:rPr lang="en-US" dirty="0" smtClean="0"/>
              <a:t>].</a:t>
            </a:r>
          </a:p>
          <a:p>
            <a:endParaRPr lang="en-GB" sz="500" dirty="0"/>
          </a:p>
          <a:p>
            <a:r>
              <a:rPr lang="en-US" dirty="0"/>
              <a:t>Fandom (</a:t>
            </a:r>
            <a:r>
              <a:rPr lang="en-US" dirty="0" err="1"/>
              <a:t>n.d.</a:t>
            </a:r>
            <a:r>
              <a:rPr lang="en-US" dirty="0"/>
              <a:t>). </a:t>
            </a:r>
            <a:r>
              <a:rPr lang="en-US" i="1" dirty="0" err="1"/>
              <a:t>Logopedia</a:t>
            </a:r>
            <a:r>
              <a:rPr lang="en-US" dirty="0"/>
              <a:t>. </a:t>
            </a:r>
            <a:r>
              <a:rPr lang="en-US" i="1" dirty="0"/>
              <a:t>logos.fandom.com</a:t>
            </a:r>
            <a:r>
              <a:rPr lang="en-US" dirty="0"/>
              <a:t>. Available at: </a:t>
            </a:r>
            <a:r>
              <a:rPr lang="en-US" dirty="0">
                <a:hlinkClick r:id="rId6"/>
              </a:rPr>
              <a:t>https://logos.fandom.com/</a:t>
            </a:r>
            <a:r>
              <a:rPr lang="en-US" dirty="0"/>
              <a:t> [Accessed 26 Dec. 2024</a:t>
            </a:r>
            <a:r>
              <a:rPr lang="en-US" dirty="0" smtClean="0"/>
              <a:t>].</a:t>
            </a:r>
          </a:p>
          <a:p>
            <a:endParaRPr lang="en-GB" sz="500" dirty="0"/>
          </a:p>
          <a:p>
            <a:r>
              <a:rPr lang="en-US" dirty="0" err="1"/>
              <a:t>Furet</a:t>
            </a:r>
            <a:r>
              <a:rPr lang="en-US" dirty="0"/>
              <a:t>, M. (2022). </a:t>
            </a:r>
            <a:r>
              <a:rPr lang="en-US" i="1" dirty="0"/>
              <a:t>Entangled History: The Relationship between S4C and the BBC</a:t>
            </a:r>
            <a:r>
              <a:rPr lang="en-US" dirty="0"/>
              <a:t>. [online] Institute of Welsh Affairs. Available at: </a:t>
            </a:r>
            <a:r>
              <a:rPr lang="en-US" dirty="0">
                <a:hlinkClick r:id="rId7"/>
              </a:rPr>
              <a:t>https://www.iwa.wales/agenda/2022/11/entangled-history-the-relationship-between-s4c-and-the-bbc/</a:t>
            </a:r>
            <a:r>
              <a:rPr lang="en-US" dirty="0"/>
              <a:t> [Accessed 27 Dec. 2024</a:t>
            </a:r>
            <a:r>
              <a:rPr lang="en-US" dirty="0" smtClean="0"/>
              <a:t>].</a:t>
            </a:r>
          </a:p>
          <a:p>
            <a:endParaRPr lang="en-GB" sz="500" dirty="0"/>
          </a:p>
          <a:p>
            <a:r>
              <a:rPr lang="en-US" dirty="0"/>
              <a:t>Instagram (2020). </a:t>
            </a:r>
            <a:r>
              <a:rPr lang="en-US" i="1" dirty="0"/>
              <a:t>S4C (@s4c) • Instagram photos and videos</a:t>
            </a:r>
            <a:r>
              <a:rPr lang="en-US" dirty="0"/>
              <a:t>. [online] Instagram.com. Available at: </a:t>
            </a:r>
            <a:r>
              <a:rPr lang="en-US" dirty="0">
                <a:hlinkClick r:id="rId8"/>
              </a:rPr>
              <a:t>https://www.instagram.com/s4c/?hl=en</a:t>
            </a:r>
            <a:r>
              <a:rPr lang="en-US" dirty="0"/>
              <a:t> [Accessed 3 Jan. 2025</a:t>
            </a:r>
            <a:r>
              <a:rPr lang="en-US" dirty="0" smtClean="0"/>
              <a:t>].</a:t>
            </a:r>
          </a:p>
          <a:p>
            <a:endParaRPr lang="en-GB" sz="500" dirty="0"/>
          </a:p>
          <a:p>
            <a:r>
              <a:rPr lang="en-US" dirty="0"/>
              <a:t>Laughton, R. (2004). </a:t>
            </a:r>
            <a:r>
              <a:rPr lang="en-US" i="1" dirty="0"/>
              <a:t>Department for Culture, Media and Sport S4C: An Independent Review</a:t>
            </a:r>
            <a:r>
              <a:rPr lang="en-US" dirty="0"/>
              <a:t>. [online] Available at: </a:t>
            </a:r>
            <a:r>
              <a:rPr lang="en-US" dirty="0">
                <a:hlinkClick r:id="rId9"/>
              </a:rPr>
              <a:t>https://www.s4c.cymru/abouts4c/authority/pdf/e_adolygiad_laughton.pdf</a:t>
            </a:r>
            <a:r>
              <a:rPr lang="en-US" dirty="0"/>
              <a:t> [Accessed 24 Dec. 2024</a:t>
            </a:r>
            <a:r>
              <a:rPr lang="en-US" dirty="0" smtClean="0"/>
              <a:t>].</a:t>
            </a:r>
          </a:p>
          <a:p>
            <a:endParaRPr lang="en-GB" sz="500" dirty="0"/>
          </a:p>
          <a:p>
            <a:r>
              <a:rPr lang="en-US" dirty="0"/>
              <a:t>Maher, R. (2024). </a:t>
            </a:r>
            <a:r>
              <a:rPr lang="en-US" i="1" dirty="0"/>
              <a:t>Measuring impact in the creative sector: economic, social and cultural contributions in Wales</a:t>
            </a:r>
            <a:r>
              <a:rPr lang="en-US" dirty="0"/>
              <a:t>. [online] </a:t>
            </a:r>
            <a:r>
              <a:rPr lang="en-US" dirty="0" err="1"/>
              <a:t>Wavehill</a:t>
            </a:r>
            <a:r>
              <a:rPr lang="en-US" dirty="0"/>
              <a:t> . Available at: </a:t>
            </a:r>
            <a:r>
              <a:rPr lang="en-US" dirty="0">
                <a:hlinkClick r:id="rId10"/>
              </a:rPr>
              <a:t>https://www.wavehill.com/single-post/measuring-impact-in-the-creative-sector-economic-social-and-cultural-contributions-in-wales</a:t>
            </a:r>
            <a:r>
              <a:rPr lang="en-US" dirty="0"/>
              <a:t> [Accessed 23 Dec. 2024</a:t>
            </a:r>
            <a:r>
              <a:rPr lang="en-US" dirty="0" smtClean="0"/>
              <a:t>].</a:t>
            </a:r>
          </a:p>
          <a:p>
            <a:endParaRPr lang="en-GB" sz="500" dirty="0"/>
          </a:p>
          <a:p>
            <a:r>
              <a:rPr lang="en-US" dirty="0"/>
              <a:t>McAllister, L. (2003). R. Deacon, The Governance of Wales, the Welsh Office and the Policy Process, 1964-99, Welsh Academic Press, 2002, 269 pp., </a:t>
            </a:r>
            <a:r>
              <a:rPr lang="en-US" dirty="0" err="1"/>
              <a:t>pb</a:t>
            </a:r>
            <a:r>
              <a:rPr lang="en-US" dirty="0"/>
              <a:t>.  18.95. </a:t>
            </a:r>
            <a:r>
              <a:rPr lang="en-US" i="1" dirty="0"/>
              <a:t>Parliamentary Affairs</a:t>
            </a:r>
            <a:r>
              <a:rPr lang="en-US" dirty="0"/>
              <a:t>, 56(2), pp.382–382. </a:t>
            </a:r>
            <a:r>
              <a:rPr lang="en-US" dirty="0" err="1"/>
              <a:t>doi:</a:t>
            </a:r>
            <a:r>
              <a:rPr lang="en-US" dirty="0" err="1">
                <a:hlinkClick r:id="rId11"/>
              </a:rPr>
              <a:t>https</a:t>
            </a:r>
            <a:r>
              <a:rPr lang="en-US" dirty="0">
                <a:hlinkClick r:id="rId11"/>
              </a:rPr>
              <a:t>://doi.org/10.1093/</a:t>
            </a:r>
            <a:r>
              <a:rPr lang="en-US" dirty="0" err="1">
                <a:hlinkClick r:id="rId11"/>
              </a:rPr>
              <a:t>parlij</a:t>
            </a:r>
            <a:r>
              <a:rPr lang="en-US" dirty="0">
                <a:hlinkClick r:id="rId11"/>
              </a:rPr>
              <a:t>/gsg073</a:t>
            </a:r>
            <a:r>
              <a:rPr lang="en-US" dirty="0" smtClean="0"/>
              <a:t>.</a:t>
            </a:r>
          </a:p>
          <a:p>
            <a:endParaRPr lang="en-GB" sz="500" dirty="0"/>
          </a:p>
          <a:p>
            <a:r>
              <a:rPr lang="en-US" dirty="0"/>
              <a:t>Morris, D. and Jones, K. (2007). Minority Language </a:t>
            </a:r>
            <a:r>
              <a:rPr lang="en-US" dirty="0" err="1"/>
              <a:t>Socialisation</a:t>
            </a:r>
            <a:r>
              <a:rPr lang="en-US" dirty="0"/>
              <a:t> within the Family: Investigating the Early Welsh Language </a:t>
            </a:r>
            <a:r>
              <a:rPr lang="en-US" dirty="0" err="1"/>
              <a:t>Socialisation</a:t>
            </a:r>
            <a:r>
              <a:rPr lang="en-US" dirty="0"/>
              <a:t> of Babies and Young Children in Mixed Language Families in Wales. </a:t>
            </a:r>
            <a:r>
              <a:rPr lang="en-US" i="1" dirty="0"/>
              <a:t>Journal of Multilingual and Multicultural Development</a:t>
            </a:r>
            <a:r>
              <a:rPr lang="en-US" dirty="0"/>
              <a:t>, [online] 28(6), pp.484–501. </a:t>
            </a:r>
            <a:r>
              <a:rPr lang="en-US" dirty="0" err="1"/>
              <a:t>doi:</a:t>
            </a:r>
            <a:r>
              <a:rPr lang="en-US" dirty="0" err="1">
                <a:hlinkClick r:id="rId12"/>
              </a:rPr>
              <a:t>https</a:t>
            </a:r>
            <a:r>
              <a:rPr lang="en-US" dirty="0">
                <a:hlinkClick r:id="rId12"/>
              </a:rPr>
              <a:t>://doi.org/10.2167/jmmd542.0</a:t>
            </a:r>
            <a:r>
              <a:rPr lang="en-US" dirty="0" smtClean="0"/>
              <a:t>.</a:t>
            </a:r>
          </a:p>
          <a:p>
            <a:endParaRPr lang="en-GB" sz="500" dirty="0"/>
          </a:p>
          <a:p>
            <a:r>
              <a:rPr lang="en-US" dirty="0"/>
              <a:t>Pembrokeshire County Council (2023). </a:t>
            </a:r>
            <a:r>
              <a:rPr lang="en-US" i="1" dirty="0"/>
              <a:t>Pembrokeshire in Context</a:t>
            </a:r>
            <a:r>
              <a:rPr lang="en-US" dirty="0"/>
              <a:t>. [online] www.pembrokeshire.gov.uk. Available at: </a:t>
            </a:r>
            <a:r>
              <a:rPr lang="en-US" dirty="0">
                <a:hlinkClick r:id="rId13"/>
              </a:rPr>
              <a:t>https://www.pembrokeshire.gov.uk/cscorporatestrategy202328/cspembsincontext</a:t>
            </a:r>
            <a:r>
              <a:rPr lang="en-US" dirty="0"/>
              <a:t> [Accessed 29 Dec. 2024</a:t>
            </a:r>
            <a:r>
              <a:rPr lang="en-US" dirty="0" smtClean="0"/>
              <a:t>].</a:t>
            </a:r>
          </a:p>
          <a:p>
            <a:endParaRPr lang="en-GB" sz="500" dirty="0"/>
          </a:p>
          <a:p>
            <a:r>
              <a:rPr lang="en-US" dirty="0"/>
              <a:t>S4C (2001). </a:t>
            </a:r>
            <a:r>
              <a:rPr lang="en-US" i="1" dirty="0"/>
              <a:t>Economy and Culture: S4C in Wales Present and Potential Economic Impacts Prepared for S4C</a:t>
            </a:r>
            <a:r>
              <a:rPr lang="en-US" dirty="0"/>
              <a:t>. [online] Available at: </a:t>
            </a:r>
            <a:r>
              <a:rPr lang="en-US" dirty="0">
                <a:hlinkClick r:id="rId14"/>
              </a:rPr>
              <a:t>https://www.s4c.cymru/abouts4c/corporate/pdf/werw_saesneg.pdf</a:t>
            </a:r>
            <a:r>
              <a:rPr lang="en-US" dirty="0"/>
              <a:t> [Accessed 24 Dec. 2024</a:t>
            </a:r>
            <a:r>
              <a:rPr lang="en-US" dirty="0" smtClean="0"/>
              <a:t>].</a:t>
            </a:r>
          </a:p>
          <a:p>
            <a:endParaRPr lang="en-GB" sz="500" dirty="0"/>
          </a:p>
          <a:p>
            <a:r>
              <a:rPr lang="en-US" dirty="0"/>
              <a:t>S4C (</a:t>
            </a:r>
            <a:r>
              <a:rPr lang="en-US" dirty="0" err="1"/>
              <a:t>n.d.</a:t>
            </a:r>
            <a:r>
              <a:rPr lang="en-US" dirty="0"/>
              <a:t>). </a:t>
            </a:r>
            <a:r>
              <a:rPr lang="en-US" i="1" dirty="0"/>
              <a:t>How to watch S4C | S4C</a:t>
            </a:r>
            <a:r>
              <a:rPr lang="en-US" dirty="0"/>
              <a:t>. [online] S4c.cymru. Available at: </a:t>
            </a:r>
            <a:r>
              <a:rPr lang="en-US" dirty="0">
                <a:hlinkClick r:id="rId15"/>
              </a:rPr>
              <a:t>https://www.s4c.cymru/en/how-to-watch-s4c/</a:t>
            </a:r>
            <a:r>
              <a:rPr lang="en-US" dirty="0"/>
              <a:t> [Accessed 3 Jan. 2025</a:t>
            </a:r>
            <a:r>
              <a:rPr lang="en-US" dirty="0" smtClean="0"/>
              <a:t>].</a:t>
            </a:r>
          </a:p>
          <a:p>
            <a:endParaRPr lang="en-GB" sz="500" dirty="0"/>
          </a:p>
          <a:p>
            <a:r>
              <a:rPr lang="en-US" dirty="0"/>
              <a:t>S4C (</a:t>
            </a:r>
            <a:r>
              <a:rPr lang="en-US" dirty="0" err="1"/>
              <a:t>n.d.</a:t>
            </a:r>
            <a:r>
              <a:rPr lang="en-US" dirty="0"/>
              <a:t>). </a:t>
            </a:r>
            <a:r>
              <a:rPr lang="en-US" i="1" dirty="0"/>
              <a:t>Learn and Play | S4C</a:t>
            </a:r>
            <a:r>
              <a:rPr lang="en-US" dirty="0"/>
              <a:t>. [online] www.s4c.cymru. Available at: </a:t>
            </a:r>
            <a:r>
              <a:rPr lang="en-US" dirty="0">
                <a:hlinkClick r:id="rId16"/>
              </a:rPr>
              <a:t>https://www.s4c.cymru/en/learn-and-play/</a:t>
            </a:r>
            <a:r>
              <a:rPr lang="en-US" dirty="0"/>
              <a:t> [Accessed 27 Dec. 2024</a:t>
            </a:r>
            <a:r>
              <a:rPr lang="en-US" dirty="0" smtClean="0"/>
              <a:t>].</a:t>
            </a:r>
          </a:p>
          <a:p>
            <a:endParaRPr lang="en-GB" sz="500" dirty="0"/>
          </a:p>
          <a:p>
            <a:r>
              <a:rPr lang="en-US" dirty="0"/>
              <a:t>S4C (2008). </a:t>
            </a:r>
            <a:r>
              <a:rPr lang="en-US" i="1" dirty="0"/>
              <a:t>Press | S4C</a:t>
            </a:r>
            <a:r>
              <a:rPr lang="en-US" dirty="0"/>
              <a:t>. [online] S4c.cymru. Available at: </a:t>
            </a:r>
            <a:r>
              <a:rPr lang="en-US" dirty="0">
                <a:hlinkClick r:id="rId17"/>
              </a:rPr>
              <a:t>https://www.s4c.cymru/en/press/post/27279/cue-cyw-the-cheeky-face-of-s4cs-new-childrens-service/</a:t>
            </a:r>
            <a:r>
              <a:rPr lang="en-US" dirty="0"/>
              <a:t> [Accessed 27 Dec. 2024</a:t>
            </a:r>
            <a:r>
              <a:rPr lang="en-US" dirty="0" smtClean="0"/>
              <a:t>].</a:t>
            </a:r>
          </a:p>
          <a:p>
            <a:endParaRPr lang="en-GB" sz="500" dirty="0"/>
          </a:p>
          <a:p>
            <a:r>
              <a:rPr lang="en-US" dirty="0"/>
              <a:t>S4C (2014). </a:t>
            </a:r>
            <a:r>
              <a:rPr lang="en-US" i="1" dirty="0" err="1"/>
              <a:t>Hafan</a:t>
            </a:r>
            <a:r>
              <a:rPr lang="en-US" i="1" dirty="0"/>
              <a:t> | S4C</a:t>
            </a:r>
            <a:r>
              <a:rPr lang="en-US" dirty="0"/>
              <a:t>. [online] www.s4c.cymru. Available at: </a:t>
            </a:r>
            <a:r>
              <a:rPr lang="en-US" dirty="0">
                <a:hlinkClick r:id="rId18"/>
              </a:rPr>
              <a:t>https://www.s4c.cymru/cy/</a:t>
            </a:r>
            <a:r>
              <a:rPr lang="en-US" dirty="0"/>
              <a:t> [Accessed 2 Jan. 2025</a:t>
            </a:r>
            <a:r>
              <a:rPr lang="en-US" dirty="0" smtClean="0"/>
              <a:t>].</a:t>
            </a:r>
          </a:p>
          <a:p>
            <a:endParaRPr lang="en-GB" sz="500" dirty="0"/>
          </a:p>
          <a:p>
            <a:r>
              <a:rPr lang="en-US" dirty="0"/>
              <a:t>S4C (2016a). </a:t>
            </a:r>
            <a:r>
              <a:rPr lang="en-US" i="1" dirty="0" err="1"/>
              <a:t>Dysgu</a:t>
            </a:r>
            <a:r>
              <a:rPr lang="en-US" i="1" dirty="0"/>
              <a:t> </a:t>
            </a:r>
            <a:r>
              <a:rPr lang="en-US" i="1" dirty="0" err="1"/>
              <a:t>Cymraeg</a:t>
            </a:r>
            <a:r>
              <a:rPr lang="en-US" i="1" dirty="0"/>
              <a:t> | S4C</a:t>
            </a:r>
            <a:r>
              <a:rPr lang="en-US" dirty="0"/>
              <a:t>. [online] S4c.cymru. Available at: </a:t>
            </a:r>
            <a:r>
              <a:rPr lang="en-US" dirty="0">
                <a:hlinkClick r:id="rId19"/>
              </a:rPr>
              <a:t>https://www.s4c.cymru/en/dysgu-cymraeg/</a:t>
            </a:r>
            <a:r>
              <a:rPr lang="en-US" dirty="0"/>
              <a:t> [Accessed 3 Jan. 2025</a:t>
            </a:r>
            <a:r>
              <a:rPr lang="en-US" dirty="0" smtClean="0"/>
              <a:t>].</a:t>
            </a:r>
          </a:p>
          <a:p>
            <a:endParaRPr lang="en-US" sz="500" dirty="0" smtClean="0"/>
          </a:p>
          <a:p>
            <a:r>
              <a:rPr lang="en-US" dirty="0"/>
              <a:t>S4C (2016b). </a:t>
            </a:r>
            <a:r>
              <a:rPr lang="en-US" i="1" dirty="0" err="1"/>
              <a:t>Hansh</a:t>
            </a:r>
            <a:r>
              <a:rPr lang="en-US" i="1" dirty="0"/>
              <a:t> | S4C</a:t>
            </a:r>
            <a:r>
              <a:rPr lang="en-US" dirty="0"/>
              <a:t>. </a:t>
            </a:r>
            <a:r>
              <a:rPr lang="en-US" i="1" dirty="0"/>
              <a:t>S4c.cymru</a:t>
            </a:r>
            <a:r>
              <a:rPr lang="en-US" dirty="0"/>
              <a:t>. Available at: </a:t>
            </a:r>
            <a:r>
              <a:rPr lang="en-US" dirty="0">
                <a:hlinkClick r:id="rId20"/>
              </a:rPr>
              <a:t>https://www.s4c.cymru/en/entertainment/hansh/</a:t>
            </a:r>
            <a:r>
              <a:rPr lang="en-US" dirty="0"/>
              <a:t> [Accessed 2 Jan. 2025</a:t>
            </a:r>
            <a:r>
              <a:rPr lang="en-US" dirty="0" smtClean="0"/>
              <a:t>].</a:t>
            </a:r>
          </a:p>
          <a:p>
            <a:endParaRPr lang="en-GB" sz="500" dirty="0"/>
          </a:p>
          <a:p>
            <a:r>
              <a:rPr lang="en-US" dirty="0"/>
              <a:t>S4C (2016c). </a:t>
            </a:r>
            <a:r>
              <a:rPr lang="en-US" i="1" dirty="0" err="1"/>
              <a:t>Stwnsh</a:t>
            </a:r>
            <a:r>
              <a:rPr lang="en-US" i="1" dirty="0"/>
              <a:t> | S4C</a:t>
            </a:r>
            <a:r>
              <a:rPr lang="en-US" dirty="0"/>
              <a:t>. [online] S4c.cymru. Available at: </a:t>
            </a:r>
            <a:r>
              <a:rPr lang="en-US" dirty="0">
                <a:hlinkClick r:id="rId21"/>
              </a:rPr>
              <a:t>https://www.s4c.cymru/en/stwnsh/</a:t>
            </a:r>
            <a:r>
              <a:rPr lang="en-US" dirty="0"/>
              <a:t> [Accessed 27 Dec. 2024].</a:t>
            </a:r>
            <a:endParaRPr lang="en-GB" dirty="0"/>
          </a:p>
          <a:p>
            <a:endParaRPr lang="en-GB" dirty="0"/>
          </a:p>
        </p:txBody>
      </p:sp>
    </p:spTree>
    <p:extLst>
      <p:ext uri="{BB962C8B-B14F-4D97-AF65-F5344CB8AC3E}">
        <p14:creationId xmlns:p14="http://schemas.microsoft.com/office/powerpoint/2010/main" val="35373276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6"/>
          <p:cNvSpPr/>
          <p:nvPr/>
        </p:nvSpPr>
        <p:spPr>
          <a:xfrm>
            <a:off x="0" y="20171"/>
            <a:ext cx="18287996" cy="10287000"/>
          </a:xfrm>
          <a:custGeom>
            <a:avLst/>
            <a:gdLst/>
            <a:ahLst/>
            <a:cxnLst/>
            <a:rect l="l" t="t" r="r" b="b"/>
            <a:pathLst>
              <a:path w="4816592" h="2709333">
                <a:moveTo>
                  <a:pt x="0" y="0"/>
                </a:moveTo>
                <a:lnTo>
                  <a:pt x="4816592" y="0"/>
                </a:lnTo>
                <a:lnTo>
                  <a:pt x="4816592" y="2709333"/>
                </a:lnTo>
                <a:lnTo>
                  <a:pt x="0" y="2709333"/>
                </a:lnTo>
                <a:close/>
              </a:path>
            </a:pathLst>
          </a:custGeom>
          <a:gradFill rotWithShape="1">
            <a:gsLst>
              <a:gs pos="0">
                <a:srgbClr val="5DE0E6">
                  <a:alpha val="100000"/>
                </a:srgbClr>
              </a:gs>
              <a:gs pos="100000">
                <a:srgbClr val="004AAD">
                  <a:alpha val="100000"/>
                </a:srgbClr>
              </a:gs>
            </a:gsLst>
            <a:lin ang="0"/>
          </a:gradFill>
        </p:spPr>
      </p:sp>
      <p:sp>
        <p:nvSpPr>
          <p:cNvPr id="4" name="TextBox 3"/>
          <p:cNvSpPr txBox="1"/>
          <p:nvPr/>
        </p:nvSpPr>
        <p:spPr>
          <a:xfrm>
            <a:off x="0" y="0"/>
            <a:ext cx="18288000" cy="9510296"/>
          </a:xfrm>
          <a:prstGeom prst="rect">
            <a:avLst/>
          </a:prstGeom>
          <a:noFill/>
        </p:spPr>
        <p:txBody>
          <a:bodyPr wrap="square" rtlCol="0">
            <a:spAutoFit/>
          </a:bodyPr>
          <a:lstStyle/>
          <a:p>
            <a:endParaRPr lang="en-US" dirty="0" smtClean="0"/>
          </a:p>
          <a:p>
            <a:endParaRPr lang="en-US" dirty="0"/>
          </a:p>
          <a:p>
            <a:r>
              <a:rPr lang="en-US" dirty="0" smtClean="0"/>
              <a:t>S4C </a:t>
            </a:r>
            <a:r>
              <a:rPr lang="en-US" dirty="0"/>
              <a:t>(2017). </a:t>
            </a:r>
            <a:r>
              <a:rPr lang="en-US" i="1" dirty="0"/>
              <a:t>S4C: PUSHING THE BOUNDARIES MULTI-PLATFORM WELSH LANGUAGE MEDIA SERVICE CYMRAEG WELSH CONTENTS</a:t>
            </a:r>
            <a:r>
              <a:rPr lang="en-US" dirty="0"/>
              <a:t>. [online] Available at: </a:t>
            </a:r>
            <a:r>
              <a:rPr lang="en-US" dirty="0">
                <a:hlinkClick r:id="rId2"/>
              </a:rPr>
              <a:t>https://www.s4c.cymru/gwthiorffiniau/pdf/S4C-Review.pdf</a:t>
            </a:r>
            <a:r>
              <a:rPr lang="en-US" dirty="0"/>
              <a:t> [Accessed 27 Dec. 2024</a:t>
            </a:r>
            <a:r>
              <a:rPr lang="en-US" dirty="0" smtClean="0"/>
              <a:t>].</a:t>
            </a:r>
          </a:p>
          <a:p>
            <a:endParaRPr lang="en-GB" sz="500" dirty="0"/>
          </a:p>
          <a:p>
            <a:r>
              <a:rPr lang="en-US" dirty="0"/>
              <a:t>S4C (2021). </a:t>
            </a:r>
            <a:r>
              <a:rPr lang="en-US" i="1" dirty="0"/>
              <a:t>Press | S4C</a:t>
            </a:r>
            <a:r>
              <a:rPr lang="en-US" dirty="0"/>
              <a:t>. [online] S4c.cymru. Available at: </a:t>
            </a:r>
            <a:r>
              <a:rPr lang="en-US" dirty="0">
                <a:hlinkClick r:id="rId3"/>
              </a:rPr>
              <a:t>https://www.s4c.cymru/en/press/post/41359/s4c-releases-80-hours-of-programmes-on-the-welsh-governments-education-platform-hwb/</a:t>
            </a:r>
            <a:r>
              <a:rPr lang="en-US" dirty="0"/>
              <a:t> [Accessed 26 Dec. 2024</a:t>
            </a:r>
            <a:r>
              <a:rPr lang="en-US" dirty="0" smtClean="0"/>
              <a:t>].</a:t>
            </a:r>
          </a:p>
          <a:p>
            <a:endParaRPr lang="en-GB" sz="500" dirty="0"/>
          </a:p>
          <a:p>
            <a:r>
              <a:rPr lang="en-US" dirty="0"/>
              <a:t>S4C (2022). </a:t>
            </a:r>
            <a:r>
              <a:rPr lang="en-US" i="1" dirty="0"/>
              <a:t>Introducing S4C | S4C</a:t>
            </a:r>
            <a:r>
              <a:rPr lang="en-US" dirty="0"/>
              <a:t>. [online] S4c.cymru. Available at: </a:t>
            </a:r>
            <a:r>
              <a:rPr lang="en-US" dirty="0">
                <a:hlinkClick r:id="rId4"/>
              </a:rPr>
              <a:t>https://www.s4c.cymru/en/about-us/introducing-s4c/page/57272/introducing-s4c/</a:t>
            </a:r>
            <a:r>
              <a:rPr lang="en-US" dirty="0"/>
              <a:t> [Accessed 22 Dec. 2024</a:t>
            </a:r>
            <a:r>
              <a:rPr lang="en-US" dirty="0" smtClean="0"/>
              <a:t>].</a:t>
            </a:r>
          </a:p>
          <a:p>
            <a:endParaRPr lang="en-GB" sz="500" dirty="0"/>
          </a:p>
          <a:p>
            <a:r>
              <a:rPr lang="en-US" dirty="0"/>
              <a:t>S4C (2024). </a:t>
            </a:r>
            <a:r>
              <a:rPr lang="en-US" i="1" dirty="0" err="1"/>
              <a:t>Adref</a:t>
            </a:r>
            <a:r>
              <a:rPr lang="en-US" i="1" dirty="0"/>
              <a:t> - S4C - Annual Report</a:t>
            </a:r>
            <a:r>
              <a:rPr lang="en-US" dirty="0"/>
              <a:t>. [online] S4C - Annual Report. Available at: </a:t>
            </a:r>
            <a:r>
              <a:rPr lang="en-US" dirty="0">
                <a:hlinkClick r:id="rId5"/>
              </a:rPr>
              <a:t>https://adroddiad.s4c.cymru/</a:t>
            </a:r>
            <a:r>
              <a:rPr lang="en-US" dirty="0"/>
              <a:t> [Accessed 27 Dec. 2024</a:t>
            </a:r>
            <a:r>
              <a:rPr lang="en-US" dirty="0" smtClean="0"/>
              <a:t>].</a:t>
            </a:r>
          </a:p>
          <a:p>
            <a:endParaRPr lang="en-GB" sz="500" dirty="0"/>
          </a:p>
          <a:p>
            <a:r>
              <a:rPr lang="en-US" dirty="0"/>
              <a:t>S4C/</a:t>
            </a:r>
            <a:r>
              <a:rPr lang="en-US" dirty="0" err="1"/>
              <a:t>Clic</a:t>
            </a:r>
            <a:r>
              <a:rPr lang="en-US" dirty="0"/>
              <a:t> (2011). </a:t>
            </a:r>
            <a:r>
              <a:rPr lang="en-US" i="1" dirty="0" err="1"/>
              <a:t>Clic</a:t>
            </a:r>
            <a:r>
              <a:rPr lang="en-US" dirty="0"/>
              <a:t>. [online] www.s4c.cymru. Available at: </a:t>
            </a:r>
            <a:r>
              <a:rPr lang="en-US" dirty="0">
                <a:hlinkClick r:id="rId6"/>
              </a:rPr>
              <a:t>https://www.s4c.cymru/clic/</a:t>
            </a:r>
            <a:r>
              <a:rPr lang="en-US" dirty="0"/>
              <a:t> [Accessed 27 Dec. 2024</a:t>
            </a:r>
            <a:r>
              <a:rPr lang="en-US" dirty="0" smtClean="0"/>
              <a:t>].</a:t>
            </a:r>
          </a:p>
          <a:p>
            <a:endParaRPr lang="en-GB" sz="500" dirty="0"/>
          </a:p>
          <a:p>
            <a:r>
              <a:rPr lang="en-US" dirty="0" err="1"/>
              <a:t>Shipton</a:t>
            </a:r>
            <a:r>
              <a:rPr lang="en-US" dirty="0"/>
              <a:t>, M. (2009). </a:t>
            </a:r>
            <a:r>
              <a:rPr lang="en-US" i="1" dirty="0"/>
              <a:t>History of S4C</a:t>
            </a:r>
            <a:r>
              <a:rPr lang="en-US" dirty="0"/>
              <a:t>. [online] </a:t>
            </a:r>
            <a:r>
              <a:rPr lang="en-US" dirty="0" err="1"/>
              <a:t>WalesOnline</a:t>
            </a:r>
            <a:r>
              <a:rPr lang="en-US" dirty="0"/>
              <a:t>. Available at: </a:t>
            </a:r>
            <a:r>
              <a:rPr lang="en-US" dirty="0">
                <a:hlinkClick r:id="rId7"/>
              </a:rPr>
              <a:t>https://www.walesonline.co.uk/news/wales-news/history-of-s4c-2117714</a:t>
            </a:r>
            <a:r>
              <a:rPr lang="en-US" dirty="0"/>
              <a:t> [Accessed 22 Dec. 2024</a:t>
            </a:r>
            <a:r>
              <a:rPr lang="en-US" dirty="0" smtClean="0"/>
              <a:t>].</a:t>
            </a:r>
          </a:p>
          <a:p>
            <a:endParaRPr lang="en-GB" sz="500" dirty="0"/>
          </a:p>
          <a:p>
            <a:r>
              <a:rPr lang="en-US" dirty="0"/>
              <a:t>Stead, M. (2020). </a:t>
            </a:r>
            <a:r>
              <a:rPr lang="en-US" i="1" dirty="0"/>
              <a:t>Wales – A Country Divided Part I COUNTRY SQUIRE MAGAZINE</a:t>
            </a:r>
            <a:r>
              <a:rPr lang="en-US" dirty="0"/>
              <a:t>. [online] COUNTRY SQUIRE MAGAZINE. Available at: </a:t>
            </a:r>
            <a:r>
              <a:rPr lang="en-US" dirty="0">
                <a:hlinkClick r:id="rId8"/>
              </a:rPr>
              <a:t>https://countrysquire.co.uk/2020/09/15/wales-a-country-divided-part-i/</a:t>
            </a:r>
            <a:r>
              <a:rPr lang="en-US" dirty="0"/>
              <a:t> [Accessed 29 Dec. 2024</a:t>
            </a:r>
            <a:r>
              <a:rPr lang="en-US" dirty="0" smtClean="0"/>
              <a:t>].</a:t>
            </a:r>
          </a:p>
          <a:p>
            <a:endParaRPr lang="en-GB" sz="500" dirty="0"/>
          </a:p>
          <a:p>
            <a:r>
              <a:rPr lang="en-US" dirty="0"/>
              <a:t>The Story Museum (2020). </a:t>
            </a:r>
            <a:r>
              <a:rPr lang="en-US" i="1" dirty="0" err="1"/>
              <a:t>SuperTed</a:t>
            </a:r>
            <a:r>
              <a:rPr lang="en-US" dirty="0"/>
              <a:t>. </a:t>
            </a:r>
            <a:r>
              <a:rPr lang="en-US" i="1" dirty="0"/>
              <a:t>The Story Museum</a:t>
            </a:r>
            <a:r>
              <a:rPr lang="en-US" dirty="0"/>
              <a:t>. Available at: </a:t>
            </a:r>
            <a:r>
              <a:rPr lang="en-US" dirty="0">
                <a:hlinkClick r:id="rId9"/>
              </a:rPr>
              <a:t>https://www.storymuseum.org.uk/1001-stories/superted</a:t>
            </a:r>
            <a:r>
              <a:rPr lang="en-US" dirty="0"/>
              <a:t> [Accessed 22 Dec. 2024</a:t>
            </a:r>
            <a:r>
              <a:rPr lang="en-US" dirty="0" smtClean="0"/>
              <a:t>].</a:t>
            </a:r>
          </a:p>
          <a:p>
            <a:endParaRPr lang="en-GB" sz="500" dirty="0"/>
          </a:p>
          <a:p>
            <a:r>
              <a:rPr lang="en-US" dirty="0"/>
              <a:t>TikTok (</a:t>
            </a:r>
            <a:r>
              <a:rPr lang="en-US" dirty="0" err="1"/>
              <a:t>n.d.</a:t>
            </a:r>
            <a:r>
              <a:rPr lang="en-US" dirty="0"/>
              <a:t>). </a:t>
            </a:r>
            <a:r>
              <a:rPr lang="en-US" i="1" dirty="0"/>
              <a:t>TikTok - Make Your Day</a:t>
            </a:r>
            <a:r>
              <a:rPr lang="en-US" dirty="0"/>
              <a:t>. [online] Tiktok.com. Available at: </a:t>
            </a:r>
            <a:r>
              <a:rPr lang="en-US" dirty="0">
                <a:hlinkClick r:id="rId10"/>
              </a:rPr>
              <a:t>https://www.tiktok.com/search?q=s4c&amp;t=1735930488741</a:t>
            </a:r>
            <a:r>
              <a:rPr lang="en-US" dirty="0"/>
              <a:t> [Accessed 3 Jan. 2025</a:t>
            </a:r>
            <a:r>
              <a:rPr lang="en-US" dirty="0" smtClean="0"/>
              <a:t>].</a:t>
            </a:r>
          </a:p>
          <a:p>
            <a:endParaRPr lang="en-GB" sz="500" dirty="0"/>
          </a:p>
          <a:p>
            <a:r>
              <a:rPr lang="en-US" dirty="0"/>
              <a:t>UK Parliament (2010). </a:t>
            </a:r>
            <a:r>
              <a:rPr lang="en-US" i="1" dirty="0"/>
              <a:t>S4C</a:t>
            </a:r>
            <a:r>
              <a:rPr lang="en-US" dirty="0"/>
              <a:t>. [online] Parliament.uk. Available at: </a:t>
            </a:r>
            <a:r>
              <a:rPr lang="en-US" dirty="0">
                <a:hlinkClick r:id="rId11"/>
              </a:rPr>
              <a:t>https://publications.parliament.uk/pa/cm201011/cmselect/cmwelaf/writev/s4c/s4c20.htm</a:t>
            </a:r>
            <a:r>
              <a:rPr lang="en-US" dirty="0"/>
              <a:t> [Accessed 22 Dec. 2024</a:t>
            </a:r>
            <a:r>
              <a:rPr lang="en-US" dirty="0" smtClean="0"/>
              <a:t>].</a:t>
            </a:r>
          </a:p>
          <a:p>
            <a:endParaRPr lang="en-GB" sz="500" dirty="0"/>
          </a:p>
          <a:p>
            <a:r>
              <a:rPr lang="en-US" dirty="0" err="1"/>
              <a:t>Urdd</a:t>
            </a:r>
            <a:r>
              <a:rPr lang="en-US" dirty="0"/>
              <a:t> (2025). </a:t>
            </a:r>
            <a:r>
              <a:rPr lang="en-US" i="1" dirty="0" err="1"/>
              <a:t>Urdd</a:t>
            </a:r>
            <a:r>
              <a:rPr lang="en-US" i="1" dirty="0"/>
              <a:t> </a:t>
            </a:r>
            <a:r>
              <a:rPr lang="en-US" i="1" dirty="0" err="1"/>
              <a:t>Gobaith</a:t>
            </a:r>
            <a:r>
              <a:rPr lang="en-US" i="1" dirty="0"/>
              <a:t> </a:t>
            </a:r>
            <a:r>
              <a:rPr lang="en-US" i="1" dirty="0" err="1"/>
              <a:t>Cymru</a:t>
            </a:r>
            <a:r>
              <a:rPr lang="en-US" i="1" dirty="0"/>
              <a:t> / </a:t>
            </a:r>
            <a:r>
              <a:rPr lang="en-US" i="1" dirty="0" err="1"/>
              <a:t>Dur</a:t>
            </a:r>
            <a:r>
              <a:rPr lang="en-US" i="1" dirty="0"/>
              <a:t> a </a:t>
            </a:r>
            <a:r>
              <a:rPr lang="en-US" i="1" dirty="0" err="1"/>
              <a:t>Môr</a:t>
            </a:r>
            <a:r>
              <a:rPr lang="en-US" i="1" dirty="0"/>
              <a:t> 2025</a:t>
            </a:r>
            <a:r>
              <a:rPr lang="en-US" dirty="0"/>
              <a:t>. </a:t>
            </a:r>
            <a:r>
              <a:rPr lang="en-US" i="1" dirty="0" err="1"/>
              <a:t>Urdd.cymru</a:t>
            </a:r>
            <a:r>
              <a:rPr lang="en-US" dirty="0"/>
              <a:t>. Available at: </a:t>
            </a:r>
            <a:r>
              <a:rPr lang="en-US" dirty="0">
                <a:hlinkClick r:id="rId12"/>
              </a:rPr>
              <a:t>https://www.urdd.cymru/cy/eisteddfod/eisteddfod-yr-urdd-dur-mor-2025/</a:t>
            </a:r>
            <a:r>
              <a:rPr lang="en-US" dirty="0"/>
              <a:t> [Accessed 2 Jan. 2025</a:t>
            </a:r>
            <a:r>
              <a:rPr lang="en-US" dirty="0" smtClean="0"/>
              <a:t>].</a:t>
            </a:r>
          </a:p>
          <a:p>
            <a:endParaRPr lang="en-GB" sz="500" dirty="0"/>
          </a:p>
          <a:p>
            <a:r>
              <a:rPr lang="en-US" dirty="0"/>
              <a:t>Van Den </a:t>
            </a:r>
            <a:r>
              <a:rPr lang="en-US" dirty="0" err="1"/>
              <a:t>Brande</a:t>
            </a:r>
            <a:r>
              <a:rPr lang="en-US" dirty="0"/>
              <a:t>, J., Hillary, J. and </a:t>
            </a:r>
            <a:r>
              <a:rPr lang="en-US" dirty="0" err="1"/>
              <a:t>Cullinane</a:t>
            </a:r>
            <a:r>
              <a:rPr lang="en-US" dirty="0"/>
              <a:t>, C. (2019). </a:t>
            </a:r>
            <a:r>
              <a:rPr lang="en-US" i="1" dirty="0"/>
              <a:t>SELECTIVE COMPREHENSIVES: WALES Access to Top Performing Schools for Disadvantaged Pupils in Wales</a:t>
            </a:r>
            <a:r>
              <a:rPr lang="en-US" dirty="0"/>
              <a:t>. [online] Available at: </a:t>
            </a:r>
            <a:r>
              <a:rPr lang="en-US" dirty="0">
                <a:hlinkClick r:id="rId13"/>
              </a:rPr>
              <a:t>https://www.suttontrust.com/wp-content/uploads/2020/01/SelectiveComprehensives-Wales-1.pdf</a:t>
            </a:r>
            <a:r>
              <a:rPr lang="en-US" dirty="0"/>
              <a:t> [Accessed 29 Dec. 2024</a:t>
            </a:r>
            <a:r>
              <a:rPr lang="en-US" dirty="0" smtClean="0"/>
              <a:t>].</a:t>
            </a:r>
          </a:p>
          <a:p>
            <a:endParaRPr lang="en-GB" sz="500" dirty="0"/>
          </a:p>
          <a:p>
            <a:r>
              <a:rPr lang="en-US" dirty="0"/>
              <a:t>Visit Wales (2025). </a:t>
            </a:r>
            <a:r>
              <a:rPr lang="en-US" i="1" dirty="0" err="1"/>
              <a:t>Urdd</a:t>
            </a:r>
            <a:r>
              <a:rPr lang="en-US" i="1" dirty="0"/>
              <a:t> Eisteddfod 2025 May at </a:t>
            </a:r>
            <a:r>
              <a:rPr lang="en-US" i="1" dirty="0" err="1"/>
              <a:t>Margam</a:t>
            </a:r>
            <a:r>
              <a:rPr lang="en-US" i="1" dirty="0"/>
              <a:t> Country Park &amp; Castle | </a:t>
            </a:r>
            <a:r>
              <a:rPr lang="en-US" i="1" dirty="0" err="1"/>
              <a:t>VisitWales</a:t>
            </a:r>
            <a:r>
              <a:rPr lang="en-US" dirty="0"/>
              <a:t>. </a:t>
            </a:r>
            <a:r>
              <a:rPr lang="en-US" i="1" dirty="0"/>
              <a:t>Visitwales.com</a:t>
            </a:r>
            <a:r>
              <a:rPr lang="en-US" dirty="0"/>
              <a:t>. Available at: </a:t>
            </a:r>
            <a:r>
              <a:rPr lang="en-US" dirty="0">
                <a:hlinkClick r:id="rId14"/>
              </a:rPr>
              <a:t>https://www.visitwales.com/event/art-or-cultural/urdd-eisteddfod-2025-may-margam-country-park-castle-2174068</a:t>
            </a:r>
            <a:r>
              <a:rPr lang="en-US" dirty="0"/>
              <a:t> [Accessed 2 Jan. 2025</a:t>
            </a:r>
            <a:r>
              <a:rPr lang="en-US" dirty="0" smtClean="0"/>
              <a:t>].</a:t>
            </a:r>
          </a:p>
          <a:p>
            <a:endParaRPr lang="en-GB" sz="500" dirty="0"/>
          </a:p>
          <a:p>
            <a:r>
              <a:rPr lang="en-US" dirty="0"/>
              <a:t>Welsh Government (2015). </a:t>
            </a:r>
            <a:r>
              <a:rPr lang="en-US" i="1" dirty="0"/>
              <a:t>The Well-being of Future Generations</a:t>
            </a:r>
            <a:r>
              <a:rPr lang="en-US" dirty="0"/>
              <a:t>. [online] GOV.WALES. Available at: </a:t>
            </a:r>
            <a:r>
              <a:rPr lang="en-US" dirty="0">
                <a:hlinkClick r:id="rId15"/>
              </a:rPr>
              <a:t>https://www.gov.wales/well-being-of-future-generations-wales</a:t>
            </a:r>
            <a:r>
              <a:rPr lang="en-US" dirty="0"/>
              <a:t> [Accessed 27 Dec. 2024</a:t>
            </a:r>
            <a:r>
              <a:rPr lang="en-US" dirty="0" smtClean="0"/>
              <a:t>].</a:t>
            </a:r>
          </a:p>
          <a:p>
            <a:endParaRPr lang="en-GB" sz="500" dirty="0"/>
          </a:p>
          <a:p>
            <a:r>
              <a:rPr lang="en-US" dirty="0"/>
              <a:t>Welsh Government (2017). </a:t>
            </a:r>
            <a:r>
              <a:rPr lang="en-US" i="1" dirty="0" err="1"/>
              <a:t>Cymraeg</a:t>
            </a:r>
            <a:r>
              <a:rPr lang="en-US" i="1" dirty="0"/>
              <a:t> 2050: Welsh language strategy</a:t>
            </a:r>
            <a:r>
              <a:rPr lang="en-US" dirty="0"/>
              <a:t>. [online] </a:t>
            </a:r>
            <a:r>
              <a:rPr lang="en-US" i="1" dirty="0"/>
              <a:t>GOV.WALES</a:t>
            </a:r>
            <a:r>
              <a:rPr lang="en-US" dirty="0"/>
              <a:t>. Available at: </a:t>
            </a:r>
            <a:r>
              <a:rPr lang="en-US" dirty="0">
                <a:hlinkClick r:id="rId16"/>
              </a:rPr>
              <a:t>https://www.gov.wales/cymraeg-2050-welsh-language-strategy</a:t>
            </a:r>
            <a:r>
              <a:rPr lang="en-US" dirty="0"/>
              <a:t> [Accessed 22 Nov. 2024</a:t>
            </a:r>
            <a:r>
              <a:rPr lang="en-US" dirty="0" smtClean="0"/>
              <a:t>].</a:t>
            </a:r>
          </a:p>
          <a:p>
            <a:endParaRPr lang="en-GB" sz="500" dirty="0"/>
          </a:p>
          <a:p>
            <a:r>
              <a:rPr lang="en-US" dirty="0"/>
              <a:t>Welsh Government (2021). </a:t>
            </a:r>
            <a:r>
              <a:rPr lang="en-US" i="1" dirty="0"/>
              <a:t>S4C streaming channel - </a:t>
            </a:r>
            <a:r>
              <a:rPr lang="en-US" i="1" dirty="0" err="1"/>
              <a:t>Hwb</a:t>
            </a:r>
            <a:r>
              <a:rPr lang="en-US" dirty="0"/>
              <a:t>. [online] </a:t>
            </a:r>
            <a:r>
              <a:rPr lang="en-US" dirty="0" err="1"/>
              <a:t>Gov.wales</a:t>
            </a:r>
            <a:r>
              <a:rPr lang="en-US" dirty="0"/>
              <a:t>. Available at: </a:t>
            </a:r>
            <a:r>
              <a:rPr lang="en-US" dirty="0">
                <a:hlinkClick r:id="rId17"/>
              </a:rPr>
              <a:t>https://hwb.gov.wales/resources/s4c-streaming-channel</a:t>
            </a:r>
            <a:r>
              <a:rPr lang="en-US" dirty="0"/>
              <a:t> [Accessed 28 Dec. 2024</a:t>
            </a:r>
            <a:r>
              <a:rPr lang="en-US" dirty="0" smtClean="0"/>
              <a:t>].</a:t>
            </a:r>
          </a:p>
          <a:p>
            <a:endParaRPr lang="en-GB" sz="500" dirty="0"/>
          </a:p>
          <a:p>
            <a:r>
              <a:rPr lang="en-US" dirty="0"/>
              <a:t>Welsh Government (2022). </a:t>
            </a:r>
            <a:r>
              <a:rPr lang="en-US" i="1" dirty="0"/>
              <a:t>Welsh language in Wales (Census 2021)</a:t>
            </a:r>
            <a:r>
              <a:rPr lang="en-US" dirty="0"/>
              <a:t>. </a:t>
            </a:r>
            <a:r>
              <a:rPr lang="en-US" i="1" dirty="0"/>
              <a:t>GOV.WALES</a:t>
            </a:r>
            <a:r>
              <a:rPr lang="en-US" dirty="0"/>
              <a:t>. Available at: </a:t>
            </a:r>
            <a:r>
              <a:rPr lang="en-US" dirty="0">
                <a:hlinkClick r:id="rId18"/>
              </a:rPr>
              <a:t>https://www.gov.wales/welsh-language-wales-census-2021-html</a:t>
            </a:r>
            <a:r>
              <a:rPr lang="en-US" dirty="0"/>
              <a:t> [Accessed 29 Dec. 2024</a:t>
            </a:r>
            <a:r>
              <a:rPr lang="en-US" dirty="0" smtClean="0"/>
              <a:t>].</a:t>
            </a:r>
          </a:p>
          <a:p>
            <a:endParaRPr lang="en-GB" sz="500" dirty="0"/>
          </a:p>
          <a:p>
            <a:r>
              <a:rPr lang="en-US" dirty="0"/>
              <a:t>Welsh Government (2023). </a:t>
            </a:r>
            <a:r>
              <a:rPr lang="en-US" i="1" dirty="0"/>
              <a:t>Memorandum of understanding: S4C and </a:t>
            </a:r>
            <a:r>
              <a:rPr lang="en-US" i="1" dirty="0" err="1"/>
              <a:t>Cymraeg</a:t>
            </a:r>
            <a:r>
              <a:rPr lang="en-US" i="1" dirty="0"/>
              <a:t> 2050 | GOV.WALES</a:t>
            </a:r>
            <a:r>
              <a:rPr lang="en-US" dirty="0"/>
              <a:t>. [online] GOV.WALES. Available at: </a:t>
            </a:r>
            <a:r>
              <a:rPr lang="en-US" dirty="0">
                <a:hlinkClick r:id="rId19"/>
              </a:rPr>
              <a:t>https://www.gov.wales/memorandum-understanding-s4c-and-cymraeg-2050</a:t>
            </a:r>
            <a:r>
              <a:rPr lang="en-US" dirty="0"/>
              <a:t> [Accessed 27 Dec. 2024</a:t>
            </a:r>
            <a:r>
              <a:rPr lang="en-US" dirty="0" smtClean="0"/>
              <a:t>].</a:t>
            </a:r>
          </a:p>
          <a:p>
            <a:endParaRPr lang="en-GB" sz="500" dirty="0"/>
          </a:p>
          <a:p>
            <a:r>
              <a:rPr lang="en-US" i="1" dirty="0"/>
              <a:t>Welsh Language Act 1967</a:t>
            </a:r>
            <a:r>
              <a:rPr lang="en-US" dirty="0"/>
              <a:t>.Legislation.gov.uk. [online] Available at: </a:t>
            </a:r>
            <a:r>
              <a:rPr lang="en-US" dirty="0">
                <a:hlinkClick r:id="rId20"/>
              </a:rPr>
              <a:t>https://www.legislation.gov.uk/ukpga/1967/66/enacted</a:t>
            </a:r>
            <a:r>
              <a:rPr lang="en-US" dirty="0"/>
              <a:t> [Accessed 6 Dec. </a:t>
            </a:r>
            <a:r>
              <a:rPr lang="en-US"/>
              <a:t>2024</a:t>
            </a:r>
            <a:r>
              <a:rPr lang="en-US" smtClean="0"/>
              <a:t>].</a:t>
            </a:r>
          </a:p>
          <a:p>
            <a:endParaRPr lang="en-GB" sz="500" dirty="0"/>
          </a:p>
          <a:p>
            <a:r>
              <a:rPr lang="en-US" dirty="0"/>
              <a:t>YouTube (</a:t>
            </a:r>
            <a:r>
              <a:rPr lang="en-US" dirty="0" err="1"/>
              <a:t>n.d.</a:t>
            </a:r>
            <a:r>
              <a:rPr lang="en-US" dirty="0"/>
              <a:t>). </a:t>
            </a:r>
            <a:r>
              <a:rPr lang="en-US" i="1" dirty="0"/>
              <a:t>S4C</a:t>
            </a:r>
            <a:r>
              <a:rPr lang="en-US" dirty="0"/>
              <a:t>. [online] YouTube. Available at: </a:t>
            </a:r>
            <a:r>
              <a:rPr lang="en-US" dirty="0">
                <a:hlinkClick r:id="rId21"/>
              </a:rPr>
              <a:t>https://www.youtube.com/channel/UCSVIkpTts9Oox1hxAOwErlg</a:t>
            </a:r>
            <a:r>
              <a:rPr lang="en-US" dirty="0"/>
              <a:t> [Accessed 3 Jan. 2025].</a:t>
            </a:r>
            <a:endParaRPr lang="en-GB" dirty="0"/>
          </a:p>
        </p:txBody>
      </p:sp>
    </p:spTree>
    <p:extLst>
      <p:ext uri="{BB962C8B-B14F-4D97-AF65-F5344CB8AC3E}">
        <p14:creationId xmlns:p14="http://schemas.microsoft.com/office/powerpoint/2010/main" val="59331585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6" ma:contentTypeDescription="Create a new document." ma:contentTypeScope="" ma:versionID="3e195091708c7bb255e78b3cfbbcbe25">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3ec1948e8173cbe639ee303f9b059ad3"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MediaServiceDateTaken" minOccurs="0"/>
                <xsd:element ref="ns3:MediaLengthInSeconds" minOccurs="0"/>
                <xsd:element ref="ns3:_activity" minOccurs="0"/>
                <xsd:element ref="ns4:SharedWithUsers" minOccurs="0"/>
                <xsd:element ref="ns4:SharedWithDetails" minOccurs="0"/>
                <xsd:element ref="ns4:SharingHintHash" minOccurs="0"/>
                <xsd:element ref="ns3:MediaServiceObjectDetectorVersion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_activity" ma:index="17"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BC1F8DDA-EBFB-4145-AC66-A3470A4EFAB2}">
  <ds:schemaRefs>
    <ds:schemaRef ds:uri="http://schemas.microsoft.com/sharepoint/v3/contenttype/forms"/>
  </ds:schemaRefs>
</ds:datastoreItem>
</file>

<file path=customXml/itemProps2.xml><?xml version="1.0" encoding="utf-8"?>
<ds:datastoreItem xmlns:ds="http://schemas.openxmlformats.org/officeDocument/2006/customXml" ds:itemID="{90EC9221-F003-4673-8C18-4DAD50AB1D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B584C0F-52A2-4535-933E-DDFA8C37E567}">
  <ds:schemaRefs>
    <ds:schemaRef ds:uri="http://purl.org/dc/terms/"/>
    <ds:schemaRef ds:uri="http://schemas.openxmlformats.org/package/2006/metadata/core-properties"/>
    <ds:schemaRef ds:uri="http://schemas.microsoft.com/office/2006/documentManagement/types"/>
    <ds:schemaRef ds:uri="a450a3cc-050d-4aca-8a4e-543025a63de0"/>
    <ds:schemaRef ds:uri="461f81f1-dbc4-4122-adb0-1c0e154b8134"/>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3877</TotalTime>
  <Words>3202</Words>
  <Application>Microsoft Office PowerPoint</Application>
  <PresentationFormat>Custom</PresentationFormat>
  <Paragraphs>257</Paragraphs>
  <Slides>11</Slides>
  <Notes>9</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11</vt:i4>
      </vt:variant>
    </vt:vector>
  </HeadingPairs>
  <TitlesOfParts>
    <vt:vector size="25" baseType="lpstr">
      <vt:lpstr>Algerian</vt:lpstr>
      <vt:lpstr>Aileron Bold</vt:lpstr>
      <vt:lpstr>Poppins</vt:lpstr>
      <vt:lpstr>Open Sans</vt:lpstr>
      <vt:lpstr>Canva Sans Bold</vt:lpstr>
      <vt:lpstr>Aileron Ultra-Bold</vt:lpstr>
      <vt:lpstr>Montserrat Bold</vt:lpstr>
      <vt:lpstr>Arial</vt:lpstr>
      <vt:lpstr>Canva Sans</vt:lpstr>
      <vt:lpstr>Aileron</vt:lpstr>
      <vt:lpstr>Calibri</vt:lpstr>
      <vt:lpstr>Gladiola</vt:lpstr>
      <vt:lpstr>Open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s4c</dc:title>
  <dc:creator>Shelley Holmes</dc:creator>
  <cp:lastModifiedBy>Shelley Holmes</cp:lastModifiedBy>
  <cp:revision>98</cp:revision>
  <dcterms:created xsi:type="dcterms:W3CDTF">2006-08-16T00:00:00Z</dcterms:created>
  <dcterms:modified xsi:type="dcterms:W3CDTF">2025-01-12T16:16:45Z</dcterms:modified>
  <dc:identifier>DAGbC3UYf9Y</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