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4" r:id="rId2"/>
    <p:sldMasterId id="2147483681" r:id="rId3"/>
  </p:sldMasterIdLst>
  <p:notesMasterIdLst>
    <p:notesMasterId r:id="rId22"/>
  </p:notesMasterIdLst>
  <p:sldIdLst>
    <p:sldId id="257" r:id="rId4"/>
    <p:sldId id="317" r:id="rId5"/>
    <p:sldId id="386" r:id="rId6"/>
    <p:sldId id="329" r:id="rId7"/>
    <p:sldId id="323" r:id="rId8"/>
    <p:sldId id="325" r:id="rId9"/>
    <p:sldId id="349" r:id="rId10"/>
    <p:sldId id="322" r:id="rId11"/>
    <p:sldId id="320" r:id="rId12"/>
    <p:sldId id="330" r:id="rId13"/>
    <p:sldId id="326" r:id="rId14"/>
    <p:sldId id="334" r:id="rId15"/>
    <p:sldId id="335" r:id="rId16"/>
    <p:sldId id="336" r:id="rId17"/>
    <p:sldId id="337" r:id="rId18"/>
    <p:sldId id="387" r:id="rId19"/>
    <p:sldId id="388" r:id="rId20"/>
    <p:sldId id="263" r:id="rId21"/>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9EE096-AF87-4FA6-8623-21A379038B83}" v="5" dt="2025-12-03T14:07:21.3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11" autoAdjust="0"/>
    <p:restoredTop sz="94660"/>
  </p:normalViewPr>
  <p:slideViewPr>
    <p:cSldViewPr snapToGrid="0">
      <p:cViewPr>
        <p:scale>
          <a:sx n="62" d="100"/>
          <a:sy n="62" d="100"/>
        </p:scale>
        <p:origin x="885"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ableStyles" Target="tableStyle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custSel addSld modSld sldOrd">
      <pc:chgData name="Deborah Jenkins" userId="3cd02ba5-e528-4585-978d-4fde2b47730a" providerId="ADAL" clId="{6F0D011B-CFA3-4DC1-A459-B9C4128C9CBB}" dt="2025-12-03T14:08:03.497" v="122" actId="113"/>
      <pc:docMkLst>
        <pc:docMk/>
      </pc:docMkLst>
      <pc:sldChg chg="add ord">
        <pc:chgData name="Deborah Jenkins" userId="3cd02ba5-e528-4585-978d-4fde2b47730a" providerId="ADAL" clId="{6F0D011B-CFA3-4DC1-A459-B9C4128C9CBB}" dt="2025-12-03T14:02:19.513" v="2"/>
        <pc:sldMkLst>
          <pc:docMk/>
          <pc:sldMk cId="197904556" sldId="263"/>
        </pc:sldMkLst>
      </pc:sldChg>
      <pc:sldChg chg="addSp modSp new mod modAnim">
        <pc:chgData name="Deborah Jenkins" userId="3cd02ba5-e528-4585-978d-4fde2b47730a" providerId="ADAL" clId="{6F0D011B-CFA3-4DC1-A459-B9C4128C9CBB}" dt="2025-12-03T14:06:15.745" v="116" actId="1076"/>
        <pc:sldMkLst>
          <pc:docMk/>
          <pc:sldMk cId="1151729448" sldId="387"/>
        </pc:sldMkLst>
        <pc:spChg chg="add mod">
          <ac:chgData name="Deborah Jenkins" userId="3cd02ba5-e528-4585-978d-4fde2b47730a" providerId="ADAL" clId="{6F0D011B-CFA3-4DC1-A459-B9C4128C9CBB}" dt="2025-12-03T14:04:37.040" v="109" actId="403"/>
          <ac:spMkLst>
            <pc:docMk/>
            <pc:sldMk cId="1151729448" sldId="387"/>
            <ac:spMk id="3" creationId="{398EFE55-6E52-FFE4-05D6-9708F3BF5337}"/>
          </ac:spMkLst>
        </pc:spChg>
        <pc:picChg chg="add mod">
          <ac:chgData name="Deborah Jenkins" userId="3cd02ba5-e528-4585-978d-4fde2b47730a" providerId="ADAL" clId="{6F0D011B-CFA3-4DC1-A459-B9C4128C9CBB}" dt="2025-12-03T14:06:14.221" v="115" actId="1076"/>
          <ac:picMkLst>
            <pc:docMk/>
            <pc:sldMk cId="1151729448" sldId="387"/>
            <ac:picMk id="2" creationId="{AFB65074-970D-E564-3218-47B212B781C4}"/>
          </ac:picMkLst>
        </pc:picChg>
        <pc:picChg chg="add mod">
          <ac:chgData name="Deborah Jenkins" userId="3cd02ba5-e528-4585-978d-4fde2b47730a" providerId="ADAL" clId="{6F0D011B-CFA3-4DC1-A459-B9C4128C9CBB}" dt="2025-12-03T14:06:15.745" v="116" actId="1076"/>
          <ac:picMkLst>
            <pc:docMk/>
            <pc:sldMk cId="1151729448" sldId="387"/>
            <ac:picMk id="4" creationId="{81EBE4FB-C9B5-EEAA-FCB0-0E1312EEB61B}"/>
          </ac:picMkLst>
        </pc:picChg>
      </pc:sldChg>
      <pc:sldChg chg="addSp modSp new mod modAnim">
        <pc:chgData name="Deborah Jenkins" userId="3cd02ba5-e528-4585-978d-4fde2b47730a" providerId="ADAL" clId="{6F0D011B-CFA3-4DC1-A459-B9C4128C9CBB}" dt="2025-12-03T14:08:03.497" v="122" actId="113"/>
        <pc:sldMkLst>
          <pc:docMk/>
          <pc:sldMk cId="2152087089" sldId="388"/>
        </pc:sldMkLst>
        <pc:spChg chg="add mod">
          <ac:chgData name="Deborah Jenkins" userId="3cd02ba5-e528-4585-978d-4fde2b47730a" providerId="ADAL" clId="{6F0D011B-CFA3-4DC1-A459-B9C4128C9CBB}" dt="2025-12-03T14:08:03.497" v="122" actId="113"/>
          <ac:spMkLst>
            <pc:docMk/>
            <pc:sldMk cId="2152087089" sldId="388"/>
            <ac:spMk id="4" creationId="{EB430F00-3CE8-B27D-1445-04A755F32E35}"/>
          </ac:spMkLst>
        </pc:spChg>
        <pc:picChg chg="add mod">
          <ac:chgData name="Deborah Jenkins" userId="3cd02ba5-e528-4585-978d-4fde2b47730a" providerId="ADAL" clId="{6F0D011B-CFA3-4DC1-A459-B9C4128C9CBB}" dt="2025-12-03T14:07:57.683" v="120" actId="1076"/>
          <ac:picMkLst>
            <pc:docMk/>
            <pc:sldMk cId="2152087089" sldId="388"/>
            <ac:picMk id="2" creationId="{3406DE3C-9E44-EA3C-9D0D-934D6A8956B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F23D84-5DEC-4F71-B79A-CBFD958303A0}" type="datetimeFigureOut">
              <a:rPr lang="en-GB" smtClean="0"/>
              <a:t>03/12/2025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6208FA-247B-4D6A-B3E6-9DBF1A0F52FE}" type="slidenum">
              <a:rPr lang="en-GB" smtClean="0"/>
              <a:t>‹#›</a:t>
            </a:fld>
            <a:endParaRPr lang="en-GB"/>
          </a:p>
        </p:txBody>
      </p:sp>
    </p:spTree>
    <p:extLst>
      <p:ext uri="{BB962C8B-B14F-4D97-AF65-F5344CB8AC3E}">
        <p14:creationId xmlns:p14="http://schemas.microsoft.com/office/powerpoint/2010/main" val="3817118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FFE8DB8B-C143-E877-DA3F-B6B86B2FD9E1}"/>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160781C6-1E86-CA87-25E2-8EFAD462FC3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16AE7721-D756-9521-5F54-F3D13F28BE4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6090BDA2-33EA-4F78-9F58-DF5EB52B4822}" type="slidenum">
              <a:rPr lang="en-GB" altLang="en-US"/>
              <a:pPr algn="r" eaLnBrk="1" hangingPunct="1">
                <a:spcBef>
                  <a:spcPct val="0"/>
                </a:spcBef>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F4031035-BA38-3E99-7B63-69AA602C180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9172A748-2D41-44AC-87CB-2DA364D4FCA2}" type="slidenum">
              <a:rPr lang="en-GB" altLang="en-US"/>
              <a:pPr algn="r" eaLnBrk="1" hangingPunct="1">
                <a:spcBef>
                  <a:spcPct val="0"/>
                </a:spcBef>
              </a:pPr>
              <a:t>4</a:t>
            </a:fld>
            <a:endParaRPr lang="en-GB" altLang="en-US"/>
          </a:p>
        </p:txBody>
      </p:sp>
      <p:sp>
        <p:nvSpPr>
          <p:cNvPr id="37891" name="Rectangle 2">
            <a:extLst>
              <a:ext uri="{FF2B5EF4-FFF2-40B4-BE49-F238E27FC236}">
                <a16:creationId xmlns:a16="http://schemas.microsoft.com/office/drawing/2014/main" id="{3EB9F1F4-E53D-80CE-09B3-E5DB7352F6EE}"/>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7CCD396D-0078-BE2B-E379-BE93C63DE0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sz="1400">
              <a:solidFill>
                <a:srgbClr val="000066"/>
              </a:solidFill>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8173C385-B2EC-A632-8267-BC214A106315}"/>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6C22762-E39A-4290-AA26-BAE42554305A}" type="slidenum">
              <a:rPr lang="en-GB" altLang="en-US"/>
              <a:pPr algn="r" eaLnBrk="1" hangingPunct="1">
                <a:spcBef>
                  <a:spcPct val="0"/>
                </a:spcBef>
              </a:pPr>
              <a:t>5</a:t>
            </a:fld>
            <a:endParaRPr lang="en-GB" altLang="en-US"/>
          </a:p>
        </p:txBody>
      </p:sp>
      <p:sp>
        <p:nvSpPr>
          <p:cNvPr id="34819" name="Rectangle 2">
            <a:extLst>
              <a:ext uri="{FF2B5EF4-FFF2-40B4-BE49-F238E27FC236}">
                <a16:creationId xmlns:a16="http://schemas.microsoft.com/office/drawing/2014/main" id="{F5981248-DCDA-59FE-9628-2FCE556A5A6C}"/>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3596D331-C4EF-984B-18A5-AD361556744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A92D242-03BB-9D3C-27D9-C6C5978D8A77}"/>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86C02CAF-15DE-3DA4-55A4-5AA8A2D9EE5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463FCE17-0B9F-4863-9B65-62D9E04277CF}"/>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ACF7BB8-2E80-410B-B967-40D28856489C}" type="slidenum">
              <a:rPr lang="en-GB" altLang="en-US"/>
              <a:pPr algn="r" eaLnBrk="1" hangingPunct="1">
                <a:spcBef>
                  <a:spcPct val="0"/>
                </a:spcBef>
              </a:pPr>
              <a:t>6</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810C1F57-1D18-CC3C-F323-EDF5EC4D8891}"/>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1761EA29-03E0-2561-9226-ACF8FB01CA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4D09C51C-E4C6-A9AC-7105-922F427D87E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0BE8E77-07D1-4272-9361-B851C03875E6}" type="slidenum">
              <a:rPr lang="en-GB" altLang="en-US"/>
              <a:pPr>
                <a:spcBef>
                  <a:spcPct val="0"/>
                </a:spcBef>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5F21A117-2760-234E-CCAC-C5D05A2D62DC}"/>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759CD89-1CE7-4394-99C2-9D19847B8CD4}" type="slidenum">
              <a:rPr lang="en-GB" altLang="en-US"/>
              <a:pPr algn="r" eaLnBrk="1" hangingPunct="1">
                <a:spcBef>
                  <a:spcPct val="0"/>
                </a:spcBef>
              </a:pPr>
              <a:t>8</a:t>
            </a:fld>
            <a:endParaRPr lang="en-GB" altLang="en-US"/>
          </a:p>
        </p:txBody>
      </p:sp>
      <p:sp>
        <p:nvSpPr>
          <p:cNvPr id="33795" name="Rectangle 2">
            <a:extLst>
              <a:ext uri="{FF2B5EF4-FFF2-40B4-BE49-F238E27FC236}">
                <a16:creationId xmlns:a16="http://schemas.microsoft.com/office/drawing/2014/main" id="{105E53C0-1D19-62E5-DAAA-EFC9E02062BB}"/>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68DD66D3-F74A-475F-B434-4591EBE78C3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A7B8A755-6373-F0A6-829A-1D9673CD2D00}"/>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E37D517E-A241-F619-39F5-12DB4A41A5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12FE4B81-D2F6-7D43-E66D-CFAE49FEED6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15BA2D5-A064-466C-A185-89A90A879DD6}" type="slidenum">
              <a:rPr lang="en-GB" altLang="en-US"/>
              <a:pPr>
                <a:spcBef>
                  <a:spcPct val="0"/>
                </a:spcBef>
              </a:pPr>
              <a:t>9</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C10949D-653A-ED61-DA11-ED60880C0454}"/>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30138327-DCB0-EF9D-9B86-74FE250D2D3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BE492D52-EA0D-3316-4E8D-61E0C190634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85F56DB-9CB7-4178-96AF-EFA70A1982C8}" type="slidenum">
              <a:rPr lang="en-GB" altLang="en-US"/>
              <a:pPr algn="r" eaLnBrk="1" hangingPunct="1">
                <a:spcBef>
                  <a:spcPct val="0"/>
                </a:spcBef>
              </a:pPr>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D14C284-5126-1779-BA7C-9FDAF59CD50F}"/>
              </a:ext>
            </a:extLst>
          </p:cNvPr>
          <p:cNvSpPr>
            <a:spLocks noGrp="1" noRot="1" noChangeAspect="1" noTextEdit="1"/>
          </p:cNvSpPr>
          <p:nvPr>
            <p:ph type="sldImg"/>
          </p:nvPr>
        </p:nvSpPr>
        <p:spPr>
          <a:ln/>
        </p:spPr>
      </p:sp>
      <p:sp>
        <p:nvSpPr>
          <p:cNvPr id="36867" name="Notes Placeholder 2">
            <a:extLst>
              <a:ext uri="{FF2B5EF4-FFF2-40B4-BE49-F238E27FC236}">
                <a16:creationId xmlns:a16="http://schemas.microsoft.com/office/drawing/2014/main" id="{D5C900DB-904E-4BB2-A24E-353655D2B9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B58C0117-53EC-14C2-7948-F39A729DDC8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9D66B7A-DA16-4443-8067-010A4C2FE75C}" type="slidenum">
              <a:rPr lang="en-GB" altLang="en-US"/>
              <a:pPr>
                <a:spcBef>
                  <a:spcPct val="0"/>
                </a:spcBef>
              </a:pPr>
              <a:t>11</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D26CBE2F-5C3F-462E-EB81-F5B8D522E156}"/>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964B993A-8235-9019-449C-02901B954D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DF042670-1AE0-02AF-EDEE-9BEBF59B52E2}"/>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A1FC3341-B812-45FC-B3D4-C09DBB0630E5}" type="slidenum">
              <a:rPr lang="en-GB" altLang="en-US"/>
              <a:pPr algn="r" eaLnBrk="1" hangingPunct="1">
                <a:spcBef>
                  <a:spcPct val="0"/>
                </a:spcBef>
              </a:pPr>
              <a:t>12</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11CE114A-69D4-BC3E-F9B8-5BEBE57E113D}"/>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18E4FCCC-7A45-FAD0-24FC-65BAE75C9E5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40964" name="Slide Number Placeholder 3">
            <a:extLst>
              <a:ext uri="{FF2B5EF4-FFF2-40B4-BE49-F238E27FC236}">
                <a16:creationId xmlns:a16="http://schemas.microsoft.com/office/drawing/2014/main" id="{70261F6B-F868-AA9C-3502-DE81CE841BBA}"/>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2118B30-B530-422E-9222-BC44F5C0874D}" type="slidenum">
              <a:rPr lang="en-GB" altLang="en-US"/>
              <a:pPr algn="r" eaLnBrk="1" hangingPunct="1">
                <a:spcBef>
                  <a:spcPct val="0"/>
                </a:spcBef>
              </a:pPr>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8A4912F1-76C7-5B2E-CD07-7450651F5EC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7162E7D1-B0B0-4E55-893B-23BA2D557B16}" type="slidenum">
              <a:rPr lang="en-GB" altLang="en-US"/>
              <a:pPr algn="r" eaLnBrk="1" hangingPunct="1">
                <a:spcBef>
                  <a:spcPct val="0"/>
                </a:spcBef>
              </a:pPr>
              <a:t>14</a:t>
            </a:fld>
            <a:endParaRPr lang="en-GB" altLang="en-US"/>
          </a:p>
        </p:txBody>
      </p:sp>
      <p:sp>
        <p:nvSpPr>
          <p:cNvPr id="41987" name="Rectangle 2">
            <a:extLst>
              <a:ext uri="{FF2B5EF4-FFF2-40B4-BE49-F238E27FC236}">
                <a16:creationId xmlns:a16="http://schemas.microsoft.com/office/drawing/2014/main" id="{55847912-FCF0-067F-7958-10453DEC683A}"/>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F9FBA9AF-843A-C603-3A10-B9A61758E8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altLang="en-US" sz="8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238B7DB3-66DD-3F40-3B5B-6A924A78FCD2}"/>
              </a:ext>
            </a:extLst>
          </p:cNvPr>
          <p:cNvSpPr>
            <a:spLocks noGrp="1" noRot="1" noChangeAspect="1" noTextEdit="1"/>
          </p:cNvSpPr>
          <p:nvPr>
            <p:ph type="sldImg"/>
          </p:nvPr>
        </p:nvSpPr>
        <p:spPr>
          <a:ln/>
        </p:spPr>
      </p:sp>
      <p:sp>
        <p:nvSpPr>
          <p:cNvPr id="43011" name="Notes Placeholder 2">
            <a:extLst>
              <a:ext uri="{FF2B5EF4-FFF2-40B4-BE49-F238E27FC236}">
                <a16:creationId xmlns:a16="http://schemas.microsoft.com/office/drawing/2014/main" id="{F5F5FD3D-546D-0519-D005-34AA2726598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43012" name="Slide Number Placeholder 3">
            <a:extLst>
              <a:ext uri="{FF2B5EF4-FFF2-40B4-BE49-F238E27FC236}">
                <a16:creationId xmlns:a16="http://schemas.microsoft.com/office/drawing/2014/main" id="{8D288B15-BB54-D1D2-D99C-F1D05D03E28F}"/>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CEC8863D-4A1F-419E-BADD-BBA850487F8C}" type="slidenum">
              <a:rPr lang="en-GB" altLang="en-US"/>
              <a:pPr algn="r" eaLnBrk="1" hangingPunct="1">
                <a:spcBef>
                  <a:spcPct val="0"/>
                </a:spcBef>
              </a:pPr>
              <a:t>15</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369991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94212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92FBE1E-5ACD-47FC-BFE0-7E82BBB29825}"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E3FE91-D1AF-4E84-9295-AA8F5949ECB7}" type="slidenum">
              <a:rPr lang="en-GB" smtClean="0"/>
              <a:t>‹#›</a:t>
            </a:fld>
            <a:endParaRPr lang="en-GB"/>
          </a:p>
        </p:txBody>
      </p:sp>
    </p:spTree>
    <p:extLst>
      <p:ext uri="{BB962C8B-B14F-4D97-AF65-F5344CB8AC3E}">
        <p14:creationId xmlns:p14="http://schemas.microsoft.com/office/powerpoint/2010/main" val="4035897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92FBE1E-5ACD-47FC-BFE0-7E82BBB29825}"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E3FE91-D1AF-4E84-9295-AA8F5949ECB7}" type="slidenum">
              <a:rPr lang="en-GB" smtClean="0"/>
              <a:t>‹#›</a:t>
            </a:fld>
            <a:endParaRPr lang="en-GB"/>
          </a:p>
        </p:txBody>
      </p:sp>
    </p:spTree>
    <p:extLst>
      <p:ext uri="{BB962C8B-B14F-4D97-AF65-F5344CB8AC3E}">
        <p14:creationId xmlns:p14="http://schemas.microsoft.com/office/powerpoint/2010/main" val="3596571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92FBE1E-5ACD-47FC-BFE0-7E82BBB29825}" type="datetimeFigureOut">
              <a:rPr lang="en-GB" smtClean="0"/>
              <a:t>03/12/2025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5E3FE91-D1AF-4E84-9295-AA8F5949ECB7}" type="slidenum">
              <a:rPr lang="en-GB" smtClean="0"/>
              <a:t>‹#›</a:t>
            </a:fld>
            <a:endParaRPr lang="en-GB"/>
          </a:p>
        </p:txBody>
      </p:sp>
    </p:spTree>
    <p:extLst>
      <p:ext uri="{BB962C8B-B14F-4D97-AF65-F5344CB8AC3E}">
        <p14:creationId xmlns:p14="http://schemas.microsoft.com/office/powerpoint/2010/main" val="626346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92FBE1E-5ACD-47FC-BFE0-7E82BBB29825}" type="datetimeFigureOut">
              <a:rPr lang="en-GB" smtClean="0"/>
              <a:t>03/12/2025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5E3FE91-D1AF-4E84-9295-AA8F5949ECB7}" type="slidenum">
              <a:rPr lang="en-GB" smtClean="0"/>
              <a:t>‹#›</a:t>
            </a:fld>
            <a:endParaRPr lang="en-GB"/>
          </a:p>
        </p:txBody>
      </p:sp>
    </p:spTree>
    <p:extLst>
      <p:ext uri="{BB962C8B-B14F-4D97-AF65-F5344CB8AC3E}">
        <p14:creationId xmlns:p14="http://schemas.microsoft.com/office/powerpoint/2010/main" val="1305394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2FBE1E-5ACD-47FC-BFE0-7E82BBB29825}" type="datetimeFigureOut">
              <a:rPr lang="en-GB" smtClean="0"/>
              <a:t>03/12/2025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E3FE91-D1AF-4E84-9295-AA8F5949ECB7}" type="slidenum">
              <a:rPr lang="en-GB" smtClean="0"/>
              <a:t>‹#›</a:t>
            </a:fld>
            <a:endParaRPr lang="en-GB"/>
          </a:p>
        </p:txBody>
      </p:sp>
    </p:spTree>
    <p:extLst>
      <p:ext uri="{BB962C8B-B14F-4D97-AF65-F5344CB8AC3E}">
        <p14:creationId xmlns:p14="http://schemas.microsoft.com/office/powerpoint/2010/main" val="81452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92FBE1E-5ACD-47FC-BFE0-7E82BBB29825}"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E3FE91-D1AF-4E84-9295-AA8F5949ECB7}" type="slidenum">
              <a:rPr lang="en-GB" smtClean="0"/>
              <a:t>‹#›</a:t>
            </a:fld>
            <a:endParaRPr lang="en-GB"/>
          </a:p>
        </p:txBody>
      </p:sp>
    </p:spTree>
    <p:extLst>
      <p:ext uri="{BB962C8B-B14F-4D97-AF65-F5344CB8AC3E}">
        <p14:creationId xmlns:p14="http://schemas.microsoft.com/office/powerpoint/2010/main" val="162003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92FBE1E-5ACD-47FC-BFE0-7E82BBB29825}" type="datetimeFigureOut">
              <a:rPr lang="en-GB" smtClean="0"/>
              <a:t>03/12/2025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5E3FE91-D1AF-4E84-9295-AA8F5949ECB7}" type="slidenum">
              <a:rPr lang="en-GB" smtClean="0"/>
              <a:t>‹#›</a:t>
            </a:fld>
            <a:endParaRPr lang="en-GB"/>
          </a:p>
        </p:txBody>
      </p:sp>
    </p:spTree>
    <p:extLst>
      <p:ext uri="{BB962C8B-B14F-4D97-AF65-F5344CB8AC3E}">
        <p14:creationId xmlns:p14="http://schemas.microsoft.com/office/powerpoint/2010/main" val="82845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2FBE1E-5ACD-47FC-BFE0-7E82BBB29825}"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E3FE91-D1AF-4E84-9295-AA8F5949ECB7}" type="slidenum">
              <a:rPr lang="en-GB" smtClean="0"/>
              <a:t>‹#›</a:t>
            </a:fld>
            <a:endParaRPr lang="en-GB"/>
          </a:p>
        </p:txBody>
      </p:sp>
    </p:spTree>
    <p:extLst>
      <p:ext uri="{BB962C8B-B14F-4D97-AF65-F5344CB8AC3E}">
        <p14:creationId xmlns:p14="http://schemas.microsoft.com/office/powerpoint/2010/main" val="2655617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92FBE1E-5ACD-47FC-BFE0-7E82BBB29825}" type="datetimeFigureOut">
              <a:rPr lang="en-GB" smtClean="0"/>
              <a:t>03/12/2025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5E3FE91-D1AF-4E84-9295-AA8F5949ECB7}" type="slidenum">
              <a:rPr lang="en-GB" smtClean="0"/>
              <a:t>‹#›</a:t>
            </a:fld>
            <a:endParaRPr lang="en-GB"/>
          </a:p>
        </p:txBody>
      </p:sp>
    </p:spTree>
    <p:extLst>
      <p:ext uri="{BB962C8B-B14F-4D97-AF65-F5344CB8AC3E}">
        <p14:creationId xmlns:p14="http://schemas.microsoft.com/office/powerpoint/2010/main" val="8423196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392FBE1E-5ACD-47FC-BFE0-7E82BBB29825}" type="datetimeFigureOut">
              <a:rPr lang="en-GB" smtClean="0"/>
              <a:t>03/12/2025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05E3FE91-D1AF-4E84-9295-AA8F5949ECB7}" type="slidenum">
              <a:rPr lang="en-GB" smtClean="0"/>
              <a:t>‹#›</a:t>
            </a:fld>
            <a:endParaRPr lang="en-GB"/>
          </a:p>
        </p:txBody>
      </p:sp>
    </p:spTree>
    <p:extLst>
      <p:ext uri="{BB962C8B-B14F-4D97-AF65-F5344CB8AC3E}">
        <p14:creationId xmlns:p14="http://schemas.microsoft.com/office/powerpoint/2010/main" val="2986753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392FBE1E-5ACD-47FC-BFE0-7E82BBB29825}" type="datetimeFigureOut">
              <a:rPr lang="en-GB" smtClean="0"/>
              <a:t>03/12/2025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05E3FE91-D1AF-4E84-9295-AA8F5949ECB7}" type="slidenum">
              <a:rPr lang="en-GB" smtClean="0"/>
              <a:t>‹#›</a:t>
            </a:fld>
            <a:endParaRPr lang="en-GB"/>
          </a:p>
        </p:txBody>
      </p:sp>
    </p:spTree>
    <p:extLst>
      <p:ext uri="{BB962C8B-B14F-4D97-AF65-F5344CB8AC3E}">
        <p14:creationId xmlns:p14="http://schemas.microsoft.com/office/powerpoint/2010/main" val="15412218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22026495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01246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410606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95432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004782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8255549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2FBE1E-5ACD-47FC-BFE0-7E82BBB29825}" type="datetimeFigureOut">
              <a:rPr lang="en-GB" smtClean="0"/>
              <a:t>03/12/2025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5E3FE91-D1AF-4E84-9295-AA8F5949ECB7}" type="slidenum">
              <a:rPr lang="en-GB" smtClean="0"/>
              <a:t>‹#›</a:t>
            </a:fld>
            <a:endParaRPr lang="en-GB"/>
          </a:p>
        </p:txBody>
      </p:sp>
    </p:spTree>
    <p:extLst>
      <p:ext uri="{BB962C8B-B14F-4D97-AF65-F5344CB8AC3E}">
        <p14:creationId xmlns:p14="http://schemas.microsoft.com/office/powerpoint/2010/main" val="16449275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1691198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772724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2FBE1E-5ACD-47FC-BFE0-7E82BBB29825}" type="datetimeFigureOut">
              <a:rPr lang="en-GB" smtClean="0"/>
              <a:t>03/12/2025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E3FE91-D1AF-4E84-9295-AA8F5949ECB7}"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374249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241324874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180640541"/>
      </p:ext>
    </p:extLst>
  </p:cSld>
  <p:clrMap bg1="lt1" tx1="dk1" bg2="lt2" tx2="dk2" accent1="accent1" accent2="accent2" accent3="accent3" accent4="accent4" accent5="accent5" accent6="accent6" hlink="hlink" folHlink="folHlink"/>
  <p:sldLayoutIdLst>
    <p:sldLayoutId id="2147483682" r:id="rId1"/>
    <p:sldLayoutId id="214748368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undabergnow.com/2020/03/16/events-cancelled-due-to-coronavirus-prevention/" TargetMode="External"/><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0.xml"/><Relationship Id="rId1" Type="http://schemas.openxmlformats.org/officeDocument/2006/relationships/video" Target="https://www.youtube.com/embed/V9b9lmbXqhs?feature=oembed"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0.xml"/><Relationship Id="rId6" Type="http://schemas.openxmlformats.org/officeDocument/2006/relationships/hyperlink" Target="https://www.eventimpacts.com/impact-types/social/content/satisfaction/basic-measures" TargetMode="External"/><Relationship Id="rId5" Type="http://schemas.openxmlformats.org/officeDocument/2006/relationships/hyperlink" Target="https://www.eventimpacts.com/impact-types/attendance/content/measuring-profile" TargetMode="External"/><Relationship Id="rId4" Type="http://schemas.openxmlformats.org/officeDocument/2006/relationships/hyperlink" Target="https://www.eventbrite.co.uk/blog/ways-to-improve-your-event-ds0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0.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hyperlink" Target="https://www.goingonanadventure.co.uk/free-festival-tickets-for-volunteering/" TargetMode="External"/><Relationship Id="rId2" Type="http://schemas.openxmlformats.org/officeDocument/2006/relationships/notesSlide" Target="../notesSlides/notesSlide12.xml"/><Relationship Id="rId1" Type="http://schemas.openxmlformats.org/officeDocument/2006/relationships/slideLayout" Target="../slideLayouts/slideLayout20.xml"/><Relationship Id="rId4" Type="http://schemas.openxmlformats.org/officeDocument/2006/relationships/hyperlink" Target="http://news.bbc.co.uk/1/hi/scotland/edinburgh_and_east/7534861.st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0.xml"/><Relationship Id="rId1" Type="http://schemas.openxmlformats.org/officeDocument/2006/relationships/video" Target="https://www.youtube.com/embed/ToeddIg6ME4?feature=oembed" TargetMode="External"/><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0.xml"/><Relationship Id="rId1" Type="http://schemas.openxmlformats.org/officeDocument/2006/relationships/video" Target="https://www.youtube.com/embed/w9xL-DZ3KNI?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E79EF-34CE-EF1C-1C4B-E9FCA67AD6B2}"/>
              </a:ext>
            </a:extLst>
          </p:cNvPr>
          <p:cNvSpPr>
            <a:spLocks noGrp="1"/>
          </p:cNvSpPr>
          <p:nvPr>
            <p:ph type="ctrTitle"/>
          </p:nvPr>
        </p:nvSpPr>
        <p:spPr>
          <a:xfrm>
            <a:off x="87887" y="241621"/>
            <a:ext cx="9144000" cy="1800351"/>
          </a:xfrm>
        </p:spPr>
        <p:txBody>
          <a:bodyPr>
            <a:normAutofit/>
          </a:bodyPr>
          <a:lstStyle/>
          <a:p>
            <a:r>
              <a:rPr lang="en-GB" sz="4800" b="1"/>
              <a:t>An introduction to planning and management of events</a:t>
            </a:r>
          </a:p>
        </p:txBody>
      </p:sp>
      <p:sp>
        <p:nvSpPr>
          <p:cNvPr id="3" name="Subtitle 2">
            <a:extLst>
              <a:ext uri="{FF2B5EF4-FFF2-40B4-BE49-F238E27FC236}">
                <a16:creationId xmlns:a16="http://schemas.microsoft.com/office/drawing/2014/main" id="{2092BDCE-F55B-7DAE-9D1C-165633D849A2}"/>
              </a:ext>
            </a:extLst>
          </p:cNvPr>
          <p:cNvSpPr>
            <a:spLocks noGrp="1"/>
          </p:cNvSpPr>
          <p:nvPr>
            <p:ph type="subTitle" idx="1"/>
          </p:nvPr>
        </p:nvSpPr>
        <p:spPr>
          <a:xfrm>
            <a:off x="430086" y="2395927"/>
            <a:ext cx="9144000" cy="1655762"/>
          </a:xfrm>
        </p:spPr>
        <p:txBody>
          <a:bodyPr>
            <a:normAutofit/>
          </a:bodyPr>
          <a:lstStyle/>
          <a:p>
            <a:endParaRPr lang="en-GB" sz="3600" dirty="0"/>
          </a:p>
        </p:txBody>
      </p:sp>
      <p:pic>
        <p:nvPicPr>
          <p:cNvPr id="5" name="Picture 4" descr="A picture containing outdoor, night&#10;&#10;Description automatically generated">
            <a:extLst>
              <a:ext uri="{FF2B5EF4-FFF2-40B4-BE49-F238E27FC236}">
                <a16:creationId xmlns:a16="http://schemas.microsoft.com/office/drawing/2014/main" id="{2E52E4DD-3150-378D-0AB4-E82720EF5F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61532" y="2165390"/>
            <a:ext cx="5321834" cy="3520538"/>
          </a:xfrm>
          <a:prstGeom prst="rect">
            <a:avLst/>
          </a:prstGeom>
        </p:spPr>
      </p:pic>
    </p:spTree>
    <p:extLst>
      <p:ext uri="{BB962C8B-B14F-4D97-AF65-F5344CB8AC3E}">
        <p14:creationId xmlns:p14="http://schemas.microsoft.com/office/powerpoint/2010/main" val="2233180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AE868776-74A2-A928-7AAA-6B963FB0692F}"/>
              </a:ext>
            </a:extLst>
          </p:cNvPr>
          <p:cNvSpPr>
            <a:spLocks noGrp="1" noChangeArrowheads="1"/>
          </p:cNvSpPr>
          <p:nvPr>
            <p:ph type="title" idx="4294967295"/>
          </p:nvPr>
        </p:nvSpPr>
        <p:spPr>
          <a:xfrm>
            <a:off x="0" y="90488"/>
            <a:ext cx="10515600" cy="885825"/>
          </a:xfrm>
        </p:spPr>
        <p:txBody>
          <a:bodyPr>
            <a:normAutofit/>
          </a:bodyPr>
          <a:lstStyle/>
          <a:p>
            <a:pPr eaLnBrk="1" hangingPunct="1"/>
            <a:r>
              <a:rPr lang="en-GB" altLang="en-US" sz="4000" b="1"/>
              <a:t>Planning Events</a:t>
            </a:r>
          </a:p>
        </p:txBody>
      </p:sp>
      <p:sp>
        <p:nvSpPr>
          <p:cNvPr id="54275" name="Rectangle 3">
            <a:extLst>
              <a:ext uri="{FF2B5EF4-FFF2-40B4-BE49-F238E27FC236}">
                <a16:creationId xmlns:a16="http://schemas.microsoft.com/office/drawing/2014/main" id="{9AB74082-C7C1-BE46-3161-33472E752453}"/>
              </a:ext>
            </a:extLst>
          </p:cNvPr>
          <p:cNvSpPr>
            <a:spLocks noGrp="1" noChangeArrowheads="1"/>
          </p:cNvSpPr>
          <p:nvPr>
            <p:ph idx="4294967295"/>
          </p:nvPr>
        </p:nvSpPr>
        <p:spPr>
          <a:xfrm>
            <a:off x="0" y="1252538"/>
            <a:ext cx="8229600" cy="4911725"/>
          </a:xfrm>
        </p:spPr>
        <p:txBody>
          <a:bodyPr/>
          <a:lstStyle/>
          <a:p>
            <a:pPr eaLnBrk="1" hangingPunct="1">
              <a:lnSpc>
                <a:spcPct val="100000"/>
              </a:lnSpc>
            </a:pPr>
            <a:r>
              <a:rPr lang="en-GB" altLang="en-US" sz="2800" i="1">
                <a:cs typeface="Arial" panose="020B0604020202020204" pitchFamily="34" charset="0"/>
              </a:rPr>
              <a:t>What is planning?</a:t>
            </a:r>
          </a:p>
          <a:p>
            <a:pPr eaLnBrk="1" hangingPunct="1">
              <a:lnSpc>
                <a:spcPct val="100000"/>
              </a:lnSpc>
              <a:buFont typeface="Wingdings" panose="05000000000000000000" pitchFamily="2" charset="2"/>
              <a:buNone/>
            </a:pPr>
            <a:r>
              <a:rPr lang="en-GB" altLang="en-US" sz="2800">
                <a:cs typeface="Arial" panose="020B0604020202020204" pitchFamily="34" charset="0"/>
              </a:rPr>
              <a:t>	“The planning process is concerned with the ends and the means to achieve those ends.” (Bowdin, G. et al, 2001) </a:t>
            </a:r>
          </a:p>
          <a:p>
            <a:pPr eaLnBrk="1" hangingPunct="1">
              <a:lnSpc>
                <a:spcPct val="100000"/>
              </a:lnSpc>
              <a:buFont typeface="Wingdings" panose="05000000000000000000" pitchFamily="2" charset="2"/>
              <a:buNone/>
            </a:pPr>
            <a:endParaRPr lang="en-GB" altLang="en-US" sz="2800">
              <a:cs typeface="Arial" panose="020B0604020202020204" pitchFamily="34" charset="0"/>
            </a:endParaRPr>
          </a:p>
          <a:p>
            <a:pPr eaLnBrk="1" hangingPunct="1">
              <a:lnSpc>
                <a:spcPct val="100000"/>
              </a:lnSpc>
            </a:pPr>
            <a:r>
              <a:rPr lang="en-GB" altLang="en-US" sz="2800" i="1">
                <a:cs typeface="Arial" panose="020B0604020202020204" pitchFamily="34" charset="0"/>
              </a:rPr>
              <a:t>Why do events need to be planned?</a:t>
            </a:r>
          </a:p>
          <a:p>
            <a:pPr eaLnBrk="1" hangingPunct="1">
              <a:lnSpc>
                <a:spcPct val="100000"/>
              </a:lnSpc>
              <a:buFont typeface="Wingdings" panose="05000000000000000000" pitchFamily="2" charset="2"/>
              <a:buNone/>
            </a:pPr>
            <a:r>
              <a:rPr lang="en-GB" altLang="en-US" sz="2800">
                <a:cs typeface="Arial" panose="020B0604020202020204" pitchFamily="34" charset="0"/>
              </a:rPr>
              <a:t>	“Without planning it is possible that the finished product will disappoint not only the intended audience, but also the organising bodies themselves.”</a:t>
            </a:r>
          </a:p>
          <a:p>
            <a:pPr eaLnBrk="1" hangingPunct="1">
              <a:lnSpc>
                <a:spcPct val="70000"/>
              </a:lnSpc>
              <a:buFont typeface="Wingdings" panose="05000000000000000000" pitchFamily="2" charset="2"/>
              <a:buNone/>
            </a:pPr>
            <a:endParaRPr lang="en-GB" altLang="en-US" sz="3600"/>
          </a:p>
          <a:p>
            <a:pPr eaLnBrk="1" hangingPunct="1">
              <a:lnSpc>
                <a:spcPct val="70000"/>
              </a:lnSpc>
              <a:buFont typeface="Monotype Sorts" pitchFamily="2" charset="2"/>
              <a:buNone/>
            </a:pPr>
            <a:endParaRPr lang="en-GB" altLang="en-US" sz="3600"/>
          </a:p>
          <a:p>
            <a:pPr eaLnBrk="1" hangingPunct="1">
              <a:lnSpc>
                <a:spcPct val="70000"/>
              </a:lnSpc>
              <a:buFont typeface="Wingdings" panose="05000000000000000000" pitchFamily="2" charset="2"/>
              <a:buNone/>
            </a:pPr>
            <a:endParaRPr lang="en-GB" altLang="en-US" sz="3000"/>
          </a:p>
        </p:txBody>
      </p:sp>
      <p:pic>
        <p:nvPicPr>
          <p:cNvPr id="2" name="Picture 1">
            <a:extLst>
              <a:ext uri="{FF2B5EF4-FFF2-40B4-BE49-F238E27FC236}">
                <a16:creationId xmlns:a16="http://schemas.microsoft.com/office/drawing/2014/main" id="{ECB9E8EF-6B1A-2A98-2177-4F9159F9064A}"/>
              </a:ext>
            </a:extLst>
          </p:cNvPr>
          <p:cNvPicPr>
            <a:picLocks noChangeAspect="1"/>
          </p:cNvPicPr>
          <p:nvPr/>
        </p:nvPicPr>
        <p:blipFill>
          <a:blip r:embed="rId3"/>
          <a:stretch>
            <a:fillRect/>
          </a:stretch>
        </p:blipFill>
        <p:spPr>
          <a:xfrm>
            <a:off x="8624469" y="1576358"/>
            <a:ext cx="2829330" cy="400260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anim calcmode="lin" valueType="num">
                                      <p:cBhvr additive="base">
                                        <p:cTn id="7" dur="1000" fill="hold"/>
                                        <p:tgtEl>
                                          <p:spTgt spid="54275">
                                            <p:txEl>
                                              <p:pRg st="0" end="0"/>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5427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54275">
                                            <p:txEl>
                                              <p:pRg st="1" end="1"/>
                                            </p:txEl>
                                          </p:spTgt>
                                        </p:tgtEl>
                                        <p:attrNameLst>
                                          <p:attrName>style.visibility</p:attrName>
                                        </p:attrNameLst>
                                      </p:cBhvr>
                                      <p:to>
                                        <p:strVal val="visible"/>
                                      </p:to>
                                    </p:set>
                                    <p:anim calcmode="lin" valueType="num">
                                      <p:cBhvr additive="base">
                                        <p:cTn id="11" dur="1000" fill="hold"/>
                                        <p:tgtEl>
                                          <p:spTgt spid="54275">
                                            <p:txEl>
                                              <p:pRg st="1" end="1"/>
                                            </p:txEl>
                                          </p:spTgt>
                                        </p:tgtEl>
                                        <p:attrNameLst>
                                          <p:attrName>ppt_x</p:attrName>
                                        </p:attrNameLst>
                                      </p:cBhvr>
                                      <p:tavLst>
                                        <p:tav tm="0">
                                          <p:val>
                                            <p:strVal val="0-#ppt_w/2"/>
                                          </p:val>
                                        </p:tav>
                                        <p:tav tm="100000">
                                          <p:val>
                                            <p:strVal val="#ppt_x"/>
                                          </p:val>
                                        </p:tav>
                                      </p:tavLst>
                                    </p:anim>
                                    <p:anim calcmode="lin" valueType="num">
                                      <p:cBhvr additive="base">
                                        <p:cTn id="12" dur="1000" fill="hold"/>
                                        <p:tgtEl>
                                          <p:spTgt spid="5427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54275">
                                            <p:txEl>
                                              <p:pRg st="3" end="3"/>
                                            </p:txEl>
                                          </p:spTgt>
                                        </p:tgtEl>
                                        <p:attrNameLst>
                                          <p:attrName>style.visibility</p:attrName>
                                        </p:attrNameLst>
                                      </p:cBhvr>
                                      <p:to>
                                        <p:strVal val="visible"/>
                                      </p:to>
                                    </p:set>
                                    <p:anim calcmode="lin" valueType="num">
                                      <p:cBhvr additive="base">
                                        <p:cTn id="17" dur="1000" fill="hold"/>
                                        <p:tgtEl>
                                          <p:spTgt spid="54275">
                                            <p:txEl>
                                              <p:pRg st="3" end="3"/>
                                            </p:txEl>
                                          </p:spTgt>
                                        </p:tgtEl>
                                        <p:attrNameLst>
                                          <p:attrName>ppt_x</p:attrName>
                                        </p:attrNameLst>
                                      </p:cBhvr>
                                      <p:tavLst>
                                        <p:tav tm="0">
                                          <p:val>
                                            <p:strVal val="0-#ppt_w/2"/>
                                          </p:val>
                                        </p:tav>
                                        <p:tav tm="100000">
                                          <p:val>
                                            <p:strVal val="#ppt_x"/>
                                          </p:val>
                                        </p:tav>
                                      </p:tavLst>
                                    </p:anim>
                                    <p:anim calcmode="lin" valueType="num">
                                      <p:cBhvr additive="base">
                                        <p:cTn id="18" dur="1000" fill="hold"/>
                                        <p:tgtEl>
                                          <p:spTgt spid="54275">
                                            <p:txEl>
                                              <p:pRg st="3" end="3"/>
                                            </p:txEl>
                                          </p:spTgt>
                                        </p:tgtEl>
                                        <p:attrNameLst>
                                          <p:attrName>ppt_y</p:attrName>
                                        </p:attrNameLst>
                                      </p:cBhvr>
                                      <p:tavLst>
                                        <p:tav tm="0">
                                          <p:val>
                                            <p:strVal val="#ppt_y"/>
                                          </p:val>
                                        </p:tav>
                                        <p:tav tm="100000">
                                          <p:val>
                                            <p:strVal val="#ppt_y"/>
                                          </p:val>
                                        </p:tav>
                                      </p:tavLst>
                                    </p:anim>
                                  </p:childTnLst>
                                </p:cTn>
                              </p:par>
                              <p:par>
                                <p:cTn id="19" presetID="2" presetClass="entr" presetSubtype="8" fill="hold" nodeType="withEffect">
                                  <p:stCondLst>
                                    <p:cond delay="0"/>
                                  </p:stCondLst>
                                  <p:childTnLst>
                                    <p:set>
                                      <p:cBhvr>
                                        <p:cTn id="20" dur="1" fill="hold">
                                          <p:stCondLst>
                                            <p:cond delay="0"/>
                                          </p:stCondLst>
                                        </p:cTn>
                                        <p:tgtEl>
                                          <p:spTgt spid="54275">
                                            <p:txEl>
                                              <p:pRg st="4" end="4"/>
                                            </p:txEl>
                                          </p:spTgt>
                                        </p:tgtEl>
                                        <p:attrNameLst>
                                          <p:attrName>style.visibility</p:attrName>
                                        </p:attrNameLst>
                                      </p:cBhvr>
                                      <p:to>
                                        <p:strVal val="visible"/>
                                      </p:to>
                                    </p:set>
                                    <p:anim calcmode="lin" valueType="num">
                                      <p:cBhvr additive="base">
                                        <p:cTn id="21" dur="1000" fill="hold"/>
                                        <p:tgtEl>
                                          <p:spTgt spid="54275">
                                            <p:txEl>
                                              <p:pRg st="4" end="4"/>
                                            </p:txEl>
                                          </p:spTgt>
                                        </p:tgtEl>
                                        <p:attrNameLst>
                                          <p:attrName>ppt_x</p:attrName>
                                        </p:attrNameLst>
                                      </p:cBhvr>
                                      <p:tavLst>
                                        <p:tav tm="0">
                                          <p:val>
                                            <p:strVal val="0-#ppt_w/2"/>
                                          </p:val>
                                        </p:tav>
                                        <p:tav tm="100000">
                                          <p:val>
                                            <p:strVal val="#ppt_x"/>
                                          </p:val>
                                        </p:tav>
                                      </p:tavLst>
                                    </p:anim>
                                    <p:anim calcmode="lin" valueType="num">
                                      <p:cBhvr additive="base">
                                        <p:cTn id="22" dur="1000" fill="hold"/>
                                        <p:tgtEl>
                                          <p:spTgt spid="5427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E104D-2BDD-B015-4484-C32F48ED9927}"/>
              </a:ext>
            </a:extLst>
          </p:cNvPr>
          <p:cNvSpPr>
            <a:spLocks noGrp="1"/>
          </p:cNvSpPr>
          <p:nvPr>
            <p:ph type="title"/>
          </p:nvPr>
        </p:nvSpPr>
        <p:spPr/>
        <p:txBody>
          <a:bodyPr/>
          <a:lstStyle/>
          <a:p>
            <a:r>
              <a:rPr lang="en-GB"/>
              <a:t>Improve the event </a:t>
            </a:r>
          </a:p>
        </p:txBody>
      </p:sp>
      <p:sp>
        <p:nvSpPr>
          <p:cNvPr id="3" name="Content Placeholder 2">
            <a:extLst>
              <a:ext uri="{FF2B5EF4-FFF2-40B4-BE49-F238E27FC236}">
                <a16:creationId xmlns:a16="http://schemas.microsoft.com/office/drawing/2014/main" id="{7B244C92-69DD-B06C-549D-197D1BBF32E6}"/>
              </a:ext>
            </a:extLst>
          </p:cNvPr>
          <p:cNvSpPr>
            <a:spLocks noGrp="1"/>
          </p:cNvSpPr>
          <p:nvPr>
            <p:ph idx="1"/>
          </p:nvPr>
        </p:nvSpPr>
        <p:spPr/>
        <p:txBody>
          <a:bodyPr>
            <a:normAutofit lnSpcReduction="10000"/>
          </a:bodyPr>
          <a:lstStyle/>
          <a:p>
            <a:r>
              <a:rPr lang="en-GB"/>
              <a:t>Brand engagement </a:t>
            </a:r>
          </a:p>
          <a:p>
            <a:r>
              <a:rPr lang="en-GB"/>
              <a:t>Event partnerships – marketing agencies, PR agencies, </a:t>
            </a:r>
          </a:p>
          <a:p>
            <a:r>
              <a:rPr lang="en-GB"/>
              <a:t>Attendee communication</a:t>
            </a:r>
          </a:p>
          <a:p>
            <a:r>
              <a:rPr lang="en-GB"/>
              <a:t>Audience participation – “</a:t>
            </a:r>
            <a:r>
              <a:rPr lang="en-GB" b="0" i="1" err="1">
                <a:solidFill>
                  <a:srgbClr val="4B4D63"/>
                </a:solidFill>
                <a:effectLst/>
                <a:latin typeface="NeuePlak-Text"/>
              </a:rPr>
              <a:t>Slido</a:t>
            </a:r>
            <a:r>
              <a:rPr lang="en-GB" b="0" i="1">
                <a:solidFill>
                  <a:srgbClr val="4B4D63"/>
                </a:solidFill>
                <a:effectLst/>
                <a:latin typeface="NeuePlak-Text"/>
              </a:rPr>
              <a:t> helped our audience of 600 people feel heard throughout the conference by having a say in what questions were asked during the Q&amp;A sessions. It was a big improvement for our event.”</a:t>
            </a:r>
            <a:endParaRPr lang="en-GB" i="1"/>
          </a:p>
          <a:p>
            <a:r>
              <a:rPr lang="en-GB"/>
              <a:t>Post event evaluation </a:t>
            </a:r>
          </a:p>
          <a:p>
            <a:endParaRPr lang="en-GB"/>
          </a:p>
          <a:p>
            <a:endParaRPr lang="en-GB"/>
          </a:p>
        </p:txBody>
      </p:sp>
    </p:spTree>
    <p:extLst>
      <p:ext uri="{BB962C8B-B14F-4D97-AF65-F5344CB8AC3E}">
        <p14:creationId xmlns:p14="http://schemas.microsoft.com/office/powerpoint/2010/main" val="22731651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ADCC77EB-2030-F160-B3DB-028B47907F25}"/>
              </a:ext>
            </a:extLst>
          </p:cNvPr>
          <p:cNvSpPr>
            <a:spLocks noGrp="1" noChangeArrowheads="1"/>
          </p:cNvSpPr>
          <p:nvPr>
            <p:ph type="title" idx="4294967295"/>
          </p:nvPr>
        </p:nvSpPr>
        <p:spPr>
          <a:xfrm>
            <a:off x="0" y="49213"/>
            <a:ext cx="7489825" cy="1143000"/>
          </a:xfrm>
        </p:spPr>
        <p:txBody>
          <a:bodyPr>
            <a:normAutofit fontScale="90000"/>
          </a:bodyPr>
          <a:lstStyle/>
          <a:p>
            <a:pPr eaLnBrk="1" hangingPunct="1"/>
            <a:br>
              <a:rPr lang="en-GB" altLang="en-US" b="0">
                <a:solidFill>
                  <a:schemeClr val="tx1"/>
                </a:solidFill>
              </a:rPr>
            </a:br>
            <a:r>
              <a:rPr lang="en-GB" altLang="en-US" sz="4400" b="1">
                <a:solidFill>
                  <a:schemeClr val="tx1"/>
                </a:solidFill>
              </a:rPr>
              <a:t>Creating the Event Concept</a:t>
            </a:r>
            <a:endParaRPr lang="en-GB" altLang="en-US" b="1">
              <a:solidFill>
                <a:schemeClr val="tx1"/>
              </a:solidFill>
            </a:endParaRPr>
          </a:p>
        </p:txBody>
      </p:sp>
      <p:sp>
        <p:nvSpPr>
          <p:cNvPr id="16387" name="Rectangle 3">
            <a:extLst>
              <a:ext uri="{FF2B5EF4-FFF2-40B4-BE49-F238E27FC236}">
                <a16:creationId xmlns:a16="http://schemas.microsoft.com/office/drawing/2014/main" id="{494C873B-1FC9-E4C5-7EBB-4DCB95C54E97}"/>
              </a:ext>
            </a:extLst>
          </p:cNvPr>
          <p:cNvSpPr>
            <a:spLocks noGrp="1" noChangeArrowheads="1"/>
          </p:cNvSpPr>
          <p:nvPr>
            <p:ph type="body" idx="4294967295"/>
          </p:nvPr>
        </p:nvSpPr>
        <p:spPr>
          <a:xfrm>
            <a:off x="0" y="1482725"/>
            <a:ext cx="7850188" cy="4752975"/>
          </a:xfrm>
        </p:spPr>
        <p:txBody>
          <a:bodyPr/>
          <a:lstStyle/>
          <a:p>
            <a:pPr marL="609600" indent="-609600">
              <a:spcBef>
                <a:spcPct val="50000"/>
              </a:spcBef>
              <a:buNone/>
            </a:pPr>
            <a:r>
              <a:rPr lang="en-GB" altLang="en-US" sz="3200" b="1">
                <a:cs typeface="Arial" panose="020B0604020202020204" pitchFamily="34" charset="0"/>
              </a:rPr>
              <a:t>Remember the </a:t>
            </a:r>
            <a:r>
              <a:rPr lang="en-GB" altLang="en-US" sz="3600" b="1">
                <a:cs typeface="Arial" panose="020B0604020202020204" pitchFamily="34" charset="0"/>
              </a:rPr>
              <a:t>‘five Ws’</a:t>
            </a:r>
            <a:r>
              <a:rPr lang="en-GB" altLang="en-US" sz="3200" b="1">
                <a:cs typeface="Arial" panose="020B0604020202020204" pitchFamily="34" charset="0"/>
              </a:rPr>
              <a:t>:</a:t>
            </a:r>
          </a:p>
          <a:p>
            <a:pPr marL="609600" indent="-609600">
              <a:lnSpc>
                <a:spcPct val="150000"/>
              </a:lnSpc>
              <a:spcBef>
                <a:spcPct val="30000"/>
              </a:spcBef>
              <a:buFontTx/>
              <a:buAutoNum type="arabicPeriod"/>
            </a:pPr>
            <a:r>
              <a:rPr lang="en-GB" altLang="en-US" sz="2400">
                <a:cs typeface="Arial" panose="020B0604020202020204" pitchFamily="34" charset="0"/>
              </a:rPr>
              <a:t>Why</a:t>
            </a:r>
            <a:r>
              <a:rPr lang="en-GB" altLang="en-US" sz="2400" b="0">
                <a:cs typeface="Arial" panose="020B0604020202020204" pitchFamily="34" charset="0"/>
              </a:rPr>
              <a:t> is the event being held?</a:t>
            </a:r>
          </a:p>
          <a:p>
            <a:pPr marL="609600" indent="-609600">
              <a:lnSpc>
                <a:spcPct val="150000"/>
              </a:lnSpc>
              <a:spcBef>
                <a:spcPct val="30000"/>
              </a:spcBef>
              <a:buFontTx/>
              <a:buAutoNum type="arabicPeriod"/>
            </a:pPr>
            <a:r>
              <a:rPr lang="en-GB" altLang="en-US" sz="2400">
                <a:cs typeface="Arial" panose="020B0604020202020204" pitchFamily="34" charset="0"/>
              </a:rPr>
              <a:t>Who</a:t>
            </a:r>
            <a:r>
              <a:rPr lang="en-GB" altLang="en-US" sz="2400" b="0">
                <a:cs typeface="Arial" panose="020B0604020202020204" pitchFamily="34" charset="0"/>
              </a:rPr>
              <a:t> will be the stakeholders/community in the event?</a:t>
            </a:r>
          </a:p>
          <a:p>
            <a:pPr marL="609600" indent="-609600">
              <a:lnSpc>
                <a:spcPct val="150000"/>
              </a:lnSpc>
              <a:spcBef>
                <a:spcPct val="30000"/>
              </a:spcBef>
              <a:buFontTx/>
              <a:buAutoNum type="arabicPeriod"/>
            </a:pPr>
            <a:r>
              <a:rPr lang="en-GB" altLang="en-US" sz="2400">
                <a:cs typeface="Arial" panose="020B0604020202020204" pitchFamily="34" charset="0"/>
              </a:rPr>
              <a:t>When</a:t>
            </a:r>
            <a:r>
              <a:rPr lang="en-GB" altLang="en-US" sz="2400" b="0">
                <a:cs typeface="Arial" panose="020B0604020202020204" pitchFamily="34" charset="0"/>
              </a:rPr>
              <a:t> will the event be held?</a:t>
            </a:r>
          </a:p>
          <a:p>
            <a:pPr marL="609600" indent="-609600">
              <a:lnSpc>
                <a:spcPct val="150000"/>
              </a:lnSpc>
              <a:spcBef>
                <a:spcPct val="30000"/>
              </a:spcBef>
              <a:buFontTx/>
              <a:buAutoNum type="arabicPeriod"/>
            </a:pPr>
            <a:r>
              <a:rPr lang="en-GB" altLang="en-US" sz="2400">
                <a:cs typeface="Arial" panose="020B0604020202020204" pitchFamily="34" charset="0"/>
              </a:rPr>
              <a:t>Where</a:t>
            </a:r>
            <a:r>
              <a:rPr lang="en-GB" altLang="en-US" sz="2400" b="0">
                <a:cs typeface="Arial" panose="020B0604020202020204" pitchFamily="34" charset="0"/>
              </a:rPr>
              <a:t> will the event be staged?</a:t>
            </a:r>
          </a:p>
          <a:p>
            <a:pPr marL="609600" indent="-609600">
              <a:lnSpc>
                <a:spcPct val="150000"/>
              </a:lnSpc>
              <a:spcBef>
                <a:spcPct val="30000"/>
              </a:spcBef>
              <a:buFontTx/>
              <a:buAutoNum type="arabicPeriod"/>
            </a:pPr>
            <a:r>
              <a:rPr lang="en-GB" altLang="en-US" sz="2400">
                <a:cs typeface="Arial" panose="020B0604020202020204" pitchFamily="34" charset="0"/>
              </a:rPr>
              <a:t>What</a:t>
            </a:r>
            <a:r>
              <a:rPr lang="en-GB" altLang="en-US" sz="2400" b="0">
                <a:cs typeface="Arial" panose="020B0604020202020204" pitchFamily="34" charset="0"/>
              </a:rPr>
              <a:t> is the event content / product?</a:t>
            </a:r>
            <a:endParaRPr lang="en-GB" altLang="en-US" sz="2800">
              <a:cs typeface="Arial" panose="020B0604020202020204" pitchFamily="34" charset="0"/>
            </a:endParaRPr>
          </a:p>
        </p:txBody>
      </p:sp>
      <p:sp>
        <p:nvSpPr>
          <p:cNvPr id="16388" name="Rectangle 4">
            <a:extLst>
              <a:ext uri="{FF2B5EF4-FFF2-40B4-BE49-F238E27FC236}">
                <a16:creationId xmlns:a16="http://schemas.microsoft.com/office/drawing/2014/main" id="{8EDF8BF9-4D3B-40EF-87D6-7F71541D3A95}"/>
              </a:ext>
            </a:extLst>
          </p:cNvPr>
          <p:cNvSpPr>
            <a:spLocks noChangeArrowheads="1"/>
          </p:cNvSpPr>
          <p:nvPr/>
        </p:nvSpPr>
        <p:spPr bwMode="auto">
          <a:xfrm>
            <a:off x="8769466" y="4930189"/>
            <a:ext cx="192174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2000">
                <a:latin typeface="+mn-lt"/>
              </a:rPr>
              <a:t>Goldblatt (1997)</a:t>
            </a:r>
          </a:p>
        </p:txBody>
      </p:sp>
      <p:pic>
        <p:nvPicPr>
          <p:cNvPr id="16389" name="Picture 5" descr="lightbulb">
            <a:extLst>
              <a:ext uri="{FF2B5EF4-FFF2-40B4-BE49-F238E27FC236}">
                <a16:creationId xmlns:a16="http://schemas.microsoft.com/office/drawing/2014/main" id="{935B5F82-51BA-D0AB-48EC-0253D71D35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0904" r="9100"/>
          <a:stretch>
            <a:fillRect/>
          </a:stretch>
        </p:blipFill>
        <p:spPr bwMode="auto">
          <a:xfrm>
            <a:off x="7914572" y="1343046"/>
            <a:ext cx="3449086" cy="3481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64BF8E4A-C12A-949E-6B63-6BFE0C24FECB}"/>
              </a:ext>
            </a:extLst>
          </p:cNvPr>
          <p:cNvSpPr>
            <a:spLocks noGrp="1" noChangeArrowheads="1"/>
          </p:cNvSpPr>
          <p:nvPr>
            <p:ph type="title" idx="4294967295"/>
          </p:nvPr>
        </p:nvSpPr>
        <p:spPr>
          <a:xfrm>
            <a:off x="0" y="373063"/>
            <a:ext cx="10515600" cy="609600"/>
          </a:xfrm>
        </p:spPr>
        <p:txBody>
          <a:bodyPr>
            <a:normAutofit fontScale="90000"/>
          </a:bodyPr>
          <a:lstStyle/>
          <a:p>
            <a:pPr eaLnBrk="1" hangingPunct="1"/>
            <a:r>
              <a:rPr lang="en-GB" altLang="en-US" sz="4000" b="1"/>
              <a:t>Contextual Factors</a:t>
            </a:r>
          </a:p>
        </p:txBody>
      </p:sp>
      <p:sp>
        <p:nvSpPr>
          <p:cNvPr id="13315" name="Rectangle 3">
            <a:extLst>
              <a:ext uri="{FF2B5EF4-FFF2-40B4-BE49-F238E27FC236}">
                <a16:creationId xmlns:a16="http://schemas.microsoft.com/office/drawing/2014/main" id="{CE2A1095-992D-D1A2-329E-504A097A837C}"/>
              </a:ext>
            </a:extLst>
          </p:cNvPr>
          <p:cNvSpPr>
            <a:spLocks noGrp="1" noChangeArrowheads="1"/>
          </p:cNvSpPr>
          <p:nvPr>
            <p:ph type="body" idx="4294967295"/>
          </p:nvPr>
        </p:nvSpPr>
        <p:spPr>
          <a:xfrm>
            <a:off x="0" y="1301750"/>
            <a:ext cx="7085013" cy="5413375"/>
          </a:xfrm>
        </p:spPr>
        <p:txBody>
          <a:bodyPr/>
          <a:lstStyle/>
          <a:p>
            <a:pPr eaLnBrk="1" hangingPunct="1">
              <a:lnSpc>
                <a:spcPct val="100000"/>
              </a:lnSpc>
            </a:pPr>
            <a:r>
              <a:rPr lang="en-GB" altLang="en-US" sz="2400">
                <a:cs typeface="Arial" panose="020B0604020202020204" pitchFamily="34" charset="0"/>
              </a:rPr>
              <a:t>A range of contextual factors may influence the planning of an event, including:</a:t>
            </a:r>
          </a:p>
          <a:p>
            <a:pPr eaLnBrk="1" hangingPunct="1">
              <a:lnSpc>
                <a:spcPct val="100000"/>
              </a:lnSpc>
              <a:buFont typeface="Monotype Sorts" pitchFamily="2" charset="2"/>
              <a:buNone/>
            </a:pPr>
            <a:endParaRPr lang="en-GB" altLang="en-US" sz="1600">
              <a:cs typeface="Arial" panose="020B0604020202020204" pitchFamily="34" charset="0"/>
            </a:endParaRPr>
          </a:p>
          <a:p>
            <a:pPr marL="711200" lvl="1" indent="-439738">
              <a:lnSpc>
                <a:spcPct val="150000"/>
              </a:lnSpc>
            </a:pPr>
            <a:r>
              <a:rPr lang="en-GB" altLang="en-US">
                <a:cs typeface="Arial" panose="020B0604020202020204" pitchFamily="34" charset="0"/>
              </a:rPr>
              <a:t>Government / corporate policies / regulations</a:t>
            </a:r>
          </a:p>
          <a:p>
            <a:pPr marL="711200" lvl="1" indent="-439738">
              <a:lnSpc>
                <a:spcPct val="150000"/>
              </a:lnSpc>
            </a:pPr>
            <a:r>
              <a:rPr lang="en-GB" altLang="en-US">
                <a:cs typeface="Arial" panose="020B0604020202020204" pitchFamily="34" charset="0"/>
              </a:rPr>
              <a:t>Availability of financial / technical resources</a:t>
            </a:r>
          </a:p>
          <a:p>
            <a:pPr marL="711200" lvl="1" indent="-439738">
              <a:lnSpc>
                <a:spcPct val="150000"/>
              </a:lnSpc>
            </a:pPr>
            <a:r>
              <a:rPr lang="en-GB" altLang="en-US">
                <a:cs typeface="Arial" panose="020B0604020202020204" pitchFamily="34" charset="0"/>
              </a:rPr>
              <a:t>Quality of human resources available</a:t>
            </a:r>
          </a:p>
          <a:p>
            <a:pPr marL="711200" lvl="1" indent="-439738">
              <a:lnSpc>
                <a:spcPct val="150000"/>
              </a:lnSpc>
            </a:pPr>
            <a:r>
              <a:rPr lang="en-GB" altLang="en-US">
                <a:cs typeface="Arial" panose="020B0604020202020204" pitchFamily="34" charset="0"/>
              </a:rPr>
              <a:t>Access to and range of event suppliers</a:t>
            </a:r>
          </a:p>
          <a:p>
            <a:pPr marL="711200" lvl="1" indent="-439738">
              <a:lnSpc>
                <a:spcPct val="150000"/>
              </a:lnSpc>
            </a:pPr>
            <a:r>
              <a:rPr lang="en-GB" altLang="en-US">
                <a:cs typeface="Arial" panose="020B0604020202020204" pitchFamily="34" charset="0"/>
              </a:rPr>
              <a:t>Requirements, expectations of attendees</a:t>
            </a:r>
          </a:p>
          <a:p>
            <a:pPr marL="711200" lvl="1" indent="-439738">
              <a:lnSpc>
                <a:spcPct val="100000"/>
              </a:lnSpc>
            </a:pPr>
            <a:endParaRPr lang="en-GB" altLang="en-US">
              <a:cs typeface="Arial" panose="020B0604020202020204" pitchFamily="34" charset="0"/>
            </a:endParaRPr>
          </a:p>
          <a:p>
            <a:pPr marL="711200" lvl="1" indent="-439738"/>
            <a:endParaRPr lang="en-GB" altLang="en-US"/>
          </a:p>
        </p:txBody>
      </p:sp>
      <p:pic>
        <p:nvPicPr>
          <p:cNvPr id="2" name="Picture 1">
            <a:extLst>
              <a:ext uri="{FF2B5EF4-FFF2-40B4-BE49-F238E27FC236}">
                <a16:creationId xmlns:a16="http://schemas.microsoft.com/office/drawing/2014/main" id="{3019C0DD-BF49-1A4C-B1B5-EB6499A9037A}"/>
              </a:ext>
            </a:extLst>
          </p:cNvPr>
          <p:cNvPicPr>
            <a:picLocks noChangeAspect="1"/>
          </p:cNvPicPr>
          <p:nvPr/>
        </p:nvPicPr>
        <p:blipFill>
          <a:blip r:embed="rId3"/>
          <a:stretch>
            <a:fillRect/>
          </a:stretch>
        </p:blipFill>
        <p:spPr>
          <a:xfrm>
            <a:off x="7119966" y="2551209"/>
            <a:ext cx="4834814" cy="2722883"/>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3D618CB-70A0-1247-30E9-387B87EA75FE}"/>
              </a:ext>
            </a:extLst>
          </p:cNvPr>
          <p:cNvSpPr>
            <a:spLocks noGrp="1" noChangeArrowheads="1"/>
          </p:cNvSpPr>
          <p:nvPr>
            <p:ph type="title" idx="4294967295"/>
          </p:nvPr>
        </p:nvSpPr>
        <p:spPr>
          <a:xfrm>
            <a:off x="0" y="365125"/>
            <a:ext cx="10515600" cy="627063"/>
          </a:xfrm>
        </p:spPr>
        <p:txBody>
          <a:bodyPr>
            <a:normAutofit/>
          </a:bodyPr>
          <a:lstStyle/>
          <a:p>
            <a:pPr eaLnBrk="1" hangingPunct="1"/>
            <a:r>
              <a:rPr lang="en-GB" altLang="en-US" sz="3600" b="1"/>
              <a:t>Planning for Events</a:t>
            </a:r>
          </a:p>
        </p:txBody>
      </p:sp>
      <p:sp>
        <p:nvSpPr>
          <p:cNvPr id="39939" name="Rectangle 3">
            <a:extLst>
              <a:ext uri="{FF2B5EF4-FFF2-40B4-BE49-F238E27FC236}">
                <a16:creationId xmlns:a16="http://schemas.microsoft.com/office/drawing/2014/main" id="{0F75B201-D901-4E3A-3FB7-D5F1CA548D13}"/>
              </a:ext>
            </a:extLst>
          </p:cNvPr>
          <p:cNvSpPr>
            <a:spLocks noGrp="1" noChangeArrowheads="1"/>
          </p:cNvSpPr>
          <p:nvPr>
            <p:ph idx="4294967295"/>
          </p:nvPr>
        </p:nvSpPr>
        <p:spPr>
          <a:xfrm>
            <a:off x="0" y="1690688"/>
            <a:ext cx="4494213" cy="4929187"/>
          </a:xfrm>
        </p:spPr>
        <p:txBody>
          <a:bodyPr>
            <a:normAutofit/>
          </a:bodyPr>
          <a:lstStyle/>
          <a:p>
            <a:pPr eaLnBrk="1" hangingPunct="1">
              <a:buFont typeface="Monotype Sorts" pitchFamily="2" charset="2"/>
              <a:buNone/>
            </a:pPr>
            <a:r>
              <a:rPr lang="en-GB" altLang="en-US">
                <a:cs typeface="Arial" panose="020B0604020202020204" pitchFamily="34" charset="0"/>
              </a:rPr>
              <a:t>Planning is vital because:</a:t>
            </a:r>
          </a:p>
          <a:p>
            <a:pPr eaLnBrk="1" hangingPunct="1"/>
            <a:r>
              <a:rPr lang="en-GB" altLang="en-US" sz="2400">
                <a:cs typeface="Arial" panose="020B0604020202020204" pitchFamily="34" charset="0"/>
              </a:rPr>
              <a:t>Events are complex in nature</a:t>
            </a:r>
            <a:r>
              <a:rPr lang="en-GB" altLang="en-US" sz="2400">
                <a:solidFill>
                  <a:srgbClr val="000066"/>
                </a:solidFill>
                <a:cs typeface="Arial" panose="020B0604020202020204" pitchFamily="34" charset="0"/>
              </a:rPr>
              <a:t>. </a:t>
            </a:r>
            <a:r>
              <a:rPr lang="en-GB" altLang="en-US" sz="2400">
                <a:cs typeface="Arial" panose="020B0604020202020204" pitchFamily="34" charset="0"/>
              </a:rPr>
              <a:t>As you watch the video, list the elements of the event which need careful planning</a:t>
            </a:r>
          </a:p>
          <a:p>
            <a:pPr marL="0" indent="0" eaLnBrk="1" hangingPunct="1">
              <a:buNone/>
            </a:pPr>
            <a:endParaRPr lang="en-GB" altLang="en-US" sz="2400">
              <a:cs typeface="Arial" panose="020B0604020202020204" pitchFamily="34" charset="0"/>
            </a:endParaRPr>
          </a:p>
          <a:p>
            <a:pPr eaLnBrk="1" hangingPunct="1"/>
            <a:r>
              <a:rPr lang="en-GB" altLang="en-US" sz="2400">
                <a:cs typeface="Arial" panose="020B0604020202020204" pitchFamily="34" charset="0"/>
              </a:rPr>
              <a:t>Plans must adapt to the changing environment &amp; contextual factors</a:t>
            </a:r>
          </a:p>
          <a:p>
            <a:pPr eaLnBrk="1" hangingPunct="1"/>
            <a:endParaRPr lang="en-GB" altLang="en-US"/>
          </a:p>
        </p:txBody>
      </p:sp>
      <p:pic>
        <p:nvPicPr>
          <p:cNvPr id="2" name="Online Media 1" title="Roald Dahl's City of the Unexpected">
            <a:hlinkClick r:id="" action="ppaction://media"/>
            <a:extLst>
              <a:ext uri="{FF2B5EF4-FFF2-40B4-BE49-F238E27FC236}">
                <a16:creationId xmlns:a16="http://schemas.microsoft.com/office/drawing/2014/main" id="{538A1195-83CF-248E-49B1-B16284FDD5BB}"/>
              </a:ext>
            </a:extLst>
          </p:cNvPr>
          <p:cNvPicPr>
            <a:picLocks noRot="1" noChangeAspect="1"/>
          </p:cNvPicPr>
          <p:nvPr>
            <a:videoFile r:link="rId1"/>
          </p:nvPr>
        </p:nvPicPr>
        <p:blipFill>
          <a:blip r:embed="rId4"/>
          <a:stretch>
            <a:fillRect/>
          </a:stretch>
        </p:blipFill>
        <p:spPr>
          <a:xfrm>
            <a:off x="4539899" y="801934"/>
            <a:ext cx="7566286" cy="427495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9939">
                                            <p:txEl>
                                              <p:pRg st="1" end="1"/>
                                            </p:txEl>
                                          </p:spTgt>
                                        </p:tgtEl>
                                        <p:attrNameLst>
                                          <p:attrName>style.visibility</p:attrName>
                                        </p:attrNameLst>
                                      </p:cBhvr>
                                      <p:to>
                                        <p:strVal val="visible"/>
                                      </p:to>
                                    </p:set>
                                    <p:anim calcmode="lin" valueType="num">
                                      <p:cBhvr additive="base">
                                        <p:cTn id="7" dur="1000" fill="hold"/>
                                        <p:tgtEl>
                                          <p:spTgt spid="39939">
                                            <p:txEl>
                                              <p:pRg st="1" end="1"/>
                                            </p:txEl>
                                          </p:spTgt>
                                        </p:tgtEl>
                                        <p:attrNameLst>
                                          <p:attrName>ppt_x</p:attrName>
                                        </p:attrNameLst>
                                      </p:cBhvr>
                                      <p:tavLst>
                                        <p:tav tm="0">
                                          <p:val>
                                            <p:strVal val="0-#ppt_w/2"/>
                                          </p:val>
                                        </p:tav>
                                        <p:tav tm="100000">
                                          <p:val>
                                            <p:strVal val="#ppt_x"/>
                                          </p:val>
                                        </p:tav>
                                      </p:tavLst>
                                    </p:anim>
                                    <p:anim calcmode="lin" valueType="num">
                                      <p:cBhvr additive="base">
                                        <p:cTn id="8" dur="1000" fill="hold"/>
                                        <p:tgtEl>
                                          <p:spTgt spid="39939">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9939">
                                            <p:txEl>
                                              <p:pRg st="3" end="3"/>
                                            </p:txEl>
                                          </p:spTgt>
                                        </p:tgtEl>
                                        <p:attrNameLst>
                                          <p:attrName>style.visibility</p:attrName>
                                        </p:attrNameLst>
                                      </p:cBhvr>
                                      <p:to>
                                        <p:strVal val="visible"/>
                                      </p:to>
                                    </p:set>
                                    <p:anim calcmode="lin" valueType="num">
                                      <p:cBhvr additive="base">
                                        <p:cTn id="13" dur="500" fill="hold"/>
                                        <p:tgtEl>
                                          <p:spTgt spid="39939">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9939">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9" fill="hold" display="0">
                  <p:stCondLst>
                    <p:cond delay="indefinite"/>
                  </p:stCondLst>
                </p:cTn>
                <p:tgtEl>
                  <p:spTgt spid="2"/>
                </p:tgtEl>
              </p:cMediaNode>
            </p:video>
            <p:seq concurrent="1" nextAc="seek">
              <p:cTn id="20" restart="whenNotActive" fill="hold" evtFilter="cancelBubble" nodeType="interactiveSeq">
                <p:stCondLst>
                  <p:cond evt="onClick" delay="0">
                    <p:tgtEl>
                      <p:spTgt spid="2"/>
                    </p:tgtEl>
                  </p:cond>
                </p:stCondLst>
                <p:endSync evt="end" delay="0">
                  <p:rtn val="all"/>
                </p:endSync>
                <p:childTnLst>
                  <p:par>
                    <p:cTn id="21" fill="hold">
                      <p:stCondLst>
                        <p:cond delay="0"/>
                      </p:stCondLst>
                      <p:childTnLst>
                        <p:par>
                          <p:cTn id="22" fill="hold">
                            <p:stCondLst>
                              <p:cond delay="0"/>
                            </p:stCondLst>
                            <p:childTnLst>
                              <p:par>
                                <p:cTn id="23" presetID="2" presetClass="mediacall" presetSubtype="0" fill="hold" nodeType="clickEffect">
                                  <p:stCondLst>
                                    <p:cond delay="0"/>
                                  </p:stCondLst>
                                  <p:childTnLst>
                                    <p:cmd type="call" cmd="togglePause">
                                      <p:cBhvr>
                                        <p:cTn id="24"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4">
            <a:extLst>
              <a:ext uri="{FF2B5EF4-FFF2-40B4-BE49-F238E27FC236}">
                <a16:creationId xmlns:a16="http://schemas.microsoft.com/office/drawing/2014/main" id="{30C9CD25-0CD3-C53E-6A98-61AD8F2BD07D}"/>
              </a:ext>
            </a:extLst>
          </p:cNvPr>
          <p:cNvSpPr>
            <a:spLocks noChangeArrowheads="1"/>
          </p:cNvSpPr>
          <p:nvPr/>
        </p:nvSpPr>
        <p:spPr bwMode="auto">
          <a:xfrm>
            <a:off x="3071814" y="69215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a:latin typeface="Arial" panose="020B0604020202020204" pitchFamily="34" charset="0"/>
            </a:endParaRPr>
          </a:p>
        </p:txBody>
      </p:sp>
      <p:sp>
        <p:nvSpPr>
          <p:cNvPr id="10243" name="Rectangle 5">
            <a:extLst>
              <a:ext uri="{FF2B5EF4-FFF2-40B4-BE49-F238E27FC236}">
                <a16:creationId xmlns:a16="http://schemas.microsoft.com/office/drawing/2014/main" id="{79A3A359-64A1-7A78-FB46-B7CBC78CC8F3}"/>
              </a:ext>
            </a:extLst>
          </p:cNvPr>
          <p:cNvSpPr>
            <a:spLocks noChangeArrowheads="1"/>
          </p:cNvSpPr>
          <p:nvPr/>
        </p:nvSpPr>
        <p:spPr bwMode="auto">
          <a:xfrm>
            <a:off x="3071814" y="1822236"/>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a:latin typeface="Arial" panose="020B0604020202020204" pitchFamily="34" charset="0"/>
            </a:endParaRPr>
          </a:p>
        </p:txBody>
      </p:sp>
      <p:sp>
        <p:nvSpPr>
          <p:cNvPr id="10244" name="Rectangle 6">
            <a:extLst>
              <a:ext uri="{FF2B5EF4-FFF2-40B4-BE49-F238E27FC236}">
                <a16:creationId xmlns:a16="http://schemas.microsoft.com/office/drawing/2014/main" id="{95435002-E817-AB37-C4AA-64F27CF0EB11}"/>
              </a:ext>
            </a:extLst>
          </p:cNvPr>
          <p:cNvSpPr>
            <a:spLocks noChangeArrowheads="1"/>
          </p:cNvSpPr>
          <p:nvPr/>
        </p:nvSpPr>
        <p:spPr bwMode="auto">
          <a:xfrm>
            <a:off x="3071814" y="297476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a:latin typeface="Arial" panose="020B0604020202020204" pitchFamily="34" charset="0"/>
            </a:endParaRPr>
          </a:p>
        </p:txBody>
      </p:sp>
      <p:sp>
        <p:nvSpPr>
          <p:cNvPr id="10245" name="Rectangle 8">
            <a:extLst>
              <a:ext uri="{FF2B5EF4-FFF2-40B4-BE49-F238E27FC236}">
                <a16:creationId xmlns:a16="http://schemas.microsoft.com/office/drawing/2014/main" id="{C0A611F1-93FB-5C45-8F4C-83CFE7BA411A}"/>
              </a:ext>
            </a:extLst>
          </p:cNvPr>
          <p:cNvSpPr>
            <a:spLocks noChangeArrowheads="1"/>
          </p:cNvSpPr>
          <p:nvPr/>
        </p:nvSpPr>
        <p:spPr bwMode="auto">
          <a:xfrm>
            <a:off x="3071814" y="4990885"/>
            <a:ext cx="1728787" cy="64928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800" b="0">
              <a:latin typeface="Arial" panose="020B0604020202020204" pitchFamily="34" charset="0"/>
            </a:endParaRPr>
          </a:p>
        </p:txBody>
      </p:sp>
      <p:sp>
        <p:nvSpPr>
          <p:cNvPr id="10246" name="Rectangle 9">
            <a:extLst>
              <a:ext uri="{FF2B5EF4-FFF2-40B4-BE49-F238E27FC236}">
                <a16:creationId xmlns:a16="http://schemas.microsoft.com/office/drawing/2014/main" id="{50BB40EA-50EC-526A-33C3-3D78618FD266}"/>
              </a:ext>
            </a:extLst>
          </p:cNvPr>
          <p:cNvSpPr>
            <a:spLocks noChangeArrowheads="1"/>
          </p:cNvSpPr>
          <p:nvPr/>
        </p:nvSpPr>
        <p:spPr bwMode="auto">
          <a:xfrm>
            <a:off x="3071814" y="6070386"/>
            <a:ext cx="1728787"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Implement event</a:t>
            </a:r>
          </a:p>
        </p:txBody>
      </p:sp>
      <p:sp>
        <p:nvSpPr>
          <p:cNvPr id="10247" name="Rectangle 10">
            <a:extLst>
              <a:ext uri="{FF2B5EF4-FFF2-40B4-BE49-F238E27FC236}">
                <a16:creationId xmlns:a16="http://schemas.microsoft.com/office/drawing/2014/main" id="{3BD6723E-EA50-EBA5-9BCA-120C2BCF9BB5}"/>
              </a:ext>
            </a:extLst>
          </p:cNvPr>
          <p:cNvSpPr>
            <a:spLocks noChangeArrowheads="1"/>
          </p:cNvSpPr>
          <p:nvPr/>
        </p:nvSpPr>
        <p:spPr bwMode="auto">
          <a:xfrm>
            <a:off x="6959600" y="69215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Handover</a:t>
            </a:r>
          </a:p>
        </p:txBody>
      </p:sp>
      <p:sp>
        <p:nvSpPr>
          <p:cNvPr id="10248" name="Rectangle 11">
            <a:extLst>
              <a:ext uri="{FF2B5EF4-FFF2-40B4-BE49-F238E27FC236}">
                <a16:creationId xmlns:a16="http://schemas.microsoft.com/office/drawing/2014/main" id="{112C19EC-D66F-E8AF-9B22-A1D26A817488}"/>
              </a:ext>
            </a:extLst>
          </p:cNvPr>
          <p:cNvSpPr>
            <a:spLocks noChangeArrowheads="1"/>
          </p:cNvSpPr>
          <p:nvPr/>
        </p:nvSpPr>
        <p:spPr bwMode="auto">
          <a:xfrm>
            <a:off x="6959600" y="1844676"/>
            <a:ext cx="1728788"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Evaluation</a:t>
            </a:r>
          </a:p>
        </p:txBody>
      </p:sp>
      <p:sp>
        <p:nvSpPr>
          <p:cNvPr id="10249" name="Rectangle 12">
            <a:extLst>
              <a:ext uri="{FF2B5EF4-FFF2-40B4-BE49-F238E27FC236}">
                <a16:creationId xmlns:a16="http://schemas.microsoft.com/office/drawing/2014/main" id="{E54DBCF9-2B4D-138D-AB5D-182D5150E37E}"/>
              </a:ext>
            </a:extLst>
          </p:cNvPr>
          <p:cNvSpPr>
            <a:spLocks noChangeArrowheads="1"/>
          </p:cNvSpPr>
          <p:nvPr/>
        </p:nvSpPr>
        <p:spPr bwMode="auto">
          <a:xfrm>
            <a:off x="6959600" y="299720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Feedback</a:t>
            </a:r>
          </a:p>
        </p:txBody>
      </p:sp>
      <p:sp>
        <p:nvSpPr>
          <p:cNvPr id="10250" name="Text Box 22">
            <a:extLst>
              <a:ext uri="{FF2B5EF4-FFF2-40B4-BE49-F238E27FC236}">
                <a16:creationId xmlns:a16="http://schemas.microsoft.com/office/drawing/2014/main" id="{EE8F77A9-AE43-7A36-0905-6D2141CD9BAB}"/>
              </a:ext>
            </a:extLst>
          </p:cNvPr>
          <p:cNvSpPr txBox="1">
            <a:spLocks noChangeArrowheads="1"/>
          </p:cNvSpPr>
          <p:nvPr/>
        </p:nvSpPr>
        <p:spPr bwMode="auto">
          <a:xfrm>
            <a:off x="3287713" y="814173"/>
            <a:ext cx="1250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Objectives</a:t>
            </a:r>
          </a:p>
        </p:txBody>
      </p:sp>
      <p:sp>
        <p:nvSpPr>
          <p:cNvPr id="10251" name="Text Box 23">
            <a:extLst>
              <a:ext uri="{FF2B5EF4-FFF2-40B4-BE49-F238E27FC236}">
                <a16:creationId xmlns:a16="http://schemas.microsoft.com/office/drawing/2014/main" id="{35D4C571-7FA8-467A-BA06-4FB7B9D269E4}"/>
              </a:ext>
            </a:extLst>
          </p:cNvPr>
          <p:cNvSpPr txBox="1">
            <a:spLocks noChangeArrowheads="1"/>
          </p:cNvSpPr>
          <p:nvPr/>
        </p:nvSpPr>
        <p:spPr bwMode="auto">
          <a:xfrm>
            <a:off x="3432175" y="1893673"/>
            <a:ext cx="1035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Concept</a:t>
            </a:r>
          </a:p>
        </p:txBody>
      </p:sp>
      <p:sp>
        <p:nvSpPr>
          <p:cNvPr id="10252" name="Text Box 25">
            <a:extLst>
              <a:ext uri="{FF2B5EF4-FFF2-40B4-BE49-F238E27FC236}">
                <a16:creationId xmlns:a16="http://schemas.microsoft.com/office/drawing/2014/main" id="{AAA01A0F-404C-0C4A-A9E5-A75E6D0D69BC}"/>
              </a:ext>
            </a:extLst>
          </p:cNvPr>
          <p:cNvSpPr txBox="1">
            <a:spLocks noChangeArrowheads="1"/>
          </p:cNvSpPr>
          <p:nvPr/>
        </p:nvSpPr>
        <p:spPr bwMode="auto">
          <a:xfrm>
            <a:off x="3287713" y="3119223"/>
            <a:ext cx="1200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Feasibility</a:t>
            </a:r>
          </a:p>
        </p:txBody>
      </p:sp>
      <p:sp>
        <p:nvSpPr>
          <p:cNvPr id="10253" name="Text Box 29">
            <a:extLst>
              <a:ext uri="{FF2B5EF4-FFF2-40B4-BE49-F238E27FC236}">
                <a16:creationId xmlns:a16="http://schemas.microsoft.com/office/drawing/2014/main" id="{AB71C43C-0127-8961-9A64-4C5CB292B5DC}"/>
              </a:ext>
            </a:extLst>
          </p:cNvPr>
          <p:cNvSpPr txBox="1">
            <a:spLocks noChangeArrowheads="1"/>
          </p:cNvSpPr>
          <p:nvPr/>
        </p:nvSpPr>
        <p:spPr bwMode="auto">
          <a:xfrm>
            <a:off x="3143251" y="5062324"/>
            <a:ext cx="1573213"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600" b="0">
                <a:latin typeface="Arial" panose="020B0604020202020204" pitchFamily="34" charset="0"/>
              </a:rPr>
              <a:t>Implementation</a:t>
            </a:r>
          </a:p>
          <a:p>
            <a:pPr eaLnBrk="1" hangingPunct="1">
              <a:spcBef>
                <a:spcPct val="0"/>
              </a:spcBef>
              <a:buClrTx/>
              <a:buSzTx/>
              <a:buFontTx/>
              <a:buNone/>
            </a:pPr>
            <a:r>
              <a:rPr kumimoji="0" lang="en-GB" altLang="en-US" sz="1600" b="0">
                <a:latin typeface="Arial" panose="020B0604020202020204" pitchFamily="34" charset="0"/>
              </a:rPr>
              <a:t>Planning</a:t>
            </a:r>
          </a:p>
        </p:txBody>
      </p:sp>
      <p:sp>
        <p:nvSpPr>
          <p:cNvPr id="10254" name="Rectangle 36">
            <a:extLst>
              <a:ext uri="{FF2B5EF4-FFF2-40B4-BE49-F238E27FC236}">
                <a16:creationId xmlns:a16="http://schemas.microsoft.com/office/drawing/2014/main" id="{53053D9F-53D0-1FA6-6967-A681E61C5550}"/>
              </a:ext>
            </a:extLst>
          </p:cNvPr>
          <p:cNvSpPr>
            <a:spLocks noChangeArrowheads="1"/>
          </p:cNvSpPr>
          <p:nvPr/>
        </p:nvSpPr>
        <p:spPr bwMode="auto">
          <a:xfrm>
            <a:off x="3071814" y="3982823"/>
            <a:ext cx="1728787"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Proceed?</a:t>
            </a:r>
          </a:p>
        </p:txBody>
      </p:sp>
      <p:sp>
        <p:nvSpPr>
          <p:cNvPr id="10255" name="Rectangle 38">
            <a:extLst>
              <a:ext uri="{FF2B5EF4-FFF2-40B4-BE49-F238E27FC236}">
                <a16:creationId xmlns:a16="http://schemas.microsoft.com/office/drawing/2014/main" id="{F38D1594-B7AE-DE0D-67E7-813E0BF153DD}"/>
              </a:ext>
            </a:extLst>
          </p:cNvPr>
          <p:cNvSpPr>
            <a:spLocks noChangeArrowheads="1"/>
          </p:cNvSpPr>
          <p:nvPr/>
        </p:nvSpPr>
        <p:spPr bwMode="auto">
          <a:xfrm>
            <a:off x="5519738" y="3046198"/>
            <a:ext cx="576262"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No</a:t>
            </a:r>
          </a:p>
        </p:txBody>
      </p:sp>
      <p:sp>
        <p:nvSpPr>
          <p:cNvPr id="10256" name="Line 40">
            <a:extLst>
              <a:ext uri="{FF2B5EF4-FFF2-40B4-BE49-F238E27FC236}">
                <a16:creationId xmlns:a16="http://schemas.microsoft.com/office/drawing/2014/main" id="{B5842E9F-E3B8-0E1D-E04D-AD1CA8B3C146}"/>
              </a:ext>
            </a:extLst>
          </p:cNvPr>
          <p:cNvSpPr>
            <a:spLocks noChangeShapeType="1"/>
          </p:cNvSpPr>
          <p:nvPr/>
        </p:nvSpPr>
        <p:spPr bwMode="auto">
          <a:xfrm flipV="1">
            <a:off x="4800601" y="3477999"/>
            <a:ext cx="1008063" cy="8651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7" name="Line 41">
            <a:extLst>
              <a:ext uri="{FF2B5EF4-FFF2-40B4-BE49-F238E27FC236}">
                <a16:creationId xmlns:a16="http://schemas.microsoft.com/office/drawing/2014/main" id="{4B480D7A-6534-3E8C-52EF-ECB9974DA03A}"/>
              </a:ext>
            </a:extLst>
          </p:cNvPr>
          <p:cNvSpPr>
            <a:spLocks noChangeShapeType="1"/>
          </p:cNvSpPr>
          <p:nvPr/>
        </p:nvSpPr>
        <p:spPr bwMode="auto">
          <a:xfrm flipH="1" flipV="1">
            <a:off x="4800601" y="2111160"/>
            <a:ext cx="1008063" cy="9350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8" name="Line 43">
            <a:extLst>
              <a:ext uri="{FF2B5EF4-FFF2-40B4-BE49-F238E27FC236}">
                <a16:creationId xmlns:a16="http://schemas.microsoft.com/office/drawing/2014/main" id="{25102D42-EF0C-39FD-4C7B-2B27A788F2F0}"/>
              </a:ext>
            </a:extLst>
          </p:cNvPr>
          <p:cNvSpPr>
            <a:spLocks noChangeShapeType="1"/>
          </p:cNvSpPr>
          <p:nvPr/>
        </p:nvSpPr>
        <p:spPr bwMode="auto">
          <a:xfrm>
            <a:off x="3935413" y="124597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59" name="Line 44">
            <a:extLst>
              <a:ext uri="{FF2B5EF4-FFF2-40B4-BE49-F238E27FC236}">
                <a16:creationId xmlns:a16="http://schemas.microsoft.com/office/drawing/2014/main" id="{A026B20B-0F04-85C6-3160-07A158E48E04}"/>
              </a:ext>
            </a:extLst>
          </p:cNvPr>
          <p:cNvSpPr>
            <a:spLocks noChangeShapeType="1"/>
          </p:cNvSpPr>
          <p:nvPr/>
        </p:nvSpPr>
        <p:spPr bwMode="auto">
          <a:xfrm>
            <a:off x="3935413" y="2398498"/>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60" name="Line 45">
            <a:extLst>
              <a:ext uri="{FF2B5EF4-FFF2-40B4-BE49-F238E27FC236}">
                <a16:creationId xmlns:a16="http://schemas.microsoft.com/office/drawing/2014/main" id="{8B21976C-C4A6-426D-4070-1A3CAEA68346}"/>
              </a:ext>
            </a:extLst>
          </p:cNvPr>
          <p:cNvSpPr>
            <a:spLocks noChangeShapeType="1"/>
          </p:cNvSpPr>
          <p:nvPr/>
        </p:nvSpPr>
        <p:spPr bwMode="auto">
          <a:xfrm>
            <a:off x="3935413" y="355102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61" name="Line 46">
            <a:extLst>
              <a:ext uri="{FF2B5EF4-FFF2-40B4-BE49-F238E27FC236}">
                <a16:creationId xmlns:a16="http://schemas.microsoft.com/office/drawing/2014/main" id="{9FB62C3A-A1CC-18BC-BB80-9C166E1D6E07}"/>
              </a:ext>
            </a:extLst>
          </p:cNvPr>
          <p:cNvSpPr>
            <a:spLocks noChangeShapeType="1"/>
          </p:cNvSpPr>
          <p:nvPr/>
        </p:nvSpPr>
        <p:spPr bwMode="auto">
          <a:xfrm>
            <a:off x="3935413" y="455908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62" name="Line 47">
            <a:extLst>
              <a:ext uri="{FF2B5EF4-FFF2-40B4-BE49-F238E27FC236}">
                <a16:creationId xmlns:a16="http://schemas.microsoft.com/office/drawing/2014/main" id="{981BFE47-4D50-4349-D8DE-EEF0963F90F5}"/>
              </a:ext>
            </a:extLst>
          </p:cNvPr>
          <p:cNvSpPr>
            <a:spLocks noChangeShapeType="1"/>
          </p:cNvSpPr>
          <p:nvPr/>
        </p:nvSpPr>
        <p:spPr bwMode="auto">
          <a:xfrm>
            <a:off x="3935413" y="563858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63" name="Line 48">
            <a:extLst>
              <a:ext uri="{FF2B5EF4-FFF2-40B4-BE49-F238E27FC236}">
                <a16:creationId xmlns:a16="http://schemas.microsoft.com/office/drawing/2014/main" id="{A3892895-F42C-CE0C-AEBD-47E7559F000A}"/>
              </a:ext>
            </a:extLst>
          </p:cNvPr>
          <p:cNvSpPr>
            <a:spLocks noChangeShapeType="1"/>
          </p:cNvSpPr>
          <p:nvPr/>
        </p:nvSpPr>
        <p:spPr bwMode="auto">
          <a:xfrm>
            <a:off x="7824788" y="126841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64" name="Line 49">
            <a:extLst>
              <a:ext uri="{FF2B5EF4-FFF2-40B4-BE49-F238E27FC236}">
                <a16:creationId xmlns:a16="http://schemas.microsoft.com/office/drawing/2014/main" id="{FE52CF5D-50DF-474C-C44A-77379D43A907}"/>
              </a:ext>
            </a:extLst>
          </p:cNvPr>
          <p:cNvSpPr>
            <a:spLocks noChangeShapeType="1"/>
          </p:cNvSpPr>
          <p:nvPr/>
        </p:nvSpPr>
        <p:spPr bwMode="auto">
          <a:xfrm>
            <a:off x="7824788" y="2349500"/>
            <a:ext cx="0" cy="647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265" name="Text Box 50">
            <a:extLst>
              <a:ext uri="{FF2B5EF4-FFF2-40B4-BE49-F238E27FC236}">
                <a16:creationId xmlns:a16="http://schemas.microsoft.com/office/drawing/2014/main" id="{606F90C4-CCBF-C900-D861-720655239733}"/>
              </a:ext>
            </a:extLst>
          </p:cNvPr>
          <p:cNvSpPr txBox="1">
            <a:spLocks noChangeArrowheads="1"/>
          </p:cNvSpPr>
          <p:nvPr/>
        </p:nvSpPr>
        <p:spPr bwMode="auto">
          <a:xfrm>
            <a:off x="9592601" y="3185318"/>
            <a:ext cx="20701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Adapted from</a:t>
            </a:r>
          </a:p>
          <a:p>
            <a:pPr eaLnBrk="1" hangingPunct="1">
              <a:spcBef>
                <a:spcPct val="0"/>
              </a:spcBef>
              <a:buClrTx/>
              <a:buSzTx/>
              <a:buFontTx/>
              <a:buNone/>
            </a:pPr>
            <a:r>
              <a:rPr kumimoji="0" lang="en-GB" altLang="en-US" sz="1800" b="0">
                <a:latin typeface="Arial" panose="020B0604020202020204" pitchFamily="34" charset="0"/>
              </a:rPr>
              <a:t>Masterman (2009)</a:t>
            </a:r>
          </a:p>
        </p:txBody>
      </p:sp>
      <p:sp>
        <p:nvSpPr>
          <p:cNvPr id="10266" name="Text Box 51">
            <a:extLst>
              <a:ext uri="{FF2B5EF4-FFF2-40B4-BE49-F238E27FC236}">
                <a16:creationId xmlns:a16="http://schemas.microsoft.com/office/drawing/2014/main" id="{7A4F7172-DFDD-F67D-2B32-20103FFF9116}"/>
              </a:ext>
            </a:extLst>
          </p:cNvPr>
          <p:cNvSpPr txBox="1">
            <a:spLocks noChangeArrowheads="1"/>
          </p:cNvSpPr>
          <p:nvPr/>
        </p:nvSpPr>
        <p:spPr bwMode="auto">
          <a:xfrm>
            <a:off x="9417976" y="2774951"/>
            <a:ext cx="2419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The Planning Process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4">
            <a:extLst>
              <a:ext uri="{FF2B5EF4-FFF2-40B4-BE49-F238E27FC236}">
                <a16:creationId xmlns:a16="http://schemas.microsoft.com/office/drawing/2014/main" id="{8A34AD61-24ED-53B0-D218-A79C9D6DAACD}"/>
              </a:ext>
            </a:extLst>
          </p:cNvPr>
          <p:cNvSpPr>
            <a:spLocks noGrp="1" noChangeArrowheads="1"/>
          </p:cNvSpPr>
          <p:nvPr>
            <p:ph type="title" idx="4294967295"/>
          </p:nvPr>
        </p:nvSpPr>
        <p:spPr>
          <a:xfrm>
            <a:off x="0" y="365125"/>
            <a:ext cx="10515600" cy="1325563"/>
          </a:xfrm>
        </p:spPr>
        <p:txBody>
          <a:bodyPr/>
          <a:lstStyle/>
          <a:p>
            <a:pPr eaLnBrk="1" hangingPunct="1"/>
            <a:r>
              <a:rPr lang="en-GB" altLang="en-US" b="0"/>
              <a:t>The Event Planning Process</a:t>
            </a:r>
          </a:p>
        </p:txBody>
      </p:sp>
      <p:sp>
        <p:nvSpPr>
          <p:cNvPr id="12291" name="Oval 6">
            <a:extLst>
              <a:ext uri="{FF2B5EF4-FFF2-40B4-BE49-F238E27FC236}">
                <a16:creationId xmlns:a16="http://schemas.microsoft.com/office/drawing/2014/main" id="{AEA8CE32-1F5F-ECA8-6E21-20EE882E907E}"/>
              </a:ext>
            </a:extLst>
          </p:cNvPr>
          <p:cNvSpPr>
            <a:spLocks noChangeArrowheads="1"/>
          </p:cNvSpPr>
          <p:nvPr/>
        </p:nvSpPr>
        <p:spPr bwMode="auto">
          <a:xfrm>
            <a:off x="5159376" y="3573463"/>
            <a:ext cx="1635125"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endParaRPr kumimoji="0" lang="en-US" altLang="en-US" sz="1800" b="0">
              <a:latin typeface="Arial" panose="020B0604020202020204" pitchFamily="34" charset="0"/>
            </a:endParaRPr>
          </a:p>
        </p:txBody>
      </p:sp>
      <p:sp>
        <p:nvSpPr>
          <p:cNvPr id="12292" name="Text Box 7">
            <a:extLst>
              <a:ext uri="{FF2B5EF4-FFF2-40B4-BE49-F238E27FC236}">
                <a16:creationId xmlns:a16="http://schemas.microsoft.com/office/drawing/2014/main" id="{F1CFFB1C-2599-FAED-F0E3-92E8C47EA88E}"/>
              </a:ext>
            </a:extLst>
          </p:cNvPr>
          <p:cNvSpPr txBox="1">
            <a:spLocks noChangeArrowheads="1"/>
          </p:cNvSpPr>
          <p:nvPr/>
        </p:nvSpPr>
        <p:spPr bwMode="auto">
          <a:xfrm>
            <a:off x="5303839" y="3656015"/>
            <a:ext cx="1506537"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50000"/>
              </a:spcBef>
              <a:buClrTx/>
              <a:buSzTx/>
              <a:buFontTx/>
              <a:buNone/>
            </a:pPr>
            <a:r>
              <a:rPr kumimoji="0" lang="en-GB" altLang="en-US" sz="1800" b="0">
                <a:latin typeface="Arial" panose="020B0604020202020204" pitchFamily="34" charset="0"/>
              </a:rPr>
              <a:t> Contextual </a:t>
            </a:r>
          </a:p>
          <a:p>
            <a:pPr eaLnBrk="1" hangingPunct="1">
              <a:spcBef>
                <a:spcPct val="50000"/>
              </a:spcBef>
              <a:buClrTx/>
              <a:buSzTx/>
              <a:buFontTx/>
              <a:buNone/>
            </a:pPr>
            <a:r>
              <a:rPr kumimoji="0" lang="en-GB" altLang="en-US" sz="1800" b="0">
                <a:latin typeface="Arial" panose="020B0604020202020204" pitchFamily="34" charset="0"/>
              </a:rPr>
              <a:t>   Factors</a:t>
            </a:r>
          </a:p>
        </p:txBody>
      </p:sp>
      <p:sp>
        <p:nvSpPr>
          <p:cNvPr id="12293" name="Oval 8">
            <a:extLst>
              <a:ext uri="{FF2B5EF4-FFF2-40B4-BE49-F238E27FC236}">
                <a16:creationId xmlns:a16="http://schemas.microsoft.com/office/drawing/2014/main" id="{2FA0D468-8191-B1CD-10AF-E37E9C25A676}"/>
              </a:ext>
            </a:extLst>
          </p:cNvPr>
          <p:cNvSpPr>
            <a:spLocks noChangeArrowheads="1"/>
          </p:cNvSpPr>
          <p:nvPr/>
        </p:nvSpPr>
        <p:spPr bwMode="auto">
          <a:xfrm>
            <a:off x="5232400" y="2205039"/>
            <a:ext cx="1633538"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Implementation</a:t>
            </a:r>
          </a:p>
        </p:txBody>
      </p:sp>
      <p:sp>
        <p:nvSpPr>
          <p:cNvPr id="12294" name="Oval 10">
            <a:extLst>
              <a:ext uri="{FF2B5EF4-FFF2-40B4-BE49-F238E27FC236}">
                <a16:creationId xmlns:a16="http://schemas.microsoft.com/office/drawing/2014/main" id="{325296EC-6A9A-0628-E7AB-441EA26295DE}"/>
              </a:ext>
            </a:extLst>
          </p:cNvPr>
          <p:cNvSpPr>
            <a:spLocks noChangeArrowheads="1"/>
          </p:cNvSpPr>
          <p:nvPr/>
        </p:nvSpPr>
        <p:spPr bwMode="auto">
          <a:xfrm>
            <a:off x="2640013" y="2205038"/>
            <a:ext cx="1562100"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Planning</a:t>
            </a:r>
          </a:p>
        </p:txBody>
      </p:sp>
      <p:sp>
        <p:nvSpPr>
          <p:cNvPr id="12295" name="Oval 11">
            <a:extLst>
              <a:ext uri="{FF2B5EF4-FFF2-40B4-BE49-F238E27FC236}">
                <a16:creationId xmlns:a16="http://schemas.microsoft.com/office/drawing/2014/main" id="{CE9377FA-CA83-4864-99AA-4D87469AE4E9}"/>
              </a:ext>
            </a:extLst>
          </p:cNvPr>
          <p:cNvSpPr>
            <a:spLocks noChangeArrowheads="1"/>
          </p:cNvSpPr>
          <p:nvPr/>
        </p:nvSpPr>
        <p:spPr bwMode="auto">
          <a:xfrm>
            <a:off x="2566989" y="3500438"/>
            <a:ext cx="1635125" cy="1008062"/>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Initiation</a:t>
            </a:r>
          </a:p>
        </p:txBody>
      </p:sp>
      <p:sp>
        <p:nvSpPr>
          <p:cNvPr id="12296" name="Oval 12">
            <a:extLst>
              <a:ext uri="{FF2B5EF4-FFF2-40B4-BE49-F238E27FC236}">
                <a16:creationId xmlns:a16="http://schemas.microsoft.com/office/drawing/2014/main" id="{979DC112-C487-25A0-5305-7D17BB22CE32}"/>
              </a:ext>
            </a:extLst>
          </p:cNvPr>
          <p:cNvSpPr>
            <a:spLocks noChangeArrowheads="1"/>
          </p:cNvSpPr>
          <p:nvPr/>
        </p:nvSpPr>
        <p:spPr bwMode="auto">
          <a:xfrm>
            <a:off x="7896226" y="2205038"/>
            <a:ext cx="1635125"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Control and </a:t>
            </a:r>
          </a:p>
          <a:p>
            <a:pPr algn="ctr" eaLnBrk="1" hangingPunct="1">
              <a:spcBef>
                <a:spcPct val="0"/>
              </a:spcBef>
              <a:buClrTx/>
              <a:buSzTx/>
              <a:buFontTx/>
              <a:buNone/>
            </a:pPr>
            <a:r>
              <a:rPr kumimoji="0" lang="en-GB" altLang="en-US" sz="1800" b="0">
                <a:latin typeface="Arial" panose="020B0604020202020204" pitchFamily="34" charset="0"/>
              </a:rPr>
              <a:t>monitoring</a:t>
            </a:r>
          </a:p>
        </p:txBody>
      </p:sp>
      <p:sp>
        <p:nvSpPr>
          <p:cNvPr id="12297" name="Oval 13">
            <a:extLst>
              <a:ext uri="{FF2B5EF4-FFF2-40B4-BE49-F238E27FC236}">
                <a16:creationId xmlns:a16="http://schemas.microsoft.com/office/drawing/2014/main" id="{FB3E2605-C13C-9F8E-3C49-1981310568FD}"/>
              </a:ext>
            </a:extLst>
          </p:cNvPr>
          <p:cNvSpPr>
            <a:spLocks noChangeArrowheads="1"/>
          </p:cNvSpPr>
          <p:nvPr/>
        </p:nvSpPr>
        <p:spPr bwMode="auto">
          <a:xfrm>
            <a:off x="7896226" y="3573464"/>
            <a:ext cx="1635125" cy="935037"/>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Shutdown</a:t>
            </a:r>
          </a:p>
        </p:txBody>
      </p:sp>
      <p:sp>
        <p:nvSpPr>
          <p:cNvPr id="12298" name="Oval 15">
            <a:extLst>
              <a:ext uri="{FF2B5EF4-FFF2-40B4-BE49-F238E27FC236}">
                <a16:creationId xmlns:a16="http://schemas.microsoft.com/office/drawing/2014/main" id="{4FA16860-924F-1114-343B-B93BE15756E6}"/>
              </a:ext>
            </a:extLst>
          </p:cNvPr>
          <p:cNvSpPr>
            <a:spLocks noChangeArrowheads="1"/>
          </p:cNvSpPr>
          <p:nvPr/>
        </p:nvSpPr>
        <p:spPr bwMode="auto">
          <a:xfrm>
            <a:off x="2640013" y="4797426"/>
            <a:ext cx="1655762"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Legacy</a:t>
            </a:r>
          </a:p>
        </p:txBody>
      </p:sp>
      <p:sp>
        <p:nvSpPr>
          <p:cNvPr id="12299" name="Oval 16">
            <a:extLst>
              <a:ext uri="{FF2B5EF4-FFF2-40B4-BE49-F238E27FC236}">
                <a16:creationId xmlns:a16="http://schemas.microsoft.com/office/drawing/2014/main" id="{2B8AFF41-B8F9-1C91-BC1F-0A260E2D1926}"/>
              </a:ext>
            </a:extLst>
          </p:cNvPr>
          <p:cNvSpPr>
            <a:spLocks noChangeArrowheads="1"/>
          </p:cNvSpPr>
          <p:nvPr/>
        </p:nvSpPr>
        <p:spPr bwMode="auto">
          <a:xfrm>
            <a:off x="5232400" y="4797426"/>
            <a:ext cx="1562100"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Evaluation</a:t>
            </a:r>
          </a:p>
        </p:txBody>
      </p:sp>
      <p:sp>
        <p:nvSpPr>
          <p:cNvPr id="12300" name="Line 17">
            <a:extLst>
              <a:ext uri="{FF2B5EF4-FFF2-40B4-BE49-F238E27FC236}">
                <a16:creationId xmlns:a16="http://schemas.microsoft.com/office/drawing/2014/main" id="{1C8FCF64-CA74-1483-BA77-7AE6554341C6}"/>
              </a:ext>
            </a:extLst>
          </p:cNvPr>
          <p:cNvSpPr>
            <a:spLocks noChangeShapeType="1"/>
          </p:cNvSpPr>
          <p:nvPr/>
        </p:nvSpPr>
        <p:spPr bwMode="auto">
          <a:xfrm flipV="1">
            <a:off x="6024563" y="314166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1" name="Line 18">
            <a:extLst>
              <a:ext uri="{FF2B5EF4-FFF2-40B4-BE49-F238E27FC236}">
                <a16:creationId xmlns:a16="http://schemas.microsoft.com/office/drawing/2014/main" id="{173319F9-F950-4E7E-EE02-CD860EA77AA4}"/>
              </a:ext>
            </a:extLst>
          </p:cNvPr>
          <p:cNvSpPr>
            <a:spLocks noChangeShapeType="1"/>
          </p:cNvSpPr>
          <p:nvPr/>
        </p:nvSpPr>
        <p:spPr bwMode="auto">
          <a:xfrm>
            <a:off x="4224338" y="2636838"/>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2" name="Line 19">
            <a:extLst>
              <a:ext uri="{FF2B5EF4-FFF2-40B4-BE49-F238E27FC236}">
                <a16:creationId xmlns:a16="http://schemas.microsoft.com/office/drawing/2014/main" id="{AD2ADDC9-4246-606F-842F-C0FE7C4DAE39}"/>
              </a:ext>
            </a:extLst>
          </p:cNvPr>
          <p:cNvSpPr>
            <a:spLocks noChangeShapeType="1"/>
          </p:cNvSpPr>
          <p:nvPr/>
        </p:nvSpPr>
        <p:spPr bwMode="auto">
          <a:xfrm>
            <a:off x="6888163" y="2636838"/>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3" name="Line 20">
            <a:extLst>
              <a:ext uri="{FF2B5EF4-FFF2-40B4-BE49-F238E27FC236}">
                <a16:creationId xmlns:a16="http://schemas.microsoft.com/office/drawing/2014/main" id="{808BE5F7-76D6-380D-A982-81E290C49968}"/>
              </a:ext>
            </a:extLst>
          </p:cNvPr>
          <p:cNvSpPr>
            <a:spLocks noChangeShapeType="1"/>
          </p:cNvSpPr>
          <p:nvPr/>
        </p:nvSpPr>
        <p:spPr bwMode="auto">
          <a:xfrm flipH="1" flipV="1">
            <a:off x="4151313" y="2852739"/>
            <a:ext cx="1008062" cy="11525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4" name="Line 21">
            <a:extLst>
              <a:ext uri="{FF2B5EF4-FFF2-40B4-BE49-F238E27FC236}">
                <a16:creationId xmlns:a16="http://schemas.microsoft.com/office/drawing/2014/main" id="{A9FEA954-654D-884A-0DA7-675BE8CF3C8E}"/>
              </a:ext>
            </a:extLst>
          </p:cNvPr>
          <p:cNvSpPr>
            <a:spLocks noChangeShapeType="1"/>
          </p:cNvSpPr>
          <p:nvPr/>
        </p:nvSpPr>
        <p:spPr bwMode="auto">
          <a:xfrm flipV="1">
            <a:off x="6816725" y="3068639"/>
            <a:ext cx="1366838" cy="9366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5" name="Line 22">
            <a:extLst>
              <a:ext uri="{FF2B5EF4-FFF2-40B4-BE49-F238E27FC236}">
                <a16:creationId xmlns:a16="http://schemas.microsoft.com/office/drawing/2014/main" id="{00027AFA-8A09-DD26-85D2-F63308B5D38C}"/>
              </a:ext>
            </a:extLst>
          </p:cNvPr>
          <p:cNvSpPr>
            <a:spLocks noChangeShapeType="1"/>
          </p:cNvSpPr>
          <p:nvPr/>
        </p:nvSpPr>
        <p:spPr bwMode="auto">
          <a:xfrm>
            <a:off x="6816725" y="4005263"/>
            <a:ext cx="10795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6" name="Line 23">
            <a:extLst>
              <a:ext uri="{FF2B5EF4-FFF2-40B4-BE49-F238E27FC236}">
                <a16:creationId xmlns:a16="http://schemas.microsoft.com/office/drawing/2014/main" id="{64582A17-0CE7-3A6F-5AA2-4BB1DE5CBE87}"/>
              </a:ext>
            </a:extLst>
          </p:cNvPr>
          <p:cNvSpPr>
            <a:spLocks noChangeShapeType="1"/>
          </p:cNvSpPr>
          <p:nvPr/>
        </p:nvSpPr>
        <p:spPr bwMode="auto">
          <a:xfrm flipH="1">
            <a:off x="6816725" y="4437064"/>
            <a:ext cx="1366838"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7" name="Line 24">
            <a:extLst>
              <a:ext uri="{FF2B5EF4-FFF2-40B4-BE49-F238E27FC236}">
                <a16:creationId xmlns:a16="http://schemas.microsoft.com/office/drawing/2014/main" id="{28A2A26C-CDF6-55F4-786A-C8898BC62967}"/>
              </a:ext>
            </a:extLst>
          </p:cNvPr>
          <p:cNvSpPr>
            <a:spLocks noChangeShapeType="1"/>
          </p:cNvSpPr>
          <p:nvPr/>
        </p:nvSpPr>
        <p:spPr bwMode="auto">
          <a:xfrm flipH="1">
            <a:off x="4295776" y="5229225"/>
            <a:ext cx="9366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8" name="Line 25">
            <a:extLst>
              <a:ext uri="{FF2B5EF4-FFF2-40B4-BE49-F238E27FC236}">
                <a16:creationId xmlns:a16="http://schemas.microsoft.com/office/drawing/2014/main" id="{CB9EA9A7-A4BD-A1EC-E385-F744FC4542D5}"/>
              </a:ext>
            </a:extLst>
          </p:cNvPr>
          <p:cNvSpPr>
            <a:spLocks noChangeShapeType="1"/>
          </p:cNvSpPr>
          <p:nvPr/>
        </p:nvSpPr>
        <p:spPr bwMode="auto">
          <a:xfrm flipH="1">
            <a:off x="4079876" y="4292600"/>
            <a:ext cx="1223963" cy="649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9" name="Line 28">
            <a:extLst>
              <a:ext uri="{FF2B5EF4-FFF2-40B4-BE49-F238E27FC236}">
                <a16:creationId xmlns:a16="http://schemas.microsoft.com/office/drawing/2014/main" id="{0133592C-D472-ED36-3796-D14E7512112B}"/>
              </a:ext>
            </a:extLst>
          </p:cNvPr>
          <p:cNvSpPr>
            <a:spLocks noChangeShapeType="1"/>
          </p:cNvSpPr>
          <p:nvPr/>
        </p:nvSpPr>
        <p:spPr bwMode="auto">
          <a:xfrm flipV="1">
            <a:off x="3359150" y="314166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10" name="Line 29">
            <a:extLst>
              <a:ext uri="{FF2B5EF4-FFF2-40B4-BE49-F238E27FC236}">
                <a16:creationId xmlns:a16="http://schemas.microsoft.com/office/drawing/2014/main" id="{2FB8B4E1-80EA-3B2D-0166-7909610C0169}"/>
              </a:ext>
            </a:extLst>
          </p:cNvPr>
          <p:cNvSpPr>
            <a:spLocks noChangeShapeType="1"/>
          </p:cNvSpPr>
          <p:nvPr/>
        </p:nvSpPr>
        <p:spPr bwMode="auto">
          <a:xfrm flipH="1">
            <a:off x="4224339" y="4005263"/>
            <a:ext cx="9350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11" name="Line 30">
            <a:extLst>
              <a:ext uri="{FF2B5EF4-FFF2-40B4-BE49-F238E27FC236}">
                <a16:creationId xmlns:a16="http://schemas.microsoft.com/office/drawing/2014/main" id="{CEBF8378-85E2-3762-CB25-E0B798B19CED}"/>
              </a:ext>
            </a:extLst>
          </p:cNvPr>
          <p:cNvSpPr>
            <a:spLocks noChangeShapeType="1"/>
          </p:cNvSpPr>
          <p:nvPr/>
        </p:nvSpPr>
        <p:spPr bwMode="auto">
          <a:xfrm>
            <a:off x="6024563" y="4508501"/>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12" name="Line 31">
            <a:extLst>
              <a:ext uri="{FF2B5EF4-FFF2-40B4-BE49-F238E27FC236}">
                <a16:creationId xmlns:a16="http://schemas.microsoft.com/office/drawing/2014/main" id="{D3FAA055-B29E-5026-AC83-5BCCB97B22F0}"/>
              </a:ext>
            </a:extLst>
          </p:cNvPr>
          <p:cNvSpPr>
            <a:spLocks noChangeShapeType="1"/>
          </p:cNvSpPr>
          <p:nvPr/>
        </p:nvSpPr>
        <p:spPr bwMode="auto">
          <a:xfrm flipH="1" flipV="1">
            <a:off x="4079876" y="4221163"/>
            <a:ext cx="1152525" cy="10080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13" name="Line 32">
            <a:extLst>
              <a:ext uri="{FF2B5EF4-FFF2-40B4-BE49-F238E27FC236}">
                <a16:creationId xmlns:a16="http://schemas.microsoft.com/office/drawing/2014/main" id="{29A64D61-6BF2-6A29-D052-51CD5BDE7DA6}"/>
              </a:ext>
            </a:extLst>
          </p:cNvPr>
          <p:cNvSpPr>
            <a:spLocks noChangeShapeType="1"/>
          </p:cNvSpPr>
          <p:nvPr/>
        </p:nvSpPr>
        <p:spPr bwMode="auto">
          <a:xfrm>
            <a:off x="8688388" y="314166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 name="Oval 26">
            <a:extLst>
              <a:ext uri="{FF2B5EF4-FFF2-40B4-BE49-F238E27FC236}">
                <a16:creationId xmlns:a16="http://schemas.microsoft.com/office/drawing/2014/main" id="{2F2A946C-4BD3-511C-3C8E-59EF840C088A}"/>
              </a:ext>
            </a:extLst>
          </p:cNvPr>
          <p:cNvSpPr/>
          <p:nvPr/>
        </p:nvSpPr>
        <p:spPr>
          <a:xfrm>
            <a:off x="5167313" y="3571875"/>
            <a:ext cx="1643062" cy="928688"/>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ln w="76200">
                <a:solidFill>
                  <a:schemeClr val="tx1"/>
                </a:solidFill>
              </a:ln>
            </a:endParaRPr>
          </a:p>
        </p:txBody>
      </p:sp>
      <p:sp>
        <p:nvSpPr>
          <p:cNvPr id="12315" name="TextBox 27">
            <a:extLst>
              <a:ext uri="{FF2B5EF4-FFF2-40B4-BE49-F238E27FC236}">
                <a16:creationId xmlns:a16="http://schemas.microsoft.com/office/drawing/2014/main" id="{6C56E2A6-031B-8F50-E334-D1F4FD6F9A88}"/>
              </a:ext>
            </a:extLst>
          </p:cNvPr>
          <p:cNvSpPr txBox="1">
            <a:spLocks noChangeArrowheads="1"/>
          </p:cNvSpPr>
          <p:nvPr/>
        </p:nvSpPr>
        <p:spPr bwMode="auto">
          <a:xfrm>
            <a:off x="6223011" y="5351462"/>
            <a:ext cx="592931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r" eaLnBrk="1" hangingPunct="1">
              <a:spcBef>
                <a:spcPct val="0"/>
              </a:spcBef>
              <a:buClrTx/>
              <a:buSzTx/>
              <a:buFontTx/>
              <a:buNone/>
            </a:pPr>
            <a:r>
              <a:rPr kumimoji="0" lang="en-GB" altLang="en-US" sz="1800" b="0" i="1">
                <a:latin typeface="Arial" panose="020B0604020202020204" pitchFamily="34" charset="0"/>
              </a:rPr>
              <a:t>Reference: Allen, J and Harris, R, ECEM (2008)</a:t>
            </a:r>
          </a:p>
          <a:p>
            <a:pPr eaLnBrk="1" hangingPunct="1">
              <a:spcBef>
                <a:spcPct val="0"/>
              </a:spcBef>
              <a:buClrTx/>
              <a:buSzTx/>
              <a:buFontTx/>
              <a:buNone/>
            </a:pPr>
            <a:endParaRPr kumimoji="0" lang="en-GB" altLang="en-US" sz="1800" b="0">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4" descr="glastonbury festival mud photo">
            <a:extLst>
              <a:ext uri="{FF2B5EF4-FFF2-40B4-BE49-F238E27FC236}">
                <a16:creationId xmlns:a16="http://schemas.microsoft.com/office/drawing/2014/main" id="{512AA14D-E814-16D9-A248-962C5C0D62E7}"/>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a:xfrm>
            <a:off x="7405688" y="107950"/>
            <a:ext cx="4786312" cy="6286500"/>
          </a:xfrm>
        </p:spPr>
      </p:pic>
      <p:sp>
        <p:nvSpPr>
          <p:cNvPr id="3" name="TextBox 2">
            <a:extLst>
              <a:ext uri="{FF2B5EF4-FFF2-40B4-BE49-F238E27FC236}">
                <a16:creationId xmlns:a16="http://schemas.microsoft.com/office/drawing/2014/main" id="{629174C1-37A8-C13B-B2C7-AA0C9621D8F5}"/>
              </a:ext>
            </a:extLst>
          </p:cNvPr>
          <p:cNvSpPr txBox="1"/>
          <p:nvPr/>
        </p:nvSpPr>
        <p:spPr>
          <a:xfrm>
            <a:off x="529747" y="1037214"/>
            <a:ext cx="5198897" cy="1261884"/>
          </a:xfrm>
          <a:prstGeom prst="rect">
            <a:avLst/>
          </a:prstGeom>
          <a:noFill/>
        </p:spPr>
        <p:txBody>
          <a:bodyPr wrap="square">
            <a:spAutoFit/>
          </a:bodyPr>
          <a:lstStyle/>
          <a:p>
            <a:r>
              <a:rPr lang="en-GB" sz="2000">
                <a:hlinkClick r:id="rId4"/>
              </a:rPr>
              <a:t>https://www.eventbrite.co.uk/blog/ways-to-improve-your-event-ds00/</a:t>
            </a:r>
            <a:endParaRPr lang="en-GB" sz="2000"/>
          </a:p>
          <a:p>
            <a:endParaRPr lang="en-GB"/>
          </a:p>
          <a:p>
            <a:endParaRPr lang="en-GB"/>
          </a:p>
        </p:txBody>
      </p:sp>
      <p:sp>
        <p:nvSpPr>
          <p:cNvPr id="5" name="TextBox 4">
            <a:extLst>
              <a:ext uri="{FF2B5EF4-FFF2-40B4-BE49-F238E27FC236}">
                <a16:creationId xmlns:a16="http://schemas.microsoft.com/office/drawing/2014/main" id="{C6CB71C9-496F-4AFD-50C6-FDEA57FE3077}"/>
              </a:ext>
            </a:extLst>
          </p:cNvPr>
          <p:cNvSpPr txBox="1"/>
          <p:nvPr/>
        </p:nvSpPr>
        <p:spPr>
          <a:xfrm>
            <a:off x="612873" y="2131129"/>
            <a:ext cx="6095064" cy="984885"/>
          </a:xfrm>
          <a:prstGeom prst="rect">
            <a:avLst/>
          </a:prstGeom>
          <a:noFill/>
        </p:spPr>
        <p:txBody>
          <a:bodyPr wrap="square">
            <a:spAutoFit/>
          </a:bodyPr>
          <a:lstStyle/>
          <a:p>
            <a:r>
              <a:rPr lang="en-GB" sz="2000">
                <a:hlinkClick r:id="rId5"/>
              </a:rPr>
              <a:t>https://www.eventimpacts.com/impact-types/attendance/content/measuring-profile</a:t>
            </a:r>
            <a:endParaRPr lang="en-GB" sz="2000"/>
          </a:p>
          <a:p>
            <a:endParaRPr lang="en-GB"/>
          </a:p>
        </p:txBody>
      </p:sp>
      <p:sp>
        <p:nvSpPr>
          <p:cNvPr id="7" name="TextBox 6">
            <a:extLst>
              <a:ext uri="{FF2B5EF4-FFF2-40B4-BE49-F238E27FC236}">
                <a16:creationId xmlns:a16="http://schemas.microsoft.com/office/drawing/2014/main" id="{FFD29C3B-AE64-6C07-DC37-E606AA16C551}"/>
              </a:ext>
            </a:extLst>
          </p:cNvPr>
          <p:cNvSpPr txBox="1"/>
          <p:nvPr/>
        </p:nvSpPr>
        <p:spPr>
          <a:xfrm>
            <a:off x="612873" y="3354069"/>
            <a:ext cx="6095064" cy="984885"/>
          </a:xfrm>
          <a:prstGeom prst="rect">
            <a:avLst/>
          </a:prstGeom>
          <a:noFill/>
        </p:spPr>
        <p:txBody>
          <a:bodyPr wrap="square">
            <a:spAutoFit/>
          </a:bodyPr>
          <a:lstStyle/>
          <a:p>
            <a:r>
              <a:rPr lang="en-GB" sz="2000">
                <a:hlinkClick r:id="rId6"/>
              </a:rPr>
              <a:t>https://www.eventimpacts.com/impact-types/social/content/satisfaction/basic-measures</a:t>
            </a:r>
            <a:endParaRPr lang="en-GB" sz="2000"/>
          </a:p>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6018" name="Picture 2">
            <a:extLst>
              <a:ext uri="{FF2B5EF4-FFF2-40B4-BE49-F238E27FC236}">
                <a16:creationId xmlns:a16="http://schemas.microsoft.com/office/drawing/2014/main" id="{3BBF3389-DE69-D1AE-D1CD-B44FCB477B36}"/>
              </a:ext>
            </a:extLst>
          </p:cNvPr>
          <p:cNvPicPr>
            <a:picLocks noGrp="1" noChangeAspect="1" noChangeArrowheads="1"/>
          </p:cNvPicPr>
          <p:nvPr>
            <p:ph idx="4294967295"/>
          </p:nvPr>
        </p:nvPicPr>
        <p:blipFill>
          <a:blip r:embed="rId3" cstate="print">
            <a:duotone>
              <a:schemeClr val="bg2">
                <a:shade val="45000"/>
                <a:satMod val="135000"/>
              </a:schemeClr>
              <a:prstClr val="white"/>
            </a:duotone>
          </a:blip>
          <a:srcRect/>
          <a:stretch>
            <a:fillRect/>
          </a:stretch>
        </p:blipFill>
        <p:spPr>
          <a:xfrm>
            <a:off x="0" y="120650"/>
            <a:ext cx="10864850" cy="5710238"/>
          </a:xfrm>
        </p:spPr>
      </p:pic>
      <p:sp>
        <p:nvSpPr>
          <p:cNvPr id="17411" name="Title 1">
            <a:extLst>
              <a:ext uri="{FF2B5EF4-FFF2-40B4-BE49-F238E27FC236}">
                <a16:creationId xmlns:a16="http://schemas.microsoft.com/office/drawing/2014/main" id="{D3C63AE1-AE3C-2DA1-3678-A446FB08DAFB}"/>
              </a:ext>
            </a:extLst>
          </p:cNvPr>
          <p:cNvSpPr>
            <a:spLocks noGrp="1"/>
          </p:cNvSpPr>
          <p:nvPr>
            <p:ph type="title" idx="4294967295"/>
          </p:nvPr>
        </p:nvSpPr>
        <p:spPr>
          <a:xfrm>
            <a:off x="1676400" y="77788"/>
            <a:ext cx="10515600" cy="600075"/>
          </a:xfrm>
        </p:spPr>
        <p:txBody>
          <a:bodyPr>
            <a:normAutofit fontScale="90000"/>
          </a:bodyPr>
          <a:lstStyle/>
          <a:p>
            <a:pPr eaLnBrk="1" hangingPunct="1"/>
            <a:r>
              <a:rPr lang="en-GB" altLang="en-US" sz="4000" b="1"/>
              <a:t>Brainstorming </a:t>
            </a:r>
            <a:r>
              <a:rPr lang="en-GB" altLang="en-US" sz="3200" b="1"/>
              <a:t>Bowdin (2006, p.108)</a:t>
            </a:r>
            <a:endParaRPr lang="en-GB" altLang="en-US" sz="4000" b="1"/>
          </a:p>
        </p:txBody>
      </p:sp>
      <p:sp>
        <p:nvSpPr>
          <p:cNvPr id="5" name="Rectangle 3">
            <a:extLst>
              <a:ext uri="{FF2B5EF4-FFF2-40B4-BE49-F238E27FC236}">
                <a16:creationId xmlns:a16="http://schemas.microsoft.com/office/drawing/2014/main" id="{CCA7E837-A131-0FBD-1559-5E4C426651F3}"/>
              </a:ext>
            </a:extLst>
          </p:cNvPr>
          <p:cNvSpPr>
            <a:spLocks noChangeArrowheads="1"/>
          </p:cNvSpPr>
          <p:nvPr/>
        </p:nvSpPr>
        <p:spPr bwMode="auto">
          <a:xfrm>
            <a:off x="1981200" y="1760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buClrTx/>
              <a:buSzTx/>
              <a:buFont typeface="Arial" panose="020B0604020202020204" pitchFamily="34" charset="0"/>
              <a:buChar char="•"/>
            </a:pPr>
            <a:r>
              <a:rPr kumimoji="0" lang="en-GB" altLang="en-US" b="0">
                <a:latin typeface="+mn-lt"/>
              </a:rPr>
              <a:t>Identify key stakeholders</a:t>
            </a:r>
          </a:p>
          <a:p>
            <a:pPr>
              <a:buClrTx/>
              <a:buSzTx/>
              <a:buFont typeface="Arial" panose="020B0604020202020204" pitchFamily="34" charset="0"/>
              <a:buChar char="•"/>
            </a:pPr>
            <a:r>
              <a:rPr kumimoji="0" lang="en-GB" altLang="en-US" b="0">
                <a:latin typeface="+mn-lt"/>
              </a:rPr>
              <a:t>Devise a range of concepts that match the parameters of the event and meet its objectives</a:t>
            </a:r>
          </a:p>
          <a:p>
            <a:pPr eaLnBrk="1" hangingPunct="1">
              <a:buClrTx/>
              <a:buSzTx/>
              <a:buFontTx/>
              <a:buChar char="•"/>
            </a:pPr>
            <a:r>
              <a:rPr kumimoji="0" lang="en-GB" altLang="en-US" b="0">
                <a:latin typeface="+mn-lt"/>
              </a:rPr>
              <a:t>Evaluate and prioritise these concepts</a:t>
            </a:r>
          </a:p>
          <a:p>
            <a:pPr eaLnBrk="1" hangingPunct="1">
              <a:buClrTx/>
              <a:buSzTx/>
              <a:buFontTx/>
              <a:buChar char="•"/>
            </a:pPr>
            <a:r>
              <a:rPr kumimoji="0" lang="en-GB" altLang="en-US" b="0">
                <a:latin typeface="+mn-lt"/>
              </a:rPr>
              <a:t>Refine and document the chosen concept</a:t>
            </a:r>
          </a:p>
          <a:p>
            <a:pPr eaLnBrk="1" hangingPunct="1">
              <a:buClrTx/>
              <a:buSzTx/>
              <a:buFontTx/>
              <a:buChar char="•"/>
            </a:pPr>
            <a:r>
              <a:rPr kumimoji="0" lang="en-GB" altLang="en-US" b="0">
                <a:latin typeface="+mn-lt"/>
              </a:rPr>
              <a:t>Keep stakeholders updated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 calcmode="lin" valueType="num">
                                      <p:cBhvr additive="base">
                                        <p:cTn id="25" dur="500" fill="hold"/>
                                        <p:tgtEl>
                                          <p:spTgt spid="5">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8A6FC1E-E6A6-668F-0F9E-CCCF915AD5B5}"/>
              </a:ext>
            </a:extLst>
          </p:cNvPr>
          <p:cNvSpPr>
            <a:spLocks noGrp="1"/>
          </p:cNvSpPr>
          <p:nvPr>
            <p:ph type="title" idx="4294967295"/>
          </p:nvPr>
        </p:nvSpPr>
        <p:spPr>
          <a:xfrm>
            <a:off x="0" y="209550"/>
            <a:ext cx="7672388" cy="1143000"/>
          </a:xfrm>
        </p:spPr>
        <p:txBody>
          <a:bodyPr>
            <a:normAutofit/>
          </a:bodyPr>
          <a:lstStyle/>
          <a:p>
            <a:pPr eaLnBrk="1" hangingPunct="1"/>
            <a:r>
              <a:rPr lang="en-GB" altLang="en-US" sz="3600" b="1"/>
              <a:t>What is Screening?</a:t>
            </a:r>
          </a:p>
        </p:txBody>
      </p:sp>
      <p:sp>
        <p:nvSpPr>
          <p:cNvPr id="4" name="Rectangle 3">
            <a:extLst>
              <a:ext uri="{FF2B5EF4-FFF2-40B4-BE49-F238E27FC236}">
                <a16:creationId xmlns:a16="http://schemas.microsoft.com/office/drawing/2014/main" id="{9780B5DF-0253-7C91-DC07-D2FE6BEDCB1B}"/>
              </a:ext>
            </a:extLst>
          </p:cNvPr>
          <p:cNvSpPr>
            <a:spLocks noChangeArrowheads="1"/>
          </p:cNvSpPr>
          <p:nvPr/>
        </p:nvSpPr>
        <p:spPr bwMode="auto">
          <a:xfrm>
            <a:off x="685080" y="1591084"/>
            <a:ext cx="7427913" cy="417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buClrTx/>
              <a:buSzTx/>
              <a:buFontTx/>
              <a:buNone/>
            </a:pPr>
            <a:endParaRPr kumimoji="0" lang="en-GB" altLang="en-US" sz="1200" b="0">
              <a:latin typeface="Arial" panose="020B0604020202020204" pitchFamily="34" charset="0"/>
            </a:endParaRPr>
          </a:p>
          <a:p>
            <a:pPr algn="ctr" eaLnBrk="1" hangingPunct="1">
              <a:buClrTx/>
              <a:buSzTx/>
              <a:buFontTx/>
              <a:buNone/>
            </a:pPr>
            <a:r>
              <a:rPr kumimoji="0" lang="en-GB" altLang="en-US" sz="3600" b="0">
                <a:latin typeface="+mn-lt"/>
              </a:rPr>
              <a:t>“…An evaluation of the event concept in order </a:t>
            </a:r>
            <a:r>
              <a:rPr kumimoji="0" lang="en-GB" altLang="en-US" sz="3300" b="0">
                <a:latin typeface="+mn-lt"/>
              </a:rPr>
              <a:t>to determine the extent to which the event concept matches the needs of the event and the resources available to the Event Manager to implement it.”</a:t>
            </a:r>
          </a:p>
          <a:p>
            <a:pPr algn="ctr" eaLnBrk="1" hangingPunct="1">
              <a:buClrTx/>
              <a:buSzTx/>
              <a:buFontTx/>
              <a:buNone/>
            </a:pPr>
            <a:endParaRPr kumimoji="0" lang="en-GB" altLang="en-US" b="0"/>
          </a:p>
        </p:txBody>
      </p:sp>
      <p:sp>
        <p:nvSpPr>
          <p:cNvPr id="15364" name="Rectangle 4">
            <a:extLst>
              <a:ext uri="{FF2B5EF4-FFF2-40B4-BE49-F238E27FC236}">
                <a16:creationId xmlns:a16="http://schemas.microsoft.com/office/drawing/2014/main" id="{E83C1295-1D00-32B1-258C-D8C1B12EBC3D}"/>
              </a:ext>
            </a:extLst>
          </p:cNvPr>
          <p:cNvSpPr>
            <a:spLocks noChangeArrowheads="1"/>
          </p:cNvSpPr>
          <p:nvPr/>
        </p:nvSpPr>
        <p:spPr bwMode="auto">
          <a:xfrm>
            <a:off x="9113040" y="5221687"/>
            <a:ext cx="297139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2000">
                <a:latin typeface="+mn-lt"/>
              </a:rPr>
              <a:t>Bowdin et al (2006, p.108)</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C82BD70-4E3E-E871-60FC-CCF7DC9F5941}"/>
              </a:ext>
            </a:extLst>
          </p:cNvPr>
          <p:cNvSpPr>
            <a:spLocks noGrp="1"/>
          </p:cNvSpPr>
          <p:nvPr>
            <p:ph type="title" idx="4294967295"/>
          </p:nvPr>
        </p:nvSpPr>
        <p:spPr>
          <a:xfrm>
            <a:off x="0" y="119063"/>
            <a:ext cx="7283450" cy="766762"/>
          </a:xfrm>
        </p:spPr>
        <p:txBody>
          <a:bodyPr>
            <a:normAutofit/>
          </a:bodyPr>
          <a:lstStyle/>
          <a:p>
            <a:pPr eaLnBrk="1" hangingPunct="1"/>
            <a:r>
              <a:rPr lang="en-GB" altLang="en-US" sz="4000" b="1"/>
              <a:t>The marketing screen</a:t>
            </a:r>
          </a:p>
        </p:txBody>
      </p:sp>
      <p:sp>
        <p:nvSpPr>
          <p:cNvPr id="18435" name="Rectangle 3">
            <a:extLst>
              <a:ext uri="{FF2B5EF4-FFF2-40B4-BE49-F238E27FC236}">
                <a16:creationId xmlns:a16="http://schemas.microsoft.com/office/drawing/2014/main" id="{DB2413F2-F526-6F0D-076D-51051AFFC7F3}"/>
              </a:ext>
            </a:extLst>
          </p:cNvPr>
          <p:cNvSpPr>
            <a:spLocks noChangeArrowheads="1"/>
          </p:cNvSpPr>
          <p:nvPr/>
        </p:nvSpPr>
        <p:spPr bwMode="auto">
          <a:xfrm>
            <a:off x="644312" y="885825"/>
            <a:ext cx="7815263" cy="564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 typeface="Arial" panose="020B0604020202020204" pitchFamily="34" charset="0"/>
              <a:buChar char="•"/>
            </a:pPr>
            <a:r>
              <a:rPr kumimoji="0" lang="en-GB" altLang="en-US" sz="2800" b="0">
                <a:latin typeface="+mn-lt"/>
              </a:rPr>
              <a:t>Having identified a possible event, organisers need to establish which </a:t>
            </a:r>
            <a:r>
              <a:rPr kumimoji="0" lang="en-GB" altLang="en-US" sz="2800">
                <a:latin typeface="+mn-lt"/>
              </a:rPr>
              <a:t>concepts</a:t>
            </a:r>
            <a:r>
              <a:rPr kumimoji="0" lang="en-GB" altLang="en-US" sz="2800" b="0" i="1">
                <a:latin typeface="+mn-lt"/>
              </a:rPr>
              <a:t> </a:t>
            </a:r>
            <a:r>
              <a:rPr kumimoji="0" lang="en-GB" altLang="en-US" sz="2800" b="0">
                <a:latin typeface="+mn-lt"/>
              </a:rPr>
              <a:t>are most suited to the market</a:t>
            </a:r>
          </a:p>
          <a:p>
            <a:pPr eaLnBrk="1" hangingPunct="1">
              <a:spcBef>
                <a:spcPct val="0"/>
              </a:spcBef>
              <a:buClrTx/>
              <a:buSzPts val="3000"/>
              <a:buFont typeface="Arial" panose="020B0604020202020204" pitchFamily="34" charset="0"/>
              <a:buChar char="•"/>
            </a:pPr>
            <a:r>
              <a:rPr kumimoji="0" lang="en-GB" altLang="en-US" sz="2800" b="0">
                <a:latin typeface="+mn-lt"/>
              </a:rPr>
              <a:t>Knowledge </a:t>
            </a:r>
            <a:r>
              <a:rPr kumimoji="0" lang="en-GB" altLang="en-US" sz="2800">
                <a:latin typeface="+mn-lt"/>
              </a:rPr>
              <a:t>of target market</a:t>
            </a:r>
            <a:r>
              <a:rPr kumimoji="0" lang="en-GB" altLang="en-US" sz="2800" b="0">
                <a:latin typeface="+mn-lt"/>
              </a:rPr>
              <a:t>: demographics, age group, past events experience </a:t>
            </a:r>
          </a:p>
          <a:p>
            <a:pPr eaLnBrk="1" hangingPunct="1">
              <a:spcBef>
                <a:spcPct val="0"/>
              </a:spcBef>
              <a:buClrTx/>
              <a:buSzPts val="3000"/>
              <a:buFont typeface="Arial" panose="020B0604020202020204" pitchFamily="34" charset="0"/>
              <a:buChar char="•"/>
            </a:pPr>
            <a:r>
              <a:rPr kumimoji="0" lang="en-GB" altLang="en-US" sz="2800" b="0">
                <a:latin typeface="+mn-lt"/>
              </a:rPr>
              <a:t>How many tickets are we likely to sell?</a:t>
            </a:r>
          </a:p>
          <a:p>
            <a:pPr eaLnBrk="1" hangingPunct="1">
              <a:spcBef>
                <a:spcPct val="0"/>
              </a:spcBef>
              <a:buClrTx/>
              <a:buSzPts val="3000"/>
              <a:buFontTx/>
              <a:buNone/>
            </a:pPr>
            <a:r>
              <a:rPr kumimoji="0" lang="en-GB" altLang="en-US" sz="2800" b="0">
                <a:latin typeface="+mn-lt"/>
              </a:rPr>
              <a:t>	How do we know? – Opinions of organising committee, or pilot questionnaires</a:t>
            </a:r>
          </a:p>
          <a:p>
            <a:pPr eaLnBrk="1" hangingPunct="1">
              <a:spcBef>
                <a:spcPct val="0"/>
              </a:spcBef>
              <a:buClrTx/>
              <a:buSzPts val="3000"/>
              <a:buFont typeface="Arial" panose="020B0604020202020204" pitchFamily="34" charset="0"/>
              <a:buChar char="•"/>
            </a:pPr>
            <a:r>
              <a:rPr kumimoji="0" lang="en-GB" altLang="en-US" sz="2800" b="0">
                <a:latin typeface="+mn-lt"/>
              </a:rPr>
              <a:t>Need to consider </a:t>
            </a:r>
            <a:r>
              <a:rPr kumimoji="0" lang="en-GB" altLang="en-US" sz="2800">
                <a:latin typeface="+mn-lt"/>
              </a:rPr>
              <a:t>competing events </a:t>
            </a:r>
            <a:r>
              <a:rPr kumimoji="0" lang="en-GB" altLang="en-US" sz="2800" b="0">
                <a:latin typeface="+mn-lt"/>
              </a:rPr>
              <a:t>– conduct ‘Environmental Scanning’</a:t>
            </a:r>
          </a:p>
        </p:txBody>
      </p:sp>
      <p:pic>
        <p:nvPicPr>
          <p:cNvPr id="2" name="Picture 1">
            <a:extLst>
              <a:ext uri="{FF2B5EF4-FFF2-40B4-BE49-F238E27FC236}">
                <a16:creationId xmlns:a16="http://schemas.microsoft.com/office/drawing/2014/main" id="{711A35D6-18E5-D81D-8378-F713098D049F}"/>
              </a:ext>
            </a:extLst>
          </p:cNvPr>
          <p:cNvPicPr>
            <a:picLocks noChangeAspect="1"/>
          </p:cNvPicPr>
          <p:nvPr/>
        </p:nvPicPr>
        <p:blipFill>
          <a:blip r:embed="rId3"/>
          <a:stretch>
            <a:fillRect/>
          </a:stretch>
        </p:blipFill>
        <p:spPr>
          <a:xfrm>
            <a:off x="8547530" y="1763177"/>
            <a:ext cx="3313841" cy="24890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843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43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3" descr="diary">
            <a:extLst>
              <a:ext uri="{FF2B5EF4-FFF2-40B4-BE49-F238E27FC236}">
                <a16:creationId xmlns:a16="http://schemas.microsoft.com/office/drawing/2014/main" id="{2CC14268-7573-AA66-E40D-18B810EA3B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7175"/>
          <a:stretch>
            <a:fillRect/>
          </a:stretch>
        </p:blipFill>
        <p:spPr bwMode="auto">
          <a:xfrm>
            <a:off x="8449024" y="3579062"/>
            <a:ext cx="3266133" cy="1940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59" name="Title 1">
            <a:extLst>
              <a:ext uri="{FF2B5EF4-FFF2-40B4-BE49-F238E27FC236}">
                <a16:creationId xmlns:a16="http://schemas.microsoft.com/office/drawing/2014/main" id="{02646D12-4812-4805-2E44-D213C56ACA17}"/>
              </a:ext>
            </a:extLst>
          </p:cNvPr>
          <p:cNvSpPr>
            <a:spLocks noGrp="1"/>
          </p:cNvSpPr>
          <p:nvPr>
            <p:ph type="title" idx="4294967295"/>
          </p:nvPr>
        </p:nvSpPr>
        <p:spPr>
          <a:xfrm>
            <a:off x="0" y="55563"/>
            <a:ext cx="9144000" cy="1143000"/>
          </a:xfrm>
        </p:spPr>
        <p:txBody>
          <a:bodyPr>
            <a:normAutofit/>
          </a:bodyPr>
          <a:lstStyle/>
          <a:p>
            <a:pPr marL="185738"/>
            <a:r>
              <a:rPr lang="en-GB" altLang="en-US" sz="4000"/>
              <a:t>Environmental Screening</a:t>
            </a:r>
          </a:p>
        </p:txBody>
      </p:sp>
      <p:sp>
        <p:nvSpPr>
          <p:cNvPr id="19460" name="Rectangle 3">
            <a:extLst>
              <a:ext uri="{FF2B5EF4-FFF2-40B4-BE49-F238E27FC236}">
                <a16:creationId xmlns:a16="http://schemas.microsoft.com/office/drawing/2014/main" id="{34FD92BE-4B64-2ACA-DFA0-6600FC44AA0F}"/>
              </a:ext>
            </a:extLst>
          </p:cNvPr>
          <p:cNvSpPr>
            <a:spLocks noGrp="1" noChangeArrowheads="1"/>
          </p:cNvSpPr>
          <p:nvPr>
            <p:ph idx="4294967295"/>
          </p:nvPr>
        </p:nvSpPr>
        <p:spPr>
          <a:xfrm>
            <a:off x="0" y="1166813"/>
            <a:ext cx="8858250" cy="4824412"/>
          </a:xfrm>
        </p:spPr>
        <p:txBody>
          <a:bodyPr>
            <a:normAutofit/>
          </a:bodyPr>
          <a:lstStyle/>
          <a:p>
            <a:pPr>
              <a:lnSpc>
                <a:spcPct val="100000"/>
              </a:lnSpc>
              <a:spcBef>
                <a:spcPct val="0"/>
              </a:spcBef>
              <a:buSzPts val="2900"/>
              <a:buFont typeface="Wingdings" panose="05000000000000000000" pitchFamily="2" charset="2"/>
              <a:buChar char="§"/>
            </a:pPr>
            <a:r>
              <a:rPr lang="en-GB" altLang="en-US" sz="2400">
                <a:cs typeface="Arial" panose="020B0604020202020204" pitchFamily="34" charset="0"/>
              </a:rPr>
              <a:t>Think </a:t>
            </a:r>
            <a:r>
              <a:rPr lang="en-GB" altLang="en-US" sz="2400" b="1">
                <a:cs typeface="Arial" panose="020B0604020202020204" pitchFamily="34" charset="0"/>
              </a:rPr>
              <a:t>of current trends and fashions</a:t>
            </a:r>
          </a:p>
          <a:p>
            <a:pPr>
              <a:lnSpc>
                <a:spcPct val="100000"/>
              </a:lnSpc>
              <a:spcBef>
                <a:spcPct val="0"/>
              </a:spcBef>
              <a:buSzPts val="2900"/>
              <a:buFont typeface="Wingdings" panose="05000000000000000000" pitchFamily="2" charset="2"/>
              <a:buChar char="§"/>
            </a:pPr>
            <a:r>
              <a:rPr lang="en-GB" altLang="en-US" sz="2400">
                <a:cs typeface="Arial" panose="020B0604020202020204" pitchFamily="34" charset="0"/>
              </a:rPr>
              <a:t>Is there media interest in the sport/location?</a:t>
            </a:r>
          </a:p>
          <a:p>
            <a:pPr>
              <a:lnSpc>
                <a:spcPct val="100000"/>
              </a:lnSpc>
              <a:spcBef>
                <a:spcPct val="0"/>
              </a:spcBef>
              <a:buSzPts val="2900"/>
              <a:buFont typeface="Wingdings" panose="05000000000000000000" pitchFamily="2" charset="2"/>
              <a:buChar char="§"/>
            </a:pPr>
            <a:r>
              <a:rPr lang="en-GB" altLang="en-US" sz="2400">
                <a:cs typeface="Arial" panose="020B0604020202020204" pitchFamily="34" charset="0"/>
              </a:rPr>
              <a:t>Identify competing events from Tourist Information,</a:t>
            </a:r>
          </a:p>
          <a:p>
            <a:pPr marL="355600" indent="-355600">
              <a:lnSpc>
                <a:spcPct val="100000"/>
              </a:lnSpc>
              <a:spcBef>
                <a:spcPct val="0"/>
              </a:spcBef>
              <a:buSzPts val="2900"/>
              <a:buNone/>
            </a:pPr>
            <a:r>
              <a:rPr lang="en-GB" altLang="en-US" sz="2400">
                <a:cs typeface="Arial" panose="020B0604020202020204" pitchFamily="34" charset="0"/>
              </a:rPr>
              <a:t>	websites, local newspapers and trade press</a:t>
            </a:r>
          </a:p>
          <a:p>
            <a:pPr>
              <a:lnSpc>
                <a:spcPct val="100000"/>
              </a:lnSpc>
              <a:spcBef>
                <a:spcPct val="0"/>
              </a:spcBef>
              <a:buSzPts val="2900"/>
              <a:buFont typeface="Wingdings" panose="05000000000000000000" pitchFamily="2" charset="2"/>
              <a:buChar char="§"/>
            </a:pPr>
            <a:r>
              <a:rPr lang="en-GB" altLang="en-US" sz="2400">
                <a:cs typeface="Arial" panose="020B0604020202020204" pitchFamily="34" charset="0"/>
              </a:rPr>
              <a:t>Are there </a:t>
            </a:r>
            <a:r>
              <a:rPr lang="en-GB" altLang="en-US" sz="2400" b="1">
                <a:cs typeface="Arial" panose="020B0604020202020204" pitchFamily="34" charset="0"/>
              </a:rPr>
              <a:t>other events </a:t>
            </a:r>
            <a:r>
              <a:rPr lang="en-GB" altLang="en-US" sz="2400">
                <a:cs typeface="Arial" panose="020B0604020202020204" pitchFamily="34" charset="0"/>
              </a:rPr>
              <a:t>with similar themes or concepts?</a:t>
            </a:r>
          </a:p>
          <a:p>
            <a:pPr>
              <a:lnSpc>
                <a:spcPct val="100000"/>
              </a:lnSpc>
              <a:spcBef>
                <a:spcPct val="0"/>
              </a:spcBef>
              <a:buSzPts val="2900"/>
              <a:buFont typeface="Wingdings" panose="05000000000000000000" pitchFamily="2" charset="2"/>
              <a:buChar char="§"/>
            </a:pPr>
            <a:r>
              <a:rPr lang="en-GB" altLang="en-US" sz="2400">
                <a:cs typeface="Arial" panose="020B0604020202020204" pitchFamily="34" charset="0"/>
              </a:rPr>
              <a:t>A list of existing events serves a number of purposes:</a:t>
            </a:r>
          </a:p>
          <a:p>
            <a:pPr marL="755650" lvl="2" indent="-355600">
              <a:lnSpc>
                <a:spcPct val="100000"/>
              </a:lnSpc>
              <a:spcBef>
                <a:spcPct val="0"/>
              </a:spcBef>
              <a:buSzPts val="2900"/>
              <a:buFont typeface="Arial" panose="020B0604020202020204" pitchFamily="34" charset="0"/>
              <a:buChar char="–"/>
            </a:pPr>
            <a:r>
              <a:rPr lang="en-GB" altLang="en-US" sz="2400" b="0">
                <a:cs typeface="Arial" panose="020B0604020202020204" pitchFamily="34" charset="0"/>
              </a:rPr>
              <a:t>identifies dates to avoid </a:t>
            </a:r>
          </a:p>
          <a:p>
            <a:pPr marL="755650" lvl="2" indent="-355600">
              <a:lnSpc>
                <a:spcPct val="100000"/>
              </a:lnSpc>
              <a:spcBef>
                <a:spcPct val="0"/>
              </a:spcBef>
              <a:buSzPts val="2900"/>
              <a:buFont typeface="Arial" panose="020B0604020202020204" pitchFamily="34" charset="0"/>
              <a:buChar char="–"/>
            </a:pPr>
            <a:r>
              <a:rPr lang="en-GB" altLang="en-US" sz="2400" b="0">
                <a:cs typeface="Arial" panose="020B0604020202020204" pitchFamily="34" charset="0"/>
              </a:rPr>
              <a:t>provides a feel for what goes on and what the local</a:t>
            </a:r>
          </a:p>
          <a:p>
            <a:pPr marL="755650" lvl="2" indent="-355600">
              <a:lnSpc>
                <a:spcPct val="100000"/>
              </a:lnSpc>
              <a:spcBef>
                <a:spcPct val="0"/>
              </a:spcBef>
              <a:buSzPts val="2900"/>
              <a:buNone/>
            </a:pPr>
            <a:r>
              <a:rPr lang="en-GB" altLang="en-US" sz="2400" b="0">
                <a:cs typeface="Arial" panose="020B0604020202020204" pitchFamily="34" charset="0"/>
              </a:rPr>
              <a:t>	market likes</a:t>
            </a:r>
          </a:p>
          <a:p>
            <a:pPr marL="755650" lvl="2" indent="-355600">
              <a:lnSpc>
                <a:spcPct val="100000"/>
              </a:lnSpc>
              <a:spcBef>
                <a:spcPct val="0"/>
              </a:spcBef>
              <a:buSzPts val="2900"/>
              <a:buFont typeface="Arial" panose="020B0604020202020204" pitchFamily="34" charset="0"/>
              <a:buChar char="–"/>
            </a:pPr>
            <a:r>
              <a:rPr lang="en-GB" altLang="en-US" sz="2400" b="0">
                <a:cs typeface="Arial" panose="020B0604020202020204" pitchFamily="34" charset="0"/>
              </a:rPr>
              <a:t>may identify gaps in the market</a:t>
            </a:r>
            <a:r>
              <a:rPr lang="en-GB" altLang="en-US" sz="2000" b="0">
                <a:cs typeface="Arial" panose="020B0604020202020204" pitchFamily="34" charset="0"/>
              </a:rPr>
              <a:t>	</a:t>
            </a:r>
          </a:p>
        </p:txBody>
      </p:sp>
      <p:pic>
        <p:nvPicPr>
          <p:cNvPr id="19461" name="Picture 4" descr="newspapers">
            <a:extLst>
              <a:ext uri="{FF2B5EF4-FFF2-40B4-BE49-F238E27FC236}">
                <a16:creationId xmlns:a16="http://schemas.microsoft.com/office/drawing/2014/main" id="{A538D7DC-19D4-7704-FD43-5DC58C268B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36756" y="1044334"/>
            <a:ext cx="2971800" cy="1751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9460">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9460">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9460">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460">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9460">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9460">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9460">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9460">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9460">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56C3FF0E-DACC-22B7-48FD-5258E4956807}"/>
              </a:ext>
            </a:extLst>
          </p:cNvPr>
          <p:cNvSpPr>
            <a:spLocks noGrp="1" noChangeArrowheads="1"/>
          </p:cNvSpPr>
          <p:nvPr>
            <p:ph type="title" idx="4294967295"/>
          </p:nvPr>
        </p:nvSpPr>
        <p:spPr>
          <a:xfrm>
            <a:off x="0" y="74613"/>
            <a:ext cx="8135938" cy="688975"/>
          </a:xfrm>
        </p:spPr>
        <p:txBody>
          <a:bodyPr>
            <a:normAutofit/>
          </a:bodyPr>
          <a:lstStyle/>
          <a:p>
            <a:pPr eaLnBrk="1" hangingPunct="1"/>
            <a:r>
              <a:rPr lang="en-GB" altLang="en-US" sz="3600" b="1">
                <a:cs typeface="Arial" panose="020B0604020202020204" pitchFamily="34" charset="0"/>
              </a:rPr>
              <a:t>The Operations Screen</a:t>
            </a:r>
          </a:p>
        </p:txBody>
      </p:sp>
      <p:sp>
        <p:nvSpPr>
          <p:cNvPr id="17411" name="Rectangle 3">
            <a:extLst>
              <a:ext uri="{FF2B5EF4-FFF2-40B4-BE49-F238E27FC236}">
                <a16:creationId xmlns:a16="http://schemas.microsoft.com/office/drawing/2014/main" id="{043B2336-13AC-3344-7022-72AB68294ACD}"/>
              </a:ext>
            </a:extLst>
          </p:cNvPr>
          <p:cNvSpPr>
            <a:spLocks noChangeArrowheads="1"/>
          </p:cNvSpPr>
          <p:nvPr/>
        </p:nvSpPr>
        <p:spPr bwMode="auto">
          <a:xfrm>
            <a:off x="96385" y="1139786"/>
            <a:ext cx="11999230" cy="521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lnSpc>
                <a:spcPct val="150000"/>
              </a:lnSpc>
              <a:spcBef>
                <a:spcPct val="0"/>
              </a:spcBef>
              <a:buSzPts val="2900"/>
            </a:pPr>
            <a:r>
              <a:rPr kumimoji="0" lang="en-GB" altLang="en-US" sz="2400" b="0">
                <a:latin typeface="+mn-lt"/>
              </a:rPr>
              <a:t>Level of expertise available – volunteer or professional</a:t>
            </a:r>
          </a:p>
          <a:p>
            <a:pPr>
              <a:lnSpc>
                <a:spcPct val="150000"/>
              </a:lnSpc>
              <a:spcBef>
                <a:spcPct val="0"/>
              </a:spcBef>
              <a:buSzPts val="2900"/>
            </a:pPr>
            <a:r>
              <a:rPr kumimoji="0" lang="en-GB" altLang="en-US" sz="2400" b="0">
                <a:latin typeface="+mn-lt"/>
                <a:hlinkClick r:id="rId3"/>
              </a:rPr>
              <a:t>https://www.goingonanadventure.co.uk/free-festival-tickets-for-volunteering/</a:t>
            </a:r>
            <a:endParaRPr kumimoji="0" lang="en-GB" altLang="en-US" sz="2400" b="0">
              <a:latin typeface="+mn-lt"/>
            </a:endParaRPr>
          </a:p>
          <a:p>
            <a:pPr eaLnBrk="1" hangingPunct="1">
              <a:lnSpc>
                <a:spcPct val="150000"/>
              </a:lnSpc>
              <a:spcBef>
                <a:spcPct val="0"/>
              </a:spcBef>
              <a:buSzPts val="2900"/>
            </a:pPr>
            <a:r>
              <a:rPr kumimoji="0" lang="en-GB" altLang="en-US" sz="2400" b="0">
                <a:latin typeface="+mn-lt"/>
              </a:rPr>
              <a:t>What locations / venues are available (with capacity and dates)?</a:t>
            </a:r>
          </a:p>
          <a:p>
            <a:pPr eaLnBrk="1" hangingPunct="1">
              <a:lnSpc>
                <a:spcPct val="150000"/>
              </a:lnSpc>
              <a:spcBef>
                <a:spcPct val="0"/>
              </a:spcBef>
              <a:buSzPts val="2900"/>
            </a:pPr>
            <a:r>
              <a:rPr kumimoji="0" lang="en-GB" altLang="en-US" sz="2400" b="0">
                <a:latin typeface="+mn-lt"/>
              </a:rPr>
              <a:t>What technology / equipment is required?</a:t>
            </a:r>
          </a:p>
          <a:p>
            <a:pPr eaLnBrk="1" hangingPunct="1">
              <a:lnSpc>
                <a:spcPct val="150000"/>
              </a:lnSpc>
              <a:spcBef>
                <a:spcPct val="0"/>
              </a:spcBef>
              <a:buSzPts val="2900"/>
            </a:pPr>
            <a:r>
              <a:rPr kumimoji="0" lang="en-GB" altLang="en-US" sz="2400" b="0">
                <a:latin typeface="+mn-lt"/>
              </a:rPr>
              <a:t>What is the timescale?</a:t>
            </a:r>
          </a:p>
          <a:p>
            <a:pPr eaLnBrk="1" hangingPunct="1">
              <a:lnSpc>
                <a:spcPct val="150000"/>
              </a:lnSpc>
              <a:spcBef>
                <a:spcPct val="0"/>
              </a:spcBef>
              <a:buSzPts val="2900"/>
            </a:pPr>
            <a:r>
              <a:rPr kumimoji="0" lang="en-GB" altLang="en-US" sz="2400" b="0">
                <a:latin typeface="+mn-lt"/>
              </a:rPr>
              <a:t>Legalities – licenses / insurance / permits required?</a:t>
            </a:r>
          </a:p>
          <a:p>
            <a:pPr eaLnBrk="1" hangingPunct="1">
              <a:lnSpc>
                <a:spcPct val="150000"/>
              </a:lnSpc>
              <a:spcBef>
                <a:spcPct val="0"/>
              </a:spcBef>
              <a:buSzPts val="2900"/>
            </a:pPr>
            <a:r>
              <a:rPr kumimoji="0" lang="en-GB" altLang="en-US" sz="2400" b="0">
                <a:latin typeface="+mn-lt"/>
                <a:hlinkClick r:id="rId4"/>
              </a:rPr>
              <a:t>http://news.bbc.co.uk/1/hi/scotland/edinburgh_and_east/7534861.stm</a:t>
            </a:r>
            <a:endParaRPr kumimoji="0" lang="en-GB" altLang="en-US" sz="2400" b="0">
              <a:latin typeface="+mn-lt"/>
            </a:endParaRPr>
          </a:p>
          <a:p>
            <a:pPr eaLnBrk="1" hangingPunct="1">
              <a:lnSpc>
                <a:spcPct val="150000"/>
              </a:lnSpc>
              <a:spcBef>
                <a:spcPct val="0"/>
              </a:spcBef>
              <a:buSzPts val="2900"/>
            </a:pPr>
            <a:r>
              <a:rPr kumimoji="0" lang="en-GB" altLang="en-US" sz="2400" b="0">
                <a:latin typeface="+mn-lt"/>
              </a:rPr>
              <a:t>Is there a proforma from previous events?</a:t>
            </a:r>
          </a:p>
          <a:p>
            <a:pPr eaLnBrk="1" hangingPunct="1">
              <a:lnSpc>
                <a:spcPct val="90000"/>
              </a:lnSpc>
              <a:buClrTx/>
              <a:buSzTx/>
              <a:buFontTx/>
              <a:buNone/>
            </a:pPr>
            <a:endParaRPr kumimoji="0" lang="en-GB" altLang="en-US" sz="3000" b="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 calcmode="lin" valueType="num">
                                      <p:cBhvr additive="base">
                                        <p:cTn id="17" dur="500" fill="hold"/>
                                        <p:tgtEl>
                                          <p:spTgt spid="17411">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741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anim calcmode="lin" valueType="num">
                                      <p:cBhvr additive="base">
                                        <p:cTn id="23" dur="500" fill="hold"/>
                                        <p:tgtEl>
                                          <p:spTgt spid="17411">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1">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nodeType="clickEffect">
                                  <p:stCondLst>
                                    <p:cond delay="0"/>
                                  </p:stCondLst>
                                  <p:childTnLst>
                                    <p:set>
                                      <p:cBhvr>
                                        <p:cTn id="28" dur="1" fill="hold">
                                          <p:stCondLst>
                                            <p:cond delay="0"/>
                                          </p:stCondLst>
                                        </p:cTn>
                                        <p:tgtEl>
                                          <p:spTgt spid="17411">
                                            <p:txEl>
                                              <p:pRg st="5" end="5"/>
                                            </p:txEl>
                                          </p:spTgt>
                                        </p:tgtEl>
                                        <p:attrNameLst>
                                          <p:attrName>style.visibility</p:attrName>
                                        </p:attrNameLst>
                                      </p:cBhvr>
                                      <p:to>
                                        <p:strVal val="visible"/>
                                      </p:to>
                                    </p:set>
                                    <p:anim calcmode="lin" valueType="num">
                                      <p:cBhvr additive="base">
                                        <p:cTn id="29" dur="500" fill="hold"/>
                                        <p:tgtEl>
                                          <p:spTgt spid="17411">
                                            <p:txEl>
                                              <p:pRg st="5" end="5"/>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741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nodeType="clickEffect">
                                  <p:stCondLst>
                                    <p:cond delay="0"/>
                                  </p:stCondLst>
                                  <p:childTnLst>
                                    <p:set>
                                      <p:cBhvr>
                                        <p:cTn id="34" dur="1" fill="hold">
                                          <p:stCondLst>
                                            <p:cond delay="0"/>
                                          </p:stCondLst>
                                        </p:cTn>
                                        <p:tgtEl>
                                          <p:spTgt spid="17411">
                                            <p:txEl>
                                              <p:pRg st="6" end="6"/>
                                            </p:txEl>
                                          </p:spTgt>
                                        </p:tgtEl>
                                        <p:attrNameLst>
                                          <p:attrName>style.visibility</p:attrName>
                                        </p:attrNameLst>
                                      </p:cBhvr>
                                      <p:to>
                                        <p:strVal val="visible"/>
                                      </p:to>
                                    </p:set>
                                    <p:anim calcmode="lin" valueType="num">
                                      <p:cBhvr additive="base">
                                        <p:cTn id="35" dur="500" fill="hold"/>
                                        <p:tgtEl>
                                          <p:spTgt spid="17411">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7411">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nodeType="clickEffect">
                                  <p:stCondLst>
                                    <p:cond delay="0"/>
                                  </p:stCondLst>
                                  <p:childTnLst>
                                    <p:set>
                                      <p:cBhvr>
                                        <p:cTn id="40" dur="1" fill="hold">
                                          <p:stCondLst>
                                            <p:cond delay="0"/>
                                          </p:stCondLst>
                                        </p:cTn>
                                        <p:tgtEl>
                                          <p:spTgt spid="17411">
                                            <p:txEl>
                                              <p:pRg st="7" end="7"/>
                                            </p:txEl>
                                          </p:spTgt>
                                        </p:tgtEl>
                                        <p:attrNameLst>
                                          <p:attrName>style.visibility</p:attrName>
                                        </p:attrNameLst>
                                      </p:cBhvr>
                                      <p:to>
                                        <p:strVal val="visible"/>
                                      </p:to>
                                    </p:set>
                                    <p:anim calcmode="lin" valueType="num">
                                      <p:cBhvr additive="base">
                                        <p:cTn id="41" dur="500" fill="hold"/>
                                        <p:tgtEl>
                                          <p:spTgt spid="17411">
                                            <p:txEl>
                                              <p:pRg st="7" end="7"/>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17411">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7943141-4AD8-8ED2-414D-29F133660881}"/>
              </a:ext>
            </a:extLst>
          </p:cNvPr>
          <p:cNvPicPr>
            <a:picLocks noChangeAspect="1"/>
          </p:cNvPicPr>
          <p:nvPr/>
        </p:nvPicPr>
        <p:blipFill>
          <a:blip r:embed="rId3"/>
          <a:stretch>
            <a:fillRect/>
          </a:stretch>
        </p:blipFill>
        <p:spPr>
          <a:xfrm>
            <a:off x="7366724" y="2135980"/>
            <a:ext cx="4670188" cy="2784631"/>
          </a:xfrm>
          <a:prstGeom prst="rect">
            <a:avLst/>
          </a:prstGeom>
        </p:spPr>
      </p:pic>
      <p:sp>
        <p:nvSpPr>
          <p:cNvPr id="21506" name="Title 1">
            <a:extLst>
              <a:ext uri="{FF2B5EF4-FFF2-40B4-BE49-F238E27FC236}">
                <a16:creationId xmlns:a16="http://schemas.microsoft.com/office/drawing/2014/main" id="{9210AC8F-B4BC-425E-4056-82256CA51DE3}"/>
              </a:ext>
            </a:extLst>
          </p:cNvPr>
          <p:cNvSpPr>
            <a:spLocks noGrp="1"/>
          </p:cNvSpPr>
          <p:nvPr>
            <p:ph type="title" idx="4294967295"/>
          </p:nvPr>
        </p:nvSpPr>
        <p:spPr>
          <a:xfrm>
            <a:off x="0" y="0"/>
            <a:ext cx="4572000" cy="1143000"/>
          </a:xfrm>
        </p:spPr>
        <p:txBody>
          <a:bodyPr>
            <a:normAutofit fontScale="90000"/>
          </a:bodyPr>
          <a:lstStyle/>
          <a:p>
            <a:pPr eaLnBrk="1" hangingPunct="1"/>
            <a:r>
              <a:rPr lang="en-GB" altLang="en-US" b="0">
                <a:cs typeface="Arial" panose="020B0604020202020204" pitchFamily="34" charset="0"/>
              </a:rPr>
              <a:t>The Financial Screen </a:t>
            </a:r>
          </a:p>
        </p:txBody>
      </p:sp>
      <p:sp>
        <p:nvSpPr>
          <p:cNvPr id="21507" name="Rectangle 3">
            <a:extLst>
              <a:ext uri="{FF2B5EF4-FFF2-40B4-BE49-F238E27FC236}">
                <a16:creationId xmlns:a16="http://schemas.microsoft.com/office/drawing/2014/main" id="{112267C2-87C3-0BC6-153C-41BFB2EF0914}"/>
              </a:ext>
            </a:extLst>
          </p:cNvPr>
          <p:cNvSpPr>
            <a:spLocks noChangeArrowheads="1"/>
          </p:cNvSpPr>
          <p:nvPr/>
        </p:nvSpPr>
        <p:spPr bwMode="auto">
          <a:xfrm>
            <a:off x="1881188" y="1000126"/>
            <a:ext cx="8501062" cy="564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3000">
              <a:latin typeface="Arial" panose="020B0604020202020204" pitchFamily="34" charset="0"/>
            </a:endParaRPr>
          </a:p>
          <a:p>
            <a:pPr algn="ctr" eaLnBrk="1" hangingPunct="1">
              <a:spcBef>
                <a:spcPct val="0"/>
              </a:spcBef>
              <a:buClrTx/>
              <a:buSzTx/>
              <a:buFontTx/>
              <a:buNone/>
            </a:pPr>
            <a:endParaRPr kumimoji="0" lang="en-GB" altLang="en-US" sz="3000">
              <a:latin typeface="Arial" panose="020B0604020202020204" pitchFamily="34" charset="0"/>
            </a:endParaRPr>
          </a:p>
          <a:p>
            <a:pPr algn="ctr" eaLnBrk="1" hangingPunct="1">
              <a:spcBef>
                <a:spcPct val="0"/>
              </a:spcBef>
              <a:buClrTx/>
              <a:buSzTx/>
              <a:buFontTx/>
              <a:buNone/>
            </a:pPr>
            <a:endParaRPr kumimoji="0" lang="en-GB" altLang="en-US" sz="3000">
              <a:latin typeface="Arial" panose="020B0604020202020204" pitchFamily="34" charset="0"/>
            </a:endParaRPr>
          </a:p>
          <a:p>
            <a:pPr algn="ctr" eaLnBrk="1" hangingPunct="1">
              <a:spcBef>
                <a:spcPct val="0"/>
              </a:spcBef>
              <a:buClrTx/>
              <a:buSzTx/>
              <a:buFontTx/>
              <a:buNone/>
            </a:pPr>
            <a:endParaRPr kumimoji="0" lang="en-GB" altLang="en-US" sz="3000">
              <a:latin typeface="Arial" panose="020B0604020202020204" pitchFamily="34" charset="0"/>
            </a:endParaRPr>
          </a:p>
          <a:p>
            <a:pPr algn="ctr" eaLnBrk="1" hangingPunct="1">
              <a:spcBef>
                <a:spcPct val="0"/>
              </a:spcBef>
              <a:buClrTx/>
              <a:buSzTx/>
              <a:buFontTx/>
              <a:buNone/>
            </a:pPr>
            <a:endParaRPr kumimoji="0" lang="en-GB" altLang="en-US" sz="3000">
              <a:latin typeface="Arial" panose="020B0604020202020204" pitchFamily="34" charset="0"/>
            </a:endParaRPr>
          </a:p>
          <a:p>
            <a:pPr algn="ctr" eaLnBrk="1" hangingPunct="1">
              <a:spcBef>
                <a:spcPct val="0"/>
              </a:spcBef>
              <a:buClrTx/>
              <a:buSzTx/>
              <a:buFontTx/>
              <a:buNone/>
            </a:pPr>
            <a:endParaRPr kumimoji="0" lang="en-GB" altLang="en-US" sz="3000">
              <a:latin typeface="Arial" panose="020B0604020202020204" pitchFamily="34" charset="0"/>
            </a:endParaRPr>
          </a:p>
          <a:p>
            <a:pPr algn="ctr" eaLnBrk="1" hangingPunct="1">
              <a:spcBef>
                <a:spcPct val="0"/>
              </a:spcBef>
              <a:buClrTx/>
              <a:buSzTx/>
              <a:buFont typeface="Arial" panose="020B0604020202020204" pitchFamily="34" charset="0"/>
              <a:buChar char="•"/>
            </a:pPr>
            <a:endParaRPr kumimoji="0" lang="en-GB" altLang="en-US" sz="3000">
              <a:latin typeface="Arial" panose="020B0604020202020204" pitchFamily="34" charset="0"/>
            </a:endParaRPr>
          </a:p>
          <a:p>
            <a:pPr algn="ctr" eaLnBrk="1" hangingPunct="1">
              <a:spcBef>
                <a:spcPct val="0"/>
              </a:spcBef>
              <a:buClrTx/>
              <a:buSzTx/>
              <a:buFontTx/>
              <a:buNone/>
            </a:pPr>
            <a:endParaRPr kumimoji="0" lang="en-GB" altLang="en-US" sz="1000">
              <a:latin typeface="Arial" panose="020B0604020202020204" pitchFamily="34" charset="0"/>
            </a:endParaRPr>
          </a:p>
        </p:txBody>
      </p:sp>
      <p:sp>
        <p:nvSpPr>
          <p:cNvPr id="21508" name="Rectangle 3">
            <a:extLst>
              <a:ext uri="{FF2B5EF4-FFF2-40B4-BE49-F238E27FC236}">
                <a16:creationId xmlns:a16="http://schemas.microsoft.com/office/drawing/2014/main" id="{F1F81505-8B50-2427-F1F3-129BA5485EDC}"/>
              </a:ext>
            </a:extLst>
          </p:cNvPr>
          <p:cNvSpPr>
            <a:spLocks noChangeArrowheads="1"/>
          </p:cNvSpPr>
          <p:nvPr/>
        </p:nvSpPr>
        <p:spPr bwMode="auto">
          <a:xfrm>
            <a:off x="447745" y="1370475"/>
            <a:ext cx="7366730" cy="4611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55600" indent="-3556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SzPts val="2900"/>
              <a:buFont typeface="Monotype Sorts" pitchFamily="2" charset="2"/>
              <a:buNone/>
            </a:pPr>
            <a:endParaRPr lang="en-GB" altLang="en-US" sz="1800">
              <a:latin typeface="Arial" panose="020B0604020202020204" pitchFamily="34" charset="0"/>
            </a:endParaRPr>
          </a:p>
          <a:p>
            <a:pPr eaLnBrk="1" hangingPunct="1">
              <a:spcBef>
                <a:spcPct val="0"/>
              </a:spcBef>
              <a:buSzPts val="2900"/>
            </a:pPr>
            <a:r>
              <a:rPr kumimoji="0" lang="en-GB" altLang="en-US" sz="2800" b="0">
                <a:latin typeface="+mn-lt"/>
              </a:rPr>
              <a:t>Is there an event budget?</a:t>
            </a:r>
          </a:p>
          <a:p>
            <a:pPr eaLnBrk="1" hangingPunct="1">
              <a:spcBef>
                <a:spcPct val="0"/>
              </a:spcBef>
              <a:buSzPts val="2900"/>
            </a:pPr>
            <a:r>
              <a:rPr kumimoji="0" lang="en-GB" altLang="en-US" sz="2800" b="0">
                <a:latin typeface="+mn-lt"/>
              </a:rPr>
              <a:t>Is the event cost only or is there another financial purpose?</a:t>
            </a:r>
          </a:p>
          <a:p>
            <a:pPr eaLnBrk="1" hangingPunct="1">
              <a:spcBef>
                <a:spcPct val="0"/>
              </a:spcBef>
              <a:buSzPts val="2900"/>
            </a:pPr>
            <a:r>
              <a:rPr kumimoji="0" lang="en-GB" altLang="en-US" sz="2800" b="0">
                <a:latin typeface="+mn-lt"/>
              </a:rPr>
              <a:t>Which of the events on the shortlist will </a:t>
            </a:r>
          </a:p>
          <a:p>
            <a:pPr eaLnBrk="1" hangingPunct="1">
              <a:spcBef>
                <a:spcPct val="0"/>
              </a:spcBef>
              <a:buSzPts val="2900"/>
              <a:buFont typeface="Monotype Sorts" pitchFamily="2" charset="2"/>
              <a:buNone/>
            </a:pPr>
            <a:r>
              <a:rPr kumimoji="0" lang="en-GB" altLang="en-US" sz="2800" b="0">
                <a:latin typeface="+mn-lt"/>
              </a:rPr>
              <a:t>	achieve the financial objective?</a:t>
            </a:r>
          </a:p>
          <a:p>
            <a:pPr eaLnBrk="1" hangingPunct="1">
              <a:spcBef>
                <a:spcPct val="0"/>
              </a:spcBef>
              <a:buSzPts val="2900"/>
            </a:pPr>
            <a:r>
              <a:rPr kumimoji="0" lang="en-GB" altLang="en-US" sz="2800" b="0">
                <a:latin typeface="+mn-lt"/>
              </a:rPr>
              <a:t>Outline budget – assess revenue (underestimate)</a:t>
            </a:r>
          </a:p>
          <a:p>
            <a:pPr eaLnBrk="1" hangingPunct="1">
              <a:spcBef>
                <a:spcPct val="0"/>
              </a:spcBef>
              <a:buSzPts val="2900"/>
              <a:buFont typeface="Monotype Sorts" pitchFamily="2" charset="2"/>
              <a:buNone/>
            </a:pPr>
            <a:r>
              <a:rPr kumimoji="0" lang="en-GB" altLang="en-US" sz="2800" b="0">
                <a:latin typeface="+mn-lt"/>
              </a:rPr>
              <a:t>	and costs (overestimate)</a:t>
            </a:r>
          </a:p>
          <a:p>
            <a:pPr eaLnBrk="1" hangingPunct="1">
              <a:spcBef>
                <a:spcPct val="0"/>
              </a:spcBef>
              <a:buClrTx/>
              <a:buSzTx/>
              <a:buFontTx/>
              <a:buNone/>
            </a:pPr>
            <a:endParaRPr kumimoji="0" lang="en-GB" altLang="en-US" sz="2800" b="0"/>
          </a:p>
        </p:txBody>
      </p:sp>
      <p:sp>
        <p:nvSpPr>
          <p:cNvPr id="21509" name="Text Box 5">
            <a:extLst>
              <a:ext uri="{FF2B5EF4-FFF2-40B4-BE49-F238E27FC236}">
                <a16:creationId xmlns:a16="http://schemas.microsoft.com/office/drawing/2014/main" id="{CAEEFB93-7095-4A8D-8D33-08FA89AFE822}"/>
              </a:ext>
            </a:extLst>
          </p:cNvPr>
          <p:cNvSpPr txBox="1">
            <a:spLocks noChangeArrowheads="1"/>
          </p:cNvSpPr>
          <p:nvPr/>
        </p:nvSpPr>
        <p:spPr bwMode="auto">
          <a:xfrm>
            <a:off x="6096000" y="182000"/>
            <a:ext cx="792162"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50000"/>
              </a:spcBef>
              <a:buClrTx/>
              <a:buSzTx/>
              <a:buFontTx/>
              <a:buNone/>
            </a:pPr>
            <a:r>
              <a:rPr kumimoji="0" lang="en-GB" altLang="en-US" sz="6000">
                <a:solidFill>
                  <a:srgbClr val="FF3300"/>
                </a:solidFill>
                <a:latin typeface="Arial" panose="020B0604020202020204" pitchFamily="34" charset="0"/>
              </a:rPr>
              <a:t>£</a:t>
            </a:r>
          </a:p>
        </p:txBody>
      </p:sp>
      <p:sp>
        <p:nvSpPr>
          <p:cNvPr id="21510" name="Text Box 5">
            <a:extLst>
              <a:ext uri="{FF2B5EF4-FFF2-40B4-BE49-F238E27FC236}">
                <a16:creationId xmlns:a16="http://schemas.microsoft.com/office/drawing/2014/main" id="{03105507-B634-93C8-509C-229985895D3F}"/>
              </a:ext>
            </a:extLst>
          </p:cNvPr>
          <p:cNvSpPr txBox="1">
            <a:spLocks noChangeArrowheads="1"/>
          </p:cNvSpPr>
          <p:nvPr/>
        </p:nvSpPr>
        <p:spPr bwMode="auto">
          <a:xfrm>
            <a:off x="294399" y="182000"/>
            <a:ext cx="792163"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50000"/>
              </a:spcBef>
              <a:buClrTx/>
              <a:buSzTx/>
              <a:buFontTx/>
              <a:buNone/>
            </a:pPr>
            <a:r>
              <a:rPr kumimoji="0" lang="en-GB" altLang="en-US" sz="6000">
                <a:solidFill>
                  <a:srgbClr val="FF3300"/>
                </a:solidFill>
                <a:latin typeface="Arial" panose="020B0604020202020204" pitchFamily="34" charset="0"/>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1508">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1508">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1508">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508">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150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5">
            <a:extLst>
              <a:ext uri="{FF2B5EF4-FFF2-40B4-BE49-F238E27FC236}">
                <a16:creationId xmlns:a16="http://schemas.microsoft.com/office/drawing/2014/main" id="{AFB65074-970D-E564-3218-47B212B781C4}"/>
              </a:ext>
            </a:extLst>
          </p:cNvPr>
          <p:cNvPicPr>
            <a:picLocks noChangeAspect="1"/>
          </p:cNvPicPr>
          <p:nvPr/>
        </p:nvPicPr>
        <p:blipFill>
          <a:blip r:embed="rId3"/>
          <a:stretch>
            <a:fillRect/>
          </a:stretch>
        </p:blipFill>
        <p:spPr>
          <a:xfrm>
            <a:off x="108413" y="61472"/>
            <a:ext cx="2886405" cy="2164804"/>
          </a:xfrm>
          <a:prstGeom prst="rect">
            <a:avLst/>
          </a:prstGeom>
        </p:spPr>
      </p:pic>
      <p:sp>
        <p:nvSpPr>
          <p:cNvPr id="3" name="TextBox 2">
            <a:extLst>
              <a:ext uri="{FF2B5EF4-FFF2-40B4-BE49-F238E27FC236}">
                <a16:creationId xmlns:a16="http://schemas.microsoft.com/office/drawing/2014/main" id="{398EFE55-6E52-FFE4-05D6-9708F3BF5337}"/>
              </a:ext>
            </a:extLst>
          </p:cNvPr>
          <p:cNvSpPr txBox="1"/>
          <p:nvPr/>
        </p:nvSpPr>
        <p:spPr>
          <a:xfrm>
            <a:off x="6900264" y="545567"/>
            <a:ext cx="5056094" cy="2831544"/>
          </a:xfrm>
          <a:prstGeom prst="rect">
            <a:avLst/>
          </a:prstGeom>
          <a:noFill/>
        </p:spPr>
        <p:txBody>
          <a:bodyPr wrap="square" rtlCol="0">
            <a:spAutoFit/>
          </a:bodyPr>
          <a:lstStyle/>
          <a:p>
            <a:r>
              <a:rPr lang="en-GB" sz="3200" dirty="0"/>
              <a:t>Having just been to Penderyn a new Attraction for Swansea </a:t>
            </a:r>
          </a:p>
          <a:p>
            <a:endParaRPr lang="en-GB" sz="3200" dirty="0"/>
          </a:p>
          <a:p>
            <a:r>
              <a:rPr lang="en-GB" sz="3200" dirty="0"/>
              <a:t>Lets discuss your thoughts?</a:t>
            </a:r>
          </a:p>
          <a:p>
            <a:endParaRPr lang="en-GB" sz="3200" dirty="0"/>
          </a:p>
          <a:p>
            <a:endParaRPr lang="en-GB" dirty="0"/>
          </a:p>
        </p:txBody>
      </p:sp>
      <p:pic>
        <p:nvPicPr>
          <p:cNvPr id="4" name="Online Media 3" title="Kilvey Hill, Swansea/Abertawe">
            <a:hlinkClick r:id="" action="ppaction://media"/>
            <a:extLst>
              <a:ext uri="{FF2B5EF4-FFF2-40B4-BE49-F238E27FC236}">
                <a16:creationId xmlns:a16="http://schemas.microsoft.com/office/drawing/2014/main" id="{81EBE4FB-C9B5-EEAA-FCB0-0E1312EEB61B}"/>
              </a:ext>
            </a:extLst>
          </p:cNvPr>
          <p:cNvPicPr>
            <a:picLocks noRot="1" noChangeAspect="1"/>
          </p:cNvPicPr>
          <p:nvPr>
            <a:videoFile r:link="rId1"/>
          </p:nvPr>
        </p:nvPicPr>
        <p:blipFill>
          <a:blip r:embed="rId4"/>
          <a:stretch>
            <a:fillRect/>
          </a:stretch>
        </p:blipFill>
        <p:spPr>
          <a:xfrm>
            <a:off x="2143845" y="2669014"/>
            <a:ext cx="6947647" cy="3925421"/>
          </a:xfrm>
          <a:prstGeom prst="rect">
            <a:avLst/>
          </a:prstGeom>
        </p:spPr>
      </p:pic>
    </p:spTree>
    <p:extLst>
      <p:ext uri="{BB962C8B-B14F-4D97-AF65-F5344CB8AC3E}">
        <p14:creationId xmlns:p14="http://schemas.microsoft.com/office/powerpoint/2010/main" val="1151729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Cardiff Airport announces new Canadian flights">
            <a:hlinkClick r:id="" action="ppaction://media"/>
            <a:extLst>
              <a:ext uri="{FF2B5EF4-FFF2-40B4-BE49-F238E27FC236}">
                <a16:creationId xmlns:a16="http://schemas.microsoft.com/office/drawing/2014/main" id="{3406DE3C-9E44-EA3C-9D0D-934D6A8956B3}"/>
              </a:ext>
            </a:extLst>
          </p:cNvPr>
          <p:cNvPicPr>
            <a:picLocks noRot="1" noChangeAspect="1"/>
          </p:cNvPicPr>
          <p:nvPr>
            <a:videoFile r:link="rId1"/>
          </p:nvPr>
        </p:nvPicPr>
        <p:blipFill>
          <a:blip r:embed="rId3"/>
          <a:stretch>
            <a:fillRect/>
          </a:stretch>
        </p:blipFill>
        <p:spPr>
          <a:xfrm>
            <a:off x="2040111" y="1462937"/>
            <a:ext cx="7620000" cy="4305300"/>
          </a:xfrm>
          <a:prstGeom prst="rect">
            <a:avLst/>
          </a:prstGeom>
        </p:spPr>
      </p:pic>
      <p:sp>
        <p:nvSpPr>
          <p:cNvPr id="4" name="TextBox 3">
            <a:extLst>
              <a:ext uri="{FF2B5EF4-FFF2-40B4-BE49-F238E27FC236}">
                <a16:creationId xmlns:a16="http://schemas.microsoft.com/office/drawing/2014/main" id="{EB430F00-3CE8-B27D-1445-04A755F32E35}"/>
              </a:ext>
            </a:extLst>
          </p:cNvPr>
          <p:cNvSpPr txBox="1"/>
          <p:nvPr/>
        </p:nvSpPr>
        <p:spPr>
          <a:xfrm>
            <a:off x="1127631" y="310954"/>
            <a:ext cx="6097280" cy="369332"/>
          </a:xfrm>
          <a:prstGeom prst="rect">
            <a:avLst/>
          </a:prstGeom>
          <a:noFill/>
        </p:spPr>
        <p:txBody>
          <a:bodyPr wrap="square">
            <a:spAutoFit/>
          </a:bodyPr>
          <a:lstStyle/>
          <a:p>
            <a:r>
              <a:rPr lang="en-GB" b="1" dirty="0"/>
              <a:t>Cardiff Airport announces new Canadian flights</a:t>
            </a:r>
          </a:p>
        </p:txBody>
      </p:sp>
    </p:spTree>
    <p:extLst>
      <p:ext uri="{BB962C8B-B14F-4D97-AF65-F5344CB8AC3E}">
        <p14:creationId xmlns:p14="http://schemas.microsoft.com/office/powerpoint/2010/main" val="2152087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A3A23-1EB5-4212-6249-80C96D46F1ED}"/>
              </a:ext>
            </a:extLst>
          </p:cNvPr>
          <p:cNvSpPr>
            <a:spLocks noGrp="1"/>
          </p:cNvSpPr>
          <p:nvPr>
            <p:ph type="title"/>
          </p:nvPr>
        </p:nvSpPr>
        <p:spPr>
          <a:xfrm>
            <a:off x="364254" y="1"/>
            <a:ext cx="10515600" cy="598516"/>
          </a:xfrm>
        </p:spPr>
        <p:txBody>
          <a:bodyPr>
            <a:normAutofit/>
          </a:bodyPr>
          <a:lstStyle/>
          <a:p>
            <a:r>
              <a:rPr lang="en-GB" sz="3200" dirty="0"/>
              <a:t>Assignment 2 – deadline 13 January 2026</a:t>
            </a:r>
          </a:p>
        </p:txBody>
      </p:sp>
      <p:sp>
        <p:nvSpPr>
          <p:cNvPr id="3" name="Content Placeholder 2">
            <a:extLst>
              <a:ext uri="{FF2B5EF4-FFF2-40B4-BE49-F238E27FC236}">
                <a16:creationId xmlns:a16="http://schemas.microsoft.com/office/drawing/2014/main" id="{508A403C-5A0E-020F-5BB4-CA847A7B42FD}"/>
              </a:ext>
            </a:extLst>
          </p:cNvPr>
          <p:cNvSpPr>
            <a:spLocks noGrp="1"/>
          </p:cNvSpPr>
          <p:nvPr>
            <p:ph idx="1"/>
          </p:nvPr>
        </p:nvSpPr>
        <p:spPr>
          <a:xfrm>
            <a:off x="77585" y="709354"/>
            <a:ext cx="12070080" cy="5405345"/>
          </a:xfrm>
        </p:spPr>
        <p:txBody>
          <a:bodyPr vert="horz" lIns="91440" tIns="45720" rIns="91440" bIns="45720" rtlCol="0" anchor="t">
            <a:normAutofit fontScale="92500"/>
          </a:bodyPr>
          <a:lstStyle/>
          <a:p>
            <a:pPr algn="just" fontAlgn="base" hangingPunct="0">
              <a:lnSpc>
                <a:spcPct val="120000"/>
              </a:lnSpc>
            </a:pPr>
            <a:r>
              <a:rPr lang="en-GB" b="1" u="sng" dirty="0"/>
              <a:t>Industry Debate Presentation (5 minute each person ) </a:t>
            </a:r>
          </a:p>
          <a:p>
            <a:pPr fontAlgn="base" hangingPunct="0">
              <a:lnSpc>
                <a:spcPct val="120000"/>
              </a:lnSpc>
            </a:pPr>
            <a:r>
              <a:rPr lang="en-GB" sz="2600" b="1" dirty="0"/>
              <a:t>Presentation Requirements: </a:t>
            </a:r>
            <a:r>
              <a:rPr lang="en-GB" sz="2600" b="1" i="1" dirty="0"/>
              <a:t>As an individual in your team you will have 5 minutes to lay your case of either FOR or Against one of the key discussions. Each member will look at either positive or negative situations to do with social, economic and environmental aspects</a:t>
            </a:r>
            <a:endParaRPr lang="en-GB" dirty="0"/>
          </a:p>
          <a:p>
            <a:pPr marL="0" indent="0" fontAlgn="base" hangingPunct="0">
              <a:buNone/>
            </a:pPr>
            <a:r>
              <a:rPr lang="en-GB" b="1" dirty="0"/>
              <a:t>Task</a:t>
            </a:r>
            <a:endParaRPr lang="en-GB" dirty="0"/>
          </a:p>
          <a:p>
            <a:pPr fontAlgn="base" hangingPunct="0"/>
            <a:r>
              <a:rPr lang="en-GB" sz="2400" dirty="0"/>
              <a:t>As part of a team you are required to debate one of the following key industry debates with the sub-categories that have been highlighted to be discussed (to be agreed in class with your lecturer).</a:t>
            </a:r>
          </a:p>
          <a:p>
            <a:pPr fontAlgn="base" hangingPunct="0"/>
            <a:r>
              <a:rPr lang="en-GB" sz="2400" dirty="0"/>
              <a:t>You will  be expected to gather research both academic and industry evidence either FOR or Against One of the following ( agreed in class  by lecturer) :</a:t>
            </a:r>
          </a:p>
          <a:p>
            <a:pPr lvl="0" fontAlgn="base" hangingPunct="0"/>
            <a:r>
              <a:rPr lang="en-GB" sz="2400" dirty="0"/>
              <a:t>Wales Tourism Levy</a:t>
            </a:r>
          </a:p>
          <a:p>
            <a:pPr lvl="0" fontAlgn="base" hangingPunct="0"/>
            <a:r>
              <a:rPr lang="en-GB" sz="2400" dirty="0"/>
              <a:t>Cardiff Airport </a:t>
            </a:r>
          </a:p>
          <a:p>
            <a:pPr lvl="0" fontAlgn="base" hangingPunct="0"/>
            <a:r>
              <a:rPr lang="en-GB" sz="2400" dirty="0" err="1"/>
              <a:t>Kilvey</a:t>
            </a:r>
            <a:r>
              <a:rPr lang="en-GB" sz="2400" dirty="0"/>
              <a:t> Hill Skyline Development </a:t>
            </a:r>
          </a:p>
          <a:p>
            <a:pPr algn="just" fontAlgn="base" hangingPunct="0">
              <a:lnSpc>
                <a:spcPct val="120000"/>
              </a:lnSpc>
            </a:pPr>
            <a:endParaRPr lang="en-GB" dirty="0"/>
          </a:p>
        </p:txBody>
      </p:sp>
    </p:spTree>
    <p:extLst>
      <p:ext uri="{BB962C8B-B14F-4D97-AF65-F5344CB8AC3E}">
        <p14:creationId xmlns:p14="http://schemas.microsoft.com/office/powerpoint/2010/main" val="197904556"/>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929</Words>
  <Application>Microsoft Office PowerPoint</Application>
  <PresentationFormat>Widescreen</PresentationFormat>
  <Paragraphs>142</Paragraphs>
  <Slides>18</Slides>
  <Notes>13</Notes>
  <HiddenSlides>0</HiddenSlides>
  <MMClips>3</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18</vt:i4>
      </vt:variant>
    </vt:vector>
  </HeadingPairs>
  <TitlesOfParts>
    <vt:vector size="28" baseType="lpstr">
      <vt:lpstr>Monotype Sorts</vt:lpstr>
      <vt:lpstr>NeuePlak-Text</vt:lpstr>
      <vt:lpstr>Aptos</vt:lpstr>
      <vt:lpstr>Arial</vt:lpstr>
      <vt:lpstr>Calibri</vt:lpstr>
      <vt:lpstr>Calibri Light</vt:lpstr>
      <vt:lpstr>Wingdings</vt:lpstr>
      <vt:lpstr>Theme1</vt:lpstr>
      <vt:lpstr>Accessible 2</vt:lpstr>
      <vt:lpstr>Sub Title 1</vt:lpstr>
      <vt:lpstr>An introduction to planning and management of events</vt:lpstr>
      <vt:lpstr>Planning Events</vt:lpstr>
      <vt:lpstr>Improve the event </vt:lpstr>
      <vt:lpstr> Creating the Event Concept</vt:lpstr>
      <vt:lpstr>Contextual Factors</vt:lpstr>
      <vt:lpstr>Planning for Events</vt:lpstr>
      <vt:lpstr>PowerPoint Presentation</vt:lpstr>
      <vt:lpstr>The Event Planning Process</vt:lpstr>
      <vt:lpstr>PowerPoint Presentation</vt:lpstr>
      <vt:lpstr>Brainstorming Bowdin (2006, p.108)</vt:lpstr>
      <vt:lpstr>What is Screening?</vt:lpstr>
      <vt:lpstr>The marketing screen</vt:lpstr>
      <vt:lpstr>Environmental Screening</vt:lpstr>
      <vt:lpstr>The Operations Screen</vt:lpstr>
      <vt:lpstr>The Financial Screen </vt:lpstr>
      <vt:lpstr>PowerPoint Presentation</vt:lpstr>
      <vt:lpstr>PowerPoint Presentation</vt:lpstr>
      <vt:lpstr>Assignment 2 – deadline 13 January 2026</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Deborah Jenkins</dc:creator>
  <cp:lastModifiedBy>Deborah Jenkins</cp:lastModifiedBy>
  <cp:revision>1</cp:revision>
  <dcterms:created xsi:type="dcterms:W3CDTF">2025-12-03T14:00:13Z</dcterms:created>
  <dcterms:modified xsi:type="dcterms:W3CDTF">2025-12-03T14:08:13Z</dcterms:modified>
</cp:coreProperties>
</file>