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4"/>
  </p:notesMasterIdLst>
  <p:handoutMasterIdLst>
    <p:handoutMasterId r:id="rId15"/>
  </p:handoutMasterIdLst>
  <p:sldIdLst>
    <p:sldId id="280" r:id="rId2"/>
    <p:sldId id="279" r:id="rId3"/>
    <p:sldId id="282" r:id="rId4"/>
    <p:sldId id="291" r:id="rId5"/>
    <p:sldId id="289" r:id="rId6"/>
    <p:sldId id="283" r:id="rId7"/>
    <p:sldId id="287" r:id="rId8"/>
    <p:sldId id="288" r:id="rId9"/>
    <p:sldId id="284" r:id="rId10"/>
    <p:sldId id="293" r:id="rId11"/>
    <p:sldId id="285" r:id="rId12"/>
    <p:sldId id="275" r:id="rId13"/>
  </p:sldIdLst>
  <p:sldSz cx="12192000" cy="6858000"/>
  <p:notesSz cx="6888163" cy="100203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59" autoAdjust="0"/>
    <p:restoredTop sz="78672" autoAdjust="0"/>
  </p:normalViewPr>
  <p:slideViewPr>
    <p:cSldViewPr snapToGrid="0">
      <p:cViewPr varScale="1">
        <p:scale>
          <a:sx n="53" d="100"/>
          <a:sy n="53" d="100"/>
        </p:scale>
        <p:origin x="1332" y="66"/>
      </p:cViewPr>
      <p:guideLst/>
    </p:cSldViewPr>
  </p:slideViewPr>
  <p:outlineViewPr>
    <p:cViewPr>
      <p:scale>
        <a:sx n="33" d="100"/>
        <a:sy n="33" d="100"/>
      </p:scale>
      <p:origin x="0" y="-1446"/>
    </p:cViewPr>
  </p:outlineViewPr>
  <p:notesTextViewPr>
    <p:cViewPr>
      <p:scale>
        <a:sx n="66" d="100"/>
        <a:sy n="66" d="100"/>
      </p:scale>
      <p:origin x="0" y="0"/>
    </p:cViewPr>
  </p:notesTextViewPr>
  <p:notesViewPr>
    <p:cSldViewPr snapToGrid="0">
      <p:cViewPr varScale="1">
        <p:scale>
          <a:sx n="55" d="100"/>
          <a:sy n="55" d="100"/>
        </p:scale>
        <p:origin x="288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2984870" cy="502755"/>
          </a:xfrm>
          <a:prstGeom prst="rect">
            <a:avLst/>
          </a:prstGeom>
        </p:spPr>
        <p:txBody>
          <a:bodyPr vert="horz" lIns="96634" tIns="48317" rIns="96634" bIns="48317" rtlCol="0"/>
          <a:lstStyle>
            <a:lvl1pPr algn="l">
              <a:defRPr sz="1300"/>
            </a:lvl1pPr>
          </a:lstStyle>
          <a:p>
            <a:endParaRPr lang="en-GB" dirty="0"/>
          </a:p>
        </p:txBody>
      </p:sp>
      <p:sp>
        <p:nvSpPr>
          <p:cNvPr id="3" name="Date Placeholder 2"/>
          <p:cNvSpPr>
            <a:spLocks noGrp="1"/>
          </p:cNvSpPr>
          <p:nvPr>
            <p:ph type="dt" sz="quarter" idx="1"/>
          </p:nvPr>
        </p:nvSpPr>
        <p:spPr>
          <a:xfrm>
            <a:off x="3901698" y="2"/>
            <a:ext cx="2984870" cy="502755"/>
          </a:xfrm>
          <a:prstGeom prst="rect">
            <a:avLst/>
          </a:prstGeom>
        </p:spPr>
        <p:txBody>
          <a:bodyPr vert="horz" lIns="96634" tIns="48317" rIns="96634" bIns="48317" rtlCol="0"/>
          <a:lstStyle>
            <a:lvl1pPr algn="r">
              <a:defRPr sz="1300"/>
            </a:lvl1pPr>
          </a:lstStyle>
          <a:p>
            <a:fld id="{F24BAF43-4BF2-4FEC-9B0F-122ABD42DD47}" type="datetimeFigureOut">
              <a:rPr lang="en-GB" smtClean="0"/>
              <a:t>10/03/2019</a:t>
            </a:fld>
            <a:endParaRPr lang="en-GB" dirty="0"/>
          </a:p>
        </p:txBody>
      </p:sp>
      <p:sp>
        <p:nvSpPr>
          <p:cNvPr id="4" name="Footer Placeholder 3"/>
          <p:cNvSpPr>
            <a:spLocks noGrp="1"/>
          </p:cNvSpPr>
          <p:nvPr>
            <p:ph type="ftr" sz="quarter" idx="2"/>
          </p:nvPr>
        </p:nvSpPr>
        <p:spPr>
          <a:xfrm>
            <a:off x="0" y="9517547"/>
            <a:ext cx="2984870" cy="502754"/>
          </a:xfrm>
          <a:prstGeom prst="rect">
            <a:avLst/>
          </a:prstGeom>
        </p:spPr>
        <p:txBody>
          <a:bodyPr vert="horz" lIns="96634" tIns="48317" rIns="96634" bIns="48317" rtlCol="0" anchor="b"/>
          <a:lstStyle>
            <a:lvl1pPr algn="l">
              <a:defRPr sz="1300"/>
            </a:lvl1pPr>
          </a:lstStyle>
          <a:p>
            <a:endParaRPr lang="en-GB" dirty="0"/>
          </a:p>
        </p:txBody>
      </p:sp>
      <p:sp>
        <p:nvSpPr>
          <p:cNvPr id="5" name="Slide Number Placeholder 4"/>
          <p:cNvSpPr>
            <a:spLocks noGrp="1"/>
          </p:cNvSpPr>
          <p:nvPr>
            <p:ph type="sldNum" sz="quarter" idx="3"/>
          </p:nvPr>
        </p:nvSpPr>
        <p:spPr>
          <a:xfrm>
            <a:off x="3901698" y="9517547"/>
            <a:ext cx="2984870" cy="502754"/>
          </a:xfrm>
          <a:prstGeom prst="rect">
            <a:avLst/>
          </a:prstGeom>
        </p:spPr>
        <p:txBody>
          <a:bodyPr vert="horz" lIns="96634" tIns="48317" rIns="96634" bIns="48317" rtlCol="0" anchor="b"/>
          <a:lstStyle>
            <a:lvl1pPr algn="r">
              <a:defRPr sz="1300"/>
            </a:lvl1pPr>
          </a:lstStyle>
          <a:p>
            <a:fld id="{C6AC244F-E193-4B3B-A002-1B7D509D009A}" type="slidenum">
              <a:rPr lang="en-GB" smtClean="0"/>
              <a:t>‹#›</a:t>
            </a:fld>
            <a:endParaRPr lang="en-GB" dirty="0"/>
          </a:p>
        </p:txBody>
      </p:sp>
    </p:spTree>
    <p:extLst>
      <p:ext uri="{BB962C8B-B14F-4D97-AF65-F5344CB8AC3E}">
        <p14:creationId xmlns:p14="http://schemas.microsoft.com/office/powerpoint/2010/main" val="41451758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2984870" cy="502755"/>
          </a:xfrm>
          <a:prstGeom prst="rect">
            <a:avLst/>
          </a:prstGeom>
        </p:spPr>
        <p:txBody>
          <a:bodyPr vert="horz" lIns="96634" tIns="48317" rIns="96634" bIns="48317" rtlCol="0"/>
          <a:lstStyle>
            <a:lvl1pPr algn="l">
              <a:defRPr sz="1300"/>
            </a:lvl1pPr>
          </a:lstStyle>
          <a:p>
            <a:endParaRPr lang="en-GB" dirty="0"/>
          </a:p>
        </p:txBody>
      </p:sp>
      <p:sp>
        <p:nvSpPr>
          <p:cNvPr id="3" name="Date Placeholder 2"/>
          <p:cNvSpPr>
            <a:spLocks noGrp="1"/>
          </p:cNvSpPr>
          <p:nvPr>
            <p:ph type="dt" idx="1"/>
          </p:nvPr>
        </p:nvSpPr>
        <p:spPr>
          <a:xfrm>
            <a:off x="3901698" y="2"/>
            <a:ext cx="2984870" cy="502755"/>
          </a:xfrm>
          <a:prstGeom prst="rect">
            <a:avLst/>
          </a:prstGeom>
        </p:spPr>
        <p:txBody>
          <a:bodyPr vert="horz" lIns="96634" tIns="48317" rIns="96634" bIns="48317" rtlCol="0"/>
          <a:lstStyle>
            <a:lvl1pPr algn="r">
              <a:defRPr sz="1300"/>
            </a:lvl1pPr>
          </a:lstStyle>
          <a:p>
            <a:fld id="{092C1199-23E1-4077-B116-A4A895BB4B38}" type="datetimeFigureOut">
              <a:rPr lang="en-GB" smtClean="0"/>
              <a:t>10/03/2019</a:t>
            </a:fld>
            <a:endParaRPr lang="en-GB" dirty="0"/>
          </a:p>
        </p:txBody>
      </p:sp>
      <p:sp>
        <p:nvSpPr>
          <p:cNvPr id="4" name="Slide Image Placeholder 3"/>
          <p:cNvSpPr>
            <a:spLocks noGrp="1" noRot="1" noChangeAspect="1"/>
          </p:cNvSpPr>
          <p:nvPr>
            <p:ph type="sldImg" idx="2"/>
          </p:nvPr>
        </p:nvSpPr>
        <p:spPr>
          <a:xfrm>
            <a:off x="438150" y="1252538"/>
            <a:ext cx="6011863" cy="3382962"/>
          </a:xfrm>
          <a:prstGeom prst="rect">
            <a:avLst/>
          </a:prstGeom>
          <a:noFill/>
          <a:ln w="12700">
            <a:solidFill>
              <a:prstClr val="black"/>
            </a:solidFill>
          </a:ln>
        </p:spPr>
        <p:txBody>
          <a:bodyPr vert="horz" lIns="96634" tIns="48317" rIns="96634" bIns="48317" rtlCol="0" anchor="ctr"/>
          <a:lstStyle/>
          <a:p>
            <a:endParaRPr lang="en-GB" dirty="0"/>
          </a:p>
        </p:txBody>
      </p:sp>
      <p:sp>
        <p:nvSpPr>
          <p:cNvPr id="5" name="Notes Placeholder 4"/>
          <p:cNvSpPr>
            <a:spLocks noGrp="1"/>
          </p:cNvSpPr>
          <p:nvPr>
            <p:ph type="body" sz="quarter" idx="3"/>
          </p:nvPr>
        </p:nvSpPr>
        <p:spPr>
          <a:xfrm>
            <a:off x="688817" y="4822271"/>
            <a:ext cx="5510530" cy="3945493"/>
          </a:xfrm>
          <a:prstGeom prst="rect">
            <a:avLst/>
          </a:prstGeom>
        </p:spPr>
        <p:txBody>
          <a:bodyPr vert="horz" lIns="96634" tIns="48317" rIns="96634" bIns="48317"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4870" cy="502754"/>
          </a:xfrm>
          <a:prstGeom prst="rect">
            <a:avLst/>
          </a:prstGeom>
        </p:spPr>
        <p:txBody>
          <a:bodyPr vert="horz" lIns="96634" tIns="48317" rIns="96634" bIns="48317" rtlCol="0" anchor="b"/>
          <a:lstStyle>
            <a:lvl1pPr algn="l">
              <a:defRPr sz="1300"/>
            </a:lvl1pPr>
          </a:lstStyle>
          <a:p>
            <a:endParaRPr lang="en-GB" dirty="0"/>
          </a:p>
        </p:txBody>
      </p:sp>
      <p:sp>
        <p:nvSpPr>
          <p:cNvPr id="7" name="Slide Number Placeholder 6"/>
          <p:cNvSpPr>
            <a:spLocks noGrp="1"/>
          </p:cNvSpPr>
          <p:nvPr>
            <p:ph type="sldNum" sz="quarter" idx="5"/>
          </p:nvPr>
        </p:nvSpPr>
        <p:spPr>
          <a:xfrm>
            <a:off x="3901698" y="9517547"/>
            <a:ext cx="2984870" cy="502754"/>
          </a:xfrm>
          <a:prstGeom prst="rect">
            <a:avLst/>
          </a:prstGeom>
        </p:spPr>
        <p:txBody>
          <a:bodyPr vert="horz" lIns="96634" tIns="48317" rIns="96634" bIns="48317" rtlCol="0" anchor="b"/>
          <a:lstStyle>
            <a:lvl1pPr algn="r">
              <a:defRPr sz="1300"/>
            </a:lvl1pPr>
          </a:lstStyle>
          <a:p>
            <a:fld id="{01C58FE9-EF56-4732-9977-A05C7A86B112}" type="slidenum">
              <a:rPr lang="en-GB" smtClean="0"/>
              <a:t>‹#›</a:t>
            </a:fld>
            <a:endParaRPr lang="en-GB" dirty="0"/>
          </a:p>
        </p:txBody>
      </p:sp>
    </p:spTree>
    <p:extLst>
      <p:ext uri="{BB962C8B-B14F-4D97-AF65-F5344CB8AC3E}">
        <p14:creationId xmlns:p14="http://schemas.microsoft.com/office/powerpoint/2010/main" val="13617284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C58FE9-EF56-4732-9977-A05C7A86B112}" type="slidenum">
              <a:rPr lang="en-GB" smtClean="0"/>
              <a:t>1</a:t>
            </a:fld>
            <a:endParaRPr lang="en-GB" dirty="0"/>
          </a:p>
        </p:txBody>
      </p:sp>
    </p:spTree>
    <p:extLst>
      <p:ext uri="{BB962C8B-B14F-4D97-AF65-F5344CB8AC3E}">
        <p14:creationId xmlns:p14="http://schemas.microsoft.com/office/powerpoint/2010/main" val="1014947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C58FE9-EF56-4732-9977-A05C7A86B112}" type="slidenum">
              <a:rPr lang="en-GB" smtClean="0"/>
              <a:t>6</a:t>
            </a:fld>
            <a:endParaRPr lang="en-GB" dirty="0"/>
          </a:p>
        </p:txBody>
      </p:sp>
    </p:spTree>
    <p:extLst>
      <p:ext uri="{BB962C8B-B14F-4D97-AF65-F5344CB8AC3E}">
        <p14:creationId xmlns:p14="http://schemas.microsoft.com/office/powerpoint/2010/main" val="312936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C58FE9-EF56-4732-9977-A05C7A86B112}" type="slidenum">
              <a:rPr lang="en-GB" smtClean="0"/>
              <a:t>7</a:t>
            </a:fld>
            <a:endParaRPr lang="en-GB" dirty="0"/>
          </a:p>
        </p:txBody>
      </p:sp>
    </p:spTree>
    <p:extLst>
      <p:ext uri="{BB962C8B-B14F-4D97-AF65-F5344CB8AC3E}">
        <p14:creationId xmlns:p14="http://schemas.microsoft.com/office/powerpoint/2010/main" val="1248741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C58FE9-EF56-4732-9977-A05C7A86B112}" type="slidenum">
              <a:rPr lang="en-GB" smtClean="0"/>
              <a:t>8</a:t>
            </a:fld>
            <a:endParaRPr lang="en-GB" dirty="0"/>
          </a:p>
        </p:txBody>
      </p:sp>
    </p:spTree>
    <p:extLst>
      <p:ext uri="{BB962C8B-B14F-4D97-AF65-F5344CB8AC3E}">
        <p14:creationId xmlns:p14="http://schemas.microsoft.com/office/powerpoint/2010/main" val="566362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C58FE9-EF56-4732-9977-A05C7A86B112}" type="slidenum">
              <a:rPr lang="en-GB" smtClean="0"/>
              <a:t>9</a:t>
            </a:fld>
            <a:endParaRPr lang="en-GB" dirty="0"/>
          </a:p>
        </p:txBody>
      </p:sp>
    </p:spTree>
    <p:extLst>
      <p:ext uri="{BB962C8B-B14F-4D97-AF65-F5344CB8AC3E}">
        <p14:creationId xmlns:p14="http://schemas.microsoft.com/office/powerpoint/2010/main" val="2296169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C58FE9-EF56-4732-9977-A05C7A86B112}" type="slidenum">
              <a:rPr lang="en-GB" smtClean="0"/>
              <a:t>10</a:t>
            </a:fld>
            <a:endParaRPr lang="en-GB" dirty="0"/>
          </a:p>
        </p:txBody>
      </p:sp>
    </p:spTree>
    <p:extLst>
      <p:ext uri="{BB962C8B-B14F-4D97-AF65-F5344CB8AC3E}">
        <p14:creationId xmlns:p14="http://schemas.microsoft.com/office/powerpoint/2010/main" val="248540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38462926"/>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8253300"/>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3/10/2019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36923962"/>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98130330"/>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01710287"/>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74691373"/>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93961450"/>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91100712"/>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40930947"/>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89295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71879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970360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935919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687006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91329350"/>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74308870"/>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A87A34-81AB-432B-8DAE-1953F412C126}" type="datetimeFigureOut">
              <a:rPr lang="en-US" smtClean="0"/>
              <a:pPr/>
              <a:t>3/10/2019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9315148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Lst>
  <p:transition>
    <p:fade/>
  </p:transition>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ookdepository.com/Holocaust-Theology-Dan-Cohn-Sherbok/9780859896252" TargetMode="External"/><Relationship Id="rId2" Type="http://schemas.openxmlformats.org/officeDocument/2006/relationships/image" Target="../media/image1.jpg"/><Relationship Id="rId1" Type="http://schemas.openxmlformats.org/officeDocument/2006/relationships/slideLayout" Target="../slideLayouts/slideLayout2.xml"/><Relationship Id="rId5" Type="http://schemas.openxmlformats.org/officeDocument/2006/relationships/image" Target="../media/image2.jpg"/><Relationship Id="rId4" Type="http://schemas.openxmlformats.org/officeDocument/2006/relationships/hyperlink" Target="https://www.bookdepository.com/The-Works-of-Josephus/978091357386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acred-texts.com/jud/josephus/"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it.ly/2TEbs8p"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hyperlink" Target="https://bit.ly/2EIw31O"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bit.ly/2EIw31O" TargetMode="External"/><Relationship Id="rId7" Type="http://schemas.openxmlformats.org/officeDocument/2006/relationships/hyperlink" Target="http://sacred-texts.com/jud/josephus/" TargetMode="External"/><Relationship Id="rId2" Type="http://schemas.openxmlformats.org/officeDocument/2006/relationships/hyperlink" Target="https://bit.ly/2TEbs8p" TargetMode="External"/><Relationship Id="rId1" Type="http://schemas.openxmlformats.org/officeDocument/2006/relationships/slideLayout" Target="../slideLayouts/slideLayout2.xml"/><Relationship Id="rId6" Type="http://schemas.openxmlformats.org/officeDocument/2006/relationships/hyperlink" Target="https://www.bookdepository.com/The-Works-of-Josephus/9780913573860" TargetMode="External"/><Relationship Id="rId5" Type="http://schemas.openxmlformats.org/officeDocument/2006/relationships/hyperlink" Target="https://www.bookdepository.com/Holocaust-Theology-Dan-Cohn-Sherbok/9780859896252" TargetMode="External"/><Relationship Id="rId4" Type="http://schemas.openxmlformats.org/officeDocument/2006/relationships/hyperlink" Target="http://www.oxfordscholarship.com.ezproxy.uwtsd.ac.uk/view/10.1093/acprof:oso/9780199928613.001.0001/acprof-9780199928613-chapter-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E6DE4-B24B-4540-A9D2-66BF5EBF73CB}"/>
              </a:ext>
            </a:extLst>
          </p:cNvPr>
          <p:cNvSpPr>
            <a:spLocks noGrp="1"/>
          </p:cNvSpPr>
          <p:nvPr>
            <p:ph type="ctrTitle"/>
          </p:nvPr>
        </p:nvSpPr>
        <p:spPr>
          <a:xfrm>
            <a:off x="731520" y="2404531"/>
            <a:ext cx="8755379" cy="1646302"/>
          </a:xfrm>
        </p:spPr>
        <p:txBody>
          <a:bodyPr/>
          <a:lstStyle/>
          <a:p>
            <a:pPr algn="ctr"/>
            <a:r>
              <a:rPr lang="en-GB" sz="4800" dirty="0"/>
              <a:t>Comparing the Theological and Philosophical Responses of the Two Great Jewish Catastrophes</a:t>
            </a:r>
          </a:p>
        </p:txBody>
      </p:sp>
      <p:sp>
        <p:nvSpPr>
          <p:cNvPr id="3" name="Subtitle 2">
            <a:extLst>
              <a:ext uri="{FF2B5EF4-FFF2-40B4-BE49-F238E27FC236}">
                <a16:creationId xmlns:a16="http://schemas.microsoft.com/office/drawing/2014/main" id="{A30DE568-37CF-4966-8AA5-66054F2A589F}"/>
              </a:ext>
            </a:extLst>
          </p:cNvPr>
          <p:cNvSpPr>
            <a:spLocks noGrp="1"/>
          </p:cNvSpPr>
          <p:nvPr>
            <p:ph type="subTitle" idx="1"/>
          </p:nvPr>
        </p:nvSpPr>
        <p:spPr>
          <a:xfrm>
            <a:off x="1507067" y="4416593"/>
            <a:ext cx="7766936" cy="1096899"/>
          </a:xfrm>
        </p:spPr>
        <p:txBody>
          <a:bodyPr>
            <a:normAutofit/>
          </a:bodyPr>
          <a:lstStyle/>
          <a:p>
            <a:r>
              <a:rPr lang="en-GB" sz="2000" b="1" dirty="0"/>
              <a:t>HPRS6012: 1600551</a:t>
            </a:r>
          </a:p>
        </p:txBody>
      </p:sp>
    </p:spTree>
    <p:extLst>
      <p:ext uri="{BB962C8B-B14F-4D97-AF65-F5344CB8AC3E}">
        <p14:creationId xmlns:p14="http://schemas.microsoft.com/office/powerpoint/2010/main" val="1637548771"/>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CF15D-C82F-4D7C-8204-D62D0F91567C}"/>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F7ABF7C1-6FA1-459F-9CA0-A9ECB2122881}"/>
              </a:ext>
            </a:extLst>
          </p:cNvPr>
          <p:cNvSpPr>
            <a:spLocks noGrp="1"/>
          </p:cNvSpPr>
          <p:nvPr>
            <p:ph idx="1"/>
          </p:nvPr>
        </p:nvSpPr>
        <p:spPr/>
        <p:txBody>
          <a:bodyPr/>
          <a:lstStyle/>
          <a:p>
            <a:r>
              <a:rPr lang="en-GB" sz="2000" dirty="0"/>
              <a:t>Introduction to the Dissertation</a:t>
            </a:r>
          </a:p>
          <a:p>
            <a:r>
              <a:rPr lang="en-GB" sz="2000" dirty="0"/>
              <a:t>Methodology</a:t>
            </a:r>
          </a:p>
          <a:p>
            <a:r>
              <a:rPr lang="en-GB" sz="2000" dirty="0"/>
              <a:t>Chapter 1: Destruction of the Second Temple</a:t>
            </a:r>
          </a:p>
          <a:p>
            <a:r>
              <a:rPr lang="en-GB" sz="2000" dirty="0"/>
              <a:t>Chapter 2: The Shoah</a:t>
            </a:r>
          </a:p>
          <a:p>
            <a:r>
              <a:rPr lang="en-GB" sz="2000" dirty="0"/>
              <a:t>Chapter 3: Comparing the Theological and Philosophical Responses</a:t>
            </a:r>
          </a:p>
          <a:p>
            <a:r>
              <a:rPr lang="en-GB" sz="2000" dirty="0"/>
              <a:t>Next Steps</a:t>
            </a:r>
          </a:p>
          <a:p>
            <a:r>
              <a:rPr lang="en-GB" sz="2000" dirty="0"/>
              <a:t>Bibliography</a:t>
            </a:r>
          </a:p>
          <a:p>
            <a:endParaRPr lang="en-GB" dirty="0"/>
          </a:p>
        </p:txBody>
      </p:sp>
    </p:spTree>
    <p:extLst>
      <p:ext uri="{BB962C8B-B14F-4D97-AF65-F5344CB8AC3E}">
        <p14:creationId xmlns:p14="http://schemas.microsoft.com/office/powerpoint/2010/main" val="4231348424"/>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206F2-5062-4A23-B5AD-3C0D109E5C4D}"/>
              </a:ext>
            </a:extLst>
          </p:cNvPr>
          <p:cNvSpPr>
            <a:spLocks noGrp="1"/>
          </p:cNvSpPr>
          <p:nvPr>
            <p:ph type="title"/>
          </p:nvPr>
        </p:nvSpPr>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9FABF9DB-0D6B-4F07-A738-E043624102F4}"/>
              </a:ext>
            </a:extLst>
          </p:cNvPr>
          <p:cNvSpPr>
            <a:spLocks noGrp="1"/>
          </p:cNvSpPr>
          <p:nvPr>
            <p:ph idx="1"/>
          </p:nvPr>
        </p:nvSpPr>
        <p:spPr>
          <a:xfrm>
            <a:off x="677334" y="2334764"/>
            <a:ext cx="8596668" cy="2977468"/>
          </a:xfrm>
        </p:spPr>
        <p:txBody>
          <a:bodyPr>
            <a:normAutofit/>
          </a:bodyPr>
          <a:lstStyle/>
          <a:p>
            <a:r>
              <a:rPr lang="en-GB" dirty="0"/>
              <a:t>To outline the key theological and philosophical responses which resulted from the destruction of the second Temple in 70 CE and the Shoah.</a:t>
            </a:r>
          </a:p>
          <a:p>
            <a:r>
              <a:rPr lang="en-GB" dirty="0"/>
              <a:t>To compare the responses to the two catastrophes outlining any similarities and differences between the impact that these events had on the Jewish community and their response to extreme suffering. </a:t>
            </a:r>
          </a:p>
          <a:p>
            <a:r>
              <a:rPr lang="en-GB" dirty="0"/>
              <a:t>Judaism is a religion which has a great history of faith and survival despite suffering experienced through catastrophes such as the destruction of the second Temple and the Shoah. </a:t>
            </a:r>
          </a:p>
        </p:txBody>
      </p:sp>
    </p:spTree>
    <p:extLst>
      <p:ext uri="{BB962C8B-B14F-4D97-AF65-F5344CB8AC3E}">
        <p14:creationId xmlns:p14="http://schemas.microsoft.com/office/powerpoint/2010/main" val="1288101021"/>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4C42C-4147-45EF-9DB2-C15EECD8ADA9}"/>
              </a:ext>
            </a:extLst>
          </p:cNvPr>
          <p:cNvSpPr>
            <a:spLocks noGrp="1"/>
          </p:cNvSpPr>
          <p:nvPr>
            <p:ph type="title"/>
          </p:nvPr>
        </p:nvSpPr>
        <p:spPr/>
        <p:txBody>
          <a:bodyPr>
            <a:normAutofit/>
          </a:bodyPr>
          <a:lstStyle/>
          <a:p>
            <a:r>
              <a:rPr lang="en-GB" dirty="0"/>
              <a:t>Methodology</a:t>
            </a:r>
            <a:br>
              <a:rPr lang="en-GB" dirty="0"/>
            </a:br>
            <a:endParaRPr lang="en-GB" dirty="0"/>
          </a:p>
        </p:txBody>
      </p:sp>
      <p:sp>
        <p:nvSpPr>
          <p:cNvPr id="3" name="Content Placeholder 2">
            <a:extLst>
              <a:ext uri="{FF2B5EF4-FFF2-40B4-BE49-F238E27FC236}">
                <a16:creationId xmlns:a16="http://schemas.microsoft.com/office/drawing/2014/main" id="{B003A7E9-72ED-4223-9F10-A16D1400BF7F}"/>
              </a:ext>
            </a:extLst>
          </p:cNvPr>
          <p:cNvSpPr>
            <a:spLocks noGrp="1"/>
          </p:cNvSpPr>
          <p:nvPr>
            <p:ph idx="1"/>
          </p:nvPr>
        </p:nvSpPr>
        <p:spPr/>
        <p:txBody>
          <a:bodyPr/>
          <a:lstStyle/>
          <a:p>
            <a:r>
              <a:rPr lang="en-GB" dirty="0"/>
              <a:t>A library-based approach using primary and secondary academic sources adding weight to the overall argument of the dissertation. </a:t>
            </a:r>
          </a:p>
          <a:p>
            <a:r>
              <a:rPr lang="en-GB" dirty="0"/>
              <a:t>Primary Sources: Josephus, apocalyptic literature.</a:t>
            </a:r>
          </a:p>
          <a:p>
            <a:r>
              <a:rPr lang="en-GB" dirty="0"/>
              <a:t>Secondary Sources: Richard Rubenstein, Dan Cohn- </a:t>
            </a:r>
            <a:r>
              <a:rPr lang="en-GB" dirty="0" err="1"/>
              <a:t>Sherbok</a:t>
            </a:r>
            <a:r>
              <a:rPr lang="en-GB" dirty="0"/>
              <a:t>.</a:t>
            </a:r>
          </a:p>
          <a:p>
            <a:endParaRPr lang="en-GB" dirty="0"/>
          </a:p>
        </p:txBody>
      </p:sp>
      <p:pic>
        <p:nvPicPr>
          <p:cNvPr id="5" name="Picture 4">
            <a:extLst>
              <a:ext uri="{FF2B5EF4-FFF2-40B4-BE49-F238E27FC236}">
                <a16:creationId xmlns:a16="http://schemas.microsoft.com/office/drawing/2014/main" id="{8355E76E-ECB0-4D12-9994-3E01E1B22F27}"/>
              </a:ext>
            </a:extLst>
          </p:cNvPr>
          <p:cNvPicPr>
            <a:picLocks noChangeAspect="1"/>
          </p:cNvPicPr>
          <p:nvPr/>
        </p:nvPicPr>
        <p:blipFill rotWithShape="1">
          <a:blip r:embed="rId2"/>
          <a:srcRect t="4451" b="3792"/>
          <a:stretch/>
        </p:blipFill>
        <p:spPr>
          <a:xfrm>
            <a:off x="9456235" y="72907"/>
            <a:ext cx="2653990" cy="3333791"/>
          </a:xfrm>
          <a:prstGeom prst="rect">
            <a:avLst/>
          </a:prstGeom>
        </p:spPr>
      </p:pic>
      <p:sp>
        <p:nvSpPr>
          <p:cNvPr id="6" name="TextBox 5">
            <a:extLst>
              <a:ext uri="{FF2B5EF4-FFF2-40B4-BE49-F238E27FC236}">
                <a16:creationId xmlns:a16="http://schemas.microsoft.com/office/drawing/2014/main" id="{6CA78A2D-B43C-47EE-AEA7-1DA05D25C939}"/>
              </a:ext>
            </a:extLst>
          </p:cNvPr>
          <p:cNvSpPr txBox="1"/>
          <p:nvPr/>
        </p:nvSpPr>
        <p:spPr>
          <a:xfrm>
            <a:off x="677334" y="4747293"/>
            <a:ext cx="8065222" cy="2031325"/>
          </a:xfrm>
          <a:prstGeom prst="rect">
            <a:avLst/>
          </a:prstGeom>
          <a:noFill/>
        </p:spPr>
        <p:txBody>
          <a:bodyPr wrap="square" rtlCol="0">
            <a:spAutoFit/>
          </a:bodyPr>
          <a:lstStyle/>
          <a:p>
            <a:pPr marL="342900" indent="-342900">
              <a:buFontTx/>
              <a:buAutoNum type="arabicParenBoth"/>
            </a:pPr>
            <a:r>
              <a:rPr lang="en-GB" dirty="0"/>
              <a:t>Book Depository. ‘</a:t>
            </a:r>
            <a:r>
              <a:rPr lang="en-GB" i="1" dirty="0"/>
              <a:t>Holocaust Theology’</a:t>
            </a:r>
            <a:r>
              <a:rPr lang="en-GB" dirty="0"/>
              <a:t>. [image] Available at: </a:t>
            </a:r>
            <a:r>
              <a:rPr lang="en-GB" dirty="0">
                <a:hlinkClick r:id="rId3"/>
              </a:rPr>
              <a:t>https://www.bookdepository.com/Holocaust-Theology-Dan-Cohn-Sherbok/9780859896252</a:t>
            </a:r>
            <a:r>
              <a:rPr lang="en-GB" dirty="0"/>
              <a:t> [Accessed: 01 March 2019]. </a:t>
            </a:r>
          </a:p>
          <a:p>
            <a:pPr marL="342900" indent="-342900">
              <a:buFontTx/>
              <a:buAutoNum type="arabicParenBoth"/>
            </a:pPr>
            <a:r>
              <a:rPr lang="en-GB" dirty="0"/>
              <a:t>Book Depository. ‘</a:t>
            </a:r>
            <a:r>
              <a:rPr lang="en-GB" i="1" dirty="0"/>
              <a:t>The Works of Josephus’</a:t>
            </a:r>
            <a:r>
              <a:rPr lang="en-GB" dirty="0"/>
              <a:t>. [image] Available at: </a:t>
            </a:r>
            <a:r>
              <a:rPr lang="en-GB" dirty="0">
                <a:hlinkClick r:id="rId4"/>
              </a:rPr>
              <a:t>https://www.bookdepository.com/The-Works-of-Josephus/9780913573860</a:t>
            </a:r>
            <a:r>
              <a:rPr lang="en-GB" dirty="0"/>
              <a:t>[Accessed: 01 March 2019].</a:t>
            </a:r>
          </a:p>
          <a:p>
            <a:pPr marL="342900" indent="-342900">
              <a:buAutoNum type="arabicParenBoth"/>
            </a:pPr>
            <a:endParaRPr lang="en-GB" dirty="0"/>
          </a:p>
        </p:txBody>
      </p:sp>
      <p:pic>
        <p:nvPicPr>
          <p:cNvPr id="8" name="Picture 7" descr="A picture containing text, book, object, coin&#10;&#10;Description automatically generated">
            <a:extLst>
              <a:ext uri="{FF2B5EF4-FFF2-40B4-BE49-F238E27FC236}">
                <a16:creationId xmlns:a16="http://schemas.microsoft.com/office/drawing/2014/main" id="{62212345-E4A0-4B97-9C1A-73404399DA4B}"/>
              </a:ext>
            </a:extLst>
          </p:cNvPr>
          <p:cNvPicPr>
            <a:picLocks noChangeAspect="1"/>
          </p:cNvPicPr>
          <p:nvPr/>
        </p:nvPicPr>
        <p:blipFill>
          <a:blip r:embed="rId5"/>
          <a:stretch>
            <a:fillRect/>
          </a:stretch>
        </p:blipFill>
        <p:spPr>
          <a:xfrm>
            <a:off x="9456235" y="3509938"/>
            <a:ext cx="2653990" cy="3292309"/>
          </a:xfrm>
          <a:prstGeom prst="rect">
            <a:avLst/>
          </a:prstGeom>
        </p:spPr>
      </p:pic>
      <p:sp>
        <p:nvSpPr>
          <p:cNvPr id="9" name="TextBox 8">
            <a:extLst>
              <a:ext uri="{FF2B5EF4-FFF2-40B4-BE49-F238E27FC236}">
                <a16:creationId xmlns:a16="http://schemas.microsoft.com/office/drawing/2014/main" id="{66627FF4-A1A3-4A86-B5AD-E727CDA80EBA}"/>
              </a:ext>
            </a:extLst>
          </p:cNvPr>
          <p:cNvSpPr txBox="1"/>
          <p:nvPr/>
        </p:nvSpPr>
        <p:spPr>
          <a:xfrm>
            <a:off x="8987879" y="117511"/>
            <a:ext cx="531445" cy="369332"/>
          </a:xfrm>
          <a:prstGeom prst="rect">
            <a:avLst/>
          </a:prstGeom>
          <a:noFill/>
        </p:spPr>
        <p:txBody>
          <a:bodyPr wrap="square" rtlCol="0">
            <a:spAutoFit/>
          </a:bodyPr>
          <a:lstStyle/>
          <a:p>
            <a:r>
              <a:rPr lang="en-GB" dirty="0"/>
              <a:t>(1)</a:t>
            </a:r>
          </a:p>
        </p:txBody>
      </p:sp>
      <p:sp>
        <p:nvSpPr>
          <p:cNvPr id="10" name="TextBox 9">
            <a:extLst>
              <a:ext uri="{FF2B5EF4-FFF2-40B4-BE49-F238E27FC236}">
                <a16:creationId xmlns:a16="http://schemas.microsoft.com/office/drawing/2014/main" id="{70707DED-813A-44FB-87A5-29FAF9011D91}"/>
              </a:ext>
            </a:extLst>
          </p:cNvPr>
          <p:cNvSpPr txBox="1"/>
          <p:nvPr/>
        </p:nvSpPr>
        <p:spPr>
          <a:xfrm>
            <a:off x="9073373" y="3771397"/>
            <a:ext cx="531445" cy="369332"/>
          </a:xfrm>
          <a:prstGeom prst="rect">
            <a:avLst/>
          </a:prstGeom>
          <a:noFill/>
        </p:spPr>
        <p:txBody>
          <a:bodyPr wrap="square" rtlCol="0">
            <a:spAutoFit/>
          </a:bodyPr>
          <a:lstStyle/>
          <a:p>
            <a:r>
              <a:rPr lang="en-GB" dirty="0"/>
              <a:t>(2)</a:t>
            </a:r>
          </a:p>
        </p:txBody>
      </p:sp>
    </p:spTree>
    <p:extLst>
      <p:ext uri="{BB962C8B-B14F-4D97-AF65-F5344CB8AC3E}">
        <p14:creationId xmlns:p14="http://schemas.microsoft.com/office/powerpoint/2010/main" val="1303680323"/>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81528-D819-476C-81CC-B7B17A07AEE7}"/>
              </a:ext>
            </a:extLst>
          </p:cNvPr>
          <p:cNvSpPr>
            <a:spLocks noGrp="1"/>
          </p:cNvSpPr>
          <p:nvPr>
            <p:ph type="title"/>
          </p:nvPr>
        </p:nvSpPr>
        <p:spPr/>
        <p:txBody>
          <a:bodyPr/>
          <a:lstStyle/>
          <a:p>
            <a:r>
              <a:rPr lang="en-GB" dirty="0"/>
              <a:t>Chapter 1: Context</a:t>
            </a:r>
            <a:br>
              <a:rPr lang="en-GB" dirty="0"/>
            </a:br>
            <a:r>
              <a:rPr lang="en-GB" dirty="0"/>
              <a:t>Destruction of the Second Temple</a:t>
            </a:r>
          </a:p>
        </p:txBody>
      </p:sp>
      <p:sp>
        <p:nvSpPr>
          <p:cNvPr id="3" name="Content Placeholder 2">
            <a:extLst>
              <a:ext uri="{FF2B5EF4-FFF2-40B4-BE49-F238E27FC236}">
                <a16:creationId xmlns:a16="http://schemas.microsoft.com/office/drawing/2014/main" id="{9C5EA8DE-7CE1-4D9A-96F5-5BB15FE04A9E}"/>
              </a:ext>
            </a:extLst>
          </p:cNvPr>
          <p:cNvSpPr>
            <a:spLocks noGrp="1"/>
          </p:cNvSpPr>
          <p:nvPr>
            <p:ph idx="1"/>
          </p:nvPr>
        </p:nvSpPr>
        <p:spPr/>
        <p:txBody>
          <a:bodyPr/>
          <a:lstStyle/>
          <a:p>
            <a:r>
              <a:rPr lang="en-GB" dirty="0"/>
              <a:t>Sources used: Josephus, Apocalyptic Genre: 4 Ezra, 2 Baruch.</a:t>
            </a:r>
          </a:p>
          <a:p>
            <a:r>
              <a:rPr lang="en-GB" dirty="0"/>
              <a:t>Destruction of the second temple in 70 CE is one of the major Jewish catastrophes at the hands of the Romans following it’s first destruction in 587 BCE.</a:t>
            </a:r>
          </a:p>
          <a:p>
            <a:r>
              <a:rPr lang="en-GB" dirty="0"/>
              <a:t>This event bought about great theological and philosophical questioning, the responses of which feature in the writing of Josephus and the author’s of the apocalyptic texts. </a:t>
            </a:r>
          </a:p>
          <a:p>
            <a:endParaRPr lang="en-GB" dirty="0"/>
          </a:p>
        </p:txBody>
      </p:sp>
    </p:spTree>
    <p:extLst>
      <p:ext uri="{BB962C8B-B14F-4D97-AF65-F5344CB8AC3E}">
        <p14:creationId xmlns:p14="http://schemas.microsoft.com/office/powerpoint/2010/main" val="1983203170"/>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206F2-5062-4A23-B5AD-3C0D109E5C4D}"/>
              </a:ext>
            </a:extLst>
          </p:cNvPr>
          <p:cNvSpPr>
            <a:spLocks noGrp="1"/>
          </p:cNvSpPr>
          <p:nvPr>
            <p:ph type="title"/>
          </p:nvPr>
        </p:nvSpPr>
        <p:spPr/>
        <p:txBody>
          <a:bodyPr/>
          <a:lstStyle/>
          <a:p>
            <a:r>
              <a:rPr lang="en-GB" dirty="0"/>
              <a:t>Chapter 1: Destruction of the Second Temple (Josephus)</a:t>
            </a:r>
          </a:p>
        </p:txBody>
      </p:sp>
      <p:sp>
        <p:nvSpPr>
          <p:cNvPr id="3" name="Content Placeholder 2">
            <a:extLst>
              <a:ext uri="{FF2B5EF4-FFF2-40B4-BE49-F238E27FC236}">
                <a16:creationId xmlns:a16="http://schemas.microsoft.com/office/drawing/2014/main" id="{9FABF9DB-0D6B-4F07-A738-E043624102F4}"/>
              </a:ext>
            </a:extLst>
          </p:cNvPr>
          <p:cNvSpPr>
            <a:spLocks noGrp="1"/>
          </p:cNvSpPr>
          <p:nvPr>
            <p:ph idx="1"/>
          </p:nvPr>
        </p:nvSpPr>
        <p:spPr/>
        <p:txBody>
          <a:bodyPr>
            <a:normAutofit/>
          </a:bodyPr>
          <a:lstStyle/>
          <a:p>
            <a:r>
              <a:rPr lang="en-GB" dirty="0"/>
              <a:t>Flavius Josephus (37- c.100 CE). A Jewish historian who provides great historical and theological value as part of his reflections contained in </a:t>
            </a:r>
            <a:r>
              <a:rPr lang="en-GB" i="1" dirty="0"/>
              <a:t>Jewish War (c. 75 CE) </a:t>
            </a:r>
            <a:r>
              <a:rPr lang="en-GB" dirty="0"/>
              <a:t>written in the immediate aftermath of the destruction of the second Temple in 70 CE. </a:t>
            </a:r>
          </a:p>
          <a:p>
            <a:r>
              <a:rPr lang="en-GB" dirty="0"/>
              <a:t>The sin of the Jewish people: ‘…they were the tyrants among the Jews who brought the Roman power upon us…’ (</a:t>
            </a:r>
            <a:r>
              <a:rPr lang="en-GB" i="1" dirty="0"/>
              <a:t>Jewish War, </a:t>
            </a:r>
            <a:r>
              <a:rPr lang="en-GB" dirty="0"/>
              <a:t>preface: 10</a:t>
            </a:r>
            <a:r>
              <a:rPr lang="en-GB" i="1" dirty="0"/>
              <a:t>)</a:t>
            </a:r>
          </a:p>
          <a:p>
            <a:r>
              <a:rPr lang="en-GB" dirty="0"/>
              <a:t>Taking up arms against the Romans demonstrates a lack of trust in God to resolve the situation.</a:t>
            </a:r>
          </a:p>
        </p:txBody>
      </p:sp>
      <p:pic>
        <p:nvPicPr>
          <p:cNvPr id="5" name="Picture 4" descr="A person looking at the camera&#10;&#10;Description automatically generated">
            <a:extLst>
              <a:ext uri="{FF2B5EF4-FFF2-40B4-BE49-F238E27FC236}">
                <a16:creationId xmlns:a16="http://schemas.microsoft.com/office/drawing/2014/main" id="{E71E37E3-C480-489F-BB06-2255543D9614}"/>
              </a:ext>
            </a:extLst>
          </p:cNvPr>
          <p:cNvPicPr>
            <a:picLocks noChangeAspect="1"/>
          </p:cNvPicPr>
          <p:nvPr/>
        </p:nvPicPr>
        <p:blipFill>
          <a:blip r:embed="rId3"/>
          <a:stretch>
            <a:fillRect/>
          </a:stretch>
        </p:blipFill>
        <p:spPr>
          <a:xfrm>
            <a:off x="9790772" y="164919"/>
            <a:ext cx="2235508" cy="2605013"/>
          </a:xfrm>
          <a:prstGeom prst="rect">
            <a:avLst/>
          </a:prstGeom>
        </p:spPr>
      </p:pic>
      <p:sp>
        <p:nvSpPr>
          <p:cNvPr id="7" name="TextBox 6">
            <a:extLst>
              <a:ext uri="{FF2B5EF4-FFF2-40B4-BE49-F238E27FC236}">
                <a16:creationId xmlns:a16="http://schemas.microsoft.com/office/drawing/2014/main" id="{AF061DEB-BAFC-4069-ABBD-DF5F42551122}"/>
              </a:ext>
            </a:extLst>
          </p:cNvPr>
          <p:cNvSpPr txBox="1"/>
          <p:nvPr/>
        </p:nvSpPr>
        <p:spPr>
          <a:xfrm>
            <a:off x="677334" y="6027563"/>
            <a:ext cx="8065222" cy="646331"/>
          </a:xfrm>
          <a:prstGeom prst="rect">
            <a:avLst/>
          </a:prstGeom>
          <a:noFill/>
        </p:spPr>
        <p:txBody>
          <a:bodyPr wrap="square" rtlCol="0">
            <a:spAutoFit/>
          </a:bodyPr>
          <a:lstStyle/>
          <a:p>
            <a:pPr marL="342900" indent="-342900">
              <a:buFontTx/>
              <a:buAutoNum type="arabicParenBoth"/>
            </a:pPr>
            <a:r>
              <a:rPr lang="en-GB" dirty="0"/>
              <a:t>Sacred Texts. ‘</a:t>
            </a:r>
            <a:r>
              <a:rPr lang="en-GB" i="1" dirty="0"/>
              <a:t>The Works of Flavius Josephus’</a:t>
            </a:r>
            <a:r>
              <a:rPr lang="en-GB" dirty="0"/>
              <a:t>. [image] Available at: </a:t>
            </a:r>
            <a:r>
              <a:rPr lang="en-GB" dirty="0">
                <a:hlinkClick r:id="rId4"/>
              </a:rPr>
              <a:t>http://sacred-texts.com/jud/josephus/</a:t>
            </a:r>
            <a:r>
              <a:rPr lang="en-GB" dirty="0"/>
              <a:t>[Accessed: 03 March 2019].</a:t>
            </a:r>
          </a:p>
        </p:txBody>
      </p:sp>
      <p:sp>
        <p:nvSpPr>
          <p:cNvPr id="8" name="TextBox 7">
            <a:extLst>
              <a:ext uri="{FF2B5EF4-FFF2-40B4-BE49-F238E27FC236}">
                <a16:creationId xmlns:a16="http://schemas.microsoft.com/office/drawing/2014/main" id="{BFE3BE56-D45A-4CD6-865A-754C5EA49B5F}"/>
              </a:ext>
            </a:extLst>
          </p:cNvPr>
          <p:cNvSpPr txBox="1"/>
          <p:nvPr/>
        </p:nvSpPr>
        <p:spPr>
          <a:xfrm>
            <a:off x="9385512" y="2475571"/>
            <a:ext cx="516770" cy="369332"/>
          </a:xfrm>
          <a:prstGeom prst="rect">
            <a:avLst/>
          </a:prstGeom>
          <a:noFill/>
        </p:spPr>
        <p:txBody>
          <a:bodyPr wrap="square" rtlCol="0">
            <a:spAutoFit/>
          </a:bodyPr>
          <a:lstStyle/>
          <a:p>
            <a:r>
              <a:rPr lang="en-GB" dirty="0"/>
              <a:t>(1)</a:t>
            </a:r>
          </a:p>
        </p:txBody>
      </p:sp>
    </p:spTree>
    <p:extLst>
      <p:ext uri="{BB962C8B-B14F-4D97-AF65-F5344CB8AC3E}">
        <p14:creationId xmlns:p14="http://schemas.microsoft.com/office/powerpoint/2010/main" val="782360287"/>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206F2-5062-4A23-B5AD-3C0D109E5C4D}"/>
              </a:ext>
            </a:extLst>
          </p:cNvPr>
          <p:cNvSpPr>
            <a:spLocks noGrp="1"/>
          </p:cNvSpPr>
          <p:nvPr>
            <p:ph type="title"/>
          </p:nvPr>
        </p:nvSpPr>
        <p:spPr/>
        <p:txBody>
          <a:bodyPr/>
          <a:lstStyle/>
          <a:p>
            <a:r>
              <a:rPr lang="en-GB" dirty="0"/>
              <a:t>Chapter 1: Destruction of the Second Temple (4 Ezra)</a:t>
            </a:r>
          </a:p>
        </p:txBody>
      </p:sp>
      <p:sp>
        <p:nvSpPr>
          <p:cNvPr id="3" name="Content Placeholder 2">
            <a:extLst>
              <a:ext uri="{FF2B5EF4-FFF2-40B4-BE49-F238E27FC236}">
                <a16:creationId xmlns:a16="http://schemas.microsoft.com/office/drawing/2014/main" id="{9FABF9DB-0D6B-4F07-A738-E043624102F4}"/>
              </a:ext>
            </a:extLst>
          </p:cNvPr>
          <p:cNvSpPr>
            <a:spLocks noGrp="1"/>
          </p:cNvSpPr>
          <p:nvPr>
            <p:ph idx="1"/>
          </p:nvPr>
        </p:nvSpPr>
        <p:spPr/>
        <p:txBody>
          <a:bodyPr>
            <a:normAutofit/>
          </a:bodyPr>
          <a:lstStyle/>
          <a:p>
            <a:r>
              <a:rPr lang="en-GB" dirty="0"/>
              <a:t>Apocalyptic text (containing a revelation concerning end-times/the age to come) composed around the end of the 1</a:t>
            </a:r>
            <a:r>
              <a:rPr lang="en-GB" baseline="30000" dirty="0"/>
              <a:t>st</a:t>
            </a:r>
            <a:r>
              <a:rPr lang="en-GB" dirty="0"/>
              <a:t> century/beginning of the 2</a:t>
            </a:r>
            <a:r>
              <a:rPr lang="en-GB" baseline="30000" dirty="0"/>
              <a:t>nd</a:t>
            </a:r>
            <a:r>
              <a:rPr lang="en-GB" dirty="0"/>
              <a:t> century CE. </a:t>
            </a:r>
          </a:p>
          <a:p>
            <a:r>
              <a:rPr lang="en-GB" dirty="0"/>
              <a:t>Set in the fictional setting of the Babylonian exile, the content focuses on the theological implications which result from the destruction of the second temple. </a:t>
            </a:r>
          </a:p>
          <a:p>
            <a:r>
              <a:rPr lang="en-GB" dirty="0"/>
              <a:t>Evil Heart: ‘For the first Adam, burdened with an evil heart, transgressed and was overcome, as were also all who were descended from him… what was good departed, and the evil remained’. (4 Ezra 3:21-3) </a:t>
            </a:r>
          </a:p>
          <a:p>
            <a:r>
              <a:rPr lang="en-GB" dirty="0"/>
              <a:t>Divine Punishment: ‘Therefore unless the living pass through the difficult and vain experiences, they can never receive those things that have been reserved for them’. (4 Ezra 7: 14-15).</a:t>
            </a:r>
          </a:p>
          <a:p>
            <a:endParaRPr lang="en-GB" dirty="0"/>
          </a:p>
          <a:p>
            <a:endParaRPr lang="en-GB" dirty="0"/>
          </a:p>
        </p:txBody>
      </p:sp>
    </p:spTree>
    <p:extLst>
      <p:ext uri="{BB962C8B-B14F-4D97-AF65-F5344CB8AC3E}">
        <p14:creationId xmlns:p14="http://schemas.microsoft.com/office/powerpoint/2010/main" val="349194725"/>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206F2-5062-4A23-B5AD-3C0D109E5C4D}"/>
              </a:ext>
            </a:extLst>
          </p:cNvPr>
          <p:cNvSpPr>
            <a:spLocks noGrp="1"/>
          </p:cNvSpPr>
          <p:nvPr>
            <p:ph type="title"/>
          </p:nvPr>
        </p:nvSpPr>
        <p:spPr/>
        <p:txBody>
          <a:bodyPr/>
          <a:lstStyle/>
          <a:p>
            <a:r>
              <a:rPr lang="en-GB" dirty="0"/>
              <a:t>Chapter 1: Destruction of the Second Temple (2 Baruch)</a:t>
            </a:r>
          </a:p>
        </p:txBody>
      </p:sp>
      <p:sp>
        <p:nvSpPr>
          <p:cNvPr id="3" name="Content Placeholder 2">
            <a:extLst>
              <a:ext uri="{FF2B5EF4-FFF2-40B4-BE49-F238E27FC236}">
                <a16:creationId xmlns:a16="http://schemas.microsoft.com/office/drawing/2014/main" id="{9FABF9DB-0D6B-4F07-A738-E043624102F4}"/>
              </a:ext>
            </a:extLst>
          </p:cNvPr>
          <p:cNvSpPr>
            <a:spLocks noGrp="1"/>
          </p:cNvSpPr>
          <p:nvPr>
            <p:ph idx="1"/>
          </p:nvPr>
        </p:nvSpPr>
        <p:spPr/>
        <p:txBody>
          <a:bodyPr>
            <a:normAutofit/>
          </a:bodyPr>
          <a:lstStyle/>
          <a:p>
            <a:r>
              <a:rPr lang="en-GB" dirty="0"/>
              <a:t>Set during the Babylonian conquest of Jerusalem in 587 BCE containing a set of revelations to the secretary of the prophet Jeremiah (Baruch) to address the implications of the fall of the second temple. Composed between 70-132 CE.</a:t>
            </a:r>
          </a:p>
          <a:p>
            <a:r>
              <a:rPr lang="en-GB" dirty="0"/>
              <a:t>‘And those who do not love your Law are justly perishing. And the torment of judgment will fall upon those who have not subjected themselves to your power’. (2 Baruch 54:14-15)</a:t>
            </a:r>
          </a:p>
          <a:p>
            <a:r>
              <a:rPr lang="en-GB" dirty="0"/>
              <a:t>‘You, however, if you prepare your minds to sow into them the fruits of the law, he shall protect you in the time in which the Mighty One shall shake the entire creation (2 Baruch 32:1-2). </a:t>
            </a:r>
          </a:p>
          <a:p>
            <a:r>
              <a:rPr lang="en-GB" dirty="0"/>
              <a:t>The age to come: God’s plan for humanity is explained in 2 Baruch 23:4-7.</a:t>
            </a:r>
          </a:p>
        </p:txBody>
      </p:sp>
    </p:spTree>
    <p:extLst>
      <p:ext uri="{BB962C8B-B14F-4D97-AF65-F5344CB8AC3E}">
        <p14:creationId xmlns:p14="http://schemas.microsoft.com/office/powerpoint/2010/main" val="328337116"/>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659A3-F347-4C7B-9B83-DE23BDB62A7E}"/>
              </a:ext>
            </a:extLst>
          </p:cNvPr>
          <p:cNvSpPr>
            <a:spLocks noGrp="1"/>
          </p:cNvSpPr>
          <p:nvPr>
            <p:ph type="title"/>
          </p:nvPr>
        </p:nvSpPr>
        <p:spPr/>
        <p:txBody>
          <a:bodyPr/>
          <a:lstStyle/>
          <a:p>
            <a:r>
              <a:rPr lang="en-GB" dirty="0"/>
              <a:t>Chapter 2: The Shoah</a:t>
            </a:r>
          </a:p>
        </p:txBody>
      </p:sp>
      <p:sp>
        <p:nvSpPr>
          <p:cNvPr id="3" name="Content Placeholder 2">
            <a:extLst>
              <a:ext uri="{FF2B5EF4-FFF2-40B4-BE49-F238E27FC236}">
                <a16:creationId xmlns:a16="http://schemas.microsoft.com/office/drawing/2014/main" id="{87DCF53A-BDE6-4418-A6F9-4D8A4B8E7338}"/>
              </a:ext>
            </a:extLst>
          </p:cNvPr>
          <p:cNvSpPr>
            <a:spLocks noGrp="1"/>
          </p:cNvSpPr>
          <p:nvPr>
            <p:ph idx="1"/>
          </p:nvPr>
        </p:nvSpPr>
        <p:spPr>
          <a:xfrm>
            <a:off x="633792" y="1568257"/>
            <a:ext cx="8596668" cy="4110962"/>
          </a:xfrm>
        </p:spPr>
        <p:txBody>
          <a:bodyPr>
            <a:normAutofit/>
          </a:bodyPr>
          <a:lstStyle/>
          <a:p>
            <a:r>
              <a:rPr lang="en-GB" sz="1600" dirty="0"/>
              <a:t>The systematic destruction of European Jewry, 1933-45 at the hands of the Nazi’s and Adolf Hitler. Initial anti-Semitic restrictions on Jews such as their ability to integrate with the rest of society and stripping them of their citizenship soon ended in the ‘Final Solution’ a plan executed by the Nazi’s to exterminate European Jewry.(1)</a:t>
            </a:r>
          </a:p>
          <a:p>
            <a:r>
              <a:rPr lang="en-GB" sz="1600" dirty="0"/>
              <a:t>Eliezer </a:t>
            </a:r>
            <a:r>
              <a:rPr lang="en-GB" sz="1600" dirty="0" err="1"/>
              <a:t>Berkovits</a:t>
            </a:r>
            <a:r>
              <a:rPr lang="en-GB" sz="1600" dirty="0"/>
              <a:t>: </a:t>
            </a:r>
            <a:r>
              <a:rPr lang="en-GB" sz="1600" i="1" dirty="0"/>
              <a:t>Faith after the Holocaust (1973). </a:t>
            </a:r>
            <a:r>
              <a:rPr lang="en-GB" sz="1600" dirty="0"/>
              <a:t>Maintains faith in the God of the Jews in light of the Shoah. </a:t>
            </a:r>
            <a:r>
              <a:rPr lang="en-GB" sz="1600" dirty="0" err="1"/>
              <a:t>Berkovits</a:t>
            </a:r>
            <a:r>
              <a:rPr lang="en-GB" sz="1600" dirty="0"/>
              <a:t> describes the pain of an all-powerful God who must “hide his face” to allow freedom in creation to take its course. </a:t>
            </a:r>
          </a:p>
          <a:p>
            <a:r>
              <a:rPr lang="en-GB" sz="1600" dirty="0"/>
              <a:t>Ultimately, </a:t>
            </a:r>
            <a:r>
              <a:rPr lang="en-GB" sz="1600" dirty="0" err="1"/>
              <a:t>Berkovits</a:t>
            </a:r>
            <a:r>
              <a:rPr lang="en-GB" sz="1600" dirty="0"/>
              <a:t> still believes in a covenantal relationship, citing that ‘…God will never “abandon completely” His creation, or people. For the sake of both he will intervene to ensure their survival. God is hidden but not absent’. (2) </a:t>
            </a:r>
          </a:p>
          <a:p>
            <a:pPr marL="0" indent="0">
              <a:buNone/>
            </a:pPr>
            <a:endParaRPr lang="en-GB" sz="1600" dirty="0"/>
          </a:p>
        </p:txBody>
      </p:sp>
      <p:sp>
        <p:nvSpPr>
          <p:cNvPr id="4" name="TextBox 3">
            <a:extLst>
              <a:ext uri="{FF2B5EF4-FFF2-40B4-BE49-F238E27FC236}">
                <a16:creationId xmlns:a16="http://schemas.microsoft.com/office/drawing/2014/main" id="{98FE4141-1478-4095-A5A9-C357AC1684B0}"/>
              </a:ext>
            </a:extLst>
          </p:cNvPr>
          <p:cNvSpPr txBox="1"/>
          <p:nvPr/>
        </p:nvSpPr>
        <p:spPr>
          <a:xfrm>
            <a:off x="677334" y="4776795"/>
            <a:ext cx="8065222" cy="2369880"/>
          </a:xfrm>
          <a:prstGeom prst="rect">
            <a:avLst/>
          </a:prstGeom>
          <a:noFill/>
        </p:spPr>
        <p:txBody>
          <a:bodyPr wrap="square" rtlCol="0">
            <a:spAutoFit/>
          </a:bodyPr>
          <a:lstStyle/>
          <a:p>
            <a:pPr marL="342900" indent="-342900">
              <a:buAutoNum type="arabicParenBoth"/>
            </a:pPr>
            <a:r>
              <a:rPr lang="en-GB" sz="1400" dirty="0"/>
              <a:t>John, Bowker. "Holocaust, </a:t>
            </a:r>
            <a:r>
              <a:rPr lang="en-GB" sz="1400" dirty="0" err="1"/>
              <a:t>Shoʾah</a:t>
            </a:r>
            <a:r>
              <a:rPr lang="en-GB" sz="1400" dirty="0"/>
              <a:t>." The Concise Oxford Dictionary of World Religions. (Oxford University Press, January 01, 2003). Oxford Reference. Date Accessed 04 March 2019. Available at: </a:t>
            </a:r>
            <a:r>
              <a:rPr lang="en-GB" sz="1400" dirty="0">
                <a:hlinkClick r:id="rId3"/>
              </a:rPr>
              <a:t>https://bit.ly/2TEbs8p</a:t>
            </a:r>
            <a:endParaRPr lang="en-GB" sz="1400" dirty="0"/>
          </a:p>
          <a:p>
            <a:pPr marL="342900" indent="-342900">
              <a:buAutoNum type="arabicParenBoth"/>
            </a:pPr>
            <a:r>
              <a:rPr lang="en-GB" sz="1400" dirty="0"/>
              <a:t>David Hazony, ‘The Man Who Saved God from the Holocaust’, </a:t>
            </a:r>
            <a:r>
              <a:rPr lang="en-GB" sz="1400" i="1" dirty="0"/>
              <a:t>Shofar: An Interdisciplinary Journal of Jewish Studies</a:t>
            </a:r>
            <a:r>
              <a:rPr lang="en-GB" sz="1400" dirty="0"/>
              <a:t>, Vol. 31, No. 4. 2013, pp. 70-1. [Online]. Available at: </a:t>
            </a:r>
            <a:r>
              <a:rPr lang="en-GB" sz="1400" u="sng" dirty="0">
                <a:hlinkClick r:id="rId4"/>
              </a:rPr>
              <a:t>https://bit.ly/2EIw31O</a:t>
            </a:r>
            <a:r>
              <a:rPr lang="en-GB" sz="1400" u="sng" dirty="0"/>
              <a:t> </a:t>
            </a:r>
            <a:r>
              <a:rPr lang="en-GB" sz="1400" dirty="0"/>
              <a:t>, [Accessed: 5 March 2019].</a:t>
            </a:r>
          </a:p>
          <a:p>
            <a:pPr marL="342900" indent="-342900">
              <a:buAutoNum type="arabicParenBoth"/>
            </a:pPr>
            <a:r>
              <a:rPr lang="en-GB" sz="1400" dirty="0"/>
              <a:t>The gates to Sachsenhausen concentration camp featuring an infamous German phrase meaning “work sets you free”. (picture taken from author’s private collection)</a:t>
            </a:r>
          </a:p>
          <a:p>
            <a:pPr marL="342900" indent="-342900">
              <a:buAutoNum type="arabicParenBoth"/>
            </a:pPr>
            <a:endParaRPr lang="en-GB" dirty="0"/>
          </a:p>
          <a:p>
            <a:pPr marL="342900" indent="-342900">
              <a:buAutoNum type="arabicParenBoth"/>
            </a:pPr>
            <a:endParaRPr lang="en-GB" dirty="0"/>
          </a:p>
        </p:txBody>
      </p:sp>
      <p:pic>
        <p:nvPicPr>
          <p:cNvPr id="6" name="Picture 5">
            <a:extLst>
              <a:ext uri="{FF2B5EF4-FFF2-40B4-BE49-F238E27FC236}">
                <a16:creationId xmlns:a16="http://schemas.microsoft.com/office/drawing/2014/main" id="{D33C79D6-46A3-4F57-AA81-EAFBA014BFDC}"/>
              </a:ext>
            </a:extLst>
          </p:cNvPr>
          <p:cNvPicPr>
            <a:picLocks noChangeAspect="1"/>
          </p:cNvPicPr>
          <p:nvPr/>
        </p:nvPicPr>
        <p:blipFill>
          <a:blip r:embed="rId5"/>
          <a:stretch>
            <a:fillRect/>
          </a:stretch>
        </p:blipFill>
        <p:spPr>
          <a:xfrm>
            <a:off x="9402704" y="111139"/>
            <a:ext cx="2571582" cy="1978918"/>
          </a:xfrm>
          <a:prstGeom prst="rect">
            <a:avLst/>
          </a:prstGeom>
        </p:spPr>
      </p:pic>
      <p:sp>
        <p:nvSpPr>
          <p:cNvPr id="5" name="TextBox 4">
            <a:extLst>
              <a:ext uri="{FF2B5EF4-FFF2-40B4-BE49-F238E27FC236}">
                <a16:creationId xmlns:a16="http://schemas.microsoft.com/office/drawing/2014/main" id="{D26FB242-3EA7-45A7-8A0F-C7D7BFF8CB95}"/>
              </a:ext>
            </a:extLst>
          </p:cNvPr>
          <p:cNvSpPr txBox="1"/>
          <p:nvPr/>
        </p:nvSpPr>
        <p:spPr>
          <a:xfrm>
            <a:off x="8730340" y="326572"/>
            <a:ext cx="544285" cy="369332"/>
          </a:xfrm>
          <a:prstGeom prst="rect">
            <a:avLst/>
          </a:prstGeom>
          <a:noFill/>
        </p:spPr>
        <p:txBody>
          <a:bodyPr wrap="square" rtlCol="0">
            <a:spAutoFit/>
          </a:bodyPr>
          <a:lstStyle/>
          <a:p>
            <a:r>
              <a:rPr lang="en-GB" dirty="0"/>
              <a:t>(3)</a:t>
            </a:r>
          </a:p>
        </p:txBody>
      </p:sp>
    </p:spTree>
    <p:extLst>
      <p:ext uri="{BB962C8B-B14F-4D97-AF65-F5344CB8AC3E}">
        <p14:creationId xmlns:p14="http://schemas.microsoft.com/office/powerpoint/2010/main" val="1570422000"/>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659A3-F347-4C7B-9B83-DE23BDB62A7E}"/>
              </a:ext>
            </a:extLst>
          </p:cNvPr>
          <p:cNvSpPr>
            <a:spLocks noGrp="1"/>
          </p:cNvSpPr>
          <p:nvPr>
            <p:ph type="title"/>
          </p:nvPr>
        </p:nvSpPr>
        <p:spPr>
          <a:xfrm>
            <a:off x="677334" y="606824"/>
            <a:ext cx="8596668" cy="1320800"/>
          </a:xfrm>
        </p:spPr>
        <p:txBody>
          <a:bodyPr/>
          <a:lstStyle/>
          <a:p>
            <a:r>
              <a:rPr lang="en-GB" dirty="0"/>
              <a:t>Chapter 2: The Shoah</a:t>
            </a:r>
          </a:p>
        </p:txBody>
      </p:sp>
      <p:sp>
        <p:nvSpPr>
          <p:cNvPr id="3" name="Content Placeholder 2">
            <a:extLst>
              <a:ext uri="{FF2B5EF4-FFF2-40B4-BE49-F238E27FC236}">
                <a16:creationId xmlns:a16="http://schemas.microsoft.com/office/drawing/2014/main" id="{87DCF53A-BDE6-4418-A6F9-4D8A4B8E7338}"/>
              </a:ext>
            </a:extLst>
          </p:cNvPr>
          <p:cNvSpPr>
            <a:spLocks noGrp="1"/>
          </p:cNvSpPr>
          <p:nvPr>
            <p:ph idx="1"/>
          </p:nvPr>
        </p:nvSpPr>
        <p:spPr>
          <a:xfrm>
            <a:off x="677334" y="1587249"/>
            <a:ext cx="8596668" cy="4110962"/>
          </a:xfrm>
        </p:spPr>
        <p:txBody>
          <a:bodyPr>
            <a:normAutofit/>
          </a:bodyPr>
          <a:lstStyle/>
          <a:p>
            <a:r>
              <a:rPr lang="en-GB" sz="1600" dirty="0"/>
              <a:t>Emil Fackenheim: The commanding voice/614</a:t>
            </a:r>
            <a:r>
              <a:rPr lang="en-GB" sz="1600" baseline="30000" dirty="0"/>
              <a:t>th</a:t>
            </a:r>
            <a:r>
              <a:rPr lang="en-GB" sz="1600" dirty="0"/>
              <a:t> commandment.(1)</a:t>
            </a:r>
          </a:p>
          <a:p>
            <a:r>
              <a:rPr lang="en-GB" sz="1600" dirty="0"/>
              <a:t>Richard Rubenstein: “The Death of God”. Rubenstein questions how one can believe in an omnipotent God in light of the horrors of the Shoah unless Hitler is somehow God’s instrument.(2) No one could be sure enough to say “God is Dead” however, we “live in the time of the death of God” meaning that the link between heaven and earth, between God and man has been broken. </a:t>
            </a:r>
          </a:p>
          <a:p>
            <a:r>
              <a:rPr lang="en-GB" sz="1600" dirty="0"/>
              <a:t>Ignaz </a:t>
            </a:r>
            <a:r>
              <a:rPr lang="en-GB" sz="1600" dirty="0" err="1"/>
              <a:t>Maybaum</a:t>
            </a:r>
            <a:r>
              <a:rPr lang="en-GB" sz="1600" dirty="0"/>
              <a:t>: ‘Hitler, my Servant!?’ ‘Hitler was an instrument… God used this instrument to cleanse, to purify, to punish a sinful world’ the six million Jews, they died an innocent death; they died because of the sins of others’. (3)</a:t>
            </a:r>
          </a:p>
        </p:txBody>
      </p:sp>
      <p:sp>
        <p:nvSpPr>
          <p:cNvPr id="4" name="TextBox 3">
            <a:extLst>
              <a:ext uri="{FF2B5EF4-FFF2-40B4-BE49-F238E27FC236}">
                <a16:creationId xmlns:a16="http://schemas.microsoft.com/office/drawing/2014/main" id="{98FE4141-1478-4095-A5A9-C357AC1684B0}"/>
              </a:ext>
            </a:extLst>
          </p:cNvPr>
          <p:cNvSpPr txBox="1"/>
          <p:nvPr/>
        </p:nvSpPr>
        <p:spPr>
          <a:xfrm>
            <a:off x="677334" y="5204928"/>
            <a:ext cx="8065222" cy="1600438"/>
          </a:xfrm>
          <a:prstGeom prst="rect">
            <a:avLst/>
          </a:prstGeom>
          <a:noFill/>
        </p:spPr>
        <p:txBody>
          <a:bodyPr wrap="square" rtlCol="0">
            <a:spAutoFit/>
          </a:bodyPr>
          <a:lstStyle/>
          <a:p>
            <a:pPr marL="342900" indent="-342900">
              <a:buAutoNum type="arabicParenBoth"/>
            </a:pPr>
            <a:r>
              <a:rPr lang="en-GB" sz="1400" dirty="0"/>
              <a:t>Emil Fackenheim, ‘Jewish Faith and the Holocaust’ in Michael Morgan (ed.), </a:t>
            </a:r>
            <a:r>
              <a:rPr lang="en-GB" sz="1400" i="1" dirty="0"/>
              <a:t>The Jewish Thought of Emil Fackenheim </a:t>
            </a:r>
            <a:r>
              <a:rPr lang="en-GB" sz="1400" dirty="0"/>
              <a:t>(Detroit: Wayne State University Press, 1987), p. 176.</a:t>
            </a:r>
          </a:p>
          <a:p>
            <a:pPr marL="342900" indent="-342900">
              <a:buAutoNum type="arabicParenBoth"/>
            </a:pPr>
            <a:r>
              <a:rPr lang="en-GB" sz="1400" dirty="0"/>
              <a:t>Richard Rubenstein, </a:t>
            </a:r>
            <a:r>
              <a:rPr lang="en-GB" sz="1400" i="1" dirty="0"/>
              <a:t>After Auschwitz </a:t>
            </a:r>
            <a:r>
              <a:rPr lang="en-GB" sz="1400" dirty="0"/>
              <a:t>(1</a:t>
            </a:r>
            <a:r>
              <a:rPr lang="en-GB" sz="1400" baseline="30000" dirty="0"/>
              <a:t>st</a:t>
            </a:r>
            <a:r>
              <a:rPr lang="en-GB" sz="1400" dirty="0"/>
              <a:t> ed) (Indianapolis: </a:t>
            </a:r>
            <a:r>
              <a:rPr lang="en-GB" sz="1400" dirty="0" err="1"/>
              <a:t>Bobbs</a:t>
            </a:r>
            <a:r>
              <a:rPr lang="en-GB" sz="1400" dirty="0"/>
              <a:t>-Merrill Company, Inc., 1966), p. 153.</a:t>
            </a:r>
          </a:p>
          <a:p>
            <a:pPr marL="342900" indent="-342900">
              <a:buAutoNum type="arabicParenBoth"/>
            </a:pPr>
            <a:r>
              <a:rPr lang="en-GB" sz="1400" dirty="0"/>
              <a:t>Ignaz </a:t>
            </a:r>
            <a:r>
              <a:rPr lang="en-GB" sz="1400" dirty="0" err="1"/>
              <a:t>Maybaum</a:t>
            </a:r>
            <a:r>
              <a:rPr lang="en-GB" sz="1400" dirty="0"/>
              <a:t>, </a:t>
            </a:r>
            <a:r>
              <a:rPr lang="en-GB" sz="1400" i="1" dirty="0"/>
              <a:t>The Face of God after Auschwitz </a:t>
            </a:r>
            <a:r>
              <a:rPr lang="en-GB" sz="1400" dirty="0"/>
              <a:t>(Amsterdam: </a:t>
            </a:r>
            <a:r>
              <a:rPr lang="en-GB" sz="1400" dirty="0" err="1"/>
              <a:t>Polak</a:t>
            </a:r>
            <a:r>
              <a:rPr lang="en-GB" sz="1400" dirty="0"/>
              <a:t> and Van </a:t>
            </a:r>
            <a:r>
              <a:rPr lang="en-GB" sz="1400" dirty="0" err="1"/>
              <a:t>Gennep</a:t>
            </a:r>
            <a:r>
              <a:rPr lang="en-GB" sz="1400" dirty="0"/>
              <a:t>, 1965), pp. 66-7 in Dan Cohn-</a:t>
            </a:r>
            <a:r>
              <a:rPr lang="en-GB" sz="1400" dirty="0" err="1"/>
              <a:t>Sherbok</a:t>
            </a:r>
            <a:r>
              <a:rPr lang="en-GB" sz="1400" dirty="0"/>
              <a:t>, </a:t>
            </a:r>
            <a:r>
              <a:rPr lang="en-GB" sz="1400" i="1" dirty="0"/>
              <a:t>Holocaust Theology: A Reader </a:t>
            </a:r>
            <a:r>
              <a:rPr lang="en-GB" sz="1400" dirty="0"/>
              <a:t>(Exeter: University of Exeter Press, 2002), pp. 96-7.</a:t>
            </a:r>
          </a:p>
        </p:txBody>
      </p:sp>
    </p:spTree>
    <p:extLst>
      <p:ext uri="{BB962C8B-B14F-4D97-AF65-F5344CB8AC3E}">
        <p14:creationId xmlns:p14="http://schemas.microsoft.com/office/powerpoint/2010/main" val="581422503"/>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5CBB1-C51C-48D0-A005-7254956CC1A9}"/>
              </a:ext>
            </a:extLst>
          </p:cNvPr>
          <p:cNvSpPr>
            <a:spLocks noGrp="1"/>
          </p:cNvSpPr>
          <p:nvPr>
            <p:ph type="title"/>
          </p:nvPr>
        </p:nvSpPr>
        <p:spPr/>
        <p:txBody>
          <a:bodyPr/>
          <a:lstStyle/>
          <a:p>
            <a:r>
              <a:rPr lang="en-GB" dirty="0"/>
              <a:t>Next Steps: </a:t>
            </a:r>
          </a:p>
        </p:txBody>
      </p:sp>
      <p:sp>
        <p:nvSpPr>
          <p:cNvPr id="3" name="Content Placeholder 2">
            <a:extLst>
              <a:ext uri="{FF2B5EF4-FFF2-40B4-BE49-F238E27FC236}">
                <a16:creationId xmlns:a16="http://schemas.microsoft.com/office/drawing/2014/main" id="{CA765DFB-73F9-4964-8088-BE7256DFD6CF}"/>
              </a:ext>
            </a:extLst>
          </p:cNvPr>
          <p:cNvSpPr>
            <a:spLocks noGrp="1"/>
          </p:cNvSpPr>
          <p:nvPr>
            <p:ph idx="1"/>
          </p:nvPr>
        </p:nvSpPr>
        <p:spPr>
          <a:xfrm>
            <a:off x="677334" y="1623128"/>
            <a:ext cx="8596668" cy="4679490"/>
          </a:xfrm>
        </p:spPr>
        <p:txBody>
          <a:bodyPr>
            <a:normAutofit/>
          </a:bodyPr>
          <a:lstStyle/>
          <a:p>
            <a:r>
              <a:rPr lang="en-GB" dirty="0"/>
              <a:t>Introduction: This will provide the rationale for the dissertation topic. </a:t>
            </a:r>
          </a:p>
          <a:p>
            <a:r>
              <a:rPr lang="en-GB" dirty="0"/>
              <a:t>Chapter 3: Comparing the Theological and Philosophical responses to the Destruction of the Second Temple and the Shoah. For example, the problem with viewing the Shoah within traditional Jewish theological responses to catastrophes. Similarities: Largely maintaining belief in a covenantal relationship.</a:t>
            </a:r>
          </a:p>
          <a:p>
            <a:r>
              <a:rPr lang="en-GB" dirty="0"/>
              <a:t>Conclusion: This section shall include a brief summary of the key findings of the dissertation and the conclusions drawn from the comparing of the two catastrophes.</a:t>
            </a:r>
          </a:p>
        </p:txBody>
      </p:sp>
    </p:spTree>
    <p:extLst>
      <p:ext uri="{BB962C8B-B14F-4D97-AF65-F5344CB8AC3E}">
        <p14:creationId xmlns:p14="http://schemas.microsoft.com/office/powerpoint/2010/main" val="1860680797"/>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4AB00-9A0D-4D4B-B506-4BB540893265}"/>
              </a:ext>
            </a:extLst>
          </p:cNvPr>
          <p:cNvSpPr>
            <a:spLocks noGrp="1"/>
          </p:cNvSpPr>
          <p:nvPr>
            <p:ph type="title"/>
          </p:nvPr>
        </p:nvSpPr>
        <p:spPr>
          <a:xfrm>
            <a:off x="677334" y="48487"/>
            <a:ext cx="8596668" cy="824349"/>
          </a:xfrm>
        </p:spPr>
        <p:txBody>
          <a:bodyPr/>
          <a:lstStyle/>
          <a:p>
            <a:r>
              <a:rPr lang="en-GB" dirty="0"/>
              <a:t>Selected Bibliography</a:t>
            </a:r>
          </a:p>
        </p:txBody>
      </p:sp>
      <p:sp>
        <p:nvSpPr>
          <p:cNvPr id="3" name="Content Placeholder 2">
            <a:extLst>
              <a:ext uri="{FF2B5EF4-FFF2-40B4-BE49-F238E27FC236}">
                <a16:creationId xmlns:a16="http://schemas.microsoft.com/office/drawing/2014/main" id="{76792E3F-20F9-411C-9151-B21E821BD628}"/>
              </a:ext>
            </a:extLst>
          </p:cNvPr>
          <p:cNvSpPr>
            <a:spLocks noGrp="1"/>
          </p:cNvSpPr>
          <p:nvPr>
            <p:ph idx="1"/>
          </p:nvPr>
        </p:nvSpPr>
        <p:spPr>
          <a:xfrm>
            <a:off x="353291" y="685801"/>
            <a:ext cx="9144001" cy="5943600"/>
          </a:xfrm>
        </p:spPr>
        <p:txBody>
          <a:bodyPr>
            <a:normAutofit/>
          </a:bodyPr>
          <a:lstStyle/>
          <a:p>
            <a:pPr lvl="0"/>
            <a:r>
              <a:rPr lang="en-GB" sz="1100" dirty="0"/>
              <a:t>Bowker, John. "Holocaust, </a:t>
            </a:r>
            <a:r>
              <a:rPr lang="en-GB" sz="1100" dirty="0" err="1"/>
              <a:t>Shoʾah</a:t>
            </a:r>
            <a:r>
              <a:rPr lang="en-GB" sz="1100" dirty="0"/>
              <a:t>." The Concise Oxford Dictionary of World Religions. (Oxford University Press, January 01, 2003). Oxford Reference. Date Accessed 04 March 2019. Available at: </a:t>
            </a:r>
            <a:r>
              <a:rPr lang="en-GB" sz="1100" u="sng" dirty="0">
                <a:hlinkClick r:id="rId2"/>
              </a:rPr>
              <a:t>https://bit.ly/2TEbs8p</a:t>
            </a:r>
            <a:endParaRPr lang="en-GB" sz="1100" dirty="0"/>
          </a:p>
          <a:p>
            <a:pPr lvl="0"/>
            <a:r>
              <a:rPr lang="en-GB" sz="1100" dirty="0"/>
              <a:t>Charlesworth. James. H., ed, </a:t>
            </a:r>
            <a:r>
              <a:rPr lang="en-GB" sz="1100" i="1" dirty="0"/>
              <a:t>The Old Testament Pseudepigrapha, </a:t>
            </a:r>
            <a:r>
              <a:rPr lang="en-GB" sz="1100" dirty="0"/>
              <a:t>Vol. 1, Apocalyptic Literature and Testaments (London: </a:t>
            </a:r>
            <a:r>
              <a:rPr lang="en-GB" sz="1100" dirty="0" err="1"/>
              <a:t>Darton</a:t>
            </a:r>
            <a:r>
              <a:rPr lang="en-GB" sz="1100" dirty="0"/>
              <a:t> Longman &amp; Todd Ltd, 1983)</a:t>
            </a:r>
            <a:br>
              <a:rPr lang="en-GB" sz="1100" dirty="0"/>
            </a:br>
            <a:endParaRPr lang="en-GB" sz="1100" dirty="0"/>
          </a:p>
          <a:p>
            <a:pPr lvl="0"/>
            <a:r>
              <a:rPr lang="en-GB" sz="1100" dirty="0"/>
              <a:t>Fackenheim. Emil, ‘Jewish Faith and the Holocaust’ in Michael Morgan (ed.), </a:t>
            </a:r>
            <a:r>
              <a:rPr lang="en-GB" sz="1100" i="1" dirty="0"/>
              <a:t>The Jewish Thought of Emil Fackenheim </a:t>
            </a:r>
            <a:r>
              <a:rPr lang="en-GB" sz="1100" dirty="0"/>
              <a:t>(Detroit: Wayne State University Press, 1987)</a:t>
            </a:r>
          </a:p>
          <a:p>
            <a:pPr lvl="0"/>
            <a:r>
              <a:rPr lang="en-GB" sz="1100" dirty="0"/>
              <a:t>Hazony. David, ‘The Man Who Saved God from the Holocaust’, </a:t>
            </a:r>
            <a:r>
              <a:rPr lang="en-GB" sz="1100" i="1" dirty="0"/>
              <a:t>Shofar: An Interdisciplinary Journal of Jewish Studies</a:t>
            </a:r>
            <a:r>
              <a:rPr lang="en-GB" sz="1100" dirty="0"/>
              <a:t>, Vol. 31, No. 4. 2013. [Online]. Available at: </a:t>
            </a:r>
            <a:r>
              <a:rPr lang="en-GB" sz="1100" u="sng" dirty="0">
                <a:hlinkClick r:id="rId3"/>
              </a:rPr>
              <a:t>https://bit.ly/2EIw31O</a:t>
            </a:r>
            <a:r>
              <a:rPr lang="en-GB" sz="1100" u="sng" dirty="0"/>
              <a:t> </a:t>
            </a:r>
            <a:r>
              <a:rPr lang="en-GB" sz="1100" dirty="0"/>
              <a:t>, [Accessed: 5 March 2019].</a:t>
            </a:r>
          </a:p>
          <a:p>
            <a:r>
              <a:rPr lang="en-GB" sz="1100" dirty="0"/>
              <a:t>Klawans. Jonathan, ‘Josephus and Judaism after 70 CE’, in </a:t>
            </a:r>
            <a:r>
              <a:rPr lang="en-GB" sz="1100" i="1" dirty="0"/>
              <a:t>Josephus and the Theologies of Ancient Judaism,</a:t>
            </a:r>
            <a:r>
              <a:rPr lang="en-GB" sz="1100" dirty="0"/>
              <a:t>  (Oxford: Oxford University Press, 2012), [Online]. Available at: </a:t>
            </a:r>
            <a:r>
              <a:rPr lang="en-GB" sz="1100" u="sng" dirty="0">
                <a:hlinkClick r:id="rId4"/>
              </a:rPr>
              <a:t>http://www.oxfordscholarship.com.ezproxy.uwtsd.ac.uk/view/10.1093/acprof:oso/9780199928613.001.0001/acprof-9780199928613-chapter-5</a:t>
            </a:r>
            <a:r>
              <a:rPr lang="en-GB" sz="1100" dirty="0"/>
              <a:t>. [Accessed: 04 November 2018].</a:t>
            </a:r>
          </a:p>
          <a:p>
            <a:pPr lvl="0"/>
            <a:r>
              <a:rPr lang="en-GB" sz="1100" dirty="0" err="1"/>
              <a:t>Maybaum</a:t>
            </a:r>
            <a:r>
              <a:rPr lang="en-GB" sz="1100" dirty="0"/>
              <a:t>. Ignaz, </a:t>
            </a:r>
            <a:r>
              <a:rPr lang="en-GB" sz="1100" i="1" dirty="0"/>
              <a:t>The Face of God after Auschwitz </a:t>
            </a:r>
            <a:r>
              <a:rPr lang="en-GB" sz="1100" dirty="0"/>
              <a:t>(Amsterdam: </a:t>
            </a:r>
            <a:r>
              <a:rPr lang="en-GB" sz="1100" dirty="0" err="1"/>
              <a:t>Polak</a:t>
            </a:r>
            <a:r>
              <a:rPr lang="en-GB" sz="1100" dirty="0"/>
              <a:t> and Van </a:t>
            </a:r>
            <a:r>
              <a:rPr lang="en-GB" sz="1100" dirty="0" err="1"/>
              <a:t>Gennep</a:t>
            </a:r>
            <a:r>
              <a:rPr lang="en-GB" sz="1100" dirty="0"/>
              <a:t>, 1965), in Dan Cohn-</a:t>
            </a:r>
            <a:r>
              <a:rPr lang="en-GB" sz="1100" dirty="0" err="1"/>
              <a:t>Sherbok</a:t>
            </a:r>
            <a:r>
              <a:rPr lang="en-GB" sz="1100" dirty="0"/>
              <a:t>, </a:t>
            </a:r>
            <a:r>
              <a:rPr lang="en-GB" sz="1100" i="1" dirty="0"/>
              <a:t>Holocaust Theology: A Reader </a:t>
            </a:r>
            <a:r>
              <a:rPr lang="en-GB" sz="1100" dirty="0"/>
              <a:t>(Exeter: University of Exeter Press, 2002)</a:t>
            </a:r>
          </a:p>
          <a:p>
            <a:pPr lvl="0"/>
            <a:r>
              <a:rPr lang="en-GB" sz="1100" dirty="0"/>
              <a:t>Rubenstein. Richard, </a:t>
            </a:r>
            <a:r>
              <a:rPr lang="en-GB" sz="1100" i="1" dirty="0"/>
              <a:t>After Auschwitz </a:t>
            </a:r>
            <a:r>
              <a:rPr lang="en-GB" sz="1100" dirty="0"/>
              <a:t>(1</a:t>
            </a:r>
            <a:r>
              <a:rPr lang="en-GB" sz="1100" baseline="30000" dirty="0"/>
              <a:t>st</a:t>
            </a:r>
            <a:r>
              <a:rPr lang="en-GB" sz="1100" dirty="0"/>
              <a:t> ed) (Indianapolis: </a:t>
            </a:r>
            <a:r>
              <a:rPr lang="en-GB" sz="1100" dirty="0" err="1"/>
              <a:t>Bobbs</a:t>
            </a:r>
            <a:r>
              <a:rPr lang="en-GB" sz="1100" dirty="0"/>
              <a:t>-Merrill Company, Inc., 1966)</a:t>
            </a:r>
          </a:p>
          <a:p>
            <a:pPr lvl="0"/>
            <a:r>
              <a:rPr lang="en-GB" sz="1100" dirty="0"/>
              <a:t>Whiston. William, trans., </a:t>
            </a:r>
            <a:r>
              <a:rPr lang="en-GB" sz="1100" i="1" dirty="0"/>
              <a:t>The Works of Josephus: New Updated Edition</a:t>
            </a:r>
            <a:r>
              <a:rPr lang="en-GB" sz="1100" dirty="0"/>
              <a:t> (United States of America: Hendrickson Publishers, Inc., 1987)</a:t>
            </a:r>
          </a:p>
          <a:p>
            <a:pPr marL="0" indent="0">
              <a:buNone/>
            </a:pPr>
            <a:r>
              <a:rPr lang="en-GB" sz="1100" dirty="0"/>
              <a:t>Image Reference:</a:t>
            </a:r>
          </a:p>
          <a:p>
            <a:r>
              <a:rPr lang="en-GB" sz="1100" dirty="0"/>
              <a:t>Book Depository. ‘</a:t>
            </a:r>
            <a:r>
              <a:rPr lang="en-GB" sz="1100" i="1" dirty="0"/>
              <a:t>Holocaust Theology’</a:t>
            </a:r>
            <a:r>
              <a:rPr lang="en-GB" sz="1100" dirty="0"/>
              <a:t>. [image] Available at: </a:t>
            </a:r>
            <a:r>
              <a:rPr lang="en-GB" sz="1100" dirty="0">
                <a:hlinkClick r:id="rId5"/>
              </a:rPr>
              <a:t>https://www.bookdepository.com/Holocaust-Theology-Dan-Cohn-Sherbok/9780859896252</a:t>
            </a:r>
            <a:r>
              <a:rPr lang="en-GB" sz="1100" dirty="0"/>
              <a:t> [Accessed: 01 March 2019]. </a:t>
            </a:r>
          </a:p>
          <a:p>
            <a:r>
              <a:rPr lang="en-GB" sz="1100" dirty="0"/>
              <a:t>Book Depository. ‘</a:t>
            </a:r>
            <a:r>
              <a:rPr lang="en-GB" sz="1100" i="1" dirty="0"/>
              <a:t>The Works of Josephus’</a:t>
            </a:r>
            <a:r>
              <a:rPr lang="en-GB" sz="1100" dirty="0"/>
              <a:t>. [image] Available at: </a:t>
            </a:r>
            <a:r>
              <a:rPr lang="en-GB" sz="1100" dirty="0">
                <a:hlinkClick r:id="rId6"/>
              </a:rPr>
              <a:t>https://www.bookdepository.com/The-Works-of-Josephus/9780913573860</a:t>
            </a:r>
            <a:r>
              <a:rPr lang="en-GB" sz="1100" dirty="0"/>
              <a:t>[Accessed: 01 March 2019].</a:t>
            </a:r>
          </a:p>
          <a:p>
            <a:r>
              <a:rPr lang="en-GB" sz="1100" dirty="0"/>
              <a:t>Sacred Texts. ‘</a:t>
            </a:r>
            <a:r>
              <a:rPr lang="en-GB" sz="1100" i="1" dirty="0"/>
              <a:t>The Works of Flavius Josephus’</a:t>
            </a:r>
            <a:r>
              <a:rPr lang="en-GB" sz="1100" dirty="0"/>
              <a:t>. [image] Available at: </a:t>
            </a:r>
            <a:r>
              <a:rPr lang="en-GB" sz="1100" dirty="0">
                <a:hlinkClick r:id="rId7"/>
              </a:rPr>
              <a:t>http://sacred-texts.com/jud/josephus/</a:t>
            </a:r>
            <a:r>
              <a:rPr lang="en-GB" sz="1100" dirty="0"/>
              <a:t>[Accessed: 03 March 2019].</a:t>
            </a:r>
          </a:p>
          <a:p>
            <a:r>
              <a:rPr lang="en-GB" sz="1100" dirty="0"/>
              <a:t>The gates to Sachsenhausen concentration camp featuring an infamous German phrase meaning “work sets you free”. (picture taken from author’s private collection)</a:t>
            </a:r>
          </a:p>
          <a:p>
            <a:pPr marL="0" indent="0">
              <a:buNone/>
            </a:pPr>
            <a:endParaRPr lang="en-GB" sz="1100" dirty="0"/>
          </a:p>
          <a:p>
            <a:pPr marL="0" indent="0">
              <a:buNone/>
            </a:pPr>
            <a:endParaRPr lang="en-GB" sz="1100" dirty="0"/>
          </a:p>
        </p:txBody>
      </p:sp>
    </p:spTree>
    <p:extLst>
      <p:ext uri="{BB962C8B-B14F-4D97-AF65-F5344CB8AC3E}">
        <p14:creationId xmlns:p14="http://schemas.microsoft.com/office/powerpoint/2010/main" val="1841210758"/>
      </p:ext>
    </p:extLst>
  </p:cSld>
  <p:clrMapOvr>
    <a:masterClrMapping/>
  </p:clrMapOvr>
  <p:transition>
    <p:fade/>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3139</TotalTime>
  <Words>1296</Words>
  <Application>Microsoft Office PowerPoint</Application>
  <PresentationFormat>Widescreen</PresentationFormat>
  <Paragraphs>81</Paragraphs>
  <Slides>12</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Trebuchet MS</vt:lpstr>
      <vt:lpstr>Wingdings 3</vt:lpstr>
      <vt:lpstr>Facet</vt:lpstr>
      <vt:lpstr>Comparing the Theological and Philosophical Responses of the Two Great Jewish Catastrophes</vt:lpstr>
      <vt:lpstr>Contents</vt:lpstr>
      <vt:lpstr>Introduction </vt:lpstr>
      <vt:lpstr>Methodology </vt:lpstr>
      <vt:lpstr>Chapter 1: Context Destruction of the Second Temple</vt:lpstr>
      <vt:lpstr>Chapter 1: Destruction of the Second Temple (Josephus)</vt:lpstr>
      <vt:lpstr>Chapter 1: Destruction of the Second Temple (4 Ezra)</vt:lpstr>
      <vt:lpstr>Chapter 1: Destruction of the Second Temple (2 Baruch)</vt:lpstr>
      <vt:lpstr>Chapter 2: The Shoah</vt:lpstr>
      <vt:lpstr>Chapter 2: The Shoah</vt:lpstr>
      <vt:lpstr>Next Steps: </vt:lpstr>
      <vt:lpstr>Selected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 Hillsong</dc:title>
  <dc:creator>joshua boyce</dc:creator>
  <cp:lastModifiedBy>joshua boyce</cp:lastModifiedBy>
  <cp:revision>370</cp:revision>
  <cp:lastPrinted>2019-03-10T21:04:10Z</cp:lastPrinted>
  <dcterms:created xsi:type="dcterms:W3CDTF">2017-01-12T13:53:21Z</dcterms:created>
  <dcterms:modified xsi:type="dcterms:W3CDTF">2019-03-10T21:21:11Z</dcterms:modified>
</cp:coreProperties>
</file>