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3" r:id="rId4"/>
  </p:sldMasterIdLst>
  <p:notesMasterIdLst>
    <p:notesMasterId r:id="rId16"/>
  </p:notesMasterIdLst>
  <p:handoutMasterIdLst>
    <p:handoutMasterId r:id="rId17"/>
  </p:handoutMasterIdLst>
  <p:sldIdLst>
    <p:sldId id="258" r:id="rId5"/>
    <p:sldId id="259" r:id="rId6"/>
    <p:sldId id="269" r:id="rId7"/>
    <p:sldId id="271" r:id="rId8"/>
    <p:sldId id="264" r:id="rId9"/>
    <p:sldId id="265" r:id="rId10"/>
    <p:sldId id="272" r:id="rId11"/>
    <p:sldId id="270" r:id="rId12"/>
    <p:sldId id="267" r:id="rId13"/>
    <p:sldId id="263"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73E21D-3FA5-4DC0-9507-B2663C2ED91E}" v="63" dt="2026-06-17T21:40:02.4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30"/>
  </p:normalViewPr>
  <p:slideViewPr>
    <p:cSldViewPr showGuides="1">
      <p:cViewPr varScale="1">
        <p:scale>
          <a:sx n="91" d="100"/>
          <a:sy n="91" d="100"/>
        </p:scale>
        <p:origin x="206" y="53"/>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echa Crosdale" userId="0aeb9e920477e115" providerId="LiveId" clId="{5FD33334-4ECC-4B84-AA90-CDF208BA28DE}"/>
    <pc:docChg chg="undo redo custSel addSld delSld modSld sldOrd modMainMaster">
      <pc:chgData name="Tanecha Crosdale" userId="0aeb9e920477e115" providerId="LiveId" clId="{5FD33334-4ECC-4B84-AA90-CDF208BA28DE}" dt="2026-06-17T23:11:47.526" v="10195" actId="27636"/>
      <pc:docMkLst>
        <pc:docMk/>
      </pc:docMkLst>
      <pc:sldChg chg="modSp mod ord setBg modClrScheme chgLayout">
        <pc:chgData name="Tanecha Crosdale" userId="0aeb9e920477e115" providerId="LiveId" clId="{5FD33334-4ECC-4B84-AA90-CDF208BA28DE}" dt="2026-06-15T14:12:04.594" v="6784"/>
        <pc:sldMkLst>
          <pc:docMk/>
          <pc:sldMk cId="2812452602" sldId="258"/>
        </pc:sldMkLst>
        <pc:spChg chg="mod">
          <ac:chgData name="Tanecha Crosdale" userId="0aeb9e920477e115" providerId="LiveId" clId="{5FD33334-4ECC-4B84-AA90-CDF208BA28DE}" dt="2026-06-15T11:38:22.529" v="5553" actId="20577"/>
          <ac:spMkLst>
            <pc:docMk/>
            <pc:sldMk cId="2812452602" sldId="258"/>
            <ac:spMk id="3" creationId="{6A0CBC46-76F5-CB3F-9BF0-DE7BBD3C6643}"/>
          </ac:spMkLst>
        </pc:spChg>
      </pc:sldChg>
      <pc:sldChg chg="addSp delSp modSp new mod modClrScheme chgLayout">
        <pc:chgData name="Tanecha Crosdale" userId="0aeb9e920477e115" providerId="LiveId" clId="{5FD33334-4ECC-4B84-AA90-CDF208BA28DE}" dt="2026-06-15T12:21:43.751" v="6007"/>
        <pc:sldMkLst>
          <pc:docMk/>
          <pc:sldMk cId="1780162494" sldId="259"/>
        </pc:sldMkLst>
        <pc:spChg chg="add del mod">
          <ac:chgData name="Tanecha Crosdale" userId="0aeb9e920477e115" providerId="LiveId" clId="{5FD33334-4ECC-4B84-AA90-CDF208BA28DE}" dt="2026-06-15T12:21:43.751" v="6007"/>
          <ac:spMkLst>
            <pc:docMk/>
            <pc:sldMk cId="1780162494" sldId="259"/>
            <ac:spMk id="2" creationId="{094E25CB-AB67-1112-99AF-5ADEF0379200}"/>
          </ac:spMkLst>
        </pc:spChg>
        <pc:spChg chg="add mod">
          <ac:chgData name="Tanecha Crosdale" userId="0aeb9e920477e115" providerId="LiveId" clId="{5FD33334-4ECC-4B84-AA90-CDF208BA28DE}" dt="2026-06-15T12:21:43.751" v="6007"/>
          <ac:spMkLst>
            <pc:docMk/>
            <pc:sldMk cId="1780162494" sldId="259"/>
            <ac:spMk id="7" creationId="{CBE985E1-193E-129C-067F-AE8A08208343}"/>
          </ac:spMkLst>
        </pc:spChg>
        <pc:graphicFrameChg chg="add mod modGraphic">
          <ac:chgData name="Tanecha Crosdale" userId="0aeb9e920477e115" providerId="LiveId" clId="{5FD33334-4ECC-4B84-AA90-CDF208BA28DE}" dt="2026-06-06T21:15:51.095" v="2819"/>
          <ac:graphicFrameMkLst>
            <pc:docMk/>
            <pc:sldMk cId="1780162494" sldId="259"/>
            <ac:graphicFrameMk id="5" creationId="{301E8AD6-7A69-F131-CAA4-CEED98E235C3}"/>
          </ac:graphicFrameMkLst>
        </pc:graphicFrameChg>
        <pc:picChg chg="add mod">
          <ac:chgData name="Tanecha Crosdale" userId="0aeb9e920477e115" providerId="LiveId" clId="{5FD33334-4ECC-4B84-AA90-CDF208BA28DE}" dt="2026-06-11T17:27:32.475" v="3417" actId="14100"/>
          <ac:picMkLst>
            <pc:docMk/>
            <pc:sldMk cId="1780162494" sldId="259"/>
            <ac:picMk id="12" creationId="{3FF678CD-546C-8141-1E49-D279FEB8AF86}"/>
          </ac:picMkLst>
        </pc:picChg>
      </pc:sldChg>
      <pc:sldChg chg="modSp new mod">
        <pc:chgData name="Tanecha Crosdale" userId="0aeb9e920477e115" providerId="LiveId" clId="{5FD33334-4ECC-4B84-AA90-CDF208BA28DE}" dt="2026-06-17T21:46:11.664" v="9849" actId="20577"/>
        <pc:sldMkLst>
          <pc:docMk/>
          <pc:sldMk cId="814875387" sldId="263"/>
        </pc:sldMkLst>
        <pc:spChg chg="mod">
          <ac:chgData name="Tanecha Crosdale" userId="0aeb9e920477e115" providerId="LiveId" clId="{5FD33334-4ECC-4B84-AA90-CDF208BA28DE}" dt="2026-06-15T12:21:43.751" v="6007"/>
          <ac:spMkLst>
            <pc:docMk/>
            <pc:sldMk cId="814875387" sldId="263"/>
            <ac:spMk id="2" creationId="{2DC612B2-1339-E655-69BA-22D9BB6FE0FB}"/>
          </ac:spMkLst>
        </pc:spChg>
        <pc:spChg chg="mod">
          <ac:chgData name="Tanecha Crosdale" userId="0aeb9e920477e115" providerId="LiveId" clId="{5FD33334-4ECC-4B84-AA90-CDF208BA28DE}" dt="2026-06-17T21:46:11.664" v="9849" actId="20577"/>
          <ac:spMkLst>
            <pc:docMk/>
            <pc:sldMk cId="814875387" sldId="263"/>
            <ac:spMk id="3" creationId="{5CDB0E3C-373E-68AA-B786-8238FFCBFA1A}"/>
          </ac:spMkLst>
        </pc:spChg>
      </pc:sldChg>
      <pc:sldChg chg="modSp new mod">
        <pc:chgData name="Tanecha Crosdale" userId="0aeb9e920477e115" providerId="LiveId" clId="{5FD33334-4ECC-4B84-AA90-CDF208BA28DE}" dt="2026-06-17T23:11:47.526" v="10195" actId="27636"/>
        <pc:sldMkLst>
          <pc:docMk/>
          <pc:sldMk cId="2228824589" sldId="264"/>
        </pc:sldMkLst>
        <pc:spChg chg="mod">
          <ac:chgData name="Tanecha Crosdale" userId="0aeb9e920477e115" providerId="LiveId" clId="{5FD33334-4ECC-4B84-AA90-CDF208BA28DE}" dt="2026-06-15T12:21:43.751" v="6007"/>
          <ac:spMkLst>
            <pc:docMk/>
            <pc:sldMk cId="2228824589" sldId="264"/>
            <ac:spMk id="2" creationId="{BFFABD40-92EF-03A5-A5E4-BB384150549C}"/>
          </ac:spMkLst>
        </pc:spChg>
        <pc:spChg chg="mod">
          <ac:chgData name="Tanecha Crosdale" userId="0aeb9e920477e115" providerId="LiveId" clId="{5FD33334-4ECC-4B84-AA90-CDF208BA28DE}" dt="2026-06-17T23:11:47.526" v="10195" actId="27636"/>
          <ac:spMkLst>
            <pc:docMk/>
            <pc:sldMk cId="2228824589" sldId="264"/>
            <ac:spMk id="3" creationId="{675BF1B3-49BA-0EB7-CBC7-556A47389F3C}"/>
          </ac:spMkLst>
        </pc:spChg>
      </pc:sldChg>
      <pc:sldChg chg="modSp new mod">
        <pc:chgData name="Tanecha Crosdale" userId="0aeb9e920477e115" providerId="LiveId" clId="{5FD33334-4ECC-4B84-AA90-CDF208BA28DE}" dt="2026-06-17T20:37:08.423" v="9399" actId="13926"/>
        <pc:sldMkLst>
          <pc:docMk/>
          <pc:sldMk cId="3761825661" sldId="265"/>
        </pc:sldMkLst>
        <pc:spChg chg="mod">
          <ac:chgData name="Tanecha Crosdale" userId="0aeb9e920477e115" providerId="LiveId" clId="{5FD33334-4ECC-4B84-AA90-CDF208BA28DE}" dt="2026-06-15T12:21:43.751" v="6007"/>
          <ac:spMkLst>
            <pc:docMk/>
            <pc:sldMk cId="3761825661" sldId="265"/>
            <ac:spMk id="2" creationId="{A7B8B7A1-D288-9B64-E7D2-03B61E6B10B8}"/>
          </ac:spMkLst>
        </pc:spChg>
        <pc:spChg chg="mod">
          <ac:chgData name="Tanecha Crosdale" userId="0aeb9e920477e115" providerId="LiveId" clId="{5FD33334-4ECC-4B84-AA90-CDF208BA28DE}" dt="2026-06-17T20:37:08.423" v="9399" actId="13926"/>
          <ac:spMkLst>
            <pc:docMk/>
            <pc:sldMk cId="3761825661" sldId="265"/>
            <ac:spMk id="3" creationId="{A673DD7D-2DB3-7658-A0F8-44C089B42030}"/>
          </ac:spMkLst>
        </pc:spChg>
      </pc:sldChg>
      <pc:sldChg chg="modSp new mod">
        <pc:chgData name="Tanecha Crosdale" userId="0aeb9e920477e115" providerId="LiveId" clId="{5FD33334-4ECC-4B84-AA90-CDF208BA28DE}" dt="2026-06-15T22:04:31.872" v="9207" actId="20577"/>
        <pc:sldMkLst>
          <pc:docMk/>
          <pc:sldMk cId="3997490353" sldId="267"/>
        </pc:sldMkLst>
        <pc:spChg chg="mod">
          <ac:chgData name="Tanecha Crosdale" userId="0aeb9e920477e115" providerId="LiveId" clId="{5FD33334-4ECC-4B84-AA90-CDF208BA28DE}" dt="2026-06-15T15:58:29.387" v="7594" actId="20577"/>
          <ac:spMkLst>
            <pc:docMk/>
            <pc:sldMk cId="3997490353" sldId="267"/>
            <ac:spMk id="2" creationId="{87F07A50-E6B2-B727-DFCE-E8DE2B1EEA7B}"/>
          </ac:spMkLst>
        </pc:spChg>
        <pc:spChg chg="mod">
          <ac:chgData name="Tanecha Crosdale" userId="0aeb9e920477e115" providerId="LiveId" clId="{5FD33334-4ECC-4B84-AA90-CDF208BA28DE}" dt="2026-06-15T22:04:31.872" v="9207" actId="20577"/>
          <ac:spMkLst>
            <pc:docMk/>
            <pc:sldMk cId="3997490353" sldId="267"/>
            <ac:spMk id="3" creationId="{F0AE6FAB-461D-532A-1DF9-6C6A37DA83B2}"/>
          </ac:spMkLst>
        </pc:spChg>
      </pc:sldChg>
      <pc:sldChg chg="delSp modSp new mod">
        <pc:chgData name="Tanecha Crosdale" userId="0aeb9e920477e115" providerId="LiveId" clId="{5FD33334-4ECC-4B84-AA90-CDF208BA28DE}" dt="2026-06-17T20:59:29.016" v="9548" actId="21"/>
        <pc:sldMkLst>
          <pc:docMk/>
          <pc:sldMk cId="2076583166" sldId="268"/>
        </pc:sldMkLst>
        <pc:spChg chg="mod">
          <ac:chgData name="Tanecha Crosdale" userId="0aeb9e920477e115" providerId="LiveId" clId="{5FD33334-4ECC-4B84-AA90-CDF208BA28DE}" dt="2026-06-17T20:59:29.016" v="9548" actId="21"/>
          <ac:spMkLst>
            <pc:docMk/>
            <pc:sldMk cId="2076583166" sldId="268"/>
            <ac:spMk id="3" creationId="{B9586C31-0DFA-7C04-4F6D-F0BF6659B29A}"/>
          </ac:spMkLst>
        </pc:spChg>
      </pc:sldChg>
      <pc:sldChg chg="modSp new mod">
        <pc:chgData name="Tanecha Crosdale" userId="0aeb9e920477e115" providerId="LiveId" clId="{5FD33334-4ECC-4B84-AA90-CDF208BA28DE}" dt="2026-06-17T21:41:30.932" v="9848" actId="20577"/>
        <pc:sldMkLst>
          <pc:docMk/>
          <pc:sldMk cId="1952170048" sldId="269"/>
        </pc:sldMkLst>
        <pc:spChg chg="mod">
          <ac:chgData name="Tanecha Crosdale" userId="0aeb9e920477e115" providerId="LiveId" clId="{5FD33334-4ECC-4B84-AA90-CDF208BA28DE}" dt="2026-06-15T12:26:43.287" v="6027" actId="20577"/>
          <ac:spMkLst>
            <pc:docMk/>
            <pc:sldMk cId="1952170048" sldId="269"/>
            <ac:spMk id="2" creationId="{90E71D8A-3168-0668-A228-DFFA9D97E2D6}"/>
          </ac:spMkLst>
        </pc:spChg>
        <pc:spChg chg="mod">
          <ac:chgData name="Tanecha Crosdale" userId="0aeb9e920477e115" providerId="LiveId" clId="{5FD33334-4ECC-4B84-AA90-CDF208BA28DE}" dt="2026-06-17T20:27:18.126" v="9235" actId="13926"/>
          <ac:spMkLst>
            <pc:docMk/>
            <pc:sldMk cId="1952170048" sldId="269"/>
            <ac:spMk id="3" creationId="{C6A3BCF0-870C-D27E-3886-D1C25925506F}"/>
          </ac:spMkLst>
        </pc:spChg>
        <pc:spChg chg="mod">
          <ac:chgData name="Tanecha Crosdale" userId="0aeb9e920477e115" providerId="LiveId" clId="{5FD33334-4ECC-4B84-AA90-CDF208BA28DE}" dt="2026-06-17T21:41:30.932" v="9848" actId="20577"/>
          <ac:spMkLst>
            <pc:docMk/>
            <pc:sldMk cId="1952170048" sldId="269"/>
            <ac:spMk id="4" creationId="{DC15B0B7-EAA9-E64E-B8C2-F7351B564DE1}"/>
          </ac:spMkLst>
        </pc:spChg>
      </pc:sldChg>
      <pc:sldChg chg="modSp new mod">
        <pc:chgData name="Tanecha Crosdale" userId="0aeb9e920477e115" providerId="LiveId" clId="{5FD33334-4ECC-4B84-AA90-CDF208BA28DE}" dt="2026-06-15T19:27:15.509" v="9064" actId="20577"/>
        <pc:sldMkLst>
          <pc:docMk/>
          <pc:sldMk cId="907053418" sldId="270"/>
        </pc:sldMkLst>
        <pc:spChg chg="mod">
          <ac:chgData name="Tanecha Crosdale" userId="0aeb9e920477e115" providerId="LiveId" clId="{5FD33334-4ECC-4B84-AA90-CDF208BA28DE}" dt="2026-06-15T15:59:14.585" v="7658" actId="20577"/>
          <ac:spMkLst>
            <pc:docMk/>
            <pc:sldMk cId="907053418" sldId="270"/>
            <ac:spMk id="2" creationId="{83B9643D-6787-EFB7-1C5A-E2672CDB934F}"/>
          </ac:spMkLst>
        </pc:spChg>
        <pc:spChg chg="mod">
          <ac:chgData name="Tanecha Crosdale" userId="0aeb9e920477e115" providerId="LiveId" clId="{5FD33334-4ECC-4B84-AA90-CDF208BA28DE}" dt="2026-06-15T19:27:15.509" v="9064" actId="20577"/>
          <ac:spMkLst>
            <pc:docMk/>
            <pc:sldMk cId="907053418" sldId="270"/>
            <ac:spMk id="3" creationId="{DE591724-C882-181A-0451-62C2D9B00B4B}"/>
          </ac:spMkLst>
        </pc:spChg>
      </pc:sldChg>
      <pc:sldChg chg="delSp modSp new mod">
        <pc:chgData name="Tanecha Crosdale" userId="0aeb9e920477e115" providerId="LiveId" clId="{5FD33334-4ECC-4B84-AA90-CDF208BA28DE}" dt="2026-06-17T23:04:48.248" v="10174" actId="20577"/>
        <pc:sldMkLst>
          <pc:docMk/>
          <pc:sldMk cId="2917096307" sldId="271"/>
        </pc:sldMkLst>
        <pc:spChg chg="mod">
          <ac:chgData name="Tanecha Crosdale" userId="0aeb9e920477e115" providerId="LiveId" clId="{5FD33334-4ECC-4B84-AA90-CDF208BA28DE}" dt="2026-06-17T23:04:48.248" v="10174" actId="20577"/>
          <ac:spMkLst>
            <pc:docMk/>
            <pc:sldMk cId="2917096307" sldId="271"/>
            <ac:spMk id="3" creationId="{19E9744B-51D3-4666-3664-994515208AE3}"/>
          </ac:spMkLst>
        </pc:spChg>
      </pc:sldChg>
      <pc:sldChg chg="modSp new mod">
        <pc:chgData name="Tanecha Crosdale" userId="0aeb9e920477e115" providerId="LiveId" clId="{5FD33334-4ECC-4B84-AA90-CDF208BA28DE}" dt="2026-06-17T20:22:50.763" v="9233" actId="20577"/>
        <pc:sldMkLst>
          <pc:docMk/>
          <pc:sldMk cId="2336865965" sldId="272"/>
        </pc:sldMkLst>
        <pc:spChg chg="mod">
          <ac:chgData name="Tanecha Crosdale" userId="0aeb9e920477e115" providerId="LiveId" clId="{5FD33334-4ECC-4B84-AA90-CDF208BA28DE}" dt="2026-06-15T19:13:36.534" v="8524" actId="113"/>
          <ac:spMkLst>
            <pc:docMk/>
            <pc:sldMk cId="2336865965" sldId="272"/>
            <ac:spMk id="2" creationId="{3905406F-DBB1-E11A-3B21-1FB7DB2EC459}"/>
          </ac:spMkLst>
        </pc:spChg>
        <pc:spChg chg="mod">
          <ac:chgData name="Tanecha Crosdale" userId="0aeb9e920477e115" providerId="LiveId" clId="{5FD33334-4ECC-4B84-AA90-CDF208BA28DE}" dt="2026-06-17T20:22:50.763" v="9233" actId="20577"/>
          <ac:spMkLst>
            <pc:docMk/>
            <pc:sldMk cId="2336865965" sldId="272"/>
            <ac:spMk id="3" creationId="{49486948-C78C-AA7C-4AEC-19F2DA0EA31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BAF50C-7265-4AE9-9A84-C1375E4B858D}"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2D08C7E1-D1C7-448A-87C3-CD9E3AE61FBE}">
      <dgm:prSet/>
      <dgm:spPr/>
      <dgm:t>
        <a:bodyPr/>
        <a:lstStyle/>
        <a:p>
          <a:r>
            <a:rPr lang="en-GB" b="0" i="0"/>
            <a:t>In this presentation, I will be looking at Bowlby’s attachment theory. </a:t>
          </a:r>
          <a:endParaRPr lang="en-US"/>
        </a:p>
      </dgm:t>
    </dgm:pt>
    <dgm:pt modelId="{EC293370-46A7-4D6D-BF72-9A6B9807C21E}" type="parTrans" cxnId="{4F965B52-F4EA-4715-90CA-F826BDB19A5F}">
      <dgm:prSet/>
      <dgm:spPr/>
      <dgm:t>
        <a:bodyPr/>
        <a:lstStyle/>
        <a:p>
          <a:endParaRPr lang="en-US"/>
        </a:p>
      </dgm:t>
    </dgm:pt>
    <dgm:pt modelId="{C28FBBB8-46C7-4C25-8B58-CD136438CC3F}" type="sibTrans" cxnId="{4F965B52-F4EA-4715-90CA-F826BDB19A5F}">
      <dgm:prSet/>
      <dgm:spPr/>
      <dgm:t>
        <a:bodyPr/>
        <a:lstStyle/>
        <a:p>
          <a:endParaRPr lang="en-US"/>
        </a:p>
      </dgm:t>
    </dgm:pt>
    <dgm:pt modelId="{4A6C5363-F9CC-4963-8E4A-FC5574CBF510}">
      <dgm:prSet/>
      <dgm:spPr/>
      <dgm:t>
        <a:bodyPr/>
        <a:lstStyle/>
        <a:p>
          <a:r>
            <a:rPr lang="en-GB" b="0" i="0"/>
            <a:t>I will be focusing on a four-year-old boy experiencing social, emotional, and developmental difficulties.  </a:t>
          </a:r>
          <a:endParaRPr lang="en-US"/>
        </a:p>
      </dgm:t>
    </dgm:pt>
    <dgm:pt modelId="{A842A3F7-B616-4302-9B56-71A1D50B6689}" type="parTrans" cxnId="{134C1B5C-9081-4AF9-9966-DD915EC21217}">
      <dgm:prSet/>
      <dgm:spPr/>
      <dgm:t>
        <a:bodyPr/>
        <a:lstStyle/>
        <a:p>
          <a:endParaRPr lang="en-US"/>
        </a:p>
      </dgm:t>
    </dgm:pt>
    <dgm:pt modelId="{96D7A618-0CA4-4F97-8FA1-BAC53E3FC0AA}" type="sibTrans" cxnId="{134C1B5C-9081-4AF9-9966-DD915EC21217}">
      <dgm:prSet/>
      <dgm:spPr/>
      <dgm:t>
        <a:bodyPr/>
        <a:lstStyle/>
        <a:p>
          <a:endParaRPr lang="en-US"/>
        </a:p>
      </dgm:t>
    </dgm:pt>
    <dgm:pt modelId="{31DA7144-251E-425A-BBC0-5A51A6AC28D8}">
      <dgm:prSet/>
      <dgm:spPr/>
      <dgm:t>
        <a:bodyPr/>
        <a:lstStyle/>
        <a:p>
          <a:r>
            <a:rPr lang="en-GB" b="0" i="0"/>
            <a:t>Isaac’s circumstances, including relocation, disrupted childcare arrangements, and his mother’s postnatal depression, may have influenced his development and well-being.  </a:t>
          </a:r>
          <a:endParaRPr lang="en-US"/>
        </a:p>
      </dgm:t>
    </dgm:pt>
    <dgm:pt modelId="{9FF85515-4AF1-4E1E-8438-11DE5C3243D6}" type="parTrans" cxnId="{D74BBAF7-A0ED-4F35-B27F-B938209AD24C}">
      <dgm:prSet/>
      <dgm:spPr/>
      <dgm:t>
        <a:bodyPr/>
        <a:lstStyle/>
        <a:p>
          <a:endParaRPr lang="en-US"/>
        </a:p>
      </dgm:t>
    </dgm:pt>
    <dgm:pt modelId="{C2EA1634-FE4F-4CE1-9403-49524B4A2E39}" type="sibTrans" cxnId="{D74BBAF7-A0ED-4F35-B27F-B938209AD24C}">
      <dgm:prSet/>
      <dgm:spPr/>
      <dgm:t>
        <a:bodyPr/>
        <a:lstStyle/>
        <a:p>
          <a:endParaRPr lang="en-US"/>
        </a:p>
      </dgm:t>
    </dgm:pt>
    <dgm:pt modelId="{BB18CC20-3D9B-4B37-AF0A-3D85C1D74073}">
      <dgm:prSet/>
      <dgm:spPr/>
      <dgm:t>
        <a:bodyPr/>
        <a:lstStyle/>
        <a:p>
          <a:r>
            <a:rPr lang="en-GB" b="0" i="0" dirty="0"/>
            <a:t>Observations indicate challenges with language, social interaction, separation anxiety, and emotional regulation. This theory will analyse how Isaac’s early experiences may have shaped his development and will propose appropriate support strategies to promote positive outcomes.</a:t>
          </a:r>
          <a:endParaRPr lang="en-US" dirty="0"/>
        </a:p>
      </dgm:t>
    </dgm:pt>
    <dgm:pt modelId="{C6F05BD9-1A6E-42C1-A9DD-1C36E36F2870}" type="parTrans" cxnId="{6C6DF5C6-2125-4DC2-B614-B703483E8EE9}">
      <dgm:prSet/>
      <dgm:spPr/>
      <dgm:t>
        <a:bodyPr/>
        <a:lstStyle/>
        <a:p>
          <a:endParaRPr lang="en-US"/>
        </a:p>
      </dgm:t>
    </dgm:pt>
    <dgm:pt modelId="{1503F861-941F-4A5B-9358-FB15250C327C}" type="sibTrans" cxnId="{6C6DF5C6-2125-4DC2-B614-B703483E8EE9}">
      <dgm:prSet/>
      <dgm:spPr/>
      <dgm:t>
        <a:bodyPr/>
        <a:lstStyle/>
        <a:p>
          <a:endParaRPr lang="en-US"/>
        </a:p>
      </dgm:t>
    </dgm:pt>
    <dgm:pt modelId="{E9575C60-9DB1-4EC0-9282-CABFF7E145C0}" type="pres">
      <dgm:prSet presAssocID="{11BAF50C-7265-4AE9-9A84-C1375E4B858D}" presName="vert0" presStyleCnt="0">
        <dgm:presLayoutVars>
          <dgm:dir/>
          <dgm:animOne val="branch"/>
          <dgm:animLvl val="lvl"/>
        </dgm:presLayoutVars>
      </dgm:prSet>
      <dgm:spPr/>
    </dgm:pt>
    <dgm:pt modelId="{C6876C9A-C991-4927-83A3-0A90C9BE0768}" type="pres">
      <dgm:prSet presAssocID="{2D08C7E1-D1C7-448A-87C3-CD9E3AE61FBE}" presName="thickLine" presStyleLbl="alignNode1" presStyleIdx="0" presStyleCnt="4"/>
      <dgm:spPr/>
    </dgm:pt>
    <dgm:pt modelId="{405592B2-3CDB-4807-B2D7-B8B8BBD3D1AC}" type="pres">
      <dgm:prSet presAssocID="{2D08C7E1-D1C7-448A-87C3-CD9E3AE61FBE}" presName="horz1" presStyleCnt="0"/>
      <dgm:spPr/>
    </dgm:pt>
    <dgm:pt modelId="{06F8A5AC-68D7-4A5A-BC89-0C4A7DD39B68}" type="pres">
      <dgm:prSet presAssocID="{2D08C7E1-D1C7-448A-87C3-CD9E3AE61FBE}" presName="tx1" presStyleLbl="revTx" presStyleIdx="0" presStyleCnt="4"/>
      <dgm:spPr/>
    </dgm:pt>
    <dgm:pt modelId="{B6512DC5-FBA7-48EC-A8C7-DE528C5AB43C}" type="pres">
      <dgm:prSet presAssocID="{2D08C7E1-D1C7-448A-87C3-CD9E3AE61FBE}" presName="vert1" presStyleCnt="0"/>
      <dgm:spPr/>
    </dgm:pt>
    <dgm:pt modelId="{6358D9BD-91D4-464B-B366-EC40E73F4071}" type="pres">
      <dgm:prSet presAssocID="{4A6C5363-F9CC-4963-8E4A-FC5574CBF510}" presName="thickLine" presStyleLbl="alignNode1" presStyleIdx="1" presStyleCnt="4"/>
      <dgm:spPr/>
    </dgm:pt>
    <dgm:pt modelId="{731D0C48-A0F9-4863-B24F-A7D2E01CC27A}" type="pres">
      <dgm:prSet presAssocID="{4A6C5363-F9CC-4963-8E4A-FC5574CBF510}" presName="horz1" presStyleCnt="0"/>
      <dgm:spPr/>
    </dgm:pt>
    <dgm:pt modelId="{5E159079-1317-409C-8A71-AADB993008B2}" type="pres">
      <dgm:prSet presAssocID="{4A6C5363-F9CC-4963-8E4A-FC5574CBF510}" presName="tx1" presStyleLbl="revTx" presStyleIdx="1" presStyleCnt="4"/>
      <dgm:spPr/>
    </dgm:pt>
    <dgm:pt modelId="{D3FC8C57-E738-42FF-B507-A16996E61597}" type="pres">
      <dgm:prSet presAssocID="{4A6C5363-F9CC-4963-8E4A-FC5574CBF510}" presName="vert1" presStyleCnt="0"/>
      <dgm:spPr/>
    </dgm:pt>
    <dgm:pt modelId="{01D19E2D-7571-43E9-BC32-A79AA88D45F8}" type="pres">
      <dgm:prSet presAssocID="{31DA7144-251E-425A-BBC0-5A51A6AC28D8}" presName="thickLine" presStyleLbl="alignNode1" presStyleIdx="2" presStyleCnt="4"/>
      <dgm:spPr/>
    </dgm:pt>
    <dgm:pt modelId="{1A5BDB03-B57C-4E76-A11F-B2735386553F}" type="pres">
      <dgm:prSet presAssocID="{31DA7144-251E-425A-BBC0-5A51A6AC28D8}" presName="horz1" presStyleCnt="0"/>
      <dgm:spPr/>
    </dgm:pt>
    <dgm:pt modelId="{95300FF2-AD26-4E0E-8093-20A9956CAB39}" type="pres">
      <dgm:prSet presAssocID="{31DA7144-251E-425A-BBC0-5A51A6AC28D8}" presName="tx1" presStyleLbl="revTx" presStyleIdx="2" presStyleCnt="4"/>
      <dgm:spPr/>
    </dgm:pt>
    <dgm:pt modelId="{E122FE2F-043B-499F-85A7-0A98F3D11369}" type="pres">
      <dgm:prSet presAssocID="{31DA7144-251E-425A-BBC0-5A51A6AC28D8}" presName="vert1" presStyleCnt="0"/>
      <dgm:spPr/>
    </dgm:pt>
    <dgm:pt modelId="{08A383A9-2F0F-418D-934F-EB01523B7BD5}" type="pres">
      <dgm:prSet presAssocID="{BB18CC20-3D9B-4B37-AF0A-3D85C1D74073}" presName="thickLine" presStyleLbl="alignNode1" presStyleIdx="3" presStyleCnt="4"/>
      <dgm:spPr/>
    </dgm:pt>
    <dgm:pt modelId="{CEED9A47-A47E-4887-BFD6-5517452FAD62}" type="pres">
      <dgm:prSet presAssocID="{BB18CC20-3D9B-4B37-AF0A-3D85C1D74073}" presName="horz1" presStyleCnt="0"/>
      <dgm:spPr/>
    </dgm:pt>
    <dgm:pt modelId="{DEB29349-28AB-4F80-9954-8E6739C02FFF}" type="pres">
      <dgm:prSet presAssocID="{BB18CC20-3D9B-4B37-AF0A-3D85C1D74073}" presName="tx1" presStyleLbl="revTx" presStyleIdx="3" presStyleCnt="4"/>
      <dgm:spPr/>
    </dgm:pt>
    <dgm:pt modelId="{8B9DE51E-C929-41D1-BC67-3273C2A1A97E}" type="pres">
      <dgm:prSet presAssocID="{BB18CC20-3D9B-4B37-AF0A-3D85C1D74073}" presName="vert1" presStyleCnt="0"/>
      <dgm:spPr/>
    </dgm:pt>
  </dgm:ptLst>
  <dgm:cxnLst>
    <dgm:cxn modelId="{134C1B5C-9081-4AF9-9966-DD915EC21217}" srcId="{11BAF50C-7265-4AE9-9A84-C1375E4B858D}" destId="{4A6C5363-F9CC-4963-8E4A-FC5574CBF510}" srcOrd="1" destOrd="0" parTransId="{A842A3F7-B616-4302-9B56-71A1D50B6689}" sibTransId="{96D7A618-0CA4-4F97-8FA1-BAC53E3FC0AA}"/>
    <dgm:cxn modelId="{DB8AF846-3E10-4FB1-82C6-005D759FDDF2}" type="presOf" srcId="{11BAF50C-7265-4AE9-9A84-C1375E4B858D}" destId="{E9575C60-9DB1-4EC0-9282-CABFF7E145C0}" srcOrd="0" destOrd="0" presId="urn:microsoft.com/office/officeart/2008/layout/LinedList"/>
    <dgm:cxn modelId="{4F965B52-F4EA-4715-90CA-F826BDB19A5F}" srcId="{11BAF50C-7265-4AE9-9A84-C1375E4B858D}" destId="{2D08C7E1-D1C7-448A-87C3-CD9E3AE61FBE}" srcOrd="0" destOrd="0" parTransId="{EC293370-46A7-4D6D-BF72-9A6B9807C21E}" sibTransId="{C28FBBB8-46C7-4C25-8B58-CD136438CC3F}"/>
    <dgm:cxn modelId="{9D944873-1512-44EB-AABE-940CC0856071}" type="presOf" srcId="{31DA7144-251E-425A-BBC0-5A51A6AC28D8}" destId="{95300FF2-AD26-4E0E-8093-20A9956CAB39}" srcOrd="0" destOrd="0" presId="urn:microsoft.com/office/officeart/2008/layout/LinedList"/>
    <dgm:cxn modelId="{D4997691-522F-4BF7-9691-147877C5A5B1}" type="presOf" srcId="{4A6C5363-F9CC-4963-8E4A-FC5574CBF510}" destId="{5E159079-1317-409C-8A71-AADB993008B2}" srcOrd="0" destOrd="0" presId="urn:microsoft.com/office/officeart/2008/layout/LinedList"/>
    <dgm:cxn modelId="{5741A3A6-432B-4FC9-8D29-88A64ED7142C}" type="presOf" srcId="{2D08C7E1-D1C7-448A-87C3-CD9E3AE61FBE}" destId="{06F8A5AC-68D7-4A5A-BC89-0C4A7DD39B68}" srcOrd="0" destOrd="0" presId="urn:microsoft.com/office/officeart/2008/layout/LinedList"/>
    <dgm:cxn modelId="{681A01B3-B948-45E4-B9C0-93D8EB9577B6}" type="presOf" srcId="{BB18CC20-3D9B-4B37-AF0A-3D85C1D74073}" destId="{DEB29349-28AB-4F80-9954-8E6739C02FFF}" srcOrd="0" destOrd="0" presId="urn:microsoft.com/office/officeart/2008/layout/LinedList"/>
    <dgm:cxn modelId="{6C6DF5C6-2125-4DC2-B614-B703483E8EE9}" srcId="{11BAF50C-7265-4AE9-9A84-C1375E4B858D}" destId="{BB18CC20-3D9B-4B37-AF0A-3D85C1D74073}" srcOrd="3" destOrd="0" parTransId="{C6F05BD9-1A6E-42C1-A9DD-1C36E36F2870}" sibTransId="{1503F861-941F-4A5B-9358-FB15250C327C}"/>
    <dgm:cxn modelId="{D74BBAF7-A0ED-4F35-B27F-B938209AD24C}" srcId="{11BAF50C-7265-4AE9-9A84-C1375E4B858D}" destId="{31DA7144-251E-425A-BBC0-5A51A6AC28D8}" srcOrd="2" destOrd="0" parTransId="{9FF85515-4AF1-4E1E-8438-11DE5C3243D6}" sibTransId="{C2EA1634-FE4F-4CE1-9403-49524B4A2E39}"/>
    <dgm:cxn modelId="{477D4A59-EF24-4B82-8532-C7833D44EDCB}" type="presParOf" srcId="{E9575C60-9DB1-4EC0-9282-CABFF7E145C0}" destId="{C6876C9A-C991-4927-83A3-0A90C9BE0768}" srcOrd="0" destOrd="0" presId="urn:microsoft.com/office/officeart/2008/layout/LinedList"/>
    <dgm:cxn modelId="{2297599C-C73E-4F9A-AAB2-4260C52FF27A}" type="presParOf" srcId="{E9575C60-9DB1-4EC0-9282-CABFF7E145C0}" destId="{405592B2-3CDB-4807-B2D7-B8B8BBD3D1AC}" srcOrd="1" destOrd="0" presId="urn:microsoft.com/office/officeart/2008/layout/LinedList"/>
    <dgm:cxn modelId="{C0561CD1-F3E1-487A-AAD1-964B41B07618}" type="presParOf" srcId="{405592B2-3CDB-4807-B2D7-B8B8BBD3D1AC}" destId="{06F8A5AC-68D7-4A5A-BC89-0C4A7DD39B68}" srcOrd="0" destOrd="0" presId="urn:microsoft.com/office/officeart/2008/layout/LinedList"/>
    <dgm:cxn modelId="{DBAB7C82-E417-4844-B35A-153CB94ABF5C}" type="presParOf" srcId="{405592B2-3CDB-4807-B2D7-B8B8BBD3D1AC}" destId="{B6512DC5-FBA7-48EC-A8C7-DE528C5AB43C}" srcOrd="1" destOrd="0" presId="urn:microsoft.com/office/officeart/2008/layout/LinedList"/>
    <dgm:cxn modelId="{8BC2E624-2470-44E9-A76D-4D2F3CA04AAE}" type="presParOf" srcId="{E9575C60-9DB1-4EC0-9282-CABFF7E145C0}" destId="{6358D9BD-91D4-464B-B366-EC40E73F4071}" srcOrd="2" destOrd="0" presId="urn:microsoft.com/office/officeart/2008/layout/LinedList"/>
    <dgm:cxn modelId="{A7C6BAFF-8B6E-4BF5-A947-F76456C0C1AB}" type="presParOf" srcId="{E9575C60-9DB1-4EC0-9282-CABFF7E145C0}" destId="{731D0C48-A0F9-4863-B24F-A7D2E01CC27A}" srcOrd="3" destOrd="0" presId="urn:microsoft.com/office/officeart/2008/layout/LinedList"/>
    <dgm:cxn modelId="{428D69FE-5086-44C1-B3D0-7055009D8E80}" type="presParOf" srcId="{731D0C48-A0F9-4863-B24F-A7D2E01CC27A}" destId="{5E159079-1317-409C-8A71-AADB993008B2}" srcOrd="0" destOrd="0" presId="urn:microsoft.com/office/officeart/2008/layout/LinedList"/>
    <dgm:cxn modelId="{24A0C844-4993-4913-A9B9-1C63A65CA593}" type="presParOf" srcId="{731D0C48-A0F9-4863-B24F-A7D2E01CC27A}" destId="{D3FC8C57-E738-42FF-B507-A16996E61597}" srcOrd="1" destOrd="0" presId="urn:microsoft.com/office/officeart/2008/layout/LinedList"/>
    <dgm:cxn modelId="{52110369-8BBD-42E5-B9D7-36100EB92DCC}" type="presParOf" srcId="{E9575C60-9DB1-4EC0-9282-CABFF7E145C0}" destId="{01D19E2D-7571-43E9-BC32-A79AA88D45F8}" srcOrd="4" destOrd="0" presId="urn:microsoft.com/office/officeart/2008/layout/LinedList"/>
    <dgm:cxn modelId="{4EEF5BD3-641C-49CA-B966-33915174C727}" type="presParOf" srcId="{E9575C60-9DB1-4EC0-9282-CABFF7E145C0}" destId="{1A5BDB03-B57C-4E76-A11F-B2735386553F}" srcOrd="5" destOrd="0" presId="urn:microsoft.com/office/officeart/2008/layout/LinedList"/>
    <dgm:cxn modelId="{C6E20CFD-3DCA-442A-A7D7-D3A38AFD1C32}" type="presParOf" srcId="{1A5BDB03-B57C-4E76-A11F-B2735386553F}" destId="{95300FF2-AD26-4E0E-8093-20A9956CAB39}" srcOrd="0" destOrd="0" presId="urn:microsoft.com/office/officeart/2008/layout/LinedList"/>
    <dgm:cxn modelId="{EA6A6331-F59D-4D68-8D77-5704F6BB6CD6}" type="presParOf" srcId="{1A5BDB03-B57C-4E76-A11F-B2735386553F}" destId="{E122FE2F-043B-499F-85A7-0A98F3D11369}" srcOrd="1" destOrd="0" presId="urn:microsoft.com/office/officeart/2008/layout/LinedList"/>
    <dgm:cxn modelId="{A3D62412-9BDA-430E-8A68-B9B95F49301C}" type="presParOf" srcId="{E9575C60-9DB1-4EC0-9282-CABFF7E145C0}" destId="{08A383A9-2F0F-418D-934F-EB01523B7BD5}" srcOrd="6" destOrd="0" presId="urn:microsoft.com/office/officeart/2008/layout/LinedList"/>
    <dgm:cxn modelId="{F71DDFCB-5394-4B06-8AF9-B1B90868C72F}" type="presParOf" srcId="{E9575C60-9DB1-4EC0-9282-CABFF7E145C0}" destId="{CEED9A47-A47E-4887-BFD6-5517452FAD62}" srcOrd="7" destOrd="0" presId="urn:microsoft.com/office/officeart/2008/layout/LinedList"/>
    <dgm:cxn modelId="{D4F73613-8468-403E-A3B8-4D7CDF7BD592}" type="presParOf" srcId="{CEED9A47-A47E-4887-BFD6-5517452FAD62}" destId="{DEB29349-28AB-4F80-9954-8E6739C02FFF}" srcOrd="0" destOrd="0" presId="urn:microsoft.com/office/officeart/2008/layout/LinedList"/>
    <dgm:cxn modelId="{A2379919-FA41-4005-AC91-1F2ADEEE8B82}" type="presParOf" srcId="{CEED9A47-A47E-4887-BFD6-5517452FAD62}" destId="{8B9DE51E-C929-41D1-BC67-3273C2A1A9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76C9A-C991-4927-83A3-0A90C9BE0768}">
      <dsp:nvSpPr>
        <dsp:cNvPr id="0" name=""/>
        <dsp:cNvSpPr/>
      </dsp:nvSpPr>
      <dsp:spPr>
        <a:xfrm>
          <a:off x="0" y="0"/>
          <a:ext cx="617219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6F8A5AC-68D7-4A5A-BC89-0C4A7DD39B68}">
      <dsp:nvSpPr>
        <dsp:cNvPr id="0" name=""/>
        <dsp:cNvSpPr/>
      </dsp:nvSpPr>
      <dsp:spPr>
        <a:xfrm>
          <a:off x="0" y="0"/>
          <a:ext cx="6172199"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In this presentation, I will be looking at Bowlby’s attachment theory. </a:t>
          </a:r>
          <a:endParaRPr lang="en-US" sz="1500" kern="1200"/>
        </a:p>
      </dsp:txBody>
      <dsp:txXfrm>
        <a:off x="0" y="0"/>
        <a:ext cx="6172199" cy="1218406"/>
      </dsp:txXfrm>
    </dsp:sp>
    <dsp:sp modelId="{6358D9BD-91D4-464B-B366-EC40E73F4071}">
      <dsp:nvSpPr>
        <dsp:cNvPr id="0" name=""/>
        <dsp:cNvSpPr/>
      </dsp:nvSpPr>
      <dsp:spPr>
        <a:xfrm>
          <a:off x="0" y="1218406"/>
          <a:ext cx="617219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E159079-1317-409C-8A71-AADB993008B2}">
      <dsp:nvSpPr>
        <dsp:cNvPr id="0" name=""/>
        <dsp:cNvSpPr/>
      </dsp:nvSpPr>
      <dsp:spPr>
        <a:xfrm>
          <a:off x="0" y="1218406"/>
          <a:ext cx="6172199"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I will be focusing on a four-year-old boy experiencing social, emotional, and developmental difficulties.  </a:t>
          </a:r>
          <a:endParaRPr lang="en-US" sz="1500" kern="1200"/>
        </a:p>
      </dsp:txBody>
      <dsp:txXfrm>
        <a:off x="0" y="1218406"/>
        <a:ext cx="6172199" cy="1218406"/>
      </dsp:txXfrm>
    </dsp:sp>
    <dsp:sp modelId="{01D19E2D-7571-43E9-BC32-A79AA88D45F8}">
      <dsp:nvSpPr>
        <dsp:cNvPr id="0" name=""/>
        <dsp:cNvSpPr/>
      </dsp:nvSpPr>
      <dsp:spPr>
        <a:xfrm>
          <a:off x="0" y="2436812"/>
          <a:ext cx="617219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5300FF2-AD26-4E0E-8093-20A9956CAB39}">
      <dsp:nvSpPr>
        <dsp:cNvPr id="0" name=""/>
        <dsp:cNvSpPr/>
      </dsp:nvSpPr>
      <dsp:spPr>
        <a:xfrm>
          <a:off x="0" y="2436812"/>
          <a:ext cx="6172199"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Isaac’s circumstances, including relocation, disrupted childcare arrangements, and his mother’s postnatal depression, may have influenced his development and well-being.  </a:t>
          </a:r>
          <a:endParaRPr lang="en-US" sz="1500" kern="1200"/>
        </a:p>
      </dsp:txBody>
      <dsp:txXfrm>
        <a:off x="0" y="2436812"/>
        <a:ext cx="6172199" cy="1218406"/>
      </dsp:txXfrm>
    </dsp:sp>
    <dsp:sp modelId="{08A383A9-2F0F-418D-934F-EB01523B7BD5}">
      <dsp:nvSpPr>
        <dsp:cNvPr id="0" name=""/>
        <dsp:cNvSpPr/>
      </dsp:nvSpPr>
      <dsp:spPr>
        <a:xfrm>
          <a:off x="0" y="3655218"/>
          <a:ext cx="617219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B29349-28AB-4F80-9954-8E6739C02FFF}">
      <dsp:nvSpPr>
        <dsp:cNvPr id="0" name=""/>
        <dsp:cNvSpPr/>
      </dsp:nvSpPr>
      <dsp:spPr>
        <a:xfrm>
          <a:off x="0" y="3655218"/>
          <a:ext cx="6172199"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Observations indicate challenges with language, social interaction, separation anxiety, and emotional regulation. This theory will analyse how Isaac’s early experiences may have shaped his development and will propose appropriate support strategies to promote positive outcomes.</a:t>
          </a:r>
          <a:endParaRPr lang="en-US" sz="1500" kern="1200" dirty="0"/>
        </a:p>
      </dsp:txBody>
      <dsp:txXfrm>
        <a:off x="0" y="3655218"/>
        <a:ext cx="6172199" cy="12184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6/17/2026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6/17/2026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366932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0FE2F-9154-E9DE-5771-15A3BAC5443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6629F29-B28A-E713-1F6E-2395260478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5F9AA31-D0BB-3725-2EE0-471859C8F2E0}"/>
              </a:ext>
            </a:extLst>
          </p:cNvPr>
          <p:cNvSpPr>
            <a:spLocks noGrp="1"/>
          </p:cNvSpPr>
          <p:nvPr>
            <p:ph type="dt" sz="half" idx="10"/>
          </p:nvPr>
        </p:nvSpPr>
        <p:spPr/>
        <p:txBody>
          <a:bodyPr/>
          <a:lstStyle/>
          <a:p>
            <a:fld id="{29814657-813A-4D7B-A2F8-E573BA1645D3}" type="datetime1">
              <a:rPr lang="en-US" smtClean="0"/>
              <a:t>6/17/2026</a:t>
            </a:fld>
            <a:endParaRPr lang="en-US" dirty="0"/>
          </a:p>
        </p:txBody>
      </p:sp>
      <p:sp>
        <p:nvSpPr>
          <p:cNvPr id="5" name="Footer Placeholder 4">
            <a:extLst>
              <a:ext uri="{FF2B5EF4-FFF2-40B4-BE49-F238E27FC236}">
                <a16:creationId xmlns:a16="http://schemas.microsoft.com/office/drawing/2014/main" id="{68E53260-A56E-8DC2-7C2A-7E3B99A13CA1}"/>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5DF8CB9C-C1C5-A779-E8E5-84CF15E5866D}"/>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73805374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5E494-38F5-DA8A-D003-3CF3EA81510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5B35845-0BE5-5728-1B47-DB930313FEF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2EA995-164F-B358-01D4-3ED447E18FDD}"/>
              </a:ext>
            </a:extLst>
          </p:cNvPr>
          <p:cNvSpPr>
            <a:spLocks noGrp="1"/>
          </p:cNvSpPr>
          <p:nvPr>
            <p:ph type="dt" sz="half" idx="10"/>
          </p:nvPr>
        </p:nvSpPr>
        <p:spPr/>
        <p:txBody>
          <a:bodyPr/>
          <a:lstStyle/>
          <a:p>
            <a:fld id="{29814657-813A-4D7B-A2F8-E573BA1645D3}" type="datetime1">
              <a:rPr lang="en-US" smtClean="0"/>
              <a:t>6/17/2026</a:t>
            </a:fld>
            <a:endParaRPr lang="en-US" dirty="0"/>
          </a:p>
        </p:txBody>
      </p:sp>
      <p:sp>
        <p:nvSpPr>
          <p:cNvPr id="5" name="Footer Placeholder 4">
            <a:extLst>
              <a:ext uri="{FF2B5EF4-FFF2-40B4-BE49-F238E27FC236}">
                <a16:creationId xmlns:a16="http://schemas.microsoft.com/office/drawing/2014/main" id="{E1B8D971-5256-3397-8690-FF452E6D433D}"/>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769CE32A-2EC5-2480-AD37-21FAA13123F7}"/>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23665245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4DB5E-32FE-0745-4725-14A5D9BA61D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375A79D-CD94-2517-8834-D54EBF97E64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1525D5F-109D-7AD4-3661-646DF12DFEE4}"/>
              </a:ext>
            </a:extLst>
          </p:cNvPr>
          <p:cNvSpPr>
            <a:spLocks noGrp="1"/>
          </p:cNvSpPr>
          <p:nvPr>
            <p:ph type="dt" sz="half" idx="10"/>
          </p:nvPr>
        </p:nvSpPr>
        <p:spPr/>
        <p:txBody>
          <a:bodyPr/>
          <a:lstStyle/>
          <a:p>
            <a:fld id="{29814657-813A-4D7B-A2F8-E573BA1645D3}" type="datetime1">
              <a:rPr lang="en-US" smtClean="0"/>
              <a:t>6/17/2026</a:t>
            </a:fld>
            <a:endParaRPr lang="en-US" dirty="0"/>
          </a:p>
        </p:txBody>
      </p:sp>
      <p:sp>
        <p:nvSpPr>
          <p:cNvPr id="5" name="Footer Placeholder 4">
            <a:extLst>
              <a:ext uri="{FF2B5EF4-FFF2-40B4-BE49-F238E27FC236}">
                <a16:creationId xmlns:a16="http://schemas.microsoft.com/office/drawing/2014/main" id="{87DC1F9E-1ECF-8544-4E50-6550EA673C00}"/>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44567B62-A766-03F0-B075-BD005BC47246}"/>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56228278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3224E-F669-33A7-8FC2-7DBE8216FB8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1B34259-48BD-99E7-293C-64A873B1A7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D5680F2-7D4B-FC96-E077-4EEE6CC1C4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23FDE51-AEBB-8A33-C575-237644BD65AC}"/>
              </a:ext>
            </a:extLst>
          </p:cNvPr>
          <p:cNvSpPr>
            <a:spLocks noGrp="1"/>
          </p:cNvSpPr>
          <p:nvPr>
            <p:ph type="dt" sz="half" idx="10"/>
          </p:nvPr>
        </p:nvSpPr>
        <p:spPr/>
        <p:txBody>
          <a:bodyPr/>
          <a:lstStyle/>
          <a:p>
            <a:fld id="{29814657-813A-4D7B-A2F8-E573BA1645D3}" type="datetime1">
              <a:rPr lang="en-US" smtClean="0"/>
              <a:t>6/17/2026</a:t>
            </a:fld>
            <a:endParaRPr lang="en-US" dirty="0"/>
          </a:p>
        </p:txBody>
      </p:sp>
      <p:sp>
        <p:nvSpPr>
          <p:cNvPr id="6" name="Footer Placeholder 5">
            <a:extLst>
              <a:ext uri="{FF2B5EF4-FFF2-40B4-BE49-F238E27FC236}">
                <a16:creationId xmlns:a16="http://schemas.microsoft.com/office/drawing/2014/main" id="{ADE9F696-DAC0-3A47-9C98-83FC40F2C42D}"/>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E640988F-5937-E49E-F21E-46C09146D9E1}"/>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4465878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7A84-45F5-219D-2BF2-88420CDF269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A457EFC-E70C-2FC8-B02F-04E1E11E4C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D40C643-436E-B95C-46CB-2982ABCA8C5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3DC331-08DC-5488-15C3-D1B5DB2613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EB7CC7-AD05-700D-17A8-E97A269155D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6EEDCCD-EFDC-1ECC-6478-5612B07FDDDA}"/>
              </a:ext>
            </a:extLst>
          </p:cNvPr>
          <p:cNvSpPr>
            <a:spLocks noGrp="1"/>
          </p:cNvSpPr>
          <p:nvPr>
            <p:ph type="dt" sz="half" idx="10"/>
          </p:nvPr>
        </p:nvSpPr>
        <p:spPr/>
        <p:txBody>
          <a:bodyPr/>
          <a:lstStyle/>
          <a:p>
            <a:fld id="{29814657-813A-4D7B-A2F8-E573BA1645D3}" type="datetime1">
              <a:rPr lang="en-US" smtClean="0"/>
              <a:t>6/17/2026</a:t>
            </a:fld>
            <a:endParaRPr lang="en-US" dirty="0"/>
          </a:p>
        </p:txBody>
      </p:sp>
      <p:sp>
        <p:nvSpPr>
          <p:cNvPr id="8" name="Footer Placeholder 7">
            <a:extLst>
              <a:ext uri="{FF2B5EF4-FFF2-40B4-BE49-F238E27FC236}">
                <a16:creationId xmlns:a16="http://schemas.microsoft.com/office/drawing/2014/main" id="{4887AB24-8748-3541-0EE5-18E526EE2308}"/>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76A96B6E-5C68-6FA0-2920-D0BB58715AD7}"/>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82018862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229C9-4B41-DE60-D616-FB1482D8E96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B31B0A0-6EB2-DF25-9190-A5BDAC235C3C}"/>
              </a:ext>
            </a:extLst>
          </p:cNvPr>
          <p:cNvSpPr>
            <a:spLocks noGrp="1"/>
          </p:cNvSpPr>
          <p:nvPr>
            <p:ph type="dt" sz="half" idx="10"/>
          </p:nvPr>
        </p:nvSpPr>
        <p:spPr/>
        <p:txBody>
          <a:bodyPr/>
          <a:lstStyle/>
          <a:p>
            <a:fld id="{D7B20C69-CB4E-44F7-A408-67C55627795C}" type="datetime1">
              <a:rPr lang="en-US" smtClean="0"/>
              <a:t>6/17/2026</a:t>
            </a:fld>
            <a:endParaRPr lang="en-US"/>
          </a:p>
        </p:txBody>
      </p:sp>
      <p:sp>
        <p:nvSpPr>
          <p:cNvPr id="4" name="Footer Placeholder 3">
            <a:extLst>
              <a:ext uri="{FF2B5EF4-FFF2-40B4-BE49-F238E27FC236}">
                <a16:creationId xmlns:a16="http://schemas.microsoft.com/office/drawing/2014/main" id="{1067CAC0-800A-3F8C-F45F-238B4154E80C}"/>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8C1A775-22DD-ED78-3E0A-B7663FFF740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0629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DBABAC-C606-F360-479A-99C0CC4D9586}"/>
              </a:ext>
            </a:extLst>
          </p:cNvPr>
          <p:cNvSpPr>
            <a:spLocks noGrp="1"/>
          </p:cNvSpPr>
          <p:nvPr>
            <p:ph type="dt" sz="half" idx="10"/>
          </p:nvPr>
        </p:nvSpPr>
        <p:spPr/>
        <p:txBody>
          <a:bodyPr/>
          <a:lstStyle/>
          <a:p>
            <a:fld id="{29814657-813A-4D7B-A2F8-E573BA1645D3}" type="datetime1">
              <a:rPr lang="en-US" smtClean="0"/>
              <a:t>6/17/2026</a:t>
            </a:fld>
            <a:endParaRPr lang="en-US" dirty="0"/>
          </a:p>
        </p:txBody>
      </p:sp>
      <p:sp>
        <p:nvSpPr>
          <p:cNvPr id="3" name="Footer Placeholder 2">
            <a:extLst>
              <a:ext uri="{FF2B5EF4-FFF2-40B4-BE49-F238E27FC236}">
                <a16:creationId xmlns:a16="http://schemas.microsoft.com/office/drawing/2014/main" id="{1087BC5A-FF95-2EEF-0F15-7D0EBEFB91E1}"/>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0D22962C-C5B9-9C93-AB91-FAAFC039B108}"/>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93868648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FD543-2996-52BA-F75A-26A6B928DF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75CEDA4-B277-7725-6E35-7F84F7E0D1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52FBDE3-B180-3D38-32D6-635830DA53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F29C4B-0197-2AA6-220F-24C954F07C3D}"/>
              </a:ext>
            </a:extLst>
          </p:cNvPr>
          <p:cNvSpPr>
            <a:spLocks noGrp="1"/>
          </p:cNvSpPr>
          <p:nvPr>
            <p:ph type="dt" sz="half" idx="10"/>
          </p:nvPr>
        </p:nvSpPr>
        <p:spPr/>
        <p:txBody>
          <a:bodyPr/>
          <a:lstStyle/>
          <a:p>
            <a:fld id="{572A1522-8F1E-408E-ABA2-6F5B206582B8}" type="datetime1">
              <a:rPr lang="en-US" smtClean="0"/>
              <a:t>6/17/2026</a:t>
            </a:fld>
            <a:endParaRPr lang="en-US"/>
          </a:p>
        </p:txBody>
      </p:sp>
      <p:sp>
        <p:nvSpPr>
          <p:cNvPr id="6" name="Footer Placeholder 5">
            <a:extLst>
              <a:ext uri="{FF2B5EF4-FFF2-40B4-BE49-F238E27FC236}">
                <a16:creationId xmlns:a16="http://schemas.microsoft.com/office/drawing/2014/main" id="{C4585ABD-4C5A-C43F-CF3B-FFECB7E7724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6B69555-B3C9-F142-9B22-87B063162EF0}"/>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89938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4F5A6-FFAE-0315-39B4-E53E2F2DDB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98796A7-1F67-C53E-A2D3-7EA040FE01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A7FDAC-E760-240F-6ACD-EE61AC6376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A2C49A-2E2E-C0C1-84B2-9C538AB314E7}"/>
              </a:ext>
            </a:extLst>
          </p:cNvPr>
          <p:cNvSpPr>
            <a:spLocks noGrp="1"/>
          </p:cNvSpPr>
          <p:nvPr>
            <p:ph type="dt" sz="half" idx="10"/>
          </p:nvPr>
        </p:nvSpPr>
        <p:spPr/>
        <p:txBody>
          <a:bodyPr/>
          <a:lstStyle/>
          <a:p>
            <a:fld id="{3E19A776-5AE6-4251-8560-C6066D0B46D6}" type="datetime1">
              <a:rPr lang="en-US" smtClean="0"/>
              <a:t>6/17/2026</a:t>
            </a:fld>
            <a:endParaRPr lang="en-US"/>
          </a:p>
        </p:txBody>
      </p:sp>
      <p:sp>
        <p:nvSpPr>
          <p:cNvPr id="6" name="Footer Placeholder 5">
            <a:extLst>
              <a:ext uri="{FF2B5EF4-FFF2-40B4-BE49-F238E27FC236}">
                <a16:creationId xmlns:a16="http://schemas.microsoft.com/office/drawing/2014/main" id="{9725408E-F8ED-B054-9CC3-9C1E4CB23D9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4F23DD01-4DF1-7299-A7C5-7897C8EE6F67}"/>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7822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87443-F29E-DC9D-4E41-747B858AA6C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E0A0D70-9760-E9A1-CCB9-5C85F6FC616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16B1C2-8C62-6416-20B8-1CA0D4FB5C79}"/>
              </a:ext>
            </a:extLst>
          </p:cNvPr>
          <p:cNvSpPr>
            <a:spLocks noGrp="1"/>
          </p:cNvSpPr>
          <p:nvPr>
            <p:ph type="dt" sz="half" idx="10"/>
          </p:nvPr>
        </p:nvSpPr>
        <p:spPr/>
        <p:txBody>
          <a:bodyPr/>
          <a:lstStyle/>
          <a:p>
            <a:fld id="{29814657-813A-4D7B-A2F8-E573BA1645D3}" type="datetime1">
              <a:rPr lang="en-US" smtClean="0"/>
              <a:t>6/17/2026</a:t>
            </a:fld>
            <a:endParaRPr lang="en-US" dirty="0"/>
          </a:p>
        </p:txBody>
      </p:sp>
      <p:sp>
        <p:nvSpPr>
          <p:cNvPr id="5" name="Footer Placeholder 4">
            <a:extLst>
              <a:ext uri="{FF2B5EF4-FFF2-40B4-BE49-F238E27FC236}">
                <a16:creationId xmlns:a16="http://schemas.microsoft.com/office/drawing/2014/main" id="{8BFCC0AD-8904-CFF7-F3FD-6E2DA099F140}"/>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6B8641EB-1568-EBDA-DD7D-0E7FFA272E44}"/>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17314707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575427-5C41-DC73-BB62-C69B2118BE4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757AD14-FD84-2A01-AF7C-09C3D65747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5E0396-2F31-A58A-6FE2-FC5C63798434}"/>
              </a:ext>
            </a:extLst>
          </p:cNvPr>
          <p:cNvSpPr>
            <a:spLocks noGrp="1"/>
          </p:cNvSpPr>
          <p:nvPr>
            <p:ph type="dt" sz="half" idx="10"/>
          </p:nvPr>
        </p:nvSpPr>
        <p:spPr/>
        <p:txBody>
          <a:bodyPr/>
          <a:lstStyle/>
          <a:p>
            <a:fld id="{29814657-813A-4D7B-A2F8-E573BA1645D3}" type="datetime1">
              <a:rPr lang="en-US" smtClean="0"/>
              <a:t>6/17/2026</a:t>
            </a:fld>
            <a:endParaRPr lang="en-US" dirty="0"/>
          </a:p>
        </p:txBody>
      </p:sp>
      <p:sp>
        <p:nvSpPr>
          <p:cNvPr id="5" name="Footer Placeholder 4">
            <a:extLst>
              <a:ext uri="{FF2B5EF4-FFF2-40B4-BE49-F238E27FC236}">
                <a16:creationId xmlns:a16="http://schemas.microsoft.com/office/drawing/2014/main" id="{87AA61B2-5023-F225-ACF8-DEFFDC2A4159}"/>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3FA7159B-EE58-CCA0-C701-AD6B6745E20D}"/>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04609859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Section Head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1415DC98-F527-4737-A5B9-3597210FA2F7}" type="datetime1">
              <a:rPr lang="en-US" smtClean="0"/>
              <a:t>6/17/2026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79845252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GB"/>
              <a:t>Click to edit Master title style</a:t>
            </a:r>
            <a:endParaRPr lang="en-US" dirty="0"/>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E5F44E88-89D9-49CC-9E37-1AF77A031198}" type="datetime1">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GB"/>
              <a:t>Click to edit Master title style</a:t>
            </a:r>
            <a:endParaRPr lang="en-US" dirty="0"/>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3093852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GB"/>
              <a:t>Click to edit Master title style</a:t>
            </a:r>
            <a:endParaRPr lang="en-US" dirty="0"/>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r>
              <a:rPr lang="en-GB"/>
              <a:t>Click icon to add picture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83DFFD80-41C6-4EAA-B049-EE90EA550127}" type="datetime1">
              <a:rPr lang="en-US" smtClean="0"/>
              <a:t>6/17/2026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r>
              <a:rPr lang="en-GB"/>
              <a:t>Click icon to add picture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44210B3C-79E3-495A-B2C3-EF766F409D04}" type="datetime1">
              <a:rPr lang="en-US" smtClean="0"/>
              <a:t>6/17/2026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D6235515-DA3D-4D9A-9B02-44E2CBD9110F}" type="datetime1">
              <a:rPr lang="en-US" smtClean="0"/>
              <a:t>6/17/2026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852BD0B2-E7A7-4B81-8BAF-4B92BD6A4310}" type="datetime1">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A0E657DB-59AB-47CC-B4C7-A245A3C76BB1}" type="datetime1">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GB"/>
              <a:t>Click to edit Master title style</a:t>
            </a:r>
            <a:endParaRPr lang="en-US" dirty="0"/>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b">
            <a:no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96A40708-E793-490B-9201-425C8D1F325C}" type="datetime1">
              <a:rPr lang="en-US" smtClean="0"/>
              <a:t>6/17/2026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C1968991-530B-4F8D-80FE-2192BD2DD5A5}" type="datetime1">
              <a:rPr lang="en-US" smtClean="0"/>
              <a:t>6/17/2026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C23477E6-5CE8-4544-92C7-AEB7D166FD7D}" type="datetime1">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659F5542-E2F9-4DC1-8AB7-8E5D8714BD21}" type="datetime1">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DD3D21CC-B9C8-49F6-ADE7-6BF4A546A74E}" type="datetime1">
              <a:rPr lang="en-US" smtClean="0"/>
              <a:t>6/17/2026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GB"/>
              <a:t>Click to edit Master title style</a:t>
            </a:r>
            <a:endParaRPr lang="en-US" dirty="0"/>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40723AE1-14A9-42B1-9F02-B524DA830762}" type="datetime1">
              <a:rPr lang="en-US" smtClean="0"/>
              <a:t>6/17/2026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F2240801-1142-4411-9AA3-00BC0B3F40DA}" type="datetime1">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CFA9782-9FBA-47E1-A36A-E75622F7046E}" type="datetime1">
              <a:rPr lang="en-US" smtClean="0"/>
              <a:t>6/17/2026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9470453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AAA916C4-9175-479B-9610-7E06A2EDFEE0}" type="datetime1">
              <a:rPr lang="en-US" smtClean="0"/>
              <a:t>6/17/2026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71AD2788-6390-4160-9542-0F1C554F0165}" type="datetime1">
              <a:rPr lang="en-US" smtClean="0"/>
              <a:t>6/17/2026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C6E6CDFB-328D-4B9A-B955-967B0C6194A8}" type="datetime1">
              <a:rPr lang="en-US" smtClean="0"/>
              <a:t>6/17/2026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42611547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A994DB4-9653-4FD4-8A14-5DAFB68B0E92}" type="datetime1">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BECFC22-7333-427C-A7BB-2A423772B9A0}" type="datetime1">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B78D85C6-8657-43F4-BE68-8F80962A5435}" type="datetime1">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r>
              <a:rPr lang="en-GB"/>
              <a:t>Click icon to add picture</a:t>
            </a:r>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9D65A6B-59CD-4A95-97A1-5003425BCE52}" type="datetime1">
              <a:rPr lang="en-US" smtClean="0"/>
              <a:t>6/17/2026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r>
              <a:rPr lang="en-GB"/>
              <a:t>Click icon to add picture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AEBE612C-E459-4252-B286-C98BDF4C5E92}" type="datetime1">
              <a:rPr lang="en-US" smtClean="0"/>
              <a:t>6/17/2026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GB"/>
              <a:t>Click to edit Master title style</a:t>
            </a:r>
            <a:endParaRPr lang="en-US" dirty="0"/>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D8568ADA-B78D-4076-A9DF-6C8E04B71243}" type="datetime1">
              <a:rPr lang="en-US" smtClean="0"/>
              <a:t>6/17/2026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E3ED234F-BBE0-48A3-AC31-D10A1F3BC187}" type="datetime1">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AA0D3809-2B53-482D-AD1B-8B09C4B2656C}" type="datetime1">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GB"/>
              <a:t>Click to edit Master title style</a:t>
            </a:r>
            <a:endParaRPr lang="en-US"/>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154F04C1-B149-48D4-90B8-E64820B32F59}" type="datetime1">
              <a:rPr lang="en-US" smtClean="0"/>
              <a:t>6/17/2026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GB"/>
              <a:t>Click to edit Master title style</a:t>
            </a:r>
            <a:endParaRPr lang="en-US" dirty="0"/>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81AED7B4-8DB4-40B0-90CF-49D3708442C0}" type="datetime1">
              <a:rPr lang="en-US" smtClean="0"/>
              <a:t>6/17/2026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GB"/>
              <a:t>Click to edit Master title style</a:t>
            </a:r>
            <a:endParaRPr lang="en-US"/>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F861E720-2EA4-4832-8DC2-DC3D2BDBB07C}" type="datetime1">
              <a:rPr lang="en-US" smtClean="0"/>
              <a:t>6/17/2026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3BF01E07-9F97-42AE-9FE9-3EAD856BDB2A}" type="datetime1">
              <a:rPr lang="en-US" smtClean="0"/>
              <a:t>6/17/2026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34B2334-B27F-4DA0-8A92-599603070D6B}" type="datetime1">
              <a:rPr lang="en-US" smtClean="0"/>
              <a:t>6/17/2026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9B8D85F-DE7D-4C09-9BDD-03377313F809}" type="datetime1">
              <a:rPr lang="en-US" smtClean="0"/>
              <a:t>6/17/2026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CD150565-788C-402B-B078-3F96B9A231B8}" type="datetime1">
              <a:rPr lang="en-US" smtClean="0"/>
              <a:t>6/17/2026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D7B20C69-CB4E-44F7-A408-67C55627795C}" type="datetime1">
              <a:rPr lang="en-US" smtClean="0"/>
              <a:t>6/17/2026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36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572A1522-8F1E-408E-ABA2-6F5B206582B8}" type="datetime1">
              <a:rPr lang="en-US" smtClean="0"/>
              <a:t>6/17/2026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3E19A776-5AE6-4251-8560-C6066D0B46D6}" type="datetime1">
              <a:rPr lang="en-US" smtClean="0"/>
              <a:t>6/17/2026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E45330-A570-AF26-D7E9-B6ACC4C7AA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D4A784A-FC5E-7883-1B59-CA3FB3E571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09F57A1-0DA5-1F06-E834-329842F38F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9814657-813A-4D7B-A2F8-E573BA1645D3}" type="datetime1">
              <a:rPr lang="en-US" smtClean="0"/>
              <a:t>6/17/2026</a:t>
            </a:fld>
            <a:endParaRPr lang="en-US" dirty="0"/>
          </a:p>
        </p:txBody>
      </p:sp>
      <p:sp>
        <p:nvSpPr>
          <p:cNvPr id="5" name="Footer Placeholder 4">
            <a:extLst>
              <a:ext uri="{FF2B5EF4-FFF2-40B4-BE49-F238E27FC236}">
                <a16:creationId xmlns:a16="http://schemas.microsoft.com/office/drawing/2014/main" id="{82B8ABD4-1DF5-9FA8-3DBD-E72F305EB7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B04CC44D-D11C-ACBD-9594-77D1DF6F80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31700719"/>
      </p:ext>
    </p:extLst>
  </p:cSld>
  <p:clrMap bg1="lt1" tx1="dk1" bg2="lt2" tx2="dk2" accent1="accent1" accent2="accent2" accent3="accent3" accent4="accent4" accent5="accent5" accent6="accent6" hlink="hlink" folHlink="folHlink"/>
  <p:sldLayoutIdLst>
    <p:sldLayoutId id="2147484184" r:id="rId1"/>
    <p:sldLayoutId id="2147484185" r:id="rId2"/>
    <p:sldLayoutId id="2147484186" r:id="rId3"/>
    <p:sldLayoutId id="2147484187" r:id="rId4"/>
    <p:sldLayoutId id="2147484188" r:id="rId5"/>
    <p:sldLayoutId id="2147484189" r:id="rId6"/>
    <p:sldLayoutId id="2147484190" r:id="rId7"/>
    <p:sldLayoutId id="2147484191" r:id="rId8"/>
    <p:sldLayoutId id="2147484192" r:id="rId9"/>
    <p:sldLayoutId id="2147484193" r:id="rId10"/>
    <p:sldLayoutId id="2147484194" r:id="rId11"/>
    <p:sldLayoutId id="2147484195" r:id="rId12"/>
    <p:sldLayoutId id="2147484119" r:id="rId13"/>
    <p:sldLayoutId id="2147484114" r:id="rId14"/>
    <p:sldLayoutId id="2147484116" r:id="rId15"/>
    <p:sldLayoutId id="2147484117" r:id="rId16"/>
    <p:sldLayoutId id="2147484118" r:id="rId17"/>
    <p:sldLayoutId id="2147484120" r:id="rId18"/>
    <p:sldLayoutId id="2147484121" r:id="rId19"/>
    <p:sldLayoutId id="2147484124" r:id="rId20"/>
    <p:sldLayoutId id="2147484125" r:id="rId21"/>
    <p:sldLayoutId id="2147484126" r:id="rId22"/>
    <p:sldLayoutId id="2147484129" r:id="rId23"/>
    <p:sldLayoutId id="2147484132" r:id="rId24"/>
    <p:sldLayoutId id="2147484133" r:id="rId25"/>
    <p:sldLayoutId id="2147484135" r:id="rId26"/>
    <p:sldLayoutId id="2147484136" r:id="rId27"/>
    <p:sldLayoutId id="2147484138" r:id="rId28"/>
    <p:sldLayoutId id="2147484139" r:id="rId29"/>
    <p:sldLayoutId id="2147484140" r:id="rId30"/>
    <p:sldLayoutId id="2147484141" r:id="rId31"/>
    <p:sldLayoutId id="2147484142" r:id="rId32"/>
    <p:sldLayoutId id="2147484143" r:id="rId33"/>
    <p:sldLayoutId id="2147484144" r:id="rId34"/>
    <p:sldLayoutId id="2147484145" r:id="rId35"/>
    <p:sldLayoutId id="2147484146" r:id="rId36"/>
    <p:sldLayoutId id="2147484147" r:id="rId37"/>
    <p:sldLayoutId id="2147484148" r:id="rId38"/>
    <p:sldLayoutId id="2147484149" r:id="rId39"/>
    <p:sldLayoutId id="2147484150" r:id="rId40"/>
    <p:sldLayoutId id="2147484152" r:id="rId41"/>
    <p:sldLayoutId id="2147484158" r:id="rId42"/>
    <p:sldLayoutId id="2147484159" r:id="rId43"/>
    <p:sldLayoutId id="2147484160" r:id="rId44"/>
    <p:sldLayoutId id="2147484162" r:id="rId45"/>
    <p:sldLayoutId id="2147484163" r:id="rId46"/>
    <p:sldLayoutId id="2147484165" r:id="rId47"/>
    <p:sldLayoutId id="2147484166" r:id="rId4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bsco.com/research-starters/psychology/mary-ainsworth" TargetMode="External"/><Relationship Id="rId2" Type="http://schemas.openxmlformats.org/officeDocument/2006/relationships/hyperlink" Target="https://www.ebsco.com/research-starters/psychology/attachment-theory?utm_source=chatgp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implypsychology.org/naturevsnurtur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EEFF4B6-3F85-6E67-ED81-21244368299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A0CBC46-76F5-CB3F-9BF0-DE7BBD3C6643}"/>
              </a:ext>
            </a:extLst>
          </p:cNvPr>
          <p:cNvSpPr>
            <a:spLocks noGrp="1"/>
          </p:cNvSpPr>
          <p:nvPr>
            <p:ph type="ctrTitle"/>
          </p:nvPr>
        </p:nvSpPr>
        <p:spPr>
          <a:xfrm>
            <a:off x="609600" y="990600"/>
            <a:ext cx="11391056" cy="5029200"/>
          </a:xfrm>
        </p:spPr>
        <p:txBody>
          <a:bodyPr anchor="b">
            <a:normAutofit fontScale="90000"/>
          </a:bodyPr>
          <a:lstStyle/>
          <a:p>
            <a:r>
              <a:rPr lang="en-US" sz="2800" dirty="0"/>
              <a:t>Presentation Title: 		Applying Bowlby’s attachment theory to support Isaac’s development</a:t>
            </a:r>
            <a:br>
              <a:rPr lang="en-US" sz="2800" dirty="0"/>
            </a:br>
            <a:br>
              <a:rPr lang="en-US" sz="2800" dirty="0"/>
            </a:br>
            <a:r>
              <a:rPr lang="en-US" sz="2800" dirty="0"/>
              <a:t>Module: 			Psychology in Health and Social Care</a:t>
            </a:r>
            <a:br>
              <a:rPr lang="en-US" sz="2800" dirty="0"/>
            </a:br>
            <a:br>
              <a:rPr lang="en-US" sz="2800" dirty="0"/>
            </a:br>
            <a:r>
              <a:rPr lang="en-US" sz="2800" dirty="0"/>
              <a:t>Module code: 			LCHS4010</a:t>
            </a:r>
            <a:br>
              <a:rPr lang="en-US" sz="2800" dirty="0"/>
            </a:br>
            <a:br>
              <a:rPr lang="en-US" sz="2800" dirty="0"/>
            </a:br>
            <a:r>
              <a:rPr lang="en-US" sz="2800" dirty="0"/>
              <a:t>Student name: 		Tanecha Crosdale</a:t>
            </a:r>
            <a:br>
              <a:rPr lang="en-US" sz="2800" dirty="0"/>
            </a:br>
            <a:br>
              <a:rPr lang="en-US" sz="2800" dirty="0"/>
            </a:br>
            <a:r>
              <a:rPr lang="en-US" sz="2800" dirty="0"/>
              <a:t>student number: 		2513704</a:t>
            </a:r>
            <a:br>
              <a:rPr lang="en-US" sz="2800" dirty="0"/>
            </a:br>
            <a:br>
              <a:rPr lang="en-US" sz="2800" dirty="0"/>
            </a:br>
            <a:r>
              <a:rPr lang="en-US" sz="2800" dirty="0"/>
              <a:t>Lecturer’s name: 		Alice Clayton</a:t>
            </a:r>
            <a:br>
              <a:rPr lang="en-US" sz="2800" dirty="0"/>
            </a:br>
            <a:endParaRPr lang="en-US" sz="2800" dirty="0"/>
          </a:p>
        </p:txBody>
      </p:sp>
    </p:spTree>
    <p:extLst>
      <p:ext uri="{BB962C8B-B14F-4D97-AF65-F5344CB8AC3E}">
        <p14:creationId xmlns:p14="http://schemas.microsoft.com/office/powerpoint/2010/main" val="2812452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E25CB-AB67-1112-99AF-5ADEF0379200}"/>
              </a:ext>
            </a:extLst>
          </p:cNvPr>
          <p:cNvSpPr>
            <a:spLocks noGrp="1"/>
          </p:cNvSpPr>
          <p:nvPr>
            <p:ph type="title"/>
          </p:nvPr>
        </p:nvSpPr>
        <p:spPr/>
        <p:txBody>
          <a:bodyPr anchor="t">
            <a:normAutofit/>
          </a:bodyPr>
          <a:lstStyle/>
          <a:p>
            <a:r>
              <a:rPr lang="en-GB" dirty="0"/>
              <a:t>introduction</a:t>
            </a:r>
          </a:p>
        </p:txBody>
      </p:sp>
      <p:graphicFrame>
        <p:nvGraphicFramePr>
          <p:cNvPr id="5" name="Content Placeholder 2">
            <a:extLst>
              <a:ext uri="{FF2B5EF4-FFF2-40B4-BE49-F238E27FC236}">
                <a16:creationId xmlns:a16="http://schemas.microsoft.com/office/drawing/2014/main" id="{301E8AD6-7A69-F131-CAA4-CEED98E235C3}"/>
              </a:ext>
            </a:extLst>
          </p:cNvPr>
          <p:cNvGraphicFramePr>
            <a:graphicFrameLocks noGrp="1"/>
          </p:cNvGraphicFramePr>
          <p:nvPr>
            <p:ph idx="1"/>
            <p:extLst>
              <p:ext uri="{D42A27DB-BD31-4B8C-83A1-F6EECF244321}">
                <p14:modId xmlns:p14="http://schemas.microsoft.com/office/powerpoint/2010/main" val="4216750474"/>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AutoShape 2" descr="Generated image: Regulating a 4-year-old: parenting tips">
            <a:extLst>
              <a:ext uri="{FF2B5EF4-FFF2-40B4-BE49-F238E27FC236}">
                <a16:creationId xmlns:a16="http://schemas.microsoft.com/office/drawing/2014/main" id="{CBE985E1-193E-129C-067F-AE8A08208343}"/>
              </a:ext>
            </a:extLst>
          </p:cNvPr>
          <p:cNvSpPr>
            <a:spLocks noGrp="1" noChangeAspect="1" noChangeArrowheads="1"/>
          </p:cNvSpPr>
          <p:nvPr>
            <p:ph type="body" sz="half" idx="2"/>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2" name="Picture 11">
            <a:extLst>
              <a:ext uri="{FF2B5EF4-FFF2-40B4-BE49-F238E27FC236}">
                <a16:creationId xmlns:a16="http://schemas.microsoft.com/office/drawing/2014/main" id="{3FF678CD-546C-8141-1E49-D279FEB8AF8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6612" y="2057400"/>
            <a:ext cx="3935413" cy="3803650"/>
          </a:xfrm>
          <a:prstGeom prst="rect">
            <a:avLst/>
          </a:prstGeom>
        </p:spPr>
      </p:pic>
    </p:spTree>
    <p:extLst>
      <p:ext uri="{BB962C8B-B14F-4D97-AF65-F5344CB8AC3E}">
        <p14:creationId xmlns:p14="http://schemas.microsoft.com/office/powerpoint/2010/main" val="1780162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71D8A-3168-0668-A228-DFFA9D97E2D6}"/>
              </a:ext>
            </a:extLst>
          </p:cNvPr>
          <p:cNvSpPr>
            <a:spLocks noGrp="1"/>
          </p:cNvSpPr>
          <p:nvPr>
            <p:ph type="title"/>
          </p:nvPr>
        </p:nvSpPr>
        <p:spPr/>
        <p:txBody>
          <a:bodyPr/>
          <a:lstStyle/>
          <a:p>
            <a:r>
              <a:rPr lang="en-GB" dirty="0"/>
              <a:t>Key concept</a:t>
            </a:r>
          </a:p>
        </p:txBody>
      </p:sp>
      <p:sp>
        <p:nvSpPr>
          <p:cNvPr id="3" name="Content Placeholder 2">
            <a:extLst>
              <a:ext uri="{FF2B5EF4-FFF2-40B4-BE49-F238E27FC236}">
                <a16:creationId xmlns:a16="http://schemas.microsoft.com/office/drawing/2014/main" id="{C6A3BCF0-870C-D27E-3886-D1C25925506F}"/>
              </a:ext>
            </a:extLst>
          </p:cNvPr>
          <p:cNvSpPr>
            <a:spLocks noGrp="1"/>
          </p:cNvSpPr>
          <p:nvPr>
            <p:ph idx="1"/>
          </p:nvPr>
        </p:nvSpPr>
        <p:spPr/>
        <p:txBody>
          <a:bodyPr/>
          <a:lstStyle/>
          <a:p>
            <a:pPr marL="0" indent="0">
              <a:buNone/>
            </a:pPr>
            <a:r>
              <a:rPr lang="en-GB" dirty="0"/>
              <a:t>At age four, a child's attachment relationship remains important because it provides a </a:t>
            </a:r>
            <a:r>
              <a:rPr lang="en-GB" b="1" dirty="0"/>
              <a:t>secure base</a:t>
            </a:r>
            <a:r>
              <a:rPr lang="en-GB" dirty="0"/>
              <a:t> from which they can learn, play, and become increasingly independent. Positive, responsive caregiving helps strengthen security and resilience throughout childhood  (</a:t>
            </a:r>
            <a:r>
              <a:rPr lang="en-GB" dirty="0">
                <a:highlight>
                  <a:srgbClr val="FFFF00"/>
                </a:highlight>
              </a:rPr>
              <a:t>McLeod, 2025).</a:t>
            </a:r>
          </a:p>
          <a:p>
            <a:pPr marL="0" indent="0">
              <a:buNone/>
            </a:pPr>
            <a:endParaRPr lang="en-GB" dirty="0"/>
          </a:p>
        </p:txBody>
      </p:sp>
      <p:sp>
        <p:nvSpPr>
          <p:cNvPr id="4" name="Text Placeholder 3">
            <a:extLst>
              <a:ext uri="{FF2B5EF4-FFF2-40B4-BE49-F238E27FC236}">
                <a16:creationId xmlns:a16="http://schemas.microsoft.com/office/drawing/2014/main" id="{DC15B0B7-EAA9-E64E-B8C2-F7351B564DE1}"/>
              </a:ext>
            </a:extLst>
          </p:cNvPr>
          <p:cNvSpPr>
            <a:spLocks noGrp="1"/>
          </p:cNvSpPr>
          <p:nvPr>
            <p:ph type="body" sz="half" idx="2"/>
          </p:nvPr>
        </p:nvSpPr>
        <p:spPr>
          <a:xfrm>
            <a:off x="551384" y="1844824"/>
            <a:ext cx="3932237" cy="3811588"/>
          </a:xfrm>
        </p:spPr>
        <p:txBody>
          <a:bodyPr>
            <a:normAutofit fontScale="92500" lnSpcReduction="20000"/>
          </a:bodyPr>
          <a:lstStyle/>
          <a:p>
            <a:endParaRPr lang="en-GB" dirty="0"/>
          </a:p>
          <a:p>
            <a:endParaRPr lang="en-GB" dirty="0"/>
          </a:p>
          <a:p>
            <a:r>
              <a:rPr lang="en-GB" sz="2400" dirty="0"/>
              <a:t>According to Bowlby attachment theory, Attachment is an emotional bond between a child and a caregiver, especially with their mother.</a:t>
            </a:r>
          </a:p>
          <a:p>
            <a:r>
              <a:rPr lang="en-GB" sz="2400" dirty="0"/>
              <a:t>Children seek proximity to caregivers when distressed</a:t>
            </a:r>
            <a:r>
              <a:rPr lang="en-GB" sz="2800" dirty="0"/>
              <a:t>.</a:t>
            </a:r>
          </a:p>
          <a:p>
            <a:r>
              <a:rPr lang="en-GB" dirty="0"/>
              <a:t> </a:t>
            </a:r>
            <a:r>
              <a:rPr lang="en-GB" sz="2200" dirty="0"/>
              <a:t>Early emotional and social development can influence future attachments.</a:t>
            </a:r>
            <a:endParaRPr lang="en-GB" sz="2800" dirty="0"/>
          </a:p>
        </p:txBody>
      </p:sp>
    </p:spTree>
    <p:extLst>
      <p:ext uri="{BB962C8B-B14F-4D97-AF65-F5344CB8AC3E}">
        <p14:creationId xmlns:p14="http://schemas.microsoft.com/office/powerpoint/2010/main" val="1952170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E9744B-51D3-4666-3664-994515208AE3}"/>
              </a:ext>
            </a:extLst>
          </p:cNvPr>
          <p:cNvSpPr>
            <a:spLocks noGrp="1"/>
          </p:cNvSpPr>
          <p:nvPr>
            <p:ph idx="1"/>
          </p:nvPr>
        </p:nvSpPr>
        <p:spPr>
          <a:xfrm>
            <a:off x="623392" y="620688"/>
            <a:ext cx="6172200" cy="5976664"/>
          </a:xfrm>
        </p:spPr>
        <p:txBody>
          <a:bodyPr>
            <a:normAutofit fontScale="70000" lnSpcReduction="20000"/>
          </a:bodyPr>
          <a:lstStyle/>
          <a:p>
            <a:pPr marL="0" indent="0">
              <a:buNone/>
            </a:pPr>
            <a:r>
              <a:rPr lang="en-GB" sz="2400" b="1" dirty="0"/>
              <a:t>Why is attachment theory relevant to Isaac</a:t>
            </a:r>
          </a:p>
          <a:p>
            <a:pPr marL="0" indent="0">
              <a:buNone/>
            </a:pPr>
            <a:r>
              <a:rPr lang="en-GB" sz="2400" dirty="0"/>
              <a:t>Isaac demonstrates behaviours associated with attachment difficulties:</a:t>
            </a:r>
          </a:p>
          <a:p>
            <a:r>
              <a:rPr lang="en-GB" sz="2400" dirty="0"/>
              <a:t>Separation Clinginess</a:t>
            </a:r>
          </a:p>
          <a:p>
            <a:r>
              <a:rPr lang="en-GB" sz="2400" dirty="0"/>
              <a:t>Reduced confidence in exploring independence. </a:t>
            </a:r>
          </a:p>
          <a:p>
            <a:r>
              <a:rPr lang="en-GB" sz="2400" dirty="0"/>
              <a:t>Withdrawal from peers </a:t>
            </a:r>
          </a:p>
          <a:p>
            <a:r>
              <a:rPr lang="en-GB" sz="2400" dirty="0"/>
              <a:t>Emotional insecurity</a:t>
            </a:r>
          </a:p>
          <a:p>
            <a:pPr marL="0" indent="0">
              <a:buNone/>
            </a:pPr>
            <a:r>
              <a:rPr lang="en-GB" sz="2400" dirty="0"/>
              <a:t>His mother’s postnatal depression may have affected caregiver responsiveness.</a:t>
            </a:r>
          </a:p>
          <a:p>
            <a:pPr marL="0" indent="0">
              <a:buNone/>
            </a:pPr>
            <a:r>
              <a:rPr lang="en-GB" sz="2400" dirty="0"/>
              <a:t>Disrupted childcare arrangements may have reduced consistency and stability (Bowlby, 1969)</a:t>
            </a:r>
          </a:p>
          <a:p>
            <a:pPr marL="0" indent="0">
              <a:buNone/>
            </a:pPr>
            <a:r>
              <a:rPr lang="en-GB" sz="2400" b="1" dirty="0"/>
              <a:t>Isaac’s experience</a:t>
            </a:r>
          </a:p>
          <a:p>
            <a:pPr marL="0" indent="0">
              <a:buNone/>
            </a:pPr>
            <a:r>
              <a:rPr lang="en-GB" sz="2400" dirty="0"/>
              <a:t>Fearon and Roisman (2017)suggested that Ainsworth identified four types of attachment in children that Isaac is experiencing,</a:t>
            </a:r>
          </a:p>
          <a:p>
            <a:r>
              <a:rPr lang="en-GB" sz="2400" b="1" dirty="0"/>
              <a:t>Secure</a:t>
            </a:r>
            <a:r>
              <a:rPr lang="en-GB" sz="2400" dirty="0"/>
              <a:t>-child shows signs of their missing mother. </a:t>
            </a:r>
          </a:p>
          <a:p>
            <a:r>
              <a:rPr lang="en-GB" sz="2400" dirty="0"/>
              <a:t>An </a:t>
            </a:r>
            <a:r>
              <a:rPr lang="en-GB" sz="2400" b="1" dirty="0"/>
              <a:t>ambivalent</a:t>
            </a:r>
            <a:r>
              <a:rPr lang="en-GB" sz="2400" dirty="0"/>
              <a:t> child distressed when the mother leaves will not settle when the mother reunites, </a:t>
            </a:r>
          </a:p>
          <a:p>
            <a:r>
              <a:rPr lang="en-GB" sz="2400" b="1" dirty="0"/>
              <a:t>anxiety-avoidant</a:t>
            </a:r>
            <a:r>
              <a:rPr lang="en-GB" sz="2400" dirty="0"/>
              <a:t>- treating mother and stranger in the same way.</a:t>
            </a:r>
          </a:p>
          <a:p>
            <a:r>
              <a:rPr lang="en-GB" sz="2400" b="1" dirty="0"/>
              <a:t>disorganised, disoriented</a:t>
            </a:r>
            <a:r>
              <a:rPr lang="en-GB" sz="2400" dirty="0"/>
              <a:t>.- confused with separation and reunion</a:t>
            </a:r>
          </a:p>
          <a:p>
            <a:pPr marL="0" indent="0">
              <a:buNone/>
            </a:pPr>
            <a:endParaRPr lang="en-GB" sz="2400" dirty="0"/>
          </a:p>
        </p:txBody>
      </p:sp>
    </p:spTree>
    <p:extLst>
      <p:ext uri="{BB962C8B-B14F-4D97-AF65-F5344CB8AC3E}">
        <p14:creationId xmlns:p14="http://schemas.microsoft.com/office/powerpoint/2010/main" val="2917096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BD40-92EF-03A5-A5E4-BB384150549C}"/>
              </a:ext>
            </a:extLst>
          </p:cNvPr>
          <p:cNvSpPr>
            <a:spLocks noGrp="1"/>
          </p:cNvSpPr>
          <p:nvPr>
            <p:ph type="title"/>
          </p:nvPr>
        </p:nvSpPr>
        <p:spPr/>
        <p:txBody>
          <a:bodyPr/>
          <a:lstStyle/>
          <a:p>
            <a:r>
              <a:rPr lang="en-GB" dirty="0"/>
              <a:t>Impact on Isaac’s Development</a:t>
            </a:r>
          </a:p>
        </p:txBody>
      </p:sp>
      <p:sp>
        <p:nvSpPr>
          <p:cNvPr id="3" name="Content Placeholder 2">
            <a:extLst>
              <a:ext uri="{FF2B5EF4-FFF2-40B4-BE49-F238E27FC236}">
                <a16:creationId xmlns:a16="http://schemas.microsoft.com/office/drawing/2014/main" id="{675BF1B3-49BA-0EB7-CBC7-556A47389F3C}"/>
              </a:ext>
            </a:extLst>
          </p:cNvPr>
          <p:cNvSpPr>
            <a:spLocks noGrp="1"/>
          </p:cNvSpPr>
          <p:nvPr>
            <p:ph idx="1"/>
          </p:nvPr>
        </p:nvSpPr>
        <p:spPr>
          <a:xfrm>
            <a:off x="838200" y="1412776"/>
            <a:ext cx="10515600" cy="5445223"/>
          </a:xfrm>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Emotional Development</a:t>
            </a:r>
          </a:p>
          <a:p>
            <a:r>
              <a:rPr lang="en-GB" dirty="0">
                <a:latin typeface="Arial" panose="020B0604020202020204" pitchFamily="34" charset="0"/>
                <a:cs typeface="Arial" panose="020B0604020202020204" pitchFamily="34" charset="0"/>
              </a:rPr>
              <a:t>Anxiety during separation</a:t>
            </a:r>
          </a:p>
          <a:p>
            <a:r>
              <a:rPr lang="en-GB" dirty="0">
                <a:latin typeface="Arial" panose="020B0604020202020204" pitchFamily="34" charset="0"/>
                <a:cs typeface="Arial" panose="020B0604020202020204" pitchFamily="34" charset="0"/>
              </a:rPr>
              <a:t>Low confidence</a:t>
            </a:r>
          </a:p>
          <a:p>
            <a:r>
              <a:rPr lang="en-GB" dirty="0">
                <a:latin typeface="Arial" panose="020B0604020202020204" pitchFamily="34" charset="0"/>
                <a:cs typeface="Arial" panose="020B0604020202020204" pitchFamily="34" charset="0"/>
              </a:rPr>
              <a:t>Increased dependency</a:t>
            </a:r>
          </a:p>
          <a:p>
            <a:pPr marL="0" indent="0">
              <a:buNone/>
            </a:pPr>
            <a:r>
              <a:rPr lang="en-GB" b="1" dirty="0">
                <a:latin typeface="Arial" panose="020B0604020202020204" pitchFamily="34" charset="0"/>
                <a:cs typeface="Arial" panose="020B0604020202020204" pitchFamily="34" charset="0"/>
              </a:rPr>
              <a:t>Social Development</a:t>
            </a:r>
          </a:p>
          <a:p>
            <a:r>
              <a:rPr lang="en-GB" dirty="0">
                <a:latin typeface="Arial" panose="020B0604020202020204" pitchFamily="34" charset="0"/>
                <a:cs typeface="Arial" panose="020B0604020202020204" pitchFamily="34" charset="0"/>
              </a:rPr>
              <a:t>Difficulty joining group activities</a:t>
            </a:r>
          </a:p>
          <a:p>
            <a:r>
              <a:rPr lang="en-GB" dirty="0">
                <a:latin typeface="Arial" panose="020B0604020202020204" pitchFamily="34" charset="0"/>
                <a:cs typeface="Arial" panose="020B0604020202020204" pitchFamily="34" charset="0"/>
              </a:rPr>
              <a:t>Limited peer interactions </a:t>
            </a:r>
          </a:p>
          <a:p>
            <a:r>
              <a:rPr lang="en-GB" dirty="0">
                <a:latin typeface="Arial" panose="020B0604020202020204" pitchFamily="34" charset="0"/>
                <a:cs typeface="Arial" panose="020B0604020202020204" pitchFamily="34" charset="0"/>
              </a:rPr>
              <a:t>Social withdrawal</a:t>
            </a:r>
          </a:p>
          <a:p>
            <a:pPr marL="0" indent="0">
              <a:buNone/>
            </a:pPr>
            <a:r>
              <a:rPr lang="en-GB" b="1" dirty="0">
                <a:latin typeface="Arial" panose="020B0604020202020204" pitchFamily="34" charset="0"/>
                <a:cs typeface="Arial" panose="020B0604020202020204" pitchFamily="34" charset="0"/>
              </a:rPr>
              <a:t>Language Development </a:t>
            </a:r>
          </a:p>
          <a:p>
            <a:pPr marL="0" indent="0">
              <a:buNone/>
            </a:pPr>
            <a:r>
              <a:rPr lang="en-GB" dirty="0">
                <a:latin typeface="Arial" panose="020B0604020202020204" pitchFamily="34" charset="0"/>
                <a:cs typeface="Arial" panose="020B0604020202020204" pitchFamily="34" charset="0"/>
              </a:rPr>
              <a:t>Reduced social engagement may limit opportunities for: </a:t>
            </a:r>
          </a:p>
          <a:p>
            <a:r>
              <a:rPr lang="en-GB" dirty="0">
                <a:latin typeface="Arial" panose="020B0604020202020204" pitchFamily="34" charset="0"/>
                <a:cs typeface="Arial" panose="020B0604020202020204" pitchFamily="34" charset="0"/>
              </a:rPr>
              <a:t>communication, </a:t>
            </a:r>
          </a:p>
          <a:p>
            <a:r>
              <a:rPr lang="en-GB" dirty="0">
                <a:latin typeface="Arial" panose="020B0604020202020204" pitchFamily="34" charset="0"/>
                <a:cs typeface="Arial" panose="020B0604020202020204" pitchFamily="34" charset="0"/>
              </a:rPr>
              <a:t>vocabulary growth </a:t>
            </a:r>
          </a:p>
          <a:p>
            <a:r>
              <a:rPr lang="en-GB" dirty="0">
                <a:latin typeface="Arial" panose="020B0604020202020204" pitchFamily="34" charset="0"/>
                <a:cs typeface="Arial" panose="020B0604020202020204" pitchFamily="34" charset="0"/>
              </a:rPr>
              <a:t>social language skills, library, </a:t>
            </a:r>
          </a:p>
          <a:p>
            <a:r>
              <a:rPr lang="en-GB">
                <a:latin typeface="Arial" panose="020B0604020202020204" pitchFamily="34" charset="0"/>
                <a:cs typeface="Arial" panose="020B0604020202020204" pitchFamily="34" charset="0"/>
              </a:rPr>
              <a:t>local </a:t>
            </a:r>
            <a:r>
              <a:rPr lang="en-GB" dirty="0">
                <a:latin typeface="Arial" panose="020B0604020202020204" pitchFamily="34" charset="0"/>
                <a:cs typeface="Arial" panose="020B0604020202020204" pitchFamily="34" charset="0"/>
              </a:rPr>
              <a:t>activities</a:t>
            </a:r>
            <a:r>
              <a:rPr lang="en-GB">
                <a:latin typeface="Arial" panose="020B0604020202020204" pitchFamily="34" charset="0"/>
                <a:cs typeface="Arial" panose="020B0604020202020204" pitchFamily="34" charset="0"/>
              </a:rPr>
              <a:t>, </a:t>
            </a:r>
          </a:p>
          <a:p>
            <a:r>
              <a:rPr lang="en-GB">
                <a:latin typeface="Arial" panose="020B0604020202020204" pitchFamily="34" charset="0"/>
                <a:cs typeface="Arial" panose="020B0604020202020204" pitchFamily="34" charset="0"/>
              </a:rPr>
              <a:t>speech </a:t>
            </a:r>
            <a:r>
              <a:rPr lang="en-GB" dirty="0">
                <a:latin typeface="Arial" panose="020B0604020202020204" pitchFamily="34" charset="0"/>
                <a:cs typeface="Arial" panose="020B0604020202020204" pitchFamily="34" charset="0"/>
              </a:rPr>
              <a:t>and language therapies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2228824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8B7A1-D288-9B64-E7D2-03B61E6B10B8}"/>
              </a:ext>
            </a:extLst>
          </p:cNvPr>
          <p:cNvSpPr>
            <a:spLocks noGrp="1"/>
          </p:cNvSpPr>
          <p:nvPr>
            <p:ph type="title"/>
          </p:nvPr>
        </p:nvSpPr>
        <p:spPr/>
        <p:txBody>
          <a:bodyPr/>
          <a:lstStyle/>
          <a:p>
            <a:r>
              <a:rPr lang="en-GB" dirty="0"/>
              <a:t>Nature and Nurture</a:t>
            </a:r>
          </a:p>
        </p:txBody>
      </p:sp>
      <p:sp>
        <p:nvSpPr>
          <p:cNvPr id="3" name="Content Placeholder 2">
            <a:extLst>
              <a:ext uri="{FF2B5EF4-FFF2-40B4-BE49-F238E27FC236}">
                <a16:creationId xmlns:a16="http://schemas.microsoft.com/office/drawing/2014/main" id="{A673DD7D-2DB3-7658-A0F8-44C089B42030}"/>
              </a:ext>
            </a:extLst>
          </p:cNvPr>
          <p:cNvSpPr>
            <a:spLocks noGrp="1"/>
          </p:cNvSpPr>
          <p:nvPr>
            <p:ph idx="1"/>
          </p:nvPr>
        </p:nvSpPr>
        <p:spPr/>
        <p:txBody>
          <a:bodyPr>
            <a:normAutofit lnSpcReduction="10000"/>
          </a:bodyPr>
          <a:lstStyle/>
          <a:p>
            <a:pPr marL="0" indent="0">
              <a:buNone/>
            </a:pPr>
            <a:r>
              <a:rPr lang="en-GB" b="1" dirty="0"/>
              <a:t>Nature</a:t>
            </a:r>
            <a:r>
              <a:rPr lang="en-GB" dirty="0"/>
              <a:t> (biological factors)</a:t>
            </a:r>
          </a:p>
          <a:p>
            <a:pPr marL="0" indent="0">
              <a:buNone/>
            </a:pPr>
            <a:r>
              <a:rPr lang="en-GB" b="1" dirty="0"/>
              <a:t>Nature</a:t>
            </a:r>
            <a:r>
              <a:rPr lang="en-GB" dirty="0"/>
              <a:t> refers to the </a:t>
            </a:r>
            <a:r>
              <a:rPr lang="en-GB" b="1" dirty="0"/>
              <a:t>inherited biological and genetic factors</a:t>
            </a:r>
            <a:r>
              <a:rPr lang="en-GB" dirty="0"/>
              <a:t> that influence a person's traits and behaviour.</a:t>
            </a:r>
          </a:p>
          <a:p>
            <a:pPr marL="0" indent="0">
              <a:buNone/>
            </a:pPr>
            <a:r>
              <a:rPr lang="en-GB" dirty="0"/>
              <a:t>Early brain development, temperament.</a:t>
            </a:r>
          </a:p>
          <a:p>
            <a:pPr marL="0" indent="0">
              <a:buNone/>
            </a:pPr>
            <a:r>
              <a:rPr lang="en-GB" b="1" dirty="0"/>
              <a:t>Nurture </a:t>
            </a:r>
            <a:r>
              <a:rPr lang="en-GB" dirty="0"/>
              <a:t>(Environmental Factors)</a:t>
            </a:r>
          </a:p>
          <a:p>
            <a:pPr marL="0" indent="0">
              <a:buNone/>
            </a:pPr>
            <a:r>
              <a:rPr lang="en-GB" dirty="0"/>
              <a:t>Social and cultural exposure, childcare disruptions, relocation, life experience, maternal depression, and language development.</a:t>
            </a:r>
          </a:p>
          <a:p>
            <a:pPr marL="0" indent="0">
              <a:buNone/>
            </a:pPr>
            <a:r>
              <a:rPr lang="en-GB" dirty="0"/>
              <a:t>Both biological and environmental factors likely influence Isaac’s development.</a:t>
            </a:r>
          </a:p>
          <a:p>
            <a:pPr marL="0" indent="0">
              <a:buNone/>
            </a:pPr>
            <a:r>
              <a:rPr lang="en-GB" dirty="0"/>
              <a:t>(</a:t>
            </a:r>
            <a:r>
              <a:rPr lang="en-GB" dirty="0">
                <a:highlight>
                  <a:srgbClr val="FFFF00"/>
                </a:highlight>
              </a:rPr>
              <a:t>McLeod, 2024)</a:t>
            </a:r>
          </a:p>
        </p:txBody>
      </p:sp>
    </p:spTree>
    <p:extLst>
      <p:ext uri="{BB962C8B-B14F-4D97-AF65-F5344CB8AC3E}">
        <p14:creationId xmlns:p14="http://schemas.microsoft.com/office/powerpoint/2010/main" val="3761825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5406F-DBB1-E11A-3B21-1FB7DB2EC459}"/>
              </a:ext>
            </a:extLst>
          </p:cNvPr>
          <p:cNvSpPr>
            <a:spLocks noGrp="1"/>
          </p:cNvSpPr>
          <p:nvPr>
            <p:ph type="title"/>
          </p:nvPr>
        </p:nvSpPr>
        <p:spPr>
          <a:xfrm>
            <a:off x="838200" y="365125"/>
            <a:ext cx="10515600" cy="543595"/>
          </a:xfrm>
        </p:spPr>
        <p:txBody>
          <a:bodyPr>
            <a:normAutofit/>
          </a:bodyPr>
          <a:lstStyle/>
          <a:p>
            <a:r>
              <a:rPr lang="en-GB" sz="2800" b="1" dirty="0"/>
              <a:t>Additional intervention</a:t>
            </a:r>
          </a:p>
        </p:txBody>
      </p:sp>
      <p:sp>
        <p:nvSpPr>
          <p:cNvPr id="3" name="Content Placeholder 2">
            <a:extLst>
              <a:ext uri="{FF2B5EF4-FFF2-40B4-BE49-F238E27FC236}">
                <a16:creationId xmlns:a16="http://schemas.microsoft.com/office/drawing/2014/main" id="{49486948-C78C-AA7C-4AEC-19F2DA0EA31F}"/>
              </a:ext>
            </a:extLst>
          </p:cNvPr>
          <p:cNvSpPr>
            <a:spLocks noGrp="1"/>
          </p:cNvSpPr>
          <p:nvPr>
            <p:ph idx="1"/>
          </p:nvPr>
        </p:nvSpPr>
        <p:spPr>
          <a:xfrm>
            <a:off x="838200" y="1196752"/>
            <a:ext cx="10515600" cy="5661248"/>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Parent support</a:t>
            </a:r>
          </a:p>
          <a:p>
            <a:pPr marL="0" indent="0">
              <a:buNone/>
            </a:pPr>
            <a:r>
              <a:rPr lang="en-GB" dirty="0">
                <a:latin typeface="Arial" panose="020B0604020202020204" pitchFamily="34" charset="0"/>
                <a:cs typeface="Arial" panose="020B0604020202020204" pitchFamily="34" charset="0"/>
              </a:rPr>
              <a:t>Parenting programme</a:t>
            </a:r>
          </a:p>
          <a:p>
            <a:pPr marL="0" indent="0">
              <a:buNone/>
            </a:pPr>
            <a:r>
              <a:rPr lang="en-GB" dirty="0">
                <a:latin typeface="Arial" panose="020B0604020202020204" pitchFamily="34" charset="0"/>
                <a:cs typeface="Arial" panose="020B0604020202020204" pitchFamily="34" charset="0"/>
              </a:rPr>
              <a:t>Mental health support</a:t>
            </a:r>
          </a:p>
          <a:p>
            <a:pPr marL="0" indent="0">
              <a:buNone/>
            </a:pPr>
            <a:r>
              <a:rPr lang="en-GB" dirty="0">
                <a:latin typeface="Arial" panose="020B0604020202020204" pitchFamily="34" charset="0"/>
                <a:cs typeface="Arial" panose="020B0604020202020204" pitchFamily="34" charset="0"/>
              </a:rPr>
              <a:t>Evidence-based teaching</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Multi-agency collaboration should include professionals from various fields, such as:</a:t>
            </a:r>
          </a:p>
          <a:p>
            <a:pPr marL="0" indent="0">
              <a:buNone/>
            </a:pPr>
            <a:r>
              <a:rPr lang="en-GB" dirty="0">
                <a:latin typeface="Arial" panose="020B0604020202020204" pitchFamily="34" charset="0"/>
                <a:cs typeface="Arial" panose="020B0604020202020204" pitchFamily="34" charset="0"/>
              </a:rPr>
              <a:t>social workers, </a:t>
            </a:r>
          </a:p>
          <a:p>
            <a:pPr marL="0" indent="0">
              <a:buNone/>
            </a:pPr>
            <a:r>
              <a:rPr lang="en-GB" dirty="0">
                <a:latin typeface="Arial" panose="020B0604020202020204" pitchFamily="34" charset="0"/>
                <a:cs typeface="Arial" panose="020B0604020202020204" pitchFamily="34" charset="0"/>
              </a:rPr>
              <a:t>Family support worker</a:t>
            </a:r>
          </a:p>
          <a:p>
            <a:pPr marL="0" indent="0">
              <a:buNone/>
            </a:pPr>
            <a:r>
              <a:rPr lang="en-GB" dirty="0">
                <a:latin typeface="Arial" panose="020B0604020202020204" pitchFamily="34" charset="0"/>
                <a:cs typeface="Arial" panose="020B0604020202020204" pitchFamily="34" charset="0"/>
              </a:rPr>
              <a:t>child and family practitioners, </a:t>
            </a:r>
          </a:p>
          <a:p>
            <a:pPr marL="0" indent="0">
              <a:buNone/>
            </a:pPr>
            <a:r>
              <a:rPr lang="en-GB" dirty="0">
                <a:latin typeface="Arial" panose="020B0604020202020204" pitchFamily="34" charset="0"/>
                <a:cs typeface="Arial" panose="020B0604020202020204" pitchFamily="34" charset="0"/>
              </a:rPr>
              <a:t>foster carers, </a:t>
            </a:r>
          </a:p>
          <a:p>
            <a:pPr marL="0" indent="0">
              <a:buNone/>
            </a:pPr>
            <a:r>
              <a:rPr lang="en-GB" dirty="0">
                <a:latin typeface="Arial" panose="020B0604020202020204" pitchFamily="34" charset="0"/>
                <a:cs typeface="Arial" panose="020B0604020202020204" pitchFamily="34" charset="0"/>
              </a:rPr>
              <a:t>Health visitors</a:t>
            </a:r>
          </a:p>
          <a:p>
            <a:pPr marL="0" indent="0">
              <a:buNone/>
            </a:pPr>
            <a:r>
              <a:rPr lang="en-GB" dirty="0">
                <a:latin typeface="Arial" panose="020B0604020202020204" pitchFamily="34" charset="0"/>
                <a:cs typeface="Arial" panose="020B0604020202020204" pitchFamily="34" charset="0"/>
              </a:rPr>
              <a:t>and educators (</a:t>
            </a:r>
            <a:r>
              <a:rPr lang="en-GB" dirty="0">
                <a:highlight>
                  <a:srgbClr val="FFFF00"/>
                </a:highlight>
                <a:latin typeface="Arial" panose="020B0604020202020204" pitchFamily="34" charset="0"/>
                <a:cs typeface="Arial" panose="020B0604020202020204" pitchFamily="34" charset="0"/>
              </a:rPr>
              <a:t>Hanbury, 2025)</a:t>
            </a:r>
          </a:p>
          <a:p>
            <a:pPr marL="0" indent="0">
              <a:buNone/>
            </a:pPr>
            <a:endParaRPr lang="en-GB" dirty="0"/>
          </a:p>
        </p:txBody>
      </p:sp>
    </p:spTree>
    <p:extLst>
      <p:ext uri="{BB962C8B-B14F-4D97-AF65-F5344CB8AC3E}">
        <p14:creationId xmlns:p14="http://schemas.microsoft.com/office/powerpoint/2010/main" val="2336865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9643D-6787-EFB7-1C5A-E2672CDB934F}"/>
              </a:ext>
            </a:extLst>
          </p:cNvPr>
          <p:cNvSpPr>
            <a:spLocks noGrp="1"/>
          </p:cNvSpPr>
          <p:nvPr>
            <p:ph type="title"/>
          </p:nvPr>
        </p:nvSpPr>
        <p:spPr/>
        <p:txBody>
          <a:bodyPr/>
          <a:lstStyle/>
          <a:p>
            <a:r>
              <a:rPr lang="en-GB" dirty="0"/>
              <a:t>Evaluation – strengths and weaknesses</a:t>
            </a:r>
          </a:p>
        </p:txBody>
      </p:sp>
      <p:sp>
        <p:nvSpPr>
          <p:cNvPr id="3" name="Content Placeholder 2">
            <a:extLst>
              <a:ext uri="{FF2B5EF4-FFF2-40B4-BE49-F238E27FC236}">
                <a16:creationId xmlns:a16="http://schemas.microsoft.com/office/drawing/2014/main" id="{DE591724-C882-181A-0451-62C2D9B00B4B}"/>
              </a:ext>
            </a:extLst>
          </p:cNvPr>
          <p:cNvSpPr>
            <a:spLocks noGrp="1"/>
          </p:cNvSpPr>
          <p:nvPr>
            <p:ph idx="1"/>
          </p:nvPr>
        </p:nvSpPr>
        <p:spPr>
          <a:xfrm>
            <a:off x="838200" y="1825624"/>
            <a:ext cx="10515600" cy="4915744"/>
          </a:xfrm>
        </p:spPr>
        <p:txBody>
          <a:bodyPr>
            <a:normAutofit fontScale="92500" lnSpcReduction="10000"/>
          </a:bodyPr>
          <a:lstStyle/>
          <a:p>
            <a:pPr marL="0" indent="0">
              <a:buNone/>
            </a:pPr>
            <a:r>
              <a:rPr lang="en-GB" b="1" dirty="0" err="1"/>
              <a:t>Strenghths</a:t>
            </a:r>
            <a:endParaRPr lang="en-GB" b="1" dirty="0"/>
          </a:p>
          <a:p>
            <a:r>
              <a:rPr lang="en-GB" dirty="0"/>
              <a:t>Emphasises the importance of early relationships</a:t>
            </a:r>
          </a:p>
          <a:p>
            <a:r>
              <a:rPr lang="en-GB" dirty="0"/>
              <a:t>Supported by research evidence</a:t>
            </a:r>
          </a:p>
          <a:p>
            <a:r>
              <a:rPr lang="en-GB" dirty="0"/>
              <a:t>Influences modern early years practice</a:t>
            </a:r>
          </a:p>
          <a:p>
            <a:r>
              <a:rPr lang="en-GB" dirty="0"/>
              <a:t>Useful for identifying children’s emotional needs</a:t>
            </a:r>
          </a:p>
          <a:p>
            <a:pPr marL="0" indent="0">
              <a:buNone/>
            </a:pPr>
            <a:r>
              <a:rPr lang="en-GB" b="1" dirty="0" err="1"/>
              <a:t>Limitatons</a:t>
            </a:r>
            <a:endParaRPr lang="en-GB" b="1" dirty="0"/>
          </a:p>
          <a:p>
            <a:r>
              <a:rPr lang="en-GB" dirty="0"/>
              <a:t>Overemphasise the mother’s role</a:t>
            </a:r>
          </a:p>
          <a:p>
            <a:r>
              <a:rPr lang="en-GB" dirty="0"/>
              <a:t>Underestimates wider social influences</a:t>
            </a:r>
          </a:p>
          <a:p>
            <a:r>
              <a:rPr lang="en-GB" dirty="0"/>
              <a:t>Some evidence reflects Western cultural values</a:t>
            </a:r>
          </a:p>
          <a:p>
            <a:r>
              <a:rPr lang="en-GB" dirty="0"/>
              <a:t>Children’s development is influenced by multiple factors beyond attachment.</a:t>
            </a:r>
          </a:p>
          <a:p>
            <a:endParaRPr lang="en-GB" dirty="0"/>
          </a:p>
          <a:p>
            <a:pPr marL="0" indent="0">
              <a:buNone/>
            </a:pPr>
            <a:endParaRPr lang="en-GB" b="1" dirty="0"/>
          </a:p>
        </p:txBody>
      </p:sp>
    </p:spTree>
    <p:extLst>
      <p:ext uri="{BB962C8B-B14F-4D97-AF65-F5344CB8AC3E}">
        <p14:creationId xmlns:p14="http://schemas.microsoft.com/office/powerpoint/2010/main" val="907053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07A50-E6B2-B727-DFCE-E8DE2B1EEA7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0AE6FAB-461D-532A-1DF9-6C6A37DA83B2}"/>
              </a:ext>
            </a:extLst>
          </p:cNvPr>
          <p:cNvSpPr>
            <a:spLocks noGrp="1"/>
          </p:cNvSpPr>
          <p:nvPr>
            <p:ph idx="1"/>
          </p:nvPr>
        </p:nvSpPr>
        <p:spPr/>
        <p:txBody>
          <a:bodyPr/>
          <a:lstStyle/>
          <a:p>
            <a:pPr marL="0" indent="0">
              <a:buNone/>
            </a:pPr>
            <a:r>
              <a:rPr lang="en-GB" dirty="0"/>
              <a:t>Attachment theory, developed by John Bowlby, explained how children form emotional bonds with their caregivers and how these relationships affect their emotional, social, and behavioural development. </a:t>
            </a:r>
          </a:p>
          <a:p>
            <a:pPr marL="0" indent="0">
              <a:buNone/>
            </a:pPr>
            <a:r>
              <a:rPr lang="en-GB" dirty="0"/>
              <a:t> A child who feels safe, loved, and consistently cared for develops a secure attachment, which gives them confidence to explore their environment while knowing they can return to a trusted adult for comfort and support.</a:t>
            </a:r>
          </a:p>
          <a:p>
            <a:pPr marL="0" indent="0">
              <a:buNone/>
            </a:pPr>
            <a:r>
              <a:rPr lang="en-GB" dirty="0"/>
              <a:t>Both nature and nurture influence his development.</a:t>
            </a:r>
          </a:p>
          <a:p>
            <a:pPr marL="0" indent="0">
              <a:buNone/>
            </a:pPr>
            <a:r>
              <a:rPr lang="en-GB" dirty="0"/>
              <a:t>Multi-agency support is essential to achieving positive outcomes.</a:t>
            </a:r>
          </a:p>
          <a:p>
            <a:pPr marL="0" indent="0">
              <a:buNone/>
            </a:pPr>
            <a:endParaRPr lang="en-GB" dirty="0"/>
          </a:p>
        </p:txBody>
      </p:sp>
    </p:spTree>
    <p:extLst>
      <p:ext uri="{BB962C8B-B14F-4D97-AF65-F5344CB8AC3E}">
        <p14:creationId xmlns:p14="http://schemas.microsoft.com/office/powerpoint/2010/main" val="3997490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612B2-1339-E655-69BA-22D9BB6FE0F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CDB0E3C-373E-68AA-B786-8238FFCBFA1A}"/>
              </a:ext>
            </a:extLst>
          </p:cNvPr>
          <p:cNvSpPr>
            <a:spLocks noGrp="1"/>
          </p:cNvSpPr>
          <p:nvPr>
            <p:ph idx="1"/>
          </p:nvPr>
        </p:nvSpPr>
        <p:spPr>
          <a:xfrm>
            <a:off x="407368" y="1210070"/>
            <a:ext cx="10503260" cy="5282805"/>
          </a:xfrm>
        </p:spPr>
        <p:txBody>
          <a:bodyPr>
            <a:normAutofit fontScale="70000" lnSpcReduction="20000"/>
          </a:bodyPr>
          <a:lstStyle/>
          <a:p>
            <a:pPr marL="0" indent="0">
              <a:buNone/>
            </a:pPr>
            <a:r>
              <a:rPr lang="en-GB" dirty="0"/>
              <a:t>Bowlby, J. (1982). Attachment and Loss: Retrospect and </a:t>
            </a:r>
            <a:r>
              <a:rPr lang="en-GB" dirty="0" err="1"/>
              <a:t>Prosepect</a:t>
            </a:r>
            <a:r>
              <a:rPr lang="en-GB" dirty="0"/>
              <a:t>, </a:t>
            </a:r>
            <a:r>
              <a:rPr lang="en-GB" i="1" dirty="0"/>
              <a:t>American Journal of Orthopsychiatry, 52(4). Pp 664-678.</a:t>
            </a:r>
          </a:p>
          <a:p>
            <a:pPr marL="0" indent="0">
              <a:buNone/>
            </a:pPr>
            <a:endParaRPr lang="en-GB" dirty="0"/>
          </a:p>
          <a:p>
            <a:pPr marL="0" indent="0">
              <a:buNone/>
            </a:pPr>
            <a:r>
              <a:rPr lang="en-GB" dirty="0"/>
              <a:t>Fearon, R.M.P. and Roisman, G.I. (2017) ‘Attachment theory: progress and future directions’, </a:t>
            </a:r>
            <a:r>
              <a:rPr lang="en-GB" i="1" dirty="0"/>
              <a:t>Current Opinion in Psychology</a:t>
            </a:r>
            <a:r>
              <a:rPr lang="en-GB" dirty="0"/>
              <a:t>,(15) pp.131-136. </a:t>
            </a:r>
            <a:r>
              <a:rPr lang="en-GB" dirty="0" err="1"/>
              <a:t>doi</a:t>
            </a:r>
            <a:r>
              <a:rPr lang="en-GB" dirty="0"/>
              <a:t>: 10.1016/j.copsyc.2017.03.002. (Accessed: 15 June 2026). </a:t>
            </a:r>
          </a:p>
          <a:p>
            <a:pPr marL="0" indent="0">
              <a:buNone/>
            </a:pPr>
            <a:endParaRPr lang="en-GB" dirty="0"/>
          </a:p>
          <a:p>
            <a:pPr marL="0" indent="0">
              <a:buNone/>
            </a:pPr>
            <a:r>
              <a:rPr lang="en-GB" dirty="0"/>
              <a:t>Gillibrand, R. Lam, V, and O’Donnell, V (2016). </a:t>
            </a:r>
            <a:r>
              <a:rPr lang="en-GB" i="1" dirty="0"/>
              <a:t>Development Psychology, </a:t>
            </a:r>
            <a:r>
              <a:rPr lang="en-GB" dirty="0"/>
              <a:t>Pearson Education, Limited, Harlow</a:t>
            </a:r>
            <a:r>
              <a:rPr lang="en-GB" i="1" dirty="0"/>
              <a:t>.</a:t>
            </a:r>
            <a:r>
              <a:rPr lang="en-GB" dirty="0"/>
              <a:t>(Accessed: 11 June 2026).</a:t>
            </a:r>
          </a:p>
          <a:p>
            <a:pPr marL="0" indent="0">
              <a:buNone/>
            </a:pPr>
            <a:endParaRPr lang="en-GB" dirty="0"/>
          </a:p>
          <a:p>
            <a:pPr marL="0" indent="0">
              <a:buNone/>
            </a:pPr>
            <a:r>
              <a:rPr lang="en-GB" dirty="0">
                <a:highlight>
                  <a:srgbClr val="FFFF00"/>
                </a:highlight>
              </a:rPr>
              <a:t>Hanbury, </a:t>
            </a:r>
            <a:r>
              <a:rPr lang="en-GB" dirty="0"/>
              <a:t>L. (2025) ‘Using attachment theory in children’s social care’, </a:t>
            </a:r>
            <a:r>
              <a:rPr lang="en-GB" i="1" dirty="0"/>
              <a:t>Frontline Briefing</a:t>
            </a:r>
            <a:r>
              <a:rPr lang="en-GB" dirty="0"/>
              <a:t>, Available at: https://www.researchinpractice.org.uk/children/publications/2025/may/using-attachment-theory-in-children-s-social-care-frontline-briefing-2025/ (Accessed: 15 June 2026).</a:t>
            </a:r>
          </a:p>
          <a:p>
            <a:pPr marL="0" indent="0">
              <a:buNone/>
            </a:pPr>
            <a:endParaRPr lang="en-GB" dirty="0"/>
          </a:p>
          <a:p>
            <a:pPr marL="0" indent="0">
              <a:buNone/>
            </a:pPr>
            <a:r>
              <a:rPr lang="en-GB" dirty="0">
                <a:hlinkClick r:id="rId2"/>
              </a:rPr>
              <a:t>Attachment theory | Psychology | Research Starters | EBSCO Research</a:t>
            </a:r>
            <a:endParaRPr lang="en-GB" dirty="0"/>
          </a:p>
          <a:p>
            <a:pPr marL="0" indent="0">
              <a:buNone/>
            </a:pPr>
            <a:r>
              <a:rPr lang="en-GB" dirty="0">
                <a:hlinkClick r:id="rId3"/>
              </a:rPr>
              <a:t>Mary Ainsworth | Psychology | Research Starters | EBSCO Research</a:t>
            </a:r>
            <a:endParaRPr lang="en-GB" dirty="0"/>
          </a:p>
        </p:txBody>
      </p:sp>
    </p:spTree>
    <p:extLst>
      <p:ext uri="{BB962C8B-B14F-4D97-AF65-F5344CB8AC3E}">
        <p14:creationId xmlns:p14="http://schemas.microsoft.com/office/powerpoint/2010/main" val="814875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586C31-0DFA-7C04-4F6D-F0BF6659B29A}"/>
              </a:ext>
            </a:extLst>
          </p:cNvPr>
          <p:cNvSpPr>
            <a:spLocks noGrp="1"/>
          </p:cNvSpPr>
          <p:nvPr>
            <p:ph idx="1"/>
          </p:nvPr>
        </p:nvSpPr>
        <p:spPr>
          <a:xfrm>
            <a:off x="0" y="188640"/>
            <a:ext cx="10515600" cy="6060331"/>
          </a:xfrm>
        </p:spPr>
        <p:txBody>
          <a:bodyPr>
            <a:normAutofit/>
          </a:bodyPr>
          <a:lstStyle/>
          <a:p>
            <a:pPr marL="0" indent="0">
              <a:buNone/>
            </a:pPr>
            <a:r>
              <a:rPr lang="en-GB" dirty="0">
                <a:highlight>
                  <a:srgbClr val="FFFF00"/>
                </a:highlight>
              </a:rPr>
              <a:t>McLeod</a:t>
            </a:r>
            <a:r>
              <a:rPr lang="en-GB" dirty="0"/>
              <a:t>, S (2025) ‘Attachment theory in Psychology explained’ </a:t>
            </a:r>
            <a:r>
              <a:rPr lang="en-GB" i="1" dirty="0"/>
              <a:t>Simply Psychology. </a:t>
            </a:r>
            <a:r>
              <a:rPr lang="en-GB" dirty="0"/>
              <a:t>Available at: https://www.simplypsychology.org/attachment.html?utm_source=chatgpt.com (Accessed: 15 June 2026). </a:t>
            </a:r>
          </a:p>
          <a:p>
            <a:pPr marL="0" indent="0">
              <a:buNone/>
            </a:pPr>
            <a:r>
              <a:rPr lang="en-GB" dirty="0">
                <a:highlight>
                  <a:srgbClr val="FFFF00"/>
                </a:highlight>
              </a:rPr>
              <a:t>McLeod, S </a:t>
            </a:r>
            <a:r>
              <a:rPr lang="en-GB" dirty="0"/>
              <a:t>(2024) ‘ Nature Vs. Nurture Debate In Psychology’  </a:t>
            </a:r>
            <a:r>
              <a:rPr lang="en-GB" i="1" dirty="0"/>
              <a:t>Simply Psychology. </a:t>
            </a:r>
            <a:r>
              <a:rPr lang="en-GB" dirty="0"/>
              <a:t>Available at: </a:t>
            </a:r>
            <a:r>
              <a:rPr lang="en-GB" dirty="0">
                <a:hlinkClick r:id="rId2"/>
              </a:rPr>
              <a:t>https://www.simplypsychology.org/naturevsnurture.html</a:t>
            </a:r>
            <a:r>
              <a:rPr lang="en-GB" dirty="0"/>
              <a:t> (Accessed 13 June 2026).</a:t>
            </a:r>
          </a:p>
          <a:p>
            <a:pPr marL="0" indent="0">
              <a:buNone/>
            </a:pPr>
            <a:endParaRPr lang="en-GB" dirty="0">
              <a:solidFill>
                <a:srgbClr val="467886"/>
              </a:solidFill>
            </a:endParaRPr>
          </a:p>
        </p:txBody>
      </p:sp>
    </p:spTree>
    <p:extLst>
      <p:ext uri="{BB962C8B-B14F-4D97-AF65-F5344CB8AC3E}">
        <p14:creationId xmlns:p14="http://schemas.microsoft.com/office/powerpoint/2010/main" val="20765831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3B381C-6232-408C-B65A-8475398E4C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A42C18-4C38-43BB-8CE3-C963EDA9CBB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DE0AE46-2EED-447A-8B24-DFD65B70D448}">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Office Theme</Template>
  <TotalTime>0</TotalTime>
  <Words>938</Words>
  <Application>Microsoft Office PowerPoint</Application>
  <PresentationFormat>Widescreen</PresentationFormat>
  <Paragraphs>96</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Presentation Title:   Applying Bowlby’s attachment theory to support Isaac’s development  Module:    Psychology in Health and Social Care  Module code:    LCHS4010  Student name:   Tanecha Crosdale  student number:   2513704  Lecturer’s name:   Alice Clayton </vt:lpstr>
      <vt:lpstr>introduction</vt:lpstr>
      <vt:lpstr>Key concept</vt:lpstr>
      <vt:lpstr>PowerPoint Presentation</vt:lpstr>
      <vt:lpstr>Impact on Isaac’s Development</vt:lpstr>
      <vt:lpstr>Nature and Nurture</vt:lpstr>
      <vt:lpstr>Additional intervention</vt:lpstr>
      <vt:lpstr>Evaluation – strengths and weaknesses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Tanecha Crosdale</dc:creator>
  <cp:lastModifiedBy>Tanecha Crosdale</cp:lastModifiedBy>
  <cp:revision>1</cp:revision>
  <dcterms:created xsi:type="dcterms:W3CDTF">2026-06-02T19:58:34Z</dcterms:created>
  <dcterms:modified xsi:type="dcterms:W3CDTF">2026-06-17T23:11:53Z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