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9BD75B-F570-445F-8275-935724CF63D7}" v="10" dt="2022-08-16T01:56:12.239"/>
  </p1510:revLst>
</p1510:revInfo>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Заглавен слай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23001916-25A7-05D4-8553-A197C89DEE8A}"/>
              </a:ext>
            </a:extLst>
          </p:cNvPr>
          <p:cNvSpPr>
            <a:spLocks noGrp="1"/>
          </p:cNvSpPr>
          <p:nvPr>
            <p:ph type="ctrTitle"/>
          </p:nvPr>
        </p:nvSpPr>
        <p:spPr>
          <a:xfrm>
            <a:off x="1524000" y="1122363"/>
            <a:ext cx="9144000" cy="2387600"/>
          </a:xfrm>
        </p:spPr>
        <p:txBody>
          <a:bodyPr anchor="b"/>
          <a:lstStyle>
            <a:lvl1pPr algn="ctr">
              <a:defRPr sz="6000"/>
            </a:lvl1pPr>
          </a:lstStyle>
          <a:p>
            <a:r>
              <a:rPr lang="bg-BG"/>
              <a:t>Редакт. стил загл. образец</a:t>
            </a:r>
            <a:endParaRPr lang="en-GB"/>
          </a:p>
        </p:txBody>
      </p:sp>
      <p:sp>
        <p:nvSpPr>
          <p:cNvPr id="3" name="Подзаглавие 2">
            <a:extLst>
              <a:ext uri="{FF2B5EF4-FFF2-40B4-BE49-F238E27FC236}">
                <a16:creationId xmlns:a16="http://schemas.microsoft.com/office/drawing/2014/main" id="{627BAAB7-8082-9830-26A3-270550CC29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bg-BG"/>
              <a:t>Щракнете, за да редактирате стила на подзаглавието в образеца</a:t>
            </a:r>
            <a:endParaRPr lang="en-GB"/>
          </a:p>
        </p:txBody>
      </p:sp>
      <p:sp>
        <p:nvSpPr>
          <p:cNvPr id="4" name="Контейнер за дата 3">
            <a:extLst>
              <a:ext uri="{FF2B5EF4-FFF2-40B4-BE49-F238E27FC236}">
                <a16:creationId xmlns:a16="http://schemas.microsoft.com/office/drawing/2014/main" id="{1BDF2F90-C23E-A4B4-E20B-994D75CB6A6F}"/>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410E8799-EA2C-9CC1-4950-85003BCF2145}"/>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017CDB60-4AFF-E283-AF47-D34EF5534E9F}"/>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542632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лавие и съдържа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4195159B-F25B-4BE9-FB8C-73E729C12504}"/>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0630F55F-2087-0EC9-0202-746D6047B3E6}"/>
              </a:ext>
            </a:extLst>
          </p:cNvPr>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C1C05343-AE90-7784-EF1C-E42BF65AB927}"/>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322FD1C3-186F-4560-E3D7-0861C9E4E1A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44C7D73F-8FF8-54DE-78A4-B8A1CE0C82E0}"/>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2804983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лавка разд.">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17B33AAF-9526-1932-FEBD-F440113C75BD}"/>
              </a:ext>
            </a:extLst>
          </p:cNvPr>
          <p:cNvSpPr>
            <a:spLocks noGrp="1"/>
          </p:cNvSpPr>
          <p:nvPr>
            <p:ph type="title"/>
          </p:nvPr>
        </p:nvSpPr>
        <p:spPr>
          <a:xfrm>
            <a:off x="831850" y="1709738"/>
            <a:ext cx="10515600" cy="2852737"/>
          </a:xfrm>
        </p:spPr>
        <p:txBody>
          <a:bodyPr anchor="b"/>
          <a:lstStyle>
            <a:lvl1pPr>
              <a:defRPr sz="6000"/>
            </a:lvl1p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74036805-C32A-A217-24CD-294CAB67A3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Контейнер за дата 3">
            <a:extLst>
              <a:ext uri="{FF2B5EF4-FFF2-40B4-BE49-F238E27FC236}">
                <a16:creationId xmlns:a16="http://schemas.microsoft.com/office/drawing/2014/main" id="{DF8A00C5-A080-0E29-F108-8624EBAE8060}"/>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D271E6E1-4CEC-DAC3-6050-EA848BD00863}"/>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710ABFDD-89C9-575E-9457-3B9EF83376F8}"/>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35533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е съдържания">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02B3126-402B-49A6-8CE6-D0B294FF3B4A}"/>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571689E7-5934-503E-1A1A-15E943A19A60}"/>
              </a:ext>
            </a:extLst>
          </p:cNvPr>
          <p:cNvSpPr>
            <a:spLocks noGrp="1"/>
          </p:cNvSpPr>
          <p:nvPr>
            <p:ph sz="half" idx="1"/>
          </p:nvPr>
        </p:nvSpPr>
        <p:spPr>
          <a:xfrm>
            <a:off x="838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съдържание 3">
            <a:extLst>
              <a:ext uri="{FF2B5EF4-FFF2-40B4-BE49-F238E27FC236}">
                <a16:creationId xmlns:a16="http://schemas.microsoft.com/office/drawing/2014/main" id="{0583B30F-1976-9C08-2264-5C26310885B7}"/>
              </a:ext>
            </a:extLst>
          </p:cNvPr>
          <p:cNvSpPr>
            <a:spLocks noGrp="1"/>
          </p:cNvSpPr>
          <p:nvPr>
            <p:ph sz="half" idx="2"/>
          </p:nvPr>
        </p:nvSpPr>
        <p:spPr>
          <a:xfrm>
            <a:off x="6172200" y="1825625"/>
            <a:ext cx="5181600" cy="435133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Контейнер за дата 4">
            <a:extLst>
              <a:ext uri="{FF2B5EF4-FFF2-40B4-BE49-F238E27FC236}">
                <a16:creationId xmlns:a16="http://schemas.microsoft.com/office/drawing/2014/main" id="{A248377E-658D-4C7B-2612-5DF5CAD61955}"/>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6" name="Контейнер за долния колонтитул 5">
            <a:extLst>
              <a:ext uri="{FF2B5EF4-FFF2-40B4-BE49-F238E27FC236}">
                <a16:creationId xmlns:a16="http://schemas.microsoft.com/office/drawing/2014/main" id="{0D0C822D-AAC0-1F32-B822-BAB923CA0C12}"/>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FEA4374E-AEBD-4413-400D-5ACFDA071002}"/>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3849653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9C9B353-19FE-3EC9-2F3F-E380D5EF0F27}"/>
              </a:ext>
            </a:extLst>
          </p:cNvPr>
          <p:cNvSpPr>
            <a:spLocks noGrp="1"/>
          </p:cNvSpPr>
          <p:nvPr>
            <p:ph type="title"/>
          </p:nvPr>
        </p:nvSpPr>
        <p:spPr>
          <a:xfrm>
            <a:off x="839788" y="365125"/>
            <a:ext cx="10515600" cy="1325563"/>
          </a:xfrm>
        </p:spPr>
        <p:txBody>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C8EC9EF3-0E0B-B7F2-3BCB-D1353F30D4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Контейнер за съдържание 3">
            <a:extLst>
              <a:ext uri="{FF2B5EF4-FFF2-40B4-BE49-F238E27FC236}">
                <a16:creationId xmlns:a16="http://schemas.microsoft.com/office/drawing/2014/main" id="{0CB13B74-D69B-C0EE-DB8F-BBAD4D4F27FB}"/>
              </a:ext>
            </a:extLst>
          </p:cNvPr>
          <p:cNvSpPr>
            <a:spLocks noGrp="1"/>
          </p:cNvSpPr>
          <p:nvPr>
            <p:ph sz="half" idx="2"/>
          </p:nvPr>
        </p:nvSpPr>
        <p:spPr>
          <a:xfrm>
            <a:off x="839788" y="2505075"/>
            <a:ext cx="5157787"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5" name="Текстов контейнер 4">
            <a:extLst>
              <a:ext uri="{FF2B5EF4-FFF2-40B4-BE49-F238E27FC236}">
                <a16:creationId xmlns:a16="http://schemas.microsoft.com/office/drawing/2014/main" id="{2FB90295-1BF0-F15C-6565-237E197DDE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6" name="Контейнер за съдържание 5">
            <a:extLst>
              <a:ext uri="{FF2B5EF4-FFF2-40B4-BE49-F238E27FC236}">
                <a16:creationId xmlns:a16="http://schemas.microsoft.com/office/drawing/2014/main" id="{CD2BB8BD-422B-B600-84DF-440FE2728516}"/>
              </a:ext>
            </a:extLst>
          </p:cNvPr>
          <p:cNvSpPr>
            <a:spLocks noGrp="1"/>
          </p:cNvSpPr>
          <p:nvPr>
            <p:ph sz="quarter" idx="4"/>
          </p:nvPr>
        </p:nvSpPr>
        <p:spPr>
          <a:xfrm>
            <a:off x="6172200" y="2505075"/>
            <a:ext cx="5183188" cy="3684588"/>
          </a:xfrm>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7" name="Контейнер за дата 6">
            <a:extLst>
              <a:ext uri="{FF2B5EF4-FFF2-40B4-BE49-F238E27FC236}">
                <a16:creationId xmlns:a16="http://schemas.microsoft.com/office/drawing/2014/main" id="{B4D47D74-05D4-FBFC-D649-41F1C7266A38}"/>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8" name="Контейнер за долния колонтитул 7">
            <a:extLst>
              <a:ext uri="{FF2B5EF4-FFF2-40B4-BE49-F238E27FC236}">
                <a16:creationId xmlns:a16="http://schemas.microsoft.com/office/drawing/2014/main" id="{F3F1FEDF-C5B5-28AE-84E1-EA454567EC16}"/>
              </a:ext>
            </a:extLst>
          </p:cNvPr>
          <p:cNvSpPr>
            <a:spLocks noGrp="1"/>
          </p:cNvSpPr>
          <p:nvPr>
            <p:ph type="ftr" sz="quarter" idx="11"/>
          </p:nvPr>
        </p:nvSpPr>
        <p:spPr/>
        <p:txBody>
          <a:bodyPr/>
          <a:lstStyle/>
          <a:p>
            <a:endParaRPr lang="en-GB"/>
          </a:p>
        </p:txBody>
      </p:sp>
      <p:sp>
        <p:nvSpPr>
          <p:cNvPr id="9" name="Контейнер за номер на слайда 8">
            <a:extLst>
              <a:ext uri="{FF2B5EF4-FFF2-40B4-BE49-F238E27FC236}">
                <a16:creationId xmlns:a16="http://schemas.microsoft.com/office/drawing/2014/main" id="{5DA6D026-A825-CBD5-F753-FA96BDB49E40}"/>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383482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Само заглавие">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E269BE28-4ACC-D18F-C60D-022BB4FFB40A}"/>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дата 2">
            <a:extLst>
              <a:ext uri="{FF2B5EF4-FFF2-40B4-BE49-F238E27FC236}">
                <a16:creationId xmlns:a16="http://schemas.microsoft.com/office/drawing/2014/main" id="{BD46B6EF-EF19-3149-8B06-4E2F8383D5AD}"/>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4" name="Контейнер за долния колонтитул 3">
            <a:extLst>
              <a:ext uri="{FF2B5EF4-FFF2-40B4-BE49-F238E27FC236}">
                <a16:creationId xmlns:a16="http://schemas.microsoft.com/office/drawing/2014/main" id="{EFD2170B-E07D-24DF-A9F3-D0F43595BE45}"/>
              </a:ext>
            </a:extLst>
          </p:cNvPr>
          <p:cNvSpPr>
            <a:spLocks noGrp="1"/>
          </p:cNvSpPr>
          <p:nvPr>
            <p:ph type="ftr" sz="quarter" idx="11"/>
          </p:nvPr>
        </p:nvSpPr>
        <p:spPr/>
        <p:txBody>
          <a:bodyPr/>
          <a:lstStyle/>
          <a:p>
            <a:endParaRPr lang="en-GB"/>
          </a:p>
        </p:txBody>
      </p:sp>
      <p:sp>
        <p:nvSpPr>
          <p:cNvPr id="5" name="Контейнер за номер на слайда 4">
            <a:extLst>
              <a:ext uri="{FF2B5EF4-FFF2-40B4-BE49-F238E27FC236}">
                <a16:creationId xmlns:a16="http://schemas.microsoft.com/office/drawing/2014/main" id="{601B47C7-18D5-8177-7A8E-6B9CB94249C0}"/>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1648544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разен">
    <p:spTree>
      <p:nvGrpSpPr>
        <p:cNvPr id="1" name=""/>
        <p:cNvGrpSpPr/>
        <p:nvPr/>
      </p:nvGrpSpPr>
      <p:grpSpPr>
        <a:xfrm>
          <a:off x="0" y="0"/>
          <a:ext cx="0" cy="0"/>
          <a:chOff x="0" y="0"/>
          <a:chExt cx="0" cy="0"/>
        </a:xfrm>
      </p:grpSpPr>
      <p:sp>
        <p:nvSpPr>
          <p:cNvPr id="2" name="Контейнер за дата 1">
            <a:extLst>
              <a:ext uri="{FF2B5EF4-FFF2-40B4-BE49-F238E27FC236}">
                <a16:creationId xmlns:a16="http://schemas.microsoft.com/office/drawing/2014/main" id="{A69C7E29-D91F-C208-1B79-EF2CCB5B22BD}"/>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3" name="Контейнер за долния колонтитул 2">
            <a:extLst>
              <a:ext uri="{FF2B5EF4-FFF2-40B4-BE49-F238E27FC236}">
                <a16:creationId xmlns:a16="http://schemas.microsoft.com/office/drawing/2014/main" id="{153C8D66-5300-7382-E330-B96BBC2107D6}"/>
              </a:ext>
            </a:extLst>
          </p:cNvPr>
          <p:cNvSpPr>
            <a:spLocks noGrp="1"/>
          </p:cNvSpPr>
          <p:nvPr>
            <p:ph type="ftr" sz="quarter" idx="11"/>
          </p:nvPr>
        </p:nvSpPr>
        <p:spPr/>
        <p:txBody>
          <a:bodyPr/>
          <a:lstStyle/>
          <a:p>
            <a:endParaRPr lang="en-GB"/>
          </a:p>
        </p:txBody>
      </p:sp>
      <p:sp>
        <p:nvSpPr>
          <p:cNvPr id="4" name="Контейнер за номер на слайда 3">
            <a:extLst>
              <a:ext uri="{FF2B5EF4-FFF2-40B4-BE49-F238E27FC236}">
                <a16:creationId xmlns:a16="http://schemas.microsoft.com/office/drawing/2014/main" id="{0F6B5811-8660-F206-C510-8944EF117CB7}"/>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3590073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Съдържание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AB4DA97C-0E5E-E846-710A-FC38244C4D41}"/>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съдържание 2">
            <a:extLst>
              <a:ext uri="{FF2B5EF4-FFF2-40B4-BE49-F238E27FC236}">
                <a16:creationId xmlns:a16="http://schemas.microsoft.com/office/drawing/2014/main" id="{BF38709F-F331-0C23-FDD0-8547884611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Текстов контейнер 3">
            <a:extLst>
              <a:ext uri="{FF2B5EF4-FFF2-40B4-BE49-F238E27FC236}">
                <a16:creationId xmlns:a16="http://schemas.microsoft.com/office/drawing/2014/main" id="{AD811AA4-1327-DCC8-4F2A-BCA39BC018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87570A28-C711-64C0-FC35-A36E72CC73B5}"/>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6" name="Контейнер за долния колонтитул 5">
            <a:extLst>
              <a:ext uri="{FF2B5EF4-FFF2-40B4-BE49-F238E27FC236}">
                <a16:creationId xmlns:a16="http://schemas.microsoft.com/office/drawing/2014/main" id="{7F2B8448-0185-5163-AA03-63B826DCC9A0}"/>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A8C5B298-FB4C-31E1-5DFE-8E0F6FDC1A1B}"/>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2871266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Картина с надпис">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51D7CD1-2C1D-F0A0-743C-BE2B0391CDFC}"/>
              </a:ext>
            </a:extLst>
          </p:cNvPr>
          <p:cNvSpPr>
            <a:spLocks noGrp="1"/>
          </p:cNvSpPr>
          <p:nvPr>
            <p:ph type="title"/>
          </p:nvPr>
        </p:nvSpPr>
        <p:spPr>
          <a:xfrm>
            <a:off x="839788" y="457200"/>
            <a:ext cx="3932237" cy="1600200"/>
          </a:xfrm>
        </p:spPr>
        <p:txBody>
          <a:bodyPr anchor="b"/>
          <a:lstStyle>
            <a:lvl1pPr>
              <a:defRPr sz="3200"/>
            </a:lvl1pPr>
          </a:lstStyle>
          <a:p>
            <a:r>
              <a:rPr lang="bg-BG"/>
              <a:t>Редакт. стил загл. образец</a:t>
            </a:r>
            <a:endParaRPr lang="en-GB"/>
          </a:p>
        </p:txBody>
      </p:sp>
      <p:sp>
        <p:nvSpPr>
          <p:cNvPr id="3" name="Контейнер за картина 2">
            <a:extLst>
              <a:ext uri="{FF2B5EF4-FFF2-40B4-BE49-F238E27FC236}">
                <a16:creationId xmlns:a16="http://schemas.microsoft.com/office/drawing/2014/main" id="{317E6372-38BC-2836-654E-39DB6AD2A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Текстов контейнер 3">
            <a:extLst>
              <a:ext uri="{FF2B5EF4-FFF2-40B4-BE49-F238E27FC236}">
                <a16:creationId xmlns:a16="http://schemas.microsoft.com/office/drawing/2014/main" id="{E4345C6D-2EA7-0931-7B46-943D7D153D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bg-BG"/>
              <a:t>Щракнете, за да редактирате стиловете на текста в образеца</a:t>
            </a:r>
          </a:p>
        </p:txBody>
      </p:sp>
      <p:sp>
        <p:nvSpPr>
          <p:cNvPr id="5" name="Контейнер за дата 4">
            <a:extLst>
              <a:ext uri="{FF2B5EF4-FFF2-40B4-BE49-F238E27FC236}">
                <a16:creationId xmlns:a16="http://schemas.microsoft.com/office/drawing/2014/main" id="{A38E1154-72C0-70CE-469E-D16DB407B93F}"/>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6" name="Контейнер за долния колонтитул 5">
            <a:extLst>
              <a:ext uri="{FF2B5EF4-FFF2-40B4-BE49-F238E27FC236}">
                <a16:creationId xmlns:a16="http://schemas.microsoft.com/office/drawing/2014/main" id="{9B80C24A-EC2C-6C19-76B3-9C913382F3E1}"/>
              </a:ext>
            </a:extLst>
          </p:cNvPr>
          <p:cNvSpPr>
            <a:spLocks noGrp="1"/>
          </p:cNvSpPr>
          <p:nvPr>
            <p:ph type="ftr" sz="quarter" idx="11"/>
          </p:nvPr>
        </p:nvSpPr>
        <p:spPr/>
        <p:txBody>
          <a:bodyPr/>
          <a:lstStyle/>
          <a:p>
            <a:endParaRPr lang="en-GB"/>
          </a:p>
        </p:txBody>
      </p:sp>
      <p:sp>
        <p:nvSpPr>
          <p:cNvPr id="7" name="Контейнер за номер на слайда 6">
            <a:extLst>
              <a:ext uri="{FF2B5EF4-FFF2-40B4-BE49-F238E27FC236}">
                <a16:creationId xmlns:a16="http://schemas.microsoft.com/office/drawing/2014/main" id="{E56B8C0C-3C59-2B15-94A8-ED0AC803EFC9}"/>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230720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лавие и вертикален текст">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7F19ADB-BB0A-C4EC-5F3D-E314ED8D2805}"/>
              </a:ext>
            </a:extLst>
          </p:cNvPr>
          <p:cNvSpPr>
            <a:spLocks noGrp="1"/>
          </p:cNvSpPr>
          <p:nvPr>
            <p:ph type="title"/>
          </p:nvPr>
        </p:nvSpPr>
        <p:spPr/>
        <p:txBody>
          <a:bodyPr/>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39F68F3A-779C-165F-F35A-592FCD873CDF}"/>
              </a:ext>
            </a:extLst>
          </p:cNvPr>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7CCF9622-1A59-DD01-29B8-CD3F5A0706AC}"/>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D97EF05B-E988-6511-030E-9E8074A1436F}"/>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53C840E0-7B0D-5FE4-DE4D-3712C8543DEB}"/>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958790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но заглавие и текст">
    <p:spTree>
      <p:nvGrpSpPr>
        <p:cNvPr id="1" name=""/>
        <p:cNvGrpSpPr/>
        <p:nvPr/>
      </p:nvGrpSpPr>
      <p:grpSpPr>
        <a:xfrm>
          <a:off x="0" y="0"/>
          <a:ext cx="0" cy="0"/>
          <a:chOff x="0" y="0"/>
          <a:chExt cx="0" cy="0"/>
        </a:xfrm>
      </p:grpSpPr>
      <p:sp>
        <p:nvSpPr>
          <p:cNvPr id="2" name="Вертикално заглавие 1">
            <a:extLst>
              <a:ext uri="{FF2B5EF4-FFF2-40B4-BE49-F238E27FC236}">
                <a16:creationId xmlns:a16="http://schemas.microsoft.com/office/drawing/2014/main" id="{CC63ED0E-722E-AEFF-B141-9C4B71DA6645}"/>
              </a:ext>
            </a:extLst>
          </p:cNvPr>
          <p:cNvSpPr>
            <a:spLocks noGrp="1"/>
          </p:cNvSpPr>
          <p:nvPr>
            <p:ph type="title" orient="vert"/>
          </p:nvPr>
        </p:nvSpPr>
        <p:spPr>
          <a:xfrm>
            <a:off x="8724900" y="365125"/>
            <a:ext cx="2628900" cy="5811838"/>
          </a:xfrm>
        </p:spPr>
        <p:txBody>
          <a:bodyPr vert="eaVert"/>
          <a:lstStyle/>
          <a:p>
            <a:r>
              <a:rPr lang="bg-BG"/>
              <a:t>Редакт. стил загл. образец</a:t>
            </a:r>
            <a:endParaRPr lang="en-GB"/>
          </a:p>
        </p:txBody>
      </p:sp>
      <p:sp>
        <p:nvSpPr>
          <p:cNvPr id="3" name="Контейнер за вертикален текст 2">
            <a:extLst>
              <a:ext uri="{FF2B5EF4-FFF2-40B4-BE49-F238E27FC236}">
                <a16:creationId xmlns:a16="http://schemas.microsoft.com/office/drawing/2014/main" id="{05A328BA-5C0D-576C-2C2B-B25F076221B0}"/>
              </a:ext>
            </a:extLst>
          </p:cNvPr>
          <p:cNvSpPr>
            <a:spLocks noGrp="1"/>
          </p:cNvSpPr>
          <p:nvPr>
            <p:ph type="body" orient="vert" idx="1"/>
          </p:nvPr>
        </p:nvSpPr>
        <p:spPr>
          <a:xfrm>
            <a:off x="838200" y="365125"/>
            <a:ext cx="7734300" cy="5811838"/>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E3E1486B-38C6-F3AC-6E6F-528D52E3A0E0}"/>
              </a:ext>
            </a:extLst>
          </p:cNvPr>
          <p:cNvSpPr>
            <a:spLocks noGrp="1"/>
          </p:cNvSpPr>
          <p:nvPr>
            <p:ph type="dt" sz="half" idx="10"/>
          </p:nvPr>
        </p:nvSpPr>
        <p:spPr/>
        <p:txBody>
          <a:body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4E941629-FE06-356D-6D1F-ED4EE0861B99}"/>
              </a:ext>
            </a:extLst>
          </p:cNvPr>
          <p:cNvSpPr>
            <a:spLocks noGrp="1"/>
          </p:cNvSpPr>
          <p:nvPr>
            <p:ph type="ftr" sz="quarter" idx="11"/>
          </p:nvPr>
        </p:nvSpPr>
        <p:spPr/>
        <p:txBody>
          <a:bodyPr/>
          <a:lstStyle/>
          <a:p>
            <a:endParaRPr lang="en-GB"/>
          </a:p>
        </p:txBody>
      </p:sp>
      <p:sp>
        <p:nvSpPr>
          <p:cNvPr id="6" name="Контейнер за номер на слайда 5">
            <a:extLst>
              <a:ext uri="{FF2B5EF4-FFF2-40B4-BE49-F238E27FC236}">
                <a16:creationId xmlns:a16="http://schemas.microsoft.com/office/drawing/2014/main" id="{668C6CCA-FC7B-4597-297E-8495679F792D}"/>
              </a:ext>
            </a:extLst>
          </p:cNvPr>
          <p:cNvSpPr>
            <a:spLocks noGrp="1"/>
          </p:cNvSpPr>
          <p:nvPr>
            <p:ph type="sldNum" sz="quarter" idx="12"/>
          </p:nvPr>
        </p:nvSpPr>
        <p:spPr/>
        <p:txBody>
          <a:bodyPr/>
          <a:lstStyle/>
          <a:p>
            <a:fld id="{F9548B65-8C88-4853-8F42-1E4B4BFF2193}" type="slidenum">
              <a:rPr lang="en-GB" smtClean="0"/>
              <a:t>‹#›</a:t>
            </a:fld>
            <a:endParaRPr lang="en-GB"/>
          </a:p>
        </p:txBody>
      </p:sp>
    </p:spTree>
    <p:extLst>
      <p:ext uri="{BB962C8B-B14F-4D97-AF65-F5344CB8AC3E}">
        <p14:creationId xmlns:p14="http://schemas.microsoft.com/office/powerpoint/2010/main" val="2781194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заглавие 1">
            <a:extLst>
              <a:ext uri="{FF2B5EF4-FFF2-40B4-BE49-F238E27FC236}">
                <a16:creationId xmlns:a16="http://schemas.microsoft.com/office/drawing/2014/main" id="{30055664-B210-3E79-AC0A-670CE4845A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bg-BG"/>
              <a:t>Редакт. стил загл. образец</a:t>
            </a:r>
            <a:endParaRPr lang="en-GB"/>
          </a:p>
        </p:txBody>
      </p:sp>
      <p:sp>
        <p:nvSpPr>
          <p:cNvPr id="3" name="Текстов контейнер 2">
            <a:extLst>
              <a:ext uri="{FF2B5EF4-FFF2-40B4-BE49-F238E27FC236}">
                <a16:creationId xmlns:a16="http://schemas.microsoft.com/office/drawing/2014/main" id="{D324E66B-14EB-3EC7-19DC-6C71CD4E3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4" name="Контейнер за дата 3">
            <a:extLst>
              <a:ext uri="{FF2B5EF4-FFF2-40B4-BE49-F238E27FC236}">
                <a16:creationId xmlns:a16="http://schemas.microsoft.com/office/drawing/2014/main" id="{BCFC6BF3-579A-AF28-3FA4-9C8C2448B5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2390C9-2E94-4B3D-9420-7D2077146E6C}" type="datetimeFigureOut">
              <a:rPr lang="en-GB" smtClean="0"/>
              <a:t>16/08/2022</a:t>
            </a:fld>
            <a:endParaRPr lang="en-GB"/>
          </a:p>
        </p:txBody>
      </p:sp>
      <p:sp>
        <p:nvSpPr>
          <p:cNvPr id="5" name="Контейнер за долния колонтитул 4">
            <a:extLst>
              <a:ext uri="{FF2B5EF4-FFF2-40B4-BE49-F238E27FC236}">
                <a16:creationId xmlns:a16="http://schemas.microsoft.com/office/drawing/2014/main" id="{EC2A6BDE-C01C-CA02-A358-2F200F32B7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Контейнер за номер на слайда 5">
            <a:extLst>
              <a:ext uri="{FF2B5EF4-FFF2-40B4-BE49-F238E27FC236}">
                <a16:creationId xmlns:a16="http://schemas.microsoft.com/office/drawing/2014/main" id="{98A49DBD-B2F5-A548-9E8C-F6374C26E5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548B65-8C88-4853-8F42-1E4B4BFF2193}" type="slidenum">
              <a:rPr lang="en-GB" smtClean="0"/>
              <a:t>‹#›</a:t>
            </a:fld>
            <a:endParaRPr lang="en-GB"/>
          </a:p>
        </p:txBody>
      </p:sp>
    </p:spTree>
    <p:extLst>
      <p:ext uri="{BB962C8B-B14F-4D97-AF65-F5344CB8AC3E}">
        <p14:creationId xmlns:p14="http://schemas.microsoft.com/office/powerpoint/2010/main" val="1220008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6C956BE-9526-407A-AC69-40ECC719D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41" name="Rectangle 40">
            <a:extLst>
              <a:ext uri="{FF2B5EF4-FFF2-40B4-BE49-F238E27FC236}">
                <a16:creationId xmlns:a16="http://schemas.microsoft.com/office/drawing/2014/main" id="{BA76A951-DD63-4E34-8FD8-34ED46941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6728" y="685799"/>
            <a:ext cx="5575112" cy="548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Картина 8">
            <a:extLst>
              <a:ext uri="{FF2B5EF4-FFF2-40B4-BE49-F238E27FC236}">
                <a16:creationId xmlns:a16="http://schemas.microsoft.com/office/drawing/2014/main" id="{CA5A0B6C-86D9-1171-52D9-A0D7E76B4C1B}"/>
              </a:ext>
            </a:extLst>
          </p:cNvPr>
          <p:cNvPicPr>
            <a:picLocks noChangeAspect="1"/>
          </p:cNvPicPr>
          <p:nvPr/>
        </p:nvPicPr>
        <p:blipFill>
          <a:blip r:embed="rId2"/>
          <a:stretch>
            <a:fillRect/>
          </a:stretch>
        </p:blipFill>
        <p:spPr>
          <a:xfrm>
            <a:off x="6586728" y="1545196"/>
            <a:ext cx="5486400" cy="1002182"/>
          </a:xfrm>
          <a:prstGeom prst="rect">
            <a:avLst/>
          </a:prstGeom>
        </p:spPr>
      </p:pic>
      <p:pic>
        <p:nvPicPr>
          <p:cNvPr id="12" name="Картина 11">
            <a:extLst>
              <a:ext uri="{FF2B5EF4-FFF2-40B4-BE49-F238E27FC236}">
                <a16:creationId xmlns:a16="http://schemas.microsoft.com/office/drawing/2014/main" id="{9962649A-FF6C-CAED-6FF8-21F629F44B16}"/>
              </a:ext>
            </a:extLst>
          </p:cNvPr>
          <p:cNvPicPr>
            <a:picLocks noChangeAspect="1"/>
          </p:cNvPicPr>
          <p:nvPr/>
        </p:nvPicPr>
        <p:blipFill>
          <a:blip r:embed="rId3"/>
          <a:stretch>
            <a:fillRect/>
          </a:stretch>
        </p:blipFill>
        <p:spPr>
          <a:xfrm>
            <a:off x="6587383" y="4051601"/>
            <a:ext cx="2702599" cy="1520211"/>
          </a:xfrm>
          <a:prstGeom prst="rect">
            <a:avLst/>
          </a:prstGeom>
        </p:spPr>
      </p:pic>
      <p:pic>
        <p:nvPicPr>
          <p:cNvPr id="10" name="Картина 9">
            <a:extLst>
              <a:ext uri="{FF2B5EF4-FFF2-40B4-BE49-F238E27FC236}">
                <a16:creationId xmlns:a16="http://schemas.microsoft.com/office/drawing/2014/main" id="{A9355C4D-3C22-3D61-2D7B-B79F72217070}"/>
              </a:ext>
            </a:extLst>
          </p:cNvPr>
          <p:cNvPicPr>
            <a:picLocks noChangeAspect="1"/>
          </p:cNvPicPr>
          <p:nvPr/>
        </p:nvPicPr>
        <p:blipFill>
          <a:blip r:embed="rId2"/>
          <a:stretch>
            <a:fillRect/>
          </a:stretch>
        </p:blipFill>
        <p:spPr>
          <a:xfrm>
            <a:off x="9370529" y="4564870"/>
            <a:ext cx="2702599" cy="493674"/>
          </a:xfrm>
          <a:prstGeom prst="rect">
            <a:avLst/>
          </a:prstGeom>
        </p:spPr>
      </p:pic>
      <p:pic>
        <p:nvPicPr>
          <p:cNvPr id="43" name="Graphic 42">
            <a:extLst>
              <a:ext uri="{FF2B5EF4-FFF2-40B4-BE49-F238E27FC236}">
                <a16:creationId xmlns:a16="http://schemas.microsoft.com/office/drawing/2014/main" id="{39AA2221-D2D1-4078-9F3A-6F8337797D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5400000">
            <a:off x="3324164" y="-2665476"/>
            <a:ext cx="5486400" cy="12188952"/>
          </a:xfrm>
          <a:prstGeom prst="rect">
            <a:avLst/>
          </a:prstGeom>
        </p:spPr>
      </p:pic>
      <p:sp>
        <p:nvSpPr>
          <p:cNvPr id="8" name="Подзаглавие 6">
            <a:extLst>
              <a:ext uri="{FF2B5EF4-FFF2-40B4-BE49-F238E27FC236}">
                <a16:creationId xmlns:a16="http://schemas.microsoft.com/office/drawing/2014/main" id="{76BEA2A5-9768-65F9-34E1-49826F443FA7}"/>
              </a:ext>
            </a:extLst>
          </p:cNvPr>
          <p:cNvSpPr>
            <a:spLocks noGrp="1"/>
          </p:cNvSpPr>
          <p:nvPr>
            <p:ph type="subTitle" idx="1"/>
          </p:nvPr>
        </p:nvSpPr>
        <p:spPr>
          <a:xfrm>
            <a:off x="1463040" y="3602037"/>
            <a:ext cx="4699872" cy="2446338"/>
          </a:xfrm>
        </p:spPr>
        <p:txBody>
          <a:bodyPr>
            <a:normAutofit/>
          </a:bodyPr>
          <a:lstStyle/>
          <a:p>
            <a:pPr algn="l"/>
            <a:r>
              <a:rPr lang="en-GB" sz="1700">
                <a:latin typeface="Arial" panose="020B0604020202020204" pitchFamily="34" charset="0"/>
                <a:cs typeface="Arial" panose="020B0604020202020204" pitchFamily="34" charset="0"/>
              </a:rPr>
              <a:t>STUDENT NAME –MARIANA SLAVCHEVA</a:t>
            </a:r>
          </a:p>
          <a:p>
            <a:pPr algn="l"/>
            <a:endParaRPr lang="en-GB" sz="1700">
              <a:latin typeface="Arial" panose="020B0604020202020204" pitchFamily="34" charset="0"/>
              <a:cs typeface="Arial" panose="020B0604020202020204" pitchFamily="34" charset="0"/>
            </a:endParaRPr>
          </a:p>
          <a:p>
            <a:pPr algn="l"/>
            <a:r>
              <a:rPr lang="en-GB" sz="1700">
                <a:latin typeface="Arial" panose="020B0604020202020204" pitchFamily="34" charset="0"/>
                <a:cs typeface="Arial" panose="020B0604020202020204" pitchFamily="34" charset="0"/>
              </a:rPr>
              <a:t>STUDENT NUMBER-2025197</a:t>
            </a:r>
          </a:p>
          <a:p>
            <a:pPr algn="l"/>
            <a:endParaRPr lang="en-GB" sz="1700">
              <a:latin typeface="Arial" panose="020B0604020202020204" pitchFamily="34" charset="0"/>
              <a:cs typeface="Arial" panose="020B0604020202020204" pitchFamily="34" charset="0"/>
            </a:endParaRPr>
          </a:p>
          <a:p>
            <a:pPr algn="l"/>
            <a:r>
              <a:rPr lang="en-GB" sz="1700">
                <a:latin typeface="Arial" panose="020B0604020202020204" pitchFamily="34" charset="0"/>
                <a:cs typeface="Arial" panose="020B0604020202020204" pitchFamily="34" charset="0"/>
              </a:rPr>
              <a:t>MODUL NAME-BMSW 4002 </a:t>
            </a:r>
          </a:p>
          <a:p>
            <a:pPr algn="l"/>
            <a:r>
              <a:rPr lang="en-GB" sz="1700">
                <a:latin typeface="Arial" panose="020B0604020202020204" pitchFamily="34" charset="0"/>
                <a:cs typeface="Arial" panose="020B0604020202020204" pitchFamily="34" charset="0"/>
              </a:rPr>
              <a:t>STRATEGIES FOR EFFECTIVE COMMUNICATION IN A BUSINESS SETTING</a:t>
            </a:r>
          </a:p>
        </p:txBody>
      </p:sp>
      <p:sp>
        <p:nvSpPr>
          <p:cNvPr id="45" name="Rectangle 44">
            <a:extLst>
              <a:ext uri="{FF2B5EF4-FFF2-40B4-BE49-F238E27FC236}">
                <a16:creationId xmlns:a16="http://schemas.microsoft.com/office/drawing/2014/main" id="{5E5DD906-633A-445F-8E7F-1DB86FB38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FDD1C9F-9A01-47F5-BE1A-443BF602BB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1079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177758-12DD-4CC9-902C-4B9C51CB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07B74A1-AC23-4029-85C2-6C2D4C277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4" name="Заглавие 1">
            <a:extLst>
              <a:ext uri="{FF2B5EF4-FFF2-40B4-BE49-F238E27FC236}">
                <a16:creationId xmlns:a16="http://schemas.microsoft.com/office/drawing/2014/main" id="{203AF120-1508-95E5-6F83-6C11C59DC29A}"/>
              </a:ext>
            </a:extLst>
          </p:cNvPr>
          <p:cNvSpPr>
            <a:spLocks noGrp="1"/>
          </p:cNvSpPr>
          <p:nvPr>
            <p:ph type="title"/>
          </p:nvPr>
        </p:nvSpPr>
        <p:spPr>
          <a:xfrm>
            <a:off x="5907024" y="685801"/>
            <a:ext cx="5776976" cy="1716314"/>
          </a:xfrm>
        </p:spPr>
        <p:txBody>
          <a:bodyPr anchor="t">
            <a:normAutofit/>
          </a:bodyPr>
          <a:lstStyle/>
          <a:p>
            <a:r>
              <a:rPr lang="en-GB" sz="5000">
                <a:latin typeface="Arial" panose="020B0604020202020204" pitchFamily="34" charset="0"/>
                <a:cs typeface="Arial" panose="020B0604020202020204" pitchFamily="34" charset="0"/>
              </a:rPr>
              <a:t>TABLE OF CONTENT</a:t>
            </a:r>
          </a:p>
        </p:txBody>
      </p:sp>
      <p:sp>
        <p:nvSpPr>
          <p:cNvPr id="15" name="Graphic 14">
            <a:extLst>
              <a:ext uri="{FF2B5EF4-FFF2-40B4-BE49-F238E27FC236}">
                <a16:creationId xmlns:a16="http://schemas.microsoft.com/office/drawing/2014/main" id="{30FF6FEE-5B11-4DDB-8635-80A979844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436499"/>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solidFill>
          <a:ln w="9525" cap="flat">
            <a:noFill/>
            <a:prstDash val="solid"/>
            <a:miter/>
          </a:ln>
        </p:spPr>
        <p:txBody>
          <a:bodyPr rtlCol="0" anchor="ctr"/>
          <a:lstStyle/>
          <a:p>
            <a:endParaRPr lang="en-US"/>
          </a:p>
        </p:txBody>
      </p:sp>
      <p:pic>
        <p:nvPicPr>
          <p:cNvPr id="8" name="Graphic 7" descr="Комуникации">
            <a:extLst>
              <a:ext uri="{FF2B5EF4-FFF2-40B4-BE49-F238E27FC236}">
                <a16:creationId xmlns:a16="http://schemas.microsoft.com/office/drawing/2014/main" id="{68B76C10-3371-F42C-FD94-985280818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6759" y="914399"/>
            <a:ext cx="5072883" cy="5072883"/>
          </a:xfrm>
          <a:prstGeom prst="rect">
            <a:avLst/>
          </a:prstGeom>
        </p:spPr>
      </p:pic>
      <p:sp>
        <p:nvSpPr>
          <p:cNvPr id="17" name="Rectangle 16">
            <a:extLst>
              <a:ext uri="{FF2B5EF4-FFF2-40B4-BE49-F238E27FC236}">
                <a16:creationId xmlns:a16="http://schemas.microsoft.com/office/drawing/2014/main" id="{AD949E97-66D7-467B-BDD7-5166EF523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6128"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Graphic 14">
            <a:extLst>
              <a:ext uri="{FF2B5EF4-FFF2-40B4-BE49-F238E27FC236}">
                <a16:creationId xmlns:a16="http://schemas.microsoft.com/office/drawing/2014/main" id="{29C6353F-64ED-4D08-9A61-1E27D87466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436499"/>
            <a:ext cx="2743200" cy="2746621"/>
          </a:xfrm>
          <a:custGeom>
            <a:avLst/>
            <a:gdLst>
              <a:gd name="connsiteX0" fmla="*/ 2616327 w 2616326"/>
              <a:gd name="connsiteY0" fmla="*/ 634841 h 2618803"/>
              <a:gd name="connsiteX1" fmla="*/ 2616327 w 2616326"/>
              <a:gd name="connsiteY1" fmla="*/ 0 h 2618803"/>
              <a:gd name="connsiteX2" fmla="*/ 0 w 2616326"/>
              <a:gd name="connsiteY2" fmla="*/ 0 h 2618803"/>
              <a:gd name="connsiteX3" fmla="*/ 0 w 2616326"/>
              <a:gd name="connsiteY3" fmla="*/ 2618804 h 2618803"/>
              <a:gd name="connsiteX4" fmla="*/ 634270 w 2616326"/>
              <a:gd name="connsiteY4" fmla="*/ 2618804 h 2618803"/>
              <a:gd name="connsiteX5" fmla="*/ 2616327 w 2616326"/>
              <a:gd name="connsiteY5" fmla="*/ 634841 h 261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326" h="2618803">
                <a:moveTo>
                  <a:pt x="2616327" y="634841"/>
                </a:moveTo>
                <a:lnTo>
                  <a:pt x="2616327" y="0"/>
                </a:lnTo>
                <a:lnTo>
                  <a:pt x="0" y="0"/>
                </a:lnTo>
                <a:lnTo>
                  <a:pt x="0" y="2618804"/>
                </a:lnTo>
                <a:lnTo>
                  <a:pt x="634270" y="2618804"/>
                </a:lnTo>
                <a:cubicBezTo>
                  <a:pt x="634270" y="1523143"/>
                  <a:pt x="1521619" y="634841"/>
                  <a:pt x="2616327" y="634841"/>
                </a:cubicBezTo>
                <a:close/>
              </a:path>
            </a:pathLst>
          </a:custGeom>
          <a:solidFill>
            <a:schemeClr val="accent2">
              <a:alpha val="50000"/>
            </a:schemeClr>
          </a:solidFill>
          <a:ln w="9525" cap="flat">
            <a:noFill/>
            <a:prstDash val="solid"/>
            <a:miter/>
          </a:ln>
        </p:spPr>
        <p:txBody>
          <a:bodyPr rtlCol="0" anchor="ctr"/>
          <a:lstStyle/>
          <a:p>
            <a:endParaRPr lang="en-US"/>
          </a:p>
        </p:txBody>
      </p:sp>
      <p:sp>
        <p:nvSpPr>
          <p:cNvPr id="3" name="Контейнер за съдържание 2">
            <a:extLst>
              <a:ext uri="{FF2B5EF4-FFF2-40B4-BE49-F238E27FC236}">
                <a16:creationId xmlns:a16="http://schemas.microsoft.com/office/drawing/2014/main" id="{6877CF26-4E40-0B67-3E68-F4F4546EFCFB}"/>
              </a:ext>
            </a:extLst>
          </p:cNvPr>
          <p:cNvSpPr>
            <a:spLocks noGrp="1"/>
          </p:cNvSpPr>
          <p:nvPr>
            <p:ph idx="1"/>
          </p:nvPr>
        </p:nvSpPr>
        <p:spPr>
          <a:xfrm>
            <a:off x="5907024" y="2575345"/>
            <a:ext cx="5776976" cy="3498885"/>
          </a:xfrm>
        </p:spPr>
        <p:txBody>
          <a:bodyPr>
            <a:normAutofit/>
          </a:bodyPr>
          <a:lstStyle/>
          <a:p>
            <a:r>
              <a:rPr lang="en-GB" sz="1800" dirty="0"/>
              <a:t>-</a:t>
            </a:r>
            <a:r>
              <a:rPr lang="en-GB" sz="1800" dirty="0">
                <a:latin typeface="Arial" panose="020B0604020202020204" pitchFamily="34" charset="0"/>
                <a:cs typeface="Arial" panose="020B0604020202020204" pitchFamily="34" charset="0"/>
              </a:rPr>
              <a:t>INTRODUCTION</a:t>
            </a:r>
          </a:p>
          <a:p>
            <a:r>
              <a:rPr lang="en-GB" sz="1800" dirty="0">
                <a:latin typeface="Arial" panose="020B0604020202020204" pitchFamily="34" charset="0"/>
                <a:cs typeface="Arial" panose="020B0604020202020204" pitchFamily="34" charset="0"/>
              </a:rPr>
              <a:t>-Theories relating to models of communication</a:t>
            </a:r>
          </a:p>
          <a:p>
            <a:r>
              <a:rPr lang="en-GB" sz="1800" dirty="0">
                <a:latin typeface="Arial" panose="020B0604020202020204" pitchFamily="34" charset="0"/>
                <a:cs typeface="Arial" panose="020B0604020202020204" pitchFamily="34" charset="0"/>
              </a:rPr>
              <a:t>-The channels of communication that can be used</a:t>
            </a:r>
          </a:p>
          <a:p>
            <a:pPr marL="0" indent="0">
              <a:buNone/>
            </a:pPr>
            <a:r>
              <a:rPr lang="en-GB" sz="1800" dirty="0">
                <a:latin typeface="Arial" panose="020B0604020202020204" pitchFamily="34" charset="0"/>
                <a:cs typeface="Arial" panose="020B0604020202020204" pitchFamily="34" charset="0"/>
              </a:rPr>
              <a:t>   -The types of barriers that can prevent effective      communication</a:t>
            </a:r>
          </a:p>
          <a:p>
            <a:r>
              <a:rPr lang="en-GB" sz="1800" dirty="0">
                <a:latin typeface="Arial" panose="020B0604020202020204" pitchFamily="34" charset="0"/>
                <a:cs typeface="Arial" panose="020B0604020202020204" pitchFamily="34" charset="0"/>
              </a:rPr>
              <a:t>-The impact of communication on staff and patients</a:t>
            </a:r>
            <a:endParaRPr lang="en-GB" sz="1800" dirty="0"/>
          </a:p>
        </p:txBody>
      </p:sp>
      <p:sp>
        <p:nvSpPr>
          <p:cNvPr id="21" name="Rectangle 20">
            <a:extLst>
              <a:ext uri="{FF2B5EF4-FFF2-40B4-BE49-F238E27FC236}">
                <a16:creationId xmlns:a16="http://schemas.microsoft.com/office/drawing/2014/main" id="{F611A8EB-A9A5-412E-B620-0BFA41C6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0433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023CF47B-80F0-F6FD-9FFE-A7E58607078B}"/>
              </a:ext>
            </a:extLst>
          </p:cNvPr>
          <p:cNvSpPr>
            <a:spLocks noGrp="1"/>
          </p:cNvSpPr>
          <p:nvPr>
            <p:ph type="title"/>
          </p:nvPr>
        </p:nvSpPr>
        <p:spPr>
          <a:xfrm>
            <a:off x="686834" y="1153572"/>
            <a:ext cx="3200400" cy="4461163"/>
          </a:xfrm>
        </p:spPr>
        <p:txBody>
          <a:bodyPr>
            <a:normAutofit/>
          </a:bodyPr>
          <a:lstStyle/>
          <a:p>
            <a:r>
              <a:rPr lang="en-GB" sz="3100">
                <a:solidFill>
                  <a:srgbClr val="FFFFFF"/>
                </a:solidFill>
                <a:latin typeface="Arial" panose="020B0604020202020204" pitchFamily="34" charset="0"/>
                <a:cs typeface="Arial" panose="020B0604020202020204" pitchFamily="34" charset="0"/>
              </a:rPr>
              <a:t>INTRODUCTION</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Контейнер за съдържание 2">
            <a:extLst>
              <a:ext uri="{FF2B5EF4-FFF2-40B4-BE49-F238E27FC236}">
                <a16:creationId xmlns:a16="http://schemas.microsoft.com/office/drawing/2014/main" id="{8EA88EB3-D589-5C4E-0849-C8FD077D275D}"/>
              </a:ext>
            </a:extLst>
          </p:cNvPr>
          <p:cNvSpPr>
            <a:spLocks noGrp="1"/>
          </p:cNvSpPr>
          <p:nvPr>
            <p:ph idx="1"/>
          </p:nvPr>
        </p:nvSpPr>
        <p:spPr>
          <a:xfrm>
            <a:off x="4447308" y="591344"/>
            <a:ext cx="6906491" cy="5585619"/>
          </a:xfrm>
        </p:spPr>
        <p:txBody>
          <a:bodyPr anchor="ctr">
            <a:normAutofit/>
          </a:bodyPr>
          <a:lstStyle/>
          <a:p>
            <a:r>
              <a:rPr lang="en-GB" dirty="0">
                <a:latin typeface="Arial" panose="020B0604020202020204" pitchFamily="34" charset="0"/>
                <a:cs typeface="Arial" panose="020B0604020202020204" pitchFamily="34" charset="0"/>
              </a:rPr>
              <a:t>Communication is vital in an organization. This presentation is intended to show the theories to models of communications.  Also the cannels of communication that can be used. In every organization barriers appear for that, here I have described what they may be and how they will prevent the organization. </a:t>
            </a:r>
          </a:p>
        </p:txBody>
      </p:sp>
    </p:spTree>
    <p:extLst>
      <p:ext uri="{BB962C8B-B14F-4D97-AF65-F5344CB8AC3E}">
        <p14:creationId xmlns:p14="http://schemas.microsoft.com/office/powerpoint/2010/main" val="2492124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78B5536-0B3B-945B-CB84-175BE6280EA0}"/>
              </a:ext>
            </a:extLst>
          </p:cNvPr>
          <p:cNvSpPr>
            <a:spLocks noGrp="1"/>
          </p:cNvSpPr>
          <p:nvPr>
            <p:ph type="title"/>
          </p:nvPr>
        </p:nvSpPr>
        <p:spPr/>
        <p:txBody>
          <a:bodyPr/>
          <a:lstStyle/>
          <a:p>
            <a:r>
              <a:rPr lang="en-GB" dirty="0"/>
              <a:t>THEORIES RELATING TO MODELS OF </a:t>
            </a:r>
          </a:p>
        </p:txBody>
      </p:sp>
      <p:sp>
        <p:nvSpPr>
          <p:cNvPr id="3" name="Контейнер за съдържание 2">
            <a:extLst>
              <a:ext uri="{FF2B5EF4-FFF2-40B4-BE49-F238E27FC236}">
                <a16:creationId xmlns:a16="http://schemas.microsoft.com/office/drawing/2014/main" id="{BB4BAB5E-D49F-CB2B-7043-EB48C6BA55B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73630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A23142E-C21C-24E9-4111-00BBF38016E8}"/>
              </a:ext>
            </a:extLst>
          </p:cNvPr>
          <p:cNvSpPr>
            <a:spLocks noGrp="1"/>
          </p:cNvSpPr>
          <p:nvPr>
            <p:ph type="title"/>
          </p:nvPr>
        </p:nvSpPr>
        <p:spPr>
          <a:xfrm>
            <a:off x="5297762" y="329184"/>
            <a:ext cx="6251110" cy="1783080"/>
          </a:xfrm>
        </p:spPr>
        <p:txBody>
          <a:bodyPr anchor="b">
            <a:normAutofit/>
          </a:bodyPr>
          <a:lstStyle/>
          <a:p>
            <a:r>
              <a:rPr lang="en-GB" sz="3800"/>
              <a:t>TYPES OF BARRIERS THAT CAN PREVENT ERFFECTIVE COMMUNICATION </a:t>
            </a:r>
          </a:p>
        </p:txBody>
      </p:sp>
      <p:pic>
        <p:nvPicPr>
          <p:cNvPr id="5" name="Picture 4" descr="Hand with red strings">
            <a:extLst>
              <a:ext uri="{FF2B5EF4-FFF2-40B4-BE49-F238E27FC236}">
                <a16:creationId xmlns:a16="http://schemas.microsoft.com/office/drawing/2014/main" id="{04AEF575-D3F1-1429-2E59-DC0C9F031D73}"/>
              </a:ext>
            </a:extLst>
          </p:cNvPr>
          <p:cNvPicPr>
            <a:picLocks noChangeAspect="1"/>
          </p:cNvPicPr>
          <p:nvPr/>
        </p:nvPicPr>
        <p:blipFill rotWithShape="1">
          <a:blip r:embed="rId2"/>
          <a:srcRect l="29327" r="2534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521B3188-D749-47FA-4FC0-13A81416135E}"/>
              </a:ext>
            </a:extLst>
          </p:cNvPr>
          <p:cNvSpPr>
            <a:spLocks noGrp="1"/>
          </p:cNvSpPr>
          <p:nvPr>
            <p:ph idx="1"/>
          </p:nvPr>
        </p:nvSpPr>
        <p:spPr>
          <a:xfrm>
            <a:off x="5297762" y="2706624"/>
            <a:ext cx="6251110" cy="3483864"/>
          </a:xfrm>
        </p:spPr>
        <p:txBody>
          <a:bodyPr>
            <a:normAutofit/>
          </a:bodyPr>
          <a:lstStyle/>
          <a:p>
            <a:r>
              <a:rPr lang="en-GB" sz="2200" dirty="0"/>
              <a:t>Let’s look at the meaning of the word barrier, it is an obstacle that appears at a given time and situation and complicates a given process completely or partially. </a:t>
            </a:r>
            <a:endParaRPr lang="bg-BG" sz="2200" dirty="0"/>
          </a:p>
          <a:p>
            <a:r>
              <a:rPr lang="en-GB" sz="2200" dirty="0"/>
              <a:t>Barriers can lead to confusion in the message, which in turn leads to wasted money and time. For this, effective communication is vital.</a:t>
            </a:r>
          </a:p>
        </p:txBody>
      </p:sp>
    </p:spTree>
    <p:extLst>
      <p:ext uri="{BB962C8B-B14F-4D97-AF65-F5344CB8AC3E}">
        <p14:creationId xmlns:p14="http://schemas.microsoft.com/office/powerpoint/2010/main" val="1474904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85F44C14-8D09-DA75-9036-46EC4D931DB6}"/>
              </a:ext>
            </a:extLst>
          </p:cNvPr>
          <p:cNvSpPr>
            <a:spLocks noGrp="1"/>
          </p:cNvSpPr>
          <p:nvPr>
            <p:ph type="title"/>
          </p:nvPr>
        </p:nvSpPr>
        <p:spPr>
          <a:xfrm>
            <a:off x="635000" y="640823"/>
            <a:ext cx="3418659" cy="5583148"/>
          </a:xfrm>
        </p:spPr>
        <p:txBody>
          <a:bodyPr anchor="ctr">
            <a:normAutofit/>
          </a:bodyPr>
          <a:lstStyle/>
          <a:p>
            <a:r>
              <a:rPr lang="en-GB" sz="3400"/>
              <a:t>BARRIERS IN COMMUNICATION</a:t>
            </a:r>
            <a:br>
              <a:rPr lang="en-GB" sz="3400"/>
            </a:br>
            <a:endParaRPr lang="en-GB" sz="3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Контейнер за съдържание 5">
            <a:extLst>
              <a:ext uri="{FF2B5EF4-FFF2-40B4-BE49-F238E27FC236}">
                <a16:creationId xmlns:a16="http://schemas.microsoft.com/office/drawing/2014/main" id="{5B1E121D-F9D6-7B82-7F35-22E40B3CC408}"/>
              </a:ext>
            </a:extLst>
          </p:cNvPr>
          <p:cNvSpPr>
            <a:spLocks noGrp="1"/>
          </p:cNvSpPr>
          <p:nvPr>
            <p:ph idx="1"/>
          </p:nvPr>
        </p:nvSpPr>
        <p:spPr>
          <a:xfrm>
            <a:off x="4341694" y="390525"/>
            <a:ext cx="7012106" cy="5786438"/>
          </a:xfrm>
        </p:spPr>
        <p:txBody>
          <a:bodyPr/>
          <a:lstStyle/>
          <a:p>
            <a:r>
              <a:rPr lang="en-GB" dirty="0"/>
              <a:t>-National culture</a:t>
            </a:r>
          </a:p>
          <a:p>
            <a:r>
              <a:rPr lang="en-GB" dirty="0"/>
              <a:t>Language</a:t>
            </a:r>
          </a:p>
          <a:p>
            <a:r>
              <a:rPr lang="en-GB" dirty="0" err="1"/>
              <a:t>Defendiveness</a:t>
            </a:r>
            <a:endParaRPr lang="en-GB" dirty="0"/>
          </a:p>
          <a:p>
            <a:r>
              <a:rPr lang="en-GB" dirty="0"/>
              <a:t>-</a:t>
            </a:r>
            <a:r>
              <a:rPr lang="en-GB" dirty="0" err="1"/>
              <a:t>Filteringemotions</a:t>
            </a:r>
            <a:endParaRPr lang="en-GB" dirty="0"/>
          </a:p>
          <a:p>
            <a:r>
              <a:rPr lang="en-GB" dirty="0"/>
              <a:t>-Information overload</a:t>
            </a:r>
          </a:p>
          <a:p>
            <a:r>
              <a:rPr lang="en-GB" dirty="0"/>
              <a:t>-Emotions</a:t>
            </a:r>
          </a:p>
        </p:txBody>
      </p:sp>
    </p:spTree>
    <p:extLst>
      <p:ext uri="{BB962C8B-B14F-4D97-AF65-F5344CB8AC3E}">
        <p14:creationId xmlns:p14="http://schemas.microsoft.com/office/powerpoint/2010/main" val="2296917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498B78C8-1939-22C9-B194-7DB4BE981176}"/>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NATIONAL CULTURE</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Контейнер за съдържание 2">
            <a:extLst>
              <a:ext uri="{FF2B5EF4-FFF2-40B4-BE49-F238E27FC236}">
                <a16:creationId xmlns:a16="http://schemas.microsoft.com/office/drawing/2014/main" id="{7E89AB83-994D-2FCA-6221-B765F713A7EB}"/>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Everyone has a different intelligence in themselves, some speak harshly and for them this is normal, other are disgusted by this type of speaking. This is why everyone needs to keep a normal tone and culture when communicating with their team.</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664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Заглавие 1">
            <a:extLst>
              <a:ext uri="{FF2B5EF4-FFF2-40B4-BE49-F238E27FC236}">
                <a16:creationId xmlns:a16="http://schemas.microsoft.com/office/drawing/2014/main" id="{C629E5CF-C068-7DC5-F9A1-B86EB1AD64AD}"/>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LANGUAGE</a:t>
            </a:r>
          </a:p>
        </p:txBody>
      </p:sp>
      <p:sp>
        <p:nvSpPr>
          <p:cNvPr id="3" name="Контейнер за съдържание 2">
            <a:extLst>
              <a:ext uri="{FF2B5EF4-FFF2-40B4-BE49-F238E27FC236}">
                <a16:creationId xmlns:a16="http://schemas.microsoft.com/office/drawing/2014/main" id="{418DEF59-85F3-7AB9-C8DA-45594D98907D}"/>
              </a:ext>
            </a:extLst>
          </p:cNvPr>
          <p:cNvSpPr>
            <a:spLocks noGrp="1"/>
          </p:cNvSpPr>
          <p:nvPr>
            <p:ph idx="1"/>
          </p:nvPr>
        </p:nvSpPr>
        <p:spPr>
          <a:xfrm>
            <a:off x="6095999" y="882315"/>
            <a:ext cx="5254754" cy="5294647"/>
          </a:xfrm>
        </p:spPr>
        <p:txBody>
          <a:bodyPr>
            <a:normAutofit/>
          </a:bodyPr>
          <a:lstStyle/>
          <a:p>
            <a:r>
              <a:rPr lang="en-GB" sz="2200" dirty="0"/>
              <a:t>It is necessary to know the level of English a person in order to react in a correct way with an interpreter. Today, many people use google translator for example in hospitals when there is a language barrier.</a:t>
            </a:r>
          </a:p>
        </p:txBody>
      </p:sp>
      <p:pic>
        <p:nvPicPr>
          <p:cNvPr id="4" name="Картина 3">
            <a:extLst>
              <a:ext uri="{FF2B5EF4-FFF2-40B4-BE49-F238E27FC236}">
                <a16:creationId xmlns:a16="http://schemas.microsoft.com/office/drawing/2014/main" id="{7403A189-0B69-CDFB-DB90-E06D752627FA}"/>
              </a:ext>
            </a:extLst>
          </p:cNvPr>
          <p:cNvPicPr>
            <a:picLocks noChangeAspect="1"/>
          </p:cNvPicPr>
          <p:nvPr/>
        </p:nvPicPr>
        <p:blipFill>
          <a:blip r:embed="rId2"/>
          <a:stretch>
            <a:fillRect/>
          </a:stretch>
        </p:blipFill>
        <p:spPr>
          <a:xfrm>
            <a:off x="6518524" y="2774845"/>
            <a:ext cx="4676775" cy="3886200"/>
          </a:xfrm>
          <a:prstGeom prst="rect">
            <a:avLst/>
          </a:prstGeom>
        </p:spPr>
      </p:pic>
    </p:spTree>
    <p:extLst>
      <p:ext uri="{BB962C8B-B14F-4D97-AF65-F5344CB8AC3E}">
        <p14:creationId xmlns:p14="http://schemas.microsoft.com/office/powerpoint/2010/main" val="26021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5">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FDB824B7-6EEC-0BFB-997D-B18F7E8B32B4}"/>
              </a:ext>
            </a:extLst>
          </p:cNvPr>
          <p:cNvSpPr>
            <a:spLocks noGrp="1"/>
          </p:cNvSpPr>
          <p:nvPr>
            <p:ph type="title"/>
          </p:nvPr>
        </p:nvSpPr>
        <p:spPr>
          <a:xfrm>
            <a:off x="838201" y="373946"/>
            <a:ext cx="5114150" cy="1325563"/>
          </a:xfrm>
        </p:spPr>
        <p:txBody>
          <a:bodyPr>
            <a:normAutofit/>
          </a:bodyPr>
          <a:lstStyle/>
          <a:p>
            <a:r>
              <a:rPr lang="en-GB" dirty="0"/>
              <a:t>DEFENDIVENESS</a:t>
            </a:r>
          </a:p>
        </p:txBody>
      </p:sp>
      <p:sp>
        <p:nvSpPr>
          <p:cNvPr id="3" name="Контейнер за съдържание 2">
            <a:extLst>
              <a:ext uri="{FF2B5EF4-FFF2-40B4-BE49-F238E27FC236}">
                <a16:creationId xmlns:a16="http://schemas.microsoft.com/office/drawing/2014/main" id="{5DF227B1-E966-DC1A-EE77-3437D1E43A8F}"/>
              </a:ext>
            </a:extLst>
          </p:cNvPr>
          <p:cNvSpPr>
            <a:spLocks noGrp="1"/>
          </p:cNvSpPr>
          <p:nvPr>
            <p:ph idx="1"/>
          </p:nvPr>
        </p:nvSpPr>
        <p:spPr>
          <a:xfrm>
            <a:off x="838201" y="1825625"/>
            <a:ext cx="5114150" cy="4351338"/>
          </a:xfrm>
        </p:spPr>
        <p:txBody>
          <a:bodyPr>
            <a:normAutofit/>
          </a:bodyPr>
          <a:lstStyle/>
          <a:p>
            <a:r>
              <a:rPr lang="en-GB" dirty="0"/>
              <a:t>People who feel threatened can through their reaction make communication with others difficult. They become sarcastic and judgmental and can de-motivate others.</a:t>
            </a:r>
          </a:p>
        </p:txBody>
      </p:sp>
      <p:sp>
        <p:nvSpPr>
          <p:cNvPr id="31"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2"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Картина 3">
            <a:extLst>
              <a:ext uri="{FF2B5EF4-FFF2-40B4-BE49-F238E27FC236}">
                <a16:creationId xmlns:a16="http://schemas.microsoft.com/office/drawing/2014/main" id="{AA45BBC3-9226-6FBD-1F8D-F41309992DC4}"/>
              </a:ext>
            </a:extLst>
          </p:cNvPr>
          <p:cNvPicPr>
            <a:picLocks noChangeAspect="1"/>
          </p:cNvPicPr>
          <p:nvPr/>
        </p:nvPicPr>
        <p:blipFill>
          <a:blip r:embed="rId2"/>
          <a:stretch>
            <a:fillRect/>
          </a:stretch>
        </p:blipFill>
        <p:spPr>
          <a:xfrm>
            <a:off x="6239651" y="797812"/>
            <a:ext cx="2403889" cy="1742819"/>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pic>
        <p:nvPicPr>
          <p:cNvPr id="5" name="Picture 4" descr="Red toy person in front of two lines of white figures">
            <a:extLst>
              <a:ext uri="{FF2B5EF4-FFF2-40B4-BE49-F238E27FC236}">
                <a16:creationId xmlns:a16="http://schemas.microsoft.com/office/drawing/2014/main" id="{3CA43ECB-BDAE-10B7-6DA9-86B849EC05AF}"/>
              </a:ext>
            </a:extLst>
          </p:cNvPr>
          <p:cNvPicPr>
            <a:picLocks noChangeAspect="1"/>
          </p:cNvPicPr>
          <p:nvPr/>
        </p:nvPicPr>
        <p:blipFill rotWithShape="1">
          <a:blip r:embed="rId3"/>
          <a:srcRect l="28652" r="24796"/>
          <a:stretch/>
        </p:blipFill>
        <p:spPr>
          <a:xfrm>
            <a:off x="8900483" y="2930036"/>
            <a:ext cx="1998077" cy="2822083"/>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extLst>
      <p:ext uri="{BB962C8B-B14F-4D97-AF65-F5344CB8AC3E}">
        <p14:creationId xmlns:p14="http://schemas.microsoft.com/office/powerpoint/2010/main" val="742498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omplex maths formulae on a blackboard">
            <a:extLst>
              <a:ext uri="{FF2B5EF4-FFF2-40B4-BE49-F238E27FC236}">
                <a16:creationId xmlns:a16="http://schemas.microsoft.com/office/drawing/2014/main" id="{579F2C6A-C880-E38D-A02D-03DD8C136D60}"/>
              </a:ext>
            </a:extLst>
          </p:cNvPr>
          <p:cNvPicPr>
            <a:picLocks noChangeAspect="1"/>
          </p:cNvPicPr>
          <p:nvPr/>
        </p:nvPicPr>
        <p:blipFill rotWithShape="1">
          <a:blip r:embed="rId2"/>
          <a:srcRect l="31119" r="17195"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Заглавие 1">
            <a:extLst>
              <a:ext uri="{FF2B5EF4-FFF2-40B4-BE49-F238E27FC236}">
                <a16:creationId xmlns:a16="http://schemas.microsoft.com/office/drawing/2014/main" id="{EC3A0567-3CC4-984C-D09A-DA0F1625D847}"/>
              </a:ext>
            </a:extLst>
          </p:cNvPr>
          <p:cNvSpPr>
            <a:spLocks noGrp="1"/>
          </p:cNvSpPr>
          <p:nvPr>
            <p:ph type="title"/>
          </p:nvPr>
        </p:nvSpPr>
        <p:spPr>
          <a:xfrm>
            <a:off x="5827048" y="407987"/>
            <a:ext cx="5721484" cy="1325563"/>
          </a:xfrm>
        </p:spPr>
        <p:txBody>
          <a:bodyPr>
            <a:normAutofit/>
          </a:bodyPr>
          <a:lstStyle/>
          <a:p>
            <a:r>
              <a:rPr lang="en-GB" dirty="0"/>
              <a:t>FILTERINGEMOTIONS</a:t>
            </a:r>
          </a:p>
        </p:txBody>
      </p:sp>
      <p:sp>
        <p:nvSpPr>
          <p:cNvPr id="3" name="Контейнер за съдържание 2">
            <a:extLst>
              <a:ext uri="{FF2B5EF4-FFF2-40B4-BE49-F238E27FC236}">
                <a16:creationId xmlns:a16="http://schemas.microsoft.com/office/drawing/2014/main" id="{7F0A6572-4A51-83A3-D325-2395CEB74688}"/>
              </a:ext>
            </a:extLst>
          </p:cNvPr>
          <p:cNvSpPr>
            <a:spLocks noGrp="1"/>
          </p:cNvSpPr>
          <p:nvPr>
            <p:ph idx="1"/>
          </p:nvPr>
        </p:nvSpPr>
        <p:spPr>
          <a:xfrm>
            <a:off x="5827048" y="1868487"/>
            <a:ext cx="5721484" cy="4351338"/>
          </a:xfrm>
        </p:spPr>
        <p:txBody>
          <a:bodyPr>
            <a:normAutofit/>
          </a:bodyPr>
          <a:lstStyle/>
          <a:p>
            <a:r>
              <a:rPr lang="en-GB" dirty="0"/>
              <a:t>Here we have deliberate manipulation of information</a:t>
            </a:r>
          </a:p>
        </p:txBody>
      </p:sp>
    </p:spTree>
    <p:extLst>
      <p:ext uri="{BB962C8B-B14F-4D97-AF65-F5344CB8AC3E}">
        <p14:creationId xmlns:p14="http://schemas.microsoft.com/office/powerpoint/2010/main" val="303420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AF04B85B-F4C1-D296-5F4F-7EF3D2D75FC9}"/>
              </a:ext>
            </a:extLst>
          </p:cNvPr>
          <p:cNvSpPr>
            <a:spLocks noGrp="1"/>
          </p:cNvSpPr>
          <p:nvPr>
            <p:ph type="title"/>
          </p:nvPr>
        </p:nvSpPr>
        <p:spPr>
          <a:xfrm>
            <a:off x="838201" y="345810"/>
            <a:ext cx="5120561" cy="1325563"/>
          </a:xfrm>
        </p:spPr>
        <p:txBody>
          <a:bodyPr vert="horz" lIns="91440" tIns="45720" rIns="91440" bIns="45720" rtlCol="0">
            <a:normAutofit/>
          </a:bodyPr>
          <a:lstStyle/>
          <a:p>
            <a:r>
              <a:rPr lang="en-US"/>
              <a:t>INFORMATION OVERLOAD</a:t>
            </a:r>
          </a:p>
        </p:txBody>
      </p:sp>
      <p:sp>
        <p:nvSpPr>
          <p:cNvPr id="3" name="Контейнер за съдържание 2">
            <a:extLst>
              <a:ext uri="{FF2B5EF4-FFF2-40B4-BE49-F238E27FC236}">
                <a16:creationId xmlns:a16="http://schemas.microsoft.com/office/drawing/2014/main" id="{99E68CA7-66A4-10AD-D536-2B92CDC7AFA5}"/>
              </a:ext>
            </a:extLst>
          </p:cNvPr>
          <p:cNvSpPr>
            <a:spLocks noGrp="1"/>
          </p:cNvSpPr>
          <p:nvPr>
            <p:ph idx="1"/>
          </p:nvPr>
        </p:nvSpPr>
        <p:spPr>
          <a:xfrm>
            <a:off x="838201" y="1825625"/>
            <a:ext cx="5092194" cy="4351338"/>
          </a:xfrm>
        </p:spPr>
        <p:txBody>
          <a:bodyPr vert="horz" lIns="91440" tIns="45720" rIns="91440" bIns="45720" rtlCol="0">
            <a:normAutofit/>
          </a:bodyPr>
          <a:lstStyle/>
          <a:p>
            <a:pPr marL="0" indent="0">
              <a:buNone/>
            </a:pPr>
            <a:r>
              <a:rPr lang="en-US"/>
              <a:t>This is when we receive a lot of information, which is over our capacity. </a:t>
            </a:r>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Different coloured question marks">
            <a:extLst>
              <a:ext uri="{FF2B5EF4-FFF2-40B4-BE49-F238E27FC236}">
                <a16:creationId xmlns:a16="http://schemas.microsoft.com/office/drawing/2014/main" id="{CB87170D-3A18-3FDE-FF31-D570F74D3A7E}"/>
              </a:ext>
            </a:extLst>
          </p:cNvPr>
          <p:cNvPicPr>
            <a:picLocks noChangeAspect="1"/>
          </p:cNvPicPr>
          <p:nvPr/>
        </p:nvPicPr>
        <p:blipFill rotWithShape="1">
          <a:blip r:embed="rId2"/>
          <a:srcRect l="20218" r="21347"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Картина 3">
            <a:extLst>
              <a:ext uri="{FF2B5EF4-FFF2-40B4-BE49-F238E27FC236}">
                <a16:creationId xmlns:a16="http://schemas.microsoft.com/office/drawing/2014/main" id="{8FB4156A-58F0-6447-DD9A-FB96F3C754A0}"/>
              </a:ext>
            </a:extLst>
          </p:cNvPr>
          <p:cNvPicPr>
            <a:picLocks noChangeAspect="1"/>
          </p:cNvPicPr>
          <p:nvPr/>
        </p:nvPicPr>
        <p:blipFill rotWithShape="1">
          <a:blip r:embed="rId3"/>
          <a:srcRect t="4883" r="-3" b="1450"/>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41438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Заглавие 1">
            <a:extLst>
              <a:ext uri="{FF2B5EF4-FFF2-40B4-BE49-F238E27FC236}">
                <a16:creationId xmlns:a16="http://schemas.microsoft.com/office/drawing/2014/main" id="{BA904286-385D-76B7-556D-4D30ECE6DFB6}"/>
              </a:ext>
            </a:extLst>
          </p:cNvPr>
          <p:cNvSpPr>
            <a:spLocks noGrp="1"/>
          </p:cNvSpPr>
          <p:nvPr>
            <p:ph type="title"/>
          </p:nvPr>
        </p:nvSpPr>
        <p:spPr>
          <a:xfrm>
            <a:off x="5894962" y="479493"/>
            <a:ext cx="5458838" cy="1325563"/>
          </a:xfrm>
        </p:spPr>
        <p:txBody>
          <a:bodyPr>
            <a:normAutofit/>
          </a:bodyPr>
          <a:lstStyle/>
          <a:p>
            <a:r>
              <a:rPr lang="en-GB" dirty="0"/>
              <a:t>EMOTIONS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Картина 3">
            <a:extLst>
              <a:ext uri="{FF2B5EF4-FFF2-40B4-BE49-F238E27FC236}">
                <a16:creationId xmlns:a16="http://schemas.microsoft.com/office/drawing/2014/main" id="{53C23B08-2158-943F-CF12-74830299F85C}"/>
              </a:ext>
            </a:extLst>
          </p:cNvPr>
          <p:cNvPicPr>
            <a:picLocks noChangeAspect="1"/>
          </p:cNvPicPr>
          <p:nvPr/>
        </p:nvPicPr>
        <p:blipFill>
          <a:blip r:embed="rId2"/>
          <a:stretch>
            <a:fillRect/>
          </a:stretch>
        </p:blipFill>
        <p:spPr>
          <a:xfrm>
            <a:off x="703182" y="1922857"/>
            <a:ext cx="4777381" cy="284254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Контейнер за съдържание 2">
            <a:extLst>
              <a:ext uri="{FF2B5EF4-FFF2-40B4-BE49-F238E27FC236}">
                <a16:creationId xmlns:a16="http://schemas.microsoft.com/office/drawing/2014/main" id="{78D90D09-0F25-F5F9-FA83-4C3500FCA4A6}"/>
              </a:ext>
            </a:extLst>
          </p:cNvPr>
          <p:cNvSpPr>
            <a:spLocks noGrp="1"/>
          </p:cNvSpPr>
          <p:nvPr>
            <p:ph idx="1"/>
          </p:nvPr>
        </p:nvSpPr>
        <p:spPr>
          <a:xfrm>
            <a:off x="5894962" y="1984443"/>
            <a:ext cx="5458838" cy="4192520"/>
          </a:xfrm>
        </p:spPr>
        <p:txBody>
          <a:bodyPr>
            <a:normAutofit/>
          </a:bodyPr>
          <a:lstStyle/>
          <a:p>
            <a:r>
              <a:rPr lang="en-GB" dirty="0"/>
              <a:t>The message that reaches us depends on how we receive it emotionally. Sometimes emotion interferes with communication. We often ignore objective thinking and get over emotions. </a:t>
            </a:r>
          </a:p>
        </p:txBody>
      </p:sp>
    </p:spTree>
    <p:extLst>
      <p:ext uri="{BB962C8B-B14F-4D97-AF65-F5344CB8AC3E}">
        <p14:creationId xmlns:p14="http://schemas.microsoft.com/office/powerpoint/2010/main" val="3859267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1E18FBDD-78F1-DCD2-3C95-4C95094EBC78}"/>
              </a:ext>
            </a:extLst>
          </p:cNvPr>
          <p:cNvSpPr>
            <a:spLocks noGrp="1"/>
          </p:cNvSpPr>
          <p:nvPr>
            <p:ph type="title"/>
          </p:nvPr>
        </p:nvSpPr>
        <p:spPr>
          <a:xfrm>
            <a:off x="640080" y="325369"/>
            <a:ext cx="4368602" cy="1956841"/>
          </a:xfrm>
        </p:spPr>
        <p:txBody>
          <a:bodyPr anchor="b">
            <a:normAutofit/>
          </a:bodyPr>
          <a:lstStyle/>
          <a:p>
            <a:r>
              <a:rPr lang="en-GB" sz="5400"/>
              <a:t>There is a lot of barriers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Контейнер за съдържание 2">
            <a:extLst>
              <a:ext uri="{FF2B5EF4-FFF2-40B4-BE49-F238E27FC236}">
                <a16:creationId xmlns:a16="http://schemas.microsoft.com/office/drawing/2014/main" id="{E92130B5-8A5D-A0FC-1419-F7EB8366F282}"/>
              </a:ext>
            </a:extLst>
          </p:cNvPr>
          <p:cNvSpPr>
            <a:spLocks noGrp="1"/>
          </p:cNvSpPr>
          <p:nvPr>
            <p:ph idx="1"/>
          </p:nvPr>
        </p:nvSpPr>
        <p:spPr>
          <a:xfrm>
            <a:off x="640080" y="2872899"/>
            <a:ext cx="4243589" cy="3320668"/>
          </a:xfrm>
        </p:spPr>
        <p:txBody>
          <a:bodyPr>
            <a:normAutofit/>
          </a:bodyPr>
          <a:lstStyle/>
          <a:p>
            <a:r>
              <a:rPr lang="en-GB" sz="2000" dirty="0"/>
              <a:t>There are many barriers that can prevent good communication, but I have focused on those six, as they are the most common. But it is not excluded that the organization will also face technical, organizational and other different barriers, It is important to react adequately and correctly to avoid any problems between the team. </a:t>
            </a:r>
          </a:p>
        </p:txBody>
      </p:sp>
      <p:pic>
        <p:nvPicPr>
          <p:cNvPr id="5" name="Picture 4" descr="Network with pins">
            <a:extLst>
              <a:ext uri="{FF2B5EF4-FFF2-40B4-BE49-F238E27FC236}">
                <a16:creationId xmlns:a16="http://schemas.microsoft.com/office/drawing/2014/main" id="{B5BE57FA-A252-279B-1F33-647343BFF68F}"/>
              </a:ext>
            </a:extLst>
          </p:cNvPr>
          <p:cNvPicPr>
            <a:picLocks noChangeAspect="1"/>
          </p:cNvPicPr>
          <p:nvPr/>
        </p:nvPicPr>
        <p:blipFill rotWithShape="1">
          <a:blip r:embed="rId2"/>
          <a:srcRect l="15977" r="1732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29986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Текстово поле 4">
            <a:extLst>
              <a:ext uri="{FF2B5EF4-FFF2-40B4-BE49-F238E27FC236}">
                <a16:creationId xmlns:a16="http://schemas.microsoft.com/office/drawing/2014/main" id="{C0313FDB-6E28-C751-AF5A-B938E8883709}"/>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b="0" i="0" dirty="0">
                <a:effectLst/>
              </a:rPr>
              <a:t>References</a:t>
            </a:r>
          </a:p>
          <a:p>
            <a:pPr indent="-228600">
              <a:lnSpc>
                <a:spcPct val="90000"/>
              </a:lnSpc>
              <a:spcAft>
                <a:spcPts val="600"/>
              </a:spcAft>
              <a:buFont typeface="Arial" panose="020B0604020202020204" pitchFamily="34" charset="0"/>
              <a:buChar char="•"/>
            </a:pPr>
            <a:r>
              <a:rPr lang="en-US" sz="2200" b="0" i="0" dirty="0">
                <a:effectLst/>
              </a:rPr>
              <a:t>6 Barriers to Effective Communication in the Workplace | Grammarly Business. 2022. </a:t>
            </a:r>
            <a:r>
              <a:rPr lang="en-US" sz="2200" b="0" i="1" dirty="0">
                <a:effectLst/>
              </a:rPr>
              <a:t>6 Barriers to Effective Communication in the Workplace</a:t>
            </a:r>
            <a:r>
              <a:rPr lang="en-US" sz="2200" b="0" i="0" dirty="0">
                <a:effectLst/>
              </a:rPr>
              <a:t>. [online] Available at: &lt;https://www.grammarly.com/business/learn/barriers-to-effective-communication/&gt; [Accessed 16 August 2022].</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b="0" i="0" dirty="0">
              <a:effectLst/>
            </a:endParaRPr>
          </a:p>
          <a:p>
            <a:pPr indent="-228600">
              <a:lnSpc>
                <a:spcPct val="90000"/>
              </a:lnSpc>
              <a:spcAft>
                <a:spcPts val="600"/>
              </a:spcAft>
              <a:buFont typeface="Arial" panose="020B0604020202020204" pitchFamily="34" charset="0"/>
              <a:buChar char="•"/>
            </a:pPr>
            <a:endParaRPr lang="en-US" sz="2200" b="0" i="0" dirty="0">
              <a:effectLst/>
            </a:endParaRPr>
          </a:p>
          <a:p>
            <a:pPr indent="-228600">
              <a:lnSpc>
                <a:spcPct val="90000"/>
              </a:lnSpc>
              <a:spcAft>
                <a:spcPts val="600"/>
              </a:spcAft>
              <a:buFont typeface="Arial" panose="020B0604020202020204" pitchFamily="34" charset="0"/>
              <a:buChar char="•"/>
            </a:pPr>
            <a:endParaRPr lang="en-US" sz="2200" b="0" i="0" dirty="0">
              <a:effectLst/>
            </a:endParaRPr>
          </a:p>
        </p:txBody>
      </p:sp>
      <p:pic>
        <p:nvPicPr>
          <p:cNvPr id="9" name="Graphic 8" descr="Защита на лаптоп компютър">
            <a:extLst>
              <a:ext uri="{FF2B5EF4-FFF2-40B4-BE49-F238E27FC236}">
                <a16:creationId xmlns:a16="http://schemas.microsoft.com/office/drawing/2014/main" id="{99400240-CFD7-C5A6-18E8-75A5B3976DF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883244386"/>
      </p:ext>
    </p:extLst>
  </p:cSld>
  <p:clrMapOvr>
    <a:masterClrMapping/>
  </p:clrMapOvr>
</p:sld>
</file>

<file path=ppt/theme/theme1.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488</Words>
  <Application>Microsoft Office PowerPoint</Application>
  <PresentationFormat>Широк екран</PresentationFormat>
  <Paragraphs>43</Paragraphs>
  <Slides>14</Slides>
  <Notes>0</Notes>
  <HiddenSlides>0</HiddenSlides>
  <MMClips>0</MMClips>
  <ScaleCrop>false</ScaleCrop>
  <HeadingPairs>
    <vt:vector size="6" baseType="variant">
      <vt:variant>
        <vt:lpstr>Използвани шрифтове</vt:lpstr>
      </vt:variant>
      <vt:variant>
        <vt:i4>4</vt:i4>
      </vt:variant>
      <vt:variant>
        <vt:lpstr>Тема</vt:lpstr>
      </vt:variant>
      <vt:variant>
        <vt:i4>1</vt:i4>
      </vt:variant>
      <vt:variant>
        <vt:lpstr>Заглавия на слайдовете</vt:lpstr>
      </vt:variant>
      <vt:variant>
        <vt:i4>14</vt:i4>
      </vt:variant>
    </vt:vector>
  </HeadingPairs>
  <TitlesOfParts>
    <vt:vector size="19" baseType="lpstr">
      <vt:lpstr>Arial</vt:lpstr>
      <vt:lpstr>Calibri</vt:lpstr>
      <vt:lpstr>Calibri Light</vt:lpstr>
      <vt:lpstr>Helvetica Neue Medium</vt:lpstr>
      <vt:lpstr>Тема на Office</vt:lpstr>
      <vt:lpstr>Презентация на PowerPoint</vt:lpstr>
      <vt:lpstr>TABLE OF CONTENT</vt:lpstr>
      <vt:lpstr>INTRODUCTION</vt:lpstr>
      <vt:lpstr>THEORIES RELATING TO MODELS OF </vt:lpstr>
      <vt:lpstr>TYPES OF BARRIERS THAT CAN PREVENT ERFFECTIVE COMMUNICATION </vt:lpstr>
      <vt:lpstr>BARRIERS IN COMMUNICATION </vt:lpstr>
      <vt:lpstr>NATIONAL CULTURE</vt:lpstr>
      <vt:lpstr>LANGUAGE</vt:lpstr>
      <vt:lpstr>DEFENDIVENESS</vt:lpstr>
      <vt:lpstr>FILTERINGEMOTIONS</vt:lpstr>
      <vt:lpstr>INFORMATION OVERLOAD</vt:lpstr>
      <vt:lpstr>EMOTIONS</vt:lpstr>
      <vt:lpstr>There is a lot of barriers </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Mariana Slavcheva</dc:creator>
  <cp:lastModifiedBy>Mariana Slavcheva</cp:lastModifiedBy>
  <cp:revision>2</cp:revision>
  <dcterms:created xsi:type="dcterms:W3CDTF">2022-08-15T23:40:42Z</dcterms:created>
  <dcterms:modified xsi:type="dcterms:W3CDTF">2022-08-16T02:03:22Z</dcterms:modified>
</cp:coreProperties>
</file>