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20"/>
  </p:notesMasterIdLst>
  <p:sldIdLst>
    <p:sldId id="275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F6CDFAA-702D-4AA4-97E2-DD564743D410}">
  <a:tblStyle styleId="{CF6CDFAA-702D-4AA4-97E2-DD564743D41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61" d="100"/>
          <a:sy n="161" d="100"/>
        </p:scale>
        <p:origin x="784" y="20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hape 9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Shape 10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Shape 1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Shape 1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AC2E8-2BC1-234C-A4A2-CB758F5A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230340"/>
            <a:ext cx="8520600" cy="572700"/>
          </a:xfrm>
        </p:spPr>
        <p:txBody>
          <a:bodyPr/>
          <a:lstStyle/>
          <a:p>
            <a:pPr algn="ctr"/>
            <a:r>
              <a:rPr lang="en-US" dirty="0"/>
              <a:t>Business Plan Presentation</a:t>
            </a:r>
            <a:br>
              <a:rPr lang="en-US" dirty="0"/>
            </a:br>
            <a:r>
              <a:rPr lang="en-US" dirty="0"/>
              <a:t>University of Wales Trinity Saint David 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F47981-5E11-2B4B-A6E8-145EA23FEACF}"/>
              </a:ext>
            </a:extLst>
          </p:cNvPr>
          <p:cNvSpPr txBox="1"/>
          <p:nvPr/>
        </p:nvSpPr>
        <p:spPr>
          <a:xfrm>
            <a:off x="3530379" y="1168841"/>
            <a:ext cx="4683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Number-1705003 </a:t>
            </a:r>
          </a:p>
          <a:p>
            <a:r>
              <a:rPr lang="en-US" dirty="0"/>
              <a:t>Student Name- Abdur Rob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880F80-1233-364E-AC74-9CD19F983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55" y="2057862"/>
            <a:ext cx="3543429" cy="26644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91668A-8999-0E4E-B490-2493F4623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0907" y="2057862"/>
            <a:ext cx="4311393" cy="241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980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 txBox="1">
            <a:spLocks noGrp="1"/>
          </p:cNvSpPr>
          <p:nvPr>
            <p:ph type="title"/>
          </p:nvPr>
        </p:nvSpPr>
        <p:spPr>
          <a:xfrm>
            <a:off x="311700" y="3689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30"/>
              <a:buFont typeface="Calibri"/>
              <a:buNone/>
            </a:pPr>
            <a:r>
              <a:rPr lang="en" sz="6030" b="1">
                <a:latin typeface="Calibri"/>
                <a:ea typeface="Calibri"/>
                <a:cs typeface="Calibri"/>
                <a:sym typeface="Calibri"/>
              </a:rPr>
              <a:t>Enterprise Proposal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210D82-8CC2-E242-B64A-55E82CC459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51" t="-1602" r="110" b="23475"/>
          <a:stretch/>
        </p:blipFill>
        <p:spPr>
          <a:xfrm>
            <a:off x="2227606" y="1630017"/>
            <a:ext cx="5279846" cy="203553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887100" y="1105475"/>
            <a:ext cx="7795200" cy="277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07340">
              <a:lnSpc>
                <a:spcPct val="8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Strategy on opening a bistro has been spoken to in this introduction </a:t>
            </a:r>
          </a:p>
          <a:p>
            <a:pPr marL="342900" lvl="0" indent="-307340">
              <a:lnSpc>
                <a:spcPct val="8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Food administration industry is one of the most noteworthy pay earning industry which give an extent of chance to the coffeehouse to develop </a:t>
            </a:r>
          </a:p>
          <a:p>
            <a:pPr marL="342900" lvl="0" indent="-307340">
              <a:lnSpc>
                <a:spcPct val="8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Under the said strategy all the fragments commencement structure distinguishing proof of the business to item choice and asset recognizable proof would be finished </a:t>
            </a:r>
          </a:p>
          <a:p>
            <a:pPr marL="35560" lvl="0" indent="0" algn="ctr">
              <a:lnSpc>
                <a:spcPct val="80000"/>
              </a:lnSpc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marL="35560" lvl="0" indent="0" algn="ctr">
              <a:lnSpc>
                <a:spcPct val="80000"/>
              </a:lnSpc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Name of Business </a:t>
            </a:r>
          </a:p>
          <a:p>
            <a:pPr marL="35560" lvl="0" indent="0" algn="ctr">
              <a:lnSpc>
                <a:spcPct val="80000"/>
              </a:lnSpc>
              <a:buClr>
                <a:schemeClr val="dk1"/>
              </a:buClr>
              <a:buSzPts val="2400"/>
              <a:buNone/>
            </a:pPr>
            <a:endParaRPr lang="en-GB" sz="2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5560" lvl="0" indent="0" algn="ctr">
              <a:lnSpc>
                <a:spcPct val="80000"/>
              </a:lnSpc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Bistro</a:t>
            </a:r>
            <a:endParaRPr sz="296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154940" rtl="0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chemeClr val="dk1"/>
              </a:buClr>
              <a:buSzPts val="2960"/>
              <a:buFont typeface="Arial"/>
              <a:buNone/>
            </a:pPr>
            <a:endParaRPr sz="296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Type of Business Ownership</a:t>
            </a: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284480">
              <a:lnSpc>
                <a:spcPct val="9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said business of opening a coffeehouse has a Sole Proprietorship business possession structure </a:t>
            </a:r>
          </a:p>
          <a:p>
            <a:pPr marL="342900" lvl="0" indent="-284480">
              <a:lnSpc>
                <a:spcPct val="9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>
              <a:lnSpc>
                <a:spcPct val="9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this, the sole merchant of the said business would report the salary and misfortunes on the individual annual assessment form </a:t>
            </a:r>
          </a:p>
          <a:p>
            <a:pPr marL="342900" lvl="0" indent="-284480">
              <a:lnSpc>
                <a:spcPct val="9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>
              <a:lnSpc>
                <a:spcPct val="9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Under lawful terms the sole ownership in indistinguishable from its proprietors (</a:t>
            </a:r>
            <a:r>
              <a:rPr lang="en-GB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Ghezzi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et al. 2015)</a:t>
            </a:r>
            <a:b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endParaRPr sz="3959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 txBox="1">
            <a:spLocks noGrp="1"/>
          </p:cNvSpPr>
          <p:nvPr>
            <p:ph type="title"/>
          </p:nvPr>
        </p:nvSpPr>
        <p:spPr>
          <a:xfrm>
            <a:off x="641525" y="-40100"/>
            <a:ext cx="8520600" cy="10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300"/>
              <a:buFont typeface="Calibri"/>
              <a:buNone/>
            </a:pPr>
            <a:r>
              <a:rPr lang="en" sz="7300" b="1">
                <a:latin typeface="Calibri"/>
                <a:ea typeface="Calibri"/>
                <a:cs typeface="Calibri"/>
                <a:sym typeface="Calibri"/>
              </a:rPr>
              <a:t>Marketing</a:t>
            </a:r>
            <a:endParaRPr/>
          </a:p>
        </p:txBody>
      </p:sp>
      <p:sp>
        <p:nvSpPr>
          <p:cNvPr id="89" name="Shape 89"/>
          <p:cNvSpPr txBox="1"/>
          <p:nvPr/>
        </p:nvSpPr>
        <p:spPr>
          <a:xfrm>
            <a:off x="145375" y="1225475"/>
            <a:ext cx="8243100" cy="37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Marketing</a:t>
            </a:r>
            <a:endParaRPr dirty="0"/>
          </a:p>
          <a:p>
            <a:pPr lvl="0"/>
            <a:r>
              <a:rPr lang="en-GB" dirty="0"/>
              <a:t>Our objective is to give hot, quality espresso to all times of clients and the best approach to draw in them is by making a food menu and promote by circulating through each house and business which are encompassing our business and furthermore give out business cards, menus, publicize on a nearby paper, neighbourhood radios and online web-based social networking like Facebook, Twitter, LinkedIn and so forth.</a:t>
            </a:r>
            <a:endParaRPr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Price</a:t>
            </a:r>
            <a:endParaRPr dirty="0"/>
          </a:p>
          <a:p>
            <a:pPr lvl="0"/>
            <a:r>
              <a:rPr lang="en-GB" dirty="0"/>
              <a:t>Our cost will be dependable and less in contrast with different organizations.</a:t>
            </a:r>
            <a:endParaRPr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Market Position</a:t>
            </a:r>
            <a:endParaRPr dirty="0"/>
          </a:p>
          <a:p>
            <a:pPr lvl="0"/>
            <a:r>
              <a:rPr lang="en-GB" dirty="0"/>
              <a:t>Our point of the position is to focus on higher spots to draw in all degrees of clients.</a:t>
            </a:r>
            <a:endParaRPr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The 7P’s</a:t>
            </a:r>
            <a:endParaRPr dirty="0"/>
          </a:p>
          <a:p>
            <a:pPr lvl="0"/>
            <a:r>
              <a:rPr lang="en-GB" dirty="0"/>
              <a:t>Item, individuals, physical, process, advancement, spot and price. (</a:t>
            </a:r>
            <a:r>
              <a:rPr lang="en-GB" dirty="0" err="1"/>
              <a:t>Hopp</a:t>
            </a:r>
            <a:r>
              <a:rPr lang="en-GB" dirty="0"/>
              <a:t> and Greene,2018)</a:t>
            </a:r>
            <a:endParaRPr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477B8E-57E0-1049-BF2F-499F10441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573" y="2743199"/>
            <a:ext cx="1998027" cy="104244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Mission statement</a:t>
            </a: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endParaRPr sz="3959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254000">
              <a:lnSpc>
                <a:spcPct val="10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statement of purpose of a firm mirrors the major hierarchical objectives that would be cultivated by the organization with its significant business activities </a:t>
            </a:r>
          </a:p>
          <a:p>
            <a:pPr marL="342900" lvl="0" indent="-254000">
              <a:lnSpc>
                <a:spcPct val="10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54000">
              <a:lnSpc>
                <a:spcPct val="10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statement of purpose of the Coffee Shop is to give the clients at a moderate cost new cooked espresso with uncommon rarities.</a:t>
            </a:r>
            <a:endParaRPr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9AC213-1FC2-4742-8849-7D9DDD5582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617" y="2732817"/>
            <a:ext cx="3173813" cy="211587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Aims and objectives</a:t>
            </a:r>
            <a:br>
              <a:rPr lang="en" sz="3959" b="1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endParaRPr sz="3959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342900" lvl="0">
              <a:lnSpc>
                <a:spcPct val="100000"/>
              </a:lnSpc>
              <a:buClr>
                <a:schemeClr val="dk1"/>
              </a:buClr>
              <a:buSzPts val="3200"/>
              <a:buChar char="•"/>
            </a:pPr>
            <a:r>
              <a:rPr lang="en-GB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point of the business is to set up itself in the food and administration industry </a:t>
            </a:r>
          </a:p>
          <a:p>
            <a:pPr marL="342900" lvl="0">
              <a:lnSpc>
                <a:spcPct val="100000"/>
              </a:lnSpc>
              <a:buClr>
                <a:schemeClr val="dk1"/>
              </a:buClr>
              <a:buSzPts val="3200"/>
              <a:buChar char="•"/>
            </a:pPr>
            <a:endParaRPr lang="en-GB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>
              <a:lnSpc>
                <a:spcPct val="100000"/>
              </a:lnSpc>
              <a:buClr>
                <a:schemeClr val="dk1"/>
              </a:buClr>
              <a:buSzPts val="3200"/>
              <a:buChar char="•"/>
            </a:pPr>
            <a:r>
              <a:rPr lang="en-GB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While significant targets of the café is to achieve productivity </a:t>
            </a:r>
          </a:p>
          <a:p>
            <a:pPr marL="342900" lvl="0">
              <a:lnSpc>
                <a:spcPct val="100000"/>
              </a:lnSpc>
              <a:buClr>
                <a:schemeClr val="dk1"/>
              </a:buClr>
              <a:buSzPts val="3200"/>
              <a:buChar char="•"/>
            </a:pPr>
            <a:endParaRPr lang="en-GB"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>
              <a:lnSpc>
                <a:spcPct val="100000"/>
              </a:lnSpc>
              <a:buClr>
                <a:schemeClr val="dk1"/>
              </a:buClr>
              <a:buSzPts val="3200"/>
              <a:buChar char="•"/>
            </a:pPr>
            <a:r>
              <a:rPr lang="en-GB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 pull in a scope of target clients and achieve a piece of the overall industry of 5%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Product Description</a:t>
            </a:r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26924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Coffee shop would offer its clients fermented espresso, teas and coffees drinks </a:t>
            </a:r>
          </a:p>
          <a:p>
            <a:pPr marL="342900" lvl="0" indent="-26924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6924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Refreshments and certain luxuries are likewise on the menu arrangements of the said café </a:t>
            </a:r>
          </a:p>
          <a:p>
            <a:pPr marL="342900" lvl="0" indent="-26924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6924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menu of the said coffeehouse would associate with beverages, for example, lattes, mochas, cappuccinos, and so forth (Kelly, 2017)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 txBox="1">
            <a:spLocks noGrp="1"/>
          </p:cNvSpPr>
          <p:nvPr>
            <p:ph type="title"/>
          </p:nvPr>
        </p:nvSpPr>
        <p:spPr>
          <a:xfrm>
            <a:off x="222975" y="16923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569"/>
              <a:buFont typeface="Calibri"/>
              <a:buNone/>
            </a:pPr>
            <a:r>
              <a:rPr lang="en" sz="6569" b="1">
                <a:latin typeface="Calibri"/>
                <a:ea typeface="Calibri"/>
                <a:cs typeface="Calibri"/>
                <a:sym typeface="Calibri"/>
              </a:rPr>
              <a:t>Resources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 txBox="1">
            <a:spLocks noGrp="1"/>
          </p:cNvSpPr>
          <p:nvPr>
            <p:ph type="title"/>
          </p:nvPr>
        </p:nvSpPr>
        <p:spPr>
          <a:xfrm>
            <a:off x="311700" y="901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Physical Resources</a:t>
            </a:r>
            <a:endParaRPr/>
          </a:p>
        </p:txBody>
      </p:sp>
      <p:sp>
        <p:nvSpPr>
          <p:cNvPr id="121" name="Shape 121"/>
          <p:cNvSpPr txBox="1"/>
          <p:nvPr/>
        </p:nvSpPr>
        <p:spPr>
          <a:xfrm>
            <a:off x="102350" y="866625"/>
            <a:ext cx="9041650" cy="2592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Our business is a block sort of business which can be situated in significant high roads where it can pull in the close by open.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Why this area Advantages: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Near the downtown area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 huge populace of individuals living around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Lease and rate are less expensive contrasted with different spots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Great spot for client stopping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Near different professional superstores in the region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Near the football arena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Conveyance and online help accessible </a:t>
            </a:r>
          </a:p>
          <a:p>
            <a:pPr lvl="0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0352ED-EDCA-E145-9630-4A576D558B91}"/>
              </a:ext>
            </a:extLst>
          </p:cNvPr>
          <p:cNvSpPr txBox="1"/>
          <p:nvPr/>
        </p:nvSpPr>
        <p:spPr>
          <a:xfrm>
            <a:off x="5581815" y="1931116"/>
            <a:ext cx="37212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Impediments: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Occupied ageless space in the vehicle leave - Place is constrained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Brief hour of business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Active time, time keep up is hard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High lease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Substantial traffic are occupied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 txBox="1">
            <a:spLocks noGrp="1"/>
          </p:cNvSpPr>
          <p:nvPr>
            <p:ph type="title"/>
          </p:nvPr>
        </p:nvSpPr>
        <p:spPr>
          <a:xfrm>
            <a:off x="311700" y="1188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 dirty="0">
                <a:latin typeface="Calibri"/>
                <a:ea typeface="Calibri"/>
                <a:cs typeface="Calibri"/>
                <a:sym typeface="Calibri"/>
              </a:rPr>
              <a:t>Financial Resources</a:t>
            </a:r>
            <a:br>
              <a:rPr lang="en" sz="3959" b="1" dirty="0">
                <a:latin typeface="Calibri"/>
                <a:ea typeface="Calibri"/>
                <a:cs typeface="Calibri"/>
                <a:sym typeface="Calibri"/>
              </a:rPr>
            </a:br>
            <a:br>
              <a:rPr lang="en" sz="3959" dirty="0">
                <a:latin typeface="Calibri"/>
                <a:ea typeface="Calibri"/>
                <a:cs typeface="Calibri"/>
                <a:sym typeface="Calibri"/>
              </a:rPr>
            </a:br>
            <a:endParaRPr sz="3959" dirty="0"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311700" y="86355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22580">
              <a:lnSpc>
                <a:spcPct val="9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 put cash in a coffeehouse, we acquire account through high road keep money with a low premium and some financing from individual investment funds and relatives </a:t>
            </a:r>
          </a:p>
          <a:p>
            <a:pPr marL="342900" lvl="0" indent="-322580">
              <a:lnSpc>
                <a:spcPct val="9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 financing reason for the bistro, the proprietor would utilize the speculators sort of subsidising strategy </a:t>
            </a:r>
          </a:p>
          <a:p>
            <a:pPr marL="342900" lvl="0" indent="-322580">
              <a:lnSpc>
                <a:spcPct val="9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 giving the financial specialists part organization and exceptional yield choices the entrepreneur could gather the necessary measure of subsidizing </a:t>
            </a:r>
          </a:p>
          <a:p>
            <a:pPr marL="342900" lvl="0" indent="-322580">
              <a:lnSpc>
                <a:spcPct val="90000"/>
              </a:lnSpc>
              <a:buClr>
                <a:schemeClr val="dk1"/>
              </a:buClr>
              <a:buSzPts val="2400"/>
              <a:buChar char="•"/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financial specialists could be any potential transport endeavour that is planning to boost its tasks and benefits</a:t>
            </a:r>
            <a:endParaRPr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9B23441-ADD1-1247-831E-97B788DA2C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840" y="118825"/>
            <a:ext cx="1271722" cy="71486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Human resources</a:t>
            </a:r>
            <a:br>
              <a:rPr lang="en" sz="3959">
                <a:latin typeface="Calibri"/>
                <a:ea typeface="Calibri"/>
                <a:cs typeface="Calibri"/>
                <a:sym typeface="Calibri"/>
              </a:rPr>
            </a:br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Various Human Resources would be required by the firm running from Marketing Manager, Finance Operation Manager, Administration, kitchen staff, front work area office staff and administration offering staff. </a:t>
            </a: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With respect to the significant director of the coffeehouse, it is necessitated that every one of them holds a degree throughout the executives in their particular fragments while for the kitchen staff it is required to have culinary aptitudes and pertinent degree </a:t>
            </a: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While for front work area staff and the administration staff the essential degree in any control would be required </a:t>
            </a: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bistro is another endeavour would source individuals through ads and outsider office </a:t>
            </a: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14960">
              <a:lnSpc>
                <a:spcPct val="80000"/>
              </a:lnSpc>
              <a:buClr>
                <a:schemeClr val="dk1"/>
              </a:buClr>
              <a:buChar char="•"/>
            </a:pP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 the directors, it is significant that they have 2 years of work understanding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title"/>
          </p:nvPr>
        </p:nvSpPr>
        <p:spPr>
          <a:xfrm>
            <a:off x="311700" y="1447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latin typeface="Calibri"/>
                <a:ea typeface="Calibri"/>
                <a:cs typeface="Calibri"/>
                <a:sym typeface="Calibri"/>
              </a:rPr>
              <a:t>Cost Breakdown structure</a:t>
            </a:r>
            <a:endParaRPr/>
          </a:p>
        </p:txBody>
      </p:sp>
      <p:sp>
        <p:nvSpPr>
          <p:cNvPr id="139" name="Shape 13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overall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 of the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 provided by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cost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breakdown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structure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graphicFrame>
        <p:nvGraphicFramePr>
          <p:cNvPr id="140" name="Shape 140"/>
          <p:cNvGraphicFramePr/>
          <p:nvPr/>
        </p:nvGraphicFramePr>
        <p:xfrm>
          <a:off x="3657600" y="972156"/>
          <a:ext cx="3964675" cy="4007575"/>
        </p:xfrm>
        <a:graphic>
          <a:graphicData uri="http://schemas.openxmlformats.org/drawingml/2006/table">
            <a:tbl>
              <a:tblPr>
                <a:noFill/>
                <a:tableStyleId>{CF6CDFAA-702D-4AA4-97E2-DD564743D410}</a:tableStyleId>
              </a:tblPr>
              <a:tblGrid>
                <a:gridCol w="2768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6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1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Particulars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1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Amount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Estimated cost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£ 100,800.00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Raw materials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12,000.00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Equipment and utensil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32,000.00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Furniture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25,000.00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Decoration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15,000.00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Licensing and registration fee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  9,500.00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Claim payment of </a:t>
                      </a: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</a:t>
                      </a: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lectrical rights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  2,500.00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Electricity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  2,400.00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10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11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Rent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b="0" i="0" u="none" strike="noStrike" cap="non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£     2,400.00 </a:t>
                      </a:r>
                      <a:endParaRPr sz="1200"/>
                    </a:p>
                  </a:txBody>
                  <a:tcPr marL="6350" marR="6350" marT="635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 txBox="1">
            <a:spLocks noGrp="1"/>
          </p:cNvSpPr>
          <p:nvPr>
            <p:ph type="title"/>
          </p:nvPr>
        </p:nvSpPr>
        <p:spPr>
          <a:xfrm>
            <a:off x="311700" y="12024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300"/>
              <a:buFont typeface="Calibri"/>
              <a:buNone/>
            </a:pPr>
            <a:r>
              <a:rPr lang="en" sz="7300" b="1">
                <a:latin typeface="Calibri"/>
                <a:ea typeface="Calibri"/>
                <a:cs typeface="Calibri"/>
                <a:sym typeface="Calibri"/>
              </a:rPr>
              <a:t>Conclusion </a:t>
            </a:r>
            <a:br>
              <a:rPr lang="en" sz="7300" b="1">
                <a:latin typeface="Calibri"/>
                <a:ea typeface="Calibri"/>
                <a:cs typeface="Calibri"/>
                <a:sym typeface="Calibri"/>
              </a:rPr>
            </a:b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" sz="4400"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28448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Strengths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low pricing strategy in the competitive industry of food and service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Weakness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Competitive market of the food service industry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Char char="•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Opportunity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Good location near city centre attracting all levels of customers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Char char="●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Threat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 there are many coffee shops in surrounding in swansea area, there will be high demand in competition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2" name="Shape 15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56750" y="144725"/>
            <a:ext cx="1987125" cy="981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 dirty="0">
                <a:latin typeface="Calibri"/>
                <a:ea typeface="Calibri"/>
                <a:cs typeface="Calibri"/>
                <a:sym typeface="Calibri"/>
              </a:rPr>
              <a:t>Action plan</a:t>
            </a:r>
            <a:br>
              <a:rPr lang="en" sz="3959" dirty="0">
                <a:latin typeface="Calibri"/>
                <a:ea typeface="Calibri"/>
                <a:cs typeface="Calibri"/>
                <a:sym typeface="Calibri"/>
              </a:rPr>
            </a:br>
            <a:endParaRPr dirty="0"/>
          </a:p>
        </p:txBody>
      </p:sp>
      <p:sp>
        <p:nvSpPr>
          <p:cNvPr id="158" name="Shape 15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28448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action plan is as follows:</a:t>
            </a:r>
            <a:endParaRPr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Char char="•"/>
            </a:pPr>
            <a:endParaRPr lang="en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Specific: 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 accomplish feasibility in the food and administration industry of Swansea. </a:t>
            </a:r>
          </a:p>
          <a:p>
            <a:pPr marL="342900" lvl="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Font typeface="Arial"/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Measurable: 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Return on speculations are the elements that could measure the proposed business perform, aces </a:t>
            </a:r>
            <a:endParaRPr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endParaRPr lang="en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Achievable: 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distinguished point and destinations the organization could be accomplished by quality espresso drinks administration </a:t>
            </a:r>
          </a:p>
          <a:p>
            <a:pPr marL="342900" lvl="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Char char="•"/>
            </a:pPr>
            <a:endParaRPr lang="en-GB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Font typeface="Arial"/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Relevant: 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area of the business proposed holds importance to the advertising techniques of the organization </a:t>
            </a:r>
            <a:endParaRPr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284480" rtl="0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endParaRPr lang="en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indent="-284480">
              <a:lnSpc>
                <a:spcPct val="80000"/>
              </a:lnSpc>
              <a:spcBef>
                <a:spcPts val="544"/>
              </a:spcBef>
              <a:buClr>
                <a:schemeClr val="dk1"/>
              </a:buClr>
              <a:buFont typeface="Arial"/>
              <a:buChar char="•"/>
            </a:pPr>
            <a:r>
              <a:rPr lang="en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Time based : The action plan </a:t>
            </a:r>
            <a:r>
              <a:rPr lang="en-GB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would be accomplished inside 2 - 3 months</a:t>
            </a:r>
            <a:endParaRPr lang="en-GB" dirty="0"/>
          </a:p>
          <a:p>
            <a:pPr marL="0" lvl="0" indent="0">
              <a:spcAft>
                <a:spcPts val="1600"/>
              </a:spcAft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>
            <a:spLocks noGrp="1"/>
          </p:cNvSpPr>
          <p:nvPr>
            <p:ph type="title"/>
          </p:nvPr>
        </p:nvSpPr>
        <p:spPr>
          <a:xfrm>
            <a:off x="311700" y="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  <a:buFont typeface="Calibri"/>
              <a:buNone/>
            </a:pPr>
            <a:r>
              <a:rPr lang="en" sz="3959" b="1">
                <a:latin typeface="Calibri"/>
                <a:ea typeface="Calibri"/>
                <a:cs typeface="Calibri"/>
                <a:sym typeface="Calibri"/>
              </a:rPr>
              <a:t>Gantt chart </a:t>
            </a:r>
            <a:endParaRPr/>
          </a:p>
        </p:txBody>
      </p:sp>
      <p:pic>
        <p:nvPicPr>
          <p:cNvPr id="164" name="Shape 16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7750" y="664400"/>
            <a:ext cx="3508500" cy="201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Shape 16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790450" y="2674697"/>
            <a:ext cx="3508499" cy="225916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/>
          <p:nvPr/>
        </p:nvSpPr>
        <p:spPr>
          <a:xfrm>
            <a:off x="457200" y="-1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sz="4400" b="1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Shape 171"/>
          <p:cNvSpPr txBox="1"/>
          <p:nvPr/>
        </p:nvSpPr>
        <p:spPr>
          <a:xfrm>
            <a:off x="457200" y="801825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40"/>
              <a:buChar char="•"/>
            </a:pPr>
            <a:r>
              <a:rPr lang="en" sz="224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Ghezzi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A., Cavallaro, A., </a:t>
            </a:r>
            <a:r>
              <a:rPr lang="en" sz="224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Rangone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A. and </a:t>
            </a:r>
            <a:r>
              <a:rPr lang="en" sz="224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Balocco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R., 2015, April. A Comparative Study on the Impact of Business Model Design &amp; Lean Startup Approach versus Traditional Business Plan on Mobile Startups Performance. In </a:t>
            </a:r>
            <a:r>
              <a:rPr lang="en" sz="224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ICEIS (3)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(pp. 196-203).</a:t>
            </a:r>
            <a:endParaRPr sz="3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42900" rtl="0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000000"/>
              </a:buClr>
              <a:buSzPts val="2240"/>
              <a:buChar char="•"/>
            </a:pP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Kelly, M., 2017. 10 Items Your Business Plan May be Missing.</a:t>
            </a:r>
            <a:endParaRPr sz="3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42900" rtl="0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000000"/>
              </a:buClr>
              <a:buSzPts val="2240"/>
              <a:buChar char="•"/>
            </a:pP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Kunz, D.A. and Dow III, B.L., 2015. Organizing and financing a new business venture. </a:t>
            </a:r>
            <a:r>
              <a:rPr lang="en" sz="224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Journal of the International Academy for Case Studies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" sz="224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21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(1), p.24.</a:t>
            </a:r>
            <a:endParaRPr sz="320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342900" rtl="0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000000"/>
              </a:buClr>
              <a:buSzPts val="2240"/>
              <a:buChar char="•"/>
            </a:pPr>
            <a:r>
              <a:rPr lang="en" sz="224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Hopp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C. and Greene, F.J., 2018. In Pursuit of Time: Business Plan Sequencing, Duration and </a:t>
            </a:r>
            <a:r>
              <a:rPr lang="en" sz="224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Intraentrainment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Effects on New Venture Viability. </a:t>
            </a:r>
            <a:r>
              <a:rPr lang="en" sz="224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Journal of Management Studies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" sz="224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55</a:t>
            </a:r>
            <a:r>
              <a:rPr lang="en" sz="224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(2), pp.320-351.</a:t>
            </a:r>
            <a:endParaRPr sz="2240" dirty="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1127</Words>
  <Application>Microsoft Macintosh PowerPoint</Application>
  <PresentationFormat>On-screen Show (16:9)</PresentationFormat>
  <Paragraphs>149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Simple Light</vt:lpstr>
      <vt:lpstr>Business Plan Presentation University of Wales Trinity Saint David  </vt:lpstr>
      <vt:lpstr>Enterprise Proposal</vt:lpstr>
      <vt:lpstr>Introduction</vt:lpstr>
      <vt:lpstr>Type of Business Ownership  </vt:lpstr>
      <vt:lpstr>Marketing</vt:lpstr>
      <vt:lpstr>Mission statement  </vt:lpstr>
      <vt:lpstr>Aims and objectives    </vt:lpstr>
      <vt:lpstr>Product Description</vt:lpstr>
      <vt:lpstr>Resources</vt:lpstr>
      <vt:lpstr>Physical Resources</vt:lpstr>
      <vt:lpstr>Financial Resources   </vt:lpstr>
      <vt:lpstr>Human resources </vt:lpstr>
      <vt:lpstr>Cost Breakdown structure</vt:lpstr>
      <vt:lpstr>Conclusion  </vt:lpstr>
      <vt:lpstr>SWOT Analysis</vt:lpstr>
      <vt:lpstr>Action plan </vt:lpstr>
      <vt:lpstr>Gantt chart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Coffee Shop Business Plan Presentation </dc:title>
  <cp:lastModifiedBy>Abdur Rob (1705003)</cp:lastModifiedBy>
  <cp:revision>6</cp:revision>
  <dcterms:modified xsi:type="dcterms:W3CDTF">2020-05-28T01:12:17Z</dcterms:modified>
</cp:coreProperties>
</file>