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9" r:id="rId5"/>
    <p:sldId id="257" r:id="rId6"/>
    <p:sldId id="445" r:id="rId7"/>
    <p:sldId id="535" r:id="rId8"/>
    <p:sldId id="446" r:id="rId9"/>
    <p:sldId id="538" r:id="rId10"/>
    <p:sldId id="432" r:id="rId11"/>
    <p:sldId id="265" r:id="rId12"/>
    <p:sldId id="358" r:id="rId13"/>
    <p:sldId id="467" r:id="rId14"/>
    <p:sldId id="469" r:id="rId15"/>
    <p:sldId id="533" r:id="rId16"/>
    <p:sldId id="336" r:id="rId17"/>
    <p:sldId id="370" r:id="rId18"/>
    <p:sldId id="462" r:id="rId19"/>
    <p:sldId id="371" r:id="rId20"/>
    <p:sldId id="461" r:id="rId21"/>
    <p:sldId id="561" r:id="rId22"/>
    <p:sldId id="562" r:id="rId23"/>
    <p:sldId id="438" r:id="rId24"/>
    <p:sldId id="477" r:id="rId25"/>
    <p:sldId id="421" r:id="rId26"/>
    <p:sldId id="508" r:id="rId27"/>
    <p:sldId id="472" r:id="rId28"/>
    <p:sldId id="470" r:id="rId29"/>
    <p:sldId id="330" r:id="rId30"/>
    <p:sldId id="359" r:id="rId31"/>
    <p:sldId id="593" r:id="rId32"/>
    <p:sldId id="589" r:id="rId33"/>
    <p:sldId id="476" r:id="rId34"/>
    <p:sldId id="566" r:id="rId35"/>
    <p:sldId id="567" r:id="rId36"/>
    <p:sldId id="568" r:id="rId37"/>
    <p:sldId id="512" r:id="rId38"/>
    <p:sldId id="569" r:id="rId39"/>
    <p:sldId id="588" r:id="rId40"/>
    <p:sldId id="436" r:id="rId41"/>
    <p:sldId id="418" r:id="rId42"/>
    <p:sldId id="518" r:id="rId43"/>
    <p:sldId id="483" r:id="rId44"/>
    <p:sldId id="26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8AEFA6-F2B6-4F92-BB54-FC8DACFB0AD2}" v="3" dt="2026-01-06T15:20:47.1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custLinFactNeighborX="112" custLinFactNeighborY="-23766">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68693"/>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12627"/>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helf-uwtsd.leganto.exlibrisgroup.com/leganto/nui/lists"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offset=0&amp;pcAvailability=true" TargetMode="External"/><Relationship Id="rId1" Type="http://schemas.openxmlformats.org/officeDocument/2006/relationships/slideLayout" Target="../slideLayouts/slideLayout10.xml"/><Relationship Id="rId5" Type="http://schemas.openxmlformats.org/officeDocument/2006/relationships/image" Target="../media/image45.png"/><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svg"/><Relationship Id="rId7" Type="http://schemas.openxmlformats.org/officeDocument/2006/relationships/image" Target="../media/image51.svg"/><Relationship Id="rId2" Type="http://schemas.openxmlformats.org/officeDocument/2006/relationships/image" Target="../media/image46.png"/><Relationship Id="rId1" Type="http://schemas.openxmlformats.org/officeDocument/2006/relationships/slideLayout" Target="../slideLayouts/slideLayout10.xml"/><Relationship Id="rId6" Type="http://schemas.openxmlformats.org/officeDocument/2006/relationships/image" Target="../media/image50.png"/><Relationship Id="rId11" Type="http://schemas.openxmlformats.org/officeDocument/2006/relationships/image" Target="../media/image55.svg"/><Relationship Id="rId5" Type="http://schemas.openxmlformats.org/officeDocument/2006/relationships/image" Target="../media/image49.svg"/><Relationship Id="rId10" Type="http://schemas.openxmlformats.org/officeDocument/2006/relationships/image" Target="../media/image54.png"/><Relationship Id="rId4" Type="http://schemas.openxmlformats.org/officeDocument/2006/relationships/image" Target="../media/image48.png"/><Relationship Id="rId9" Type="http://schemas.openxmlformats.org/officeDocument/2006/relationships/image" Target="../media/image53.svg"/></Relationships>
</file>

<file path=ppt/slides/_rels/slide16.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librarysearch.uwtsd.ac.uk/discovery/fulldisplay?vid=44WHELF_UWTSD:44WHELF_UWTSD_VU1&amp;search_scope=MyInst_and_CI&amp;tab=Everything&amp;docid=alma9929985902421&amp;lang=en&amp;context=L&amp;adaptor=Local%20Search%20Engine&amp;query=any,contains,%22engineering%20design%22&amp;facet=tlevel,include,available_p&amp;facet=rtype,include,books&amp;offset=0&amp;virtualBrowse=true" TargetMode="External"/><Relationship Id="rId1" Type="http://schemas.openxmlformats.org/officeDocument/2006/relationships/slideLayout" Target="../slideLayouts/slideLayout9.xml"/><Relationship Id="rId4" Type="http://schemas.openxmlformats.org/officeDocument/2006/relationships/image" Target="../media/image60.png"/></Relationships>
</file>

<file path=ppt/slides/_rels/slide22.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png"/><Relationship Id="rId1" Type="http://schemas.openxmlformats.org/officeDocument/2006/relationships/slideLayout" Target="../slideLayouts/slideLayout10.xml"/><Relationship Id="rId4" Type="http://schemas.openxmlformats.org/officeDocument/2006/relationships/image" Target="../media/image63.png"/></Relationships>
</file>

<file path=ppt/slides/_rels/slide23.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10.xml"/><Relationship Id="rId4" Type="http://schemas.openxmlformats.org/officeDocument/2006/relationships/image" Target="../media/image63.png"/></Relationships>
</file>

<file path=ppt/slides/_rels/slide2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10.xml"/><Relationship Id="rId4" Type="http://schemas.openxmlformats.org/officeDocument/2006/relationships/image" Target="../media/image70.png"/></Relationships>
</file>

<file path=ppt/slides/_rels/slide2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earningonscreen.ac.uk/bob-curated-playlists/" TargetMode="External"/><Relationship Id="rId1" Type="http://schemas.openxmlformats.org/officeDocument/2006/relationships/slideLayout" Target="../slideLayouts/slideLayout10.xml"/><Relationship Id="rId5" Type="http://schemas.openxmlformats.org/officeDocument/2006/relationships/image" Target="../media/image73.png"/><Relationship Id="rId4" Type="http://schemas.openxmlformats.org/officeDocument/2006/relationships/image" Target="../media/image72.png"/></Relationships>
</file>

<file path=ppt/slides/_rels/slide3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80.png"/></Relationships>
</file>

<file path=ppt/slides/_rels/slide3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https://librarysearch.uwtsd.ac.uk/discovery/collectionDiscovery?vid=44WHELF_UWTSD:44WHELF_UWTSD_VU1&amp;lang=en" TargetMode="External"/><Relationship Id="rId1" Type="http://schemas.openxmlformats.org/officeDocument/2006/relationships/slideLayout" Target="../slideLayouts/slideLayout9.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a:t>Computing</a:t>
            </a:r>
            <a:endParaRPr lang="en-GB" dirty="0"/>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studies.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specialist Computing resources.</a:t>
            </a:r>
          </a:p>
        </p:txBody>
      </p:sp>
    </p:spTree>
    <p:extLst>
      <p:ext uri="{BB962C8B-B14F-4D97-AF65-F5344CB8AC3E}">
        <p14:creationId xmlns:p14="http://schemas.microsoft.com/office/powerpoint/2010/main" val="3090104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sp>
        <p:nvSpPr>
          <p:cNvPr id="22" name="TextBox 21">
            <a:extLst>
              <a:ext uri="{FF2B5EF4-FFF2-40B4-BE49-F238E27FC236}">
                <a16:creationId xmlns:a16="http://schemas.microsoft.com/office/drawing/2014/main" id="{889170E5-D4E5-6B6B-0B81-E9BFB3356D5B}"/>
              </a:ext>
            </a:extLst>
          </p:cNvPr>
          <p:cNvSpPr txBox="1"/>
          <p:nvPr/>
        </p:nvSpPr>
        <p:spPr>
          <a:xfrm>
            <a:off x="7569317" y="1907458"/>
            <a:ext cx="3980652" cy="2862322"/>
          </a:xfrm>
          <a:prstGeom prst="rect">
            <a:avLst/>
          </a:prstGeom>
          <a:noFill/>
        </p:spPr>
        <p:txBody>
          <a:bodyPr wrap="square" rtlCol="0">
            <a:spAutoFit/>
          </a:bodyPr>
          <a:lstStyle/>
          <a:p>
            <a:r>
              <a:rPr lang="en-GB" sz="2000" i="0" dirty="0">
                <a:solidFill>
                  <a:srgbClr val="424242"/>
                </a:solidFill>
                <a:effectLst/>
              </a:rPr>
              <a:t>On the library website, you’ll find all the services and support available to help you.</a:t>
            </a:r>
          </a:p>
          <a:p>
            <a:br>
              <a:rPr lang="en-GB" sz="2000" dirty="0"/>
            </a:br>
            <a:r>
              <a:rPr lang="en-GB" sz="2000" i="0" dirty="0">
                <a:solidFill>
                  <a:srgbClr val="424242"/>
                </a:solidFill>
                <a:effectLst/>
              </a:rPr>
              <a:t>To get started, click on ‘Getting Started Guides’ to explore subject-specific guides that show you where to find useful information and support for your course.</a:t>
            </a:r>
            <a:endParaRPr lang="en-GB" sz="2000" dirty="0">
              <a:cs typeface="Calibri Light" panose="020F0302020204030204" pitchFamily="34" charset="0"/>
            </a:endParaRPr>
          </a:p>
        </p:txBody>
      </p:sp>
      <p:pic>
        <p:nvPicPr>
          <p:cNvPr id="8" name="Picture 7">
            <a:extLst>
              <a:ext uri="{FF2B5EF4-FFF2-40B4-BE49-F238E27FC236}">
                <a16:creationId xmlns:a16="http://schemas.microsoft.com/office/drawing/2014/main" id="{A64B0B87-11AB-82CE-E8D1-560D915D6D82}"/>
              </a:ext>
            </a:extLst>
          </p:cNvPr>
          <p:cNvPicPr>
            <a:picLocks noChangeAspect="1"/>
          </p:cNvPicPr>
          <p:nvPr/>
        </p:nvPicPr>
        <p:blipFill>
          <a:blip r:embed="rId3"/>
          <a:srcRect l="29423" t="12741" r="29808" b="8042"/>
          <a:stretch/>
        </p:blipFill>
        <p:spPr>
          <a:xfrm>
            <a:off x="698242" y="1907458"/>
            <a:ext cx="6719476" cy="3633359"/>
          </a:xfrm>
          <a:prstGeom prst="rect">
            <a:avLst/>
          </a:prstGeom>
        </p:spPr>
      </p:pic>
    </p:spTree>
    <p:extLst>
      <p:ext uri="{BB962C8B-B14F-4D97-AF65-F5344CB8AC3E}">
        <p14:creationId xmlns:p14="http://schemas.microsoft.com/office/powerpoint/2010/main" val="2226450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374074" y="5404127"/>
            <a:ext cx="3126318"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sp>
        <p:nvSpPr>
          <p:cNvPr id="4" name="TextBox 3">
            <a:extLst>
              <a:ext uri="{FF2B5EF4-FFF2-40B4-BE49-F238E27FC236}">
                <a16:creationId xmlns:a16="http://schemas.microsoft.com/office/drawing/2014/main" id="{FFB3AFA7-9917-BDE6-D8CB-06C15E79BB26}"/>
              </a:ext>
            </a:extLst>
          </p:cNvPr>
          <p:cNvSpPr txBox="1"/>
          <p:nvPr/>
        </p:nvSpPr>
        <p:spPr>
          <a:xfrm>
            <a:off x="6463323" y="1337805"/>
            <a:ext cx="5354603" cy="4701287"/>
          </a:xfrm>
          <a:prstGeom prst="rect">
            <a:avLst/>
          </a:prstGeom>
          <a:noFill/>
        </p:spPr>
        <p:txBody>
          <a:bodyPr wrap="square" rtlCol="0">
            <a:spAutoFit/>
          </a:bodyPr>
          <a:lstStyle/>
          <a:p>
            <a:pPr algn="l">
              <a:spcBef>
                <a:spcPts val="600"/>
              </a:spcBef>
              <a:spcAft>
                <a:spcPts val="300"/>
              </a:spcAft>
              <a:buNone/>
            </a:pPr>
            <a:r>
              <a:rPr lang="en-GB" i="0" dirty="0">
                <a:solidFill>
                  <a:srgbClr val="424242"/>
                </a:solidFill>
                <a:effectLst/>
              </a:rPr>
              <a:t>Once you’ve chosen your subject, you’ll get access to everything you need, including:</a:t>
            </a:r>
          </a:p>
          <a:p>
            <a:pPr algn="l">
              <a:spcBef>
                <a:spcPts val="600"/>
              </a:spcBef>
              <a:spcAft>
                <a:spcPts val="300"/>
              </a:spcAft>
              <a:buNone/>
            </a:pPr>
            <a:endParaRPr lang="en-GB" i="0" dirty="0">
              <a:solidFill>
                <a:srgbClr val="424242"/>
              </a:solidFill>
              <a:effectLst/>
            </a:endParaRPr>
          </a:p>
          <a:p>
            <a:pPr algn="l">
              <a:spcBef>
                <a:spcPts val="300"/>
              </a:spcBef>
              <a:spcAft>
                <a:spcPts val="300"/>
              </a:spcAft>
              <a:buFont typeface="Arial" panose="020B0604020202020204" pitchFamily="34" charset="0"/>
              <a:buChar char="•"/>
            </a:pPr>
            <a:r>
              <a:rPr lang="en-GB" i="0" dirty="0">
                <a:solidFill>
                  <a:srgbClr val="424242"/>
                </a:solidFill>
                <a:effectLst/>
              </a:rPr>
              <a:t>Your library account</a:t>
            </a:r>
          </a:p>
          <a:p>
            <a:pPr algn="l">
              <a:spcBef>
                <a:spcPts val="300"/>
              </a:spcBef>
              <a:spcAft>
                <a:spcPts val="300"/>
              </a:spcAft>
              <a:buFont typeface="Arial" panose="020B0604020202020204" pitchFamily="34" charset="0"/>
              <a:buChar char="•"/>
            </a:pPr>
            <a:r>
              <a:rPr lang="en-GB" i="0" dirty="0">
                <a:solidFill>
                  <a:srgbClr val="424242"/>
                </a:solidFill>
                <a:effectLst/>
              </a:rPr>
              <a:t>Essential reading lists</a:t>
            </a:r>
          </a:p>
          <a:p>
            <a:pPr algn="l">
              <a:spcBef>
                <a:spcPts val="300"/>
              </a:spcBef>
              <a:spcAft>
                <a:spcPts val="300"/>
              </a:spcAft>
              <a:buFont typeface="Arial" panose="020B0604020202020204" pitchFamily="34" charset="0"/>
              <a:buChar char="•"/>
            </a:pPr>
            <a:r>
              <a:rPr lang="en-GB" i="0" dirty="0">
                <a:solidFill>
                  <a:srgbClr val="424242"/>
                </a:solidFill>
                <a:effectLst/>
              </a:rPr>
              <a:t>Digital skills support</a:t>
            </a:r>
          </a:p>
          <a:p>
            <a:pPr algn="l">
              <a:spcBef>
                <a:spcPts val="300"/>
              </a:spcBef>
              <a:spcAft>
                <a:spcPts val="300"/>
              </a:spcAft>
              <a:buFont typeface="Arial" panose="020B0604020202020204" pitchFamily="34" charset="0"/>
              <a:buChar char="•"/>
            </a:pPr>
            <a:r>
              <a:rPr lang="en-GB" i="0" dirty="0">
                <a:solidFill>
                  <a:srgbClr val="424242"/>
                </a:solidFill>
                <a:effectLst/>
              </a:rPr>
              <a:t>Referencing guides</a:t>
            </a:r>
          </a:p>
          <a:p>
            <a:pPr algn="l">
              <a:spcBef>
                <a:spcPts val="300"/>
              </a:spcBef>
              <a:spcAft>
                <a:spcPts val="300"/>
              </a:spcAft>
            </a:pPr>
            <a:endParaRPr lang="en-GB" i="0" dirty="0">
              <a:solidFill>
                <a:srgbClr val="424242"/>
              </a:solidFill>
              <a:effectLst/>
            </a:endParaRPr>
          </a:p>
          <a:p>
            <a:pPr algn="l">
              <a:spcBef>
                <a:spcPts val="600"/>
              </a:spcBef>
              <a:spcAft>
                <a:spcPts val="300"/>
              </a:spcAft>
            </a:pPr>
            <a:r>
              <a:rPr lang="en-GB" i="0" dirty="0">
                <a:solidFill>
                  <a:srgbClr val="424242"/>
                </a:solidFill>
                <a:effectLst/>
              </a:rPr>
              <a:t>You can also explore books, journals, and other resources tailored to your subject.</a:t>
            </a:r>
          </a:p>
          <a:p>
            <a:pPr algn="l">
              <a:spcBef>
                <a:spcPts val="600"/>
              </a:spcBef>
              <a:spcAft>
                <a:spcPts val="300"/>
              </a:spcAft>
            </a:pPr>
            <a:br>
              <a:rPr lang="en-GB" i="0" dirty="0">
                <a:solidFill>
                  <a:srgbClr val="424242"/>
                </a:solidFill>
                <a:effectLst/>
              </a:rPr>
            </a:br>
            <a:r>
              <a:rPr lang="en-GB" i="0" dirty="0">
                <a:solidFill>
                  <a:srgbClr val="424242"/>
                </a:solidFill>
                <a:effectLst/>
              </a:rPr>
              <a:t>Need help? You’ll find contact details for your Academic Liaison Librarian and Digital Skills Advisors—they’re here to support you throughout your studies.</a:t>
            </a:r>
          </a:p>
        </p:txBody>
      </p:sp>
      <p:pic>
        <p:nvPicPr>
          <p:cNvPr id="5" name="Picture 4">
            <a:extLst>
              <a:ext uri="{FF2B5EF4-FFF2-40B4-BE49-F238E27FC236}">
                <a16:creationId xmlns:a16="http://schemas.microsoft.com/office/drawing/2014/main" id="{4B9E830F-A645-074D-0F39-2DB588B78129}"/>
              </a:ext>
            </a:extLst>
          </p:cNvPr>
          <p:cNvPicPr>
            <a:picLocks noChangeAspect="1"/>
          </p:cNvPicPr>
          <p:nvPr/>
        </p:nvPicPr>
        <p:blipFill>
          <a:blip r:embed="rId3"/>
          <a:srcRect l="535" t="11941" r="1847" b="7305"/>
          <a:stretch>
            <a:fillRect/>
          </a:stretch>
        </p:blipFill>
        <p:spPr>
          <a:xfrm>
            <a:off x="374074" y="1807062"/>
            <a:ext cx="5881978" cy="3243875"/>
          </a:xfrm>
          <a:prstGeom prst="rect">
            <a:avLst/>
          </a:prstGeom>
        </p:spPr>
      </p:pic>
    </p:spTree>
    <p:extLst>
      <p:ext uri="{BB962C8B-B14F-4D97-AF65-F5344CB8AC3E}">
        <p14:creationId xmlns:p14="http://schemas.microsoft.com/office/powerpoint/2010/main" val="3631409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484554" y="1613006"/>
            <a:ext cx="4400391" cy="3946767"/>
          </a:xfrm>
        </p:spPr>
        <p:txBody>
          <a:bodyPr>
            <a:noAutofit/>
          </a:bodyPr>
          <a:lstStyle/>
          <a:p>
            <a:pPr marL="0" indent="0">
              <a:buNone/>
            </a:pPr>
            <a:r>
              <a:rPr lang="en-GB" sz="1800" dirty="0"/>
              <a:t>Your lecturers have already picked out the key books, articles, and materials you’ll need—</a:t>
            </a:r>
            <a:br>
              <a:rPr lang="en-GB" sz="1800" dirty="0"/>
            </a:br>
            <a:r>
              <a:rPr lang="en-GB" sz="1800" dirty="0"/>
              <a:t>and they’re all in one place: </a:t>
            </a:r>
          </a:p>
          <a:p>
            <a:pPr marL="0" indent="0">
              <a:buNone/>
            </a:pPr>
            <a:endParaRPr lang="en-GB" sz="1800" dirty="0"/>
          </a:p>
          <a:p>
            <a:pPr marL="0" indent="0">
              <a:buNone/>
            </a:pPr>
            <a:r>
              <a:rPr lang="en-GB" sz="1800" dirty="0"/>
              <a:t>🧭 </a:t>
            </a:r>
            <a:r>
              <a:rPr lang="en-GB" sz="1800" b="1" dirty="0"/>
              <a:t>Where to Find Them:</a:t>
            </a:r>
            <a:endParaRPr lang="en-GB" sz="1800" dirty="0"/>
          </a:p>
          <a:p>
            <a:pPr marL="0" indent="0">
              <a:buNone/>
            </a:pPr>
            <a:r>
              <a:rPr lang="en-GB" sz="1800" dirty="0"/>
              <a:t>On your </a:t>
            </a:r>
            <a:r>
              <a:rPr lang="en-GB" sz="1800" b="1" dirty="0"/>
              <a:t>Moodle course pages.</a:t>
            </a:r>
            <a:endParaRPr lang="en-GB" sz="1800" dirty="0"/>
          </a:p>
          <a:p>
            <a:pPr marL="0" indent="0">
              <a:buNone/>
            </a:pPr>
            <a:r>
              <a:rPr lang="en-GB" sz="1800" dirty="0"/>
              <a:t>Or through the </a:t>
            </a:r>
            <a:r>
              <a:rPr lang="en-GB" sz="1800" b="1" dirty="0"/>
              <a:t>Library website.</a:t>
            </a:r>
          </a:p>
          <a:p>
            <a:pPr marL="0" indent="0">
              <a:buNone/>
            </a:pPr>
            <a:endParaRPr lang="en-GB" sz="1800" dirty="0"/>
          </a:p>
          <a:p>
            <a:pPr marL="0" indent="0">
              <a:buNone/>
            </a:pPr>
            <a:r>
              <a:rPr lang="en-GB" sz="1800" dirty="0"/>
              <a:t>✅ All managed by the library to make your life easier!</a:t>
            </a:r>
            <a:br>
              <a:rPr lang="en-GB" sz="1800" dirty="0"/>
            </a:br>
            <a:endParaRPr lang="en-GB" sz="1800"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6" name="Picture 5">
            <a:extLst>
              <a:ext uri="{FF2B5EF4-FFF2-40B4-BE49-F238E27FC236}">
                <a16:creationId xmlns:a16="http://schemas.microsoft.com/office/drawing/2014/main" id="{A56DF715-7B50-8B87-4987-44BCA5688B28}"/>
              </a:ext>
            </a:extLst>
          </p:cNvPr>
          <p:cNvPicPr>
            <a:picLocks noChangeAspect="1"/>
          </p:cNvPicPr>
          <p:nvPr/>
        </p:nvPicPr>
        <p:blipFill>
          <a:blip r:embed="rId3"/>
          <a:srcRect l="29359" t="12281" r="29359" b="5368"/>
          <a:stretch>
            <a:fillRect/>
          </a:stretch>
        </p:blipFill>
        <p:spPr>
          <a:xfrm>
            <a:off x="4884945" y="1613006"/>
            <a:ext cx="6822501" cy="3787425"/>
          </a:xfrm>
          <a:prstGeom prst="rect">
            <a:avLst/>
          </a:prstGeom>
        </p:spPr>
      </p:pic>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Why use them?</a:t>
            </a:r>
          </a:p>
        </p:txBody>
      </p:sp>
      <p:pic>
        <p:nvPicPr>
          <p:cNvPr id="8" name="Picture 7">
            <a:extLst>
              <a:ext uri="{FF2B5EF4-FFF2-40B4-BE49-F238E27FC236}">
                <a16:creationId xmlns:a16="http://schemas.microsoft.com/office/drawing/2014/main" id="{DA21E3D2-AD66-9EB0-734A-C4B975F4770A}"/>
              </a:ext>
            </a:extLst>
          </p:cNvPr>
          <p:cNvPicPr>
            <a:picLocks noChangeAspect="1"/>
          </p:cNvPicPr>
          <p:nvPr/>
        </p:nvPicPr>
        <p:blipFill>
          <a:blip r:embed="rId2"/>
          <a:srcRect l="29290" t="12766" r="29421" b="5530"/>
          <a:stretch>
            <a:fillRect/>
          </a:stretch>
        </p:blipFill>
        <p:spPr>
          <a:xfrm>
            <a:off x="470333" y="1883508"/>
            <a:ext cx="6415020" cy="3532554"/>
          </a:xfrm>
          <a:prstGeom prst="rect">
            <a:avLst/>
          </a:prstGeom>
        </p:spPr>
      </p:pic>
      <p:sp>
        <p:nvSpPr>
          <p:cNvPr id="9" name="TextBox 8">
            <a:extLst>
              <a:ext uri="{FF2B5EF4-FFF2-40B4-BE49-F238E27FC236}">
                <a16:creationId xmlns:a16="http://schemas.microsoft.com/office/drawing/2014/main" id="{A7374E2D-76BE-00B4-F876-4B467D9D054A}"/>
              </a:ext>
            </a:extLst>
          </p:cNvPr>
          <p:cNvSpPr txBox="1"/>
          <p:nvPr/>
        </p:nvSpPr>
        <p:spPr>
          <a:xfrm>
            <a:off x="7072923" y="1997839"/>
            <a:ext cx="4876799" cy="3139321"/>
          </a:xfrm>
          <a:prstGeom prst="rect">
            <a:avLst/>
          </a:prstGeom>
          <a:noFill/>
        </p:spPr>
        <p:txBody>
          <a:bodyPr wrap="square" rtlCol="0">
            <a:spAutoFit/>
          </a:bodyPr>
          <a:lstStyle/>
          <a:p>
            <a:r>
              <a:rPr lang="en-GB" dirty="0"/>
              <a:t>🎯 </a:t>
            </a:r>
            <a:r>
              <a:rPr lang="en-GB" b="1" dirty="0"/>
              <a:t>Focused Reading</a:t>
            </a:r>
            <a:r>
              <a:rPr lang="en-GB" dirty="0"/>
              <a:t>: Your lecturers have picked out the most important resources—clearly marked as </a:t>
            </a:r>
            <a:r>
              <a:rPr lang="en-GB" b="1" dirty="0"/>
              <a:t>Essential</a:t>
            </a:r>
            <a:r>
              <a:rPr lang="en-GB" dirty="0"/>
              <a:t> or </a:t>
            </a:r>
            <a:r>
              <a:rPr lang="en-GB" b="1" dirty="0"/>
              <a:t>Further Reading</a:t>
            </a:r>
            <a:r>
              <a:rPr lang="en-GB" dirty="0"/>
              <a:t>.</a:t>
            </a:r>
          </a:p>
          <a:p>
            <a:endParaRPr lang="en-GB" dirty="0"/>
          </a:p>
          <a:p>
            <a:r>
              <a:rPr lang="en-GB" dirty="0"/>
              <a:t>🔗 </a:t>
            </a:r>
            <a:r>
              <a:rPr lang="en-GB" b="1" dirty="0"/>
              <a:t>Easy Access</a:t>
            </a:r>
            <a:r>
              <a:rPr lang="en-GB" dirty="0"/>
              <a:t>: Click straight through to online content or check availability for printed items.</a:t>
            </a:r>
          </a:p>
          <a:p>
            <a:endParaRPr lang="en-GB" dirty="0"/>
          </a:p>
          <a:p>
            <a:r>
              <a:rPr lang="en-GB" dirty="0"/>
              <a:t>⭐ </a:t>
            </a:r>
            <a:r>
              <a:rPr lang="en-GB" b="1" dirty="0"/>
              <a:t>Stay Organised</a:t>
            </a:r>
            <a:r>
              <a:rPr lang="en-GB" dirty="0"/>
              <a:t>: Save your favourite resources, build your own list, and keep track of everything you’ll need for your assignments and reference lists.</a:t>
            </a:r>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21427"/>
            <a:ext cx="800302"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row: Right 11">
            <a:extLst>
              <a:ext uri="{FF2B5EF4-FFF2-40B4-BE49-F238E27FC236}">
                <a16:creationId xmlns:a16="http://schemas.microsoft.com/office/drawing/2014/main" id="{0762A1AF-D0B4-5B94-8ED4-B901879CB7EE}"/>
              </a:ext>
            </a:extLst>
          </p:cNvPr>
          <p:cNvSpPr/>
          <p:nvPr/>
        </p:nvSpPr>
        <p:spPr>
          <a:xfrm>
            <a:off x="1415052" y="4604655"/>
            <a:ext cx="800303"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Light" panose="020F0302020204030204" pitchFamily="34" charset="0"/>
                <a:ea typeface="Calibri Light"/>
                <a:cs typeface="Calibri Light" panose="020F0302020204030204" pitchFamily="34" charset="0"/>
              </a:rPr>
              <a:t>Search question</a:t>
            </a:r>
            <a:r>
              <a:rPr lang="en-US" dirty="0">
                <a:latin typeface="Calibri"/>
                <a:ea typeface="Calibri Light"/>
                <a:cs typeface="Calibri Light"/>
              </a:rPr>
              <a:t>.</a:t>
            </a:r>
            <a:endParaRPr lang="en-US" dirty="0">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51607" y="2721427"/>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Light" panose="020F0302020204030204" pitchFamily="34" charset="0"/>
                <a:ea typeface="Calibri Light"/>
                <a:cs typeface="Calibri Light" panose="020F0302020204030204" pitchFamily="34" charset="0"/>
              </a:rPr>
              <a:t>Results. </a:t>
            </a:r>
            <a:r>
              <a:rPr lang="en-US" b="1" dirty="0">
                <a:latin typeface="Calibri Light" panose="020F0302020204030204" pitchFamily="34" charset="0"/>
                <a:ea typeface="Calibri Light"/>
                <a:cs typeface="Calibri Light" panose="020F0302020204030204" pitchFamily="34" charset="0"/>
              </a:rPr>
              <a:t>Note:</a:t>
            </a:r>
            <a:r>
              <a:rPr lang="en-US" dirty="0">
                <a:latin typeface="Calibri Light" panose="020F0302020204030204" pitchFamily="34" charset="0"/>
                <a:ea typeface="Calibri Light"/>
                <a:cs typeface="Calibri Light" panose="020F0302020204030204" pitchFamily="34" charset="0"/>
              </a:rPr>
              <a:t> not all may be available via our library. </a:t>
            </a:r>
            <a:endParaRPr lang="en-US" dirty="0">
              <a:latin typeface="Calibri Light" panose="020F0302020204030204" pitchFamily="34" charset="0"/>
              <a:cs typeface="Calibri Light" panose="020F0302020204030204" pitchFamily="34" charset="0"/>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290090" y="4604655"/>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Light" panose="020F0302020204030204" pitchFamily="34" charset="0"/>
                <a:ea typeface="Calibri Light"/>
                <a:cs typeface="Calibri Light" panose="020F0302020204030204" pitchFamily="34" charset="0"/>
              </a:rPr>
              <a:t>Further related question prompts.</a:t>
            </a:r>
            <a:endParaRPr lang="en-US" dirty="0">
              <a:latin typeface="Calibri Light" panose="020F0302020204030204" pitchFamily="34" charset="0"/>
              <a:cs typeface="Calibri Light" panose="020F0302020204030204" pitchFamily="34" charset="0"/>
            </a:endParaRPr>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Light" panose="020F0302020204030204" pitchFamily="34" charset="0"/>
                <a:ea typeface="Calibri Light"/>
                <a:cs typeface="Calibri Light" panose="020F0302020204030204" pitchFamily="34" charset="0"/>
              </a:rPr>
              <a:t>Results from UWTSD library.</a:t>
            </a:r>
            <a:endParaRPr lang="en-US" dirty="0">
              <a:latin typeface="Calibri Light" panose="020F0302020204030204" pitchFamily="34" charset="0"/>
              <a:cs typeface="Calibri Light" panose="020F0302020204030204" pitchFamily="34" charset="0"/>
            </a:endParaRPr>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3" y="1891824"/>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462BDA7F-2931-AC00-1962-3C6745FDE3C1}"/>
              </a:ext>
            </a:extLst>
          </p:cNvPr>
          <p:cNvPicPr>
            <a:picLocks noChangeAspect="1"/>
          </p:cNvPicPr>
          <p:nvPr/>
        </p:nvPicPr>
        <p:blipFill>
          <a:blip r:embed="rId3"/>
          <a:srcRect l="27574" t="24112" r="10044" b="68701"/>
          <a:stretch/>
        </p:blipFill>
        <p:spPr>
          <a:xfrm>
            <a:off x="2846585" y="1628783"/>
            <a:ext cx="7190077" cy="552223"/>
          </a:xfrm>
          <a:prstGeom prst="rect">
            <a:avLst/>
          </a:prstGeom>
        </p:spPr>
      </p:pic>
      <p:pic>
        <p:nvPicPr>
          <p:cNvPr id="9" name="Picture 8">
            <a:extLst>
              <a:ext uri="{FF2B5EF4-FFF2-40B4-BE49-F238E27FC236}">
                <a16:creationId xmlns:a16="http://schemas.microsoft.com/office/drawing/2014/main" id="{A8862C1C-064F-6A8D-5A3D-D9B1B61BEA3B}"/>
              </a:ext>
            </a:extLst>
          </p:cNvPr>
          <p:cNvPicPr>
            <a:picLocks noChangeAspect="1"/>
          </p:cNvPicPr>
          <p:nvPr/>
        </p:nvPicPr>
        <p:blipFill>
          <a:blip r:embed="rId4"/>
          <a:srcRect l="27254" t="36699" r="6045" b="38871"/>
          <a:stretch/>
        </p:blipFill>
        <p:spPr>
          <a:xfrm>
            <a:off x="2649159" y="2436888"/>
            <a:ext cx="8381005" cy="2046405"/>
          </a:xfrm>
          <a:prstGeom prst="rect">
            <a:avLst/>
          </a:prstGeom>
        </p:spPr>
      </p:pic>
      <p:pic>
        <p:nvPicPr>
          <p:cNvPr id="20" name="Picture 19">
            <a:extLst>
              <a:ext uri="{FF2B5EF4-FFF2-40B4-BE49-F238E27FC236}">
                <a16:creationId xmlns:a16="http://schemas.microsoft.com/office/drawing/2014/main" id="{32704C7E-70F6-EED8-0E70-E79C5B5DEF1A}"/>
              </a:ext>
            </a:extLst>
          </p:cNvPr>
          <p:cNvPicPr>
            <a:picLocks noChangeAspect="1"/>
          </p:cNvPicPr>
          <p:nvPr/>
        </p:nvPicPr>
        <p:blipFill>
          <a:blip r:embed="rId5"/>
          <a:srcRect l="26988" t="41857" r="13451" b="38776"/>
          <a:stretch/>
        </p:blipFill>
        <p:spPr>
          <a:xfrm>
            <a:off x="2502280" y="4672367"/>
            <a:ext cx="6127028" cy="1328189"/>
          </a:xfrm>
          <a:prstGeom prst="rect">
            <a:avLst/>
          </a:prstGeom>
        </p:spPr>
      </p:pic>
      <p:sp>
        <p:nvSpPr>
          <p:cNvPr id="23" name="TextBox 22">
            <a:extLst>
              <a:ext uri="{FF2B5EF4-FFF2-40B4-BE49-F238E27FC236}">
                <a16:creationId xmlns:a16="http://schemas.microsoft.com/office/drawing/2014/main" id="{9E4EFBC6-4EB8-65A7-FB9E-A8DE6F835FF2}"/>
              </a:ext>
            </a:extLst>
          </p:cNvPr>
          <p:cNvSpPr txBox="1"/>
          <p:nvPr/>
        </p:nvSpPr>
        <p:spPr>
          <a:xfrm>
            <a:off x="470888" y="252284"/>
            <a:ext cx="10795518" cy="769441"/>
          </a:xfrm>
          <a:prstGeom prst="rect">
            <a:avLst/>
          </a:prstGeom>
          <a:noFill/>
        </p:spPr>
        <p:txBody>
          <a:bodyPr wrap="square" rtlCol="0">
            <a:spAutoFit/>
          </a:bodyPr>
          <a:lstStyle/>
          <a:p>
            <a:r>
              <a:rPr lang="en-GB" sz="4400" dirty="0">
                <a:solidFill>
                  <a:schemeClr val="bg1"/>
                </a:solidFill>
                <a:latin typeface="+mj-lt"/>
              </a:rPr>
              <a:t>Add </a:t>
            </a:r>
            <a:r>
              <a:rPr lang="en-GB" sz="4400">
                <a:solidFill>
                  <a:schemeClr val="bg1"/>
                </a:solidFill>
                <a:latin typeface="+mj-lt"/>
              </a:rPr>
              <a:t>your search question</a:t>
            </a:r>
            <a:endParaRPr lang="en-GB" sz="4400" dirty="0">
              <a:solidFill>
                <a:schemeClr val="bg1"/>
              </a:solidFill>
              <a:latin typeface="+mj-lt"/>
            </a:endParaRPr>
          </a:p>
        </p:txBody>
      </p:sp>
    </p:spTree>
    <p:extLst>
      <p:ext uri="{BB962C8B-B14F-4D97-AF65-F5344CB8AC3E}">
        <p14:creationId xmlns:p14="http://schemas.microsoft.com/office/powerpoint/2010/main" val="743406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50282" y="2508121"/>
            <a:ext cx="232317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Light" panose="020F0302020204030204" pitchFamily="34" charset="0"/>
                <a:ea typeface="Calibri Light"/>
                <a:cs typeface="Calibri Light" panose="020F0302020204030204" pitchFamily="34" charset="0"/>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2526656" y="325744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3256722" y="1861621"/>
            <a:ext cx="8847455" cy="347787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(challenges and opportunities in 6G wireless network adoption) </a:t>
            </a:r>
            <a:r>
              <a:rPr lang="en-GB" sz="2000" dirty="0">
                <a:solidFill>
                  <a:srgbClr val="FF0000"/>
                </a:solidFill>
                <a:latin typeface="Calibri Light" panose="020F0302020204030204" pitchFamily="34" charset="0"/>
                <a:cs typeface="Calibri Light" panose="020F0302020204030204" pitchFamily="34" charset="0"/>
              </a:rPr>
              <a:t>OR </a:t>
            </a:r>
          </a:p>
          <a:p>
            <a:r>
              <a:rPr lang="en-GB" sz="2000" dirty="0">
                <a:latin typeface="Calibri Light" panose="020F0302020204030204" pitchFamily="34" charset="0"/>
                <a:cs typeface="Calibri Light" panose="020F0302020204030204" pitchFamily="34" charset="0"/>
              </a:rPr>
              <a:t>(6G wireless network adoption challenges)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(6G wireless network opportunities)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(6G technology challenges and opportunities)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(future of 6G wireless networks)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(challenges and opportunities in 6G wireless network adoption)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(6G wireless network implementation obstacles and advantages)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(prospects and hurdles of adopting 6G wireless networks)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(6G wireless technology adoption challenges and opportunities)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(6G network deployment challenges and opportunities) </a:t>
            </a:r>
            <a:r>
              <a:rPr lang="en-GB" sz="2000" dirty="0">
                <a:solidFill>
                  <a:srgbClr val="FF0000"/>
                </a:solidFill>
                <a:latin typeface="Calibri Light" panose="020F0302020204030204" pitchFamily="34" charset="0"/>
                <a:cs typeface="Calibri Light" panose="020F0302020204030204" pitchFamily="34" charset="0"/>
              </a:rPr>
              <a:t>OR</a:t>
            </a:r>
            <a:r>
              <a:rPr lang="en-GB" sz="2000" dirty="0">
                <a:latin typeface="Calibri Light" panose="020F0302020204030204" pitchFamily="34" charset="0"/>
                <a:cs typeface="Calibri Light" panose="020F0302020204030204" pitchFamily="34" charset="0"/>
              </a:rPr>
              <a:t> </a:t>
            </a:r>
          </a:p>
          <a:p>
            <a:r>
              <a:rPr lang="en-GB" sz="2000" dirty="0">
                <a:latin typeface="Calibri Light" panose="020F0302020204030204" pitchFamily="34" charset="0"/>
                <a:cs typeface="Calibri Light" panose="020F0302020204030204" pitchFamily="34" charset="0"/>
              </a:rPr>
              <a:t>(what are the challenges and opportunities in 6G wireless network adoption)</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605336" y="1813272"/>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latin typeface="Calibri Light" panose="020F0302020204030204" pitchFamily="34" charset="0"/>
                <a:ea typeface="Calibri Light"/>
                <a:cs typeface="Calibri Light" panose="020F0302020204030204" pitchFamily="34" charset="0"/>
              </a:rPr>
              <a:t>Open up in the Advanced Search view and explore some of the suggested keywords. </a:t>
            </a:r>
          </a:p>
          <a:p>
            <a:pPr marL="342900" indent="-342900">
              <a:buFont typeface="Arial" panose="020B0604020202020204" pitchFamily="34" charset="0"/>
              <a:buChar char="•"/>
            </a:pPr>
            <a:r>
              <a:rPr lang="en-US" sz="2000" dirty="0">
                <a:latin typeface="Calibri Light" panose="020F0302020204030204" pitchFamily="34" charset="0"/>
                <a:ea typeface="Calibri Light"/>
                <a:cs typeface="Calibri Light" panose="020F0302020204030204" pitchFamily="34" charset="0"/>
              </a:rPr>
              <a:t>Try subject searching or title searching, along with date and further subject filters. </a:t>
            </a:r>
          </a:p>
          <a:p>
            <a:pPr marL="342900" indent="-342900">
              <a:buFont typeface="Arial" panose="020B0604020202020204" pitchFamily="34" charset="0"/>
              <a:buChar char="•"/>
            </a:pPr>
            <a:r>
              <a:rPr lang="en-US" sz="2000" dirty="0">
                <a:latin typeface="Calibri Light" panose="020F0302020204030204" pitchFamily="34" charset="0"/>
                <a:ea typeface="Calibri Light"/>
                <a:cs typeface="Calibri Light" panose="020F0302020204030204" pitchFamily="34" charset="0"/>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99DDBC15-EFA6-DAA8-A6F8-6BE1DE407C43}"/>
              </a:ext>
            </a:extLst>
          </p:cNvPr>
          <p:cNvPicPr>
            <a:picLocks noChangeAspect="1"/>
          </p:cNvPicPr>
          <p:nvPr/>
        </p:nvPicPr>
        <p:blipFill>
          <a:blip r:embed="rId3"/>
          <a:srcRect l="535" t="11737" r="16112" b="4830"/>
          <a:stretch/>
        </p:blipFill>
        <p:spPr>
          <a:xfrm>
            <a:off x="5407715" y="1477287"/>
            <a:ext cx="6457582" cy="4309179"/>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03214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1582886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279661"/>
            <a:ext cx="11195050" cy="1003916"/>
          </a:xfrm>
        </p:spPr>
        <p:txBody>
          <a:bodyPr anchor="b">
            <a:normAutofit/>
          </a:bodyPr>
          <a:lstStyle/>
          <a:p>
            <a:r>
              <a:rPr lang="en-GB" dirty="0">
                <a:cs typeface="Lucida Sans Unicode" panose="020B0602030504020204" pitchFamily="34" charset="0"/>
              </a:rPr>
              <a:t>Make the most of the Library Catalogue</a:t>
            </a:r>
          </a:p>
        </p:txBody>
      </p:sp>
      <p:sp>
        <p:nvSpPr>
          <p:cNvPr id="7" name="TextBox 6">
            <a:extLst>
              <a:ext uri="{FF2B5EF4-FFF2-40B4-BE49-F238E27FC236}">
                <a16:creationId xmlns:a16="http://schemas.microsoft.com/office/drawing/2014/main" id="{6F4B23E3-C28A-66B6-3D72-4D9ED7C68B02}"/>
              </a:ext>
            </a:extLst>
          </p:cNvPr>
          <p:cNvSpPr txBox="1"/>
          <p:nvPr/>
        </p:nvSpPr>
        <p:spPr>
          <a:xfrm>
            <a:off x="298710" y="2151852"/>
            <a:ext cx="4404702" cy="3554819"/>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new research.</a:t>
            </a: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2"/>
              </a:rPr>
              <a:t>Library search</a:t>
            </a:r>
            <a:endParaRPr lang="en-GB" sz="2000" i="0" dirty="0">
              <a:solidFill>
                <a:srgbClr val="424242"/>
              </a:solidFill>
              <a:effectLst/>
            </a:endParaRPr>
          </a:p>
        </p:txBody>
      </p:sp>
      <p:pic>
        <p:nvPicPr>
          <p:cNvPr id="5" name="Picture 4">
            <a:extLst>
              <a:ext uri="{FF2B5EF4-FFF2-40B4-BE49-F238E27FC236}">
                <a16:creationId xmlns:a16="http://schemas.microsoft.com/office/drawing/2014/main" id="{C7DE3B80-FAA6-75EE-CE34-7A549F4035BA}"/>
              </a:ext>
            </a:extLst>
          </p:cNvPr>
          <p:cNvPicPr>
            <a:picLocks noChangeAspect="1"/>
          </p:cNvPicPr>
          <p:nvPr/>
        </p:nvPicPr>
        <p:blipFill>
          <a:blip r:embed="rId3"/>
          <a:srcRect l="961" t="12296" r="1422" b="5070"/>
          <a:stretch>
            <a:fillRect/>
          </a:stretch>
        </p:blipFill>
        <p:spPr>
          <a:xfrm>
            <a:off x="4659424" y="1666859"/>
            <a:ext cx="7233867" cy="4082363"/>
          </a:xfrm>
          <a:prstGeom prst="rect">
            <a:avLst/>
          </a:prstGeom>
        </p:spPr>
      </p:pic>
    </p:spTree>
    <p:extLst>
      <p:ext uri="{BB962C8B-B14F-4D97-AF65-F5344CB8AC3E}">
        <p14:creationId xmlns:p14="http://schemas.microsoft.com/office/powerpoint/2010/main" val="3006239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4543829" cy="2640503"/>
          </a:xfrm>
        </p:spPr>
        <p:txBody>
          <a:bodyPr>
            <a:normAutofit fontScale="55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934635" y="5451229"/>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96EBEF8E-4390-340B-97A6-FCD6B0619E06}"/>
              </a:ext>
            </a:extLst>
          </p:cNvPr>
          <p:cNvPicPr>
            <a:picLocks noChangeAspect="1"/>
          </p:cNvPicPr>
          <p:nvPr/>
        </p:nvPicPr>
        <p:blipFill>
          <a:blip r:embed="rId3"/>
          <a:srcRect l="11393" t="45030" r="24522" b="5149"/>
          <a:stretch>
            <a:fillRect/>
          </a:stretch>
        </p:blipFill>
        <p:spPr>
          <a:xfrm>
            <a:off x="698242" y="3907370"/>
            <a:ext cx="4543829" cy="2354942"/>
          </a:xfrm>
          <a:prstGeom prst="rect">
            <a:avLst/>
          </a:prstGeom>
        </p:spPr>
      </p:pic>
      <p:pic>
        <p:nvPicPr>
          <p:cNvPr id="10" name="Picture 9">
            <a:extLst>
              <a:ext uri="{FF2B5EF4-FFF2-40B4-BE49-F238E27FC236}">
                <a16:creationId xmlns:a16="http://schemas.microsoft.com/office/drawing/2014/main" id="{BBC54AD9-DAB7-F624-C8F0-813ABD3D0A2A}"/>
              </a:ext>
            </a:extLst>
          </p:cNvPr>
          <p:cNvPicPr>
            <a:picLocks noChangeAspect="1"/>
          </p:cNvPicPr>
          <p:nvPr/>
        </p:nvPicPr>
        <p:blipFill>
          <a:blip r:embed="rId4"/>
          <a:srcRect l="11659" t="19162" r="24363" b="5948"/>
          <a:stretch>
            <a:fillRect/>
          </a:stretch>
        </p:blipFill>
        <p:spPr>
          <a:xfrm>
            <a:off x="5665868" y="1512136"/>
            <a:ext cx="6087113" cy="4750176"/>
          </a:xfrm>
          <a:prstGeom prst="rect">
            <a:avLst/>
          </a:prstGeom>
        </p:spPr>
      </p:pic>
    </p:spTree>
    <p:extLst>
      <p:ext uri="{BB962C8B-B14F-4D97-AF65-F5344CB8AC3E}">
        <p14:creationId xmlns:p14="http://schemas.microsoft.com/office/powerpoint/2010/main" val="29317711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92914" y="2134222"/>
            <a:ext cx="914400" cy="914400"/>
          </a:xfrm>
          <a:prstGeom prst="rect">
            <a:avLst/>
          </a:prstGeom>
        </p:spPr>
      </p:pic>
      <p:pic>
        <p:nvPicPr>
          <p:cNvPr id="4" name="Picture 3">
            <a:extLst>
              <a:ext uri="{FF2B5EF4-FFF2-40B4-BE49-F238E27FC236}">
                <a16:creationId xmlns:a16="http://schemas.microsoft.com/office/drawing/2014/main" id="{788918A6-3894-B5A9-4261-A3BEAF937410}"/>
              </a:ext>
            </a:extLst>
          </p:cNvPr>
          <p:cNvPicPr>
            <a:picLocks noChangeAspect="1"/>
          </p:cNvPicPr>
          <p:nvPr/>
        </p:nvPicPr>
        <p:blipFill>
          <a:blip r:embed="rId4"/>
          <a:srcRect l="800" t="12375" r="1581" b="4911"/>
          <a:stretch>
            <a:fillRect/>
          </a:stretch>
        </p:blipFill>
        <p:spPr>
          <a:xfrm>
            <a:off x="698242" y="1404037"/>
            <a:ext cx="8108950" cy="4580629"/>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42856" y="2041805"/>
            <a:ext cx="1122218" cy="1122218"/>
          </a:xfrm>
          <a:prstGeom prst="rect">
            <a:avLst/>
          </a:prstGeom>
        </p:spPr>
      </p:pic>
      <p:pic>
        <p:nvPicPr>
          <p:cNvPr id="3" name="Picture 2">
            <a:extLst>
              <a:ext uri="{FF2B5EF4-FFF2-40B4-BE49-F238E27FC236}">
                <a16:creationId xmlns:a16="http://schemas.microsoft.com/office/drawing/2014/main" id="{85204012-787F-0619-310B-33D044671292}"/>
              </a:ext>
            </a:extLst>
          </p:cNvPr>
          <p:cNvPicPr>
            <a:picLocks noChangeAspect="1"/>
          </p:cNvPicPr>
          <p:nvPr/>
        </p:nvPicPr>
        <p:blipFill>
          <a:blip r:embed="rId4"/>
          <a:srcRect l="800" t="12375" r="1581" b="4911"/>
          <a:stretch>
            <a:fillRect/>
          </a:stretch>
        </p:blipFill>
        <p:spPr>
          <a:xfrm>
            <a:off x="698242" y="1404037"/>
            <a:ext cx="8108950" cy="4580629"/>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r>
              <a:rPr lang="en-GB" sz="2200" dirty="0"/>
              <a:t>Browse databases not searched by the library search:</a:t>
            </a:r>
          </a:p>
          <a:p>
            <a:pPr lvl="1"/>
            <a:r>
              <a:rPr lang="en-GB" sz="1800" dirty="0"/>
              <a:t>Box </a:t>
            </a:r>
            <a:r>
              <a:rPr lang="en-GB" sz="1800"/>
              <a:t>of Broadcasts.</a:t>
            </a:r>
            <a:endParaRPr lang="en-GB" sz="1800" dirty="0"/>
          </a:p>
          <a:p>
            <a:pPr lvl="1"/>
            <a:r>
              <a:rPr lang="en-GB" sz="1800" dirty="0"/>
              <a:t>Digimap.</a:t>
            </a:r>
          </a:p>
          <a:p>
            <a:pPr lvl="1"/>
            <a:r>
              <a:rPr lang="en-GB" sz="1800" dirty="0"/>
              <a:t>Cite Them Right.</a:t>
            </a:r>
          </a:p>
          <a:p>
            <a:pPr lvl="1"/>
            <a:r>
              <a:rPr lang="en-GB" sz="1800" dirty="0"/>
              <a:t>MarketLine Advantage.</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a:effectLst/>
        </p:spPr>
      </p:pic>
    </p:spTree>
    <p:extLst>
      <p:ext uri="{BB962C8B-B14F-4D97-AF65-F5344CB8AC3E}">
        <p14:creationId xmlns:p14="http://schemas.microsoft.com/office/powerpoint/2010/main" val="11268005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a:xfrm>
            <a:off x="754512" y="1543026"/>
            <a:ext cx="11118620" cy="4574040"/>
          </a:xfrm>
        </p:spPr>
        <p:txBody>
          <a:bodyPr>
            <a:noAutofit/>
          </a:bodyPr>
          <a:lstStyle/>
          <a:p>
            <a:pPr marL="0" indent="0">
              <a:buNone/>
            </a:pPr>
            <a:r>
              <a:rPr lang="en-GB" sz="1800" dirty="0">
                <a:hlinkClick r:id="rId2"/>
              </a:rPr>
              <a:t>ACM Digital Library</a:t>
            </a:r>
            <a:endParaRPr lang="en-GB" sz="1800" dirty="0"/>
          </a:p>
          <a:p>
            <a:pPr marL="0" indent="0">
              <a:buNone/>
            </a:pPr>
            <a:r>
              <a:rPr lang="en-GB" sz="1800" b="0" i="0" dirty="0">
                <a:solidFill>
                  <a:srgbClr val="3A3A3A"/>
                </a:solidFill>
                <a:effectLst/>
              </a:rPr>
              <a:t>ACM Digital Library provides access to tables of contents, abstracts, reviews, and full texts to articles published by ACM, as well as bibliographic citations from publishers in computing.</a:t>
            </a:r>
          </a:p>
          <a:p>
            <a:pPr marL="0" indent="0">
              <a:buNone/>
            </a:pPr>
            <a:r>
              <a:rPr lang="en-GB" sz="1800" dirty="0">
                <a:solidFill>
                  <a:srgbClr val="3A3A3A"/>
                </a:solidFill>
                <a:hlinkClick r:id="rId3"/>
              </a:rPr>
              <a:t>Digimap</a:t>
            </a:r>
            <a:endParaRPr lang="en-GB" sz="1800" dirty="0">
              <a:solidFill>
                <a:srgbClr val="3A3A3A"/>
              </a:solidFill>
            </a:endParaRPr>
          </a:p>
          <a:p>
            <a:pPr marL="0" indent="0">
              <a:buNone/>
            </a:pPr>
            <a:r>
              <a:rPr lang="en-GB" sz="1800" b="0" i="0" dirty="0">
                <a:solidFill>
                  <a:srgbClr val="3A3A3A"/>
                </a:solidFill>
                <a:effectLst/>
              </a:rPr>
              <a:t>A web mapping and online data delivery service developed by the EDINA national data centre for UK academia.</a:t>
            </a:r>
          </a:p>
          <a:p>
            <a:pPr marL="0" indent="0">
              <a:buNone/>
            </a:pPr>
            <a:r>
              <a:rPr lang="en-GB" sz="1800" dirty="0">
                <a:solidFill>
                  <a:srgbClr val="3A3A3A"/>
                </a:solidFill>
                <a:hlinkClick r:id="rId4"/>
              </a:rPr>
              <a:t>IEEE Xplore Digital Library</a:t>
            </a:r>
            <a:endParaRPr lang="en-GB" sz="1800" dirty="0">
              <a:solidFill>
                <a:srgbClr val="3A3A3A"/>
              </a:solidFill>
            </a:endParaRPr>
          </a:p>
          <a:p>
            <a:pPr marL="0" indent="0">
              <a:buNone/>
            </a:pPr>
            <a:r>
              <a:rPr lang="en-GB" sz="1800" b="0" i="0" dirty="0">
                <a:solidFill>
                  <a:srgbClr val="3A3A3A"/>
                </a:solidFill>
                <a:effectLst/>
              </a:rPr>
              <a:t>Covers literature in electrical engineering, computer science, and electronics. Full text articles from IEEE journals, transactions, and magazines.</a:t>
            </a:r>
          </a:p>
          <a:p>
            <a:pPr marL="0" indent="0">
              <a:buNone/>
            </a:pPr>
            <a:r>
              <a:rPr lang="en-GB" sz="1800" dirty="0">
                <a:solidFill>
                  <a:srgbClr val="3A3A3A"/>
                </a:solidFill>
                <a:hlinkClick r:id="rId5"/>
              </a:rPr>
              <a:t>Proquest Central</a:t>
            </a:r>
            <a:endParaRPr lang="en-GB" sz="1800" dirty="0">
              <a:solidFill>
                <a:srgbClr val="3A3A3A"/>
              </a:solidFill>
            </a:endParaRPr>
          </a:p>
          <a:p>
            <a:pPr marL="0" indent="0">
              <a:buNone/>
            </a:pPr>
            <a:r>
              <a:rPr lang="en-GB" sz="1800" b="0" i="0" dirty="0">
                <a:solidFill>
                  <a:srgbClr val="3A3A3A"/>
                </a:solidFill>
                <a:effectLst/>
              </a:rPr>
              <a:t>ProQuest Central is the largest single periodical resource available, bringing together complete databases across all major subject area - select the Computer Science Database.</a:t>
            </a:r>
            <a:endParaRPr lang="en-GB" sz="1800" dirty="0">
              <a:solidFill>
                <a:srgbClr val="3A3A3A"/>
              </a:solidFill>
            </a:endParaRPr>
          </a:p>
          <a:p>
            <a:pPr marL="0" indent="0">
              <a:buNone/>
            </a:pPr>
            <a:r>
              <a:rPr lang="en-GB" sz="1800" dirty="0">
                <a:solidFill>
                  <a:srgbClr val="3A3A3A"/>
                </a:solidFill>
                <a:hlinkClick r:id="rId6"/>
              </a:rPr>
              <a:t>Science Direct</a:t>
            </a:r>
            <a:endParaRPr lang="en-GB" sz="1800" dirty="0">
              <a:solidFill>
                <a:srgbClr val="3A3A3A"/>
              </a:solidFill>
            </a:endParaRPr>
          </a:p>
          <a:p>
            <a:pPr marL="0" indent="0">
              <a:buNone/>
            </a:pPr>
            <a:r>
              <a:rPr lang="en-GB" sz="1800" b="0" i="0" dirty="0">
                <a:solidFill>
                  <a:srgbClr val="3A3A3A"/>
                </a:solidFill>
                <a:effectLst/>
              </a:rPr>
              <a:t>Explore scientific, technical, and medical research on ScienceDirect.</a:t>
            </a:r>
            <a:endParaRPr lang="en-GB" sz="1800" dirty="0"/>
          </a:p>
        </p:txBody>
      </p:sp>
    </p:spTree>
    <p:extLst>
      <p:ext uri="{BB962C8B-B14F-4D97-AF65-F5344CB8AC3E}">
        <p14:creationId xmlns:p14="http://schemas.microsoft.com/office/powerpoint/2010/main" val="2936839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a:effectLst/>
        </p:spPr>
      </p:pic>
    </p:spTree>
    <p:extLst>
      <p:ext uri="{BB962C8B-B14F-4D97-AF65-F5344CB8AC3E}">
        <p14:creationId xmlns:p14="http://schemas.microsoft.com/office/powerpoint/2010/main" val="41980494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384494"/>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773908" y="5601799"/>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607774" y="2751526"/>
            <a:ext cx="5218104" cy="3399972"/>
          </a:xfrm>
          <a:prstGeom prst="rect">
            <a:avLst/>
          </a:prstGeom>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393215" y="1694759"/>
            <a:ext cx="5627743" cy="3654755"/>
          </a:xfrm>
          <a:prstGeom prst="rect">
            <a:avLst/>
          </a:prstGeom>
        </p:spPr>
      </p:pic>
    </p:spTree>
    <p:extLst>
      <p:ext uri="{BB962C8B-B14F-4D97-AF65-F5344CB8AC3E}">
        <p14:creationId xmlns:p14="http://schemas.microsoft.com/office/powerpoint/2010/main" val="940093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p:txBody>
          <a:bodyPr/>
          <a:lstStyle/>
          <a:p>
            <a:r>
              <a:rPr lang="en-GB" dirty="0"/>
              <a:t>How to 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428297"/>
            <a:ext cx="6335095" cy="1938992"/>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a:p>
            <a:pPr marL="342900" indent="-342900">
              <a:buFont typeface="Arial" panose="020B0604020202020204" pitchFamily="34" charset="0"/>
              <a:buChar char="•"/>
            </a:pPr>
            <a:r>
              <a:rPr lang="en-GB" sz="2000" dirty="0">
                <a:hlinkClick r:id="rId2"/>
              </a:rPr>
              <a:t>BoB Curated Playlists · Learning on Screen</a:t>
            </a:r>
            <a:endParaRPr lang="en-GB" sz="2000" dirty="0"/>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3"/>
          <a:srcRect l="33265" t="20229" r="33928" b="5080"/>
          <a:stretch>
            <a:fillRect/>
          </a:stretch>
        </p:blipFill>
        <p:spPr>
          <a:xfrm>
            <a:off x="6494892" y="1695406"/>
            <a:ext cx="5490310" cy="3467187"/>
          </a:xfrm>
          <a:prstGeom prst="rect">
            <a:avLst/>
          </a:prstGeom>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4"/>
          <a:srcRect l="30000" t="11424" r="30299" b="62831"/>
          <a:stretch>
            <a:fillRect/>
          </a:stretch>
        </p:blipFill>
        <p:spPr>
          <a:xfrm>
            <a:off x="416133" y="3490712"/>
            <a:ext cx="5920363" cy="1064862"/>
          </a:xfrm>
          <a:prstGeom prst="rect">
            <a:avLst/>
          </a:prstGeom>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5"/>
          <a:srcRect l="29776" t="53846" r="30030" b="12477"/>
          <a:stretch>
            <a:fillRect/>
          </a:stretch>
        </p:blipFill>
        <p:spPr>
          <a:xfrm>
            <a:off x="416134" y="4660911"/>
            <a:ext cx="5908010" cy="1373035"/>
          </a:xfrm>
          <a:prstGeom prst="rect">
            <a:avLst/>
          </a:prstGeom>
        </p:spPr>
      </p:pic>
    </p:spTree>
    <p:extLst>
      <p:ext uri="{BB962C8B-B14F-4D97-AF65-F5344CB8AC3E}">
        <p14:creationId xmlns:p14="http://schemas.microsoft.com/office/powerpoint/2010/main" val="40648127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19692"/>
            <a:ext cx="6734787" cy="2818615"/>
          </a:xfrm>
          <a:prstGeom prst="rect">
            <a:avLst/>
          </a:prstGeom>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6637840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4882348" y="1664606"/>
            <a:ext cx="7093454" cy="3528787"/>
          </a:xfrm>
          <a:prstGeom prst="rect">
            <a:avLst/>
          </a:prstGeom>
          <a:effectLst/>
        </p:spPr>
      </p:pic>
    </p:spTree>
    <p:extLst>
      <p:ext uri="{BB962C8B-B14F-4D97-AF65-F5344CB8AC3E}">
        <p14:creationId xmlns:p14="http://schemas.microsoft.com/office/powerpoint/2010/main" val="19174155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342626" y="1598117"/>
            <a:ext cx="6469812" cy="3970318"/>
          </a:xfrm>
          <a:prstGeom prst="rect">
            <a:avLst/>
          </a:prstGeom>
          <a:effectLst/>
        </p:spPr>
      </p:pic>
    </p:spTree>
    <p:extLst>
      <p:ext uri="{BB962C8B-B14F-4D97-AF65-F5344CB8AC3E}">
        <p14:creationId xmlns:p14="http://schemas.microsoft.com/office/powerpoint/2010/main" val="15045701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 </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8044436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68257" y="1592366"/>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DE83A41F-34B1-9FEC-7AC6-0AA030EF486A}"/>
              </a:ext>
            </a:extLst>
          </p:cNvPr>
          <p:cNvPicPr>
            <a:picLocks noChangeAspect="1"/>
          </p:cNvPicPr>
          <p:nvPr/>
        </p:nvPicPr>
        <p:blipFill rotWithShape="1">
          <a:blip r:embed="rId3"/>
          <a:srcRect l="33176" t="26797" r="47094" b="23079"/>
          <a:stretch/>
        </p:blipFill>
        <p:spPr>
          <a:xfrm>
            <a:off x="5840628" y="1392194"/>
            <a:ext cx="5980670" cy="4214439"/>
          </a:xfrm>
          <a:prstGeom prst="rect">
            <a:avLst/>
          </a:prstGeom>
          <a:effectLst/>
        </p:spPr>
      </p:pic>
      <p:pic>
        <p:nvPicPr>
          <p:cNvPr id="10" name="Picture 9">
            <a:extLst>
              <a:ext uri="{FF2B5EF4-FFF2-40B4-BE49-F238E27FC236}">
                <a16:creationId xmlns:a16="http://schemas.microsoft.com/office/drawing/2014/main" id="{6A6FFA03-6580-6945-F70B-E1179E514F43}"/>
              </a:ext>
            </a:extLst>
          </p:cNvPr>
          <p:cNvPicPr>
            <a:picLocks noChangeAspect="1"/>
          </p:cNvPicPr>
          <p:nvPr/>
        </p:nvPicPr>
        <p:blipFill rotWithShape="1">
          <a:blip r:embed="rId4"/>
          <a:srcRect l="29190" t="27284" r="46689" b="22534"/>
          <a:stretch/>
        </p:blipFill>
        <p:spPr>
          <a:xfrm>
            <a:off x="623589" y="3069118"/>
            <a:ext cx="5140411" cy="2966175"/>
          </a:xfrm>
          <a:prstGeom prst="rect">
            <a:avLst/>
          </a:prstGeom>
          <a:effectLst/>
        </p:spPr>
      </p:pic>
    </p:spTree>
    <p:extLst>
      <p:ext uri="{BB962C8B-B14F-4D97-AF65-F5344CB8AC3E}">
        <p14:creationId xmlns:p14="http://schemas.microsoft.com/office/powerpoint/2010/main" val="19067251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326574" y="3009055"/>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485457" y="174958"/>
            <a:ext cx="10795518" cy="1003916"/>
          </a:xfrm>
        </p:spPr>
        <p:txBody>
          <a:bodyPr anchor="b">
            <a:normAutofit/>
          </a:bodyPr>
          <a:lstStyle/>
          <a:p>
            <a:r>
              <a:rPr lang="en-GB" dirty="0"/>
              <a:t>Ebook collections</a:t>
            </a:r>
          </a:p>
        </p:txBody>
      </p:sp>
      <p:pic>
        <p:nvPicPr>
          <p:cNvPr id="7" name="Picture 6">
            <a:extLst>
              <a:ext uri="{FF2B5EF4-FFF2-40B4-BE49-F238E27FC236}">
                <a16:creationId xmlns:a16="http://schemas.microsoft.com/office/drawing/2014/main" id="{8A68396D-80BC-0CCB-1A7E-DB2FD1A0F3A9}"/>
              </a:ext>
            </a:extLst>
          </p:cNvPr>
          <p:cNvPicPr>
            <a:picLocks noChangeAspect="1"/>
          </p:cNvPicPr>
          <p:nvPr/>
        </p:nvPicPr>
        <p:blipFill>
          <a:blip r:embed="rId3"/>
          <a:srcRect l="45351" t="20118" r="32290" b="47031"/>
          <a:stretch>
            <a:fillRect/>
          </a:stretch>
        </p:blipFill>
        <p:spPr>
          <a:xfrm>
            <a:off x="5008667" y="1258582"/>
            <a:ext cx="5672202" cy="2311555"/>
          </a:xfrm>
          <a:prstGeom prst="rect">
            <a:avLst/>
          </a:prstGeom>
        </p:spPr>
      </p:pic>
      <p:pic>
        <p:nvPicPr>
          <p:cNvPr id="10" name="Picture 9">
            <a:extLst>
              <a:ext uri="{FF2B5EF4-FFF2-40B4-BE49-F238E27FC236}">
                <a16:creationId xmlns:a16="http://schemas.microsoft.com/office/drawing/2014/main" id="{97CEA6F5-5D97-2540-B1A6-60682BD5FCC8}"/>
              </a:ext>
            </a:extLst>
          </p:cNvPr>
          <p:cNvPicPr>
            <a:picLocks noChangeAspect="1"/>
          </p:cNvPicPr>
          <p:nvPr/>
        </p:nvPicPr>
        <p:blipFill>
          <a:blip r:embed="rId4"/>
          <a:srcRect l="47276" t="19979" r="36928" b="55108"/>
          <a:stretch>
            <a:fillRect/>
          </a:stretch>
        </p:blipFill>
        <p:spPr>
          <a:xfrm>
            <a:off x="655044" y="1344010"/>
            <a:ext cx="4025153" cy="1760909"/>
          </a:xfrm>
          <a:prstGeom prst="rect">
            <a:avLst/>
          </a:prstGeom>
        </p:spPr>
      </p:pic>
      <p:pic>
        <p:nvPicPr>
          <p:cNvPr id="13" name="Picture 12">
            <a:extLst>
              <a:ext uri="{FF2B5EF4-FFF2-40B4-BE49-F238E27FC236}">
                <a16:creationId xmlns:a16="http://schemas.microsoft.com/office/drawing/2014/main" id="{5C98F76B-E1BD-D920-C4A3-0B9996EB4510}"/>
              </a:ext>
            </a:extLst>
          </p:cNvPr>
          <p:cNvPicPr>
            <a:picLocks noChangeAspect="1"/>
          </p:cNvPicPr>
          <p:nvPr/>
        </p:nvPicPr>
        <p:blipFill>
          <a:blip r:embed="rId5"/>
          <a:srcRect l="41906" t="19866" r="29416" b="31986"/>
          <a:stretch>
            <a:fillRect/>
          </a:stretch>
        </p:blipFill>
        <p:spPr>
          <a:xfrm>
            <a:off x="5868286" y="3157401"/>
            <a:ext cx="5997140" cy="2792868"/>
          </a:xfrm>
          <a:prstGeom prst="rect">
            <a:avLst/>
          </a:prstGeom>
        </p:spPr>
      </p:pic>
      <p:sp>
        <p:nvSpPr>
          <p:cNvPr id="14" name="Rectangle 13">
            <a:extLst>
              <a:ext uri="{FF2B5EF4-FFF2-40B4-BE49-F238E27FC236}">
                <a16:creationId xmlns:a16="http://schemas.microsoft.com/office/drawing/2014/main" id="{CD04B12E-CFC4-ED39-DAC4-D0C864D08F4F}"/>
              </a:ext>
            </a:extLst>
          </p:cNvPr>
          <p:cNvSpPr/>
          <p:nvPr/>
        </p:nvSpPr>
        <p:spPr>
          <a:xfrm>
            <a:off x="3640507" y="1352556"/>
            <a:ext cx="358925" cy="27114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D10A00F-0F53-37FC-8124-95760D8FFFD2}"/>
              </a:ext>
            </a:extLst>
          </p:cNvPr>
          <p:cNvPicPr>
            <a:picLocks noChangeAspect="1"/>
          </p:cNvPicPr>
          <p:nvPr/>
        </p:nvPicPr>
        <p:blipFill>
          <a:blip r:embed="rId6"/>
          <a:srcRect l="58900" t="5520" r="400" b="43194"/>
          <a:stretch>
            <a:fillRect/>
          </a:stretch>
        </p:blipFill>
        <p:spPr>
          <a:xfrm>
            <a:off x="434326" y="3466920"/>
            <a:ext cx="5760944" cy="2843948"/>
          </a:xfrm>
          <a:prstGeom prst="rect">
            <a:avLst/>
          </a:prstGeom>
        </p:spPr>
      </p:pic>
    </p:spTree>
    <p:extLst>
      <p:ext uri="{BB962C8B-B14F-4D97-AF65-F5344CB8AC3E}">
        <p14:creationId xmlns:p14="http://schemas.microsoft.com/office/powerpoint/2010/main" val="38593788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12854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16545" y="1511712"/>
            <a:ext cx="4097716" cy="4663440"/>
          </a:xfrm>
        </p:spPr>
        <p:txBody>
          <a:bodyPr>
            <a:normAutofit fontScale="70000" lnSpcReduction="20000"/>
          </a:bodyPr>
          <a:lstStyle/>
          <a:p>
            <a:pPr marL="457200" indent="-457200">
              <a:buFont typeface="Arial"/>
              <a:buChar char="•"/>
            </a:pPr>
            <a:endParaRPr lang="en-GB" dirty="0">
              <a:latin typeface="Calibri"/>
              <a:cs typeface="Calibri"/>
            </a:endParaRPr>
          </a:p>
          <a:p>
            <a:pPr marL="0" indent="0">
              <a:buNone/>
            </a:pPr>
            <a:r>
              <a:rPr lang="en-GB" sz="36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hlinkClick r:id="rId2"/>
              </a:rPr>
              <a:t>Browzine</a:t>
            </a:r>
            <a:endParaRPr lang="en-GB" sz="3600" dirty="0">
              <a:latin typeface="Calibri Light" panose="020F0302020204030204" pitchFamily="34" charset="0"/>
              <a:cs typeface="Calibri Light" panose="020F0302020204030204" pitchFamily="34" charset="0"/>
            </a:endParaRPr>
          </a:p>
          <a:p>
            <a:pPr marL="0" indent="0">
              <a:buNone/>
            </a:pPr>
            <a:endParaRPr lang="en-GB" dirty="0"/>
          </a:p>
        </p:txBody>
      </p:sp>
      <p:pic>
        <p:nvPicPr>
          <p:cNvPr id="6" name="Picture 5">
            <a:extLst>
              <a:ext uri="{FF2B5EF4-FFF2-40B4-BE49-F238E27FC236}">
                <a16:creationId xmlns:a16="http://schemas.microsoft.com/office/drawing/2014/main" id="{08D8184F-38CA-FEC2-1C9C-97C290BBA37B}"/>
              </a:ext>
            </a:extLst>
          </p:cNvPr>
          <p:cNvPicPr>
            <a:picLocks noChangeAspect="1"/>
          </p:cNvPicPr>
          <p:nvPr/>
        </p:nvPicPr>
        <p:blipFill rotWithShape="1">
          <a:blip r:embed="rId3"/>
          <a:srcRect l="204" t="11182" r="800" b="8173"/>
          <a:stretch/>
        </p:blipFill>
        <p:spPr>
          <a:xfrm>
            <a:off x="4414261" y="1729761"/>
            <a:ext cx="7461194" cy="405206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a:t>
            </a:r>
            <a:r>
              <a:rPr lang="en-GB" sz="2400">
                <a:cs typeface="Calibri"/>
              </a:rPr>
              <a:t>referencing queries:</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797</TotalTime>
  <Words>2215</Words>
  <Application>Microsoft Office PowerPoint</Application>
  <PresentationFormat>Widescreen</PresentationFormat>
  <Paragraphs>286</Paragraphs>
  <Slides>41</Slides>
  <Notes>3</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Library Research </vt:lpstr>
      <vt:lpstr>PowerPoint Presentation</vt:lpstr>
      <vt:lpstr>Using the library for research</vt:lpstr>
      <vt:lpstr>Aim of the session</vt:lpstr>
      <vt:lpstr>Services and support</vt:lpstr>
      <vt:lpstr>PowerPoint Presentation</vt:lpstr>
      <vt:lpstr>Getting Started Guides</vt:lpstr>
      <vt:lpstr>Choose from the A-Z list of subjects</vt:lpstr>
      <vt:lpstr>Online Resource Lists – your shortcut</vt:lpstr>
      <vt:lpstr>Why use them?</vt:lpstr>
      <vt:lpstr>Boost your research and referencing skills</vt:lpstr>
      <vt:lpstr>Using the Library Catalogue</vt:lpstr>
      <vt:lpstr>Research Assistant</vt:lpstr>
      <vt:lpstr> </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Saving to your favourites</vt:lpstr>
      <vt:lpstr>Email favourites to yourself</vt:lpstr>
      <vt:lpstr>When to use the individual databases?</vt:lpstr>
      <vt:lpstr>Database Search</vt:lpstr>
      <vt:lpstr>Some useful databases</vt:lpstr>
      <vt:lpstr>ACM Digital Library</vt:lpstr>
      <vt:lpstr>Box of Broadcasts (BoB)</vt:lpstr>
      <vt:lpstr>How to search Box of Broadcasts (BoB)</vt:lpstr>
      <vt:lpstr>Cite Them Right </vt:lpstr>
      <vt:lpstr>IEEE Xplore Digital Library</vt:lpstr>
      <vt:lpstr>Proquest Central</vt:lpstr>
      <vt:lpstr>ScienceDirect</vt:lpstr>
      <vt:lpstr>Ebooks content</vt:lpstr>
      <vt:lpstr>Taylor &amp; Francis</vt:lpstr>
      <vt:lpstr>Ebook collections</vt:lpstr>
      <vt:lpstr>What is Browzine?</vt:lpstr>
      <vt:lpstr>Browse the list of subjects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2026-02-05T14:29:06Z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