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60" r:id="rId5"/>
    <p:sldId id="259" r:id="rId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2/23/2017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2/23/2017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2/23/2017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2/23/2017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2/23/2017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2/23/2017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2/23/2017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2/23/2017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2/23/2017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2/23/2017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2/23/2017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2/23/2017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2/23/2017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2/23/2017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2/23/2017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2/23/2017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2/23/2017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58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HR Operating Models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006953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163652" y="1004551"/>
            <a:ext cx="10048382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r>
              <a:rPr lang="en-GB" dirty="0" smtClean="0"/>
              <a:t>According to CIPD, the tem HR models is not only used to talk about the organisational </a:t>
            </a:r>
          </a:p>
          <a:p>
            <a:r>
              <a:rPr lang="en-GB" dirty="0" smtClean="0"/>
              <a:t>structure but also the roles within that structure, capabilities required to deliver those</a:t>
            </a:r>
          </a:p>
          <a:p>
            <a:r>
              <a:rPr lang="en-GB" dirty="0" smtClean="0"/>
              <a:t> roles, the processes within the structure and the enablers (technology, governance</a:t>
            </a:r>
          </a:p>
          <a:p>
            <a:r>
              <a:rPr lang="en-GB" dirty="0" smtClean="0"/>
              <a:t> and measurement)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6536198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163651" y="1171977"/>
            <a:ext cx="10251524" cy="45243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What does the HR Model of the future look like?</a:t>
            </a:r>
          </a:p>
          <a:p>
            <a:endParaRPr lang="en-GB" dirty="0"/>
          </a:p>
          <a:p>
            <a:r>
              <a:rPr lang="en-GB" dirty="0" smtClean="0"/>
              <a:t>According to Ulrich</a:t>
            </a:r>
          </a:p>
          <a:p>
            <a:r>
              <a:rPr lang="en-GB" dirty="0" smtClean="0"/>
              <a:t>The basic goal was to provide both strategic insights and administrative efficiencies</a:t>
            </a:r>
          </a:p>
          <a:p>
            <a:r>
              <a:rPr lang="en-GB" dirty="0"/>
              <a:t>a</a:t>
            </a:r>
            <a:r>
              <a:rPr lang="en-GB" dirty="0" smtClean="0"/>
              <a:t>t the same time</a:t>
            </a:r>
          </a:p>
          <a:p>
            <a:r>
              <a:rPr lang="en-GB" dirty="0" smtClean="0"/>
              <a:t>Over the past 15 – 20 years it has become more granular, (broken down into smaller </a:t>
            </a:r>
          </a:p>
          <a:p>
            <a:r>
              <a:rPr lang="en-GB" dirty="0"/>
              <a:t>s</a:t>
            </a:r>
            <a:r>
              <a:rPr lang="en-GB" dirty="0" smtClean="0"/>
              <a:t>ections) not just about admin efficiencies or strategic execution but more capabilities an </a:t>
            </a:r>
          </a:p>
          <a:p>
            <a:r>
              <a:rPr lang="en-GB" dirty="0"/>
              <a:t>o</a:t>
            </a:r>
            <a:r>
              <a:rPr lang="en-GB" dirty="0" smtClean="0"/>
              <a:t>rganisation requires to win in the market place. These capabilities include innovation,</a:t>
            </a:r>
          </a:p>
          <a:p>
            <a:r>
              <a:rPr lang="en-GB" dirty="0" smtClean="0"/>
              <a:t>collaboration, talent and leadership, customer service etc.</a:t>
            </a:r>
          </a:p>
          <a:p>
            <a:r>
              <a:rPr lang="en-GB" dirty="0" smtClean="0"/>
              <a:t>These capabilities represent what an organisation is known for and vary depending on </a:t>
            </a:r>
          </a:p>
          <a:p>
            <a:r>
              <a:rPr lang="en-GB" dirty="0"/>
              <a:t>t</a:t>
            </a:r>
            <a:r>
              <a:rPr lang="en-GB" dirty="0" smtClean="0"/>
              <a:t>he organisations strategy</a:t>
            </a:r>
          </a:p>
          <a:p>
            <a:endParaRPr lang="en-GB" dirty="0"/>
          </a:p>
          <a:p>
            <a:r>
              <a:rPr lang="en-GB" dirty="0" smtClean="0"/>
              <a:t>HR organisation should be structured in a way that reflects the structure of the business.</a:t>
            </a:r>
          </a:p>
          <a:p>
            <a:r>
              <a:rPr lang="en-GB" dirty="0" smtClean="0"/>
              <a:t>There are 3 basic ways a company operates, hold company, functional organisation and </a:t>
            </a:r>
          </a:p>
          <a:p>
            <a:r>
              <a:rPr lang="en-GB" dirty="0" smtClean="0"/>
              <a:t>Diversified/allied business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0350273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137893" y="978794"/>
            <a:ext cx="10115270" cy="45243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Holding company – when a company is composed of multiple unrelated businesses</a:t>
            </a:r>
          </a:p>
          <a:p>
            <a:r>
              <a:rPr lang="en-GB" dirty="0"/>
              <a:t>t</a:t>
            </a:r>
            <a:r>
              <a:rPr lang="en-GB" dirty="0" smtClean="0"/>
              <a:t>hat are managed independently, Fruit of the Loom, News corps (News UK, </a:t>
            </a:r>
          </a:p>
          <a:p>
            <a:r>
              <a:rPr lang="en-GB" dirty="0" smtClean="0"/>
              <a:t>that is the Sun and Times) Each separate business has it’s own independent </a:t>
            </a:r>
          </a:p>
          <a:p>
            <a:r>
              <a:rPr lang="en-GB" dirty="0" smtClean="0"/>
              <a:t>HR organisation</a:t>
            </a:r>
          </a:p>
          <a:p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Functional Organisation – a single business. The role of HR is to support that business </a:t>
            </a:r>
          </a:p>
          <a:p>
            <a:r>
              <a:rPr lang="en-GB" dirty="0"/>
              <a:t>f</a:t>
            </a:r>
            <a:r>
              <a:rPr lang="en-GB" dirty="0" smtClean="0"/>
              <a:t>ocus in its peoples practices</a:t>
            </a:r>
          </a:p>
          <a:p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Diversified/allied businesses – this is were large companies lie somewhere between the</a:t>
            </a:r>
          </a:p>
          <a:p>
            <a:r>
              <a:rPr lang="en-GB" dirty="0"/>
              <a:t>o</a:t>
            </a:r>
            <a:r>
              <a:rPr lang="en-GB" dirty="0" smtClean="0"/>
              <a:t>ther 2. They create operating units to compete in different markets but find synergy</a:t>
            </a:r>
          </a:p>
          <a:p>
            <a:r>
              <a:rPr lang="en-GB" dirty="0" smtClean="0"/>
              <a:t> between the business units. They have shared services, centres of expertise and </a:t>
            </a:r>
          </a:p>
          <a:p>
            <a:r>
              <a:rPr lang="en-GB" dirty="0" smtClean="0"/>
              <a:t>embedded HR. The job of HR to turn their knowledge into client results and this is the </a:t>
            </a:r>
          </a:p>
          <a:p>
            <a:r>
              <a:rPr lang="en-GB" dirty="0" smtClean="0"/>
              <a:t>dominant logic to many HR organisations in large companies known as the ‘Ulrich Model’</a:t>
            </a:r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7801809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751527" y="1017431"/>
            <a:ext cx="10265952" cy="28623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According to Barry Fry</a:t>
            </a:r>
          </a:p>
          <a:p>
            <a:endParaRPr lang="en-GB" dirty="0" smtClean="0"/>
          </a:p>
          <a:p>
            <a:r>
              <a:rPr lang="en-GB" dirty="0" smtClean="0"/>
              <a:t>Much has been written about the ever present Ulrich model. Billions have been spent </a:t>
            </a:r>
          </a:p>
          <a:p>
            <a:r>
              <a:rPr lang="en-GB" dirty="0"/>
              <a:t>o</a:t>
            </a:r>
            <a:r>
              <a:rPr lang="en-GB" dirty="0" smtClean="0"/>
              <a:t>utsourcers and consultants  that have apparently ‘transformed’ HR</a:t>
            </a:r>
          </a:p>
          <a:p>
            <a:r>
              <a:rPr lang="en-GB" dirty="0" smtClean="0"/>
              <a:t>The HR function struggles with what comes next.</a:t>
            </a:r>
          </a:p>
          <a:p>
            <a:r>
              <a:rPr lang="en-GB" dirty="0" smtClean="0"/>
              <a:t>The HR function needs to design itself in the same way they design their wider organisation</a:t>
            </a:r>
          </a:p>
          <a:p>
            <a:r>
              <a:rPr lang="en-GB" dirty="0"/>
              <a:t>a</a:t>
            </a:r>
            <a:r>
              <a:rPr lang="en-GB" dirty="0" smtClean="0"/>
              <a:t>nd many organisations need to start at the organisational level.</a:t>
            </a:r>
          </a:p>
          <a:p>
            <a:r>
              <a:rPr lang="en-GB" dirty="0" smtClean="0"/>
              <a:t>It would, however, be interesting to understand if there are some universal principles</a:t>
            </a:r>
          </a:p>
          <a:p>
            <a:r>
              <a:rPr lang="en-GB" dirty="0"/>
              <a:t>t</a:t>
            </a:r>
            <a:r>
              <a:rPr lang="en-GB" dirty="0" smtClean="0"/>
              <a:t>hat could be applied in all organisations.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99491509"/>
      </p:ext>
    </p:extLst>
  </p:cSld>
  <p:clrMapOvr>
    <a:masterClrMapping/>
  </p:clrMapOvr>
</p:sld>
</file>

<file path=ppt/theme/theme1.xml><?xml version="1.0" encoding="utf-8"?>
<a:theme xmlns:a="http://schemas.openxmlformats.org/drawingml/2006/main" name="Wisp">
  <a:themeElements>
    <a:clrScheme name="Wisp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46</TotalTime>
  <Words>417</Words>
  <Application>Microsoft Office PowerPoint</Application>
  <PresentationFormat>Widescreen</PresentationFormat>
  <Paragraphs>47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Century Gothic</vt:lpstr>
      <vt:lpstr>Wingdings 3</vt:lpstr>
      <vt:lpstr>Wisp</vt:lpstr>
      <vt:lpstr>HR Operating Models</vt:lpstr>
      <vt:lpstr>PowerPoint Presentation</vt:lpstr>
      <vt:lpstr>PowerPoint Presentation</vt:lpstr>
      <vt:lpstr>PowerPoint Presentation</vt:lpstr>
      <vt:lpstr>PowerPoint Presentation</vt:lpstr>
    </vt:vector>
  </TitlesOfParts>
  <Company>UWTSD Swansea Metropolitan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HR Operating Models</dc:title>
  <dc:creator>SBSTablet27</dc:creator>
  <cp:lastModifiedBy>SBSTablet27</cp:lastModifiedBy>
  <cp:revision>6</cp:revision>
  <dcterms:created xsi:type="dcterms:W3CDTF">2017-02-23T12:00:48Z</dcterms:created>
  <dcterms:modified xsi:type="dcterms:W3CDTF">2017-02-23T12:56:50Z</dcterms:modified>
</cp:coreProperties>
</file>