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9" r:id="rId4"/>
    <p:sldId id="260" r:id="rId5"/>
    <p:sldId id="262" r:id="rId6"/>
    <p:sldId id="263" r:id="rId7"/>
    <p:sldId id="264" r:id="rId8"/>
    <p:sldId id="265" r:id="rId9"/>
    <p:sldId id="266" r:id="rId10"/>
    <p:sldId id="267"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3C2A3"/>
    <a:srgbClr val="E8E3DA"/>
    <a:srgbClr val="F4EFE7"/>
    <a:srgbClr val="4A3F35"/>
    <a:srgbClr val="C7B8A6"/>
    <a:srgbClr val="1C1C1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11CBA2-F4ED-454E-91C9-7E18E9C0246D}" v="5" dt="2025-12-12T09:49:03.071"/>
    <p1510:client id="{70DA7D8F-11A5-40F7-82D7-8F12C128CA43}" v="10" dt="2025-12-11T22:41:07.5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284"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stantin Ovidiu Strinu (2321711)" userId="1487fcca-d381-41c2-9c33-77e769f3778e" providerId="ADAL" clId="{B98FB9B6-9532-4615-92E4-573803204555}"/>
    <pc:docChg chg="undo custSel modSld">
      <pc:chgData name="Constantin Ovidiu Strinu (2321711)" userId="1487fcca-d381-41c2-9c33-77e769f3778e" providerId="ADAL" clId="{B98FB9B6-9532-4615-92E4-573803204555}" dt="2025-12-12T09:49:03.070" v="77"/>
      <pc:docMkLst>
        <pc:docMk/>
      </pc:docMkLst>
      <pc:sldChg chg="modSp mod">
        <pc:chgData name="Constantin Ovidiu Strinu (2321711)" userId="1487fcca-d381-41c2-9c33-77e769f3778e" providerId="ADAL" clId="{B98FB9B6-9532-4615-92E4-573803204555}" dt="2025-12-11T22:47:59.607" v="0" actId="14100"/>
        <pc:sldMkLst>
          <pc:docMk/>
          <pc:sldMk cId="3996197837" sldId="257"/>
        </pc:sldMkLst>
        <pc:spChg chg="mod">
          <ac:chgData name="Constantin Ovidiu Strinu (2321711)" userId="1487fcca-d381-41c2-9c33-77e769f3778e" providerId="ADAL" clId="{B98FB9B6-9532-4615-92E4-573803204555}" dt="2025-12-11T22:47:59.607" v="0" actId="14100"/>
          <ac:spMkLst>
            <pc:docMk/>
            <pc:sldMk cId="3996197837" sldId="257"/>
            <ac:spMk id="3" creationId="{3E04F900-7D9D-A49B-3138-3143F7C78F09}"/>
          </ac:spMkLst>
        </pc:spChg>
      </pc:sldChg>
      <pc:sldChg chg="addSp delSp modSp mod">
        <pc:chgData name="Constantin Ovidiu Strinu (2321711)" userId="1487fcca-d381-41c2-9c33-77e769f3778e" providerId="ADAL" clId="{B98FB9B6-9532-4615-92E4-573803204555}" dt="2025-12-11T22:50:06.149" v="30" actId="27636"/>
        <pc:sldMkLst>
          <pc:docMk/>
          <pc:sldMk cId="3400882289" sldId="259"/>
        </pc:sldMkLst>
        <pc:spChg chg="add del mod">
          <ac:chgData name="Constantin Ovidiu Strinu (2321711)" userId="1487fcca-d381-41c2-9c33-77e769f3778e" providerId="ADAL" clId="{B98FB9B6-9532-4615-92E4-573803204555}" dt="2025-12-11T22:48:36.976" v="11" actId="478"/>
          <ac:spMkLst>
            <pc:docMk/>
            <pc:sldMk cId="3400882289" sldId="259"/>
            <ac:spMk id="3" creationId="{527929E5-9B30-3B80-AFD7-D760F9026A53}"/>
          </ac:spMkLst>
        </pc:spChg>
        <pc:spChg chg="add del mod">
          <ac:chgData name="Constantin Ovidiu Strinu (2321711)" userId="1487fcca-d381-41c2-9c33-77e769f3778e" providerId="ADAL" clId="{B98FB9B6-9532-4615-92E4-573803204555}" dt="2025-12-11T22:49:53.886" v="23" actId="478"/>
          <ac:spMkLst>
            <pc:docMk/>
            <pc:sldMk cId="3400882289" sldId="259"/>
            <ac:spMk id="4" creationId="{2074A25D-2360-0394-C84D-39DB2F8615A8}"/>
          </ac:spMkLst>
        </pc:spChg>
        <pc:spChg chg="del">
          <ac:chgData name="Constantin Ovidiu Strinu (2321711)" userId="1487fcca-d381-41c2-9c33-77e769f3778e" providerId="ADAL" clId="{B98FB9B6-9532-4615-92E4-573803204555}" dt="2025-12-11T22:48:36.060" v="10" actId="478"/>
          <ac:spMkLst>
            <pc:docMk/>
            <pc:sldMk cId="3400882289" sldId="259"/>
            <ac:spMk id="5" creationId="{6FD2071D-1E07-EB06-DC3C-55BB3B8C850F}"/>
          </ac:spMkLst>
        </pc:spChg>
        <pc:spChg chg="add del mod">
          <ac:chgData name="Constantin Ovidiu Strinu (2321711)" userId="1487fcca-d381-41c2-9c33-77e769f3778e" providerId="ADAL" clId="{B98FB9B6-9532-4615-92E4-573803204555}" dt="2025-12-11T22:48:19.515" v="3" actId="478"/>
          <ac:spMkLst>
            <pc:docMk/>
            <pc:sldMk cId="3400882289" sldId="259"/>
            <ac:spMk id="7" creationId="{FDB7F6E8-15DD-64BE-2F37-1C344E9C1F8A}"/>
          </ac:spMkLst>
        </pc:spChg>
        <pc:spChg chg="del">
          <ac:chgData name="Constantin Ovidiu Strinu (2321711)" userId="1487fcca-d381-41c2-9c33-77e769f3778e" providerId="ADAL" clId="{B98FB9B6-9532-4615-92E4-573803204555}" dt="2025-12-11T22:48:32.542" v="7" actId="478"/>
          <ac:spMkLst>
            <pc:docMk/>
            <pc:sldMk cId="3400882289" sldId="259"/>
            <ac:spMk id="9" creationId="{F9948395-0F6D-11BB-F491-C0C481FD9AA8}"/>
          </ac:spMkLst>
        </pc:spChg>
        <pc:spChg chg="del">
          <ac:chgData name="Constantin Ovidiu Strinu (2321711)" userId="1487fcca-d381-41c2-9c33-77e769f3778e" providerId="ADAL" clId="{B98FB9B6-9532-4615-92E4-573803204555}" dt="2025-12-11T22:48:34.463" v="9" actId="478"/>
          <ac:spMkLst>
            <pc:docMk/>
            <pc:sldMk cId="3400882289" sldId="259"/>
            <ac:spMk id="10" creationId="{3019F85C-145F-76CC-85D7-AE0077A98D9B}"/>
          </ac:spMkLst>
        </pc:spChg>
        <pc:spChg chg="add del mod">
          <ac:chgData name="Constantin Ovidiu Strinu (2321711)" userId="1487fcca-d381-41c2-9c33-77e769f3778e" providerId="ADAL" clId="{B98FB9B6-9532-4615-92E4-573803204555}" dt="2025-12-11T22:48:28.477" v="5" actId="478"/>
          <ac:spMkLst>
            <pc:docMk/>
            <pc:sldMk cId="3400882289" sldId="259"/>
            <ac:spMk id="11" creationId="{501A4820-DC12-A1DD-703C-265AA2C11BC7}"/>
          </ac:spMkLst>
        </pc:spChg>
        <pc:spChg chg="add del mod">
          <ac:chgData name="Constantin Ovidiu Strinu (2321711)" userId="1487fcca-d381-41c2-9c33-77e769f3778e" providerId="ADAL" clId="{B98FB9B6-9532-4615-92E4-573803204555}" dt="2025-12-11T22:50:06.149" v="30" actId="27636"/>
          <ac:spMkLst>
            <pc:docMk/>
            <pc:sldMk cId="3400882289" sldId="259"/>
            <ac:spMk id="14" creationId="{BBE34F55-2889-5D2A-C89F-9318A8D5D8C3}"/>
          </ac:spMkLst>
        </pc:spChg>
        <pc:spChg chg="del">
          <ac:chgData name="Constantin Ovidiu Strinu (2321711)" userId="1487fcca-d381-41c2-9c33-77e769f3778e" providerId="ADAL" clId="{B98FB9B6-9532-4615-92E4-573803204555}" dt="2025-12-11T22:48:33.627" v="8" actId="478"/>
          <ac:spMkLst>
            <pc:docMk/>
            <pc:sldMk cId="3400882289" sldId="259"/>
            <ac:spMk id="17" creationId="{3A22F43D-5756-62C9-B619-55697521042A}"/>
          </ac:spMkLst>
        </pc:spChg>
        <pc:spChg chg="del">
          <ac:chgData name="Constantin Ovidiu Strinu (2321711)" userId="1487fcca-d381-41c2-9c33-77e769f3778e" providerId="ADAL" clId="{B98FB9B6-9532-4615-92E4-573803204555}" dt="2025-12-11T22:48:30.467" v="6" actId="478"/>
          <ac:spMkLst>
            <pc:docMk/>
            <pc:sldMk cId="3400882289" sldId="259"/>
            <ac:spMk id="19" creationId="{CF672C30-279C-F8F7-8C40-18423AA604BE}"/>
          </ac:spMkLst>
        </pc:spChg>
      </pc:sldChg>
      <pc:sldChg chg="modSp mod">
        <pc:chgData name="Constantin Ovidiu Strinu (2321711)" userId="1487fcca-d381-41c2-9c33-77e769f3778e" providerId="ADAL" clId="{B98FB9B6-9532-4615-92E4-573803204555}" dt="2025-12-12T09:14:45.444" v="75" actId="20577"/>
        <pc:sldMkLst>
          <pc:docMk/>
          <pc:sldMk cId="3111326685" sldId="260"/>
        </pc:sldMkLst>
        <pc:spChg chg="mod">
          <ac:chgData name="Constantin Ovidiu Strinu (2321711)" userId="1487fcca-d381-41c2-9c33-77e769f3778e" providerId="ADAL" clId="{B98FB9B6-9532-4615-92E4-573803204555}" dt="2025-12-12T09:14:45.444" v="75" actId="20577"/>
          <ac:spMkLst>
            <pc:docMk/>
            <pc:sldMk cId="3111326685" sldId="260"/>
            <ac:spMk id="3" creationId="{1C176085-B0A9-E3BF-3A9A-1D3DF445CCF4}"/>
          </ac:spMkLst>
        </pc:spChg>
      </pc:sldChg>
      <pc:sldChg chg="modSp mod">
        <pc:chgData name="Constantin Ovidiu Strinu (2321711)" userId="1487fcca-d381-41c2-9c33-77e769f3778e" providerId="ADAL" clId="{B98FB9B6-9532-4615-92E4-573803204555}" dt="2025-12-11T22:51:12.750" v="48" actId="20577"/>
        <pc:sldMkLst>
          <pc:docMk/>
          <pc:sldMk cId="3548388587" sldId="262"/>
        </pc:sldMkLst>
        <pc:spChg chg="mod">
          <ac:chgData name="Constantin Ovidiu Strinu (2321711)" userId="1487fcca-d381-41c2-9c33-77e769f3778e" providerId="ADAL" clId="{B98FB9B6-9532-4615-92E4-573803204555}" dt="2025-12-11T22:51:12.750" v="48" actId="20577"/>
          <ac:spMkLst>
            <pc:docMk/>
            <pc:sldMk cId="3548388587" sldId="262"/>
            <ac:spMk id="3" creationId="{9141E194-AA68-2E35-A72E-E1FDC92A3210}"/>
          </ac:spMkLst>
        </pc:spChg>
      </pc:sldChg>
      <pc:sldChg chg="modSp mod">
        <pc:chgData name="Constantin Ovidiu Strinu (2321711)" userId="1487fcca-d381-41c2-9c33-77e769f3778e" providerId="ADAL" clId="{B98FB9B6-9532-4615-92E4-573803204555}" dt="2025-12-11T22:51:51.303" v="59" actId="20577"/>
        <pc:sldMkLst>
          <pc:docMk/>
          <pc:sldMk cId="2471758796" sldId="263"/>
        </pc:sldMkLst>
        <pc:spChg chg="mod">
          <ac:chgData name="Constantin Ovidiu Strinu (2321711)" userId="1487fcca-d381-41c2-9c33-77e769f3778e" providerId="ADAL" clId="{B98FB9B6-9532-4615-92E4-573803204555}" dt="2025-12-11T22:51:51.303" v="59" actId="20577"/>
          <ac:spMkLst>
            <pc:docMk/>
            <pc:sldMk cId="2471758796" sldId="263"/>
            <ac:spMk id="3" creationId="{A9A9C2B1-85C0-0AC1-B3CE-B18A19F01ABC}"/>
          </ac:spMkLst>
        </pc:spChg>
      </pc:sldChg>
      <pc:sldChg chg="modSp">
        <pc:chgData name="Constantin Ovidiu Strinu (2321711)" userId="1487fcca-d381-41c2-9c33-77e769f3778e" providerId="ADAL" clId="{B98FB9B6-9532-4615-92E4-573803204555}" dt="2025-12-12T09:49:03.070" v="77"/>
        <pc:sldMkLst>
          <pc:docMk/>
          <pc:sldMk cId="457137416" sldId="264"/>
        </pc:sldMkLst>
        <pc:picChg chg="mod">
          <ac:chgData name="Constantin Ovidiu Strinu (2321711)" userId="1487fcca-d381-41c2-9c33-77e769f3778e" providerId="ADAL" clId="{B98FB9B6-9532-4615-92E4-573803204555}" dt="2025-12-12T09:49:03.070" v="77"/>
          <ac:picMkLst>
            <pc:docMk/>
            <pc:sldMk cId="457137416" sldId="264"/>
            <ac:picMk id="5" creationId="{C0BE59F7-AF4C-D423-5A14-06B14D0AD8AC}"/>
          </ac:picMkLst>
        </pc:picChg>
      </pc:sldChg>
      <pc:sldChg chg="modSp mod">
        <pc:chgData name="Constantin Ovidiu Strinu (2321711)" userId="1487fcca-d381-41c2-9c33-77e769f3778e" providerId="ADAL" clId="{B98FB9B6-9532-4615-92E4-573803204555}" dt="2025-12-12T09:48:44.168" v="76"/>
        <pc:sldMkLst>
          <pc:docMk/>
          <pc:sldMk cId="3028658336" sldId="265"/>
        </pc:sldMkLst>
        <pc:picChg chg="mod">
          <ac:chgData name="Constantin Ovidiu Strinu (2321711)" userId="1487fcca-d381-41c2-9c33-77e769f3778e" providerId="ADAL" clId="{B98FB9B6-9532-4615-92E4-573803204555}" dt="2025-12-12T09:48:44.168" v="76"/>
          <ac:picMkLst>
            <pc:docMk/>
            <pc:sldMk cId="3028658336" sldId="265"/>
            <ac:picMk id="5" creationId="{8F66BD40-33B3-94C9-1EEE-83DE1BBA90A4}"/>
          </ac:picMkLst>
        </pc:picChg>
      </pc:sldChg>
      <pc:sldChg chg="modSp mod">
        <pc:chgData name="Constantin Ovidiu Strinu (2321711)" userId="1487fcca-d381-41c2-9c33-77e769f3778e" providerId="ADAL" clId="{B98FB9B6-9532-4615-92E4-573803204555}" dt="2025-12-11T22:52:53.966" v="70" actId="20577"/>
        <pc:sldMkLst>
          <pc:docMk/>
          <pc:sldMk cId="2057345173" sldId="269"/>
        </pc:sldMkLst>
        <pc:spChg chg="mod">
          <ac:chgData name="Constantin Ovidiu Strinu (2321711)" userId="1487fcca-d381-41c2-9c33-77e769f3778e" providerId="ADAL" clId="{B98FB9B6-9532-4615-92E4-573803204555}" dt="2025-12-11T22:52:53.966" v="70" actId="20577"/>
          <ac:spMkLst>
            <pc:docMk/>
            <pc:sldMk cId="2057345173" sldId="269"/>
            <ac:spMk id="3" creationId="{7D6D2B1B-4E69-F46B-62CD-C0286B0C357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2DFF7D-D551-4C72-B7F2-0AA98FBF6F8D}" type="datetimeFigureOut">
              <a:rPr lang="en-GB" smtClean="0"/>
              <a:t>12/12/2025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459E6B-AE5D-4620-B4F9-ABE57201F79A}" type="slidenum">
              <a:rPr lang="en-GB" smtClean="0"/>
              <a:t>‹#›</a:t>
            </a:fld>
            <a:endParaRPr lang="en-GB"/>
          </a:p>
        </p:txBody>
      </p:sp>
    </p:spTree>
    <p:extLst>
      <p:ext uri="{BB962C8B-B14F-4D97-AF65-F5344CB8AC3E}">
        <p14:creationId xmlns:p14="http://schemas.microsoft.com/office/powerpoint/2010/main" val="2841920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539E9-499D-D9AB-E156-90BECF2BC775}"/>
              </a:ext>
            </a:extLst>
          </p:cNvPr>
          <p:cNvSpPr>
            <a:spLocks noGrp="1"/>
          </p:cNvSpPr>
          <p:nvPr>
            <p:ph type="ctrTitle"/>
          </p:nvPr>
        </p:nvSpPr>
        <p:spPr>
          <a:xfrm>
            <a:off x="1524000" y="1122363"/>
            <a:ext cx="9144000" cy="2387600"/>
          </a:xfrm>
        </p:spPr>
        <p:txBody>
          <a:bodyPr anchor="b"/>
          <a:lstStyle>
            <a:lvl1pPr algn="ctr">
              <a:defRPr sz="6000"/>
            </a:lvl1pPr>
          </a:lstStyle>
          <a:p>
            <a:r>
              <a:rPr lang="en-GB" dirty="0"/>
              <a:t>Click to edit Master title style</a:t>
            </a:r>
          </a:p>
        </p:txBody>
      </p:sp>
      <p:sp>
        <p:nvSpPr>
          <p:cNvPr id="3" name="Subtitle 2">
            <a:extLst>
              <a:ext uri="{FF2B5EF4-FFF2-40B4-BE49-F238E27FC236}">
                <a16:creationId xmlns:a16="http://schemas.microsoft.com/office/drawing/2014/main" id="{52E0B853-EBEF-C709-3A0D-CFCF9F0A5F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5EE98F28-E770-DE03-1D41-D16693008C0D}"/>
              </a:ext>
            </a:extLst>
          </p:cNvPr>
          <p:cNvSpPr>
            <a:spLocks noGrp="1"/>
          </p:cNvSpPr>
          <p:nvPr>
            <p:ph type="dt" sz="half" idx="10"/>
          </p:nvPr>
        </p:nvSpPr>
        <p:spPr/>
        <p:txBody>
          <a:bodyPr/>
          <a:lstStyle/>
          <a:p>
            <a:fld id="{245E8E2A-CC2A-46CF-A09E-C38349955F4D}" type="datetimeFigureOut">
              <a:rPr lang="en-GB" smtClean="0"/>
              <a:t>12/12/2025</a:t>
            </a:fld>
            <a:endParaRPr lang="en-GB"/>
          </a:p>
        </p:txBody>
      </p:sp>
      <p:sp>
        <p:nvSpPr>
          <p:cNvPr id="5" name="Footer Placeholder 4">
            <a:extLst>
              <a:ext uri="{FF2B5EF4-FFF2-40B4-BE49-F238E27FC236}">
                <a16:creationId xmlns:a16="http://schemas.microsoft.com/office/drawing/2014/main" id="{96F2150A-1662-5AC8-7ABE-67177A0F77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811B865-2D37-E8E0-0840-69E7D00392B1}"/>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4187826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48ACE-16D6-88E2-2751-57BBB4CAEDEA}"/>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0BBC47A4-6801-40A5-F7B4-7F5AA34D3A24}"/>
              </a:ext>
            </a:extLst>
          </p:cNvPr>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Date Placeholder 3">
            <a:extLst>
              <a:ext uri="{FF2B5EF4-FFF2-40B4-BE49-F238E27FC236}">
                <a16:creationId xmlns:a16="http://schemas.microsoft.com/office/drawing/2014/main" id="{2E33E138-0E13-EC83-CA77-612338D78CE6}"/>
              </a:ext>
            </a:extLst>
          </p:cNvPr>
          <p:cNvSpPr>
            <a:spLocks noGrp="1"/>
          </p:cNvSpPr>
          <p:nvPr>
            <p:ph type="dt" sz="half" idx="10"/>
          </p:nvPr>
        </p:nvSpPr>
        <p:spPr/>
        <p:txBody>
          <a:bodyPr/>
          <a:lstStyle/>
          <a:p>
            <a:fld id="{245E8E2A-CC2A-46CF-A09E-C38349955F4D}" type="datetimeFigureOut">
              <a:rPr lang="en-GB" smtClean="0"/>
              <a:t>12/12/2025</a:t>
            </a:fld>
            <a:endParaRPr lang="en-GB" dirty="0"/>
          </a:p>
        </p:txBody>
      </p:sp>
      <p:sp>
        <p:nvSpPr>
          <p:cNvPr id="5" name="Footer Placeholder 4">
            <a:extLst>
              <a:ext uri="{FF2B5EF4-FFF2-40B4-BE49-F238E27FC236}">
                <a16:creationId xmlns:a16="http://schemas.microsoft.com/office/drawing/2014/main" id="{4B19AB14-0F9B-D46D-E948-F9458C0A93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BE99E9-3335-D802-4BE3-64CE6B58B74B}"/>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4077079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B93EE-EFAD-AB4F-B253-B5E615731B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BE8920B-3F88-2E31-A30A-16078C5BB8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B885BF7-750C-CFDF-4FEB-80D7D17B2937}"/>
              </a:ext>
            </a:extLst>
          </p:cNvPr>
          <p:cNvSpPr>
            <a:spLocks noGrp="1"/>
          </p:cNvSpPr>
          <p:nvPr>
            <p:ph type="dt" sz="half" idx="10"/>
          </p:nvPr>
        </p:nvSpPr>
        <p:spPr/>
        <p:txBody>
          <a:bodyPr/>
          <a:lstStyle/>
          <a:p>
            <a:fld id="{245E8E2A-CC2A-46CF-A09E-C38349955F4D}" type="datetimeFigureOut">
              <a:rPr lang="en-GB" smtClean="0"/>
              <a:t>12/12/2025</a:t>
            </a:fld>
            <a:endParaRPr lang="en-GB"/>
          </a:p>
        </p:txBody>
      </p:sp>
      <p:sp>
        <p:nvSpPr>
          <p:cNvPr id="5" name="Footer Placeholder 4">
            <a:extLst>
              <a:ext uri="{FF2B5EF4-FFF2-40B4-BE49-F238E27FC236}">
                <a16:creationId xmlns:a16="http://schemas.microsoft.com/office/drawing/2014/main" id="{3EF95A63-BC87-4962-5026-AA4E0307F2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C80292-DF34-7FA5-C942-4D75351F35E3}"/>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2431422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E98DB-01D2-D7BF-999C-6B52582C59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3A34FE3-58EB-5600-C57E-65640462AE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FFE9662-6CAA-046D-9BD3-1A8F4764D47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EE239E0-9568-F73A-29A4-A88F945CB17B}"/>
              </a:ext>
            </a:extLst>
          </p:cNvPr>
          <p:cNvSpPr>
            <a:spLocks noGrp="1"/>
          </p:cNvSpPr>
          <p:nvPr>
            <p:ph type="dt" sz="half" idx="10"/>
          </p:nvPr>
        </p:nvSpPr>
        <p:spPr/>
        <p:txBody>
          <a:bodyPr/>
          <a:lstStyle/>
          <a:p>
            <a:fld id="{245E8E2A-CC2A-46CF-A09E-C38349955F4D}" type="datetimeFigureOut">
              <a:rPr lang="en-GB" smtClean="0"/>
              <a:t>12/12/2025</a:t>
            </a:fld>
            <a:endParaRPr lang="en-GB"/>
          </a:p>
        </p:txBody>
      </p:sp>
      <p:sp>
        <p:nvSpPr>
          <p:cNvPr id="6" name="Footer Placeholder 5">
            <a:extLst>
              <a:ext uri="{FF2B5EF4-FFF2-40B4-BE49-F238E27FC236}">
                <a16:creationId xmlns:a16="http://schemas.microsoft.com/office/drawing/2014/main" id="{F06E9A88-F74E-8789-0B1A-622D39794B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CBA5EB-DEE3-E1A7-1D85-44D26F8684DE}"/>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1178583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3A897-CAEB-6787-F32B-052545B8C59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DEC88E0-18D6-D18F-42C9-11C8794FA7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282118D-C543-B9D3-E3EF-E553D202BB2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65C8FFE-F4CC-0FEA-43FD-A360FBA5B4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B63A498-CE64-64F5-0304-3304CF38998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A858A5A-8B64-1473-C3A3-4FB5ABD75F7E}"/>
              </a:ext>
            </a:extLst>
          </p:cNvPr>
          <p:cNvSpPr>
            <a:spLocks noGrp="1"/>
          </p:cNvSpPr>
          <p:nvPr>
            <p:ph type="dt" sz="half" idx="10"/>
          </p:nvPr>
        </p:nvSpPr>
        <p:spPr/>
        <p:txBody>
          <a:bodyPr/>
          <a:lstStyle/>
          <a:p>
            <a:fld id="{245E8E2A-CC2A-46CF-A09E-C38349955F4D}" type="datetimeFigureOut">
              <a:rPr lang="en-GB" smtClean="0"/>
              <a:t>12/12/2025</a:t>
            </a:fld>
            <a:endParaRPr lang="en-GB"/>
          </a:p>
        </p:txBody>
      </p:sp>
      <p:sp>
        <p:nvSpPr>
          <p:cNvPr id="8" name="Footer Placeholder 7">
            <a:extLst>
              <a:ext uri="{FF2B5EF4-FFF2-40B4-BE49-F238E27FC236}">
                <a16:creationId xmlns:a16="http://schemas.microsoft.com/office/drawing/2014/main" id="{E01D0F43-2843-4479-12B0-CD3305C5BC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E6460B-23F3-656C-B9A2-F66DAC1D735A}"/>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1972268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F64A9-E6A2-3BC8-A76A-4FC943AB3FC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F2B96CF-3D1A-1BE9-9B78-7E4BE316F70F}"/>
              </a:ext>
            </a:extLst>
          </p:cNvPr>
          <p:cNvSpPr>
            <a:spLocks noGrp="1"/>
          </p:cNvSpPr>
          <p:nvPr>
            <p:ph type="dt" sz="half" idx="10"/>
          </p:nvPr>
        </p:nvSpPr>
        <p:spPr/>
        <p:txBody>
          <a:bodyPr/>
          <a:lstStyle/>
          <a:p>
            <a:fld id="{245E8E2A-CC2A-46CF-A09E-C38349955F4D}" type="datetimeFigureOut">
              <a:rPr lang="en-GB" smtClean="0"/>
              <a:t>12/12/2025</a:t>
            </a:fld>
            <a:endParaRPr lang="en-GB"/>
          </a:p>
        </p:txBody>
      </p:sp>
      <p:sp>
        <p:nvSpPr>
          <p:cNvPr id="4" name="Footer Placeholder 3">
            <a:extLst>
              <a:ext uri="{FF2B5EF4-FFF2-40B4-BE49-F238E27FC236}">
                <a16:creationId xmlns:a16="http://schemas.microsoft.com/office/drawing/2014/main" id="{5AA81E30-07C6-CBE0-60C9-422AA27A38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A5CEFD-DC47-DF20-9870-B0DF9677B491}"/>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1153056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79E208-E6E2-EBB2-29A1-21E8BC6D5A6D}"/>
              </a:ext>
            </a:extLst>
          </p:cNvPr>
          <p:cNvSpPr>
            <a:spLocks noGrp="1"/>
          </p:cNvSpPr>
          <p:nvPr>
            <p:ph type="dt" sz="half" idx="10"/>
          </p:nvPr>
        </p:nvSpPr>
        <p:spPr/>
        <p:txBody>
          <a:bodyPr/>
          <a:lstStyle/>
          <a:p>
            <a:fld id="{245E8E2A-CC2A-46CF-A09E-C38349955F4D}" type="datetimeFigureOut">
              <a:rPr lang="en-GB" smtClean="0"/>
              <a:t>12/12/2025</a:t>
            </a:fld>
            <a:endParaRPr lang="en-GB"/>
          </a:p>
        </p:txBody>
      </p:sp>
      <p:sp>
        <p:nvSpPr>
          <p:cNvPr id="3" name="Footer Placeholder 2">
            <a:extLst>
              <a:ext uri="{FF2B5EF4-FFF2-40B4-BE49-F238E27FC236}">
                <a16:creationId xmlns:a16="http://schemas.microsoft.com/office/drawing/2014/main" id="{C0364151-C13D-0C59-89AC-FEC52C60FF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680767-1F3F-29C5-4B26-C53DD7128677}"/>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309073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CB8DB-52E4-940A-088A-8B4C7DF19B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61EFA2C-AB84-61D2-562B-8CB7A9AC93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06D4D2F-D115-06B6-0FCE-90CDBE0BA1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6CD0AE-024B-28F9-0FCB-BDD4E31C749D}"/>
              </a:ext>
            </a:extLst>
          </p:cNvPr>
          <p:cNvSpPr>
            <a:spLocks noGrp="1"/>
          </p:cNvSpPr>
          <p:nvPr>
            <p:ph type="dt" sz="half" idx="10"/>
          </p:nvPr>
        </p:nvSpPr>
        <p:spPr/>
        <p:txBody>
          <a:bodyPr/>
          <a:lstStyle/>
          <a:p>
            <a:fld id="{245E8E2A-CC2A-46CF-A09E-C38349955F4D}" type="datetimeFigureOut">
              <a:rPr lang="en-GB" smtClean="0"/>
              <a:t>12/12/2025</a:t>
            </a:fld>
            <a:endParaRPr lang="en-GB"/>
          </a:p>
        </p:txBody>
      </p:sp>
      <p:sp>
        <p:nvSpPr>
          <p:cNvPr id="6" name="Footer Placeholder 5">
            <a:extLst>
              <a:ext uri="{FF2B5EF4-FFF2-40B4-BE49-F238E27FC236}">
                <a16:creationId xmlns:a16="http://schemas.microsoft.com/office/drawing/2014/main" id="{4C85C3DE-5A45-F3F1-DCD8-3591A315BC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C2413E-CE3D-7F8F-3B3E-BBEA9064765A}"/>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2242336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3B661-40D6-D421-B069-07D99221CF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1B5D590-EEA8-D64E-9B54-4DDC04D3C2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7C9973-1A33-F0A7-B53F-2411CD16F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6B03AA-E485-6469-F308-718F6FE96BF4}"/>
              </a:ext>
            </a:extLst>
          </p:cNvPr>
          <p:cNvSpPr>
            <a:spLocks noGrp="1"/>
          </p:cNvSpPr>
          <p:nvPr>
            <p:ph type="dt" sz="half" idx="10"/>
          </p:nvPr>
        </p:nvSpPr>
        <p:spPr/>
        <p:txBody>
          <a:bodyPr/>
          <a:lstStyle/>
          <a:p>
            <a:fld id="{245E8E2A-CC2A-46CF-A09E-C38349955F4D}" type="datetimeFigureOut">
              <a:rPr lang="en-GB" smtClean="0"/>
              <a:t>12/12/2025</a:t>
            </a:fld>
            <a:endParaRPr lang="en-GB"/>
          </a:p>
        </p:txBody>
      </p:sp>
      <p:sp>
        <p:nvSpPr>
          <p:cNvPr id="6" name="Footer Placeholder 5">
            <a:extLst>
              <a:ext uri="{FF2B5EF4-FFF2-40B4-BE49-F238E27FC236}">
                <a16:creationId xmlns:a16="http://schemas.microsoft.com/office/drawing/2014/main" id="{00A56EBB-A87A-BFB5-79D7-E23A80038A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83F7C5-5321-9C96-011C-E968543DCEAE}"/>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1312640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87AF8-D179-1211-3ADD-E98F0D1DFAD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7D6B8F6-3023-48A6-EF68-D67CC12AC67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86A663-42D6-C0B0-E97E-2C933B57258A}"/>
              </a:ext>
            </a:extLst>
          </p:cNvPr>
          <p:cNvSpPr>
            <a:spLocks noGrp="1"/>
          </p:cNvSpPr>
          <p:nvPr>
            <p:ph type="dt" sz="half" idx="10"/>
          </p:nvPr>
        </p:nvSpPr>
        <p:spPr/>
        <p:txBody>
          <a:bodyPr/>
          <a:lstStyle/>
          <a:p>
            <a:fld id="{245E8E2A-CC2A-46CF-A09E-C38349955F4D}" type="datetimeFigureOut">
              <a:rPr lang="en-GB" smtClean="0"/>
              <a:t>12/12/2025</a:t>
            </a:fld>
            <a:endParaRPr lang="en-GB"/>
          </a:p>
        </p:txBody>
      </p:sp>
      <p:sp>
        <p:nvSpPr>
          <p:cNvPr id="5" name="Footer Placeholder 4">
            <a:extLst>
              <a:ext uri="{FF2B5EF4-FFF2-40B4-BE49-F238E27FC236}">
                <a16:creationId xmlns:a16="http://schemas.microsoft.com/office/drawing/2014/main" id="{8A280107-C445-3C16-F4ED-249F7D4471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F40AD6-09C7-51A8-EA4B-D8C2DC48E93C}"/>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656030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AD038C-F455-59B9-14B0-275DEBADED0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859218D-9E8B-D118-EB3F-6B00BEFD750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21203D-F730-BEA6-D53D-A4C5600D1DEC}"/>
              </a:ext>
            </a:extLst>
          </p:cNvPr>
          <p:cNvSpPr>
            <a:spLocks noGrp="1"/>
          </p:cNvSpPr>
          <p:nvPr>
            <p:ph type="dt" sz="half" idx="10"/>
          </p:nvPr>
        </p:nvSpPr>
        <p:spPr/>
        <p:txBody>
          <a:bodyPr/>
          <a:lstStyle/>
          <a:p>
            <a:fld id="{245E8E2A-CC2A-46CF-A09E-C38349955F4D}" type="datetimeFigureOut">
              <a:rPr lang="en-GB" smtClean="0"/>
              <a:t>12/12/2025</a:t>
            </a:fld>
            <a:endParaRPr lang="en-GB"/>
          </a:p>
        </p:txBody>
      </p:sp>
      <p:sp>
        <p:nvSpPr>
          <p:cNvPr id="5" name="Footer Placeholder 4">
            <a:extLst>
              <a:ext uri="{FF2B5EF4-FFF2-40B4-BE49-F238E27FC236}">
                <a16:creationId xmlns:a16="http://schemas.microsoft.com/office/drawing/2014/main" id="{2C82506C-2D3F-1D9B-64A6-6256D7BC8D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AEC2BA-1A58-81AA-F7F9-26D0B1464F21}"/>
              </a:ext>
            </a:extLst>
          </p:cNvPr>
          <p:cNvSpPr>
            <a:spLocks noGrp="1"/>
          </p:cNvSpPr>
          <p:nvPr>
            <p:ph type="sldNum" sz="quarter" idx="12"/>
          </p:nvPr>
        </p:nvSpPr>
        <p:spPr/>
        <p:txBody>
          <a:bodyPr/>
          <a:lstStyle/>
          <a:p>
            <a:fld id="{2E7D20A9-7DA0-4A28-8A18-8F98AA0D3E54}" type="slidenum">
              <a:rPr lang="en-GB" smtClean="0"/>
              <a:t>‹#›</a:t>
            </a:fld>
            <a:endParaRPr lang="en-GB"/>
          </a:p>
        </p:txBody>
      </p:sp>
    </p:spTree>
    <p:extLst>
      <p:ext uri="{BB962C8B-B14F-4D97-AF65-F5344CB8AC3E}">
        <p14:creationId xmlns:p14="http://schemas.microsoft.com/office/powerpoint/2010/main" val="212151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4EFE7"/>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FD9CBD-3FDF-0FCA-A3D3-F2EEE09BD0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9262D0F-0DE3-BB34-651B-75F19065F4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57A7B9-1BAE-416D-6099-518BA56D51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5E8E2A-CC2A-46CF-A09E-C38349955F4D}" type="datetimeFigureOut">
              <a:rPr lang="en-GB" smtClean="0"/>
              <a:t>12/12/2025</a:t>
            </a:fld>
            <a:endParaRPr lang="en-GB"/>
          </a:p>
        </p:txBody>
      </p:sp>
      <p:sp>
        <p:nvSpPr>
          <p:cNvPr id="5" name="Footer Placeholder 4">
            <a:extLst>
              <a:ext uri="{FF2B5EF4-FFF2-40B4-BE49-F238E27FC236}">
                <a16:creationId xmlns:a16="http://schemas.microsoft.com/office/drawing/2014/main" id="{0C0EB2A7-BED8-521C-675E-B46C1A5133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EB09B75-F936-A3AF-3804-CBB6696415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7D20A9-7DA0-4A28-8A18-8F98AA0D3E54}" type="slidenum">
              <a:rPr lang="en-GB" smtClean="0"/>
              <a:t>‹#›</a:t>
            </a:fld>
            <a:endParaRPr lang="en-GB"/>
          </a:p>
        </p:txBody>
      </p:sp>
    </p:spTree>
    <p:extLst>
      <p:ext uri="{BB962C8B-B14F-4D97-AF65-F5344CB8AC3E}">
        <p14:creationId xmlns:p14="http://schemas.microsoft.com/office/powerpoint/2010/main" val="4784404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www.reliablesoft.net/how-long-does-it-take-to-learn-digital-marketing/"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ixabay.com/en/communication-icons-internet-media-1296385/"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outreachmonks.com/optimized-content-marketing/"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eooptimizers.com/blog/search-engine-optimization-strategie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penaccessgovernment.org/top-5-challenges-when-migrating-to-the-cloud/162580/"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ducations.com/cyber-security/full-time"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flickr.com/photos/opengridscheduler/22468805072/"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43B53-754E-226C-4E84-14060B256A22}"/>
              </a:ext>
            </a:extLst>
          </p:cNvPr>
          <p:cNvSpPr>
            <a:spLocks noGrp="1"/>
          </p:cNvSpPr>
          <p:nvPr>
            <p:ph type="ctrTitle"/>
          </p:nvPr>
        </p:nvSpPr>
        <p:spPr>
          <a:xfrm>
            <a:off x="1524000" y="779388"/>
            <a:ext cx="9144000" cy="2730575"/>
          </a:xfrm>
        </p:spPr>
        <p:txBody>
          <a:bodyPr>
            <a:noAutofit/>
          </a:bodyPr>
          <a:lstStyle/>
          <a:p>
            <a:r>
              <a:rPr lang="en-GB" dirty="0"/>
              <a:t>ELITE</a:t>
            </a:r>
            <a:br>
              <a:rPr lang="en-GB" dirty="0"/>
            </a:br>
            <a:r>
              <a:rPr lang="en-GB" dirty="0"/>
              <a:t>WELLNESS</a:t>
            </a:r>
            <a:br>
              <a:rPr lang="en-GB" dirty="0"/>
            </a:br>
            <a:r>
              <a:rPr lang="en-GB" dirty="0"/>
              <a:t>SPA</a:t>
            </a:r>
          </a:p>
        </p:txBody>
      </p:sp>
      <p:sp>
        <p:nvSpPr>
          <p:cNvPr id="3" name="Subtitle 2">
            <a:extLst>
              <a:ext uri="{FF2B5EF4-FFF2-40B4-BE49-F238E27FC236}">
                <a16:creationId xmlns:a16="http://schemas.microsoft.com/office/drawing/2014/main" id="{242AC2F5-88DD-4317-7437-7C3CDE56A615}"/>
              </a:ext>
            </a:extLst>
          </p:cNvPr>
          <p:cNvSpPr>
            <a:spLocks noGrp="1"/>
          </p:cNvSpPr>
          <p:nvPr>
            <p:ph type="subTitle" idx="1"/>
          </p:nvPr>
        </p:nvSpPr>
        <p:spPr>
          <a:xfrm>
            <a:off x="1524000" y="3835570"/>
            <a:ext cx="9144000" cy="718019"/>
          </a:xfrm>
          <a:solidFill>
            <a:srgbClr val="E8E3DA"/>
          </a:solidFill>
          <a:ln>
            <a:solidFill>
              <a:srgbClr val="D3C2A3"/>
            </a:solidFill>
          </a:ln>
        </p:spPr>
        <p:txBody>
          <a:bodyPr>
            <a:normAutofit lnSpcReduction="10000"/>
          </a:bodyPr>
          <a:lstStyle/>
          <a:p>
            <a:r>
              <a:rPr lang="en-GB" dirty="0">
                <a:solidFill>
                  <a:srgbClr val="1C1C1C"/>
                </a:solidFill>
              </a:rPr>
              <a:t>DIGITAL PRESENCE STRATEGY &amp; DEVELOPMENT PLAN</a:t>
            </a:r>
            <a:br>
              <a:rPr lang="en-GB" dirty="0">
                <a:solidFill>
                  <a:srgbClr val="1C1C1C"/>
                </a:solidFill>
              </a:rPr>
            </a:br>
            <a:r>
              <a:rPr lang="en-GB" dirty="0">
                <a:solidFill>
                  <a:srgbClr val="1C1C1C"/>
                </a:solidFill>
              </a:rPr>
              <a:t>REJUVENATE • REFRESH • RENEW</a:t>
            </a:r>
          </a:p>
        </p:txBody>
      </p:sp>
      <p:sp>
        <p:nvSpPr>
          <p:cNvPr id="4" name="Subtitle 2">
            <a:extLst>
              <a:ext uri="{FF2B5EF4-FFF2-40B4-BE49-F238E27FC236}">
                <a16:creationId xmlns:a16="http://schemas.microsoft.com/office/drawing/2014/main" id="{1ED5755B-4F86-68C6-519E-19EA92D27DBE}"/>
              </a:ext>
            </a:extLst>
          </p:cNvPr>
          <p:cNvSpPr txBox="1">
            <a:spLocks/>
          </p:cNvSpPr>
          <p:nvPr/>
        </p:nvSpPr>
        <p:spPr>
          <a:xfrm>
            <a:off x="1524000" y="4762244"/>
            <a:ext cx="9144000" cy="1632419"/>
          </a:xfrm>
          <a:prstGeom prst="rect">
            <a:avLst/>
          </a:prstGeom>
          <a:solidFill>
            <a:srgbClr val="E8E3DA"/>
          </a:solidFill>
          <a:ln>
            <a:solidFill>
              <a:srgbClr val="D3C2A3"/>
            </a:solidFill>
          </a:ln>
        </p:spPr>
        <p:txBody>
          <a:bodyPr vert="horz" lIns="91440" tIns="45720" rIns="91440" bIns="45720" rtlCol="0">
            <a:normAutofit fontScale="8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1C1C1C"/>
                </a:solidFill>
              </a:rPr>
              <a:t>Constantin Strinu • 2321711 • UWTSD</a:t>
            </a:r>
          </a:p>
          <a:p>
            <a:r>
              <a:rPr lang="en-GB" dirty="0"/>
              <a:t>Business and Web Management - ACCA5019 </a:t>
            </a:r>
          </a:p>
          <a:p>
            <a:r>
              <a:rPr lang="en-GB" dirty="0"/>
              <a:t>Lecturer: Md. </a:t>
            </a:r>
            <a:r>
              <a:rPr lang="en-GB" dirty="0" err="1"/>
              <a:t>Sadeque</a:t>
            </a:r>
            <a:r>
              <a:rPr lang="en-GB" dirty="0"/>
              <a:t> Imam Shaikh </a:t>
            </a:r>
          </a:p>
          <a:p>
            <a:r>
              <a:rPr lang="en-GB" dirty="0"/>
              <a:t>Component 2 - Presentation of Plans and Strategies for an Online Presence for a Business </a:t>
            </a:r>
            <a:endParaRPr lang="en-GB" dirty="0">
              <a:solidFill>
                <a:srgbClr val="1C1C1C"/>
              </a:solidFill>
            </a:endParaRPr>
          </a:p>
        </p:txBody>
      </p:sp>
    </p:spTree>
    <p:extLst>
      <p:ext uri="{BB962C8B-B14F-4D97-AF65-F5344CB8AC3E}">
        <p14:creationId xmlns:p14="http://schemas.microsoft.com/office/powerpoint/2010/main" val="3656314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BE1E4-4B28-7EF5-AA46-88704FBF4C10}"/>
              </a:ext>
            </a:extLst>
          </p:cNvPr>
          <p:cNvSpPr>
            <a:spLocks noGrp="1"/>
          </p:cNvSpPr>
          <p:nvPr>
            <p:ph type="title"/>
          </p:nvPr>
        </p:nvSpPr>
        <p:spPr/>
        <p:txBody>
          <a:bodyPr/>
          <a:lstStyle/>
          <a:p>
            <a:r>
              <a:rPr lang="en-GB"/>
              <a:t>INTRODUCTION &amp; OBJECTIVES</a:t>
            </a:r>
            <a:endParaRPr lang="en-GB" dirty="0"/>
          </a:p>
        </p:txBody>
      </p:sp>
      <p:sp>
        <p:nvSpPr>
          <p:cNvPr id="3" name="Content Placeholder 2">
            <a:extLst>
              <a:ext uri="{FF2B5EF4-FFF2-40B4-BE49-F238E27FC236}">
                <a16:creationId xmlns:a16="http://schemas.microsoft.com/office/drawing/2014/main" id="{3E04F900-7D9D-A49B-3138-3143F7C78F09}"/>
              </a:ext>
            </a:extLst>
          </p:cNvPr>
          <p:cNvSpPr>
            <a:spLocks noGrp="1"/>
          </p:cNvSpPr>
          <p:nvPr>
            <p:ph idx="1"/>
          </p:nvPr>
        </p:nvSpPr>
        <p:spPr>
          <a:xfrm>
            <a:off x="838200" y="1825625"/>
            <a:ext cx="6366536" cy="4667250"/>
          </a:xfrm>
          <a:solidFill>
            <a:srgbClr val="E8E3DA"/>
          </a:solidFill>
          <a:ln>
            <a:solidFill>
              <a:srgbClr val="D3C2A3"/>
            </a:solidFill>
          </a:ln>
        </p:spPr>
        <p:txBody>
          <a:bodyPr>
            <a:normAutofit fontScale="77500" lnSpcReduction="20000"/>
          </a:bodyPr>
          <a:lstStyle/>
          <a:p>
            <a:pPr marL="0" indent="0">
              <a:buNone/>
            </a:pPr>
            <a:r>
              <a:rPr lang="en-GB" sz="2400" dirty="0"/>
              <a:t>The wellness industry has grown significantly in recent years, driven by increased demand for premium self-care experiences and digital convenience. For </a:t>
            </a:r>
            <a:r>
              <a:rPr lang="en-GB" sz="2400" b="1" dirty="0"/>
              <a:t>Elite Wellness Spa</a:t>
            </a:r>
            <a:r>
              <a:rPr lang="en-GB" sz="2400" dirty="0"/>
              <a:t>, a strong online presence is essential for communicating its luxury positioning, building client trust, and supporting long-term growth. Studies show that modern wellness consumers rely heavily on online search, reviews, and visual branding when making purchasing decisions [1][2]. In a saturated market, a strategic digital framework is therefore necessary to ensure the spa remains competitive and visible.</a:t>
            </a:r>
          </a:p>
          <a:p>
            <a:pPr marL="0" indent="0">
              <a:buNone/>
            </a:pPr>
            <a:r>
              <a:rPr lang="en-GB" sz="2400" dirty="0"/>
              <a:t>This presentation proposes an integrated strategy that brings together </a:t>
            </a:r>
            <a:r>
              <a:rPr lang="en-GB" sz="2400" b="1" dirty="0"/>
              <a:t>branding, marketing, cloud computing</a:t>
            </a:r>
            <a:r>
              <a:rPr lang="en-GB" sz="2400" dirty="0"/>
              <a:t>, and </a:t>
            </a:r>
            <a:r>
              <a:rPr lang="en-GB" sz="2400" b="1" dirty="0"/>
              <a:t>cybersecurity</a:t>
            </a:r>
            <a:r>
              <a:rPr lang="en-GB" sz="2400" dirty="0"/>
              <a:t> to establish a refined digital ecosystem aligned with the spa’s core values of </a:t>
            </a:r>
            <a:r>
              <a:rPr lang="en-GB" sz="2400" b="1" dirty="0"/>
              <a:t>serenity and exclusivity</a:t>
            </a:r>
            <a:r>
              <a:rPr lang="en-GB" sz="2400" dirty="0"/>
              <a:t>. Each element is designed to enhance user experience, improve client engagement, and optimise operational efficiency. The overarching aim is to develop a cohesive digital identity that reflects the elegance and tranquillity of Elite Wellness Spa’s physical environment, while meeting the evolving expectations of wellness consumers in a digitally connected world [3].</a:t>
            </a:r>
          </a:p>
          <a:p>
            <a:endParaRPr lang="en-GB" dirty="0"/>
          </a:p>
        </p:txBody>
      </p:sp>
      <p:pic>
        <p:nvPicPr>
          <p:cNvPr id="5" name="Picture 4" descr="Person drawing bath with retro tub">
            <a:extLst>
              <a:ext uri="{FF2B5EF4-FFF2-40B4-BE49-F238E27FC236}">
                <a16:creationId xmlns:a16="http://schemas.microsoft.com/office/drawing/2014/main" id="{F1E45839-6F80-FACC-25CD-4F31C137F7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8825" y="3247708"/>
            <a:ext cx="3712158" cy="2929255"/>
          </a:xfrm>
          <a:prstGeom prst="rect">
            <a:avLst/>
          </a:prstGeom>
        </p:spPr>
      </p:pic>
    </p:spTree>
    <p:extLst>
      <p:ext uri="{BB962C8B-B14F-4D97-AF65-F5344CB8AC3E}">
        <p14:creationId xmlns:p14="http://schemas.microsoft.com/office/powerpoint/2010/main" val="3996197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F685B-EB16-8DEA-AA73-FCB5D543FFBA}"/>
              </a:ext>
            </a:extLst>
          </p:cNvPr>
          <p:cNvSpPr>
            <a:spLocks noGrp="1"/>
          </p:cNvSpPr>
          <p:nvPr>
            <p:ph type="title"/>
          </p:nvPr>
        </p:nvSpPr>
        <p:spPr/>
        <p:txBody>
          <a:bodyPr/>
          <a:lstStyle/>
          <a:p>
            <a:r>
              <a:rPr lang="en-GB" dirty="0"/>
              <a:t>BRAND IDENTITY</a:t>
            </a:r>
          </a:p>
        </p:txBody>
      </p:sp>
      <p:sp>
        <p:nvSpPr>
          <p:cNvPr id="12" name="Rectangle 1">
            <a:extLst>
              <a:ext uri="{FF2B5EF4-FFF2-40B4-BE49-F238E27FC236}">
                <a16:creationId xmlns:a16="http://schemas.microsoft.com/office/drawing/2014/main" id="{F7E14947-233F-13F0-1E50-1BB978C8AB7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#4A3F35</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Content Placeholder 13">
            <a:extLst>
              <a:ext uri="{FF2B5EF4-FFF2-40B4-BE49-F238E27FC236}">
                <a16:creationId xmlns:a16="http://schemas.microsoft.com/office/drawing/2014/main" id="{BBE34F55-2889-5D2A-C89F-9318A8D5D8C3}"/>
              </a:ext>
            </a:extLst>
          </p:cNvPr>
          <p:cNvSpPr>
            <a:spLocks noGrp="1"/>
          </p:cNvSpPr>
          <p:nvPr>
            <p:ph idx="1"/>
          </p:nvPr>
        </p:nvSpPr>
        <p:spPr>
          <a:xfrm>
            <a:off x="838200" y="1825624"/>
            <a:ext cx="10515600" cy="4452437"/>
          </a:xfrm>
        </p:spPr>
        <p:txBody>
          <a:bodyPr>
            <a:normAutofit fontScale="85000" lnSpcReduction="10000"/>
          </a:bodyPr>
          <a:lstStyle/>
          <a:p>
            <a:pPr marL="0" indent="0">
              <a:buNone/>
            </a:pPr>
            <a:r>
              <a:rPr lang="en-GB" dirty="0"/>
              <a:t>Brand identity plays a key role in shaping first impressions, client expectations, and emotional connection. </a:t>
            </a:r>
            <a:r>
              <a:rPr lang="en-GB" b="1" dirty="0"/>
              <a:t>Elite Wellness Spa’s</a:t>
            </a:r>
            <a:r>
              <a:rPr lang="en-GB" dirty="0"/>
              <a:t> visual identity draws from luxury wellness brands that use minimalism, soft colour palettes, and spacious design to convey calm, safety, and exclusivity [4]. The proposed aesthetic features a refined palette of warm linen (#F4EFE7), stone sand (#E8E3DA), muted clay (#C7B8A6), and deep umber (#4A3F35), tones selected to promote psychological comfort and align with premium wellness branding standards [5].</a:t>
            </a:r>
          </a:p>
          <a:p>
            <a:pPr marL="0" indent="0">
              <a:buNone/>
            </a:pPr>
            <a:r>
              <a:rPr lang="en-GB" dirty="0"/>
              <a:t>Typography reinforces this positioning: </a:t>
            </a:r>
            <a:r>
              <a:rPr lang="en-GB" i="1" dirty="0"/>
              <a:t>Playfair Display</a:t>
            </a:r>
            <a:r>
              <a:rPr lang="en-GB" dirty="0"/>
              <a:t> evokes elegance and tradition, while </a:t>
            </a:r>
            <a:r>
              <a:rPr lang="en-GB" i="1" dirty="0"/>
              <a:t>Inter Light</a:t>
            </a:r>
            <a:r>
              <a:rPr lang="en-GB" dirty="0"/>
              <a:t> adds modern readability. Combined, they establish a sophisticated visual hierarchy. This design system ensures consistency across digital platforms, including the website, social media, and promotional materials. By adopting a calm, minimalist aesthetic, Elite Wellness Spa distinguishes itself from mainstream competitors and appeals to affluent clients who prioritise luxury, well-being, and holistic experiences [6].</a:t>
            </a:r>
          </a:p>
          <a:p>
            <a:endParaRPr lang="en-GB" dirty="0"/>
          </a:p>
        </p:txBody>
      </p:sp>
    </p:spTree>
    <p:extLst>
      <p:ext uri="{BB962C8B-B14F-4D97-AF65-F5344CB8AC3E}">
        <p14:creationId xmlns:p14="http://schemas.microsoft.com/office/powerpoint/2010/main" val="3400882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2A74F-451D-FB1A-5BD0-483CD705AD63}"/>
              </a:ext>
            </a:extLst>
          </p:cNvPr>
          <p:cNvSpPr>
            <a:spLocks noGrp="1"/>
          </p:cNvSpPr>
          <p:nvPr>
            <p:ph type="title"/>
          </p:nvPr>
        </p:nvSpPr>
        <p:spPr/>
        <p:txBody>
          <a:bodyPr/>
          <a:lstStyle/>
          <a:p>
            <a:r>
              <a:rPr lang="en-GB" dirty="0"/>
              <a:t>BRANDING: LOGO &amp; BRAND STORY</a:t>
            </a:r>
          </a:p>
        </p:txBody>
      </p:sp>
      <p:sp>
        <p:nvSpPr>
          <p:cNvPr id="3" name="Content Placeholder 2">
            <a:extLst>
              <a:ext uri="{FF2B5EF4-FFF2-40B4-BE49-F238E27FC236}">
                <a16:creationId xmlns:a16="http://schemas.microsoft.com/office/drawing/2014/main" id="{1C176085-B0A9-E3BF-3A9A-1D3DF445CCF4}"/>
              </a:ext>
            </a:extLst>
          </p:cNvPr>
          <p:cNvSpPr>
            <a:spLocks noGrp="1"/>
          </p:cNvSpPr>
          <p:nvPr>
            <p:ph idx="1"/>
          </p:nvPr>
        </p:nvSpPr>
        <p:spPr>
          <a:xfrm>
            <a:off x="838200" y="1825625"/>
            <a:ext cx="5992184" cy="3978866"/>
          </a:xfrm>
          <a:solidFill>
            <a:srgbClr val="E8E3DA"/>
          </a:solidFill>
          <a:ln>
            <a:solidFill>
              <a:srgbClr val="D3C2A3"/>
            </a:solidFill>
          </a:ln>
        </p:spPr>
        <p:txBody>
          <a:bodyPr>
            <a:normAutofit fontScale="40000" lnSpcReduction="20000"/>
          </a:bodyPr>
          <a:lstStyle/>
          <a:p>
            <a:pPr marL="0" indent="0">
              <a:buNone/>
            </a:pPr>
            <a:r>
              <a:rPr lang="en-GB" sz="3800" dirty="0"/>
              <a:t>The recommended logo design features a minimalist lotus and flowing wave symbol, both widely recognised as representing renewal, balance, and inner peace [7]. A thin soft-gold outline adds a sense of refinement and premium quality without compromising the clean, understated aesthetic. This minimalist approach reflects contemporary luxury branding, where simplicity is closely linked to professionalism and trust.</a:t>
            </a:r>
          </a:p>
          <a:p>
            <a:pPr marL="0" indent="0">
              <a:buNone/>
            </a:pPr>
            <a:r>
              <a:rPr lang="en-GB" sz="3800" dirty="0"/>
              <a:t>The brand narrative positions </a:t>
            </a:r>
            <a:r>
              <a:rPr lang="en-GB" sz="3800" b="1" dirty="0"/>
              <a:t>Elite Wellness Spa</a:t>
            </a:r>
            <a:r>
              <a:rPr lang="en-GB" sz="3800" dirty="0"/>
              <a:t> as a sanctuary focused on restoring physical and emotional well-being through personalised treatments and holistic care. This storytelling approach aligns with emotional branding theory, which emphasises that consumers form stronger connections with brands that demonstrate authenticity, purpose, and alignment with personal values [8]. By highlighting themes of tranquillity, exclusivity, and rejuvenation, the brand appeals to wellness, focused clients aged 25–60 who seek premium self-care experiences.</a:t>
            </a:r>
          </a:p>
          <a:p>
            <a:pPr marL="0" indent="0">
              <a:buNone/>
            </a:pPr>
            <a:r>
              <a:rPr lang="en-GB" sz="3800" dirty="0"/>
              <a:t>Together, the cohesive logo and emotionally driven brand story contribute to a distinct visual and psychological identity. This strengthens brand recall and fosters long-term customer loyalty within the competitive luxury wellness sector [9]</a:t>
            </a:r>
          </a:p>
          <a:p>
            <a:endParaRPr lang="en-GB" dirty="0"/>
          </a:p>
        </p:txBody>
      </p:sp>
      <p:pic>
        <p:nvPicPr>
          <p:cNvPr id="5" name="Picture 4" descr="A logo on the water&#10;&#10;AI-generated content may be incorrect.">
            <a:extLst>
              <a:ext uri="{FF2B5EF4-FFF2-40B4-BE49-F238E27FC236}">
                <a16:creationId xmlns:a16="http://schemas.microsoft.com/office/drawing/2014/main" id="{F40042A6-897A-04C0-2FB3-007B356693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86873" y="2198097"/>
            <a:ext cx="4211252" cy="3606394"/>
          </a:xfrm>
          <a:prstGeom prst="rect">
            <a:avLst/>
          </a:prstGeom>
        </p:spPr>
      </p:pic>
    </p:spTree>
    <p:extLst>
      <p:ext uri="{BB962C8B-B14F-4D97-AF65-F5344CB8AC3E}">
        <p14:creationId xmlns:p14="http://schemas.microsoft.com/office/powerpoint/2010/main" val="3111326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1CC00-28F9-8C82-DB8E-C379FA3135BB}"/>
              </a:ext>
            </a:extLst>
          </p:cNvPr>
          <p:cNvSpPr>
            <a:spLocks noGrp="1"/>
          </p:cNvSpPr>
          <p:nvPr>
            <p:ph type="title"/>
          </p:nvPr>
        </p:nvSpPr>
        <p:spPr/>
        <p:txBody>
          <a:bodyPr/>
          <a:lstStyle/>
          <a:p>
            <a:r>
              <a:rPr lang="en-GB" dirty="0"/>
              <a:t>MARKETING STRATEGY OVERVIEW</a:t>
            </a:r>
          </a:p>
        </p:txBody>
      </p:sp>
      <p:sp>
        <p:nvSpPr>
          <p:cNvPr id="3" name="Content Placeholder 2">
            <a:extLst>
              <a:ext uri="{FF2B5EF4-FFF2-40B4-BE49-F238E27FC236}">
                <a16:creationId xmlns:a16="http://schemas.microsoft.com/office/drawing/2014/main" id="{9141E194-AA68-2E35-A72E-E1FDC92A3210}"/>
              </a:ext>
            </a:extLst>
          </p:cNvPr>
          <p:cNvSpPr>
            <a:spLocks noGrp="1"/>
          </p:cNvSpPr>
          <p:nvPr>
            <p:ph idx="1"/>
          </p:nvPr>
        </p:nvSpPr>
        <p:spPr>
          <a:xfrm>
            <a:off x="838199" y="1923816"/>
            <a:ext cx="7164335" cy="4351338"/>
          </a:xfrm>
          <a:solidFill>
            <a:srgbClr val="E8E3DA"/>
          </a:solidFill>
          <a:ln>
            <a:solidFill>
              <a:srgbClr val="D3C2A3"/>
            </a:solidFill>
          </a:ln>
        </p:spPr>
        <p:txBody>
          <a:bodyPr>
            <a:normAutofit fontScale="77500" lnSpcReduction="20000"/>
          </a:bodyPr>
          <a:lstStyle/>
          <a:p>
            <a:pPr marL="0" indent="0">
              <a:buNone/>
            </a:pPr>
            <a:r>
              <a:rPr lang="en-GB" sz="2400" dirty="0"/>
              <a:t>The marketing strategy for </a:t>
            </a:r>
            <a:r>
              <a:rPr lang="en-GB" sz="2400" b="1" dirty="0"/>
              <a:t>Elite Wellness Spa</a:t>
            </a:r>
            <a:r>
              <a:rPr lang="en-GB" sz="2400" dirty="0"/>
              <a:t> integrates visual storytelling, educational content, and search engine optimisation (SEO) to effectively engage a luxury-focused audience. Research indicates that wellness consumers respond positively to calming imagery, consistent brand messaging, and content that reflects expertise in holistic well-being [10]. Accordingly, the strategy focuses on platforms that support strong visual impact and sustained user engagement.</a:t>
            </a:r>
          </a:p>
          <a:p>
            <a:pPr marL="0" indent="0">
              <a:buNone/>
            </a:pPr>
            <a:r>
              <a:rPr lang="en-GB" sz="2400" b="1" dirty="0"/>
              <a:t>Instagram</a:t>
            </a:r>
            <a:r>
              <a:rPr lang="en-GB" sz="2400" dirty="0"/>
              <a:t> and </a:t>
            </a:r>
            <a:r>
              <a:rPr lang="en-GB" sz="2400" b="1" dirty="0"/>
              <a:t>Pinterest</a:t>
            </a:r>
            <a:r>
              <a:rPr lang="en-GB" sz="2400" dirty="0"/>
              <a:t> are used to showcase high-quality imagery and aesthetic storytelling, presenting the spa’s treatments, atmosphere, and sensory appeal. Content marketing, such as wellness guides and aromatherapy insights, reinforces brand authority and builds trust with clients seeking informed self-care choices. In parallel, SEO ensures that the spa appears in relevant organic search results, particularly for users seeking premium or holistic services.</a:t>
            </a:r>
          </a:p>
          <a:p>
            <a:pPr marL="0" indent="0">
              <a:buNone/>
            </a:pPr>
            <a:r>
              <a:rPr lang="en-GB" sz="2400" dirty="0"/>
              <a:t>This multi-channel approach supports a cohesive and recognisable digital identity. By combining visual appeal with informative content and search visibility, Elite Wellness Spa can attract high-value clients and reinforce its positioning within the competitive luxury wellness market [11].</a:t>
            </a:r>
          </a:p>
        </p:txBody>
      </p:sp>
      <p:pic>
        <p:nvPicPr>
          <p:cNvPr id="8" name="Picture 7" descr="A diagram of a marketing strategy&#10;&#10;AI-generated content may be incorrect.">
            <a:extLst>
              <a:ext uri="{FF2B5EF4-FFF2-40B4-BE49-F238E27FC236}">
                <a16:creationId xmlns:a16="http://schemas.microsoft.com/office/drawing/2014/main" id="{BC0FF1CA-7D84-EF00-0986-253B36792C1D}"/>
              </a:ext>
            </a:extLst>
          </p:cNvPr>
          <p:cNvPicPr>
            <a:picLocks noChangeAspect="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05051" y="1923816"/>
            <a:ext cx="3644565" cy="2814486"/>
          </a:xfrm>
          <a:prstGeom prst="rect">
            <a:avLst/>
          </a:prstGeom>
        </p:spPr>
      </p:pic>
    </p:spTree>
    <p:extLst>
      <p:ext uri="{BB962C8B-B14F-4D97-AF65-F5344CB8AC3E}">
        <p14:creationId xmlns:p14="http://schemas.microsoft.com/office/powerpoint/2010/main" val="3548388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8607-55F9-152E-43A4-82050431B6BB}"/>
              </a:ext>
            </a:extLst>
          </p:cNvPr>
          <p:cNvSpPr>
            <a:spLocks noGrp="1"/>
          </p:cNvSpPr>
          <p:nvPr>
            <p:ph type="title"/>
          </p:nvPr>
        </p:nvSpPr>
        <p:spPr/>
        <p:txBody>
          <a:bodyPr/>
          <a:lstStyle/>
          <a:p>
            <a:r>
              <a:rPr lang="en-GB" dirty="0"/>
              <a:t>SOCIAL MEDIA STRATEGY</a:t>
            </a:r>
          </a:p>
        </p:txBody>
      </p:sp>
      <p:sp>
        <p:nvSpPr>
          <p:cNvPr id="3" name="Content Placeholder 2">
            <a:extLst>
              <a:ext uri="{FF2B5EF4-FFF2-40B4-BE49-F238E27FC236}">
                <a16:creationId xmlns:a16="http://schemas.microsoft.com/office/drawing/2014/main" id="{A9A9C2B1-85C0-0AC1-B3CE-B18A19F01ABC}"/>
              </a:ext>
            </a:extLst>
          </p:cNvPr>
          <p:cNvSpPr>
            <a:spLocks noGrp="1"/>
          </p:cNvSpPr>
          <p:nvPr>
            <p:ph idx="1"/>
          </p:nvPr>
        </p:nvSpPr>
        <p:spPr>
          <a:xfrm>
            <a:off x="838199" y="1825625"/>
            <a:ext cx="7035459" cy="4351338"/>
          </a:xfrm>
        </p:spPr>
        <p:txBody>
          <a:bodyPr>
            <a:normAutofit fontScale="62500" lnSpcReduction="20000"/>
          </a:bodyPr>
          <a:lstStyle/>
          <a:p>
            <a:pPr marL="0" indent="0">
              <a:buNone/>
            </a:pPr>
            <a:r>
              <a:rPr lang="en-GB" dirty="0"/>
              <a:t>Social media plays a vital role in conveying the experiential and emotional dimensions of the </a:t>
            </a:r>
            <a:r>
              <a:rPr lang="en-GB" b="1" dirty="0"/>
              <a:t>Elite Wellness Spa</a:t>
            </a:r>
            <a:r>
              <a:rPr lang="en-GB" dirty="0"/>
              <a:t> brand. </a:t>
            </a:r>
            <a:r>
              <a:rPr lang="en-GB" b="1" dirty="0"/>
              <a:t>Instagram</a:t>
            </a:r>
            <a:r>
              <a:rPr lang="en-GB" dirty="0"/>
              <a:t> serves as the primary platform due to its emphasis on high-impact visuals, short-form video content, and aspirational wellness themes. Through muted, elegant imagery, the spa communicates its tranquil ambience and builds emotional resonance with potential clients [12]. Features such as </a:t>
            </a:r>
            <a:r>
              <a:rPr lang="en-GB" i="1" dirty="0"/>
              <a:t>Reels, </a:t>
            </a:r>
            <a:r>
              <a:rPr lang="en-GB" dirty="0"/>
              <a:t>showcasing aromatherapy rituals, slow-motion treatments, or behind-the-scenes service moments, enhance authenticity and audience engagement.</a:t>
            </a:r>
          </a:p>
          <a:p>
            <a:pPr marL="0" indent="0">
              <a:buNone/>
            </a:pPr>
            <a:r>
              <a:rPr lang="en-GB" b="1" dirty="0"/>
              <a:t>Facebook</a:t>
            </a:r>
            <a:r>
              <a:rPr lang="en-GB" dirty="0"/>
              <a:t> supports community interaction by facilitating appointment reminders, client retention campaigns, and promotional messaging targeted at existing customers. Meanwhile, </a:t>
            </a:r>
            <a:r>
              <a:rPr lang="en-GB" b="1" dirty="0"/>
              <a:t>Pinterest</a:t>
            </a:r>
            <a:r>
              <a:rPr lang="en-GB" dirty="0"/>
              <a:t> extends the spa’s visual identity through curated </a:t>
            </a:r>
            <a:r>
              <a:rPr lang="en-GB" dirty="0" err="1"/>
              <a:t>moodboards</a:t>
            </a:r>
            <a:r>
              <a:rPr lang="en-GB" dirty="0"/>
              <a:t>, reinforcing its luxury positioning and appealing to users seeking wellness inspiration.</a:t>
            </a:r>
          </a:p>
          <a:p>
            <a:pPr marL="0" indent="0">
              <a:buNone/>
            </a:pPr>
            <a:r>
              <a:rPr lang="en-GB" dirty="0"/>
              <a:t>Consistency across platforms is essential. Clean layouts, natural lighting, and soft, neutral tones ensure a cohesive and professional aesthetic. This unified approach not only strengthens brand recall but also positions Elite Wellness Spa as a leading provider within the luxury wellness sector, attracting clients who prioritise relaxation, exclusivity, and high-quality service [13].</a:t>
            </a:r>
          </a:p>
          <a:p>
            <a:endParaRPr lang="en-GB" dirty="0"/>
          </a:p>
        </p:txBody>
      </p:sp>
      <p:pic>
        <p:nvPicPr>
          <p:cNvPr id="5" name="Picture 4" descr="A tree with various icons&#10;&#10;AI-generated content may be incorrect.">
            <a:extLst>
              <a:ext uri="{FF2B5EF4-FFF2-40B4-BE49-F238E27FC236}">
                <a16:creationId xmlns:a16="http://schemas.microsoft.com/office/drawing/2014/main" id="{8A5D3B5D-B27F-500D-5E91-9B6E38EB142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15028" y="2067580"/>
            <a:ext cx="3849669" cy="2722839"/>
          </a:xfrm>
          <a:prstGeom prst="rect">
            <a:avLst/>
          </a:prstGeom>
        </p:spPr>
      </p:pic>
    </p:spTree>
    <p:extLst>
      <p:ext uri="{BB962C8B-B14F-4D97-AF65-F5344CB8AC3E}">
        <p14:creationId xmlns:p14="http://schemas.microsoft.com/office/powerpoint/2010/main" val="2471758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0F48C-571F-E991-74B2-2113F95A33AD}"/>
              </a:ext>
            </a:extLst>
          </p:cNvPr>
          <p:cNvSpPr>
            <a:spLocks noGrp="1"/>
          </p:cNvSpPr>
          <p:nvPr>
            <p:ph type="title"/>
          </p:nvPr>
        </p:nvSpPr>
        <p:spPr/>
        <p:txBody>
          <a:bodyPr/>
          <a:lstStyle/>
          <a:p>
            <a:r>
              <a:rPr lang="en-GB" dirty="0"/>
              <a:t>CONTENT MARKETING STRATEGY</a:t>
            </a:r>
          </a:p>
        </p:txBody>
      </p:sp>
      <p:sp>
        <p:nvSpPr>
          <p:cNvPr id="3" name="Content Placeholder 2">
            <a:extLst>
              <a:ext uri="{FF2B5EF4-FFF2-40B4-BE49-F238E27FC236}">
                <a16:creationId xmlns:a16="http://schemas.microsoft.com/office/drawing/2014/main" id="{34CFF7F5-DEA6-EE36-373E-6FA5E27264DD}"/>
              </a:ext>
            </a:extLst>
          </p:cNvPr>
          <p:cNvSpPr>
            <a:spLocks noGrp="1"/>
          </p:cNvSpPr>
          <p:nvPr>
            <p:ph idx="1"/>
          </p:nvPr>
        </p:nvSpPr>
        <p:spPr>
          <a:xfrm>
            <a:off x="838200" y="1825625"/>
            <a:ext cx="5783529" cy="4351338"/>
          </a:xfrm>
        </p:spPr>
        <p:txBody>
          <a:bodyPr>
            <a:normAutofit fontScale="62500" lnSpcReduction="20000"/>
          </a:bodyPr>
          <a:lstStyle/>
          <a:p>
            <a:pPr marL="0" indent="0">
              <a:buNone/>
            </a:pPr>
            <a:r>
              <a:rPr lang="en-GB" dirty="0"/>
              <a:t>Content marketing plays a key role in fostering long-term client engagement by offering educational and wellness-focused value. High-quality content not only enhances </a:t>
            </a:r>
            <a:r>
              <a:rPr lang="en-GB" b="1" dirty="0"/>
              <a:t>search engine optimisation (SEO)</a:t>
            </a:r>
            <a:r>
              <a:rPr lang="en-GB" dirty="0"/>
              <a:t> but also positions </a:t>
            </a:r>
            <a:r>
              <a:rPr lang="en-GB" b="1" dirty="0"/>
              <a:t>Elite Wellness Spa</a:t>
            </a:r>
            <a:r>
              <a:rPr lang="en-GB" dirty="0"/>
              <a:t> as a credible authority in holistic well-being [14]. Recommended content includes expert-authored articles, skincare advice, aromatherapy explanations, meditation guidance, and seasonal wellness recommendations. This material should be distributed across various channels, including the website blog, email newsletters, Instagram posts, and Pinterest boards.</a:t>
            </a:r>
          </a:p>
          <a:p>
            <a:pPr marL="0" indent="0">
              <a:buNone/>
            </a:pPr>
            <a:r>
              <a:rPr lang="en-GB" dirty="0"/>
              <a:t>Short-form media, such as guided meditation clips, wellness tips, or breathing exercises, increases user engagement and demonstrates the spa’s expertise beyond in-person services. Monthly newsletters further support client retention by providing personalised offers, curated wellness insights, and updates on new therapies or events. Over time, the consistent delivery of relevant and high-quality content helps build brand trust, extend organic reach, and encourage repeat visits from clients seeking expert support in their wellness journey.</a:t>
            </a:r>
          </a:p>
          <a:p>
            <a:endParaRPr lang="en-GB" dirty="0"/>
          </a:p>
        </p:txBody>
      </p:sp>
      <p:pic>
        <p:nvPicPr>
          <p:cNvPr id="5" name="Picture 4" descr="A diagram of a marketing strategy&#10;&#10;AI-generated content may be incorrect.">
            <a:extLst>
              <a:ext uri="{FF2B5EF4-FFF2-40B4-BE49-F238E27FC236}">
                <a16:creationId xmlns:a16="http://schemas.microsoft.com/office/drawing/2014/main" id="{C0BE59F7-AF4C-D423-5A14-06B14D0AD8AC}"/>
              </a:ext>
            </a:extLst>
          </p:cNvPr>
          <p:cNvPicPr>
            <a:picLocks noChangeAspect="1"/>
          </p:cNvPicPr>
          <p:nvPr/>
        </p:nvPicPr>
        <p:blipFill>
          <a:blip r:embed="rId2">
            <a:duotone>
              <a:prstClr val="black"/>
              <a:schemeClr val="accent4">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240" t="1070" r="18100"/>
          <a:stretch>
            <a:fillRect/>
          </a:stretch>
        </p:blipFill>
        <p:spPr>
          <a:xfrm>
            <a:off x="6705394" y="1690688"/>
            <a:ext cx="5292762" cy="3758347"/>
          </a:xfrm>
          <a:prstGeom prst="rect">
            <a:avLst/>
          </a:prstGeom>
        </p:spPr>
      </p:pic>
    </p:spTree>
    <p:extLst>
      <p:ext uri="{BB962C8B-B14F-4D97-AF65-F5344CB8AC3E}">
        <p14:creationId xmlns:p14="http://schemas.microsoft.com/office/powerpoint/2010/main" val="457137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148B5-B58C-B762-AFD1-77D58919D7C5}"/>
              </a:ext>
            </a:extLst>
          </p:cNvPr>
          <p:cNvSpPr>
            <a:spLocks noGrp="1"/>
          </p:cNvSpPr>
          <p:nvPr>
            <p:ph type="title"/>
          </p:nvPr>
        </p:nvSpPr>
        <p:spPr/>
        <p:txBody>
          <a:bodyPr/>
          <a:lstStyle/>
          <a:p>
            <a:r>
              <a:rPr lang="en-GB" dirty="0"/>
              <a:t>SEO STRATEGY</a:t>
            </a:r>
          </a:p>
        </p:txBody>
      </p:sp>
      <p:sp>
        <p:nvSpPr>
          <p:cNvPr id="3" name="Content Placeholder 2">
            <a:extLst>
              <a:ext uri="{FF2B5EF4-FFF2-40B4-BE49-F238E27FC236}">
                <a16:creationId xmlns:a16="http://schemas.microsoft.com/office/drawing/2014/main" id="{2CA3501E-92F3-7E81-269B-441EBDFBFEBD}"/>
              </a:ext>
            </a:extLst>
          </p:cNvPr>
          <p:cNvSpPr>
            <a:spLocks noGrp="1"/>
          </p:cNvSpPr>
          <p:nvPr>
            <p:ph idx="1"/>
          </p:nvPr>
        </p:nvSpPr>
        <p:spPr>
          <a:xfrm>
            <a:off x="838200" y="1825625"/>
            <a:ext cx="5531915" cy="4351338"/>
          </a:xfrm>
        </p:spPr>
        <p:txBody>
          <a:bodyPr>
            <a:normAutofit fontScale="55000" lnSpcReduction="20000"/>
          </a:bodyPr>
          <a:lstStyle/>
          <a:p>
            <a:pPr marL="0" indent="0">
              <a:buNone/>
            </a:pPr>
            <a:r>
              <a:rPr lang="en-GB" dirty="0"/>
              <a:t>Search Engine Optimisation (SEO) is essential for ensuring that </a:t>
            </a:r>
            <a:r>
              <a:rPr lang="en-GB" b="1" dirty="0"/>
              <a:t>Elite Wellness Spa</a:t>
            </a:r>
            <a:r>
              <a:rPr lang="en-GB" dirty="0"/>
              <a:t> can be easily discovered by potential clients through organic search. The strategy includes three core elements: </a:t>
            </a:r>
            <a:r>
              <a:rPr lang="en-GB" b="1" dirty="0"/>
              <a:t>on-page optimisation</a:t>
            </a:r>
            <a:r>
              <a:rPr lang="en-GB" dirty="0"/>
              <a:t>, </a:t>
            </a:r>
            <a:r>
              <a:rPr lang="en-GB" b="1" dirty="0"/>
              <a:t>technical improvements</a:t>
            </a:r>
            <a:r>
              <a:rPr lang="en-GB" dirty="0"/>
              <a:t>, and </a:t>
            </a:r>
            <a:r>
              <a:rPr lang="en-GB" b="1" dirty="0"/>
              <a:t>local SEO</a:t>
            </a:r>
            <a:r>
              <a:rPr lang="en-GB" dirty="0"/>
              <a:t>. On-page optimisation involves incorporating relevant keywords into page titles, meta descriptions, headers, and body content to improve search engine relevance. Technical optimisation focuses on enhancing site speed, mobile responsiveness, and secure HTTPS protocols, factors known to influence search rankings and user experience [15].</a:t>
            </a:r>
          </a:p>
          <a:p>
            <a:pPr marL="0" indent="0">
              <a:buNone/>
            </a:pPr>
            <a:r>
              <a:rPr lang="en-GB" dirty="0"/>
              <a:t>Local SEO efforts ensure visibility in geographically targeted searches by optimising Google Maps listings and maintaining accurate business information across directories. Client reviews and consistent local citations also contribute to improved local search performance.</a:t>
            </a:r>
          </a:p>
          <a:p>
            <a:pPr marL="0" indent="0">
              <a:buNone/>
            </a:pPr>
            <a:r>
              <a:rPr lang="en-GB" dirty="0"/>
              <a:t>Together, these SEO practices support the growth of organic website traffic, increase site reliability, and attract clients actively searching for luxury, holistic, and personalised spa services. By focusing on sustainable visibility, SEO reduces long-term dependence on paid advertising and contributes to consistent business growth.</a:t>
            </a:r>
          </a:p>
          <a:p>
            <a:endParaRPr lang="en-GB" dirty="0"/>
          </a:p>
        </p:txBody>
      </p:sp>
      <p:pic>
        <p:nvPicPr>
          <p:cNvPr id="5" name="Picture 4" descr="A red and white arrow pointing to a white wall with arrows pointing to the top&#10;&#10;AI-generated content may be incorrect.">
            <a:extLst>
              <a:ext uri="{FF2B5EF4-FFF2-40B4-BE49-F238E27FC236}">
                <a16:creationId xmlns:a16="http://schemas.microsoft.com/office/drawing/2014/main" id="{8F66BD40-33B3-94C9-1EEE-83DE1BBA90A4}"/>
              </a:ext>
            </a:extLst>
          </p:cNvPr>
          <p:cNvPicPr>
            <a:picLocks noChangeAspect="1"/>
          </p:cNvPicPr>
          <p:nvPr/>
        </p:nvPicPr>
        <p:blipFill>
          <a:blip r:embed="rId2">
            <a:duotone>
              <a:prstClr val="black"/>
              <a:schemeClr val="accent4">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02245" y="1825624"/>
            <a:ext cx="4468354" cy="3550311"/>
          </a:xfrm>
          <a:prstGeom prst="rect">
            <a:avLst/>
          </a:prstGeom>
        </p:spPr>
      </p:pic>
    </p:spTree>
    <p:extLst>
      <p:ext uri="{BB962C8B-B14F-4D97-AF65-F5344CB8AC3E}">
        <p14:creationId xmlns:p14="http://schemas.microsoft.com/office/powerpoint/2010/main" val="3028658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15646-C1BF-079A-60D2-F5DF0E5EF530}"/>
              </a:ext>
            </a:extLst>
          </p:cNvPr>
          <p:cNvSpPr>
            <a:spLocks noGrp="1"/>
          </p:cNvSpPr>
          <p:nvPr>
            <p:ph type="title"/>
          </p:nvPr>
        </p:nvSpPr>
        <p:spPr/>
        <p:txBody>
          <a:bodyPr/>
          <a:lstStyle/>
          <a:p>
            <a:r>
              <a:rPr lang="en-GB" dirty="0"/>
              <a:t>CLOUD COMPUTING</a:t>
            </a:r>
          </a:p>
        </p:txBody>
      </p:sp>
      <p:sp>
        <p:nvSpPr>
          <p:cNvPr id="3" name="Content Placeholder 2">
            <a:extLst>
              <a:ext uri="{FF2B5EF4-FFF2-40B4-BE49-F238E27FC236}">
                <a16:creationId xmlns:a16="http://schemas.microsoft.com/office/drawing/2014/main" id="{D25ACBE0-E8AA-68BD-6B32-3E568579DE9C}"/>
              </a:ext>
            </a:extLst>
          </p:cNvPr>
          <p:cNvSpPr>
            <a:spLocks noGrp="1"/>
          </p:cNvSpPr>
          <p:nvPr>
            <p:ph idx="1"/>
          </p:nvPr>
        </p:nvSpPr>
        <p:spPr>
          <a:xfrm>
            <a:off x="838200" y="1825625"/>
            <a:ext cx="5384630" cy="4351338"/>
          </a:xfrm>
        </p:spPr>
        <p:txBody>
          <a:bodyPr>
            <a:normAutofit fontScale="55000" lnSpcReduction="20000"/>
          </a:bodyPr>
          <a:lstStyle/>
          <a:p>
            <a:pPr marL="0" indent="0">
              <a:buNone/>
            </a:pPr>
            <a:r>
              <a:rPr lang="en-GB" dirty="0"/>
              <a:t>Cloud computing offers a modern, secure, and scalable foundation for </a:t>
            </a:r>
            <a:r>
              <a:rPr lang="en-GB" b="1" dirty="0"/>
              <a:t>Elite Wellness Spa’s</a:t>
            </a:r>
            <a:r>
              <a:rPr lang="en-GB" dirty="0"/>
              <a:t> digital operations. Cloud-based systems support real-time booking management, centralised client data storage, and efficient staff coordination. Research indicates that cloud technologies improve business continuity, reduce reliance on physical infrastructure, and enhance data accessibility across organisations of various sizes [16].</a:t>
            </a:r>
          </a:p>
          <a:p>
            <a:pPr marL="0" indent="0">
              <a:buNone/>
            </a:pPr>
            <a:r>
              <a:rPr lang="en-GB" dirty="0"/>
              <a:t>Cloud hosting ensures website stability during periods of high traffic, such as promotional events or seasonal campaigns. Automated backup systems help minimise the risk of data loss, while encrypted cloud storage safeguards sensitive client information. In addition, many cloud platforms offer integrated analytics tools that allow management to monitor client behaviour, booking trends, and marketing performance in real time.</a:t>
            </a:r>
          </a:p>
          <a:p>
            <a:pPr marL="0" indent="0">
              <a:buNone/>
            </a:pPr>
            <a:r>
              <a:rPr lang="en-GB" dirty="0"/>
              <a:t>Adopting cloud solutions enables </a:t>
            </a:r>
            <a:r>
              <a:rPr lang="en-GB" b="1" dirty="0"/>
              <a:t>Elite Wellness Spa</a:t>
            </a:r>
            <a:r>
              <a:rPr lang="en-GB" dirty="0"/>
              <a:t> to improve operational efficiency, support remote work scenarios, and deliver a seamless digital experience. These capabilities directly contribute to the spa’s ability to provide high-quality service while maintaining flexibility and scalability in an increasingly digital business environment.</a:t>
            </a:r>
          </a:p>
          <a:p>
            <a:endParaRPr lang="en-GB" dirty="0"/>
          </a:p>
        </p:txBody>
      </p:sp>
      <p:pic>
        <p:nvPicPr>
          <p:cNvPr id="5" name="Picture 4" descr="A blue cloud with dots and lines&#10;&#10;AI-generated content may be incorrect.">
            <a:extLst>
              <a:ext uri="{FF2B5EF4-FFF2-40B4-BE49-F238E27FC236}">
                <a16:creationId xmlns:a16="http://schemas.microsoft.com/office/drawing/2014/main" id="{B6FC64A3-129C-A02D-8A26-83337153726B}"/>
              </a:ext>
            </a:extLst>
          </p:cNvPr>
          <p:cNvPicPr>
            <a:picLocks noChangeAspect="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73971" y="1825625"/>
            <a:ext cx="5852569" cy="3614135"/>
          </a:xfrm>
          <a:prstGeom prst="rect">
            <a:avLst/>
          </a:prstGeom>
        </p:spPr>
      </p:pic>
    </p:spTree>
    <p:extLst>
      <p:ext uri="{BB962C8B-B14F-4D97-AF65-F5344CB8AC3E}">
        <p14:creationId xmlns:p14="http://schemas.microsoft.com/office/powerpoint/2010/main" val="315619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AF00B-2CEC-9011-2201-468AF0F97179}"/>
              </a:ext>
            </a:extLst>
          </p:cNvPr>
          <p:cNvSpPr>
            <a:spLocks noGrp="1"/>
          </p:cNvSpPr>
          <p:nvPr>
            <p:ph type="title"/>
          </p:nvPr>
        </p:nvSpPr>
        <p:spPr/>
        <p:txBody>
          <a:bodyPr/>
          <a:lstStyle/>
          <a:p>
            <a:r>
              <a:rPr lang="en-GB" dirty="0"/>
              <a:t>CLOUD BENEFITS </a:t>
            </a:r>
          </a:p>
        </p:txBody>
      </p:sp>
      <p:sp>
        <p:nvSpPr>
          <p:cNvPr id="3" name="Content Placeholder 2">
            <a:extLst>
              <a:ext uri="{FF2B5EF4-FFF2-40B4-BE49-F238E27FC236}">
                <a16:creationId xmlns:a16="http://schemas.microsoft.com/office/drawing/2014/main" id="{6EA17894-1613-39EA-0E00-048C80FD252F}"/>
              </a:ext>
            </a:extLst>
          </p:cNvPr>
          <p:cNvSpPr>
            <a:spLocks noGrp="1"/>
          </p:cNvSpPr>
          <p:nvPr>
            <p:ph idx="1"/>
          </p:nvPr>
        </p:nvSpPr>
        <p:spPr/>
        <p:txBody>
          <a:bodyPr>
            <a:normAutofit fontScale="85000" lnSpcReduction="20000"/>
          </a:bodyPr>
          <a:lstStyle/>
          <a:p>
            <a:pPr marL="0" indent="0">
              <a:buNone/>
            </a:pPr>
            <a:r>
              <a:rPr lang="en-GB" dirty="0"/>
              <a:t>Cloud computing provides several long-term benefits for </a:t>
            </a:r>
            <a:r>
              <a:rPr lang="en-GB" b="1" dirty="0"/>
              <a:t>Elite Wellness Spa</a:t>
            </a:r>
            <a:r>
              <a:rPr lang="en-GB" dirty="0"/>
              <a:t>, particularly in supporting sustainable digital growth. Its scalability enables the spa to expand its online services without substantial investment in new infrastructure. Cloud-based applications also enhance staff collaboration by allowing secure access to scheduling systems, operational documents, and client records from multiple devices [17].</a:t>
            </a:r>
          </a:p>
          <a:p>
            <a:pPr marL="0" indent="0">
              <a:buNone/>
            </a:pPr>
            <a:r>
              <a:rPr lang="en-GB" dirty="0"/>
              <a:t>Cloud analytics offer valuable insights into business performance, client preferences, and marketing effectiveness. Access to real-time data enables the spa to adjust its service offerings and improve overall service quality. Additionally, cloud platforms support the rapid deployment of website updates and digital features without disrupting day-to-day operations.</a:t>
            </a:r>
          </a:p>
          <a:p>
            <a:pPr marL="0" indent="0">
              <a:buNone/>
            </a:pPr>
            <a:r>
              <a:rPr lang="en-GB" dirty="0"/>
              <a:t>These advantages align closely with </a:t>
            </a:r>
            <a:r>
              <a:rPr lang="en-GB" b="1" dirty="0"/>
              <a:t>Elite Wellness Spa’s</a:t>
            </a:r>
            <a:r>
              <a:rPr lang="en-GB" dirty="0"/>
              <a:t> mission to deliver a seamless and high-quality experience across both digital and physical client interactions. By adopting cloud technologies, the spa strengthens its operational agility while maintaining the premium standards expected by its target clientele.</a:t>
            </a:r>
          </a:p>
          <a:p>
            <a:endParaRPr lang="en-GB" dirty="0"/>
          </a:p>
        </p:txBody>
      </p:sp>
    </p:spTree>
    <p:extLst>
      <p:ext uri="{BB962C8B-B14F-4D97-AF65-F5344CB8AC3E}">
        <p14:creationId xmlns:p14="http://schemas.microsoft.com/office/powerpoint/2010/main" val="2277274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55BE6-8934-6BDF-1035-25A6F811CA8A}"/>
              </a:ext>
            </a:extLst>
          </p:cNvPr>
          <p:cNvSpPr>
            <a:spLocks noGrp="1"/>
          </p:cNvSpPr>
          <p:nvPr>
            <p:ph type="title"/>
          </p:nvPr>
        </p:nvSpPr>
        <p:spPr/>
        <p:txBody>
          <a:bodyPr/>
          <a:lstStyle/>
          <a:p>
            <a:r>
              <a:rPr lang="en-GB" dirty="0"/>
              <a:t>SECURITY MEASURES</a:t>
            </a:r>
          </a:p>
        </p:txBody>
      </p:sp>
      <p:sp>
        <p:nvSpPr>
          <p:cNvPr id="3" name="Content Placeholder 2">
            <a:extLst>
              <a:ext uri="{FF2B5EF4-FFF2-40B4-BE49-F238E27FC236}">
                <a16:creationId xmlns:a16="http://schemas.microsoft.com/office/drawing/2014/main" id="{A38DFFFF-0B7E-3195-F906-D05CC8A93739}"/>
              </a:ext>
            </a:extLst>
          </p:cNvPr>
          <p:cNvSpPr>
            <a:spLocks noGrp="1"/>
          </p:cNvSpPr>
          <p:nvPr>
            <p:ph idx="1"/>
          </p:nvPr>
        </p:nvSpPr>
        <p:spPr>
          <a:xfrm>
            <a:off x="838200" y="1825625"/>
            <a:ext cx="6544506" cy="4351338"/>
          </a:xfrm>
        </p:spPr>
        <p:txBody>
          <a:bodyPr>
            <a:normAutofit fontScale="55000" lnSpcReduction="20000"/>
          </a:bodyPr>
          <a:lstStyle/>
          <a:p>
            <a:pPr marL="0" indent="0">
              <a:buNone/>
            </a:pPr>
            <a:r>
              <a:rPr lang="en-GB" dirty="0"/>
              <a:t>Cybersecurity is a critical component of digital infrastructure, necessary for protecting both the operational integrity of </a:t>
            </a:r>
            <a:r>
              <a:rPr lang="en-GB" b="1" dirty="0"/>
              <a:t>Elite Wellness Spa</a:t>
            </a:r>
            <a:r>
              <a:rPr lang="en-GB" dirty="0"/>
              <a:t> and the trust of its clients. To safeguard personal and financial data, the spa must implement industry-standard security protocols. </a:t>
            </a:r>
            <a:r>
              <a:rPr lang="en-GB" b="1" dirty="0"/>
              <a:t>HTTPS encryption</a:t>
            </a:r>
            <a:r>
              <a:rPr lang="en-GB" dirty="0"/>
              <a:t>, enabled by SSL/TLS certificates, ensures that all communication between users and the website is secure and protected from interception [18]. Additional defences such as firewalls and Distributed Denial of Service (DDoS) protection help to mitigate the risk of malicious attacks that could disrupt service availability.</a:t>
            </a:r>
          </a:p>
          <a:p>
            <a:pPr marL="0" indent="0">
              <a:buNone/>
            </a:pPr>
            <a:r>
              <a:rPr lang="en-GB" dirty="0"/>
              <a:t>Protecting sensitive data, such as client histories, booking records, and payment information, requires robust encryption both at rest and in transit. Implementing </a:t>
            </a:r>
            <a:r>
              <a:rPr lang="en-GB" b="1" dirty="0"/>
              <a:t>role-based access control</a:t>
            </a:r>
            <a:r>
              <a:rPr lang="en-GB" dirty="0"/>
              <a:t> further limits data exposure by ensuring that only authorised personnel can access or modify client information. Regular software updates, system patches, and vulnerability assessments allow the spa to proactively address potential security risks, while staff training reduces the likelihood of human error, phishing attempts, or social engineering breaches.</a:t>
            </a:r>
          </a:p>
          <a:p>
            <a:pPr marL="0" indent="0">
              <a:buNone/>
            </a:pPr>
            <a:r>
              <a:rPr lang="en-GB" dirty="0"/>
              <a:t>Compliance with data protection regulations, particularly the </a:t>
            </a:r>
            <a:r>
              <a:rPr lang="en-GB" b="1" dirty="0"/>
              <a:t>General Data Protection Regulation (GDPR)</a:t>
            </a:r>
            <a:r>
              <a:rPr lang="en-GB" dirty="0"/>
              <a:t>, is essential for maintaining transparency and upholding ethical standards in client data management. By combining legal, organisational, and technical safeguards, Elite Wellness Spa can establish a secure digital environment that supports long-term operational stability and strengthens client confidence in the brand.</a:t>
            </a:r>
          </a:p>
          <a:p>
            <a:endParaRPr lang="en-GB" dirty="0"/>
          </a:p>
        </p:txBody>
      </p:sp>
      <p:pic>
        <p:nvPicPr>
          <p:cNvPr id="5" name="Picture 4" descr="A row of blue and red padlocks&#10;&#10;AI-generated content may be incorrect.">
            <a:extLst>
              <a:ext uri="{FF2B5EF4-FFF2-40B4-BE49-F238E27FC236}">
                <a16:creationId xmlns:a16="http://schemas.microsoft.com/office/drawing/2014/main" id="{BF85E01D-44A6-081F-A463-41295BD2E849}"/>
              </a:ext>
            </a:extLst>
          </p:cNvPr>
          <p:cNvPicPr>
            <a:picLocks noChangeAspect="1"/>
          </p:cNvPicPr>
          <p:nvPr/>
        </p:nvPicPr>
        <p:blipFill>
          <a:blip r:embed="rId2">
            <a:duotone>
              <a:prstClr val="black"/>
              <a:schemeClr val="accent4">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88327" y="1825626"/>
            <a:ext cx="4602826" cy="3452120"/>
          </a:xfrm>
          <a:prstGeom prst="rect">
            <a:avLst/>
          </a:prstGeom>
        </p:spPr>
      </p:pic>
    </p:spTree>
    <p:extLst>
      <p:ext uri="{BB962C8B-B14F-4D97-AF65-F5344CB8AC3E}">
        <p14:creationId xmlns:p14="http://schemas.microsoft.com/office/powerpoint/2010/main" val="12241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2704D-C009-EB68-3F8A-B8B6C838582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D6D2B1B-4E69-F46B-62CD-C0286B0C3575}"/>
              </a:ext>
            </a:extLst>
          </p:cNvPr>
          <p:cNvSpPr>
            <a:spLocks noGrp="1"/>
          </p:cNvSpPr>
          <p:nvPr>
            <p:ph idx="1"/>
          </p:nvPr>
        </p:nvSpPr>
        <p:spPr/>
        <p:txBody>
          <a:bodyPr>
            <a:normAutofit fontScale="77500" lnSpcReduction="20000"/>
          </a:bodyPr>
          <a:lstStyle/>
          <a:p>
            <a:pPr marL="0" indent="0">
              <a:buNone/>
            </a:pPr>
            <a:r>
              <a:rPr lang="en-GB" dirty="0"/>
              <a:t>This presentation has outlined a comprehensive digital transformation strategy designed to enhance </a:t>
            </a:r>
            <a:r>
              <a:rPr lang="en-GB" b="1" dirty="0"/>
              <a:t>Elite Wellness Spa’s</a:t>
            </a:r>
            <a:r>
              <a:rPr lang="en-GB" dirty="0"/>
              <a:t> brand identity, marketing effectiveness, operational efficiency, and cybersecurity posture. By implementing a visually cohesive brand aesthetic, an integrated content and marketing approach, cloud-based infrastructure, and robust data protection measures, the spa is well positioned to deliver a high-quality experience across both digital and physical client touchpoints.</a:t>
            </a:r>
          </a:p>
          <a:p>
            <a:pPr marL="0" indent="0">
              <a:buNone/>
            </a:pPr>
            <a:r>
              <a:rPr lang="en-GB" dirty="0"/>
              <a:t>The proposed strategy directly supports core business objectives, including increased online visibility, strengthened client trust, and sustainable growth within the highly competitive wellness industry. Through the adoption of these recommendations, Elite Wellness Spa can maintain its premium market positioning while offering clients a seamless and personalised journey, from initial online engagement to in-person treatment.</a:t>
            </a:r>
          </a:p>
          <a:p>
            <a:pPr marL="0" indent="0">
              <a:buNone/>
            </a:pPr>
            <a:r>
              <a:rPr lang="en-GB" dirty="0"/>
              <a:t>In an industry where client expectations continue to evolve, particularly around convenience, transparency, and luxury, the development of a unified and secure digital ecosystem is not </a:t>
            </a:r>
            <a:r>
              <a:rPr lang="en-GB"/>
              <a:t>merely beneficial, it </a:t>
            </a:r>
            <a:r>
              <a:rPr lang="en-GB" dirty="0"/>
              <a:t>is essential for long-term success.</a:t>
            </a:r>
          </a:p>
          <a:p>
            <a:endParaRPr lang="en-GB" dirty="0"/>
          </a:p>
        </p:txBody>
      </p:sp>
    </p:spTree>
    <p:extLst>
      <p:ext uri="{BB962C8B-B14F-4D97-AF65-F5344CB8AC3E}">
        <p14:creationId xmlns:p14="http://schemas.microsoft.com/office/powerpoint/2010/main" val="2057345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4DF43-3028-D307-A806-AA73989FFB3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CBB3F17-918F-A445-20BC-EAE5DDBAF531}"/>
              </a:ext>
            </a:extLst>
          </p:cNvPr>
          <p:cNvSpPr>
            <a:spLocks noGrp="1"/>
          </p:cNvSpPr>
          <p:nvPr>
            <p:ph idx="1"/>
          </p:nvPr>
        </p:nvSpPr>
        <p:spPr>
          <a:xfrm>
            <a:off x="838200" y="1825624"/>
            <a:ext cx="5212796" cy="4618133"/>
          </a:xfrm>
        </p:spPr>
        <p:txBody>
          <a:bodyPr>
            <a:normAutofit fontScale="55000" lnSpcReduction="20000"/>
          </a:bodyPr>
          <a:lstStyle/>
          <a:p>
            <a:pPr marL="0" indent="0">
              <a:buNone/>
            </a:pPr>
            <a:r>
              <a:rPr lang="en-GB" dirty="0"/>
              <a:t>[1] N. Morgan, </a:t>
            </a:r>
            <a:r>
              <a:rPr lang="en-GB" i="1" dirty="0"/>
              <a:t>Emotional Branding in Digital Markets</a:t>
            </a:r>
            <a:r>
              <a:rPr lang="en-GB" dirty="0"/>
              <a:t>, Oxford University Press, 2020.</a:t>
            </a:r>
            <a:br>
              <a:rPr lang="en-GB" dirty="0"/>
            </a:br>
            <a:r>
              <a:rPr lang="en-GB" dirty="0"/>
              <a:t>[2] Statista, “Global Wellness Industry Overview,” 2023.</a:t>
            </a:r>
            <a:br>
              <a:rPr lang="en-GB" dirty="0"/>
            </a:br>
            <a:r>
              <a:rPr lang="en-GB" dirty="0"/>
              <a:t>[3] McKinsey, “Future of Wellness Consumer Behaviour,” 2022.</a:t>
            </a:r>
            <a:br>
              <a:rPr lang="en-GB" dirty="0"/>
            </a:br>
            <a:r>
              <a:rPr lang="en-GB" dirty="0"/>
              <a:t>[4] J. Pine and J. Gilmore, </a:t>
            </a:r>
            <a:r>
              <a:rPr lang="en-GB" i="1" dirty="0"/>
              <a:t>Experience Economy</a:t>
            </a:r>
            <a:r>
              <a:rPr lang="en-GB" dirty="0"/>
              <a:t>, Harvard Business Review Press, 2019.</a:t>
            </a:r>
            <a:br>
              <a:rPr lang="en-GB" dirty="0"/>
            </a:br>
            <a:r>
              <a:rPr lang="en-GB" dirty="0"/>
              <a:t>[5] HubSpot, “Visual Branding Research,” 2023.</a:t>
            </a:r>
            <a:br>
              <a:rPr lang="en-GB" dirty="0"/>
            </a:br>
            <a:r>
              <a:rPr lang="en-GB" dirty="0"/>
              <a:t>[6] Spotify Design Research, “Minimalist Luxury Branding Trends,” 2021.</a:t>
            </a:r>
            <a:br>
              <a:rPr lang="en-GB" dirty="0"/>
            </a:br>
            <a:r>
              <a:rPr lang="en-GB" dirty="0"/>
              <a:t>[7] Shopify Insights, “Luxury Logo Design Principles,” 2022.</a:t>
            </a:r>
            <a:br>
              <a:rPr lang="en-GB" dirty="0"/>
            </a:br>
            <a:r>
              <a:rPr lang="en-GB" dirty="0"/>
              <a:t>[8] Harvard Business Review, “Emotional Storytelling in Branding,” 2019.</a:t>
            </a:r>
            <a:br>
              <a:rPr lang="en-GB" dirty="0"/>
            </a:br>
            <a:r>
              <a:rPr lang="en-GB" dirty="0"/>
              <a:t>[9] Deloitte, “Customer Loyalty in Premium Markets,” 2022.</a:t>
            </a:r>
            <a:br>
              <a:rPr lang="en-GB" dirty="0"/>
            </a:br>
            <a:r>
              <a:rPr lang="en-GB" dirty="0"/>
              <a:t>[10] Google Marketing, “Wellness Consumer Search Trends,” 2023.</a:t>
            </a:r>
            <a:br>
              <a:rPr lang="en-GB" dirty="0"/>
            </a:br>
            <a:r>
              <a:rPr lang="en-GB" dirty="0"/>
              <a:t>[11] Hootsuite, “Social Media Consumer Engagement Report,” 2023.</a:t>
            </a:r>
            <a:br>
              <a:rPr lang="en-GB" dirty="0"/>
            </a:br>
            <a:r>
              <a:rPr lang="en-GB" dirty="0"/>
              <a:t>[12] Meta Business Insights, “Instagram Wellness Content Report,” 2023.</a:t>
            </a:r>
            <a:br>
              <a:rPr lang="en-GB" dirty="0"/>
            </a:br>
            <a:r>
              <a:rPr lang="en-GB" dirty="0"/>
              <a:t>[13] Pinterest Trends, “Luxury Wellness Motivation Trends,” 2022.</a:t>
            </a:r>
            <a:br>
              <a:rPr lang="en-GB" dirty="0"/>
            </a:br>
            <a:r>
              <a:rPr lang="en-GB" dirty="0"/>
              <a:t>[14] HubSpot, “Content Marketing Benchmarks,” 2023.</a:t>
            </a:r>
            <a:br>
              <a:rPr lang="en-GB" dirty="0"/>
            </a:br>
            <a:r>
              <a:rPr lang="en-GB" dirty="0"/>
              <a:t>[15] Google Search Central, “SEO Ranking Factors,” 2023.</a:t>
            </a:r>
            <a:br>
              <a:rPr lang="en-GB" dirty="0"/>
            </a:br>
            <a:r>
              <a:rPr lang="en-GB" dirty="0"/>
              <a:t>[16] Gartner, “Cloud Adoption Trends,” 2022.</a:t>
            </a:r>
            <a:br>
              <a:rPr lang="en-GB" dirty="0"/>
            </a:br>
            <a:r>
              <a:rPr lang="en-GB" dirty="0"/>
              <a:t>[17] Microsoft Azure, “Cloud Collaboration Benefits,” 2023.</a:t>
            </a:r>
            <a:br>
              <a:rPr lang="en-GB" dirty="0"/>
            </a:br>
            <a:r>
              <a:rPr lang="en-GB" dirty="0"/>
              <a:t>[18] NIST, “Cybersecurity Framework,” 2020.</a:t>
            </a:r>
          </a:p>
        </p:txBody>
      </p:sp>
      <p:pic>
        <p:nvPicPr>
          <p:cNvPr id="5" name="Picture 4" descr="A shelf full of books&#10;&#10;AI-generated content may be incorrect.">
            <a:extLst>
              <a:ext uri="{FF2B5EF4-FFF2-40B4-BE49-F238E27FC236}">
                <a16:creationId xmlns:a16="http://schemas.microsoft.com/office/drawing/2014/main" id="{BADA47D8-0BC2-7911-B148-81770FD61202}"/>
              </a:ext>
            </a:extLst>
          </p:cNvPr>
          <p:cNvPicPr>
            <a:picLocks noChangeAspect="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4686" y="1825625"/>
            <a:ext cx="4871383" cy="3225389"/>
          </a:xfrm>
          <a:prstGeom prst="rect">
            <a:avLst/>
          </a:prstGeom>
        </p:spPr>
      </p:pic>
    </p:spTree>
    <p:extLst>
      <p:ext uri="{BB962C8B-B14F-4D97-AF65-F5344CB8AC3E}">
        <p14:creationId xmlns:p14="http://schemas.microsoft.com/office/powerpoint/2010/main" val="952933574"/>
      </p:ext>
    </p:extLst>
  </p:cSld>
  <p:clrMapOvr>
    <a:masterClrMapping/>
  </p:clrMapOvr>
</p:sld>
</file>

<file path=ppt/theme/theme1.xml><?xml version="1.0" encoding="utf-8"?>
<a:theme xmlns:a="http://schemas.openxmlformats.org/drawingml/2006/main" name="Office Theme">
  <a:themeElements>
    <a:clrScheme name="Custom 1">
      <a:dk1>
        <a:srgbClr val="1C1C1C"/>
      </a:dk1>
      <a:lt1>
        <a:srgbClr val="4A3F35"/>
      </a:lt1>
      <a:dk2>
        <a:srgbClr val="0E2841"/>
      </a:dk2>
      <a:lt2>
        <a:srgbClr val="E8E8E8"/>
      </a:lt2>
      <a:accent1>
        <a:srgbClr val="D3C2A3"/>
      </a:accent1>
      <a:accent2>
        <a:srgbClr val="F4EFE7"/>
      </a:accent2>
      <a:accent3>
        <a:srgbClr val="E8E3DA"/>
      </a:accent3>
      <a:accent4>
        <a:srgbClr val="C7B8A6"/>
      </a:accent4>
      <a:accent5>
        <a:srgbClr val="A02B93"/>
      </a:accent5>
      <a:accent6>
        <a:srgbClr val="4EA72E"/>
      </a:accent6>
      <a:hlink>
        <a:srgbClr val="4A3F35"/>
      </a:hlink>
      <a:folHlink>
        <a:srgbClr val="C7B8A6"/>
      </a:folHlink>
    </a:clrScheme>
    <a:fontScheme name="Custom 1">
      <a:majorFont>
        <a:latin typeface="Playfair Display"/>
        <a:ea typeface=""/>
        <a:cs typeface=""/>
      </a:majorFont>
      <a:minorFont>
        <a:latin typeface="Inter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822</TotalTime>
  <Words>2393</Words>
  <Application>Microsoft Office PowerPoint</Application>
  <PresentationFormat>Widescreen</PresentationFormat>
  <Paragraphs>50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Inter Light</vt:lpstr>
      <vt:lpstr>Playfair Display</vt:lpstr>
      <vt:lpstr>Office Theme</vt:lpstr>
      <vt:lpstr>ELITE WELLNESS SPA</vt:lpstr>
      <vt:lpstr>INTRODUCTION &amp; OBJECTIVES</vt:lpstr>
      <vt:lpstr>BRAND IDENTITY</vt:lpstr>
      <vt:lpstr>BRANDING: LOGO &amp; BRAND STORY</vt:lpstr>
      <vt:lpstr>MARKETING STRATEGY OVERVIEW</vt:lpstr>
      <vt:lpstr>SOCIAL MEDIA STRATEGY</vt:lpstr>
      <vt:lpstr>CONTENT MARKETING STRATEGY</vt:lpstr>
      <vt:lpstr>SEO STRATEGY</vt:lpstr>
      <vt:lpstr>CLOUD COMPUTING</vt:lpstr>
      <vt:lpstr>CLOUD BENEFITS </vt:lpstr>
      <vt:lpstr>SECURITY MEASURES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Constantin Ovidiu Strinu (2321711)</dc:creator>
  <cp:lastModifiedBy>Constantin Ovidiu Strinu (2321711)</cp:lastModifiedBy>
  <cp:revision>4</cp:revision>
  <dcterms:created xsi:type="dcterms:W3CDTF">2025-12-05T09:49:13Z</dcterms:created>
  <dcterms:modified xsi:type="dcterms:W3CDTF">2025-12-12T09:49:04Z</dcterms:modified>
</cp:coreProperties>
</file>