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9"/>
  </p:notesMasterIdLst>
  <p:sldIdLst>
    <p:sldId id="256" r:id="rId2"/>
    <p:sldId id="279" r:id="rId3"/>
    <p:sldId id="257" r:id="rId4"/>
    <p:sldId id="258" r:id="rId5"/>
    <p:sldId id="259" r:id="rId6"/>
    <p:sldId id="260" r:id="rId7"/>
    <p:sldId id="261" r:id="rId8"/>
    <p:sldId id="262" r:id="rId9"/>
    <p:sldId id="263" r:id="rId10"/>
    <p:sldId id="264" r:id="rId11"/>
    <p:sldId id="278" r:id="rId12"/>
    <p:sldId id="267" r:id="rId13"/>
    <p:sldId id="277" r:id="rId14"/>
    <p:sldId id="268" r:id="rId15"/>
    <p:sldId id="269" r:id="rId16"/>
    <p:sldId id="270" r:id="rId17"/>
    <p:sldId id="282" r:id="rId18"/>
    <p:sldId id="271" r:id="rId19"/>
    <p:sldId id="272" r:id="rId20"/>
    <p:sldId id="273" r:id="rId21"/>
    <p:sldId id="274" r:id="rId22"/>
    <p:sldId id="283" r:id="rId23"/>
    <p:sldId id="284" r:id="rId24"/>
    <p:sldId id="285" r:id="rId25"/>
    <p:sldId id="286" r:id="rId26"/>
    <p:sldId id="287" r:id="rId27"/>
    <p:sldId id="288" r:id="rId28"/>
    <p:sldId id="289" r:id="rId29"/>
    <p:sldId id="265" r:id="rId30"/>
    <p:sldId id="266" r:id="rId31"/>
    <p:sldId id="290" r:id="rId32"/>
    <p:sldId id="291" r:id="rId33"/>
    <p:sldId id="292" r:id="rId34"/>
    <p:sldId id="293" r:id="rId35"/>
    <p:sldId id="294" r:id="rId36"/>
    <p:sldId id="275" r:id="rId37"/>
    <p:sldId id="276" r:id="rId3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64" d="100"/>
          <a:sy n="64" d="100"/>
        </p:scale>
        <p:origin x="-739" y="-77"/>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F0192A3-0B1D-4AC5-9E16-85EF63DD4AE9}"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AU"/>
        </a:p>
      </dgm:t>
    </dgm:pt>
    <dgm:pt modelId="{19B3B8AF-0F16-4E66-9538-2299B231CD6F}">
      <dgm:prSet phldrT="[Text]" custT="1"/>
      <dgm:spPr/>
      <dgm:t>
        <a:bodyPr/>
        <a:lstStyle/>
        <a:p>
          <a:pPr>
            <a:buFont typeface="Symbol" panose="05050102010706020507" pitchFamily="18" charset="2"/>
            <a:buChar char=""/>
          </a:pPr>
          <a:r>
            <a:rPr lang="en-AU" sz="1200" dirty="0"/>
            <a:t>As per the UK Health Security Agency (UKHSA) (2024), in 2018, the cases of chlamydia and gonorrhoea rose by 24% in individuals aged between 15-24. </a:t>
          </a:r>
        </a:p>
      </dgm:t>
    </dgm:pt>
    <dgm:pt modelId="{3463A47A-3484-4307-A2C8-B53E3CF443AE}" type="parTrans" cxnId="{B26CCAA5-7E66-44B1-BD9E-5DDFF4418548}">
      <dgm:prSet/>
      <dgm:spPr/>
      <dgm:t>
        <a:bodyPr/>
        <a:lstStyle/>
        <a:p>
          <a:endParaRPr lang="en-AU"/>
        </a:p>
      </dgm:t>
    </dgm:pt>
    <dgm:pt modelId="{3FBC24CA-97C1-45F7-A94F-C7D727A61245}" type="sibTrans" cxnId="{B26CCAA5-7E66-44B1-BD9E-5DDFF4418548}">
      <dgm:prSet/>
      <dgm:spPr/>
      <dgm:t>
        <a:bodyPr/>
        <a:lstStyle/>
        <a:p>
          <a:endParaRPr lang="en-AU"/>
        </a:p>
      </dgm:t>
    </dgm:pt>
    <dgm:pt modelId="{A9F81B9C-32C9-4638-80C2-7B9029BEBD8F}">
      <dgm:prSet phldrT="[Text]" custT="1"/>
      <dgm:spPr/>
      <dgm:t>
        <a:bodyPr/>
        <a:lstStyle/>
        <a:p>
          <a:pPr>
            <a:buFont typeface="Symbol" panose="05050102010706020507" pitchFamily="18" charset="2"/>
            <a:buChar char=""/>
          </a:pPr>
          <a:r>
            <a:rPr lang="en-AU" sz="1200" dirty="0"/>
            <a:t>Increasing needs of sexual health services are being experienced by the local authorities, particularly in the urban areas. </a:t>
          </a:r>
        </a:p>
      </dgm:t>
    </dgm:pt>
    <dgm:pt modelId="{6AD13F7D-BE19-4503-99EF-ED41B7301ACC}" type="parTrans" cxnId="{E8A1F278-E4D9-4F23-80F0-E937925F690D}">
      <dgm:prSet/>
      <dgm:spPr/>
      <dgm:t>
        <a:bodyPr/>
        <a:lstStyle/>
        <a:p>
          <a:endParaRPr lang="en-AU"/>
        </a:p>
      </dgm:t>
    </dgm:pt>
    <dgm:pt modelId="{7DA1C145-A5CE-4038-8ED4-1192F6BFF0D8}" type="sibTrans" cxnId="{E8A1F278-E4D9-4F23-80F0-E937925F690D}">
      <dgm:prSet/>
      <dgm:spPr/>
      <dgm:t>
        <a:bodyPr/>
        <a:lstStyle/>
        <a:p>
          <a:endParaRPr lang="en-AU"/>
        </a:p>
      </dgm:t>
    </dgm:pt>
    <dgm:pt modelId="{A162A7B6-A83E-440C-AF81-F29FDC4CFE6A}">
      <dgm:prSet phldrT="[Text]" custT="1"/>
      <dgm:spPr/>
      <dgm:t>
        <a:bodyPr/>
        <a:lstStyle/>
        <a:p>
          <a:pPr>
            <a:buFont typeface="Symbol" panose="05050102010706020507" pitchFamily="18" charset="2"/>
            <a:buChar char=""/>
          </a:pPr>
          <a:r>
            <a:rPr lang="en-AU" sz="1200" dirty="0"/>
            <a:t>The Department of Health Sexual Health Improvement Framework is a national strategy that is based on early prevention, education and equal access to services for the youth (UK Health Security Agency, 2024).</a:t>
          </a:r>
        </a:p>
      </dgm:t>
    </dgm:pt>
    <dgm:pt modelId="{488AAC84-9C87-4230-92A3-DF80AAB47376}" type="parTrans" cxnId="{48205863-C4F5-4300-82A6-E44696849E47}">
      <dgm:prSet/>
      <dgm:spPr/>
      <dgm:t>
        <a:bodyPr/>
        <a:lstStyle/>
        <a:p>
          <a:endParaRPr lang="en-AU"/>
        </a:p>
      </dgm:t>
    </dgm:pt>
    <dgm:pt modelId="{EF1B167C-37BC-4E75-A25A-A1EAD3BEAADA}" type="sibTrans" cxnId="{48205863-C4F5-4300-82A6-E44696849E47}">
      <dgm:prSet/>
      <dgm:spPr/>
      <dgm:t>
        <a:bodyPr/>
        <a:lstStyle/>
        <a:p>
          <a:endParaRPr lang="en-AU"/>
        </a:p>
      </dgm:t>
    </dgm:pt>
    <dgm:pt modelId="{092CBDCD-9492-41E8-9B83-7B6FACA87DDB}" type="pres">
      <dgm:prSet presAssocID="{CF0192A3-0B1D-4AC5-9E16-85EF63DD4AE9}" presName="linear" presStyleCnt="0">
        <dgm:presLayoutVars>
          <dgm:dir/>
          <dgm:animLvl val="lvl"/>
          <dgm:resizeHandles val="exact"/>
        </dgm:presLayoutVars>
      </dgm:prSet>
      <dgm:spPr/>
      <dgm:t>
        <a:bodyPr/>
        <a:lstStyle/>
        <a:p>
          <a:endParaRPr lang="en-GB"/>
        </a:p>
      </dgm:t>
    </dgm:pt>
    <dgm:pt modelId="{AB5C5700-139A-409C-BD83-85C357547973}" type="pres">
      <dgm:prSet presAssocID="{19B3B8AF-0F16-4E66-9538-2299B231CD6F}" presName="parentLin" presStyleCnt="0"/>
      <dgm:spPr/>
    </dgm:pt>
    <dgm:pt modelId="{711D8887-DBE6-400B-9CC2-1F191A3F6B33}" type="pres">
      <dgm:prSet presAssocID="{19B3B8AF-0F16-4E66-9538-2299B231CD6F}" presName="parentLeftMargin" presStyleLbl="node1" presStyleIdx="0" presStyleCnt="3"/>
      <dgm:spPr/>
      <dgm:t>
        <a:bodyPr/>
        <a:lstStyle/>
        <a:p>
          <a:endParaRPr lang="en-GB"/>
        </a:p>
      </dgm:t>
    </dgm:pt>
    <dgm:pt modelId="{A4635DC7-2AB1-43E0-BFC8-4D6A9BB23E78}" type="pres">
      <dgm:prSet presAssocID="{19B3B8AF-0F16-4E66-9538-2299B231CD6F}" presName="parentText" presStyleLbl="node1" presStyleIdx="0" presStyleCnt="3" custScaleY="247528">
        <dgm:presLayoutVars>
          <dgm:chMax val="0"/>
          <dgm:bulletEnabled val="1"/>
        </dgm:presLayoutVars>
      </dgm:prSet>
      <dgm:spPr/>
      <dgm:t>
        <a:bodyPr/>
        <a:lstStyle/>
        <a:p>
          <a:endParaRPr lang="en-GB"/>
        </a:p>
      </dgm:t>
    </dgm:pt>
    <dgm:pt modelId="{F764FAA9-9321-4A99-99E0-8DFC09C85115}" type="pres">
      <dgm:prSet presAssocID="{19B3B8AF-0F16-4E66-9538-2299B231CD6F}" presName="negativeSpace" presStyleCnt="0"/>
      <dgm:spPr/>
    </dgm:pt>
    <dgm:pt modelId="{3E1B301F-07D5-4BAF-9111-68A275B7A4E8}" type="pres">
      <dgm:prSet presAssocID="{19B3B8AF-0F16-4E66-9538-2299B231CD6F}" presName="childText" presStyleLbl="conFgAcc1" presStyleIdx="0" presStyleCnt="3">
        <dgm:presLayoutVars>
          <dgm:bulletEnabled val="1"/>
        </dgm:presLayoutVars>
      </dgm:prSet>
      <dgm:spPr/>
    </dgm:pt>
    <dgm:pt modelId="{75419EFC-2D3B-41D6-9071-F46B34D826D9}" type="pres">
      <dgm:prSet presAssocID="{3FBC24CA-97C1-45F7-A94F-C7D727A61245}" presName="spaceBetweenRectangles" presStyleCnt="0"/>
      <dgm:spPr/>
    </dgm:pt>
    <dgm:pt modelId="{CC4FFC01-54AA-4779-8D28-556F6951A7A7}" type="pres">
      <dgm:prSet presAssocID="{A9F81B9C-32C9-4638-80C2-7B9029BEBD8F}" presName="parentLin" presStyleCnt="0"/>
      <dgm:spPr/>
    </dgm:pt>
    <dgm:pt modelId="{0C577C35-6839-4E5F-998A-5E0BA86FB359}" type="pres">
      <dgm:prSet presAssocID="{A9F81B9C-32C9-4638-80C2-7B9029BEBD8F}" presName="parentLeftMargin" presStyleLbl="node1" presStyleIdx="0" presStyleCnt="3"/>
      <dgm:spPr/>
      <dgm:t>
        <a:bodyPr/>
        <a:lstStyle/>
        <a:p>
          <a:endParaRPr lang="en-GB"/>
        </a:p>
      </dgm:t>
    </dgm:pt>
    <dgm:pt modelId="{E1A477EA-6F6D-41CF-A1D8-B8FAAC5BE89B}" type="pres">
      <dgm:prSet presAssocID="{A9F81B9C-32C9-4638-80C2-7B9029BEBD8F}" presName="parentText" presStyleLbl="node1" presStyleIdx="1" presStyleCnt="3" custScaleY="180495">
        <dgm:presLayoutVars>
          <dgm:chMax val="0"/>
          <dgm:bulletEnabled val="1"/>
        </dgm:presLayoutVars>
      </dgm:prSet>
      <dgm:spPr/>
      <dgm:t>
        <a:bodyPr/>
        <a:lstStyle/>
        <a:p>
          <a:endParaRPr lang="en-GB"/>
        </a:p>
      </dgm:t>
    </dgm:pt>
    <dgm:pt modelId="{6CF391A2-72E6-4EB5-A3F5-87B36A472B37}" type="pres">
      <dgm:prSet presAssocID="{A9F81B9C-32C9-4638-80C2-7B9029BEBD8F}" presName="negativeSpace" presStyleCnt="0"/>
      <dgm:spPr/>
    </dgm:pt>
    <dgm:pt modelId="{2D7500F0-9FEB-425A-9419-BE9E922A7DF9}" type="pres">
      <dgm:prSet presAssocID="{A9F81B9C-32C9-4638-80C2-7B9029BEBD8F}" presName="childText" presStyleLbl="conFgAcc1" presStyleIdx="1" presStyleCnt="3">
        <dgm:presLayoutVars>
          <dgm:bulletEnabled val="1"/>
        </dgm:presLayoutVars>
      </dgm:prSet>
      <dgm:spPr/>
    </dgm:pt>
    <dgm:pt modelId="{38036E53-BED9-42DD-8B28-6E2E68CF9417}" type="pres">
      <dgm:prSet presAssocID="{7DA1C145-A5CE-4038-8ED4-1192F6BFF0D8}" presName="spaceBetweenRectangles" presStyleCnt="0"/>
      <dgm:spPr/>
    </dgm:pt>
    <dgm:pt modelId="{ABA6D0EC-24F5-499A-8C31-E1D4B1D3E2A4}" type="pres">
      <dgm:prSet presAssocID="{A162A7B6-A83E-440C-AF81-F29FDC4CFE6A}" presName="parentLin" presStyleCnt="0"/>
      <dgm:spPr/>
    </dgm:pt>
    <dgm:pt modelId="{DF4A374C-38EF-4101-85CB-AC8478354AFE}" type="pres">
      <dgm:prSet presAssocID="{A162A7B6-A83E-440C-AF81-F29FDC4CFE6A}" presName="parentLeftMargin" presStyleLbl="node1" presStyleIdx="1" presStyleCnt="3"/>
      <dgm:spPr/>
      <dgm:t>
        <a:bodyPr/>
        <a:lstStyle/>
        <a:p>
          <a:endParaRPr lang="en-GB"/>
        </a:p>
      </dgm:t>
    </dgm:pt>
    <dgm:pt modelId="{3C5469E0-12D7-49AB-8327-618B7CD91DE6}" type="pres">
      <dgm:prSet presAssocID="{A162A7B6-A83E-440C-AF81-F29FDC4CFE6A}" presName="parentText" presStyleLbl="node1" presStyleIdx="2" presStyleCnt="3" custScaleY="222367">
        <dgm:presLayoutVars>
          <dgm:chMax val="0"/>
          <dgm:bulletEnabled val="1"/>
        </dgm:presLayoutVars>
      </dgm:prSet>
      <dgm:spPr/>
      <dgm:t>
        <a:bodyPr/>
        <a:lstStyle/>
        <a:p>
          <a:endParaRPr lang="en-GB"/>
        </a:p>
      </dgm:t>
    </dgm:pt>
    <dgm:pt modelId="{E859D7C3-40A4-4761-B93E-12D9036373C9}" type="pres">
      <dgm:prSet presAssocID="{A162A7B6-A83E-440C-AF81-F29FDC4CFE6A}" presName="negativeSpace" presStyleCnt="0"/>
      <dgm:spPr/>
    </dgm:pt>
    <dgm:pt modelId="{6AB71B83-8DA5-4EFA-A4CE-5C0E4E0277DE}" type="pres">
      <dgm:prSet presAssocID="{A162A7B6-A83E-440C-AF81-F29FDC4CFE6A}" presName="childText" presStyleLbl="conFgAcc1" presStyleIdx="2" presStyleCnt="3">
        <dgm:presLayoutVars>
          <dgm:bulletEnabled val="1"/>
        </dgm:presLayoutVars>
      </dgm:prSet>
      <dgm:spPr/>
    </dgm:pt>
  </dgm:ptLst>
  <dgm:cxnLst>
    <dgm:cxn modelId="{73C4D582-882F-4DB5-800D-3ED5C2BAF7D5}" type="presOf" srcId="{CF0192A3-0B1D-4AC5-9E16-85EF63DD4AE9}" destId="{092CBDCD-9492-41E8-9B83-7B6FACA87DDB}" srcOrd="0" destOrd="0" presId="urn:microsoft.com/office/officeart/2005/8/layout/list1"/>
    <dgm:cxn modelId="{E8A1F278-E4D9-4F23-80F0-E937925F690D}" srcId="{CF0192A3-0B1D-4AC5-9E16-85EF63DD4AE9}" destId="{A9F81B9C-32C9-4638-80C2-7B9029BEBD8F}" srcOrd="1" destOrd="0" parTransId="{6AD13F7D-BE19-4503-99EF-ED41B7301ACC}" sibTransId="{7DA1C145-A5CE-4038-8ED4-1192F6BFF0D8}"/>
    <dgm:cxn modelId="{97B81455-B404-4FBE-9321-0BE74144104C}" type="presOf" srcId="{19B3B8AF-0F16-4E66-9538-2299B231CD6F}" destId="{711D8887-DBE6-400B-9CC2-1F191A3F6B33}" srcOrd="0" destOrd="0" presId="urn:microsoft.com/office/officeart/2005/8/layout/list1"/>
    <dgm:cxn modelId="{40189127-62F9-4A8C-AC7B-6D35E42A45BA}" type="presOf" srcId="{A9F81B9C-32C9-4638-80C2-7B9029BEBD8F}" destId="{0C577C35-6839-4E5F-998A-5E0BA86FB359}" srcOrd="0" destOrd="0" presId="urn:microsoft.com/office/officeart/2005/8/layout/list1"/>
    <dgm:cxn modelId="{48205863-C4F5-4300-82A6-E44696849E47}" srcId="{CF0192A3-0B1D-4AC5-9E16-85EF63DD4AE9}" destId="{A162A7B6-A83E-440C-AF81-F29FDC4CFE6A}" srcOrd="2" destOrd="0" parTransId="{488AAC84-9C87-4230-92A3-DF80AAB47376}" sibTransId="{EF1B167C-37BC-4E75-A25A-A1EAD3BEAADA}"/>
    <dgm:cxn modelId="{7EDA8BD7-A790-4FB8-92A6-1C0724E29064}" type="presOf" srcId="{A9F81B9C-32C9-4638-80C2-7B9029BEBD8F}" destId="{E1A477EA-6F6D-41CF-A1D8-B8FAAC5BE89B}" srcOrd="1" destOrd="0" presId="urn:microsoft.com/office/officeart/2005/8/layout/list1"/>
    <dgm:cxn modelId="{B26CCAA5-7E66-44B1-BD9E-5DDFF4418548}" srcId="{CF0192A3-0B1D-4AC5-9E16-85EF63DD4AE9}" destId="{19B3B8AF-0F16-4E66-9538-2299B231CD6F}" srcOrd="0" destOrd="0" parTransId="{3463A47A-3484-4307-A2C8-B53E3CF443AE}" sibTransId="{3FBC24CA-97C1-45F7-A94F-C7D727A61245}"/>
    <dgm:cxn modelId="{4B461BCB-6924-41A2-A777-0E3CDA7FEFEF}" type="presOf" srcId="{19B3B8AF-0F16-4E66-9538-2299B231CD6F}" destId="{A4635DC7-2AB1-43E0-BFC8-4D6A9BB23E78}" srcOrd="1" destOrd="0" presId="urn:microsoft.com/office/officeart/2005/8/layout/list1"/>
    <dgm:cxn modelId="{82676557-21FD-4701-8CDB-36917AFD8184}" type="presOf" srcId="{A162A7B6-A83E-440C-AF81-F29FDC4CFE6A}" destId="{DF4A374C-38EF-4101-85CB-AC8478354AFE}" srcOrd="0" destOrd="0" presId="urn:microsoft.com/office/officeart/2005/8/layout/list1"/>
    <dgm:cxn modelId="{11AB6837-CB97-4FBF-84F7-7B221C3CFA81}" type="presOf" srcId="{A162A7B6-A83E-440C-AF81-F29FDC4CFE6A}" destId="{3C5469E0-12D7-49AB-8327-618B7CD91DE6}" srcOrd="1" destOrd="0" presId="urn:microsoft.com/office/officeart/2005/8/layout/list1"/>
    <dgm:cxn modelId="{8B919EE4-B6D7-48AE-A623-FDE41AB94FEB}" type="presParOf" srcId="{092CBDCD-9492-41E8-9B83-7B6FACA87DDB}" destId="{AB5C5700-139A-409C-BD83-85C357547973}" srcOrd="0" destOrd="0" presId="urn:microsoft.com/office/officeart/2005/8/layout/list1"/>
    <dgm:cxn modelId="{307ABCED-5E3F-4A10-8AA3-DF3AC487C9CA}" type="presParOf" srcId="{AB5C5700-139A-409C-BD83-85C357547973}" destId="{711D8887-DBE6-400B-9CC2-1F191A3F6B33}" srcOrd="0" destOrd="0" presId="urn:microsoft.com/office/officeart/2005/8/layout/list1"/>
    <dgm:cxn modelId="{AC78D06F-1B1F-4581-A59F-36292CA22D53}" type="presParOf" srcId="{AB5C5700-139A-409C-BD83-85C357547973}" destId="{A4635DC7-2AB1-43E0-BFC8-4D6A9BB23E78}" srcOrd="1" destOrd="0" presId="urn:microsoft.com/office/officeart/2005/8/layout/list1"/>
    <dgm:cxn modelId="{054CDA2D-0774-4E3E-B00B-67FEB25CD41F}" type="presParOf" srcId="{092CBDCD-9492-41E8-9B83-7B6FACA87DDB}" destId="{F764FAA9-9321-4A99-99E0-8DFC09C85115}" srcOrd="1" destOrd="0" presId="urn:microsoft.com/office/officeart/2005/8/layout/list1"/>
    <dgm:cxn modelId="{A98F72B4-34A8-4AC0-80B8-B6D53E642214}" type="presParOf" srcId="{092CBDCD-9492-41E8-9B83-7B6FACA87DDB}" destId="{3E1B301F-07D5-4BAF-9111-68A275B7A4E8}" srcOrd="2" destOrd="0" presId="urn:microsoft.com/office/officeart/2005/8/layout/list1"/>
    <dgm:cxn modelId="{B18529D2-780E-4389-830D-A363AED5FB10}" type="presParOf" srcId="{092CBDCD-9492-41E8-9B83-7B6FACA87DDB}" destId="{75419EFC-2D3B-41D6-9071-F46B34D826D9}" srcOrd="3" destOrd="0" presId="urn:microsoft.com/office/officeart/2005/8/layout/list1"/>
    <dgm:cxn modelId="{F5732062-6F82-4A77-A2E1-79ECA87CBA08}" type="presParOf" srcId="{092CBDCD-9492-41E8-9B83-7B6FACA87DDB}" destId="{CC4FFC01-54AA-4779-8D28-556F6951A7A7}" srcOrd="4" destOrd="0" presId="urn:microsoft.com/office/officeart/2005/8/layout/list1"/>
    <dgm:cxn modelId="{3AEFAAA0-D862-4ECC-AAE0-260EC1C2A314}" type="presParOf" srcId="{CC4FFC01-54AA-4779-8D28-556F6951A7A7}" destId="{0C577C35-6839-4E5F-998A-5E0BA86FB359}" srcOrd="0" destOrd="0" presId="urn:microsoft.com/office/officeart/2005/8/layout/list1"/>
    <dgm:cxn modelId="{B02FE9E5-6C7E-4F35-8B13-8E5AEF1C644E}" type="presParOf" srcId="{CC4FFC01-54AA-4779-8D28-556F6951A7A7}" destId="{E1A477EA-6F6D-41CF-A1D8-B8FAAC5BE89B}" srcOrd="1" destOrd="0" presId="urn:microsoft.com/office/officeart/2005/8/layout/list1"/>
    <dgm:cxn modelId="{60AA23D9-5030-40F6-9642-207D7AD40EAD}" type="presParOf" srcId="{092CBDCD-9492-41E8-9B83-7B6FACA87DDB}" destId="{6CF391A2-72E6-4EB5-A3F5-87B36A472B37}" srcOrd="5" destOrd="0" presId="urn:microsoft.com/office/officeart/2005/8/layout/list1"/>
    <dgm:cxn modelId="{8E4B7B78-3B6E-4AE7-8F13-FF771E684F2F}" type="presParOf" srcId="{092CBDCD-9492-41E8-9B83-7B6FACA87DDB}" destId="{2D7500F0-9FEB-425A-9419-BE9E922A7DF9}" srcOrd="6" destOrd="0" presId="urn:microsoft.com/office/officeart/2005/8/layout/list1"/>
    <dgm:cxn modelId="{B765E49E-E8A3-4AB4-AC45-21118E153589}" type="presParOf" srcId="{092CBDCD-9492-41E8-9B83-7B6FACA87DDB}" destId="{38036E53-BED9-42DD-8B28-6E2E68CF9417}" srcOrd="7" destOrd="0" presId="urn:microsoft.com/office/officeart/2005/8/layout/list1"/>
    <dgm:cxn modelId="{8E6BCCE0-B38B-4FA3-82C7-452DF41C21FF}" type="presParOf" srcId="{092CBDCD-9492-41E8-9B83-7B6FACA87DDB}" destId="{ABA6D0EC-24F5-499A-8C31-E1D4B1D3E2A4}" srcOrd="8" destOrd="0" presId="urn:microsoft.com/office/officeart/2005/8/layout/list1"/>
    <dgm:cxn modelId="{4E3D132D-E6BA-4BFB-AD87-F729D62E43DB}" type="presParOf" srcId="{ABA6D0EC-24F5-499A-8C31-E1D4B1D3E2A4}" destId="{DF4A374C-38EF-4101-85CB-AC8478354AFE}" srcOrd="0" destOrd="0" presId="urn:microsoft.com/office/officeart/2005/8/layout/list1"/>
    <dgm:cxn modelId="{7624D449-7C23-428F-B529-22560E324AED}" type="presParOf" srcId="{ABA6D0EC-24F5-499A-8C31-E1D4B1D3E2A4}" destId="{3C5469E0-12D7-49AB-8327-618B7CD91DE6}" srcOrd="1" destOrd="0" presId="urn:microsoft.com/office/officeart/2005/8/layout/list1"/>
    <dgm:cxn modelId="{9858D867-86D6-4D3F-AF9C-D62F24334DB3}" type="presParOf" srcId="{092CBDCD-9492-41E8-9B83-7B6FACA87DDB}" destId="{E859D7C3-40A4-4761-B93E-12D9036373C9}" srcOrd="9" destOrd="0" presId="urn:microsoft.com/office/officeart/2005/8/layout/list1"/>
    <dgm:cxn modelId="{AAF0F17F-4528-4D49-AC97-A82CC712C637}" type="presParOf" srcId="{092CBDCD-9492-41E8-9B83-7B6FACA87DDB}" destId="{6AB71B83-8DA5-4EFA-A4CE-5C0E4E0277DE}" srcOrd="10"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6CCB5AF-F4A6-471E-A830-CB8C88297039}" type="doc">
      <dgm:prSet loTypeId="urn:diagrams.loki3.com/VaryingWidthList" loCatId="list" qsTypeId="urn:microsoft.com/office/officeart/2005/8/quickstyle/simple1" qsCatId="simple" csTypeId="urn:microsoft.com/office/officeart/2005/8/colors/accent1_2" csCatId="accent1" phldr="1"/>
      <dgm:spPr/>
      <dgm:t>
        <a:bodyPr/>
        <a:lstStyle/>
        <a:p>
          <a:endParaRPr lang="en-AU"/>
        </a:p>
      </dgm:t>
    </dgm:pt>
    <dgm:pt modelId="{1AD9A8F4-8EFC-4918-BB76-F67961BB69AA}">
      <dgm:prSet phldrT="[Text]"/>
      <dgm:spPr/>
      <dgm:t>
        <a:bodyPr/>
        <a:lstStyle/>
        <a:p>
          <a:pPr>
            <a:buFont typeface="Symbol" panose="05050102010706020507" pitchFamily="18" charset="2"/>
            <a:buChar char=""/>
          </a:pPr>
          <a:r>
            <a:rPr lang="en-US" b="0" i="0" dirty="0"/>
            <a:t>The conventional sexual education campaigns lack effectiveness with digitally active youth adults, who </a:t>
          </a:r>
          <a:r>
            <a:rPr lang="en-US" b="0" i="0" dirty="0" err="1"/>
            <a:t>favour</a:t>
          </a:r>
          <a:r>
            <a:rPr lang="en-US" b="0" i="0" dirty="0"/>
            <a:t> social media and peer pressure over </a:t>
          </a:r>
          <a:r>
            <a:rPr lang="en-US" b="0" i="0" dirty="0" err="1"/>
            <a:t>institutionalised</a:t>
          </a:r>
          <a:r>
            <a:rPr lang="en-US" b="0" i="0" dirty="0"/>
            <a:t> education (Liu et al., 2021).</a:t>
          </a:r>
          <a:endParaRPr lang="en-AU" dirty="0"/>
        </a:p>
      </dgm:t>
    </dgm:pt>
    <dgm:pt modelId="{8BE0ADD8-6E3A-437E-926C-8A611F7C4825}" type="parTrans" cxnId="{257AFC01-365E-404A-B99B-7D432ED36A75}">
      <dgm:prSet/>
      <dgm:spPr/>
      <dgm:t>
        <a:bodyPr/>
        <a:lstStyle/>
        <a:p>
          <a:endParaRPr lang="en-AU"/>
        </a:p>
      </dgm:t>
    </dgm:pt>
    <dgm:pt modelId="{CF2BEBA0-255E-47A5-A276-D1D8E9AA6666}" type="sibTrans" cxnId="{257AFC01-365E-404A-B99B-7D432ED36A75}">
      <dgm:prSet/>
      <dgm:spPr/>
      <dgm:t>
        <a:bodyPr/>
        <a:lstStyle/>
        <a:p>
          <a:endParaRPr lang="en-AU"/>
        </a:p>
      </dgm:t>
    </dgm:pt>
    <dgm:pt modelId="{9A0084D3-DB09-406E-9F30-30A85DF90240}">
      <dgm:prSet phldrT="[Text]"/>
      <dgm:spPr/>
      <dgm:t>
        <a:bodyPr/>
        <a:lstStyle/>
        <a:p>
          <a:pPr>
            <a:buFont typeface="Symbol" panose="05050102010706020507" pitchFamily="18" charset="2"/>
            <a:buChar char=""/>
          </a:pPr>
          <a:r>
            <a:rPr lang="en-US" b="0" i="0" dirty="0"/>
            <a:t>According to UKHSA (2024), the 15-24 years group has the highest STI rates in England and the increase in the 26 years since 2021-2023 is 26%.</a:t>
          </a:r>
          <a:endParaRPr lang="en-AU" dirty="0"/>
        </a:p>
      </dgm:t>
    </dgm:pt>
    <dgm:pt modelId="{5D783287-F867-47AF-8BA6-2F2781CC711A}" type="parTrans" cxnId="{2C27B5CB-3F7D-4E9F-A2C6-BD32F9B3F311}">
      <dgm:prSet/>
      <dgm:spPr/>
      <dgm:t>
        <a:bodyPr/>
        <a:lstStyle/>
        <a:p>
          <a:endParaRPr lang="en-AU"/>
        </a:p>
      </dgm:t>
    </dgm:pt>
    <dgm:pt modelId="{E3AA200F-1221-4FEB-B4D5-AF814F38DEF0}" type="sibTrans" cxnId="{2C27B5CB-3F7D-4E9F-A2C6-BD32F9B3F311}">
      <dgm:prSet/>
      <dgm:spPr/>
      <dgm:t>
        <a:bodyPr/>
        <a:lstStyle/>
        <a:p>
          <a:endParaRPr lang="en-AU"/>
        </a:p>
      </dgm:t>
    </dgm:pt>
    <dgm:pt modelId="{2957319C-477D-4411-AB2B-2960E2775B8E}">
      <dgm:prSet phldrT="[Text]"/>
      <dgm:spPr/>
      <dgm:t>
        <a:bodyPr/>
        <a:lstStyle/>
        <a:p>
          <a:pPr>
            <a:buFont typeface="Symbol" panose="05050102010706020507" pitchFamily="18" charset="2"/>
            <a:buChar char=""/>
          </a:pPr>
          <a:r>
            <a:rPr lang="en-US" b="0" i="0" dirty="0"/>
            <a:t>False information on the internet predisposes risky </a:t>
          </a:r>
          <a:r>
            <a:rPr lang="en-US" b="0" i="0" dirty="0" err="1"/>
            <a:t>behaviour</a:t>
          </a:r>
          <a:r>
            <a:rPr lang="en-US" b="0" i="0" dirty="0"/>
            <a:t> so an interactive online and peer-directed campaign is necessary.</a:t>
          </a:r>
        </a:p>
        <a:p>
          <a:pPr>
            <a:buFont typeface="Symbol" panose="05050102010706020507" pitchFamily="18" charset="2"/>
            <a:buChar char=""/>
          </a:pPr>
          <a:endParaRPr lang="en-AU" dirty="0"/>
        </a:p>
      </dgm:t>
    </dgm:pt>
    <dgm:pt modelId="{2EE0C466-1534-414C-891B-3A39EBD11129}" type="parTrans" cxnId="{B4D73340-A79C-4C1D-ADFF-93094E162A14}">
      <dgm:prSet/>
      <dgm:spPr/>
      <dgm:t>
        <a:bodyPr/>
        <a:lstStyle/>
        <a:p>
          <a:endParaRPr lang="en-AU"/>
        </a:p>
      </dgm:t>
    </dgm:pt>
    <dgm:pt modelId="{084549A6-0576-426A-A7A1-0C9FBB4921C5}" type="sibTrans" cxnId="{B4D73340-A79C-4C1D-ADFF-93094E162A14}">
      <dgm:prSet/>
      <dgm:spPr/>
      <dgm:t>
        <a:bodyPr/>
        <a:lstStyle/>
        <a:p>
          <a:endParaRPr lang="en-AU"/>
        </a:p>
      </dgm:t>
    </dgm:pt>
    <dgm:pt modelId="{9860F015-65EE-4359-BDBA-90A201410C65}" type="pres">
      <dgm:prSet presAssocID="{56CCB5AF-F4A6-471E-A830-CB8C88297039}" presName="Name0" presStyleCnt="0">
        <dgm:presLayoutVars>
          <dgm:resizeHandles/>
        </dgm:presLayoutVars>
      </dgm:prSet>
      <dgm:spPr/>
      <dgm:t>
        <a:bodyPr/>
        <a:lstStyle/>
        <a:p>
          <a:endParaRPr lang="en-GB"/>
        </a:p>
      </dgm:t>
    </dgm:pt>
    <dgm:pt modelId="{AD439318-6289-40A7-A972-A34A333E2A27}" type="pres">
      <dgm:prSet presAssocID="{1AD9A8F4-8EFC-4918-BB76-F67961BB69AA}" presName="text" presStyleLbl="node1" presStyleIdx="0" presStyleCnt="3" custScaleX="945579">
        <dgm:presLayoutVars>
          <dgm:bulletEnabled val="1"/>
        </dgm:presLayoutVars>
      </dgm:prSet>
      <dgm:spPr/>
      <dgm:t>
        <a:bodyPr/>
        <a:lstStyle/>
        <a:p>
          <a:endParaRPr lang="en-GB"/>
        </a:p>
      </dgm:t>
    </dgm:pt>
    <dgm:pt modelId="{163C7FF0-6B6B-4619-8219-72CE96465BE0}" type="pres">
      <dgm:prSet presAssocID="{CF2BEBA0-255E-47A5-A276-D1D8E9AA6666}" presName="space" presStyleCnt="0"/>
      <dgm:spPr/>
    </dgm:pt>
    <dgm:pt modelId="{D0FEF884-9CC2-422E-85A2-5349FADBE2A1}" type="pres">
      <dgm:prSet presAssocID="{9A0084D3-DB09-406E-9F30-30A85DF90240}" presName="text" presStyleLbl="node1" presStyleIdx="1" presStyleCnt="3" custScaleX="948252">
        <dgm:presLayoutVars>
          <dgm:bulletEnabled val="1"/>
        </dgm:presLayoutVars>
      </dgm:prSet>
      <dgm:spPr/>
      <dgm:t>
        <a:bodyPr/>
        <a:lstStyle/>
        <a:p>
          <a:endParaRPr lang="en-GB"/>
        </a:p>
      </dgm:t>
    </dgm:pt>
    <dgm:pt modelId="{D95E1A67-935E-4D84-B246-3B96738C5AE7}" type="pres">
      <dgm:prSet presAssocID="{E3AA200F-1221-4FEB-B4D5-AF814F38DEF0}" presName="space" presStyleCnt="0"/>
      <dgm:spPr/>
    </dgm:pt>
    <dgm:pt modelId="{642B10D2-1FCE-4F66-90CD-9CB776419DBB}" type="pres">
      <dgm:prSet presAssocID="{2957319C-477D-4411-AB2B-2960E2775B8E}" presName="text" presStyleLbl="node1" presStyleIdx="2" presStyleCnt="3" custScaleX="942905" custLinFactNeighborX="59">
        <dgm:presLayoutVars>
          <dgm:bulletEnabled val="1"/>
        </dgm:presLayoutVars>
      </dgm:prSet>
      <dgm:spPr/>
      <dgm:t>
        <a:bodyPr/>
        <a:lstStyle/>
        <a:p>
          <a:endParaRPr lang="en-GB"/>
        </a:p>
      </dgm:t>
    </dgm:pt>
  </dgm:ptLst>
  <dgm:cxnLst>
    <dgm:cxn modelId="{257AFC01-365E-404A-B99B-7D432ED36A75}" srcId="{56CCB5AF-F4A6-471E-A830-CB8C88297039}" destId="{1AD9A8F4-8EFC-4918-BB76-F67961BB69AA}" srcOrd="0" destOrd="0" parTransId="{8BE0ADD8-6E3A-437E-926C-8A611F7C4825}" sibTransId="{CF2BEBA0-255E-47A5-A276-D1D8E9AA6666}"/>
    <dgm:cxn modelId="{B462E97A-F52D-489C-8A86-71B704A21161}" type="presOf" srcId="{2957319C-477D-4411-AB2B-2960E2775B8E}" destId="{642B10D2-1FCE-4F66-90CD-9CB776419DBB}" srcOrd="0" destOrd="0" presId="urn:diagrams.loki3.com/VaryingWidthList"/>
    <dgm:cxn modelId="{DF594C9B-8DE0-4B9F-89ED-A47E38C6022F}" type="presOf" srcId="{1AD9A8F4-8EFC-4918-BB76-F67961BB69AA}" destId="{AD439318-6289-40A7-A972-A34A333E2A27}" srcOrd="0" destOrd="0" presId="urn:diagrams.loki3.com/VaryingWidthList"/>
    <dgm:cxn modelId="{2C27B5CB-3F7D-4E9F-A2C6-BD32F9B3F311}" srcId="{56CCB5AF-F4A6-471E-A830-CB8C88297039}" destId="{9A0084D3-DB09-406E-9F30-30A85DF90240}" srcOrd="1" destOrd="0" parTransId="{5D783287-F867-47AF-8BA6-2F2781CC711A}" sibTransId="{E3AA200F-1221-4FEB-B4D5-AF814F38DEF0}"/>
    <dgm:cxn modelId="{A5B4F389-2668-40BA-98DA-B9918F69937E}" type="presOf" srcId="{9A0084D3-DB09-406E-9F30-30A85DF90240}" destId="{D0FEF884-9CC2-422E-85A2-5349FADBE2A1}" srcOrd="0" destOrd="0" presId="urn:diagrams.loki3.com/VaryingWidthList"/>
    <dgm:cxn modelId="{89A841E2-6A90-4107-B910-94471817C610}" type="presOf" srcId="{56CCB5AF-F4A6-471E-A830-CB8C88297039}" destId="{9860F015-65EE-4359-BDBA-90A201410C65}" srcOrd="0" destOrd="0" presId="urn:diagrams.loki3.com/VaryingWidthList"/>
    <dgm:cxn modelId="{B4D73340-A79C-4C1D-ADFF-93094E162A14}" srcId="{56CCB5AF-F4A6-471E-A830-CB8C88297039}" destId="{2957319C-477D-4411-AB2B-2960E2775B8E}" srcOrd="2" destOrd="0" parTransId="{2EE0C466-1534-414C-891B-3A39EBD11129}" sibTransId="{084549A6-0576-426A-A7A1-0C9FBB4921C5}"/>
    <dgm:cxn modelId="{E8989527-2E7C-4F6F-BBDF-C11F8DE89F85}" type="presParOf" srcId="{9860F015-65EE-4359-BDBA-90A201410C65}" destId="{AD439318-6289-40A7-A972-A34A333E2A27}" srcOrd="0" destOrd="0" presId="urn:diagrams.loki3.com/VaryingWidthList"/>
    <dgm:cxn modelId="{0FDB010E-8EFC-4031-AC7D-48FBB2733CDF}" type="presParOf" srcId="{9860F015-65EE-4359-BDBA-90A201410C65}" destId="{163C7FF0-6B6B-4619-8219-72CE96465BE0}" srcOrd="1" destOrd="0" presId="urn:diagrams.loki3.com/VaryingWidthList"/>
    <dgm:cxn modelId="{24479053-2244-4097-BFF5-6E9BB324BE9E}" type="presParOf" srcId="{9860F015-65EE-4359-BDBA-90A201410C65}" destId="{D0FEF884-9CC2-422E-85A2-5349FADBE2A1}" srcOrd="2" destOrd="0" presId="urn:diagrams.loki3.com/VaryingWidthList"/>
    <dgm:cxn modelId="{CE7D337A-D13D-4C32-82AA-4EDAC8EB96CD}" type="presParOf" srcId="{9860F015-65EE-4359-BDBA-90A201410C65}" destId="{D95E1A67-935E-4D84-B246-3B96738C5AE7}" srcOrd="3" destOrd="0" presId="urn:diagrams.loki3.com/VaryingWidthList"/>
    <dgm:cxn modelId="{43B6FF1E-4CFC-4F02-A338-3BEAAFB81359}" type="presParOf" srcId="{9860F015-65EE-4359-BDBA-90A201410C65}" destId="{642B10D2-1FCE-4F66-90CD-9CB776419DBB}" srcOrd="4" destOrd="0" presId="urn:diagrams.loki3.com/VaryingWidth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F0192A3-0B1D-4AC5-9E16-85EF63DD4AE9}"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AU"/>
        </a:p>
      </dgm:t>
    </dgm:pt>
    <dgm:pt modelId="{19B3B8AF-0F16-4E66-9538-2299B231CD6F}">
      <dgm:prSet phldrT="[Text]"/>
      <dgm:spPr/>
      <dgm:t>
        <a:bodyPr/>
        <a:lstStyle/>
        <a:p>
          <a:pPr>
            <a:buFont typeface="Symbol" panose="05050102010706020507" pitchFamily="18" charset="2"/>
            <a:buChar char=""/>
          </a:pPr>
          <a:r>
            <a:rPr lang="en-AU" dirty="0"/>
            <a:t>The NICE guidelines propose full sexual education with access to free condoms to prevent STIs (NICE, 2022). </a:t>
          </a:r>
        </a:p>
      </dgm:t>
    </dgm:pt>
    <dgm:pt modelId="{3463A47A-3484-4307-A2C8-B53E3CF443AE}" type="parTrans" cxnId="{B26CCAA5-7E66-44B1-BD9E-5DDFF4418548}">
      <dgm:prSet/>
      <dgm:spPr/>
      <dgm:t>
        <a:bodyPr/>
        <a:lstStyle/>
        <a:p>
          <a:endParaRPr lang="en-AU"/>
        </a:p>
      </dgm:t>
    </dgm:pt>
    <dgm:pt modelId="{3FBC24CA-97C1-45F7-A94F-C7D727A61245}" type="sibTrans" cxnId="{B26CCAA5-7E66-44B1-BD9E-5DDFF4418548}">
      <dgm:prSet/>
      <dgm:spPr/>
      <dgm:t>
        <a:bodyPr/>
        <a:lstStyle/>
        <a:p>
          <a:endParaRPr lang="en-AU"/>
        </a:p>
      </dgm:t>
    </dgm:pt>
    <dgm:pt modelId="{A9F81B9C-32C9-4638-80C2-7B9029BEBD8F}">
      <dgm:prSet phldrT="[Text]" custT="1"/>
      <dgm:spPr/>
      <dgm:t>
        <a:bodyPr/>
        <a:lstStyle/>
        <a:p>
          <a:pPr>
            <a:buFont typeface="Symbol" panose="05050102010706020507" pitchFamily="18" charset="2"/>
            <a:buChar char=""/>
          </a:pPr>
          <a:r>
            <a:rPr lang="en-AU" sz="1200" kern="1200" dirty="0"/>
            <a:t>The NHS </a:t>
          </a:r>
          <a:r>
            <a:rPr lang="en-AU" sz="1200" kern="1200" dirty="0" err="1"/>
            <a:t>Sexwise</a:t>
          </a:r>
          <a:r>
            <a:rPr lang="en-AU" sz="1200" kern="1200" dirty="0"/>
            <a:t> campaign promotes </a:t>
          </a:r>
          <a:r>
            <a:rPr lang="en-AU" sz="1200" kern="1200" dirty="0">
              <a:solidFill>
                <a:prstClr val="white"/>
              </a:solidFill>
              <a:latin typeface="Gill Sans MT" panose="020B0502020104020203"/>
              <a:ea typeface="+mn-ea"/>
              <a:cs typeface="+mn-cs"/>
            </a:rPr>
            <a:t>open-ended discussions on consent, protection, and testing. </a:t>
          </a:r>
          <a:r>
            <a:rPr lang="en-US" sz="1200" kern="1200" dirty="0">
              <a:solidFill>
                <a:prstClr val="white"/>
              </a:solidFill>
              <a:latin typeface="Gill Sans MT" panose="020B0502020104020203"/>
              <a:ea typeface="+mn-ea"/>
              <a:cs typeface="+mn-cs"/>
            </a:rPr>
            <a:t>27% of 15–24-year-olds reported using condoms (UKSHA, 2024).</a:t>
          </a:r>
          <a:endParaRPr lang="en-AU" sz="1200" kern="1200" dirty="0">
            <a:solidFill>
              <a:prstClr val="white"/>
            </a:solidFill>
            <a:latin typeface="Gill Sans MT" panose="020B0502020104020203"/>
            <a:ea typeface="+mn-ea"/>
            <a:cs typeface="+mn-cs"/>
          </a:endParaRPr>
        </a:p>
      </dgm:t>
    </dgm:pt>
    <dgm:pt modelId="{6AD13F7D-BE19-4503-99EF-ED41B7301ACC}" type="parTrans" cxnId="{E8A1F278-E4D9-4F23-80F0-E937925F690D}">
      <dgm:prSet/>
      <dgm:spPr/>
      <dgm:t>
        <a:bodyPr/>
        <a:lstStyle/>
        <a:p>
          <a:endParaRPr lang="en-AU"/>
        </a:p>
      </dgm:t>
    </dgm:pt>
    <dgm:pt modelId="{7DA1C145-A5CE-4038-8ED4-1192F6BFF0D8}" type="sibTrans" cxnId="{E8A1F278-E4D9-4F23-80F0-E937925F690D}">
      <dgm:prSet/>
      <dgm:spPr/>
      <dgm:t>
        <a:bodyPr/>
        <a:lstStyle/>
        <a:p>
          <a:endParaRPr lang="en-AU"/>
        </a:p>
      </dgm:t>
    </dgm:pt>
    <dgm:pt modelId="{A162A7B6-A83E-440C-AF81-F29FDC4CFE6A}">
      <dgm:prSet phldrT="[Text]"/>
      <dgm:spPr/>
      <dgm:t>
        <a:bodyPr/>
        <a:lstStyle/>
        <a:p>
          <a:pPr>
            <a:buFont typeface="Symbol" panose="05050102010706020507" pitchFamily="18" charset="2"/>
            <a:buChar char=""/>
          </a:pPr>
          <a:r>
            <a:rPr lang="en-AU" dirty="0"/>
            <a:t>In line with these national standards, this campaign will strengthen safe sexual behaviours by conducting creative learning sessions and partnering with the local health and youth organisations.</a:t>
          </a:r>
        </a:p>
      </dgm:t>
    </dgm:pt>
    <dgm:pt modelId="{488AAC84-9C87-4230-92A3-DF80AAB47376}" type="parTrans" cxnId="{48205863-C4F5-4300-82A6-E44696849E47}">
      <dgm:prSet/>
      <dgm:spPr/>
      <dgm:t>
        <a:bodyPr/>
        <a:lstStyle/>
        <a:p>
          <a:endParaRPr lang="en-AU"/>
        </a:p>
      </dgm:t>
    </dgm:pt>
    <dgm:pt modelId="{EF1B167C-37BC-4E75-A25A-A1EAD3BEAADA}" type="sibTrans" cxnId="{48205863-C4F5-4300-82A6-E44696849E47}">
      <dgm:prSet/>
      <dgm:spPr/>
      <dgm:t>
        <a:bodyPr/>
        <a:lstStyle/>
        <a:p>
          <a:endParaRPr lang="en-AU"/>
        </a:p>
      </dgm:t>
    </dgm:pt>
    <dgm:pt modelId="{092CBDCD-9492-41E8-9B83-7B6FACA87DDB}" type="pres">
      <dgm:prSet presAssocID="{CF0192A3-0B1D-4AC5-9E16-85EF63DD4AE9}" presName="linear" presStyleCnt="0">
        <dgm:presLayoutVars>
          <dgm:dir/>
          <dgm:animLvl val="lvl"/>
          <dgm:resizeHandles val="exact"/>
        </dgm:presLayoutVars>
      </dgm:prSet>
      <dgm:spPr/>
      <dgm:t>
        <a:bodyPr/>
        <a:lstStyle/>
        <a:p>
          <a:endParaRPr lang="en-GB"/>
        </a:p>
      </dgm:t>
    </dgm:pt>
    <dgm:pt modelId="{AB5C5700-139A-409C-BD83-85C357547973}" type="pres">
      <dgm:prSet presAssocID="{19B3B8AF-0F16-4E66-9538-2299B231CD6F}" presName="parentLin" presStyleCnt="0"/>
      <dgm:spPr/>
    </dgm:pt>
    <dgm:pt modelId="{711D8887-DBE6-400B-9CC2-1F191A3F6B33}" type="pres">
      <dgm:prSet presAssocID="{19B3B8AF-0F16-4E66-9538-2299B231CD6F}" presName="parentLeftMargin" presStyleLbl="node1" presStyleIdx="0" presStyleCnt="3"/>
      <dgm:spPr/>
      <dgm:t>
        <a:bodyPr/>
        <a:lstStyle/>
        <a:p>
          <a:endParaRPr lang="en-GB"/>
        </a:p>
      </dgm:t>
    </dgm:pt>
    <dgm:pt modelId="{A4635DC7-2AB1-43E0-BFC8-4D6A9BB23E78}" type="pres">
      <dgm:prSet presAssocID="{19B3B8AF-0F16-4E66-9538-2299B231CD6F}" presName="parentText" presStyleLbl="node1" presStyleIdx="0" presStyleCnt="3" custScaleY="247528">
        <dgm:presLayoutVars>
          <dgm:chMax val="0"/>
          <dgm:bulletEnabled val="1"/>
        </dgm:presLayoutVars>
      </dgm:prSet>
      <dgm:spPr/>
      <dgm:t>
        <a:bodyPr/>
        <a:lstStyle/>
        <a:p>
          <a:endParaRPr lang="en-GB"/>
        </a:p>
      </dgm:t>
    </dgm:pt>
    <dgm:pt modelId="{F764FAA9-9321-4A99-99E0-8DFC09C85115}" type="pres">
      <dgm:prSet presAssocID="{19B3B8AF-0F16-4E66-9538-2299B231CD6F}" presName="negativeSpace" presStyleCnt="0"/>
      <dgm:spPr/>
    </dgm:pt>
    <dgm:pt modelId="{3E1B301F-07D5-4BAF-9111-68A275B7A4E8}" type="pres">
      <dgm:prSet presAssocID="{19B3B8AF-0F16-4E66-9538-2299B231CD6F}" presName="childText" presStyleLbl="conFgAcc1" presStyleIdx="0" presStyleCnt="3">
        <dgm:presLayoutVars>
          <dgm:bulletEnabled val="1"/>
        </dgm:presLayoutVars>
      </dgm:prSet>
      <dgm:spPr/>
    </dgm:pt>
    <dgm:pt modelId="{75419EFC-2D3B-41D6-9071-F46B34D826D9}" type="pres">
      <dgm:prSet presAssocID="{3FBC24CA-97C1-45F7-A94F-C7D727A61245}" presName="spaceBetweenRectangles" presStyleCnt="0"/>
      <dgm:spPr/>
    </dgm:pt>
    <dgm:pt modelId="{CC4FFC01-54AA-4779-8D28-556F6951A7A7}" type="pres">
      <dgm:prSet presAssocID="{A9F81B9C-32C9-4638-80C2-7B9029BEBD8F}" presName="parentLin" presStyleCnt="0"/>
      <dgm:spPr/>
    </dgm:pt>
    <dgm:pt modelId="{0C577C35-6839-4E5F-998A-5E0BA86FB359}" type="pres">
      <dgm:prSet presAssocID="{A9F81B9C-32C9-4638-80C2-7B9029BEBD8F}" presName="parentLeftMargin" presStyleLbl="node1" presStyleIdx="0" presStyleCnt="3"/>
      <dgm:spPr/>
      <dgm:t>
        <a:bodyPr/>
        <a:lstStyle/>
        <a:p>
          <a:endParaRPr lang="en-GB"/>
        </a:p>
      </dgm:t>
    </dgm:pt>
    <dgm:pt modelId="{E1A477EA-6F6D-41CF-A1D8-B8FAAC5BE89B}" type="pres">
      <dgm:prSet presAssocID="{A9F81B9C-32C9-4638-80C2-7B9029BEBD8F}" presName="parentText" presStyleLbl="node1" presStyleIdx="1" presStyleCnt="3" custScaleY="180495">
        <dgm:presLayoutVars>
          <dgm:chMax val="0"/>
          <dgm:bulletEnabled val="1"/>
        </dgm:presLayoutVars>
      </dgm:prSet>
      <dgm:spPr/>
      <dgm:t>
        <a:bodyPr/>
        <a:lstStyle/>
        <a:p>
          <a:endParaRPr lang="en-GB"/>
        </a:p>
      </dgm:t>
    </dgm:pt>
    <dgm:pt modelId="{6CF391A2-72E6-4EB5-A3F5-87B36A472B37}" type="pres">
      <dgm:prSet presAssocID="{A9F81B9C-32C9-4638-80C2-7B9029BEBD8F}" presName="negativeSpace" presStyleCnt="0"/>
      <dgm:spPr/>
    </dgm:pt>
    <dgm:pt modelId="{2D7500F0-9FEB-425A-9419-BE9E922A7DF9}" type="pres">
      <dgm:prSet presAssocID="{A9F81B9C-32C9-4638-80C2-7B9029BEBD8F}" presName="childText" presStyleLbl="conFgAcc1" presStyleIdx="1" presStyleCnt="3">
        <dgm:presLayoutVars>
          <dgm:bulletEnabled val="1"/>
        </dgm:presLayoutVars>
      </dgm:prSet>
      <dgm:spPr/>
    </dgm:pt>
    <dgm:pt modelId="{38036E53-BED9-42DD-8B28-6E2E68CF9417}" type="pres">
      <dgm:prSet presAssocID="{7DA1C145-A5CE-4038-8ED4-1192F6BFF0D8}" presName="spaceBetweenRectangles" presStyleCnt="0"/>
      <dgm:spPr/>
    </dgm:pt>
    <dgm:pt modelId="{ABA6D0EC-24F5-499A-8C31-E1D4B1D3E2A4}" type="pres">
      <dgm:prSet presAssocID="{A162A7B6-A83E-440C-AF81-F29FDC4CFE6A}" presName="parentLin" presStyleCnt="0"/>
      <dgm:spPr/>
    </dgm:pt>
    <dgm:pt modelId="{DF4A374C-38EF-4101-85CB-AC8478354AFE}" type="pres">
      <dgm:prSet presAssocID="{A162A7B6-A83E-440C-AF81-F29FDC4CFE6A}" presName="parentLeftMargin" presStyleLbl="node1" presStyleIdx="1" presStyleCnt="3"/>
      <dgm:spPr/>
      <dgm:t>
        <a:bodyPr/>
        <a:lstStyle/>
        <a:p>
          <a:endParaRPr lang="en-GB"/>
        </a:p>
      </dgm:t>
    </dgm:pt>
    <dgm:pt modelId="{3C5469E0-12D7-49AB-8327-618B7CD91DE6}" type="pres">
      <dgm:prSet presAssocID="{A162A7B6-A83E-440C-AF81-F29FDC4CFE6A}" presName="parentText" presStyleLbl="node1" presStyleIdx="2" presStyleCnt="3" custScaleY="222367">
        <dgm:presLayoutVars>
          <dgm:chMax val="0"/>
          <dgm:bulletEnabled val="1"/>
        </dgm:presLayoutVars>
      </dgm:prSet>
      <dgm:spPr/>
      <dgm:t>
        <a:bodyPr/>
        <a:lstStyle/>
        <a:p>
          <a:endParaRPr lang="en-GB"/>
        </a:p>
      </dgm:t>
    </dgm:pt>
    <dgm:pt modelId="{E859D7C3-40A4-4761-B93E-12D9036373C9}" type="pres">
      <dgm:prSet presAssocID="{A162A7B6-A83E-440C-AF81-F29FDC4CFE6A}" presName="negativeSpace" presStyleCnt="0"/>
      <dgm:spPr/>
    </dgm:pt>
    <dgm:pt modelId="{6AB71B83-8DA5-4EFA-A4CE-5C0E4E0277DE}" type="pres">
      <dgm:prSet presAssocID="{A162A7B6-A83E-440C-AF81-F29FDC4CFE6A}" presName="childText" presStyleLbl="conFgAcc1" presStyleIdx="2" presStyleCnt="3">
        <dgm:presLayoutVars>
          <dgm:bulletEnabled val="1"/>
        </dgm:presLayoutVars>
      </dgm:prSet>
      <dgm:spPr/>
    </dgm:pt>
  </dgm:ptLst>
  <dgm:cxnLst>
    <dgm:cxn modelId="{73C4D582-882F-4DB5-800D-3ED5C2BAF7D5}" type="presOf" srcId="{CF0192A3-0B1D-4AC5-9E16-85EF63DD4AE9}" destId="{092CBDCD-9492-41E8-9B83-7B6FACA87DDB}" srcOrd="0" destOrd="0" presId="urn:microsoft.com/office/officeart/2005/8/layout/list1"/>
    <dgm:cxn modelId="{E8A1F278-E4D9-4F23-80F0-E937925F690D}" srcId="{CF0192A3-0B1D-4AC5-9E16-85EF63DD4AE9}" destId="{A9F81B9C-32C9-4638-80C2-7B9029BEBD8F}" srcOrd="1" destOrd="0" parTransId="{6AD13F7D-BE19-4503-99EF-ED41B7301ACC}" sibTransId="{7DA1C145-A5CE-4038-8ED4-1192F6BFF0D8}"/>
    <dgm:cxn modelId="{97B81455-B404-4FBE-9321-0BE74144104C}" type="presOf" srcId="{19B3B8AF-0F16-4E66-9538-2299B231CD6F}" destId="{711D8887-DBE6-400B-9CC2-1F191A3F6B33}" srcOrd="0" destOrd="0" presId="urn:microsoft.com/office/officeart/2005/8/layout/list1"/>
    <dgm:cxn modelId="{40189127-62F9-4A8C-AC7B-6D35E42A45BA}" type="presOf" srcId="{A9F81B9C-32C9-4638-80C2-7B9029BEBD8F}" destId="{0C577C35-6839-4E5F-998A-5E0BA86FB359}" srcOrd="0" destOrd="0" presId="urn:microsoft.com/office/officeart/2005/8/layout/list1"/>
    <dgm:cxn modelId="{48205863-C4F5-4300-82A6-E44696849E47}" srcId="{CF0192A3-0B1D-4AC5-9E16-85EF63DD4AE9}" destId="{A162A7B6-A83E-440C-AF81-F29FDC4CFE6A}" srcOrd="2" destOrd="0" parTransId="{488AAC84-9C87-4230-92A3-DF80AAB47376}" sibTransId="{EF1B167C-37BC-4E75-A25A-A1EAD3BEAADA}"/>
    <dgm:cxn modelId="{7EDA8BD7-A790-4FB8-92A6-1C0724E29064}" type="presOf" srcId="{A9F81B9C-32C9-4638-80C2-7B9029BEBD8F}" destId="{E1A477EA-6F6D-41CF-A1D8-B8FAAC5BE89B}" srcOrd="1" destOrd="0" presId="urn:microsoft.com/office/officeart/2005/8/layout/list1"/>
    <dgm:cxn modelId="{B26CCAA5-7E66-44B1-BD9E-5DDFF4418548}" srcId="{CF0192A3-0B1D-4AC5-9E16-85EF63DD4AE9}" destId="{19B3B8AF-0F16-4E66-9538-2299B231CD6F}" srcOrd="0" destOrd="0" parTransId="{3463A47A-3484-4307-A2C8-B53E3CF443AE}" sibTransId="{3FBC24CA-97C1-45F7-A94F-C7D727A61245}"/>
    <dgm:cxn modelId="{4B461BCB-6924-41A2-A777-0E3CDA7FEFEF}" type="presOf" srcId="{19B3B8AF-0F16-4E66-9538-2299B231CD6F}" destId="{A4635DC7-2AB1-43E0-BFC8-4D6A9BB23E78}" srcOrd="1" destOrd="0" presId="urn:microsoft.com/office/officeart/2005/8/layout/list1"/>
    <dgm:cxn modelId="{82676557-21FD-4701-8CDB-36917AFD8184}" type="presOf" srcId="{A162A7B6-A83E-440C-AF81-F29FDC4CFE6A}" destId="{DF4A374C-38EF-4101-85CB-AC8478354AFE}" srcOrd="0" destOrd="0" presId="urn:microsoft.com/office/officeart/2005/8/layout/list1"/>
    <dgm:cxn modelId="{11AB6837-CB97-4FBF-84F7-7B221C3CFA81}" type="presOf" srcId="{A162A7B6-A83E-440C-AF81-F29FDC4CFE6A}" destId="{3C5469E0-12D7-49AB-8327-618B7CD91DE6}" srcOrd="1" destOrd="0" presId="urn:microsoft.com/office/officeart/2005/8/layout/list1"/>
    <dgm:cxn modelId="{8B919EE4-B6D7-48AE-A623-FDE41AB94FEB}" type="presParOf" srcId="{092CBDCD-9492-41E8-9B83-7B6FACA87DDB}" destId="{AB5C5700-139A-409C-BD83-85C357547973}" srcOrd="0" destOrd="0" presId="urn:microsoft.com/office/officeart/2005/8/layout/list1"/>
    <dgm:cxn modelId="{307ABCED-5E3F-4A10-8AA3-DF3AC487C9CA}" type="presParOf" srcId="{AB5C5700-139A-409C-BD83-85C357547973}" destId="{711D8887-DBE6-400B-9CC2-1F191A3F6B33}" srcOrd="0" destOrd="0" presId="urn:microsoft.com/office/officeart/2005/8/layout/list1"/>
    <dgm:cxn modelId="{AC78D06F-1B1F-4581-A59F-36292CA22D53}" type="presParOf" srcId="{AB5C5700-139A-409C-BD83-85C357547973}" destId="{A4635DC7-2AB1-43E0-BFC8-4D6A9BB23E78}" srcOrd="1" destOrd="0" presId="urn:microsoft.com/office/officeart/2005/8/layout/list1"/>
    <dgm:cxn modelId="{054CDA2D-0774-4E3E-B00B-67FEB25CD41F}" type="presParOf" srcId="{092CBDCD-9492-41E8-9B83-7B6FACA87DDB}" destId="{F764FAA9-9321-4A99-99E0-8DFC09C85115}" srcOrd="1" destOrd="0" presId="urn:microsoft.com/office/officeart/2005/8/layout/list1"/>
    <dgm:cxn modelId="{A98F72B4-34A8-4AC0-80B8-B6D53E642214}" type="presParOf" srcId="{092CBDCD-9492-41E8-9B83-7B6FACA87DDB}" destId="{3E1B301F-07D5-4BAF-9111-68A275B7A4E8}" srcOrd="2" destOrd="0" presId="urn:microsoft.com/office/officeart/2005/8/layout/list1"/>
    <dgm:cxn modelId="{B18529D2-780E-4389-830D-A363AED5FB10}" type="presParOf" srcId="{092CBDCD-9492-41E8-9B83-7B6FACA87DDB}" destId="{75419EFC-2D3B-41D6-9071-F46B34D826D9}" srcOrd="3" destOrd="0" presId="urn:microsoft.com/office/officeart/2005/8/layout/list1"/>
    <dgm:cxn modelId="{F5732062-6F82-4A77-A2E1-79ECA87CBA08}" type="presParOf" srcId="{092CBDCD-9492-41E8-9B83-7B6FACA87DDB}" destId="{CC4FFC01-54AA-4779-8D28-556F6951A7A7}" srcOrd="4" destOrd="0" presId="urn:microsoft.com/office/officeart/2005/8/layout/list1"/>
    <dgm:cxn modelId="{3AEFAAA0-D862-4ECC-AAE0-260EC1C2A314}" type="presParOf" srcId="{CC4FFC01-54AA-4779-8D28-556F6951A7A7}" destId="{0C577C35-6839-4E5F-998A-5E0BA86FB359}" srcOrd="0" destOrd="0" presId="urn:microsoft.com/office/officeart/2005/8/layout/list1"/>
    <dgm:cxn modelId="{B02FE9E5-6C7E-4F35-8B13-8E5AEF1C644E}" type="presParOf" srcId="{CC4FFC01-54AA-4779-8D28-556F6951A7A7}" destId="{E1A477EA-6F6D-41CF-A1D8-B8FAAC5BE89B}" srcOrd="1" destOrd="0" presId="urn:microsoft.com/office/officeart/2005/8/layout/list1"/>
    <dgm:cxn modelId="{60AA23D9-5030-40F6-9642-207D7AD40EAD}" type="presParOf" srcId="{092CBDCD-9492-41E8-9B83-7B6FACA87DDB}" destId="{6CF391A2-72E6-4EB5-A3F5-87B36A472B37}" srcOrd="5" destOrd="0" presId="urn:microsoft.com/office/officeart/2005/8/layout/list1"/>
    <dgm:cxn modelId="{8E4B7B78-3B6E-4AE7-8F13-FF771E684F2F}" type="presParOf" srcId="{092CBDCD-9492-41E8-9B83-7B6FACA87DDB}" destId="{2D7500F0-9FEB-425A-9419-BE9E922A7DF9}" srcOrd="6" destOrd="0" presId="urn:microsoft.com/office/officeart/2005/8/layout/list1"/>
    <dgm:cxn modelId="{B765E49E-E8A3-4AB4-AC45-21118E153589}" type="presParOf" srcId="{092CBDCD-9492-41E8-9B83-7B6FACA87DDB}" destId="{38036E53-BED9-42DD-8B28-6E2E68CF9417}" srcOrd="7" destOrd="0" presId="urn:microsoft.com/office/officeart/2005/8/layout/list1"/>
    <dgm:cxn modelId="{8E6BCCE0-B38B-4FA3-82C7-452DF41C21FF}" type="presParOf" srcId="{092CBDCD-9492-41E8-9B83-7B6FACA87DDB}" destId="{ABA6D0EC-24F5-499A-8C31-E1D4B1D3E2A4}" srcOrd="8" destOrd="0" presId="urn:microsoft.com/office/officeart/2005/8/layout/list1"/>
    <dgm:cxn modelId="{4E3D132D-E6BA-4BFB-AD87-F729D62E43DB}" type="presParOf" srcId="{ABA6D0EC-24F5-499A-8C31-E1D4B1D3E2A4}" destId="{DF4A374C-38EF-4101-85CB-AC8478354AFE}" srcOrd="0" destOrd="0" presId="urn:microsoft.com/office/officeart/2005/8/layout/list1"/>
    <dgm:cxn modelId="{7624D449-7C23-428F-B529-22560E324AED}" type="presParOf" srcId="{ABA6D0EC-24F5-499A-8C31-E1D4B1D3E2A4}" destId="{3C5469E0-12D7-49AB-8327-618B7CD91DE6}" srcOrd="1" destOrd="0" presId="urn:microsoft.com/office/officeart/2005/8/layout/list1"/>
    <dgm:cxn modelId="{9858D867-86D6-4D3F-AF9C-D62F24334DB3}" type="presParOf" srcId="{092CBDCD-9492-41E8-9B83-7B6FACA87DDB}" destId="{E859D7C3-40A4-4761-B93E-12D9036373C9}" srcOrd="9" destOrd="0" presId="urn:microsoft.com/office/officeart/2005/8/layout/list1"/>
    <dgm:cxn modelId="{AAF0F17F-4528-4D49-AC97-A82CC712C637}" type="presParOf" srcId="{092CBDCD-9492-41E8-9B83-7B6FACA87DDB}" destId="{6AB71B83-8DA5-4EFA-A4CE-5C0E4E0277DE}" srcOrd="10"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BE898B2-9930-41F7-9DDA-D46605AE5719}" type="doc">
      <dgm:prSet loTypeId="urn:diagrams.loki3.com/VaryingWidthList" loCatId="list" qsTypeId="urn:microsoft.com/office/officeart/2005/8/quickstyle/simple1" qsCatId="simple" csTypeId="urn:microsoft.com/office/officeart/2005/8/colors/accent1_2" csCatId="accent1" phldr="1"/>
      <dgm:spPr/>
      <dgm:t>
        <a:bodyPr/>
        <a:lstStyle/>
        <a:p>
          <a:endParaRPr lang="en-AU"/>
        </a:p>
      </dgm:t>
    </dgm:pt>
    <dgm:pt modelId="{F5E158B1-902B-49C3-B418-DFCB0F2ABFAE}">
      <dgm:prSet phldrT="[Text]"/>
      <dgm:spPr/>
      <dgm:t>
        <a:bodyPr/>
        <a:lstStyle/>
        <a:p>
          <a:pPr>
            <a:buFont typeface="Symbol" panose="05050102010706020507" pitchFamily="18" charset="2"/>
            <a:buChar char=""/>
          </a:pPr>
          <a:r>
            <a:rPr lang="en-AU" dirty="0"/>
            <a:t>The short-term effects (2023-24) are infections, anxiety, and stigma, whereas long-term outcomes (2015-24) may be infertility, pelvic inflammatory disease, and exposure to HIV (UK Health Security Agency, 2024). </a:t>
          </a:r>
        </a:p>
      </dgm:t>
    </dgm:pt>
    <dgm:pt modelId="{799D97C3-9830-4243-8F12-0B36B5AFF9B6}" type="parTrans" cxnId="{1392784B-011D-4027-BA23-51A0435D3C13}">
      <dgm:prSet/>
      <dgm:spPr/>
      <dgm:t>
        <a:bodyPr/>
        <a:lstStyle/>
        <a:p>
          <a:endParaRPr lang="en-AU"/>
        </a:p>
      </dgm:t>
    </dgm:pt>
    <dgm:pt modelId="{4B3156D3-8B72-4E5C-B580-753F13B755DA}" type="sibTrans" cxnId="{1392784B-011D-4027-BA23-51A0435D3C13}">
      <dgm:prSet/>
      <dgm:spPr/>
      <dgm:t>
        <a:bodyPr/>
        <a:lstStyle/>
        <a:p>
          <a:endParaRPr lang="en-AU"/>
        </a:p>
      </dgm:t>
    </dgm:pt>
    <dgm:pt modelId="{1B844FC6-F107-4343-A847-06923D3026E5}">
      <dgm:prSet phldrT="[Text]"/>
      <dgm:spPr/>
      <dgm:t>
        <a:bodyPr/>
        <a:lstStyle/>
        <a:p>
          <a:pPr>
            <a:buFont typeface="Symbol" panose="05050102010706020507" pitchFamily="18" charset="2"/>
            <a:buChar char=""/>
          </a:pPr>
          <a:r>
            <a:rPr lang="en-AU" dirty="0"/>
            <a:t>The social and psychological impacts of these health problems decrease the quality of life and augment expenditure by the NHS. </a:t>
          </a:r>
        </a:p>
      </dgm:t>
    </dgm:pt>
    <dgm:pt modelId="{00513716-8C32-4307-99C2-D1F4EC6527D5}" type="parTrans" cxnId="{4BDB927C-489F-4720-BA13-9AD1637BF138}">
      <dgm:prSet/>
      <dgm:spPr/>
      <dgm:t>
        <a:bodyPr/>
        <a:lstStyle/>
        <a:p>
          <a:endParaRPr lang="en-AU"/>
        </a:p>
      </dgm:t>
    </dgm:pt>
    <dgm:pt modelId="{629882B8-9562-44D0-926B-AA0AF2544795}" type="sibTrans" cxnId="{4BDB927C-489F-4720-BA13-9AD1637BF138}">
      <dgm:prSet/>
      <dgm:spPr/>
      <dgm:t>
        <a:bodyPr/>
        <a:lstStyle/>
        <a:p>
          <a:endParaRPr lang="en-AU"/>
        </a:p>
      </dgm:t>
    </dgm:pt>
    <dgm:pt modelId="{D246207E-1CF1-402B-8950-E3BD0178D1A3}">
      <dgm:prSet phldrT="[Text]"/>
      <dgm:spPr/>
      <dgm:t>
        <a:bodyPr/>
        <a:lstStyle/>
        <a:p>
          <a:pPr>
            <a:buFont typeface="Symbol" panose="05050102010706020507" pitchFamily="18" charset="2"/>
            <a:buChar char=""/>
          </a:pPr>
          <a:r>
            <a:rPr lang="en-AU" dirty="0"/>
            <a:t>Education and available services are beneficial both at the personal level and at the level of the community.</a:t>
          </a:r>
        </a:p>
      </dgm:t>
    </dgm:pt>
    <dgm:pt modelId="{E973DE84-1F7E-448B-ADCD-4221AF16D913}" type="parTrans" cxnId="{1A994830-C4D3-466F-A886-3B721705E23F}">
      <dgm:prSet/>
      <dgm:spPr/>
      <dgm:t>
        <a:bodyPr/>
        <a:lstStyle/>
        <a:p>
          <a:endParaRPr lang="en-AU"/>
        </a:p>
      </dgm:t>
    </dgm:pt>
    <dgm:pt modelId="{A14DCDC6-7722-4457-9802-7229DF949638}" type="sibTrans" cxnId="{1A994830-C4D3-466F-A886-3B721705E23F}">
      <dgm:prSet/>
      <dgm:spPr/>
      <dgm:t>
        <a:bodyPr/>
        <a:lstStyle/>
        <a:p>
          <a:endParaRPr lang="en-AU"/>
        </a:p>
      </dgm:t>
    </dgm:pt>
    <dgm:pt modelId="{6E4ED229-62F5-497E-8B08-B059147408C0}" type="pres">
      <dgm:prSet presAssocID="{6BE898B2-9930-41F7-9DDA-D46605AE5719}" presName="Name0" presStyleCnt="0">
        <dgm:presLayoutVars>
          <dgm:resizeHandles/>
        </dgm:presLayoutVars>
      </dgm:prSet>
      <dgm:spPr/>
      <dgm:t>
        <a:bodyPr/>
        <a:lstStyle/>
        <a:p>
          <a:endParaRPr lang="en-GB"/>
        </a:p>
      </dgm:t>
    </dgm:pt>
    <dgm:pt modelId="{56C154E7-41FA-4492-8F4A-AD871D3AAB4E}" type="pres">
      <dgm:prSet presAssocID="{F5E158B1-902B-49C3-B418-DFCB0F2ABFAE}" presName="text" presStyleLbl="node1" presStyleIdx="0" presStyleCnt="3">
        <dgm:presLayoutVars>
          <dgm:bulletEnabled val="1"/>
        </dgm:presLayoutVars>
      </dgm:prSet>
      <dgm:spPr/>
      <dgm:t>
        <a:bodyPr/>
        <a:lstStyle/>
        <a:p>
          <a:endParaRPr lang="en-GB"/>
        </a:p>
      </dgm:t>
    </dgm:pt>
    <dgm:pt modelId="{64EF8C60-C304-4068-95EC-F28BD4ADEE3B}" type="pres">
      <dgm:prSet presAssocID="{4B3156D3-8B72-4E5C-B580-753F13B755DA}" presName="space" presStyleCnt="0"/>
      <dgm:spPr/>
    </dgm:pt>
    <dgm:pt modelId="{87A80EA7-BDDB-4163-A04F-165F006D6D2E}" type="pres">
      <dgm:prSet presAssocID="{1B844FC6-F107-4343-A847-06923D3026E5}" presName="text" presStyleLbl="node1" presStyleIdx="1" presStyleCnt="3" custLinFactNeighborY="51949">
        <dgm:presLayoutVars>
          <dgm:bulletEnabled val="1"/>
        </dgm:presLayoutVars>
      </dgm:prSet>
      <dgm:spPr/>
      <dgm:t>
        <a:bodyPr/>
        <a:lstStyle/>
        <a:p>
          <a:endParaRPr lang="en-GB"/>
        </a:p>
      </dgm:t>
    </dgm:pt>
    <dgm:pt modelId="{E893C135-5CE6-4BA8-BD7C-89B177810D86}" type="pres">
      <dgm:prSet presAssocID="{629882B8-9562-44D0-926B-AA0AF2544795}" presName="space" presStyleCnt="0"/>
      <dgm:spPr/>
    </dgm:pt>
    <dgm:pt modelId="{ADC9D386-0B1F-4B86-9A35-A974EC97C348}" type="pres">
      <dgm:prSet presAssocID="{D246207E-1CF1-402B-8950-E3BD0178D1A3}" presName="text" presStyleLbl="node1" presStyleIdx="2" presStyleCnt="3">
        <dgm:presLayoutVars>
          <dgm:bulletEnabled val="1"/>
        </dgm:presLayoutVars>
      </dgm:prSet>
      <dgm:spPr/>
      <dgm:t>
        <a:bodyPr/>
        <a:lstStyle/>
        <a:p>
          <a:endParaRPr lang="en-GB"/>
        </a:p>
      </dgm:t>
    </dgm:pt>
  </dgm:ptLst>
  <dgm:cxnLst>
    <dgm:cxn modelId="{1A994830-C4D3-466F-A886-3B721705E23F}" srcId="{6BE898B2-9930-41F7-9DDA-D46605AE5719}" destId="{D246207E-1CF1-402B-8950-E3BD0178D1A3}" srcOrd="2" destOrd="0" parTransId="{E973DE84-1F7E-448B-ADCD-4221AF16D913}" sibTransId="{A14DCDC6-7722-4457-9802-7229DF949638}"/>
    <dgm:cxn modelId="{95368298-1E41-424A-91C6-08B7878DB4E4}" type="presOf" srcId="{6BE898B2-9930-41F7-9DDA-D46605AE5719}" destId="{6E4ED229-62F5-497E-8B08-B059147408C0}" srcOrd="0" destOrd="0" presId="urn:diagrams.loki3.com/VaryingWidthList"/>
    <dgm:cxn modelId="{88B303A5-66A9-4905-8C12-32A0328FE210}" type="presOf" srcId="{F5E158B1-902B-49C3-B418-DFCB0F2ABFAE}" destId="{56C154E7-41FA-4492-8F4A-AD871D3AAB4E}" srcOrd="0" destOrd="0" presId="urn:diagrams.loki3.com/VaryingWidthList"/>
    <dgm:cxn modelId="{E0AAA4DC-094A-4AC3-901A-ED225BC3751F}" type="presOf" srcId="{D246207E-1CF1-402B-8950-E3BD0178D1A3}" destId="{ADC9D386-0B1F-4B86-9A35-A974EC97C348}" srcOrd="0" destOrd="0" presId="urn:diagrams.loki3.com/VaryingWidthList"/>
    <dgm:cxn modelId="{4BDB927C-489F-4720-BA13-9AD1637BF138}" srcId="{6BE898B2-9930-41F7-9DDA-D46605AE5719}" destId="{1B844FC6-F107-4343-A847-06923D3026E5}" srcOrd="1" destOrd="0" parTransId="{00513716-8C32-4307-99C2-D1F4EC6527D5}" sibTransId="{629882B8-9562-44D0-926B-AA0AF2544795}"/>
    <dgm:cxn modelId="{784A798F-0A24-405E-B119-1CD43F741465}" type="presOf" srcId="{1B844FC6-F107-4343-A847-06923D3026E5}" destId="{87A80EA7-BDDB-4163-A04F-165F006D6D2E}" srcOrd="0" destOrd="0" presId="urn:diagrams.loki3.com/VaryingWidthList"/>
    <dgm:cxn modelId="{1392784B-011D-4027-BA23-51A0435D3C13}" srcId="{6BE898B2-9930-41F7-9DDA-D46605AE5719}" destId="{F5E158B1-902B-49C3-B418-DFCB0F2ABFAE}" srcOrd="0" destOrd="0" parTransId="{799D97C3-9830-4243-8F12-0B36B5AFF9B6}" sibTransId="{4B3156D3-8B72-4E5C-B580-753F13B755DA}"/>
    <dgm:cxn modelId="{215D4F4B-2045-485A-A526-A59D641FE3FD}" type="presParOf" srcId="{6E4ED229-62F5-497E-8B08-B059147408C0}" destId="{56C154E7-41FA-4492-8F4A-AD871D3AAB4E}" srcOrd="0" destOrd="0" presId="urn:diagrams.loki3.com/VaryingWidthList"/>
    <dgm:cxn modelId="{3B4E1BAF-FA03-491D-A238-D7A9B5ECAAF1}" type="presParOf" srcId="{6E4ED229-62F5-497E-8B08-B059147408C0}" destId="{64EF8C60-C304-4068-95EC-F28BD4ADEE3B}" srcOrd="1" destOrd="0" presId="urn:diagrams.loki3.com/VaryingWidthList"/>
    <dgm:cxn modelId="{F7ABCEDB-26BE-411E-9C0D-07BA7DB20F7B}" type="presParOf" srcId="{6E4ED229-62F5-497E-8B08-B059147408C0}" destId="{87A80EA7-BDDB-4163-A04F-165F006D6D2E}" srcOrd="2" destOrd="0" presId="urn:diagrams.loki3.com/VaryingWidthList"/>
    <dgm:cxn modelId="{CCC10E06-5943-42FA-B426-FBE78AA86290}" type="presParOf" srcId="{6E4ED229-62F5-497E-8B08-B059147408C0}" destId="{E893C135-5CE6-4BA8-BD7C-89B177810D86}" srcOrd="3" destOrd="0" presId="urn:diagrams.loki3.com/VaryingWidthList"/>
    <dgm:cxn modelId="{846E0F1F-15C5-4CBB-8A4C-C6CA398A26E5}" type="presParOf" srcId="{6E4ED229-62F5-497E-8B08-B059147408C0}" destId="{ADC9D386-0B1F-4B86-9A35-A974EC97C348}" srcOrd="4" destOrd="0" presId="urn:diagrams.loki3.com/VaryingWidth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DAA01D3-B62F-47DF-A88C-B49919CC6D1F}"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AU"/>
        </a:p>
      </dgm:t>
    </dgm:pt>
    <dgm:pt modelId="{A8E1935C-E1C6-41D0-AB40-FCAB795277C2}">
      <dgm:prSet phldrT="[Text]"/>
      <dgm:spPr/>
      <dgm:t>
        <a:bodyPr/>
        <a:lstStyle/>
        <a:p>
          <a:pPr>
            <a:buFont typeface="Symbol" panose="05050102010706020507" pitchFamily="18" charset="2"/>
            <a:buChar char=""/>
          </a:pPr>
          <a:r>
            <a:rPr lang="en-AU" dirty="0"/>
            <a:t>To improve the use of condoms by 20% of 15-24-year-olds in six months.</a:t>
          </a:r>
        </a:p>
      </dgm:t>
    </dgm:pt>
    <dgm:pt modelId="{FD299687-C868-44F9-A2C2-BABA53B9A487}" type="parTrans" cxnId="{97466EE7-D9B2-4C11-9180-9BBC933A9DD7}">
      <dgm:prSet/>
      <dgm:spPr/>
      <dgm:t>
        <a:bodyPr/>
        <a:lstStyle/>
        <a:p>
          <a:endParaRPr lang="en-AU"/>
        </a:p>
      </dgm:t>
    </dgm:pt>
    <dgm:pt modelId="{E825D3A2-0CD3-4F4D-B54C-2B685B51861C}" type="sibTrans" cxnId="{97466EE7-D9B2-4C11-9180-9BBC933A9DD7}">
      <dgm:prSet/>
      <dgm:spPr/>
      <dgm:t>
        <a:bodyPr/>
        <a:lstStyle/>
        <a:p>
          <a:endParaRPr lang="en-AU"/>
        </a:p>
      </dgm:t>
    </dgm:pt>
    <dgm:pt modelId="{186741C3-A749-4215-A49D-965FF060A22D}">
      <dgm:prSet phldrT="[Text]"/>
      <dgm:spPr/>
      <dgm:t>
        <a:bodyPr/>
        <a:lstStyle/>
        <a:p>
          <a:pPr>
            <a:buFont typeface="Symbol" panose="05050102010706020507" pitchFamily="18" charset="2"/>
            <a:buChar char=""/>
          </a:pPr>
          <a:r>
            <a:rPr lang="en-AU" dirty="0"/>
            <a:t>To increase screening uptake of STIs by 25 per cent using clinics and self-test kits.</a:t>
          </a:r>
        </a:p>
      </dgm:t>
    </dgm:pt>
    <dgm:pt modelId="{B8A68F73-EDCE-4917-8CCD-E0644F29FE85}" type="parTrans" cxnId="{61F4935C-F2C5-4E96-B0D9-3CC37ACB645D}">
      <dgm:prSet/>
      <dgm:spPr/>
      <dgm:t>
        <a:bodyPr/>
        <a:lstStyle/>
        <a:p>
          <a:endParaRPr lang="en-AU"/>
        </a:p>
      </dgm:t>
    </dgm:pt>
    <dgm:pt modelId="{5055C58A-6483-4C8A-97B9-E812B91DBEC8}" type="sibTrans" cxnId="{61F4935C-F2C5-4E96-B0D9-3CC37ACB645D}">
      <dgm:prSet/>
      <dgm:spPr/>
      <dgm:t>
        <a:bodyPr/>
        <a:lstStyle/>
        <a:p>
          <a:endParaRPr lang="en-AU"/>
        </a:p>
      </dgm:t>
    </dgm:pt>
    <dgm:pt modelId="{CC981516-39CC-4EB3-8A9F-7F300777F7CD}">
      <dgm:prSet phldrT="[Text]"/>
      <dgm:spPr/>
      <dgm:t>
        <a:bodyPr/>
        <a:lstStyle/>
        <a:p>
          <a:pPr>
            <a:buFont typeface="Symbol" panose="05050102010706020507" pitchFamily="18" charset="2"/>
            <a:buChar char=""/>
          </a:pPr>
          <a:r>
            <a:rPr lang="en-AU" dirty="0"/>
            <a:t>To increase sexual health literacy through online materials and </a:t>
          </a:r>
          <a:r>
            <a:rPr lang="en-AU"/>
            <a:t>interactive sessions among the targeted population in the next 5 years.</a:t>
          </a:r>
          <a:endParaRPr lang="en-AU" dirty="0"/>
        </a:p>
      </dgm:t>
    </dgm:pt>
    <dgm:pt modelId="{F38A23B2-F617-447E-A05D-DE88A28C497B}" type="parTrans" cxnId="{A4C03E2E-3A8A-4162-BD87-C56D036A4688}">
      <dgm:prSet/>
      <dgm:spPr/>
      <dgm:t>
        <a:bodyPr/>
        <a:lstStyle/>
        <a:p>
          <a:endParaRPr lang="en-AU"/>
        </a:p>
      </dgm:t>
    </dgm:pt>
    <dgm:pt modelId="{1E756604-CC89-457D-B9E8-08658CD171B8}" type="sibTrans" cxnId="{A4C03E2E-3A8A-4162-BD87-C56D036A4688}">
      <dgm:prSet/>
      <dgm:spPr/>
      <dgm:t>
        <a:bodyPr/>
        <a:lstStyle/>
        <a:p>
          <a:endParaRPr lang="en-AU"/>
        </a:p>
      </dgm:t>
    </dgm:pt>
    <dgm:pt modelId="{E1D8BA11-110A-4AE2-BA93-96A91A163F96}" type="pres">
      <dgm:prSet presAssocID="{6DAA01D3-B62F-47DF-A88C-B49919CC6D1F}" presName="diagram" presStyleCnt="0">
        <dgm:presLayoutVars>
          <dgm:dir/>
          <dgm:resizeHandles val="exact"/>
        </dgm:presLayoutVars>
      </dgm:prSet>
      <dgm:spPr/>
      <dgm:t>
        <a:bodyPr/>
        <a:lstStyle/>
        <a:p>
          <a:endParaRPr lang="en-GB"/>
        </a:p>
      </dgm:t>
    </dgm:pt>
    <dgm:pt modelId="{8A607D95-08EC-4291-AF62-203A626976C2}" type="pres">
      <dgm:prSet presAssocID="{A8E1935C-E1C6-41D0-AB40-FCAB795277C2}" presName="node" presStyleLbl="node1" presStyleIdx="0" presStyleCnt="3">
        <dgm:presLayoutVars>
          <dgm:bulletEnabled val="1"/>
        </dgm:presLayoutVars>
      </dgm:prSet>
      <dgm:spPr/>
      <dgm:t>
        <a:bodyPr/>
        <a:lstStyle/>
        <a:p>
          <a:endParaRPr lang="en-GB"/>
        </a:p>
      </dgm:t>
    </dgm:pt>
    <dgm:pt modelId="{C87BE015-DBE5-4F09-9F73-B9F66F5E886A}" type="pres">
      <dgm:prSet presAssocID="{E825D3A2-0CD3-4F4D-B54C-2B685B51861C}" presName="sibTrans" presStyleCnt="0"/>
      <dgm:spPr/>
    </dgm:pt>
    <dgm:pt modelId="{F1D71F0D-5C04-4D5B-BED6-9CADCA45B4E6}" type="pres">
      <dgm:prSet presAssocID="{186741C3-A749-4215-A49D-965FF060A22D}" presName="node" presStyleLbl="node1" presStyleIdx="1" presStyleCnt="3">
        <dgm:presLayoutVars>
          <dgm:bulletEnabled val="1"/>
        </dgm:presLayoutVars>
      </dgm:prSet>
      <dgm:spPr/>
      <dgm:t>
        <a:bodyPr/>
        <a:lstStyle/>
        <a:p>
          <a:endParaRPr lang="en-GB"/>
        </a:p>
      </dgm:t>
    </dgm:pt>
    <dgm:pt modelId="{853DC79D-9804-42FB-B1B8-520394347D63}" type="pres">
      <dgm:prSet presAssocID="{5055C58A-6483-4C8A-97B9-E812B91DBEC8}" presName="sibTrans" presStyleCnt="0"/>
      <dgm:spPr/>
    </dgm:pt>
    <dgm:pt modelId="{703C02F1-1A5E-47DF-A2DF-2FB5E408CD84}" type="pres">
      <dgm:prSet presAssocID="{CC981516-39CC-4EB3-8A9F-7F300777F7CD}" presName="node" presStyleLbl="node1" presStyleIdx="2" presStyleCnt="3">
        <dgm:presLayoutVars>
          <dgm:bulletEnabled val="1"/>
        </dgm:presLayoutVars>
      </dgm:prSet>
      <dgm:spPr/>
      <dgm:t>
        <a:bodyPr/>
        <a:lstStyle/>
        <a:p>
          <a:endParaRPr lang="en-GB"/>
        </a:p>
      </dgm:t>
    </dgm:pt>
  </dgm:ptLst>
  <dgm:cxnLst>
    <dgm:cxn modelId="{068020CE-0561-46AB-B022-BD45CF3791BC}" type="presOf" srcId="{A8E1935C-E1C6-41D0-AB40-FCAB795277C2}" destId="{8A607D95-08EC-4291-AF62-203A626976C2}" srcOrd="0" destOrd="0" presId="urn:microsoft.com/office/officeart/2005/8/layout/default"/>
    <dgm:cxn modelId="{61F4935C-F2C5-4E96-B0D9-3CC37ACB645D}" srcId="{6DAA01D3-B62F-47DF-A88C-B49919CC6D1F}" destId="{186741C3-A749-4215-A49D-965FF060A22D}" srcOrd="1" destOrd="0" parTransId="{B8A68F73-EDCE-4917-8CCD-E0644F29FE85}" sibTransId="{5055C58A-6483-4C8A-97B9-E812B91DBEC8}"/>
    <dgm:cxn modelId="{116FE1BF-56B5-4539-81F5-9E4C070717EF}" type="presOf" srcId="{186741C3-A749-4215-A49D-965FF060A22D}" destId="{F1D71F0D-5C04-4D5B-BED6-9CADCA45B4E6}" srcOrd="0" destOrd="0" presId="urn:microsoft.com/office/officeart/2005/8/layout/default"/>
    <dgm:cxn modelId="{0718DBA1-BF18-4C64-9AE2-E7DB9351B2DA}" type="presOf" srcId="{CC981516-39CC-4EB3-8A9F-7F300777F7CD}" destId="{703C02F1-1A5E-47DF-A2DF-2FB5E408CD84}" srcOrd="0" destOrd="0" presId="urn:microsoft.com/office/officeart/2005/8/layout/default"/>
    <dgm:cxn modelId="{93EBFDB0-D695-4FAC-91E4-A2534DF33DB5}" type="presOf" srcId="{6DAA01D3-B62F-47DF-A88C-B49919CC6D1F}" destId="{E1D8BA11-110A-4AE2-BA93-96A91A163F96}" srcOrd="0" destOrd="0" presId="urn:microsoft.com/office/officeart/2005/8/layout/default"/>
    <dgm:cxn modelId="{97466EE7-D9B2-4C11-9180-9BBC933A9DD7}" srcId="{6DAA01D3-B62F-47DF-A88C-B49919CC6D1F}" destId="{A8E1935C-E1C6-41D0-AB40-FCAB795277C2}" srcOrd="0" destOrd="0" parTransId="{FD299687-C868-44F9-A2C2-BABA53B9A487}" sibTransId="{E825D3A2-0CD3-4F4D-B54C-2B685B51861C}"/>
    <dgm:cxn modelId="{A4C03E2E-3A8A-4162-BD87-C56D036A4688}" srcId="{6DAA01D3-B62F-47DF-A88C-B49919CC6D1F}" destId="{CC981516-39CC-4EB3-8A9F-7F300777F7CD}" srcOrd="2" destOrd="0" parTransId="{F38A23B2-F617-447E-A05D-DE88A28C497B}" sibTransId="{1E756604-CC89-457D-B9E8-08658CD171B8}"/>
    <dgm:cxn modelId="{E68FF9BF-B208-4F1B-AC61-FD6784B78036}" type="presParOf" srcId="{E1D8BA11-110A-4AE2-BA93-96A91A163F96}" destId="{8A607D95-08EC-4291-AF62-203A626976C2}" srcOrd="0" destOrd="0" presId="urn:microsoft.com/office/officeart/2005/8/layout/default"/>
    <dgm:cxn modelId="{738EB841-53E4-42F9-AB3D-D2F12FF57DAA}" type="presParOf" srcId="{E1D8BA11-110A-4AE2-BA93-96A91A163F96}" destId="{C87BE015-DBE5-4F09-9F73-B9F66F5E886A}" srcOrd="1" destOrd="0" presId="urn:microsoft.com/office/officeart/2005/8/layout/default"/>
    <dgm:cxn modelId="{112C7C18-CCB3-487B-BDEB-AD31638DD490}" type="presParOf" srcId="{E1D8BA11-110A-4AE2-BA93-96A91A163F96}" destId="{F1D71F0D-5C04-4D5B-BED6-9CADCA45B4E6}" srcOrd="2" destOrd="0" presId="urn:microsoft.com/office/officeart/2005/8/layout/default"/>
    <dgm:cxn modelId="{6F863018-058B-4D63-8C2B-6DBFC9922B16}" type="presParOf" srcId="{E1D8BA11-110A-4AE2-BA93-96A91A163F96}" destId="{853DC79D-9804-42FB-B1B8-520394347D63}" srcOrd="3" destOrd="0" presId="urn:microsoft.com/office/officeart/2005/8/layout/default"/>
    <dgm:cxn modelId="{B35A8BB9-DD4E-4FD3-BC61-794EDF354985}" type="presParOf" srcId="{E1D8BA11-110A-4AE2-BA93-96A91A163F96}" destId="{703C02F1-1A5E-47DF-A2DF-2FB5E408CD84}" srcOrd="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59087D8-0E17-4686-BB8F-B6338275EE5F}" type="doc">
      <dgm:prSet loTypeId="urn:diagrams.loki3.com/VaryingWidthList" loCatId="list" qsTypeId="urn:microsoft.com/office/officeart/2005/8/quickstyle/simple1" qsCatId="simple" csTypeId="urn:microsoft.com/office/officeart/2005/8/colors/accent1_2" csCatId="accent1" phldr="1"/>
      <dgm:spPr/>
    </dgm:pt>
    <dgm:pt modelId="{03504CFE-FACE-486A-8137-D5C7B4E3D7E7}">
      <dgm:prSet phldrT="[Text]"/>
      <dgm:spPr/>
      <dgm:t>
        <a:bodyPr/>
        <a:lstStyle/>
        <a:p>
          <a:pPr>
            <a:buFont typeface="Symbol" panose="05050102010706020507" pitchFamily="18" charset="2"/>
            <a:buChar char=""/>
          </a:pPr>
          <a:r>
            <a:rPr lang="en-AU" dirty="0"/>
            <a:t>It will support the implementation of safer sexual behaviours, the reduction of the number of new sexually transmitted infections (STIs) and the increase of the condom use levels among the 15–24-year-old population group by 20% in six months.</a:t>
          </a:r>
        </a:p>
      </dgm:t>
    </dgm:pt>
    <dgm:pt modelId="{25693AC7-FBA9-42BF-829F-57517E2EC1AE}" type="parTrans" cxnId="{8696D8D4-2DE2-4AB4-99E5-C792959A7361}">
      <dgm:prSet/>
      <dgm:spPr/>
      <dgm:t>
        <a:bodyPr/>
        <a:lstStyle/>
        <a:p>
          <a:endParaRPr lang="en-AU"/>
        </a:p>
      </dgm:t>
    </dgm:pt>
    <dgm:pt modelId="{98F375A3-F81B-4DAC-96C8-43F40F474CE3}" type="sibTrans" cxnId="{8696D8D4-2DE2-4AB4-99E5-C792959A7361}">
      <dgm:prSet/>
      <dgm:spPr/>
      <dgm:t>
        <a:bodyPr/>
        <a:lstStyle/>
        <a:p>
          <a:endParaRPr lang="en-AU"/>
        </a:p>
      </dgm:t>
    </dgm:pt>
    <dgm:pt modelId="{E7596412-E901-4064-9A3D-EFD56CE065D6}">
      <dgm:prSet phldrT="[Text]"/>
      <dgm:spPr/>
      <dgm:t>
        <a:bodyPr/>
        <a:lstStyle/>
        <a:p>
          <a:pPr>
            <a:buFont typeface="Symbol" panose="05050102010706020507" pitchFamily="18" charset="2"/>
            <a:buChar char=""/>
          </a:pPr>
          <a:r>
            <a:rPr lang="en-AU" dirty="0"/>
            <a:t>It will increase the adoption of STI screening by 25% and improve the self-referral rate of services to sexual health.</a:t>
          </a:r>
        </a:p>
      </dgm:t>
    </dgm:pt>
    <dgm:pt modelId="{1E39D1A6-152F-4178-89B8-6FC5B0307646}" type="parTrans" cxnId="{4906D7B1-4135-4716-92BD-C4296651B7BE}">
      <dgm:prSet/>
      <dgm:spPr/>
      <dgm:t>
        <a:bodyPr/>
        <a:lstStyle/>
        <a:p>
          <a:endParaRPr lang="en-AU"/>
        </a:p>
      </dgm:t>
    </dgm:pt>
    <dgm:pt modelId="{75A02D37-62E9-40E6-BEC4-9EE99F391AB0}" type="sibTrans" cxnId="{4906D7B1-4135-4716-92BD-C4296651B7BE}">
      <dgm:prSet/>
      <dgm:spPr/>
      <dgm:t>
        <a:bodyPr/>
        <a:lstStyle/>
        <a:p>
          <a:endParaRPr lang="en-AU"/>
        </a:p>
      </dgm:t>
    </dgm:pt>
    <dgm:pt modelId="{6F04FFC2-B455-4356-BA6A-838378E46CC4}" type="pres">
      <dgm:prSet presAssocID="{959087D8-0E17-4686-BB8F-B6338275EE5F}" presName="Name0" presStyleCnt="0">
        <dgm:presLayoutVars>
          <dgm:resizeHandles/>
        </dgm:presLayoutVars>
      </dgm:prSet>
      <dgm:spPr/>
    </dgm:pt>
    <dgm:pt modelId="{8214B12F-6C3A-4B17-9930-14778A2EF1F8}" type="pres">
      <dgm:prSet presAssocID="{03504CFE-FACE-486A-8137-D5C7B4E3D7E7}" presName="text" presStyleLbl="node1" presStyleIdx="0" presStyleCnt="2">
        <dgm:presLayoutVars>
          <dgm:bulletEnabled val="1"/>
        </dgm:presLayoutVars>
      </dgm:prSet>
      <dgm:spPr/>
      <dgm:t>
        <a:bodyPr/>
        <a:lstStyle/>
        <a:p>
          <a:endParaRPr lang="en-GB"/>
        </a:p>
      </dgm:t>
    </dgm:pt>
    <dgm:pt modelId="{2AA72232-1963-4ACE-A5B5-A53B34AE0ED1}" type="pres">
      <dgm:prSet presAssocID="{98F375A3-F81B-4DAC-96C8-43F40F474CE3}" presName="space" presStyleCnt="0"/>
      <dgm:spPr/>
    </dgm:pt>
    <dgm:pt modelId="{B40994A9-A87A-4238-9678-2F997B7186F5}" type="pres">
      <dgm:prSet presAssocID="{E7596412-E901-4064-9A3D-EFD56CE065D6}" presName="text" presStyleLbl="node1" presStyleIdx="1" presStyleCnt="2" custScaleX="222296">
        <dgm:presLayoutVars>
          <dgm:bulletEnabled val="1"/>
        </dgm:presLayoutVars>
      </dgm:prSet>
      <dgm:spPr/>
      <dgm:t>
        <a:bodyPr/>
        <a:lstStyle/>
        <a:p>
          <a:endParaRPr lang="en-GB"/>
        </a:p>
      </dgm:t>
    </dgm:pt>
  </dgm:ptLst>
  <dgm:cxnLst>
    <dgm:cxn modelId="{984F13B5-F33D-4048-A1A4-4CE0F5F9F9E6}" type="presOf" srcId="{E7596412-E901-4064-9A3D-EFD56CE065D6}" destId="{B40994A9-A87A-4238-9678-2F997B7186F5}" srcOrd="0" destOrd="0" presId="urn:diagrams.loki3.com/VaryingWidthList"/>
    <dgm:cxn modelId="{E49A6490-E091-494D-9C23-57FC637913A1}" type="presOf" srcId="{03504CFE-FACE-486A-8137-D5C7B4E3D7E7}" destId="{8214B12F-6C3A-4B17-9930-14778A2EF1F8}" srcOrd="0" destOrd="0" presId="urn:diagrams.loki3.com/VaryingWidthList"/>
    <dgm:cxn modelId="{4906D7B1-4135-4716-92BD-C4296651B7BE}" srcId="{959087D8-0E17-4686-BB8F-B6338275EE5F}" destId="{E7596412-E901-4064-9A3D-EFD56CE065D6}" srcOrd="1" destOrd="0" parTransId="{1E39D1A6-152F-4178-89B8-6FC5B0307646}" sibTransId="{75A02D37-62E9-40E6-BEC4-9EE99F391AB0}"/>
    <dgm:cxn modelId="{A7F535A4-899F-4BE4-9E64-E8AC2A2E2F01}" type="presOf" srcId="{959087D8-0E17-4686-BB8F-B6338275EE5F}" destId="{6F04FFC2-B455-4356-BA6A-838378E46CC4}" srcOrd="0" destOrd="0" presId="urn:diagrams.loki3.com/VaryingWidthList"/>
    <dgm:cxn modelId="{8696D8D4-2DE2-4AB4-99E5-C792959A7361}" srcId="{959087D8-0E17-4686-BB8F-B6338275EE5F}" destId="{03504CFE-FACE-486A-8137-D5C7B4E3D7E7}" srcOrd="0" destOrd="0" parTransId="{25693AC7-FBA9-42BF-829F-57517E2EC1AE}" sibTransId="{98F375A3-F81B-4DAC-96C8-43F40F474CE3}"/>
    <dgm:cxn modelId="{06879A10-1672-48C3-865A-DA015F01870F}" type="presParOf" srcId="{6F04FFC2-B455-4356-BA6A-838378E46CC4}" destId="{8214B12F-6C3A-4B17-9930-14778A2EF1F8}" srcOrd="0" destOrd="0" presId="urn:diagrams.loki3.com/VaryingWidthList"/>
    <dgm:cxn modelId="{214B5DE2-544F-4615-AAE5-C662E79A661D}" type="presParOf" srcId="{6F04FFC2-B455-4356-BA6A-838378E46CC4}" destId="{2AA72232-1963-4ACE-A5B5-A53B34AE0ED1}" srcOrd="1" destOrd="0" presId="urn:diagrams.loki3.com/VaryingWidthList"/>
    <dgm:cxn modelId="{01F2A781-C799-41B3-A503-5888BE562851}" type="presParOf" srcId="{6F04FFC2-B455-4356-BA6A-838378E46CC4}" destId="{B40994A9-A87A-4238-9678-2F997B7186F5}" srcOrd="2" destOrd="0" presId="urn:diagrams.loki3.com/VaryingWidth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42912953-F40A-4C15-BAE1-C559DC4CD3EB}"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AU"/>
        </a:p>
      </dgm:t>
    </dgm:pt>
    <dgm:pt modelId="{F3780AA2-ADA9-4712-B76E-3B6A8BE1B432}">
      <dgm:prSet phldrT="[Text]"/>
      <dgm:spPr/>
      <dgm:t>
        <a:bodyPr/>
        <a:lstStyle/>
        <a:p>
          <a:pPr>
            <a:buFont typeface="Symbol" panose="05050102010706020507" pitchFamily="18" charset="2"/>
            <a:buChar char=""/>
          </a:pPr>
          <a:r>
            <a:rPr lang="en-AU" dirty="0"/>
            <a:t>The campaign uses process, impact and outcome evaluation. Process assessment follows the participation and engagement measures. </a:t>
          </a:r>
        </a:p>
      </dgm:t>
    </dgm:pt>
    <dgm:pt modelId="{BD2771AB-BC19-4210-AA54-6EB621D56E89}" type="parTrans" cxnId="{C736AD0C-2420-4A8D-9186-6105EC7CF730}">
      <dgm:prSet/>
      <dgm:spPr/>
      <dgm:t>
        <a:bodyPr/>
        <a:lstStyle/>
        <a:p>
          <a:endParaRPr lang="en-AU"/>
        </a:p>
      </dgm:t>
    </dgm:pt>
    <dgm:pt modelId="{3261920E-99C6-4845-AFC2-B82DEFE06F49}" type="sibTrans" cxnId="{C736AD0C-2420-4A8D-9186-6105EC7CF730}">
      <dgm:prSet/>
      <dgm:spPr/>
      <dgm:t>
        <a:bodyPr/>
        <a:lstStyle/>
        <a:p>
          <a:endParaRPr lang="en-AU"/>
        </a:p>
      </dgm:t>
    </dgm:pt>
    <dgm:pt modelId="{167058A2-373E-4373-96B8-768315071C49}">
      <dgm:prSet phldrT="[Text]"/>
      <dgm:spPr/>
      <dgm:t>
        <a:bodyPr/>
        <a:lstStyle/>
        <a:p>
          <a:pPr>
            <a:buFont typeface="Symbol" panose="05050102010706020507" pitchFamily="18" charset="2"/>
            <a:buChar char=""/>
          </a:pPr>
          <a:r>
            <a:rPr lang="en-AU" dirty="0"/>
            <a:t>Impact evaluation measures changes in the knowledge and attitudes using pre- and post-intervention questionnaires (Alshahrani et al., 2023). </a:t>
          </a:r>
        </a:p>
      </dgm:t>
    </dgm:pt>
    <dgm:pt modelId="{F580135B-F7B2-4718-825A-3BB4990E52D4}" type="parTrans" cxnId="{39CA313B-80F7-406E-8CB9-CD10BFB7477B}">
      <dgm:prSet/>
      <dgm:spPr/>
      <dgm:t>
        <a:bodyPr/>
        <a:lstStyle/>
        <a:p>
          <a:endParaRPr lang="en-AU"/>
        </a:p>
      </dgm:t>
    </dgm:pt>
    <dgm:pt modelId="{61B3E843-5222-4478-B961-C5169BEB2ED0}" type="sibTrans" cxnId="{39CA313B-80F7-406E-8CB9-CD10BFB7477B}">
      <dgm:prSet/>
      <dgm:spPr/>
      <dgm:t>
        <a:bodyPr/>
        <a:lstStyle/>
        <a:p>
          <a:endParaRPr lang="en-AU"/>
        </a:p>
      </dgm:t>
    </dgm:pt>
    <dgm:pt modelId="{B8585A52-8448-4252-A98A-A87093437802}">
      <dgm:prSet phldrT="[Text]"/>
      <dgm:spPr/>
      <dgm:t>
        <a:bodyPr/>
        <a:lstStyle/>
        <a:p>
          <a:pPr>
            <a:buFont typeface="Symbol" panose="05050102010706020507" pitchFamily="18" charset="2"/>
            <a:buChar char=""/>
          </a:pPr>
          <a:r>
            <a:rPr lang="en-AU" dirty="0"/>
            <a:t>A robust, transparent evaluation of campaign effectiveness will be informed with the help of feedback weapons such as structured questionnaires, online polls, and clinical data repositories.</a:t>
          </a:r>
        </a:p>
      </dgm:t>
    </dgm:pt>
    <dgm:pt modelId="{1A5B6D74-DE4A-4EDC-B263-9A626C57A7CE}" type="parTrans" cxnId="{68A6A418-21CE-49F2-B3B3-1757C4490AB1}">
      <dgm:prSet/>
      <dgm:spPr/>
      <dgm:t>
        <a:bodyPr/>
        <a:lstStyle/>
        <a:p>
          <a:endParaRPr lang="en-AU"/>
        </a:p>
      </dgm:t>
    </dgm:pt>
    <dgm:pt modelId="{7788E7CD-26BA-47B9-8302-1FAC775FE311}" type="sibTrans" cxnId="{68A6A418-21CE-49F2-B3B3-1757C4490AB1}">
      <dgm:prSet/>
      <dgm:spPr/>
      <dgm:t>
        <a:bodyPr/>
        <a:lstStyle/>
        <a:p>
          <a:endParaRPr lang="en-AU"/>
        </a:p>
      </dgm:t>
    </dgm:pt>
    <dgm:pt modelId="{3AEEDECC-EBC0-4B82-91B3-D358228E181C}" type="pres">
      <dgm:prSet presAssocID="{42912953-F40A-4C15-BAE1-C559DC4CD3EB}" presName="diagram" presStyleCnt="0">
        <dgm:presLayoutVars>
          <dgm:dir/>
          <dgm:resizeHandles val="exact"/>
        </dgm:presLayoutVars>
      </dgm:prSet>
      <dgm:spPr/>
      <dgm:t>
        <a:bodyPr/>
        <a:lstStyle/>
        <a:p>
          <a:endParaRPr lang="en-GB"/>
        </a:p>
      </dgm:t>
    </dgm:pt>
    <dgm:pt modelId="{4D1AE1EA-13F0-4930-B3AE-3F54D5E04CBC}" type="pres">
      <dgm:prSet presAssocID="{F3780AA2-ADA9-4712-B76E-3B6A8BE1B432}" presName="node" presStyleLbl="node1" presStyleIdx="0" presStyleCnt="3">
        <dgm:presLayoutVars>
          <dgm:bulletEnabled val="1"/>
        </dgm:presLayoutVars>
      </dgm:prSet>
      <dgm:spPr/>
      <dgm:t>
        <a:bodyPr/>
        <a:lstStyle/>
        <a:p>
          <a:endParaRPr lang="en-GB"/>
        </a:p>
      </dgm:t>
    </dgm:pt>
    <dgm:pt modelId="{7FF8875B-07CA-4CB4-B78F-61531BDF6682}" type="pres">
      <dgm:prSet presAssocID="{3261920E-99C6-4845-AFC2-B82DEFE06F49}" presName="sibTrans" presStyleCnt="0"/>
      <dgm:spPr/>
    </dgm:pt>
    <dgm:pt modelId="{5157E0C9-F778-40CD-B2EB-B6EA552355BF}" type="pres">
      <dgm:prSet presAssocID="{167058A2-373E-4373-96B8-768315071C49}" presName="node" presStyleLbl="node1" presStyleIdx="1" presStyleCnt="3">
        <dgm:presLayoutVars>
          <dgm:bulletEnabled val="1"/>
        </dgm:presLayoutVars>
      </dgm:prSet>
      <dgm:spPr/>
      <dgm:t>
        <a:bodyPr/>
        <a:lstStyle/>
        <a:p>
          <a:endParaRPr lang="en-GB"/>
        </a:p>
      </dgm:t>
    </dgm:pt>
    <dgm:pt modelId="{3BEBF21A-3B1B-4E74-B32B-5B6C86035423}" type="pres">
      <dgm:prSet presAssocID="{61B3E843-5222-4478-B961-C5169BEB2ED0}" presName="sibTrans" presStyleCnt="0"/>
      <dgm:spPr/>
    </dgm:pt>
    <dgm:pt modelId="{39447054-D866-4615-99B4-0201A618537E}" type="pres">
      <dgm:prSet presAssocID="{B8585A52-8448-4252-A98A-A87093437802}" presName="node" presStyleLbl="node1" presStyleIdx="2" presStyleCnt="3">
        <dgm:presLayoutVars>
          <dgm:bulletEnabled val="1"/>
        </dgm:presLayoutVars>
      </dgm:prSet>
      <dgm:spPr/>
      <dgm:t>
        <a:bodyPr/>
        <a:lstStyle/>
        <a:p>
          <a:endParaRPr lang="en-GB"/>
        </a:p>
      </dgm:t>
    </dgm:pt>
  </dgm:ptLst>
  <dgm:cxnLst>
    <dgm:cxn modelId="{39CA313B-80F7-406E-8CB9-CD10BFB7477B}" srcId="{42912953-F40A-4C15-BAE1-C559DC4CD3EB}" destId="{167058A2-373E-4373-96B8-768315071C49}" srcOrd="1" destOrd="0" parTransId="{F580135B-F7B2-4718-825A-3BB4990E52D4}" sibTransId="{61B3E843-5222-4478-B961-C5169BEB2ED0}"/>
    <dgm:cxn modelId="{69BFFCD7-CF19-4BD4-9F66-96DB8E7A49C9}" type="presOf" srcId="{F3780AA2-ADA9-4712-B76E-3B6A8BE1B432}" destId="{4D1AE1EA-13F0-4930-B3AE-3F54D5E04CBC}" srcOrd="0" destOrd="0" presId="urn:microsoft.com/office/officeart/2005/8/layout/default"/>
    <dgm:cxn modelId="{A401C560-B466-4340-8AD5-E1B3162641B2}" type="presOf" srcId="{42912953-F40A-4C15-BAE1-C559DC4CD3EB}" destId="{3AEEDECC-EBC0-4B82-91B3-D358228E181C}" srcOrd="0" destOrd="0" presId="urn:microsoft.com/office/officeart/2005/8/layout/default"/>
    <dgm:cxn modelId="{5C4BA514-A345-4B4C-902C-4691D884092A}" type="presOf" srcId="{B8585A52-8448-4252-A98A-A87093437802}" destId="{39447054-D866-4615-99B4-0201A618537E}" srcOrd="0" destOrd="0" presId="urn:microsoft.com/office/officeart/2005/8/layout/default"/>
    <dgm:cxn modelId="{C736AD0C-2420-4A8D-9186-6105EC7CF730}" srcId="{42912953-F40A-4C15-BAE1-C559DC4CD3EB}" destId="{F3780AA2-ADA9-4712-B76E-3B6A8BE1B432}" srcOrd="0" destOrd="0" parTransId="{BD2771AB-BC19-4210-AA54-6EB621D56E89}" sibTransId="{3261920E-99C6-4845-AFC2-B82DEFE06F49}"/>
    <dgm:cxn modelId="{68A6A418-21CE-49F2-B3B3-1757C4490AB1}" srcId="{42912953-F40A-4C15-BAE1-C559DC4CD3EB}" destId="{B8585A52-8448-4252-A98A-A87093437802}" srcOrd="2" destOrd="0" parTransId="{1A5B6D74-DE4A-4EDC-B263-9A626C57A7CE}" sibTransId="{7788E7CD-26BA-47B9-8302-1FAC775FE311}"/>
    <dgm:cxn modelId="{862AB7FB-6914-437A-AB74-22FA1D55376B}" type="presOf" srcId="{167058A2-373E-4373-96B8-768315071C49}" destId="{5157E0C9-F778-40CD-B2EB-B6EA552355BF}" srcOrd="0" destOrd="0" presId="urn:microsoft.com/office/officeart/2005/8/layout/default"/>
    <dgm:cxn modelId="{9CF7FAAD-A70F-448D-B00F-A4E0B54D19D0}" type="presParOf" srcId="{3AEEDECC-EBC0-4B82-91B3-D358228E181C}" destId="{4D1AE1EA-13F0-4930-B3AE-3F54D5E04CBC}" srcOrd="0" destOrd="0" presId="urn:microsoft.com/office/officeart/2005/8/layout/default"/>
    <dgm:cxn modelId="{DF530538-B7D0-4FB5-9F0C-86FFD358B9CB}" type="presParOf" srcId="{3AEEDECC-EBC0-4B82-91B3-D358228E181C}" destId="{7FF8875B-07CA-4CB4-B78F-61531BDF6682}" srcOrd="1" destOrd="0" presId="urn:microsoft.com/office/officeart/2005/8/layout/default"/>
    <dgm:cxn modelId="{715BD183-316D-4238-A123-CC175A67DC48}" type="presParOf" srcId="{3AEEDECC-EBC0-4B82-91B3-D358228E181C}" destId="{5157E0C9-F778-40CD-B2EB-B6EA552355BF}" srcOrd="2" destOrd="0" presId="urn:microsoft.com/office/officeart/2005/8/layout/default"/>
    <dgm:cxn modelId="{E014FBE6-FE76-4AD5-B52D-8A88204076CE}" type="presParOf" srcId="{3AEEDECC-EBC0-4B82-91B3-D358228E181C}" destId="{3BEBF21A-3B1B-4E74-B32B-5B6C86035423}" srcOrd="3" destOrd="0" presId="urn:microsoft.com/office/officeart/2005/8/layout/default"/>
    <dgm:cxn modelId="{597E41B5-B1BE-4176-A665-7B2430AEFB3C}" type="presParOf" srcId="{3AEEDECC-EBC0-4B82-91B3-D358228E181C}" destId="{39447054-D866-4615-99B4-0201A618537E}" srcOrd="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4093C00F-3E8B-4B05-9F40-C26EC68C38B6}" type="doc">
      <dgm:prSet loTypeId="urn:diagrams.loki3.com/VaryingWidthList" loCatId="list" qsTypeId="urn:microsoft.com/office/officeart/2005/8/quickstyle/simple1" qsCatId="simple" csTypeId="urn:microsoft.com/office/officeart/2005/8/colors/accent1_2" csCatId="accent1" phldr="1"/>
      <dgm:spPr/>
    </dgm:pt>
    <dgm:pt modelId="{807D1142-EC2D-4C04-A590-B921BD54B7C4}">
      <dgm:prSet phldrT="[Text]"/>
      <dgm:spPr/>
      <dgm:t>
        <a:bodyPr/>
        <a:lstStyle/>
        <a:p>
          <a:pPr>
            <a:buFont typeface="Symbol" panose="05050102010706020507" pitchFamily="18" charset="2"/>
            <a:buChar char=""/>
          </a:pPr>
          <a:r>
            <a:rPr lang="en-AU" dirty="0"/>
            <a:t>The success measures will be obtained via quantitative and qualitative methods. </a:t>
          </a:r>
        </a:p>
      </dgm:t>
    </dgm:pt>
    <dgm:pt modelId="{1CD6F921-D15B-4165-A69A-D29055C033BC}" type="parTrans" cxnId="{65C05873-C41D-44FD-B4FB-E3A571329A50}">
      <dgm:prSet/>
      <dgm:spPr/>
      <dgm:t>
        <a:bodyPr/>
        <a:lstStyle/>
        <a:p>
          <a:endParaRPr lang="en-AU"/>
        </a:p>
      </dgm:t>
    </dgm:pt>
    <dgm:pt modelId="{91112731-F264-4BAC-83B9-93CFC6B5A84D}" type="sibTrans" cxnId="{65C05873-C41D-44FD-B4FB-E3A571329A50}">
      <dgm:prSet/>
      <dgm:spPr/>
      <dgm:t>
        <a:bodyPr/>
        <a:lstStyle/>
        <a:p>
          <a:endParaRPr lang="en-AU"/>
        </a:p>
      </dgm:t>
    </dgm:pt>
    <dgm:pt modelId="{3FE147C1-48CC-49B3-A30E-FC7214D7287D}">
      <dgm:prSet phldrT="[Text]"/>
      <dgm:spPr/>
      <dgm:t>
        <a:bodyPr/>
        <a:lstStyle/>
        <a:p>
          <a:pPr>
            <a:buFont typeface="Symbol" panose="05050102010706020507" pitchFamily="18" charset="2"/>
            <a:buChar char=""/>
          </a:pPr>
          <a:r>
            <a:rPr lang="en-AU" dirty="0"/>
            <a:t>The quantitative indicators include the distributions of condoms, STI tests, and digital engagement analytics, all of which can evaluate the measurable change (Ford et al., 2022). </a:t>
          </a:r>
        </a:p>
      </dgm:t>
    </dgm:pt>
    <dgm:pt modelId="{C5EE24E2-5175-4582-BA00-A05B9F685BE9}" type="parTrans" cxnId="{AF12B58A-24F6-4D0A-8C59-48A7F77CB9B2}">
      <dgm:prSet/>
      <dgm:spPr/>
      <dgm:t>
        <a:bodyPr/>
        <a:lstStyle/>
        <a:p>
          <a:endParaRPr lang="en-AU"/>
        </a:p>
      </dgm:t>
    </dgm:pt>
    <dgm:pt modelId="{6382D184-BF31-4220-BA2E-55B673AB4A1F}" type="sibTrans" cxnId="{AF12B58A-24F6-4D0A-8C59-48A7F77CB9B2}">
      <dgm:prSet/>
      <dgm:spPr/>
      <dgm:t>
        <a:bodyPr/>
        <a:lstStyle/>
        <a:p>
          <a:endParaRPr lang="en-AU"/>
        </a:p>
      </dgm:t>
    </dgm:pt>
    <dgm:pt modelId="{8B338ECC-5101-4D48-AC39-C90C482CD2E0}">
      <dgm:prSet phldrT="[Text]"/>
      <dgm:spPr/>
      <dgm:t>
        <a:bodyPr/>
        <a:lstStyle/>
        <a:p>
          <a:pPr>
            <a:buFont typeface="Symbol" panose="05050102010706020507" pitchFamily="18" charset="2"/>
            <a:buChar char=""/>
          </a:pPr>
          <a:r>
            <a:rPr lang="en-AU" dirty="0"/>
            <a:t>The qualitative data will be gathered through semi-structured participant interviews and focus groups. </a:t>
          </a:r>
        </a:p>
      </dgm:t>
    </dgm:pt>
    <dgm:pt modelId="{ED715684-16C0-49D4-9920-8DDC63735856}" type="parTrans" cxnId="{8D2D69ED-EEEA-4CA0-924E-42F8DF1AB545}">
      <dgm:prSet/>
      <dgm:spPr/>
      <dgm:t>
        <a:bodyPr/>
        <a:lstStyle/>
        <a:p>
          <a:endParaRPr lang="en-AU"/>
        </a:p>
      </dgm:t>
    </dgm:pt>
    <dgm:pt modelId="{9877C77A-12D7-47E1-BF2A-AB05CFBF7972}" type="sibTrans" cxnId="{8D2D69ED-EEEA-4CA0-924E-42F8DF1AB545}">
      <dgm:prSet/>
      <dgm:spPr/>
      <dgm:t>
        <a:bodyPr/>
        <a:lstStyle/>
        <a:p>
          <a:endParaRPr lang="en-AU"/>
        </a:p>
      </dgm:t>
    </dgm:pt>
    <dgm:pt modelId="{23512EA0-6666-4B79-877C-B3B36595E165}" type="pres">
      <dgm:prSet presAssocID="{4093C00F-3E8B-4B05-9F40-C26EC68C38B6}" presName="Name0" presStyleCnt="0">
        <dgm:presLayoutVars>
          <dgm:resizeHandles/>
        </dgm:presLayoutVars>
      </dgm:prSet>
      <dgm:spPr/>
    </dgm:pt>
    <dgm:pt modelId="{E636A3D2-A4E1-41B4-874D-F90575000ADD}" type="pres">
      <dgm:prSet presAssocID="{807D1142-EC2D-4C04-A590-B921BD54B7C4}" presName="text" presStyleLbl="node1" presStyleIdx="0" presStyleCnt="3">
        <dgm:presLayoutVars>
          <dgm:bulletEnabled val="1"/>
        </dgm:presLayoutVars>
      </dgm:prSet>
      <dgm:spPr/>
      <dgm:t>
        <a:bodyPr/>
        <a:lstStyle/>
        <a:p>
          <a:endParaRPr lang="en-GB"/>
        </a:p>
      </dgm:t>
    </dgm:pt>
    <dgm:pt modelId="{24BBD95C-E7E8-4AF9-B5AC-8E260866E1BF}" type="pres">
      <dgm:prSet presAssocID="{91112731-F264-4BAC-83B9-93CFC6B5A84D}" presName="space" presStyleCnt="0"/>
      <dgm:spPr/>
    </dgm:pt>
    <dgm:pt modelId="{B3F9E433-842D-4F4F-9FB2-55834009286A}" type="pres">
      <dgm:prSet presAssocID="{3FE147C1-48CC-49B3-A30E-FC7214D7287D}" presName="text" presStyleLbl="node1" presStyleIdx="1" presStyleCnt="3">
        <dgm:presLayoutVars>
          <dgm:bulletEnabled val="1"/>
        </dgm:presLayoutVars>
      </dgm:prSet>
      <dgm:spPr/>
      <dgm:t>
        <a:bodyPr/>
        <a:lstStyle/>
        <a:p>
          <a:endParaRPr lang="en-GB"/>
        </a:p>
      </dgm:t>
    </dgm:pt>
    <dgm:pt modelId="{FE59C52B-BF7E-42AC-9480-FD4A240375C7}" type="pres">
      <dgm:prSet presAssocID="{6382D184-BF31-4220-BA2E-55B673AB4A1F}" presName="space" presStyleCnt="0"/>
      <dgm:spPr/>
    </dgm:pt>
    <dgm:pt modelId="{0490F82A-6FCA-42FE-A280-A17C6704CBE4}" type="pres">
      <dgm:prSet presAssocID="{8B338ECC-5101-4D48-AC39-C90C482CD2E0}" presName="text" presStyleLbl="node1" presStyleIdx="2" presStyleCnt="3">
        <dgm:presLayoutVars>
          <dgm:bulletEnabled val="1"/>
        </dgm:presLayoutVars>
      </dgm:prSet>
      <dgm:spPr/>
      <dgm:t>
        <a:bodyPr/>
        <a:lstStyle/>
        <a:p>
          <a:endParaRPr lang="en-GB"/>
        </a:p>
      </dgm:t>
    </dgm:pt>
  </dgm:ptLst>
  <dgm:cxnLst>
    <dgm:cxn modelId="{65C05873-C41D-44FD-B4FB-E3A571329A50}" srcId="{4093C00F-3E8B-4B05-9F40-C26EC68C38B6}" destId="{807D1142-EC2D-4C04-A590-B921BD54B7C4}" srcOrd="0" destOrd="0" parTransId="{1CD6F921-D15B-4165-A69A-D29055C033BC}" sibTransId="{91112731-F264-4BAC-83B9-93CFC6B5A84D}"/>
    <dgm:cxn modelId="{3D2E8D30-624D-4CB9-8471-A73DB1A03DEF}" type="presOf" srcId="{4093C00F-3E8B-4B05-9F40-C26EC68C38B6}" destId="{23512EA0-6666-4B79-877C-B3B36595E165}" srcOrd="0" destOrd="0" presId="urn:diagrams.loki3.com/VaryingWidthList"/>
    <dgm:cxn modelId="{AF12B58A-24F6-4D0A-8C59-48A7F77CB9B2}" srcId="{4093C00F-3E8B-4B05-9F40-C26EC68C38B6}" destId="{3FE147C1-48CC-49B3-A30E-FC7214D7287D}" srcOrd="1" destOrd="0" parTransId="{C5EE24E2-5175-4582-BA00-A05B9F685BE9}" sibTransId="{6382D184-BF31-4220-BA2E-55B673AB4A1F}"/>
    <dgm:cxn modelId="{7C2597FB-14A4-43B1-A582-4631964B2B9A}" type="presOf" srcId="{8B338ECC-5101-4D48-AC39-C90C482CD2E0}" destId="{0490F82A-6FCA-42FE-A280-A17C6704CBE4}" srcOrd="0" destOrd="0" presId="urn:diagrams.loki3.com/VaryingWidthList"/>
    <dgm:cxn modelId="{4A8AA701-8D59-42C3-BC5C-9DB8FBEE98C8}" type="presOf" srcId="{3FE147C1-48CC-49B3-A30E-FC7214D7287D}" destId="{B3F9E433-842D-4F4F-9FB2-55834009286A}" srcOrd="0" destOrd="0" presId="urn:diagrams.loki3.com/VaryingWidthList"/>
    <dgm:cxn modelId="{FB5985DD-35F0-407C-937B-AF272909D19E}" type="presOf" srcId="{807D1142-EC2D-4C04-A590-B921BD54B7C4}" destId="{E636A3D2-A4E1-41B4-874D-F90575000ADD}" srcOrd="0" destOrd="0" presId="urn:diagrams.loki3.com/VaryingWidthList"/>
    <dgm:cxn modelId="{8D2D69ED-EEEA-4CA0-924E-42F8DF1AB545}" srcId="{4093C00F-3E8B-4B05-9F40-C26EC68C38B6}" destId="{8B338ECC-5101-4D48-AC39-C90C482CD2E0}" srcOrd="2" destOrd="0" parTransId="{ED715684-16C0-49D4-9920-8DDC63735856}" sibTransId="{9877C77A-12D7-47E1-BF2A-AB05CFBF7972}"/>
    <dgm:cxn modelId="{D3761A58-11D4-4A7A-803E-BA5D0DB35A5E}" type="presParOf" srcId="{23512EA0-6666-4B79-877C-B3B36595E165}" destId="{E636A3D2-A4E1-41B4-874D-F90575000ADD}" srcOrd="0" destOrd="0" presId="urn:diagrams.loki3.com/VaryingWidthList"/>
    <dgm:cxn modelId="{B88EE1E2-15BC-4225-BEB4-96A52CC87EAA}" type="presParOf" srcId="{23512EA0-6666-4B79-877C-B3B36595E165}" destId="{24BBD95C-E7E8-4AF9-B5AC-8E260866E1BF}" srcOrd="1" destOrd="0" presId="urn:diagrams.loki3.com/VaryingWidthList"/>
    <dgm:cxn modelId="{CBA03A92-BC6D-4277-8BA2-C496FA3E681E}" type="presParOf" srcId="{23512EA0-6666-4B79-877C-B3B36595E165}" destId="{B3F9E433-842D-4F4F-9FB2-55834009286A}" srcOrd="2" destOrd="0" presId="urn:diagrams.loki3.com/VaryingWidthList"/>
    <dgm:cxn modelId="{E3995B8F-2F45-488C-8A5D-0C97084BCD8E}" type="presParOf" srcId="{23512EA0-6666-4B79-877C-B3B36595E165}" destId="{FE59C52B-BF7E-42AC-9480-FD4A240375C7}" srcOrd="3" destOrd="0" presId="urn:diagrams.loki3.com/VaryingWidthList"/>
    <dgm:cxn modelId="{3ACC1EF8-9CE2-426D-91B1-20C83D6E4CA2}" type="presParOf" srcId="{23512EA0-6666-4B79-877C-B3B36595E165}" destId="{0490F82A-6FCA-42FE-A280-A17C6704CBE4}" srcOrd="4" destOrd="0" presId="urn:diagrams.loki3.com/VaryingWidth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9A6FAA78-2B07-42A4-A848-C4682AB75D73}"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AU"/>
        </a:p>
      </dgm:t>
    </dgm:pt>
    <dgm:pt modelId="{FB804F92-BA56-46AF-82D1-1A1BACE3CA83}">
      <dgm:prSet phldrT="[Text]"/>
      <dgm:spPr/>
      <dgm:t>
        <a:bodyPr/>
        <a:lstStyle/>
        <a:p>
          <a:pPr>
            <a:buFont typeface="Symbol" panose="05050102010706020507" pitchFamily="18" charset="2"/>
            <a:buChar char=""/>
          </a:pPr>
          <a:r>
            <a:rPr lang="en-AU" dirty="0"/>
            <a:t>The partners will be the NHS, Brook, and the Terrence Higgins Trust (THT) (NHS Manchester Foundation Trust, 2024). </a:t>
          </a:r>
        </a:p>
      </dgm:t>
    </dgm:pt>
    <dgm:pt modelId="{8D85293F-DFEF-46AE-9629-876EA5E6447C}" type="parTrans" cxnId="{30984CB1-B31A-48FF-930E-0438E3014DA6}">
      <dgm:prSet/>
      <dgm:spPr/>
      <dgm:t>
        <a:bodyPr/>
        <a:lstStyle/>
        <a:p>
          <a:endParaRPr lang="en-AU"/>
        </a:p>
      </dgm:t>
    </dgm:pt>
    <dgm:pt modelId="{CB3F29AC-3868-4E8C-9730-C75E23047A32}" type="sibTrans" cxnId="{30984CB1-B31A-48FF-930E-0438E3014DA6}">
      <dgm:prSet/>
      <dgm:spPr/>
      <dgm:t>
        <a:bodyPr/>
        <a:lstStyle/>
        <a:p>
          <a:endParaRPr lang="en-AU"/>
        </a:p>
      </dgm:t>
    </dgm:pt>
    <dgm:pt modelId="{31DEA8D1-1560-426E-9BA4-56A787749A83}">
      <dgm:prSet phldrT="[Text]"/>
      <dgm:spPr/>
      <dgm:t>
        <a:bodyPr/>
        <a:lstStyle/>
        <a:p>
          <a:pPr>
            <a:buFont typeface="Symbol" panose="05050102010706020507" pitchFamily="18" charset="2"/>
            <a:buChar char=""/>
          </a:pPr>
          <a:r>
            <a:rPr lang="en-AU" dirty="0"/>
            <a:t>Testing of STIs, condom distribution by the NHS, and the youth-centred sexual health education by Brook will be provided.</a:t>
          </a:r>
        </a:p>
      </dgm:t>
    </dgm:pt>
    <dgm:pt modelId="{206C66D8-81B0-489B-942B-1A911F62C155}" type="parTrans" cxnId="{F2AFE39E-BE1E-47D5-97A8-0F6809872E41}">
      <dgm:prSet/>
      <dgm:spPr/>
      <dgm:t>
        <a:bodyPr/>
        <a:lstStyle/>
        <a:p>
          <a:endParaRPr lang="en-AU"/>
        </a:p>
      </dgm:t>
    </dgm:pt>
    <dgm:pt modelId="{3847A3FA-5579-492A-B88B-70BB05FD143E}" type="sibTrans" cxnId="{F2AFE39E-BE1E-47D5-97A8-0F6809872E41}">
      <dgm:prSet/>
      <dgm:spPr/>
      <dgm:t>
        <a:bodyPr/>
        <a:lstStyle/>
        <a:p>
          <a:endParaRPr lang="en-AU"/>
        </a:p>
      </dgm:t>
    </dgm:pt>
    <dgm:pt modelId="{1927261E-F174-4187-ADE6-181EB94AAD6A}">
      <dgm:prSet phldrT="[Text]"/>
      <dgm:spPr/>
      <dgm:t>
        <a:bodyPr/>
        <a:lstStyle/>
        <a:p>
          <a:pPr>
            <a:buFont typeface="Symbol" panose="05050102010706020507" pitchFamily="18" charset="2"/>
            <a:buChar char=""/>
          </a:pPr>
          <a:r>
            <a:rPr lang="en-AU" dirty="0"/>
            <a:t>The incorporation of partner logos into campaign artefacts will enhance credibility and ensure that it is in line with national sexual health goals and population health policies.</a:t>
          </a:r>
        </a:p>
      </dgm:t>
    </dgm:pt>
    <dgm:pt modelId="{30FDA7E9-9DD7-4568-8387-55E8BA31E19C}" type="parTrans" cxnId="{9862497E-D2CC-46F3-ADCF-F5492C089714}">
      <dgm:prSet/>
      <dgm:spPr/>
      <dgm:t>
        <a:bodyPr/>
        <a:lstStyle/>
        <a:p>
          <a:endParaRPr lang="en-AU"/>
        </a:p>
      </dgm:t>
    </dgm:pt>
    <dgm:pt modelId="{300A3E5C-BDB5-41D6-970F-650FD8AE1E39}" type="sibTrans" cxnId="{9862497E-D2CC-46F3-ADCF-F5492C089714}">
      <dgm:prSet/>
      <dgm:spPr/>
      <dgm:t>
        <a:bodyPr/>
        <a:lstStyle/>
        <a:p>
          <a:endParaRPr lang="en-AU"/>
        </a:p>
      </dgm:t>
    </dgm:pt>
    <dgm:pt modelId="{1FAEE60B-1FD6-4DC9-A371-901D2D42CD14}" type="pres">
      <dgm:prSet presAssocID="{9A6FAA78-2B07-42A4-A848-C4682AB75D73}" presName="diagram" presStyleCnt="0">
        <dgm:presLayoutVars>
          <dgm:dir/>
          <dgm:resizeHandles val="exact"/>
        </dgm:presLayoutVars>
      </dgm:prSet>
      <dgm:spPr/>
      <dgm:t>
        <a:bodyPr/>
        <a:lstStyle/>
        <a:p>
          <a:endParaRPr lang="en-GB"/>
        </a:p>
      </dgm:t>
    </dgm:pt>
    <dgm:pt modelId="{6ECEF66E-9B5A-4174-AFF7-D9DB4BF26B9E}" type="pres">
      <dgm:prSet presAssocID="{FB804F92-BA56-46AF-82D1-1A1BACE3CA83}" presName="node" presStyleLbl="node1" presStyleIdx="0" presStyleCnt="3">
        <dgm:presLayoutVars>
          <dgm:bulletEnabled val="1"/>
        </dgm:presLayoutVars>
      </dgm:prSet>
      <dgm:spPr/>
      <dgm:t>
        <a:bodyPr/>
        <a:lstStyle/>
        <a:p>
          <a:endParaRPr lang="en-GB"/>
        </a:p>
      </dgm:t>
    </dgm:pt>
    <dgm:pt modelId="{382739E8-B24D-4A1B-8F39-E251DE12E155}" type="pres">
      <dgm:prSet presAssocID="{CB3F29AC-3868-4E8C-9730-C75E23047A32}" presName="sibTrans" presStyleCnt="0"/>
      <dgm:spPr/>
    </dgm:pt>
    <dgm:pt modelId="{FF4CE7CC-82E0-42D5-B9B6-7446EAA44A5B}" type="pres">
      <dgm:prSet presAssocID="{31DEA8D1-1560-426E-9BA4-56A787749A83}" presName="node" presStyleLbl="node1" presStyleIdx="1" presStyleCnt="3">
        <dgm:presLayoutVars>
          <dgm:bulletEnabled val="1"/>
        </dgm:presLayoutVars>
      </dgm:prSet>
      <dgm:spPr/>
      <dgm:t>
        <a:bodyPr/>
        <a:lstStyle/>
        <a:p>
          <a:endParaRPr lang="en-GB"/>
        </a:p>
      </dgm:t>
    </dgm:pt>
    <dgm:pt modelId="{E4DC0D93-7310-41CA-BB8D-481538283B27}" type="pres">
      <dgm:prSet presAssocID="{3847A3FA-5579-492A-B88B-70BB05FD143E}" presName="sibTrans" presStyleCnt="0"/>
      <dgm:spPr/>
    </dgm:pt>
    <dgm:pt modelId="{84414D16-E167-4926-98E1-8A587A5768F6}" type="pres">
      <dgm:prSet presAssocID="{1927261E-F174-4187-ADE6-181EB94AAD6A}" presName="node" presStyleLbl="node1" presStyleIdx="2" presStyleCnt="3">
        <dgm:presLayoutVars>
          <dgm:bulletEnabled val="1"/>
        </dgm:presLayoutVars>
      </dgm:prSet>
      <dgm:spPr/>
      <dgm:t>
        <a:bodyPr/>
        <a:lstStyle/>
        <a:p>
          <a:endParaRPr lang="en-GB"/>
        </a:p>
      </dgm:t>
    </dgm:pt>
  </dgm:ptLst>
  <dgm:cxnLst>
    <dgm:cxn modelId="{E42F7BA0-E39C-4FCC-B124-02E9D99C832D}" type="presOf" srcId="{1927261E-F174-4187-ADE6-181EB94AAD6A}" destId="{84414D16-E167-4926-98E1-8A587A5768F6}" srcOrd="0" destOrd="0" presId="urn:microsoft.com/office/officeart/2005/8/layout/default"/>
    <dgm:cxn modelId="{F2AFE39E-BE1E-47D5-97A8-0F6809872E41}" srcId="{9A6FAA78-2B07-42A4-A848-C4682AB75D73}" destId="{31DEA8D1-1560-426E-9BA4-56A787749A83}" srcOrd="1" destOrd="0" parTransId="{206C66D8-81B0-489B-942B-1A911F62C155}" sibTransId="{3847A3FA-5579-492A-B88B-70BB05FD143E}"/>
    <dgm:cxn modelId="{9862497E-D2CC-46F3-ADCF-F5492C089714}" srcId="{9A6FAA78-2B07-42A4-A848-C4682AB75D73}" destId="{1927261E-F174-4187-ADE6-181EB94AAD6A}" srcOrd="2" destOrd="0" parTransId="{30FDA7E9-9DD7-4568-8387-55E8BA31E19C}" sibTransId="{300A3E5C-BDB5-41D6-970F-650FD8AE1E39}"/>
    <dgm:cxn modelId="{30984CB1-B31A-48FF-930E-0438E3014DA6}" srcId="{9A6FAA78-2B07-42A4-A848-C4682AB75D73}" destId="{FB804F92-BA56-46AF-82D1-1A1BACE3CA83}" srcOrd="0" destOrd="0" parTransId="{8D85293F-DFEF-46AE-9629-876EA5E6447C}" sibTransId="{CB3F29AC-3868-4E8C-9730-C75E23047A32}"/>
    <dgm:cxn modelId="{15FD30E5-F5FF-43A1-8ADA-46CB15EC973F}" type="presOf" srcId="{9A6FAA78-2B07-42A4-A848-C4682AB75D73}" destId="{1FAEE60B-1FD6-4DC9-A371-901D2D42CD14}" srcOrd="0" destOrd="0" presId="urn:microsoft.com/office/officeart/2005/8/layout/default"/>
    <dgm:cxn modelId="{2321E186-F68C-435A-A886-A548B947461F}" type="presOf" srcId="{FB804F92-BA56-46AF-82D1-1A1BACE3CA83}" destId="{6ECEF66E-9B5A-4174-AFF7-D9DB4BF26B9E}" srcOrd="0" destOrd="0" presId="urn:microsoft.com/office/officeart/2005/8/layout/default"/>
    <dgm:cxn modelId="{DC9A146A-5CE6-458D-977B-F75A3202D057}" type="presOf" srcId="{31DEA8D1-1560-426E-9BA4-56A787749A83}" destId="{FF4CE7CC-82E0-42D5-B9B6-7446EAA44A5B}" srcOrd="0" destOrd="0" presId="urn:microsoft.com/office/officeart/2005/8/layout/default"/>
    <dgm:cxn modelId="{0761DB6A-0C76-419B-92DB-FBBA38DA0D2F}" type="presParOf" srcId="{1FAEE60B-1FD6-4DC9-A371-901D2D42CD14}" destId="{6ECEF66E-9B5A-4174-AFF7-D9DB4BF26B9E}" srcOrd="0" destOrd="0" presId="urn:microsoft.com/office/officeart/2005/8/layout/default"/>
    <dgm:cxn modelId="{4DC70D6B-ECE8-4E82-9DF0-703DE0706288}" type="presParOf" srcId="{1FAEE60B-1FD6-4DC9-A371-901D2D42CD14}" destId="{382739E8-B24D-4A1B-8F39-E251DE12E155}" srcOrd="1" destOrd="0" presId="urn:microsoft.com/office/officeart/2005/8/layout/default"/>
    <dgm:cxn modelId="{97CAE2A1-6511-4234-BBAD-28CB798912B1}" type="presParOf" srcId="{1FAEE60B-1FD6-4DC9-A371-901D2D42CD14}" destId="{FF4CE7CC-82E0-42D5-B9B6-7446EAA44A5B}" srcOrd="2" destOrd="0" presId="urn:microsoft.com/office/officeart/2005/8/layout/default"/>
    <dgm:cxn modelId="{90136028-E19A-40E7-9AE0-B435EF39B911}" type="presParOf" srcId="{1FAEE60B-1FD6-4DC9-A371-901D2D42CD14}" destId="{E4DC0D93-7310-41CA-BB8D-481538283B27}" srcOrd="3" destOrd="0" presId="urn:microsoft.com/office/officeart/2005/8/layout/default"/>
    <dgm:cxn modelId="{8401ABCF-40BC-4B62-B3CD-7FEB1850DFD4}" type="presParOf" srcId="{1FAEE60B-1FD6-4DC9-A371-901D2D42CD14}" destId="{84414D16-E167-4926-98E1-8A587A5768F6}" srcOrd="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CDEFEE02-A6AC-4584-8C39-1DE11C0E9F3B}" type="doc">
      <dgm:prSet loTypeId="urn:diagrams.loki3.com/VaryingWidthList" loCatId="list" qsTypeId="urn:microsoft.com/office/officeart/2005/8/quickstyle/simple1" qsCatId="simple" csTypeId="urn:microsoft.com/office/officeart/2005/8/colors/accent1_2" csCatId="accent1" phldr="1"/>
      <dgm:spPr/>
      <dgm:t>
        <a:bodyPr/>
        <a:lstStyle/>
        <a:p>
          <a:endParaRPr lang="en-AU"/>
        </a:p>
      </dgm:t>
    </dgm:pt>
    <dgm:pt modelId="{473A8CA5-02B3-495B-890A-3E71C98D129E}" type="pres">
      <dgm:prSet presAssocID="{CDEFEE02-A6AC-4584-8C39-1DE11C0E9F3B}" presName="Name0" presStyleCnt="0">
        <dgm:presLayoutVars>
          <dgm:resizeHandles/>
        </dgm:presLayoutVars>
      </dgm:prSet>
      <dgm:spPr/>
      <dgm:t>
        <a:bodyPr/>
        <a:lstStyle/>
        <a:p>
          <a:endParaRPr lang="en-GB"/>
        </a:p>
      </dgm:t>
    </dgm:pt>
  </dgm:ptLst>
  <dgm:cxnLst>
    <dgm:cxn modelId="{958153A2-2100-4BC4-B4BE-5A1B1D1D20F5}" type="presOf" srcId="{CDEFEE02-A6AC-4584-8C39-1DE11C0E9F3B}" destId="{473A8CA5-02B3-495B-890A-3E71C98D129E}" srcOrd="0" destOrd="0" presId="urn:diagrams.loki3.com/VaryingWidth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D4F10768-73E1-4ADB-98B0-3EEC3B367532}" type="doc">
      <dgm:prSet loTypeId="urn:diagrams.loki3.com/VaryingWidthList" loCatId="list" qsTypeId="urn:microsoft.com/office/officeart/2005/8/quickstyle/simple1" qsCatId="simple" csTypeId="urn:microsoft.com/office/officeart/2005/8/colors/accent1_2" csCatId="accent1" phldr="1"/>
      <dgm:spPr/>
    </dgm:pt>
    <dgm:pt modelId="{FC3F6D6B-DFC7-426F-B20F-D427C917444E}">
      <dgm:prSet phldrT="[Text]"/>
      <dgm:spPr/>
      <dgm:t>
        <a:bodyPr/>
        <a:lstStyle/>
        <a:p>
          <a:pPr>
            <a:buFont typeface="Symbol" panose="05050102010706020507" pitchFamily="18" charset="2"/>
            <a:buChar char=""/>
          </a:pPr>
          <a:r>
            <a:rPr lang="en-AU" dirty="0"/>
            <a:t>“Let’s Talk Safe” integrates education, online outreach, and stringent assessment to improve the sexual health of young adults. </a:t>
          </a:r>
        </a:p>
      </dgm:t>
    </dgm:pt>
    <dgm:pt modelId="{182AF34C-A9E2-4026-BC88-EFDEA9A71DBC}" type="parTrans" cxnId="{0F7D3847-ED19-4283-BC44-2016D0ACFEC1}">
      <dgm:prSet/>
      <dgm:spPr/>
      <dgm:t>
        <a:bodyPr/>
        <a:lstStyle/>
        <a:p>
          <a:endParaRPr lang="en-AU"/>
        </a:p>
      </dgm:t>
    </dgm:pt>
    <dgm:pt modelId="{42AAE72E-DFEE-4A04-AA62-E52CCC29766A}" type="sibTrans" cxnId="{0F7D3847-ED19-4283-BC44-2016D0ACFEC1}">
      <dgm:prSet/>
      <dgm:spPr/>
      <dgm:t>
        <a:bodyPr/>
        <a:lstStyle/>
        <a:p>
          <a:endParaRPr lang="en-AU"/>
        </a:p>
      </dgm:t>
    </dgm:pt>
    <dgm:pt modelId="{23795478-918F-4099-B504-1B88B9E6F245}">
      <dgm:prSet phldrT="[Text]"/>
      <dgm:spPr/>
      <dgm:t>
        <a:bodyPr/>
        <a:lstStyle/>
        <a:p>
          <a:pPr>
            <a:buFont typeface="Symbol" panose="05050102010706020507" pitchFamily="18" charset="2"/>
            <a:buChar char=""/>
          </a:pPr>
          <a:r>
            <a:rPr lang="en-AU" dirty="0"/>
            <a:t>It encourages safer practices and equal access to services with the help of national and local partners. </a:t>
          </a:r>
        </a:p>
      </dgm:t>
    </dgm:pt>
    <dgm:pt modelId="{C51183A9-41B8-4397-B841-326B1C203CDE}" type="parTrans" cxnId="{B3A177EF-2980-43B3-9B3A-13442F8B7CF4}">
      <dgm:prSet/>
      <dgm:spPr/>
      <dgm:t>
        <a:bodyPr/>
        <a:lstStyle/>
        <a:p>
          <a:endParaRPr lang="en-AU"/>
        </a:p>
      </dgm:t>
    </dgm:pt>
    <dgm:pt modelId="{777C9DE3-A814-4799-A546-936656888BA3}" type="sibTrans" cxnId="{B3A177EF-2980-43B3-9B3A-13442F8B7CF4}">
      <dgm:prSet/>
      <dgm:spPr/>
      <dgm:t>
        <a:bodyPr/>
        <a:lstStyle/>
        <a:p>
          <a:endParaRPr lang="en-AU"/>
        </a:p>
      </dgm:t>
    </dgm:pt>
    <dgm:pt modelId="{F484CD7F-9B9F-45A0-8A06-5D50AFBDED9E}">
      <dgm:prSet phldrT="[Text]"/>
      <dgm:spPr/>
      <dgm:t>
        <a:bodyPr/>
        <a:lstStyle/>
        <a:p>
          <a:pPr>
            <a:buFont typeface="Symbol" panose="05050102010706020507" pitchFamily="18" charset="2"/>
            <a:buChar char=""/>
          </a:pPr>
          <a:r>
            <a:rPr lang="en-AU" dirty="0"/>
            <a:t>The ongoing observation will offer quantifiable data on the achievements towards the campaign goals, which will support long-term behavioural change and be part of the public health improvement campaign in the United Kingdom.</a:t>
          </a:r>
        </a:p>
      </dgm:t>
    </dgm:pt>
    <dgm:pt modelId="{E8B870A5-A3C7-422E-A137-8B79D6BB0EF9}" type="parTrans" cxnId="{875D2F97-63E0-4CA2-B8DD-8649FDAFAE7F}">
      <dgm:prSet/>
      <dgm:spPr/>
      <dgm:t>
        <a:bodyPr/>
        <a:lstStyle/>
        <a:p>
          <a:endParaRPr lang="en-AU"/>
        </a:p>
      </dgm:t>
    </dgm:pt>
    <dgm:pt modelId="{82A0AB1E-1259-4F2C-B62F-CB202BE907D9}" type="sibTrans" cxnId="{875D2F97-63E0-4CA2-B8DD-8649FDAFAE7F}">
      <dgm:prSet/>
      <dgm:spPr/>
      <dgm:t>
        <a:bodyPr/>
        <a:lstStyle/>
        <a:p>
          <a:endParaRPr lang="en-AU"/>
        </a:p>
      </dgm:t>
    </dgm:pt>
    <dgm:pt modelId="{63C428BD-9236-4614-A08D-8D4CCB44C784}" type="pres">
      <dgm:prSet presAssocID="{D4F10768-73E1-4ADB-98B0-3EEC3B367532}" presName="Name0" presStyleCnt="0">
        <dgm:presLayoutVars>
          <dgm:resizeHandles/>
        </dgm:presLayoutVars>
      </dgm:prSet>
      <dgm:spPr/>
    </dgm:pt>
    <dgm:pt modelId="{36FDCDFD-B9E5-4260-8A37-A2201A40D07C}" type="pres">
      <dgm:prSet presAssocID="{FC3F6D6B-DFC7-426F-B20F-D427C917444E}" presName="text" presStyleLbl="node1" presStyleIdx="0" presStyleCnt="3">
        <dgm:presLayoutVars>
          <dgm:bulletEnabled val="1"/>
        </dgm:presLayoutVars>
      </dgm:prSet>
      <dgm:spPr/>
      <dgm:t>
        <a:bodyPr/>
        <a:lstStyle/>
        <a:p>
          <a:endParaRPr lang="en-GB"/>
        </a:p>
      </dgm:t>
    </dgm:pt>
    <dgm:pt modelId="{D7A03F5B-2342-4429-9535-7E48F337B741}" type="pres">
      <dgm:prSet presAssocID="{42AAE72E-DFEE-4A04-AA62-E52CCC29766A}" presName="space" presStyleCnt="0"/>
      <dgm:spPr/>
    </dgm:pt>
    <dgm:pt modelId="{35A80DA7-D68F-483C-A763-E67B262B3E87}" type="pres">
      <dgm:prSet presAssocID="{23795478-918F-4099-B504-1B88B9E6F245}" presName="text" presStyleLbl="node1" presStyleIdx="1" presStyleCnt="3">
        <dgm:presLayoutVars>
          <dgm:bulletEnabled val="1"/>
        </dgm:presLayoutVars>
      </dgm:prSet>
      <dgm:spPr/>
      <dgm:t>
        <a:bodyPr/>
        <a:lstStyle/>
        <a:p>
          <a:endParaRPr lang="en-GB"/>
        </a:p>
      </dgm:t>
    </dgm:pt>
    <dgm:pt modelId="{8C52A4D0-E485-4F68-ADC6-2595C1F08D1B}" type="pres">
      <dgm:prSet presAssocID="{777C9DE3-A814-4799-A546-936656888BA3}" presName="space" presStyleCnt="0"/>
      <dgm:spPr/>
    </dgm:pt>
    <dgm:pt modelId="{F1D86330-E2B9-40F8-940E-94AE5338B28C}" type="pres">
      <dgm:prSet presAssocID="{F484CD7F-9B9F-45A0-8A06-5D50AFBDED9E}" presName="text" presStyleLbl="node1" presStyleIdx="2" presStyleCnt="3">
        <dgm:presLayoutVars>
          <dgm:bulletEnabled val="1"/>
        </dgm:presLayoutVars>
      </dgm:prSet>
      <dgm:spPr/>
      <dgm:t>
        <a:bodyPr/>
        <a:lstStyle/>
        <a:p>
          <a:endParaRPr lang="en-GB"/>
        </a:p>
      </dgm:t>
    </dgm:pt>
  </dgm:ptLst>
  <dgm:cxnLst>
    <dgm:cxn modelId="{99749496-3558-442F-A0CD-C0491F3E8592}" type="presOf" srcId="{F484CD7F-9B9F-45A0-8A06-5D50AFBDED9E}" destId="{F1D86330-E2B9-40F8-940E-94AE5338B28C}" srcOrd="0" destOrd="0" presId="urn:diagrams.loki3.com/VaryingWidthList"/>
    <dgm:cxn modelId="{875D2F97-63E0-4CA2-B8DD-8649FDAFAE7F}" srcId="{D4F10768-73E1-4ADB-98B0-3EEC3B367532}" destId="{F484CD7F-9B9F-45A0-8A06-5D50AFBDED9E}" srcOrd="2" destOrd="0" parTransId="{E8B870A5-A3C7-422E-A137-8B79D6BB0EF9}" sibTransId="{82A0AB1E-1259-4F2C-B62F-CB202BE907D9}"/>
    <dgm:cxn modelId="{C4515D9D-3E7D-427E-99A7-539717768525}" type="presOf" srcId="{23795478-918F-4099-B504-1B88B9E6F245}" destId="{35A80DA7-D68F-483C-A763-E67B262B3E87}" srcOrd="0" destOrd="0" presId="urn:diagrams.loki3.com/VaryingWidthList"/>
    <dgm:cxn modelId="{72975C8A-524B-4458-B562-4D5AA91F987F}" type="presOf" srcId="{FC3F6D6B-DFC7-426F-B20F-D427C917444E}" destId="{36FDCDFD-B9E5-4260-8A37-A2201A40D07C}" srcOrd="0" destOrd="0" presId="urn:diagrams.loki3.com/VaryingWidthList"/>
    <dgm:cxn modelId="{0F7D3847-ED19-4283-BC44-2016D0ACFEC1}" srcId="{D4F10768-73E1-4ADB-98B0-3EEC3B367532}" destId="{FC3F6D6B-DFC7-426F-B20F-D427C917444E}" srcOrd="0" destOrd="0" parTransId="{182AF34C-A9E2-4026-BC88-EFDEA9A71DBC}" sibTransId="{42AAE72E-DFEE-4A04-AA62-E52CCC29766A}"/>
    <dgm:cxn modelId="{893110AD-E5E5-4776-B28F-42D0BBFB9A0D}" type="presOf" srcId="{D4F10768-73E1-4ADB-98B0-3EEC3B367532}" destId="{63C428BD-9236-4614-A08D-8D4CCB44C784}" srcOrd="0" destOrd="0" presId="urn:diagrams.loki3.com/VaryingWidthList"/>
    <dgm:cxn modelId="{B3A177EF-2980-43B3-9B3A-13442F8B7CF4}" srcId="{D4F10768-73E1-4ADB-98B0-3EEC3B367532}" destId="{23795478-918F-4099-B504-1B88B9E6F245}" srcOrd="1" destOrd="0" parTransId="{C51183A9-41B8-4397-B841-326B1C203CDE}" sibTransId="{777C9DE3-A814-4799-A546-936656888BA3}"/>
    <dgm:cxn modelId="{AFEA0B6A-7C24-4165-94D1-D82C79028AE9}" type="presParOf" srcId="{63C428BD-9236-4614-A08D-8D4CCB44C784}" destId="{36FDCDFD-B9E5-4260-8A37-A2201A40D07C}" srcOrd="0" destOrd="0" presId="urn:diagrams.loki3.com/VaryingWidthList"/>
    <dgm:cxn modelId="{532B4AB8-1F0A-49E2-BB3D-9AE0F52FC875}" type="presParOf" srcId="{63C428BD-9236-4614-A08D-8D4CCB44C784}" destId="{D7A03F5B-2342-4429-9535-7E48F337B741}" srcOrd="1" destOrd="0" presId="urn:diagrams.loki3.com/VaryingWidthList"/>
    <dgm:cxn modelId="{0C920EF3-DC52-4F2F-A2A2-22923BE37592}" type="presParOf" srcId="{63C428BD-9236-4614-A08D-8D4CCB44C784}" destId="{35A80DA7-D68F-483C-A763-E67B262B3E87}" srcOrd="2" destOrd="0" presId="urn:diagrams.loki3.com/VaryingWidthList"/>
    <dgm:cxn modelId="{56F482FA-F837-4FF5-A39F-A240B05A240A}" type="presParOf" srcId="{63C428BD-9236-4614-A08D-8D4CCB44C784}" destId="{8C52A4D0-E485-4F68-ADC6-2595C1F08D1B}" srcOrd="3" destOrd="0" presId="urn:diagrams.loki3.com/VaryingWidthList"/>
    <dgm:cxn modelId="{2D40F50F-71C0-421B-B068-0CE7C0F1E24C}" type="presParOf" srcId="{63C428BD-9236-4614-A08D-8D4CCB44C784}" destId="{F1D86330-E2B9-40F8-940E-94AE5338B28C}" srcOrd="4" destOrd="0" presId="urn:diagrams.loki3.com/VaryingWidth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1B301F-07D5-4BAF-9111-68A275B7A4E8}">
      <dsp:nvSpPr>
        <dsp:cNvPr id="0" name=""/>
        <dsp:cNvSpPr/>
      </dsp:nvSpPr>
      <dsp:spPr>
        <a:xfrm>
          <a:off x="0" y="902356"/>
          <a:ext cx="6258861" cy="352800"/>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4635DC7-2AB1-43E0-BFC8-4D6A9BB23E78}">
      <dsp:nvSpPr>
        <dsp:cNvPr id="0" name=""/>
        <dsp:cNvSpPr/>
      </dsp:nvSpPr>
      <dsp:spPr>
        <a:xfrm>
          <a:off x="312637" y="86013"/>
          <a:ext cx="4376924" cy="1022983"/>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599" tIns="0" rIns="165599" bIns="0" numCol="1" spcCol="1270" anchor="ctr" anchorCtr="0">
          <a:noAutofit/>
        </a:bodyPr>
        <a:lstStyle/>
        <a:p>
          <a:pPr lvl="0" algn="l" defTabSz="533400">
            <a:lnSpc>
              <a:spcPct val="90000"/>
            </a:lnSpc>
            <a:spcBef>
              <a:spcPct val="0"/>
            </a:spcBef>
            <a:spcAft>
              <a:spcPct val="35000"/>
            </a:spcAft>
            <a:buFont typeface="Symbol" panose="05050102010706020507" pitchFamily="18" charset="2"/>
            <a:buChar char=""/>
          </a:pPr>
          <a:r>
            <a:rPr lang="en-AU" sz="1200" kern="1200" dirty="0"/>
            <a:t>As per the UK Health Security Agency (UKHSA) (2024), in 2018, the cases of chlamydia and gonorrhoea rose by 24% in individuals aged between 15-24. </a:t>
          </a:r>
        </a:p>
      </dsp:txBody>
      <dsp:txXfrm>
        <a:off x="362575" y="135951"/>
        <a:ext cx="4277048" cy="923107"/>
      </dsp:txXfrm>
    </dsp:sp>
    <dsp:sp modelId="{2D7500F0-9FEB-425A-9419-BE9E922A7DF9}">
      <dsp:nvSpPr>
        <dsp:cNvPr id="0" name=""/>
        <dsp:cNvSpPr/>
      </dsp:nvSpPr>
      <dsp:spPr>
        <a:xfrm>
          <a:off x="0" y="1870066"/>
          <a:ext cx="6258861" cy="352800"/>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1A477EA-6F6D-41CF-A1D8-B8FAAC5BE89B}">
      <dsp:nvSpPr>
        <dsp:cNvPr id="0" name=""/>
        <dsp:cNvSpPr/>
      </dsp:nvSpPr>
      <dsp:spPr>
        <a:xfrm>
          <a:off x="312637" y="1330756"/>
          <a:ext cx="4376924" cy="745949"/>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599" tIns="0" rIns="165599" bIns="0" numCol="1" spcCol="1270" anchor="ctr" anchorCtr="0">
          <a:noAutofit/>
        </a:bodyPr>
        <a:lstStyle/>
        <a:p>
          <a:pPr lvl="0" algn="l" defTabSz="533400">
            <a:lnSpc>
              <a:spcPct val="90000"/>
            </a:lnSpc>
            <a:spcBef>
              <a:spcPct val="0"/>
            </a:spcBef>
            <a:spcAft>
              <a:spcPct val="35000"/>
            </a:spcAft>
            <a:buFont typeface="Symbol" panose="05050102010706020507" pitchFamily="18" charset="2"/>
            <a:buChar char=""/>
          </a:pPr>
          <a:r>
            <a:rPr lang="en-AU" sz="1200" kern="1200" dirty="0"/>
            <a:t>Increasing needs of sexual health services are being experienced by the local authorities, particularly in the urban areas. </a:t>
          </a:r>
        </a:p>
      </dsp:txBody>
      <dsp:txXfrm>
        <a:off x="349051" y="1367170"/>
        <a:ext cx="4304096" cy="673121"/>
      </dsp:txXfrm>
    </dsp:sp>
    <dsp:sp modelId="{6AB71B83-8DA5-4EFA-A4CE-5C0E4E0277DE}">
      <dsp:nvSpPr>
        <dsp:cNvPr id="0" name=""/>
        <dsp:cNvSpPr/>
      </dsp:nvSpPr>
      <dsp:spPr>
        <a:xfrm>
          <a:off x="0" y="3010824"/>
          <a:ext cx="6258861" cy="352800"/>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C5469E0-12D7-49AB-8327-618B7CD91DE6}">
      <dsp:nvSpPr>
        <dsp:cNvPr id="0" name=""/>
        <dsp:cNvSpPr/>
      </dsp:nvSpPr>
      <dsp:spPr>
        <a:xfrm>
          <a:off x="312637" y="2298466"/>
          <a:ext cx="4376924" cy="918998"/>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599" tIns="0" rIns="165599" bIns="0" numCol="1" spcCol="1270" anchor="ctr" anchorCtr="0">
          <a:noAutofit/>
        </a:bodyPr>
        <a:lstStyle/>
        <a:p>
          <a:pPr lvl="0" algn="l" defTabSz="533400">
            <a:lnSpc>
              <a:spcPct val="90000"/>
            </a:lnSpc>
            <a:spcBef>
              <a:spcPct val="0"/>
            </a:spcBef>
            <a:spcAft>
              <a:spcPct val="35000"/>
            </a:spcAft>
            <a:buFont typeface="Symbol" panose="05050102010706020507" pitchFamily="18" charset="2"/>
            <a:buChar char=""/>
          </a:pPr>
          <a:r>
            <a:rPr lang="en-AU" sz="1200" kern="1200" dirty="0"/>
            <a:t>The Department of Health Sexual Health Improvement Framework is a national strategy that is based on early prevention, education and equal access to services for the youth (UK Health Security Agency, 2024).</a:t>
          </a:r>
        </a:p>
      </dsp:txBody>
      <dsp:txXfrm>
        <a:off x="357499" y="2343328"/>
        <a:ext cx="4287200" cy="82927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439318-6289-40A7-A972-A34A333E2A27}">
      <dsp:nvSpPr>
        <dsp:cNvPr id="0" name=""/>
        <dsp:cNvSpPr/>
      </dsp:nvSpPr>
      <dsp:spPr>
        <a:xfrm>
          <a:off x="0" y="1684"/>
          <a:ext cx="9604375" cy="1111699"/>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5880" tIns="55880" rIns="55880" bIns="55880" numCol="1" spcCol="1270" anchor="ctr" anchorCtr="0">
          <a:noAutofit/>
        </a:bodyPr>
        <a:lstStyle/>
        <a:p>
          <a:pPr lvl="0" algn="ctr" defTabSz="977900">
            <a:lnSpc>
              <a:spcPct val="90000"/>
            </a:lnSpc>
            <a:spcBef>
              <a:spcPct val="0"/>
            </a:spcBef>
            <a:spcAft>
              <a:spcPct val="35000"/>
            </a:spcAft>
            <a:buFont typeface="Symbol" panose="05050102010706020507" pitchFamily="18" charset="2"/>
            <a:buChar char=""/>
          </a:pPr>
          <a:r>
            <a:rPr lang="en-US" sz="2200" b="0" i="0" kern="1200" dirty="0"/>
            <a:t>The conventional sexual education campaigns lack effectiveness with digitally active youth adults, who </a:t>
          </a:r>
          <a:r>
            <a:rPr lang="en-US" sz="2200" b="0" i="0" kern="1200" dirty="0" err="1"/>
            <a:t>favour</a:t>
          </a:r>
          <a:r>
            <a:rPr lang="en-US" sz="2200" b="0" i="0" kern="1200" dirty="0"/>
            <a:t> social media and peer pressure over </a:t>
          </a:r>
          <a:r>
            <a:rPr lang="en-US" sz="2200" b="0" i="0" kern="1200" dirty="0" err="1"/>
            <a:t>institutionalised</a:t>
          </a:r>
          <a:r>
            <a:rPr lang="en-US" sz="2200" b="0" i="0" kern="1200" dirty="0"/>
            <a:t> education (Liu et al., 2021).</a:t>
          </a:r>
          <a:endParaRPr lang="en-AU" sz="2200" kern="1200" dirty="0"/>
        </a:p>
      </dsp:txBody>
      <dsp:txXfrm>
        <a:off x="0" y="1684"/>
        <a:ext cx="9604375" cy="1111699"/>
      </dsp:txXfrm>
    </dsp:sp>
    <dsp:sp modelId="{D0FEF884-9CC2-422E-85A2-5349FADBE2A1}">
      <dsp:nvSpPr>
        <dsp:cNvPr id="0" name=""/>
        <dsp:cNvSpPr/>
      </dsp:nvSpPr>
      <dsp:spPr>
        <a:xfrm>
          <a:off x="0" y="1168969"/>
          <a:ext cx="9604375" cy="1111699"/>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5880" tIns="55880" rIns="55880" bIns="55880" numCol="1" spcCol="1270" anchor="ctr" anchorCtr="0">
          <a:noAutofit/>
        </a:bodyPr>
        <a:lstStyle/>
        <a:p>
          <a:pPr lvl="0" algn="ctr" defTabSz="977900">
            <a:lnSpc>
              <a:spcPct val="90000"/>
            </a:lnSpc>
            <a:spcBef>
              <a:spcPct val="0"/>
            </a:spcBef>
            <a:spcAft>
              <a:spcPct val="35000"/>
            </a:spcAft>
            <a:buFont typeface="Symbol" panose="05050102010706020507" pitchFamily="18" charset="2"/>
            <a:buChar char=""/>
          </a:pPr>
          <a:r>
            <a:rPr lang="en-US" sz="2200" b="0" i="0" kern="1200" dirty="0"/>
            <a:t>According to UKHSA (2024), the 15-24 years group has the highest STI rates in England and the increase in the 26 years since 2021-2023 is 26%.</a:t>
          </a:r>
          <a:endParaRPr lang="en-AU" sz="2200" kern="1200" dirty="0"/>
        </a:p>
      </dsp:txBody>
      <dsp:txXfrm>
        <a:off x="0" y="1168969"/>
        <a:ext cx="9604375" cy="1111699"/>
      </dsp:txXfrm>
    </dsp:sp>
    <dsp:sp modelId="{642B10D2-1FCE-4F66-90CD-9CB776419DBB}">
      <dsp:nvSpPr>
        <dsp:cNvPr id="0" name=""/>
        <dsp:cNvSpPr/>
      </dsp:nvSpPr>
      <dsp:spPr>
        <a:xfrm>
          <a:off x="0" y="2336253"/>
          <a:ext cx="9604375" cy="1111699"/>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5880" tIns="55880" rIns="55880" bIns="55880" numCol="1" spcCol="1270" anchor="ctr" anchorCtr="0">
          <a:noAutofit/>
        </a:bodyPr>
        <a:lstStyle/>
        <a:p>
          <a:pPr lvl="0" algn="ctr" defTabSz="977900">
            <a:lnSpc>
              <a:spcPct val="90000"/>
            </a:lnSpc>
            <a:spcBef>
              <a:spcPct val="0"/>
            </a:spcBef>
            <a:spcAft>
              <a:spcPct val="35000"/>
            </a:spcAft>
            <a:buFont typeface="Symbol" panose="05050102010706020507" pitchFamily="18" charset="2"/>
            <a:buChar char=""/>
          </a:pPr>
          <a:r>
            <a:rPr lang="en-US" sz="2200" b="0" i="0" kern="1200" dirty="0"/>
            <a:t>False information on the internet predisposes risky </a:t>
          </a:r>
          <a:r>
            <a:rPr lang="en-US" sz="2200" b="0" i="0" kern="1200" dirty="0" err="1"/>
            <a:t>behaviour</a:t>
          </a:r>
          <a:r>
            <a:rPr lang="en-US" sz="2200" b="0" i="0" kern="1200" dirty="0"/>
            <a:t> so an interactive online and peer-directed campaign is necessary.</a:t>
          </a:r>
        </a:p>
        <a:p>
          <a:pPr lvl="0" algn="ctr" defTabSz="977900">
            <a:lnSpc>
              <a:spcPct val="90000"/>
            </a:lnSpc>
            <a:spcBef>
              <a:spcPct val="0"/>
            </a:spcBef>
            <a:spcAft>
              <a:spcPct val="35000"/>
            </a:spcAft>
            <a:buFont typeface="Symbol" panose="05050102010706020507" pitchFamily="18" charset="2"/>
            <a:buChar char=""/>
          </a:pPr>
          <a:endParaRPr lang="en-AU" sz="2200" kern="1200" dirty="0"/>
        </a:p>
      </dsp:txBody>
      <dsp:txXfrm>
        <a:off x="0" y="2336253"/>
        <a:ext cx="9604375" cy="111169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1B301F-07D5-4BAF-9111-68A275B7A4E8}">
      <dsp:nvSpPr>
        <dsp:cNvPr id="0" name=""/>
        <dsp:cNvSpPr/>
      </dsp:nvSpPr>
      <dsp:spPr>
        <a:xfrm>
          <a:off x="0" y="1019851"/>
          <a:ext cx="9604375" cy="302400"/>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4635DC7-2AB1-43E0-BFC8-4D6A9BB23E78}">
      <dsp:nvSpPr>
        <dsp:cNvPr id="0" name=""/>
        <dsp:cNvSpPr/>
      </dsp:nvSpPr>
      <dsp:spPr>
        <a:xfrm>
          <a:off x="479749" y="320128"/>
          <a:ext cx="6716497" cy="876843"/>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116" tIns="0" rIns="254116" bIns="0" numCol="1" spcCol="1270" anchor="ctr" anchorCtr="0">
          <a:noAutofit/>
        </a:bodyPr>
        <a:lstStyle/>
        <a:p>
          <a:pPr lvl="0" algn="l" defTabSz="533400">
            <a:lnSpc>
              <a:spcPct val="90000"/>
            </a:lnSpc>
            <a:spcBef>
              <a:spcPct val="0"/>
            </a:spcBef>
            <a:spcAft>
              <a:spcPct val="35000"/>
            </a:spcAft>
            <a:buFont typeface="Symbol" panose="05050102010706020507" pitchFamily="18" charset="2"/>
            <a:buChar char=""/>
          </a:pPr>
          <a:r>
            <a:rPr lang="en-AU" sz="1200" kern="1200" dirty="0"/>
            <a:t>The NICE guidelines propose full sexual education with access to free condoms to prevent STIs (NICE, 2022). </a:t>
          </a:r>
        </a:p>
      </dsp:txBody>
      <dsp:txXfrm>
        <a:off x="522553" y="362932"/>
        <a:ext cx="6630889" cy="791235"/>
      </dsp:txXfrm>
    </dsp:sp>
    <dsp:sp modelId="{2D7500F0-9FEB-425A-9419-BE9E922A7DF9}">
      <dsp:nvSpPr>
        <dsp:cNvPr id="0" name=""/>
        <dsp:cNvSpPr/>
      </dsp:nvSpPr>
      <dsp:spPr>
        <a:xfrm>
          <a:off x="0" y="1849316"/>
          <a:ext cx="9604375" cy="302400"/>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1A477EA-6F6D-41CF-A1D8-B8FAAC5BE89B}">
      <dsp:nvSpPr>
        <dsp:cNvPr id="0" name=""/>
        <dsp:cNvSpPr/>
      </dsp:nvSpPr>
      <dsp:spPr>
        <a:xfrm>
          <a:off x="479749" y="1387051"/>
          <a:ext cx="6716497" cy="63938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116" tIns="0" rIns="254116" bIns="0" numCol="1" spcCol="1270" anchor="ctr" anchorCtr="0">
          <a:noAutofit/>
        </a:bodyPr>
        <a:lstStyle/>
        <a:p>
          <a:pPr lvl="0" algn="l" defTabSz="533400">
            <a:lnSpc>
              <a:spcPct val="90000"/>
            </a:lnSpc>
            <a:spcBef>
              <a:spcPct val="0"/>
            </a:spcBef>
            <a:spcAft>
              <a:spcPct val="35000"/>
            </a:spcAft>
            <a:buFont typeface="Symbol" panose="05050102010706020507" pitchFamily="18" charset="2"/>
            <a:buChar char=""/>
          </a:pPr>
          <a:r>
            <a:rPr lang="en-AU" sz="1200" kern="1200" dirty="0"/>
            <a:t>The NHS </a:t>
          </a:r>
          <a:r>
            <a:rPr lang="en-AU" sz="1200" kern="1200" dirty="0" err="1"/>
            <a:t>Sexwise</a:t>
          </a:r>
          <a:r>
            <a:rPr lang="en-AU" sz="1200" kern="1200" dirty="0"/>
            <a:t> campaign promotes </a:t>
          </a:r>
          <a:r>
            <a:rPr lang="en-AU" sz="1200" kern="1200" dirty="0">
              <a:solidFill>
                <a:prstClr val="white"/>
              </a:solidFill>
              <a:latin typeface="Gill Sans MT" panose="020B0502020104020203"/>
              <a:ea typeface="+mn-ea"/>
              <a:cs typeface="+mn-cs"/>
            </a:rPr>
            <a:t>open-ended discussions on consent, protection, and testing. </a:t>
          </a:r>
          <a:r>
            <a:rPr lang="en-US" sz="1200" kern="1200" dirty="0">
              <a:solidFill>
                <a:prstClr val="white"/>
              </a:solidFill>
              <a:latin typeface="Gill Sans MT" panose="020B0502020104020203"/>
              <a:ea typeface="+mn-ea"/>
              <a:cs typeface="+mn-cs"/>
            </a:rPr>
            <a:t>27% of 15–24-year-olds reported using condoms (UKSHA, 2024).</a:t>
          </a:r>
          <a:endParaRPr lang="en-AU" sz="1200" kern="1200" dirty="0">
            <a:solidFill>
              <a:prstClr val="white"/>
            </a:solidFill>
            <a:latin typeface="Gill Sans MT" panose="020B0502020104020203"/>
            <a:ea typeface="+mn-ea"/>
            <a:cs typeface="+mn-cs"/>
          </a:endParaRPr>
        </a:p>
      </dsp:txBody>
      <dsp:txXfrm>
        <a:off x="510961" y="1418263"/>
        <a:ext cx="6654073" cy="576961"/>
      </dsp:txXfrm>
    </dsp:sp>
    <dsp:sp modelId="{6AB71B83-8DA5-4EFA-A4CE-5C0E4E0277DE}">
      <dsp:nvSpPr>
        <dsp:cNvPr id="0" name=""/>
        <dsp:cNvSpPr/>
      </dsp:nvSpPr>
      <dsp:spPr>
        <a:xfrm>
          <a:off x="0" y="2827109"/>
          <a:ext cx="9604375" cy="302400"/>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C5469E0-12D7-49AB-8327-618B7CD91DE6}">
      <dsp:nvSpPr>
        <dsp:cNvPr id="0" name=""/>
        <dsp:cNvSpPr/>
      </dsp:nvSpPr>
      <dsp:spPr>
        <a:xfrm>
          <a:off x="479749" y="2216516"/>
          <a:ext cx="6716497" cy="787712"/>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116" tIns="0" rIns="254116" bIns="0" numCol="1" spcCol="1270" anchor="ctr" anchorCtr="0">
          <a:noAutofit/>
        </a:bodyPr>
        <a:lstStyle/>
        <a:p>
          <a:pPr lvl="0" algn="l" defTabSz="533400">
            <a:lnSpc>
              <a:spcPct val="90000"/>
            </a:lnSpc>
            <a:spcBef>
              <a:spcPct val="0"/>
            </a:spcBef>
            <a:spcAft>
              <a:spcPct val="35000"/>
            </a:spcAft>
            <a:buFont typeface="Symbol" panose="05050102010706020507" pitchFamily="18" charset="2"/>
            <a:buChar char=""/>
          </a:pPr>
          <a:r>
            <a:rPr lang="en-AU" sz="1200" kern="1200" dirty="0"/>
            <a:t>In line with these national standards, this campaign will strengthen safe sexual behaviours by conducting creative learning sessions and partnering with the local health and youth organisations.</a:t>
          </a:r>
        </a:p>
      </dsp:txBody>
      <dsp:txXfrm>
        <a:off x="518202" y="2254969"/>
        <a:ext cx="6639591" cy="71080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C154E7-41FA-4492-8F4A-AD871D3AAB4E}">
      <dsp:nvSpPr>
        <dsp:cNvPr id="0" name=""/>
        <dsp:cNvSpPr/>
      </dsp:nvSpPr>
      <dsp:spPr>
        <a:xfrm>
          <a:off x="122187" y="1684"/>
          <a:ext cx="9360000" cy="1111699"/>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8420" tIns="58420" rIns="58420" bIns="58420" numCol="1" spcCol="1270" anchor="ctr" anchorCtr="0">
          <a:noAutofit/>
        </a:bodyPr>
        <a:lstStyle/>
        <a:p>
          <a:pPr lvl="0" algn="ctr" defTabSz="1022350">
            <a:lnSpc>
              <a:spcPct val="90000"/>
            </a:lnSpc>
            <a:spcBef>
              <a:spcPct val="0"/>
            </a:spcBef>
            <a:spcAft>
              <a:spcPct val="35000"/>
            </a:spcAft>
            <a:buFont typeface="Symbol" panose="05050102010706020507" pitchFamily="18" charset="2"/>
            <a:buChar char=""/>
          </a:pPr>
          <a:r>
            <a:rPr lang="en-AU" sz="2300" kern="1200" dirty="0"/>
            <a:t>The short-term effects (2023-24) are infections, anxiety, and stigma, whereas long-term outcomes (2015-24) may be infertility, pelvic inflammatory disease, and exposure to HIV (UK Health Security Agency, 2024). </a:t>
          </a:r>
        </a:p>
      </dsp:txBody>
      <dsp:txXfrm>
        <a:off x="122187" y="1684"/>
        <a:ext cx="9360000" cy="1111699"/>
      </dsp:txXfrm>
    </dsp:sp>
    <dsp:sp modelId="{87A80EA7-BDDB-4163-A04F-165F006D6D2E}">
      <dsp:nvSpPr>
        <dsp:cNvPr id="0" name=""/>
        <dsp:cNvSpPr/>
      </dsp:nvSpPr>
      <dsp:spPr>
        <a:xfrm>
          <a:off x="2102187" y="1197844"/>
          <a:ext cx="5400000" cy="1111699"/>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8420" tIns="58420" rIns="58420" bIns="58420" numCol="1" spcCol="1270" anchor="ctr" anchorCtr="0">
          <a:noAutofit/>
        </a:bodyPr>
        <a:lstStyle/>
        <a:p>
          <a:pPr lvl="0" algn="ctr" defTabSz="1022350">
            <a:lnSpc>
              <a:spcPct val="90000"/>
            </a:lnSpc>
            <a:spcBef>
              <a:spcPct val="0"/>
            </a:spcBef>
            <a:spcAft>
              <a:spcPct val="35000"/>
            </a:spcAft>
            <a:buFont typeface="Symbol" panose="05050102010706020507" pitchFamily="18" charset="2"/>
            <a:buChar char=""/>
          </a:pPr>
          <a:r>
            <a:rPr lang="en-AU" sz="2300" kern="1200" dirty="0"/>
            <a:t>The social and psychological impacts of these health problems decrease the quality of life and augment expenditure by the NHS. </a:t>
          </a:r>
        </a:p>
      </dsp:txBody>
      <dsp:txXfrm>
        <a:off x="2102187" y="1197844"/>
        <a:ext cx="5400000" cy="1111699"/>
      </dsp:txXfrm>
    </dsp:sp>
    <dsp:sp modelId="{ADC9D386-0B1F-4B86-9A35-A974EC97C348}">
      <dsp:nvSpPr>
        <dsp:cNvPr id="0" name=""/>
        <dsp:cNvSpPr/>
      </dsp:nvSpPr>
      <dsp:spPr>
        <a:xfrm>
          <a:off x="2552187" y="2336253"/>
          <a:ext cx="4500000" cy="1111699"/>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8420" tIns="58420" rIns="58420" bIns="58420" numCol="1" spcCol="1270" anchor="ctr" anchorCtr="0">
          <a:noAutofit/>
        </a:bodyPr>
        <a:lstStyle/>
        <a:p>
          <a:pPr lvl="0" algn="ctr" defTabSz="1022350">
            <a:lnSpc>
              <a:spcPct val="90000"/>
            </a:lnSpc>
            <a:spcBef>
              <a:spcPct val="0"/>
            </a:spcBef>
            <a:spcAft>
              <a:spcPct val="35000"/>
            </a:spcAft>
            <a:buFont typeface="Symbol" panose="05050102010706020507" pitchFamily="18" charset="2"/>
            <a:buChar char=""/>
          </a:pPr>
          <a:r>
            <a:rPr lang="en-AU" sz="2300" kern="1200" dirty="0"/>
            <a:t>Education and available services are beneficial both at the personal level and at the level of the community.</a:t>
          </a:r>
        </a:p>
      </dsp:txBody>
      <dsp:txXfrm>
        <a:off x="2552187" y="2336253"/>
        <a:ext cx="4500000" cy="111169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607D95-08EC-4291-AF62-203A626976C2}">
      <dsp:nvSpPr>
        <dsp:cNvPr id="0" name=""/>
        <dsp:cNvSpPr/>
      </dsp:nvSpPr>
      <dsp:spPr>
        <a:xfrm>
          <a:off x="0" y="824408"/>
          <a:ext cx="3001367" cy="1800820"/>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buFont typeface="Symbol" panose="05050102010706020507" pitchFamily="18" charset="2"/>
            <a:buChar char=""/>
          </a:pPr>
          <a:r>
            <a:rPr lang="en-AU" sz="2000" kern="1200" dirty="0"/>
            <a:t>To improve the use of condoms by 20% of 15-24-year-olds in six months.</a:t>
          </a:r>
        </a:p>
      </dsp:txBody>
      <dsp:txXfrm>
        <a:off x="0" y="824408"/>
        <a:ext cx="3001367" cy="1800820"/>
      </dsp:txXfrm>
    </dsp:sp>
    <dsp:sp modelId="{F1D71F0D-5C04-4D5B-BED6-9CADCA45B4E6}">
      <dsp:nvSpPr>
        <dsp:cNvPr id="0" name=""/>
        <dsp:cNvSpPr/>
      </dsp:nvSpPr>
      <dsp:spPr>
        <a:xfrm>
          <a:off x="3301503" y="824408"/>
          <a:ext cx="3001367" cy="1800820"/>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buFont typeface="Symbol" panose="05050102010706020507" pitchFamily="18" charset="2"/>
            <a:buChar char=""/>
          </a:pPr>
          <a:r>
            <a:rPr lang="en-AU" sz="2000" kern="1200" dirty="0"/>
            <a:t>To increase screening uptake of STIs by 25 per cent using clinics and self-test kits.</a:t>
          </a:r>
        </a:p>
      </dsp:txBody>
      <dsp:txXfrm>
        <a:off x="3301503" y="824408"/>
        <a:ext cx="3001367" cy="1800820"/>
      </dsp:txXfrm>
    </dsp:sp>
    <dsp:sp modelId="{703C02F1-1A5E-47DF-A2DF-2FB5E408CD84}">
      <dsp:nvSpPr>
        <dsp:cNvPr id="0" name=""/>
        <dsp:cNvSpPr/>
      </dsp:nvSpPr>
      <dsp:spPr>
        <a:xfrm>
          <a:off x="6603007" y="824408"/>
          <a:ext cx="3001367" cy="1800820"/>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buFont typeface="Symbol" panose="05050102010706020507" pitchFamily="18" charset="2"/>
            <a:buChar char=""/>
          </a:pPr>
          <a:r>
            <a:rPr lang="en-AU" sz="2000" kern="1200" dirty="0"/>
            <a:t>To increase sexual health literacy through online materials and </a:t>
          </a:r>
          <a:r>
            <a:rPr lang="en-AU" sz="2000" kern="1200"/>
            <a:t>interactive sessions among the targeted population in the next 5 years.</a:t>
          </a:r>
          <a:endParaRPr lang="en-AU" sz="2000" kern="1200" dirty="0"/>
        </a:p>
      </dsp:txBody>
      <dsp:txXfrm>
        <a:off x="6603007" y="824408"/>
        <a:ext cx="3001367" cy="180082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14B12F-6C3A-4B17-9930-14778A2EF1F8}">
      <dsp:nvSpPr>
        <dsp:cNvPr id="0" name=""/>
        <dsp:cNvSpPr/>
      </dsp:nvSpPr>
      <dsp:spPr>
        <a:xfrm>
          <a:off x="122187" y="42"/>
          <a:ext cx="9360000" cy="1682709"/>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1200150">
            <a:lnSpc>
              <a:spcPct val="90000"/>
            </a:lnSpc>
            <a:spcBef>
              <a:spcPct val="0"/>
            </a:spcBef>
            <a:spcAft>
              <a:spcPct val="35000"/>
            </a:spcAft>
            <a:buFont typeface="Symbol" panose="05050102010706020507" pitchFamily="18" charset="2"/>
            <a:buChar char=""/>
          </a:pPr>
          <a:r>
            <a:rPr lang="en-AU" sz="2700" kern="1200" dirty="0"/>
            <a:t>It will support the implementation of safer sexual behaviours, the reduction of the number of new sexually transmitted infections (STIs) and the increase of the condom use levels among the 15–24-year-old population group by 20% in six months.</a:t>
          </a:r>
        </a:p>
      </dsp:txBody>
      <dsp:txXfrm>
        <a:off x="122187" y="42"/>
        <a:ext cx="9360000" cy="1682709"/>
      </dsp:txXfrm>
    </dsp:sp>
    <dsp:sp modelId="{B40994A9-A87A-4238-9678-2F997B7186F5}">
      <dsp:nvSpPr>
        <dsp:cNvPr id="0" name=""/>
        <dsp:cNvSpPr/>
      </dsp:nvSpPr>
      <dsp:spPr>
        <a:xfrm>
          <a:off x="100627" y="1766886"/>
          <a:ext cx="9403120" cy="1682709"/>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1200150">
            <a:lnSpc>
              <a:spcPct val="90000"/>
            </a:lnSpc>
            <a:spcBef>
              <a:spcPct val="0"/>
            </a:spcBef>
            <a:spcAft>
              <a:spcPct val="35000"/>
            </a:spcAft>
            <a:buFont typeface="Symbol" panose="05050102010706020507" pitchFamily="18" charset="2"/>
            <a:buChar char=""/>
          </a:pPr>
          <a:r>
            <a:rPr lang="en-AU" sz="2700" kern="1200" dirty="0"/>
            <a:t>It will increase the adoption of STI screening by 25% and improve the self-referral rate of services to sexual health.</a:t>
          </a:r>
        </a:p>
      </dsp:txBody>
      <dsp:txXfrm>
        <a:off x="100627" y="1766886"/>
        <a:ext cx="9403120" cy="168270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diagrams.loki3.com/VaryingWidthList">
  <dgm:title val="Varying Width List"/>
  <dgm:desc val="Use for emphasizing items of different weights.  Good for large amounts of Level 1 text.  The width of each shape is independently determined based on its text."/>
  <dgm:catLst>
    <dgm:cat type="list" pri="4160"/>
    <dgm:cat type="officeonline" pri="5000"/>
  </dgm:catLst>
  <dgm:sampData useDef="1">
    <dgm:dataModel>
      <dgm:ptLst/>
      <dgm:bg/>
      <dgm:whole/>
    </dgm:dataModel>
  </dgm:sampData>
  <dgm:styleData useDef="1">
    <dgm:dataModel>
      <dgm:ptLst/>
      <dgm:bg/>
      <dgm:whole/>
    </dgm:dataModel>
  </dgm:styleData>
  <dgm:clrData useDef="1">
    <dgm:dataModel>
      <dgm:ptLst/>
      <dgm:bg/>
      <dgm:whole/>
    </dgm:dataModel>
  </dgm:clrData>
  <dgm:layoutNode name="Name0">
    <dgm:varLst>
      <dgm:resizeHandles/>
    </dgm:varLst>
    <dgm:alg type="lin">
      <dgm:param type="linDir" val="fromT"/>
    </dgm:alg>
    <dgm:shape xmlns:r="http://schemas.openxmlformats.org/officeDocument/2006/relationships" r:blip="">
      <dgm:adjLst/>
    </dgm:shape>
    <dgm:presOf/>
    <dgm:constrLst>
      <dgm:constr type="w" for="ch" forName="text" val="20"/>
      <dgm:constr type="h" for="ch" forName="text" refType="h"/>
      <dgm:constr type="primFontSz" for="ch" forName="text" op="equ" val="65"/>
      <dgm:constr type="h" for="ch" forName="space" refType="h" fact="0.05"/>
    </dgm:constrLst>
    <dgm:forEach name="Name1" axis="ch" ptType="node">
      <dgm:layoutNode name="text" styleLbl="node1">
        <dgm:varLst>
          <dgm:bulletEnabled val="1"/>
        </dgm:varLst>
        <dgm:alg type="tx"/>
        <dgm:shape xmlns:r="http://schemas.openxmlformats.org/officeDocument/2006/relationships" type="rect" r:blip="">
          <dgm:adjLst/>
        </dgm:shape>
        <dgm:presOf axis="desOrSelf" ptType="node"/>
        <dgm:constrLst>
          <dgm:constr type="tMarg" refType="primFontSz" fact="0.2"/>
          <dgm:constr type="bMarg" refType="primFontSz" fact="0.2"/>
          <dgm:constr type="lMarg" refType="primFontSz" fact="0.2"/>
          <dgm:constr type="rMarg" refType="primFontSz" fact="0.2"/>
        </dgm:constrLst>
        <dgm:ruleLst>
          <dgm:rule type="w" val="INF" fact="NaN" max="NaN"/>
          <dgm:rule type="primFontSz" val="5" fact="NaN" max="NaN"/>
        </dgm:ruleLst>
      </dgm:layoutNode>
      <dgm:choose name="Name2">
        <dgm:if name="Name3" axis="par ch" ptType="doc node" func="cnt" op="gte" val="2">
          <dgm:forEach name="Name4" axis="followSib" ptType="sibTrans" cnt="1">
            <dgm:layoutNode name="space">
              <dgm:alg type="sp"/>
              <dgm:shape xmlns:r="http://schemas.openxmlformats.org/officeDocument/2006/relationships" r:blip="">
                <dgm:adjLst/>
              </dgm:shape>
              <dgm:presOf/>
            </dgm:layoutNode>
          </dgm:forEach>
        </dgm:if>
        <dgm:else name="Name5"/>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diagrams.loki3.com/VaryingWidthList">
  <dgm:title val="Varying Width List"/>
  <dgm:desc val="Use for emphasizing items of different weights.  Good for large amounts of Level 1 text.  The width of each shape is independently determined based on its text."/>
  <dgm:catLst>
    <dgm:cat type="list" pri="4160"/>
    <dgm:cat type="officeonline" pri="5000"/>
  </dgm:catLst>
  <dgm:sampData useDef="1">
    <dgm:dataModel>
      <dgm:ptLst/>
      <dgm:bg/>
      <dgm:whole/>
    </dgm:dataModel>
  </dgm:sampData>
  <dgm:styleData useDef="1">
    <dgm:dataModel>
      <dgm:ptLst/>
      <dgm:bg/>
      <dgm:whole/>
    </dgm:dataModel>
  </dgm:styleData>
  <dgm:clrData useDef="1">
    <dgm:dataModel>
      <dgm:ptLst/>
      <dgm:bg/>
      <dgm:whole/>
    </dgm:dataModel>
  </dgm:clrData>
  <dgm:layoutNode name="Name0">
    <dgm:varLst>
      <dgm:resizeHandles/>
    </dgm:varLst>
    <dgm:alg type="lin">
      <dgm:param type="linDir" val="fromT"/>
    </dgm:alg>
    <dgm:shape xmlns:r="http://schemas.openxmlformats.org/officeDocument/2006/relationships" r:blip="">
      <dgm:adjLst/>
    </dgm:shape>
    <dgm:presOf/>
    <dgm:constrLst>
      <dgm:constr type="w" for="ch" forName="text" val="20"/>
      <dgm:constr type="h" for="ch" forName="text" refType="h"/>
      <dgm:constr type="primFontSz" for="ch" forName="text" op="equ" val="65"/>
      <dgm:constr type="h" for="ch" forName="space" refType="h" fact="0.05"/>
    </dgm:constrLst>
    <dgm:forEach name="Name1" axis="ch" ptType="node">
      <dgm:layoutNode name="text" styleLbl="node1">
        <dgm:varLst>
          <dgm:bulletEnabled val="1"/>
        </dgm:varLst>
        <dgm:alg type="tx"/>
        <dgm:shape xmlns:r="http://schemas.openxmlformats.org/officeDocument/2006/relationships" type="rect" r:blip="">
          <dgm:adjLst/>
        </dgm:shape>
        <dgm:presOf axis="desOrSelf" ptType="node"/>
        <dgm:constrLst>
          <dgm:constr type="tMarg" refType="primFontSz" fact="0.2"/>
          <dgm:constr type="bMarg" refType="primFontSz" fact="0.2"/>
          <dgm:constr type="lMarg" refType="primFontSz" fact="0.2"/>
          <dgm:constr type="rMarg" refType="primFontSz" fact="0.2"/>
        </dgm:constrLst>
        <dgm:ruleLst>
          <dgm:rule type="w" val="INF" fact="NaN" max="NaN"/>
          <dgm:rule type="primFontSz" val="5" fact="NaN" max="NaN"/>
        </dgm:ruleLst>
      </dgm:layoutNode>
      <dgm:choose name="Name2">
        <dgm:if name="Name3" axis="par ch" ptType="doc node" func="cnt" op="gte" val="2">
          <dgm:forEach name="Name4" axis="followSib" ptType="sibTrans" cnt="1">
            <dgm:layoutNode name="space">
              <dgm:alg type="sp"/>
              <dgm:shape xmlns:r="http://schemas.openxmlformats.org/officeDocument/2006/relationships" r:blip="">
                <dgm:adjLst/>
              </dgm:shape>
              <dgm:presOf/>
            </dgm:layoutNode>
          </dgm:forEach>
        </dgm:if>
        <dgm:else name="Name5"/>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diagrams.loki3.com/VaryingWidthList">
  <dgm:title val="Varying Width List"/>
  <dgm:desc val="Use for emphasizing items of different weights.  Good for large amounts of Level 1 text.  The width of each shape is independently determined based on its text."/>
  <dgm:catLst>
    <dgm:cat type="list" pri="4160"/>
    <dgm:cat type="officeonline" pri="5000"/>
  </dgm:catLst>
  <dgm:sampData useDef="1">
    <dgm:dataModel>
      <dgm:ptLst/>
      <dgm:bg/>
      <dgm:whole/>
    </dgm:dataModel>
  </dgm:sampData>
  <dgm:styleData useDef="1">
    <dgm:dataModel>
      <dgm:ptLst/>
      <dgm:bg/>
      <dgm:whole/>
    </dgm:dataModel>
  </dgm:styleData>
  <dgm:clrData useDef="1">
    <dgm:dataModel>
      <dgm:ptLst/>
      <dgm:bg/>
      <dgm:whole/>
    </dgm:dataModel>
  </dgm:clrData>
  <dgm:layoutNode name="Name0">
    <dgm:varLst>
      <dgm:resizeHandles/>
    </dgm:varLst>
    <dgm:alg type="lin">
      <dgm:param type="linDir" val="fromT"/>
    </dgm:alg>
    <dgm:shape xmlns:r="http://schemas.openxmlformats.org/officeDocument/2006/relationships" r:blip="">
      <dgm:adjLst/>
    </dgm:shape>
    <dgm:presOf/>
    <dgm:constrLst>
      <dgm:constr type="w" for="ch" forName="text" val="20"/>
      <dgm:constr type="h" for="ch" forName="text" refType="h"/>
      <dgm:constr type="primFontSz" for="ch" forName="text" op="equ" val="65"/>
      <dgm:constr type="h" for="ch" forName="space" refType="h" fact="0.05"/>
    </dgm:constrLst>
    <dgm:forEach name="Name1" axis="ch" ptType="node">
      <dgm:layoutNode name="text" styleLbl="node1">
        <dgm:varLst>
          <dgm:bulletEnabled val="1"/>
        </dgm:varLst>
        <dgm:alg type="tx"/>
        <dgm:shape xmlns:r="http://schemas.openxmlformats.org/officeDocument/2006/relationships" type="rect" r:blip="">
          <dgm:adjLst/>
        </dgm:shape>
        <dgm:presOf axis="desOrSelf" ptType="node"/>
        <dgm:constrLst>
          <dgm:constr type="tMarg" refType="primFontSz" fact="0.2"/>
          <dgm:constr type="bMarg" refType="primFontSz" fact="0.2"/>
          <dgm:constr type="lMarg" refType="primFontSz" fact="0.2"/>
          <dgm:constr type="rMarg" refType="primFontSz" fact="0.2"/>
        </dgm:constrLst>
        <dgm:ruleLst>
          <dgm:rule type="w" val="INF" fact="NaN" max="NaN"/>
          <dgm:rule type="primFontSz" val="5" fact="NaN" max="NaN"/>
        </dgm:ruleLst>
      </dgm:layoutNode>
      <dgm:choose name="Name2">
        <dgm:if name="Name3" axis="par ch" ptType="doc node" func="cnt" op="gte" val="2">
          <dgm:forEach name="Name4" axis="followSib" ptType="sibTrans" cnt="1">
            <dgm:layoutNode name="space">
              <dgm:alg type="sp"/>
              <dgm:shape xmlns:r="http://schemas.openxmlformats.org/officeDocument/2006/relationships" r:blip="">
                <dgm:adjLst/>
              </dgm:shape>
              <dgm:presOf/>
            </dgm:layoutNode>
          </dgm:forEach>
        </dgm:if>
        <dgm:else name="Name5"/>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diagrams.loki3.com/VaryingWidthList">
  <dgm:title val="Varying Width List"/>
  <dgm:desc val="Use for emphasizing items of different weights.  Good for large amounts of Level 1 text.  The width of each shape is independently determined based on its text."/>
  <dgm:catLst>
    <dgm:cat type="list" pri="4160"/>
    <dgm:cat type="officeonline" pri="5000"/>
  </dgm:catLst>
  <dgm:sampData useDef="1">
    <dgm:dataModel>
      <dgm:ptLst/>
      <dgm:bg/>
      <dgm:whole/>
    </dgm:dataModel>
  </dgm:sampData>
  <dgm:styleData useDef="1">
    <dgm:dataModel>
      <dgm:ptLst/>
      <dgm:bg/>
      <dgm:whole/>
    </dgm:dataModel>
  </dgm:styleData>
  <dgm:clrData useDef="1">
    <dgm:dataModel>
      <dgm:ptLst/>
      <dgm:bg/>
      <dgm:whole/>
    </dgm:dataModel>
  </dgm:clrData>
  <dgm:layoutNode name="Name0">
    <dgm:varLst>
      <dgm:resizeHandles/>
    </dgm:varLst>
    <dgm:alg type="lin">
      <dgm:param type="linDir" val="fromT"/>
    </dgm:alg>
    <dgm:shape xmlns:r="http://schemas.openxmlformats.org/officeDocument/2006/relationships" r:blip="">
      <dgm:adjLst/>
    </dgm:shape>
    <dgm:presOf/>
    <dgm:constrLst>
      <dgm:constr type="w" for="ch" forName="text" val="20"/>
      <dgm:constr type="h" for="ch" forName="text" refType="h"/>
      <dgm:constr type="primFontSz" for="ch" forName="text" op="equ" val="65"/>
      <dgm:constr type="h" for="ch" forName="space" refType="h" fact="0.05"/>
    </dgm:constrLst>
    <dgm:forEach name="Name1" axis="ch" ptType="node">
      <dgm:layoutNode name="text" styleLbl="node1">
        <dgm:varLst>
          <dgm:bulletEnabled val="1"/>
        </dgm:varLst>
        <dgm:alg type="tx"/>
        <dgm:shape xmlns:r="http://schemas.openxmlformats.org/officeDocument/2006/relationships" type="rect" r:blip="">
          <dgm:adjLst/>
        </dgm:shape>
        <dgm:presOf axis="desOrSelf" ptType="node"/>
        <dgm:constrLst>
          <dgm:constr type="tMarg" refType="primFontSz" fact="0.2"/>
          <dgm:constr type="bMarg" refType="primFontSz" fact="0.2"/>
          <dgm:constr type="lMarg" refType="primFontSz" fact="0.2"/>
          <dgm:constr type="rMarg" refType="primFontSz" fact="0.2"/>
        </dgm:constrLst>
        <dgm:ruleLst>
          <dgm:rule type="w" val="INF" fact="NaN" max="NaN"/>
          <dgm:rule type="primFontSz" val="5" fact="NaN" max="NaN"/>
        </dgm:ruleLst>
      </dgm:layoutNode>
      <dgm:choose name="Name2">
        <dgm:if name="Name3" axis="par ch" ptType="doc node" func="cnt" op="gte" val="2">
          <dgm:forEach name="Name4" axis="followSib" ptType="sibTrans" cnt="1">
            <dgm:layoutNode name="space">
              <dgm:alg type="sp"/>
              <dgm:shape xmlns:r="http://schemas.openxmlformats.org/officeDocument/2006/relationships" r:blip="">
                <dgm:adjLst/>
              </dgm:shape>
              <dgm:presOf/>
            </dgm:layoutNode>
          </dgm:forEach>
        </dgm:if>
        <dgm:else name="Name5"/>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diagrams.loki3.com/VaryingWidthList">
  <dgm:title val="Varying Width List"/>
  <dgm:desc val="Use for emphasizing items of different weights.  Good for large amounts of Level 1 text.  The width of each shape is independently determined based on its text."/>
  <dgm:catLst>
    <dgm:cat type="list" pri="4160"/>
    <dgm:cat type="officeonline" pri="5000"/>
  </dgm:catLst>
  <dgm:sampData useDef="1">
    <dgm:dataModel>
      <dgm:ptLst/>
      <dgm:bg/>
      <dgm:whole/>
    </dgm:dataModel>
  </dgm:sampData>
  <dgm:styleData useDef="1">
    <dgm:dataModel>
      <dgm:ptLst/>
      <dgm:bg/>
      <dgm:whole/>
    </dgm:dataModel>
  </dgm:styleData>
  <dgm:clrData useDef="1">
    <dgm:dataModel>
      <dgm:ptLst/>
      <dgm:bg/>
      <dgm:whole/>
    </dgm:dataModel>
  </dgm:clrData>
  <dgm:layoutNode name="Name0">
    <dgm:varLst>
      <dgm:resizeHandles/>
    </dgm:varLst>
    <dgm:alg type="lin">
      <dgm:param type="linDir" val="fromT"/>
    </dgm:alg>
    <dgm:shape xmlns:r="http://schemas.openxmlformats.org/officeDocument/2006/relationships" r:blip="">
      <dgm:adjLst/>
    </dgm:shape>
    <dgm:presOf/>
    <dgm:constrLst>
      <dgm:constr type="w" for="ch" forName="text" val="20"/>
      <dgm:constr type="h" for="ch" forName="text" refType="h"/>
      <dgm:constr type="primFontSz" for="ch" forName="text" op="equ" val="65"/>
      <dgm:constr type="h" for="ch" forName="space" refType="h" fact="0.05"/>
    </dgm:constrLst>
    <dgm:forEach name="Name1" axis="ch" ptType="node">
      <dgm:layoutNode name="text" styleLbl="node1">
        <dgm:varLst>
          <dgm:bulletEnabled val="1"/>
        </dgm:varLst>
        <dgm:alg type="tx"/>
        <dgm:shape xmlns:r="http://schemas.openxmlformats.org/officeDocument/2006/relationships" type="rect" r:blip="">
          <dgm:adjLst/>
        </dgm:shape>
        <dgm:presOf axis="desOrSelf" ptType="node"/>
        <dgm:constrLst>
          <dgm:constr type="tMarg" refType="primFontSz" fact="0.2"/>
          <dgm:constr type="bMarg" refType="primFontSz" fact="0.2"/>
          <dgm:constr type="lMarg" refType="primFontSz" fact="0.2"/>
          <dgm:constr type="rMarg" refType="primFontSz" fact="0.2"/>
        </dgm:constrLst>
        <dgm:ruleLst>
          <dgm:rule type="w" val="INF" fact="NaN" max="NaN"/>
          <dgm:rule type="primFontSz" val="5" fact="NaN" max="NaN"/>
        </dgm:ruleLst>
      </dgm:layoutNode>
      <dgm:choose name="Name2">
        <dgm:if name="Name3" axis="par ch" ptType="doc node" func="cnt" op="gte" val="2">
          <dgm:forEach name="Name4" axis="followSib" ptType="sibTrans" cnt="1">
            <dgm:layoutNode name="space">
              <dgm:alg type="sp"/>
              <dgm:shape xmlns:r="http://schemas.openxmlformats.org/officeDocument/2006/relationships" r:blip="">
                <dgm:adjLst/>
              </dgm:shape>
              <dgm:presOf/>
            </dgm:layoutNode>
          </dgm:forEach>
        </dgm:if>
        <dgm:else name="Name5"/>
      </dgm:choose>
    </dgm:forEach>
  </dgm:layoutNode>
</dgm:layoutDef>
</file>

<file path=ppt/diagrams/layout11.xml><?xml version="1.0" encoding="utf-8"?>
<dgm:layoutDef xmlns:dgm="http://schemas.openxmlformats.org/drawingml/2006/diagram" xmlns:a="http://schemas.openxmlformats.org/drawingml/2006/main" uniqueId="urn:diagrams.loki3.com/VaryingWidthList">
  <dgm:title val="Varying Width List"/>
  <dgm:desc val="Use for emphasizing items of different weights.  Good for large amounts of Level 1 text.  The width of each shape is independently determined based on its text."/>
  <dgm:catLst>
    <dgm:cat type="list" pri="4160"/>
    <dgm:cat type="officeonline" pri="5000"/>
  </dgm:catLst>
  <dgm:sampData useDef="1">
    <dgm:dataModel>
      <dgm:ptLst/>
      <dgm:bg/>
      <dgm:whole/>
    </dgm:dataModel>
  </dgm:sampData>
  <dgm:styleData useDef="1">
    <dgm:dataModel>
      <dgm:ptLst/>
      <dgm:bg/>
      <dgm:whole/>
    </dgm:dataModel>
  </dgm:styleData>
  <dgm:clrData useDef="1">
    <dgm:dataModel>
      <dgm:ptLst/>
      <dgm:bg/>
      <dgm:whole/>
    </dgm:dataModel>
  </dgm:clrData>
  <dgm:layoutNode name="Name0">
    <dgm:varLst>
      <dgm:resizeHandles/>
    </dgm:varLst>
    <dgm:alg type="lin">
      <dgm:param type="linDir" val="fromT"/>
    </dgm:alg>
    <dgm:shape xmlns:r="http://schemas.openxmlformats.org/officeDocument/2006/relationships" r:blip="">
      <dgm:adjLst/>
    </dgm:shape>
    <dgm:presOf/>
    <dgm:constrLst>
      <dgm:constr type="w" for="ch" forName="text" val="20"/>
      <dgm:constr type="h" for="ch" forName="text" refType="h"/>
      <dgm:constr type="primFontSz" for="ch" forName="text" op="equ" val="65"/>
      <dgm:constr type="h" for="ch" forName="space" refType="h" fact="0.05"/>
    </dgm:constrLst>
    <dgm:forEach name="Name1" axis="ch" ptType="node">
      <dgm:layoutNode name="text" styleLbl="node1">
        <dgm:varLst>
          <dgm:bulletEnabled val="1"/>
        </dgm:varLst>
        <dgm:alg type="tx"/>
        <dgm:shape xmlns:r="http://schemas.openxmlformats.org/officeDocument/2006/relationships" type="rect" r:blip="">
          <dgm:adjLst/>
        </dgm:shape>
        <dgm:presOf axis="desOrSelf" ptType="node"/>
        <dgm:constrLst>
          <dgm:constr type="tMarg" refType="primFontSz" fact="0.2"/>
          <dgm:constr type="bMarg" refType="primFontSz" fact="0.2"/>
          <dgm:constr type="lMarg" refType="primFontSz" fact="0.2"/>
          <dgm:constr type="rMarg" refType="primFontSz" fact="0.2"/>
        </dgm:constrLst>
        <dgm:ruleLst>
          <dgm:rule type="w" val="INF" fact="NaN" max="NaN"/>
          <dgm:rule type="primFontSz" val="5" fact="NaN" max="NaN"/>
        </dgm:ruleLst>
      </dgm:layoutNode>
      <dgm:choose name="Name2">
        <dgm:if name="Name3" axis="par ch" ptType="doc node" func="cnt" op="gte" val="2">
          <dgm:forEach name="Name4" axis="followSib" ptType="sibTrans" cnt="1">
            <dgm:layoutNode name="space">
              <dgm:alg type="sp"/>
              <dgm:shape xmlns:r="http://schemas.openxmlformats.org/officeDocument/2006/relationships" r:blip="">
                <dgm:adjLst/>
              </dgm:shape>
              <dgm:presOf/>
            </dgm:layoutNode>
          </dgm:forEach>
        </dgm:if>
        <dgm:else name="Name5"/>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AC3B0D5-5429-408D-9E64-BF78BF579CFF}" type="datetimeFigureOut">
              <a:rPr lang="en-US" smtClean="0"/>
              <a:t>10/13/2025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968621C-48C9-4467-8888-3FA95E672C6A}" type="slidenum">
              <a:rPr lang="en-US" smtClean="0"/>
              <a:t>‹#›</a:t>
            </a:fld>
            <a:endParaRPr lang="en-US"/>
          </a:p>
        </p:txBody>
      </p:sp>
    </p:spTree>
    <p:extLst>
      <p:ext uri="{BB962C8B-B14F-4D97-AF65-F5344CB8AC3E}">
        <p14:creationId xmlns:p14="http://schemas.microsoft.com/office/powerpoint/2010/main" val="1573358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15" name="Slide Image Placeholder 1"/>
          <p:cNvSpPr>
            <a:spLocks noGrp="1" noRot="1" noChangeAspect="1"/>
          </p:cNvSpPr>
          <p:nvPr>
            <p:ph type="sldImg"/>
          </p:nvPr>
        </p:nvSpPr>
        <p:spPr/>
      </p:sp>
      <p:sp>
        <p:nvSpPr>
          <p:cNvPr id="1048616"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pPr>
            <a:r>
              <a:rPr lang="en-US" dirty="0">
                <a:latin typeface="Arial" panose="020B0604020202020204" pitchFamily="34" charset="0"/>
                <a:cs typeface="Arial" panose="020B0604020202020204" pitchFamily="34" charset="0"/>
              </a:rPr>
              <a:t>Better mental and emotional wellness is linked to proactive sexual health. To design an effective sexual health campaign among young adults, it is imperative to have an insight into the barriers to the prevention of protective </a:t>
            </a:r>
            <a:r>
              <a:rPr lang="en-US" dirty="0" err="1">
                <a:latin typeface="Arial" panose="020B0604020202020204" pitchFamily="34" charset="0"/>
                <a:cs typeface="Arial" panose="020B0604020202020204" pitchFamily="34" charset="0"/>
              </a:rPr>
              <a:t>behaviours</a:t>
            </a:r>
            <a:r>
              <a:rPr lang="en-US" dirty="0">
                <a:latin typeface="Arial" panose="020B0604020202020204" pitchFamily="34" charset="0"/>
                <a:cs typeface="Arial" panose="020B0604020202020204" pitchFamily="34" charset="0"/>
              </a:rPr>
              <a:t>.</a:t>
            </a:r>
          </a:p>
          <a:p>
            <a:endParaRPr lang="en-US" dirty="0">
              <a:latin typeface="Arial" panose="020B0604020202020204" pitchFamily="34" charset="0"/>
              <a:cs typeface="Arial" panose="020B0604020202020204" pitchFamily="34" charset="0"/>
            </a:endParaRPr>
          </a:p>
        </p:txBody>
      </p:sp>
      <p:sp>
        <p:nvSpPr>
          <p:cNvPr id="1048617" name="Slide Number Placeholder 3"/>
          <p:cNvSpPr>
            <a:spLocks noGrp="1"/>
          </p:cNvSpPr>
          <p:nvPr>
            <p:ph type="sldNum" sz="quarter" idx="5"/>
          </p:nvPr>
        </p:nvSpPr>
        <p:spPr/>
        <p:txBody>
          <a:bodyPr/>
          <a:lstStyle/>
          <a:p>
            <a:fld id="{7358F374-F6E1-4F43-8242-793A29154A1E}" type="slidenum">
              <a:rPr lang="en-US" smtClean="0"/>
              <a:t>22</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03" name="Slide Image Placeholder 1"/>
          <p:cNvSpPr>
            <a:spLocks noGrp="1" noRot="1" noChangeAspect="1"/>
          </p:cNvSpPr>
          <p:nvPr>
            <p:ph type="sldImg"/>
          </p:nvPr>
        </p:nvSpPr>
        <p:spPr/>
      </p:sp>
      <p:sp>
        <p:nvSpPr>
          <p:cNvPr id="1048604"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pPr>
            <a:r>
              <a:rPr lang="en-US" dirty="0">
                <a:latin typeface="Arial" panose="020B0604020202020204" pitchFamily="34" charset="0"/>
                <a:cs typeface="Arial" panose="020B0604020202020204" pitchFamily="34" charset="0"/>
              </a:rPr>
              <a:t>Better mental and emotional wellness is linked to proactive sexual health. Sexual self-efficacy predicts lower anxiety and higher life satisfaction in young people. Being tested for STIs can reduce the psychological weight of not knowing and dreading something, adding a sense of personal mastery. It actively reduces health-related anxiety, boosts self-esteem, and enhances sexual pleasure and relationships (</a:t>
            </a:r>
            <a:r>
              <a:rPr lang="en-US" dirty="0" err="1">
                <a:latin typeface="Arial" panose="020B0604020202020204" pitchFamily="34" charset="0"/>
                <a:cs typeface="Arial" panose="020B0604020202020204" pitchFamily="34" charset="0"/>
              </a:rPr>
              <a:t>Banaei</a:t>
            </a:r>
            <a:r>
              <a:rPr lang="en-US" dirty="0">
                <a:latin typeface="Arial" panose="020B0604020202020204" pitchFamily="34" charset="0"/>
                <a:cs typeface="Arial" panose="020B0604020202020204" pitchFamily="34" charset="0"/>
              </a:rPr>
              <a:t> et al., 2025).</a:t>
            </a:r>
          </a:p>
          <a:p>
            <a:endParaRPr lang="en-US" dirty="0">
              <a:latin typeface="Arial" panose="020B0604020202020204" pitchFamily="34" charset="0"/>
              <a:cs typeface="Arial" panose="020B0604020202020204" pitchFamily="34" charset="0"/>
            </a:endParaRPr>
          </a:p>
        </p:txBody>
      </p:sp>
      <p:sp>
        <p:nvSpPr>
          <p:cNvPr id="1048605" name="Slide Number Placeholder 3"/>
          <p:cNvSpPr>
            <a:spLocks noGrp="1"/>
          </p:cNvSpPr>
          <p:nvPr>
            <p:ph type="sldNum" sz="quarter" idx="5"/>
          </p:nvPr>
        </p:nvSpPr>
        <p:spPr/>
        <p:txBody>
          <a:bodyPr/>
          <a:lstStyle/>
          <a:p>
            <a:fld id="{7358F374-F6E1-4F43-8242-793A29154A1E}" type="slidenum">
              <a:rPr lang="en-US" smtClean="0"/>
              <a:t>23</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591" name="Slide Image Placeholder 1"/>
          <p:cNvSpPr>
            <a:spLocks noGrp="1" noRot="1" noChangeAspect="1"/>
          </p:cNvSpPr>
          <p:nvPr>
            <p:ph type="sldImg"/>
          </p:nvPr>
        </p:nvSpPr>
        <p:spPr/>
      </p:sp>
      <p:sp>
        <p:nvSpPr>
          <p:cNvPr id="1048592"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pPr>
            <a:r>
              <a:rPr lang="en-US" dirty="0">
                <a:latin typeface="Arial" panose="020B0604020202020204" pitchFamily="34" charset="0"/>
                <a:cs typeface="Arial" panose="020B0604020202020204" pitchFamily="34" charset="0"/>
              </a:rPr>
              <a:t>Healthy and trusting intimate relationships are dependent on positive sexual health behaviours. Honest and open communication regarding sexual health, including partners in the past and STI status are foundation of relationship satisfaction and stability among young couples. A mutual respect and shared responsibility are built when partners can communicate and reach an agreement on the use of condoms or the need to have a test. This intensifies the relationship and forms a caring in which the two feel secure and loved, which is necessary in long-term emotional closeness and attachment (Roels and Janssen, 2020).
</a:t>
            </a:r>
          </a:p>
        </p:txBody>
      </p:sp>
      <p:sp>
        <p:nvSpPr>
          <p:cNvPr id="1048593" name="Slide Number Placeholder 3"/>
          <p:cNvSpPr>
            <a:spLocks noGrp="1"/>
          </p:cNvSpPr>
          <p:nvPr>
            <p:ph type="sldNum" sz="quarter" idx="5"/>
          </p:nvPr>
        </p:nvSpPr>
        <p:spPr/>
        <p:txBody>
          <a:bodyPr/>
          <a:lstStyle/>
          <a:p>
            <a:fld id="{7358F374-F6E1-4F43-8242-793A29154A1E}" type="slidenum">
              <a:rPr lang="en-US" smtClean="0"/>
              <a:t>24</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597" name="Slide Image Placeholder 1"/>
          <p:cNvSpPr>
            <a:spLocks noGrp="1" noRot="1" noChangeAspect="1"/>
          </p:cNvSpPr>
          <p:nvPr>
            <p:ph type="sldImg"/>
          </p:nvPr>
        </p:nvSpPr>
        <p:spPr/>
      </p:sp>
      <p:sp>
        <p:nvSpPr>
          <p:cNvPr id="1048598"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pPr>
            <a:r>
              <a:rPr lang="en-US" dirty="0">
                <a:latin typeface="Arial" panose="020B0604020202020204" pitchFamily="34" charset="0"/>
                <a:cs typeface="Arial" panose="020B0604020202020204" pitchFamily="34" charset="0"/>
              </a:rPr>
              <a:t>The prevention of disease and other adverse health outcomes is the main physiological advantage of the introduction of safe sexual practices. Regular and proper condom use can still be considered one of the most effective means of preventing a large variety of STIs, such as HIV, chlamydia, </a:t>
            </a:r>
            <a:r>
              <a:rPr lang="en-US" dirty="0" err="1">
                <a:latin typeface="Arial" panose="020B0604020202020204" pitchFamily="34" charset="0"/>
                <a:cs typeface="Arial" panose="020B0604020202020204" pitchFamily="34" charset="0"/>
              </a:rPr>
              <a:t>gonorrhoea</a:t>
            </a:r>
            <a:r>
              <a:rPr lang="en-US" dirty="0">
                <a:latin typeface="Arial" panose="020B0604020202020204" pitchFamily="34" charset="0"/>
                <a:cs typeface="Arial" panose="020B0604020202020204" pitchFamily="34" charset="0"/>
              </a:rPr>
              <a:t>, or syphilis (World Health </a:t>
            </a:r>
            <a:r>
              <a:rPr lang="en-US" dirty="0" err="1">
                <a:latin typeface="Arial" panose="020B0604020202020204" pitchFamily="34" charset="0"/>
                <a:cs typeface="Arial" panose="020B0604020202020204" pitchFamily="34" charset="0"/>
              </a:rPr>
              <a:t>Organisation</a:t>
            </a:r>
            <a:r>
              <a:rPr lang="en-US" dirty="0">
                <a:latin typeface="Arial" panose="020B0604020202020204" pitchFamily="34" charset="0"/>
                <a:cs typeface="Arial" panose="020B0604020202020204" pitchFamily="34" charset="0"/>
              </a:rPr>
              <a:t>, 2023). In addition, it is essential to promote the routine STI screening as a significant public health approach. However, other infections like chlamydia and </a:t>
            </a:r>
            <a:r>
              <a:rPr lang="en-US" dirty="0" err="1">
                <a:latin typeface="Arial" panose="020B0604020202020204" pitchFamily="34" charset="0"/>
                <a:cs typeface="Arial" panose="020B0604020202020204" pitchFamily="34" charset="0"/>
              </a:rPr>
              <a:t>gonorrhoea</a:t>
            </a:r>
            <a:r>
              <a:rPr lang="en-US" dirty="0">
                <a:latin typeface="Arial" panose="020B0604020202020204" pitchFamily="34" charset="0"/>
                <a:cs typeface="Arial" panose="020B0604020202020204" pitchFamily="34" charset="0"/>
              </a:rPr>
              <a:t> are to be diagnosed and treated at an early stage before they develop long-term severe effects that include pelvic inflammatory disease (PID), ectopic pregnancy and infertility (CDC, 2024). The encouragement of </a:t>
            </a:r>
            <a:r>
              <a:rPr lang="en-US" dirty="0" err="1">
                <a:latin typeface="Arial" panose="020B0604020202020204" pitchFamily="34" charset="0"/>
                <a:cs typeface="Arial" panose="020B0604020202020204" pitchFamily="34" charset="0"/>
              </a:rPr>
              <a:t>behaviour</a:t>
            </a:r>
            <a:r>
              <a:rPr lang="en-US" dirty="0">
                <a:latin typeface="Arial" panose="020B0604020202020204" pitchFamily="34" charset="0"/>
                <a:cs typeface="Arial" panose="020B0604020202020204" pitchFamily="34" charset="0"/>
              </a:rPr>
              <a:t> change, such as vaccination against HPV, provides direct protection against various forms of cancer, which is a strong, long-term investment in physical health (WHO, 2023).</a:t>
            </a:r>
          </a:p>
          <a:p>
            <a:endParaRPr lang="en-US" dirty="0">
              <a:latin typeface="Arial" panose="020B0604020202020204" pitchFamily="34" charset="0"/>
              <a:cs typeface="Arial" panose="020B0604020202020204" pitchFamily="34" charset="0"/>
            </a:endParaRPr>
          </a:p>
        </p:txBody>
      </p:sp>
      <p:sp>
        <p:nvSpPr>
          <p:cNvPr id="1048599" name="Slide Number Placeholder 3"/>
          <p:cNvSpPr>
            <a:spLocks noGrp="1"/>
          </p:cNvSpPr>
          <p:nvPr>
            <p:ph type="sldNum" sz="quarter" idx="5"/>
          </p:nvPr>
        </p:nvSpPr>
        <p:spPr/>
        <p:txBody>
          <a:bodyPr/>
          <a:lstStyle/>
          <a:p>
            <a:fld id="{7358F374-F6E1-4F43-8242-793A29154A1E}" type="slidenum">
              <a:rPr lang="en-US" smtClean="0"/>
              <a:t>25</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09" name="Slide Image Placeholder 1"/>
          <p:cNvSpPr>
            <a:spLocks noGrp="1" noRot="1" noChangeAspect="1"/>
          </p:cNvSpPr>
          <p:nvPr>
            <p:ph type="sldImg"/>
          </p:nvPr>
        </p:nvSpPr>
        <p:spPr/>
      </p:sp>
      <p:sp>
        <p:nvSpPr>
          <p:cNvPr id="1048610"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pPr>
            <a:r>
              <a:rPr lang="en-US" dirty="0">
                <a:latin typeface="Arial" panose="020B0604020202020204" pitchFamily="34" charset="0"/>
                <a:cs typeface="Arial" panose="020B0604020202020204" pitchFamily="34" charset="0"/>
              </a:rPr>
              <a:t>To design an effective sexual health campaign among young adults, it is imperative to have an insight into the barriers to the prevention of protective </a:t>
            </a:r>
            <a:r>
              <a:rPr lang="en-US" dirty="0" err="1">
                <a:latin typeface="Arial" panose="020B0604020202020204" pitchFamily="34" charset="0"/>
                <a:cs typeface="Arial" panose="020B0604020202020204" pitchFamily="34" charset="0"/>
              </a:rPr>
              <a:t>behaviours</a:t>
            </a:r>
            <a:r>
              <a:rPr lang="en-US" dirty="0">
                <a:latin typeface="Arial" panose="020B0604020202020204" pitchFamily="34" charset="0"/>
                <a:cs typeface="Arial" panose="020B0604020202020204" pitchFamily="34" charset="0"/>
              </a:rPr>
              <a:t>. This analysis can be provided using health </a:t>
            </a:r>
            <a:r>
              <a:rPr lang="en-US" dirty="0" err="1">
                <a:latin typeface="Arial" panose="020B0604020202020204" pitchFamily="34" charset="0"/>
                <a:cs typeface="Arial" panose="020B0604020202020204" pitchFamily="34" charset="0"/>
              </a:rPr>
              <a:t>behaviour</a:t>
            </a:r>
            <a:r>
              <a:rPr lang="en-US" dirty="0">
                <a:latin typeface="Arial" panose="020B0604020202020204" pitchFamily="34" charset="0"/>
                <a:cs typeface="Arial" panose="020B0604020202020204" pitchFamily="34" charset="0"/>
              </a:rPr>
              <a:t> theories. Three prominent models that can be identified as identifying the psychological, social and process-oriented barriers to change include the Health Belief Model (HBM), the Theory of Planned </a:t>
            </a:r>
            <a:r>
              <a:rPr lang="en-US" dirty="0" err="1">
                <a:latin typeface="Arial" panose="020B0604020202020204" pitchFamily="34" charset="0"/>
                <a:cs typeface="Arial" panose="020B0604020202020204" pitchFamily="34" charset="0"/>
              </a:rPr>
              <a:t>Behaviour</a:t>
            </a:r>
            <a:r>
              <a:rPr lang="en-US" dirty="0">
                <a:latin typeface="Arial" panose="020B0604020202020204" pitchFamily="34" charset="0"/>
                <a:cs typeface="Arial" panose="020B0604020202020204" pitchFamily="34" charset="0"/>
              </a:rPr>
              <a:t> (TPB) and the Transtheoretical Model (TTM).</a:t>
            </a:r>
          </a:p>
          <a:p>
            <a:endParaRPr lang="en-US" dirty="0">
              <a:latin typeface="Arial" panose="020B0604020202020204" pitchFamily="34" charset="0"/>
              <a:cs typeface="Arial" panose="020B0604020202020204" pitchFamily="34" charset="0"/>
            </a:endParaRPr>
          </a:p>
        </p:txBody>
      </p:sp>
      <p:sp>
        <p:nvSpPr>
          <p:cNvPr id="1048611" name="Slide Number Placeholder 3"/>
          <p:cNvSpPr>
            <a:spLocks noGrp="1"/>
          </p:cNvSpPr>
          <p:nvPr>
            <p:ph type="sldNum" sz="quarter" idx="5"/>
          </p:nvPr>
        </p:nvSpPr>
        <p:spPr/>
        <p:txBody>
          <a:bodyPr/>
          <a:lstStyle/>
          <a:p>
            <a:fld id="{7358F374-F6E1-4F43-8242-793A29154A1E}" type="slidenum">
              <a:rPr lang="en-US" smtClean="0"/>
              <a:t>26</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20" name="Slide Image Placeholder 1"/>
          <p:cNvSpPr>
            <a:spLocks noGrp="1" noRot="1" noChangeAspect="1"/>
          </p:cNvSpPr>
          <p:nvPr>
            <p:ph type="sldImg"/>
          </p:nvPr>
        </p:nvSpPr>
        <p:spPr/>
      </p:sp>
      <p:sp>
        <p:nvSpPr>
          <p:cNvPr id="1048621"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pPr>
            <a:r>
              <a:rPr lang="en-US" dirty="0">
                <a:latin typeface="Arial" panose="020B0604020202020204" pitchFamily="34" charset="0"/>
                <a:cs typeface="Arial" panose="020B0604020202020204" pitchFamily="34" charset="0"/>
              </a:rPr>
              <a:t>The HBM assumes that the willingness of a person to perform a specific action is determined by the perception of a health threat and the usefulness of taking action (Jones et al., 2021). In this model, several barriers to perception are noted: Perceived Barriers: These can be taken as the individual evaluations of the hindrances of action and are sometimes the strongest predictor of </a:t>
            </a:r>
            <a:r>
              <a:rPr lang="en-US" dirty="0" err="1">
                <a:latin typeface="Arial" panose="020B0604020202020204" pitchFamily="34" charset="0"/>
                <a:cs typeface="Arial" panose="020B0604020202020204" pitchFamily="34" charset="0"/>
              </a:rPr>
              <a:t>behaviour</a:t>
            </a:r>
            <a:r>
              <a:rPr lang="en-US" dirty="0">
                <a:latin typeface="Arial" panose="020B0604020202020204" pitchFamily="34" charset="0"/>
                <a:cs typeface="Arial" panose="020B0604020202020204" pitchFamily="34" charset="0"/>
              </a:rPr>
              <a:t>. Among young adults, the most widespread obstacles are the financial impossibility to use contraception, shame about buying condoms, fear of being diagnosed with a positive STD, and the idea that condoms remove sexual pleasure (Lewis et al., 2021).</a:t>
            </a:r>
          </a:p>
        </p:txBody>
      </p:sp>
      <p:sp>
        <p:nvSpPr>
          <p:cNvPr id="1048622" name="Slide Number Placeholder 3"/>
          <p:cNvSpPr>
            <a:spLocks noGrp="1"/>
          </p:cNvSpPr>
          <p:nvPr>
            <p:ph type="sldNum" sz="quarter" idx="5"/>
          </p:nvPr>
        </p:nvSpPr>
        <p:spPr/>
        <p:txBody>
          <a:bodyPr/>
          <a:lstStyle/>
          <a:p>
            <a:fld id="{7358F374-F6E1-4F43-8242-793A29154A1E}" type="slidenum">
              <a:rPr lang="en-US" smtClean="0"/>
              <a:t>27</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34" name="Slide Image Placeholder 1"/>
          <p:cNvSpPr>
            <a:spLocks noGrp="1" noRot="1" noChangeAspect="1"/>
          </p:cNvSpPr>
          <p:nvPr>
            <p:ph type="sldImg"/>
          </p:nvPr>
        </p:nvSpPr>
        <p:spPr/>
      </p:sp>
      <p:sp>
        <p:nvSpPr>
          <p:cNvPr id="1048635"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pPr>
            <a:r>
              <a:rPr lang="en-US" dirty="0">
                <a:latin typeface="Arial" panose="020B0604020202020204" pitchFamily="34" charset="0"/>
                <a:cs typeface="Arial" panose="020B0604020202020204" pitchFamily="34" charset="0"/>
              </a:rPr>
              <a:t>Minimal Perceived Susceptibility: Most youths are characterised by an optimism bias, which makes them think that they are not personally at risk of getting an STI or pregnant (Davies and Joshi, 2018). psychological obstacle, which negates the perceived necessity of safeguarding. 
Low Perceived Severity: When a young adult perceives common STIs in a way that they are minor problems that can be readily treated with medication, they will not regard the threat to their health as a serious one. Infertility is one of the long-term consequences that are downplayed, which is one of the major obstacles to preventative behaviours (Vioreanu, 2021).
</a:t>
            </a:r>
          </a:p>
        </p:txBody>
      </p:sp>
      <p:sp>
        <p:nvSpPr>
          <p:cNvPr id="1048636" name="Slide Number Placeholder 3"/>
          <p:cNvSpPr>
            <a:spLocks noGrp="1"/>
          </p:cNvSpPr>
          <p:nvPr>
            <p:ph type="sldNum" sz="quarter" idx="5"/>
          </p:nvPr>
        </p:nvSpPr>
        <p:spPr/>
        <p:txBody>
          <a:bodyPr/>
          <a:lstStyle/>
          <a:p>
            <a:fld id="{7358F374-F6E1-4F43-8242-793A29154A1E}" type="slidenum">
              <a:rPr lang="en-US" smtClean="0"/>
              <a:t>28</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39" name="Slide Image Placeholder 1"/>
          <p:cNvSpPr>
            <a:spLocks noGrp="1" noRot="1" noChangeAspect="1"/>
          </p:cNvSpPr>
          <p:nvPr>
            <p:ph type="sldImg"/>
          </p:nvPr>
        </p:nvSpPr>
        <p:spPr/>
      </p:sp>
      <p:sp>
        <p:nvSpPr>
          <p:cNvPr id="1048640"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pPr>
            <a:r>
              <a:rPr lang="en-US" dirty="0">
                <a:latin typeface="Arial" panose="020B0604020202020204" pitchFamily="34" charset="0"/>
                <a:cs typeface="Arial" panose="020B0604020202020204" pitchFamily="34" charset="0"/>
              </a:rPr>
              <a:t>TPP contends that the </a:t>
            </a:r>
            <a:r>
              <a:rPr lang="en-US" dirty="0" err="1">
                <a:latin typeface="Arial" panose="020B0604020202020204" pitchFamily="34" charset="0"/>
                <a:cs typeface="Arial" panose="020B0604020202020204" pitchFamily="34" charset="0"/>
              </a:rPr>
              <a:t>behavioural</a:t>
            </a:r>
            <a:r>
              <a:rPr lang="en-US" dirty="0">
                <a:latin typeface="Arial" panose="020B0604020202020204" pitchFamily="34" charset="0"/>
                <a:cs typeface="Arial" panose="020B0604020202020204" pitchFamily="34" charset="0"/>
              </a:rPr>
              <a:t> intention is the direct antecedent of </a:t>
            </a:r>
            <a:r>
              <a:rPr lang="en-US" dirty="0" err="1">
                <a:latin typeface="Arial" panose="020B0604020202020204" pitchFamily="34" charset="0"/>
                <a:cs typeface="Arial" panose="020B0604020202020204" pitchFamily="34" charset="0"/>
              </a:rPr>
              <a:t>behaviour</a:t>
            </a:r>
            <a:r>
              <a:rPr lang="en-US" dirty="0">
                <a:latin typeface="Arial" panose="020B0604020202020204" pitchFamily="34" charset="0"/>
                <a:cs typeface="Arial" panose="020B0604020202020204" pitchFamily="34" charset="0"/>
              </a:rPr>
              <a:t> and that three principal factors affect this intention, which may become a barrier (Tseng et al., 2020). Negative Attitudes: The personal negative rating of a </a:t>
            </a:r>
            <a:r>
              <a:rPr lang="en-US" dirty="0" err="1">
                <a:latin typeface="Arial" panose="020B0604020202020204" pitchFamily="34" charset="0"/>
                <a:cs typeface="Arial" panose="020B0604020202020204" pitchFamily="34" charset="0"/>
              </a:rPr>
              <a:t>behaviour</a:t>
            </a:r>
            <a:r>
              <a:rPr lang="en-US" dirty="0">
                <a:latin typeface="Arial" panose="020B0604020202020204" pitchFamily="34" charset="0"/>
                <a:cs typeface="Arial" panose="020B0604020202020204" pitchFamily="34" charset="0"/>
              </a:rPr>
              <a:t> by an individual may prevent the individual from developing an intention to behave. Thus, when an individual feels that it is awkward to talk about sexual health and that it kills intimacy, he or she will develop a negative attitude and evade the discussion. Subjective Norms: This is the perceived social force of someone influential, such as partners and friends. When the peer group of an adolescent group of young adults </a:t>
            </a:r>
            <a:r>
              <a:rPr lang="en-US" dirty="0" err="1">
                <a:latin typeface="Arial" panose="020B0604020202020204" pitchFamily="34" charset="0"/>
                <a:cs typeface="Arial" panose="020B0604020202020204" pitchFamily="34" charset="0"/>
              </a:rPr>
              <a:t>trivialises</a:t>
            </a:r>
            <a:r>
              <a:rPr lang="en-US" dirty="0">
                <a:latin typeface="Arial" panose="020B0604020202020204" pitchFamily="34" charset="0"/>
                <a:cs typeface="Arial" panose="020B0604020202020204" pitchFamily="34" charset="0"/>
              </a:rPr>
              <a:t> safe sex or fails to take regular STI tests, this establishes a societal expectation that negatively impacts such protective </a:t>
            </a:r>
            <a:r>
              <a:rPr lang="en-US" dirty="0" err="1">
                <a:latin typeface="Arial" panose="020B0604020202020204" pitchFamily="34" charset="0"/>
                <a:cs typeface="Arial" panose="020B0604020202020204" pitchFamily="34" charset="0"/>
              </a:rPr>
              <a:t>behaviours</a:t>
            </a:r>
            <a:r>
              <a:rPr lang="en-US" dirty="0">
                <a:latin typeface="Arial" panose="020B0604020202020204" pitchFamily="34" charset="0"/>
                <a:cs typeface="Arial" panose="020B0604020202020204" pitchFamily="34" charset="0"/>
              </a:rPr>
              <a:t> (Tseng et al., 2020). The subjective norms of fear of being negatively judged by a partner because of proposing the use of condoms is a strong social barrier.</a:t>
            </a:r>
          </a:p>
          <a:p>
            <a:endParaRPr lang="en-US" dirty="0">
              <a:latin typeface="Arial" panose="020B0604020202020204" pitchFamily="34" charset="0"/>
              <a:cs typeface="Arial" panose="020B0604020202020204" pitchFamily="34" charset="0"/>
            </a:endParaRPr>
          </a:p>
        </p:txBody>
      </p:sp>
      <p:sp>
        <p:nvSpPr>
          <p:cNvPr id="1048641" name="Slide Number Placeholder 3"/>
          <p:cNvSpPr>
            <a:spLocks noGrp="1"/>
          </p:cNvSpPr>
          <p:nvPr>
            <p:ph type="sldNum" sz="quarter" idx="5"/>
          </p:nvPr>
        </p:nvSpPr>
        <p:spPr/>
        <p:txBody>
          <a:bodyPr/>
          <a:lstStyle/>
          <a:p>
            <a:fld id="{7358F374-F6E1-4F43-8242-793A29154A1E}" type="slidenum">
              <a:rPr lang="en-US" smtClean="0"/>
              <a:t>29</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44" name="Slide Image Placeholder 1"/>
          <p:cNvSpPr>
            <a:spLocks noGrp="1" noRot="1" noChangeAspect="1"/>
          </p:cNvSpPr>
          <p:nvPr>
            <p:ph type="sldImg"/>
          </p:nvPr>
        </p:nvSpPr>
        <p:spPr/>
      </p:sp>
      <p:sp>
        <p:nvSpPr>
          <p:cNvPr id="1048645"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pPr>
            <a:r>
              <a:rPr lang="en-US" dirty="0">
                <a:latin typeface="Arial" panose="020B0604020202020204" pitchFamily="34" charset="0"/>
                <a:cs typeface="Arial" panose="020B0604020202020204" pitchFamily="34" charset="0"/>
              </a:rPr>
              <a:t>Low Perceived </a:t>
            </a:r>
            <a:r>
              <a:rPr lang="en-US" dirty="0" err="1">
                <a:latin typeface="Arial" panose="020B0604020202020204" pitchFamily="34" charset="0"/>
                <a:cs typeface="Arial" panose="020B0604020202020204" pitchFamily="34" charset="0"/>
              </a:rPr>
              <a:t>Behaviour</a:t>
            </a:r>
            <a:r>
              <a:rPr lang="en-US" dirty="0">
                <a:latin typeface="Arial" panose="020B0604020202020204" pitchFamily="34" charset="0"/>
                <a:cs typeface="Arial" panose="020B0604020202020204" pitchFamily="34" charset="0"/>
              </a:rPr>
              <a:t> Control: It is the perception of a person of having the capacity to perform a </a:t>
            </a:r>
            <a:r>
              <a:rPr lang="en-US" dirty="0" err="1">
                <a:latin typeface="Arial" panose="020B0604020202020204" pitchFamily="34" charset="0"/>
                <a:cs typeface="Arial" panose="020B0604020202020204" pitchFamily="34" charset="0"/>
              </a:rPr>
              <a:t>behaviour</a:t>
            </a:r>
            <a:r>
              <a:rPr lang="en-US" dirty="0">
                <a:latin typeface="Arial" panose="020B0604020202020204" pitchFamily="34" charset="0"/>
                <a:cs typeface="Arial" panose="020B0604020202020204" pitchFamily="34" charset="0"/>
              </a:rPr>
              <a:t>. Lack of information regarding where to seek confidential and economical sexual health services, a lack of trust in their capacity to negotiate condom use, or feasible barriers such as transport challenges to a clinic can be significant barriers to young adults (Tseng et al., 2020).</a:t>
            </a:r>
          </a:p>
          <a:p>
            <a:endParaRPr lang="en-US" dirty="0">
              <a:latin typeface="Arial" panose="020B0604020202020204" pitchFamily="34" charset="0"/>
              <a:cs typeface="Arial" panose="020B0604020202020204" pitchFamily="34" charset="0"/>
            </a:endParaRPr>
          </a:p>
        </p:txBody>
      </p:sp>
      <p:sp>
        <p:nvSpPr>
          <p:cNvPr id="1048646" name="Slide Number Placeholder 3"/>
          <p:cNvSpPr>
            <a:spLocks noGrp="1"/>
          </p:cNvSpPr>
          <p:nvPr>
            <p:ph type="sldNum" sz="quarter" idx="5"/>
          </p:nvPr>
        </p:nvSpPr>
        <p:spPr/>
        <p:txBody>
          <a:bodyPr/>
          <a:lstStyle/>
          <a:p>
            <a:fld id="{7358F374-F6E1-4F43-8242-793A29154A1E}" type="slidenum">
              <a:rPr lang="en-US" smtClean="0"/>
              <a:t>30</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49" name="Slide Image Placeholder 1"/>
          <p:cNvSpPr>
            <a:spLocks noGrp="1" noRot="1" noChangeAspect="1"/>
          </p:cNvSpPr>
          <p:nvPr>
            <p:ph type="sldImg"/>
          </p:nvPr>
        </p:nvSpPr>
        <p:spPr/>
      </p:sp>
      <p:sp>
        <p:nvSpPr>
          <p:cNvPr id="1048650"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pPr>
            <a:r>
              <a:rPr lang="en-US" dirty="0">
                <a:latin typeface="Arial" panose="020B0604020202020204" pitchFamily="34" charset="0"/>
                <a:cs typeface="Arial" panose="020B0604020202020204" pitchFamily="34" charset="0"/>
              </a:rPr>
              <a:t>The TTM is also referred to as the Stages of Change model, and it considers </a:t>
            </a:r>
            <a:r>
              <a:rPr lang="en-US" dirty="0" err="1">
                <a:latin typeface="Arial" panose="020B0604020202020204" pitchFamily="34" charset="0"/>
                <a:cs typeface="Arial" panose="020B0604020202020204" pitchFamily="34" charset="0"/>
              </a:rPr>
              <a:t>behaviour</a:t>
            </a:r>
            <a:r>
              <a:rPr lang="en-US" dirty="0">
                <a:latin typeface="Arial" panose="020B0604020202020204" pitchFamily="34" charset="0"/>
                <a:cs typeface="Arial" panose="020B0604020202020204" pitchFamily="34" charset="0"/>
              </a:rPr>
              <a:t> change as a process that takes place over time, and not as an event. Obstacles depend on the level of an individual's preparedness to change (</a:t>
            </a:r>
            <a:r>
              <a:rPr lang="en-US" dirty="0" err="1">
                <a:latin typeface="Arial" panose="020B0604020202020204" pitchFamily="34" charset="0"/>
                <a:cs typeface="Arial" panose="020B0604020202020204" pitchFamily="34" charset="0"/>
              </a:rPr>
              <a:t>Karatana</a:t>
            </a:r>
            <a:r>
              <a:rPr lang="en-US" dirty="0">
                <a:latin typeface="Arial" panose="020B0604020202020204" pitchFamily="34" charset="0"/>
                <a:cs typeface="Arial" panose="020B0604020202020204" pitchFamily="34" charset="0"/>
              </a:rPr>
              <a:t>, Ergun and Erol, 2023). Precontemplation Stage: This stage is associated with an absence of awareness or denial, which is the primary barrier. People are not planning to alter their </a:t>
            </a:r>
            <a:r>
              <a:rPr lang="en-US" dirty="0" err="1">
                <a:latin typeface="Arial" panose="020B0604020202020204" pitchFamily="34" charset="0"/>
                <a:cs typeface="Arial" panose="020B0604020202020204" pitchFamily="34" charset="0"/>
              </a:rPr>
              <a:t>behaviour</a:t>
            </a:r>
            <a:r>
              <a:rPr lang="en-US" dirty="0">
                <a:latin typeface="Arial" panose="020B0604020202020204" pitchFamily="34" charset="0"/>
                <a:cs typeface="Arial" panose="020B0604020202020204" pitchFamily="34" charset="0"/>
              </a:rPr>
              <a:t> in the near future due to their lack of knowledge about the risks or the fact that they do not consider their present </a:t>
            </a:r>
            <a:r>
              <a:rPr lang="en-US" dirty="0" err="1">
                <a:latin typeface="Arial" panose="020B0604020202020204" pitchFamily="34" charset="0"/>
                <a:cs typeface="Arial" panose="020B0604020202020204" pitchFamily="34" charset="0"/>
              </a:rPr>
              <a:t>behaviour</a:t>
            </a:r>
            <a:r>
              <a:rPr lang="en-US" dirty="0">
                <a:latin typeface="Arial" panose="020B0604020202020204" pitchFamily="34" charset="0"/>
                <a:cs typeface="Arial" panose="020B0604020202020204" pitchFamily="34" charset="0"/>
              </a:rPr>
              <a:t> a problem. Indicatively, a youth who is not under regular condom use regularly might just not see it as a great danger and has no plan to commence. Contemplation Stage: The major obstacle in this stage is ambivalence. Individuals at this phase know the advantages of making a change but are also sensitive to the disadvantages of the change, which develops a decisional conflict that can result in people being stuck in one place over extended periods (</a:t>
            </a:r>
            <a:r>
              <a:rPr lang="en-US" dirty="0" err="1">
                <a:latin typeface="Arial" panose="020B0604020202020204" pitchFamily="34" charset="0"/>
                <a:cs typeface="Arial" panose="020B0604020202020204" pitchFamily="34" charset="0"/>
              </a:rPr>
              <a:t>Karatana</a:t>
            </a:r>
            <a:r>
              <a:rPr lang="en-US" dirty="0">
                <a:latin typeface="Arial" panose="020B0604020202020204" pitchFamily="34" charset="0"/>
                <a:cs typeface="Arial" panose="020B0604020202020204" pitchFamily="34" charset="0"/>
              </a:rPr>
              <a:t>, Ergun and Erol, 2023). An adolescent may believe they can get tested for STIs; however, they fear the outcome and do not want to have to contend with the inconvenience, and may not transition to the preparation and action phases.</a:t>
            </a:r>
          </a:p>
          <a:p>
            <a:endParaRPr lang="en-US" dirty="0">
              <a:latin typeface="Arial" panose="020B0604020202020204" pitchFamily="34" charset="0"/>
              <a:cs typeface="Arial" panose="020B0604020202020204" pitchFamily="34" charset="0"/>
            </a:endParaRPr>
          </a:p>
        </p:txBody>
      </p:sp>
      <p:sp>
        <p:nvSpPr>
          <p:cNvPr id="1048651" name="Slide Number Placeholder 3"/>
          <p:cNvSpPr>
            <a:spLocks noGrp="1"/>
          </p:cNvSpPr>
          <p:nvPr>
            <p:ph type="sldNum" sz="quarter" idx="5"/>
          </p:nvPr>
        </p:nvSpPr>
        <p:spPr/>
        <p:txBody>
          <a:bodyPr/>
          <a:lstStyle/>
          <a:p>
            <a:fld id="{7358F374-F6E1-4F43-8242-793A29154A1E}" type="slidenum">
              <a:rPr lang="en-US" smtClean="0"/>
              <a:t>31</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54" name="Slide Image Placeholder 1"/>
          <p:cNvSpPr>
            <a:spLocks noGrp="1" noRot="1" noChangeAspect="1"/>
          </p:cNvSpPr>
          <p:nvPr>
            <p:ph type="sldImg"/>
          </p:nvPr>
        </p:nvSpPr>
        <p:spPr/>
      </p:sp>
      <p:sp>
        <p:nvSpPr>
          <p:cNvPr id="1048655"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pPr>
            <a:r>
              <a:rPr lang="en-US" dirty="0">
                <a:latin typeface="Arial" panose="020B0604020202020204" pitchFamily="34" charset="0"/>
                <a:cs typeface="Arial" panose="020B0604020202020204" pitchFamily="34" charset="0"/>
              </a:rPr>
              <a:t>An effective sexual health campaign should put in place evidence-based interventions that are specific and focused on breaking down the identified barriers that the young adults have. The campaign must adopt a combination of multiple strategies that will solve the issues associated with risk perception, social norms, personal competencies and practical accessibility.</a:t>
            </a:r>
          </a:p>
          <a:p>
            <a:endParaRPr lang="en-US" dirty="0">
              <a:latin typeface="Arial" panose="020B0604020202020204" pitchFamily="34" charset="0"/>
              <a:cs typeface="Arial" panose="020B0604020202020204" pitchFamily="34" charset="0"/>
            </a:endParaRPr>
          </a:p>
        </p:txBody>
      </p:sp>
      <p:sp>
        <p:nvSpPr>
          <p:cNvPr id="1048656" name="Slide Number Placeholder 3"/>
          <p:cNvSpPr>
            <a:spLocks noGrp="1"/>
          </p:cNvSpPr>
          <p:nvPr>
            <p:ph type="sldNum" sz="quarter" idx="5"/>
          </p:nvPr>
        </p:nvSpPr>
        <p:spPr/>
        <p:txBody>
          <a:bodyPr/>
          <a:lstStyle/>
          <a:p>
            <a:fld id="{7358F374-F6E1-4F43-8242-793A29154A1E}" type="slidenum">
              <a:rPr lang="en-US" smtClean="0"/>
              <a:t>32</a:t>
            </a:fld>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59" name="Slide Image Placeholder 1"/>
          <p:cNvSpPr>
            <a:spLocks noGrp="1" noRot="1" noChangeAspect="1"/>
          </p:cNvSpPr>
          <p:nvPr>
            <p:ph type="sldImg"/>
          </p:nvPr>
        </p:nvSpPr>
        <p:spPr/>
      </p:sp>
      <p:sp>
        <p:nvSpPr>
          <p:cNvPr id="1048660"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pPr>
            <a:r>
              <a:rPr lang="en-US" dirty="0">
                <a:latin typeface="Arial" panose="020B0604020202020204" pitchFamily="34" charset="0"/>
                <a:cs typeface="Arial" panose="020B0604020202020204" pitchFamily="34" charset="0"/>
              </a:rPr>
              <a:t>Risk to Optimism Bias </a:t>
            </a:r>
            <a:r>
              <a:rPr lang="en-US" dirty="0" err="1">
                <a:latin typeface="Arial" panose="020B0604020202020204" pitchFamily="34" charset="0"/>
                <a:cs typeface="Arial" panose="020B0604020202020204" pitchFamily="34" charset="0"/>
              </a:rPr>
              <a:t>Personalisation</a:t>
            </a:r>
            <a:r>
              <a:rPr lang="en-US" dirty="0">
                <a:latin typeface="Arial" panose="020B0604020202020204" pitchFamily="34" charset="0"/>
                <a:cs typeface="Arial" panose="020B0604020202020204" pitchFamily="34" charset="0"/>
              </a:rPr>
              <a:t>. Low perceived vulnerability is the reason why many young adults do not personally feel vulnerable to STIs or unintended pregnancies. In order to avoid this, interactive and </a:t>
            </a:r>
            <a:r>
              <a:rPr lang="en-US" dirty="0" err="1">
                <a:latin typeface="Arial" panose="020B0604020202020204" pitchFamily="34" charset="0"/>
                <a:cs typeface="Arial" panose="020B0604020202020204" pitchFamily="34" charset="0"/>
              </a:rPr>
              <a:t>personalised</a:t>
            </a:r>
            <a:r>
              <a:rPr lang="en-US" dirty="0">
                <a:latin typeface="Arial" panose="020B0604020202020204" pitchFamily="34" charset="0"/>
                <a:cs typeface="Arial" panose="020B0604020202020204" pitchFamily="34" charset="0"/>
              </a:rPr>
              <a:t> risk assessment tools can be employed on the website or the social media of the campaign. Such tools are able to pose anonymous questions regarding </a:t>
            </a:r>
            <a:r>
              <a:rPr lang="en-US" dirty="0" err="1">
                <a:latin typeface="Arial" panose="020B0604020202020204" pitchFamily="34" charset="0"/>
                <a:cs typeface="Arial" panose="020B0604020202020204" pitchFamily="34" charset="0"/>
              </a:rPr>
              <a:t>behaviour</a:t>
            </a:r>
            <a:r>
              <a:rPr lang="en-US" dirty="0">
                <a:latin typeface="Arial" panose="020B0604020202020204" pitchFamily="34" charset="0"/>
                <a:cs typeface="Arial" panose="020B0604020202020204" pitchFamily="34" charset="0"/>
              </a:rPr>
              <a:t> and give feedback that is specific to the person, bringing the abstract concept of risk closer to the individual (</a:t>
            </a:r>
            <a:r>
              <a:rPr lang="en-US" dirty="0" err="1">
                <a:latin typeface="Arial" panose="020B0604020202020204" pitchFamily="34" charset="0"/>
                <a:cs typeface="Arial" panose="020B0604020202020204" pitchFamily="34" charset="0"/>
              </a:rPr>
              <a:t>Janighorban</a:t>
            </a:r>
            <a:r>
              <a:rPr lang="en-US" dirty="0">
                <a:latin typeface="Arial" panose="020B0604020202020204" pitchFamily="34" charset="0"/>
                <a:cs typeface="Arial" panose="020B0604020202020204" pitchFamily="34" charset="0"/>
              </a:rPr>
              <a:t> et al., 2022). Leaving the generic statistics and presenting a person with the individual risk profile contributes to breaking the illusion of invincibility and establishing more of a push to take preventive measures.</a:t>
            </a:r>
          </a:p>
          <a:p>
            <a:endParaRPr lang="en-US" dirty="0">
              <a:latin typeface="Arial" panose="020B0604020202020204" pitchFamily="34" charset="0"/>
              <a:cs typeface="Arial" panose="020B0604020202020204" pitchFamily="34" charset="0"/>
            </a:endParaRPr>
          </a:p>
        </p:txBody>
      </p:sp>
      <p:sp>
        <p:nvSpPr>
          <p:cNvPr id="1048661" name="Slide Number Placeholder 3"/>
          <p:cNvSpPr>
            <a:spLocks noGrp="1"/>
          </p:cNvSpPr>
          <p:nvPr>
            <p:ph type="sldNum" sz="quarter" idx="5"/>
          </p:nvPr>
        </p:nvSpPr>
        <p:spPr/>
        <p:txBody>
          <a:bodyPr/>
          <a:lstStyle/>
          <a:p>
            <a:fld id="{7358F374-F6E1-4F43-8242-793A29154A1E}" type="slidenum">
              <a:rPr lang="en-US" smtClean="0"/>
              <a:t>33</a:t>
            </a:fld>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63" name="Slide Image Placeholder 1"/>
          <p:cNvSpPr>
            <a:spLocks noGrp="1" noRot="1" noChangeAspect="1"/>
          </p:cNvSpPr>
          <p:nvPr>
            <p:ph type="sldImg"/>
          </p:nvPr>
        </p:nvSpPr>
        <p:spPr/>
      </p:sp>
      <p:sp>
        <p:nvSpPr>
          <p:cNvPr id="1048664" name="Notes Placeholder 2"/>
          <p:cNvSpPr>
            <a:spLocks noGrp="1"/>
          </p:cNvSpPr>
          <p:nvPr>
            <p:ph type="body" idx="1"/>
          </p:nvPr>
        </p:nvSpPr>
        <p:spPr/>
        <p:txBody>
          <a:bodyPr/>
          <a:lstStyle/>
          <a:p>
            <a:r>
              <a:rPr lang="en-US" dirty="0">
                <a:latin typeface="Arial" panose="020B0604020202020204" pitchFamily="34" charset="0"/>
                <a:cs typeface="Arial" panose="020B0604020202020204" pitchFamily="34" charset="0"/>
              </a:rPr>
              <a:t>Apply Social Norms Marketing to Change the Perceptions of the Peers. The social barrier of believing that peers do not engage in safe sex is very strong. This can be addressed in the campaign through the successful implication of social norms marketing. This would mean surveying the target population and subsequently promoting the actual and, in most cases, positive statistics on the </a:t>
            </a:r>
            <a:r>
              <a:rPr lang="en-US" dirty="0" err="1">
                <a:latin typeface="Arial" panose="020B0604020202020204" pitchFamily="34" charset="0"/>
                <a:cs typeface="Arial" panose="020B0604020202020204" pitchFamily="34" charset="0"/>
              </a:rPr>
              <a:t>behaviours</a:t>
            </a:r>
            <a:r>
              <a:rPr lang="en-US" dirty="0">
                <a:latin typeface="Arial" panose="020B0604020202020204" pitchFamily="34" charset="0"/>
                <a:cs typeface="Arial" panose="020B0604020202020204" pitchFamily="34" charset="0"/>
              </a:rPr>
              <a:t> and attitudes of their peers (</a:t>
            </a:r>
            <a:r>
              <a:rPr lang="en-US" dirty="0" err="1">
                <a:latin typeface="Arial" panose="020B0604020202020204" pitchFamily="34" charset="0"/>
                <a:cs typeface="Arial" panose="020B0604020202020204" pitchFamily="34" charset="0"/>
              </a:rPr>
              <a:t>O'Dwyer</a:t>
            </a:r>
            <a:r>
              <a:rPr lang="en-US" dirty="0">
                <a:latin typeface="Arial" panose="020B0604020202020204" pitchFamily="34" charset="0"/>
                <a:cs typeface="Arial" panose="020B0604020202020204" pitchFamily="34" charset="0"/>
              </a:rPr>
              <a:t> et al., 2019). Develop Self-efficacy by using Skill-building Material. Lack of confidence in the ability to act or perceived </a:t>
            </a:r>
            <a:r>
              <a:rPr lang="en-US" dirty="0" err="1">
                <a:latin typeface="Arial" panose="020B0604020202020204" pitchFamily="34" charset="0"/>
                <a:cs typeface="Arial" panose="020B0604020202020204" pitchFamily="34" charset="0"/>
              </a:rPr>
              <a:t>behavioural</a:t>
            </a:r>
            <a:r>
              <a:rPr lang="en-US" dirty="0">
                <a:latin typeface="Arial" panose="020B0604020202020204" pitchFamily="34" charset="0"/>
                <a:cs typeface="Arial" panose="020B0604020202020204" pitchFamily="34" charset="0"/>
              </a:rPr>
              <a:t> control is what makes many people not use safe sex. This can be directly dealt with through the provision of practical, skill-building tools in the campaign. This will involve the development and distribution of how-to content, like short films or illustrations that contain communication scripts on how to have a conversation with a partner about getting tested or condom use. With step-by-step instructions and guidance, the campaign can also improve the self-efficacy of an individual, as they will feel more competent and ready to overcome these difficult situations and dialogue (Tseng et al., 2020).</a:t>
            </a:r>
          </a:p>
        </p:txBody>
      </p:sp>
      <p:sp>
        <p:nvSpPr>
          <p:cNvPr id="1048665" name="Slide Number Placeholder 3"/>
          <p:cNvSpPr>
            <a:spLocks noGrp="1"/>
          </p:cNvSpPr>
          <p:nvPr>
            <p:ph type="sldNum" sz="quarter" idx="5"/>
          </p:nvPr>
        </p:nvSpPr>
        <p:spPr/>
        <p:txBody>
          <a:bodyPr/>
          <a:lstStyle/>
          <a:p>
            <a:fld id="{7358F374-F6E1-4F43-8242-793A29154A1E}" type="slidenum">
              <a:rPr lang="en-US" smtClean="0"/>
              <a:t>34</a:t>
            </a:fld>
            <a:endParaRPr 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68" name="Slide Image Placeholder 1"/>
          <p:cNvSpPr>
            <a:spLocks noGrp="1" noRot="1" noChangeAspect="1"/>
          </p:cNvSpPr>
          <p:nvPr>
            <p:ph type="sldImg"/>
          </p:nvPr>
        </p:nvSpPr>
        <p:spPr/>
      </p:sp>
      <p:sp>
        <p:nvSpPr>
          <p:cNvPr id="1048669" name="Notes Placeholder 2"/>
          <p:cNvSpPr>
            <a:spLocks noGrp="1"/>
          </p:cNvSpPr>
          <p:nvPr>
            <p:ph type="body" idx="1"/>
          </p:nvPr>
        </p:nvSpPr>
        <p:spPr/>
        <p:txBody>
          <a:bodyPr/>
          <a:lstStyle/>
          <a:p>
            <a:r>
              <a:rPr lang="en-US" dirty="0" err="1">
                <a:latin typeface="Arial" panose="020B0604020202020204" pitchFamily="34" charset="0"/>
                <a:cs typeface="Arial" panose="020B0604020202020204" pitchFamily="34" charset="0"/>
              </a:rPr>
              <a:t>Minimise</a:t>
            </a:r>
            <a:r>
              <a:rPr lang="en-US" dirty="0">
                <a:latin typeface="Arial" panose="020B0604020202020204" pitchFamily="34" charset="0"/>
                <a:cs typeface="Arial" panose="020B0604020202020204" pitchFamily="34" charset="0"/>
              </a:rPr>
              <a:t> Stigma and Access Barriers. Hurdles such as cost, embarrassment, and information are also hurdles that are practical hurdles. One of the most important ways to solve the problem is to advertise and ease access to confidential and cheap services. The campaign is capable of producing a geolocated map of local clinics in a mobile application or web-based site, which is easy to use. The messages must be aimed at making STI testing normal as a preventive measure, like a dental check-up, to lessen the stigma and fear concerning STI testing. Collaborating with local services to provide free condom distribution or mobile testing clinics can literally eliminate financial and logistical barriers that discourage young adults from seeking care (</a:t>
            </a:r>
            <a:r>
              <a:rPr lang="en-US" dirty="0" err="1">
                <a:latin typeface="Arial" panose="020B0604020202020204" pitchFamily="34" charset="0"/>
                <a:cs typeface="Arial" panose="020B0604020202020204" pitchFamily="34" charset="0"/>
              </a:rPr>
              <a:t>Roels</a:t>
            </a:r>
            <a:r>
              <a:rPr lang="en-US" dirty="0">
                <a:latin typeface="Arial" panose="020B0604020202020204" pitchFamily="34" charset="0"/>
                <a:cs typeface="Arial" panose="020B0604020202020204" pitchFamily="34" charset="0"/>
              </a:rPr>
              <a:t> and Janssen, 2020).</a:t>
            </a:r>
          </a:p>
        </p:txBody>
      </p:sp>
      <p:sp>
        <p:nvSpPr>
          <p:cNvPr id="1048670" name="Slide Number Placeholder 3"/>
          <p:cNvSpPr>
            <a:spLocks noGrp="1"/>
          </p:cNvSpPr>
          <p:nvPr>
            <p:ph type="sldNum" sz="quarter" idx="5"/>
          </p:nvPr>
        </p:nvSpPr>
        <p:spPr/>
        <p:txBody>
          <a:bodyPr/>
          <a:lstStyle/>
          <a:p>
            <a:fld id="{7358F374-F6E1-4F43-8242-793A29154A1E}" type="slidenum">
              <a:rPr lang="en-US" smtClean="0"/>
              <a:t>35</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ECD1EC9-D925-45BA-9D85-9384A2B53EC4}" type="datetimeFigureOut">
              <a:rPr lang="en-AU" smtClean="0"/>
              <a:t>13/10/2025</a:t>
            </a:fld>
            <a:endParaRPr lang="en-AU"/>
          </a:p>
        </p:txBody>
      </p:sp>
      <p:sp>
        <p:nvSpPr>
          <p:cNvPr id="5" name="Footer Placeholder 4"/>
          <p:cNvSpPr>
            <a:spLocks noGrp="1"/>
          </p:cNvSpPr>
          <p:nvPr>
            <p:ph type="ftr" sz="quarter" idx="11"/>
          </p:nvPr>
        </p:nvSpPr>
        <p:spPr>
          <a:xfrm>
            <a:off x="2416500" y="329307"/>
            <a:ext cx="4973915" cy="309201"/>
          </a:xfrm>
        </p:spPr>
        <p:txBody>
          <a:bodyPr/>
          <a:lstStyle/>
          <a:p>
            <a:endParaRPr lang="en-AU"/>
          </a:p>
        </p:txBody>
      </p:sp>
      <p:sp>
        <p:nvSpPr>
          <p:cNvPr id="6" name="Slide Number Placeholder 5"/>
          <p:cNvSpPr>
            <a:spLocks noGrp="1"/>
          </p:cNvSpPr>
          <p:nvPr>
            <p:ph type="sldNum" sz="quarter" idx="12"/>
          </p:nvPr>
        </p:nvSpPr>
        <p:spPr>
          <a:xfrm>
            <a:off x="1437664" y="798973"/>
            <a:ext cx="811019" cy="503578"/>
          </a:xfrm>
        </p:spPr>
        <p:txBody>
          <a:bodyPr/>
          <a:lstStyle/>
          <a:p>
            <a:fld id="{4B75554C-3A2B-4C77-BF3A-BEC33AC17BF1}" type="slidenum">
              <a:rPr lang="en-AU" smtClean="0"/>
              <a:t>‹#›</a:t>
            </a:fld>
            <a:endParaRPr lang="en-AU"/>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964219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ECD1EC9-D925-45BA-9D85-9384A2B53EC4}" type="datetimeFigureOut">
              <a:rPr lang="en-AU" smtClean="0"/>
              <a:t>13/10/2025</a:t>
            </a:fld>
            <a:endParaRPr lang="en-AU"/>
          </a:p>
        </p:txBody>
      </p:sp>
      <p:sp>
        <p:nvSpPr>
          <p:cNvPr id="5" name="Footer Placeholder 4"/>
          <p:cNvSpPr>
            <a:spLocks noGrp="1"/>
          </p:cNvSpPr>
          <p:nvPr>
            <p:ph type="ftr" sz="quarter" idx="11"/>
          </p:nvPr>
        </p:nvSpPr>
        <p:spPr/>
        <p:txBody>
          <a:bodyPr/>
          <a:lstStyle/>
          <a:p>
            <a:endParaRPr lang="en-AU"/>
          </a:p>
        </p:txBody>
      </p:sp>
      <p:sp>
        <p:nvSpPr>
          <p:cNvPr id="6" name="Slide Number Placeholder 5"/>
          <p:cNvSpPr>
            <a:spLocks noGrp="1"/>
          </p:cNvSpPr>
          <p:nvPr>
            <p:ph type="sldNum" sz="quarter" idx="12"/>
          </p:nvPr>
        </p:nvSpPr>
        <p:spPr/>
        <p:txBody>
          <a:bodyPr/>
          <a:lstStyle/>
          <a:p>
            <a:fld id="{4B75554C-3A2B-4C77-BF3A-BEC33AC17BF1}" type="slidenum">
              <a:rPr lang="en-AU" smtClean="0"/>
              <a:t>‹#›</a:t>
            </a:fld>
            <a:endParaRPr lang="en-AU"/>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2726360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ECD1EC9-D925-45BA-9D85-9384A2B53EC4}" type="datetimeFigureOut">
              <a:rPr lang="en-AU" smtClean="0"/>
              <a:t>13/10/2025</a:t>
            </a:fld>
            <a:endParaRPr lang="en-AU"/>
          </a:p>
        </p:txBody>
      </p:sp>
      <p:sp>
        <p:nvSpPr>
          <p:cNvPr id="5" name="Footer Placeholder 4"/>
          <p:cNvSpPr>
            <a:spLocks noGrp="1"/>
          </p:cNvSpPr>
          <p:nvPr>
            <p:ph type="ftr" sz="quarter" idx="11"/>
          </p:nvPr>
        </p:nvSpPr>
        <p:spPr/>
        <p:txBody>
          <a:bodyPr/>
          <a:lstStyle/>
          <a:p>
            <a:endParaRPr lang="en-AU"/>
          </a:p>
        </p:txBody>
      </p:sp>
      <p:sp>
        <p:nvSpPr>
          <p:cNvPr id="6" name="Slide Number Placeholder 5"/>
          <p:cNvSpPr>
            <a:spLocks noGrp="1"/>
          </p:cNvSpPr>
          <p:nvPr>
            <p:ph type="sldNum" sz="quarter" idx="12"/>
          </p:nvPr>
        </p:nvSpPr>
        <p:spPr/>
        <p:txBody>
          <a:bodyPr/>
          <a:lstStyle/>
          <a:p>
            <a:fld id="{4B75554C-3A2B-4C77-BF3A-BEC33AC17BF1}" type="slidenum">
              <a:rPr lang="en-AU" smtClean="0"/>
              <a:t>‹#›</a:t>
            </a:fld>
            <a:endParaRPr lang="en-AU"/>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8887073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ECD1EC9-D925-45BA-9D85-9384A2B53EC4}" type="datetimeFigureOut">
              <a:rPr lang="en-AU" smtClean="0"/>
              <a:t>13/10/2025</a:t>
            </a:fld>
            <a:endParaRPr lang="en-AU"/>
          </a:p>
        </p:txBody>
      </p:sp>
      <p:sp>
        <p:nvSpPr>
          <p:cNvPr id="6" name="Footer Placeholder 5"/>
          <p:cNvSpPr>
            <a:spLocks noGrp="1"/>
          </p:cNvSpPr>
          <p:nvPr>
            <p:ph type="ftr" sz="quarter" idx="11"/>
          </p:nvPr>
        </p:nvSpPr>
        <p:spPr/>
        <p:txBody>
          <a:bodyPr/>
          <a:lstStyle/>
          <a:p>
            <a:endParaRPr lang="en-AU"/>
          </a:p>
        </p:txBody>
      </p:sp>
      <p:sp>
        <p:nvSpPr>
          <p:cNvPr id="7" name="Slide Number Placeholder 6"/>
          <p:cNvSpPr>
            <a:spLocks noGrp="1"/>
          </p:cNvSpPr>
          <p:nvPr>
            <p:ph type="sldNum" sz="quarter" idx="12"/>
          </p:nvPr>
        </p:nvSpPr>
        <p:spPr/>
        <p:txBody>
          <a:bodyPr/>
          <a:lstStyle/>
          <a:p>
            <a:fld id="{4B75554C-3A2B-4C77-BF3A-BEC33AC17BF1}" type="slidenum">
              <a:rPr lang="en-AU" smtClean="0"/>
              <a:t>‹#›</a:t>
            </a:fld>
            <a:endParaRPr lang="en-AU"/>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628326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ECD1EC9-D925-45BA-9D85-9384A2B53EC4}" type="datetimeFigureOut">
              <a:rPr lang="en-AU" smtClean="0"/>
              <a:t>13/10/2025</a:t>
            </a:fld>
            <a:endParaRPr lang="en-AU"/>
          </a:p>
        </p:txBody>
      </p:sp>
      <p:sp>
        <p:nvSpPr>
          <p:cNvPr id="8" name="Footer Placeholder 7"/>
          <p:cNvSpPr>
            <a:spLocks noGrp="1"/>
          </p:cNvSpPr>
          <p:nvPr>
            <p:ph type="ftr" sz="quarter" idx="11"/>
          </p:nvPr>
        </p:nvSpPr>
        <p:spPr/>
        <p:txBody>
          <a:bodyPr/>
          <a:lstStyle/>
          <a:p>
            <a:endParaRPr lang="en-AU"/>
          </a:p>
        </p:txBody>
      </p:sp>
      <p:sp>
        <p:nvSpPr>
          <p:cNvPr id="9" name="Slide Number Placeholder 8"/>
          <p:cNvSpPr>
            <a:spLocks noGrp="1"/>
          </p:cNvSpPr>
          <p:nvPr>
            <p:ph type="sldNum" sz="quarter" idx="12"/>
          </p:nvPr>
        </p:nvSpPr>
        <p:spPr/>
        <p:txBody>
          <a:bodyPr/>
          <a:lstStyle/>
          <a:p>
            <a:fld id="{4B75554C-3A2B-4C77-BF3A-BEC33AC17BF1}" type="slidenum">
              <a:rPr lang="en-AU" smtClean="0"/>
              <a:t>‹#›</a:t>
            </a:fld>
            <a:endParaRPr lang="en-AU"/>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4061755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ECD1EC9-D925-45BA-9D85-9384A2B53EC4}" type="datetimeFigureOut">
              <a:rPr lang="en-AU" smtClean="0"/>
              <a:t>13/10/2025</a:t>
            </a:fld>
            <a:endParaRPr lang="en-AU"/>
          </a:p>
        </p:txBody>
      </p:sp>
      <p:sp>
        <p:nvSpPr>
          <p:cNvPr id="4" name="Footer Placeholder 3"/>
          <p:cNvSpPr>
            <a:spLocks noGrp="1"/>
          </p:cNvSpPr>
          <p:nvPr>
            <p:ph type="ftr" sz="quarter" idx="11"/>
          </p:nvPr>
        </p:nvSpPr>
        <p:spPr/>
        <p:txBody>
          <a:bodyPr/>
          <a:lstStyle/>
          <a:p>
            <a:endParaRPr lang="en-AU"/>
          </a:p>
        </p:txBody>
      </p:sp>
      <p:sp>
        <p:nvSpPr>
          <p:cNvPr id="5" name="Slide Number Placeholder 4"/>
          <p:cNvSpPr>
            <a:spLocks noGrp="1"/>
          </p:cNvSpPr>
          <p:nvPr>
            <p:ph type="sldNum" sz="quarter" idx="12"/>
          </p:nvPr>
        </p:nvSpPr>
        <p:spPr/>
        <p:txBody>
          <a:bodyPr/>
          <a:lstStyle/>
          <a:p>
            <a:fld id="{4B75554C-3A2B-4C77-BF3A-BEC33AC17BF1}" type="slidenum">
              <a:rPr lang="en-AU" smtClean="0"/>
              <a:t>‹#›</a:t>
            </a:fld>
            <a:endParaRPr lang="en-AU"/>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0056430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ECD1EC9-D925-45BA-9D85-9384A2B53EC4}" type="datetimeFigureOut">
              <a:rPr lang="en-AU" smtClean="0"/>
              <a:t>13/10/2025</a:t>
            </a:fld>
            <a:endParaRPr lang="en-AU"/>
          </a:p>
        </p:txBody>
      </p:sp>
      <p:sp>
        <p:nvSpPr>
          <p:cNvPr id="3" name="Footer Placeholder 2"/>
          <p:cNvSpPr>
            <a:spLocks noGrp="1"/>
          </p:cNvSpPr>
          <p:nvPr>
            <p:ph type="ftr" sz="quarter" idx="11"/>
          </p:nvPr>
        </p:nvSpPr>
        <p:spPr/>
        <p:txBody>
          <a:bodyPr/>
          <a:lstStyle/>
          <a:p>
            <a:endParaRPr lang="en-AU"/>
          </a:p>
        </p:txBody>
      </p:sp>
      <p:sp>
        <p:nvSpPr>
          <p:cNvPr id="4" name="Slide Number Placeholder 3"/>
          <p:cNvSpPr>
            <a:spLocks noGrp="1"/>
          </p:cNvSpPr>
          <p:nvPr>
            <p:ph type="sldNum" sz="quarter" idx="12"/>
          </p:nvPr>
        </p:nvSpPr>
        <p:spPr/>
        <p:txBody>
          <a:bodyPr/>
          <a:lstStyle/>
          <a:p>
            <a:fld id="{4B75554C-3A2B-4C77-BF3A-BEC33AC17BF1}" type="slidenum">
              <a:rPr lang="en-AU" smtClean="0"/>
              <a:t>‹#›</a:t>
            </a:fld>
            <a:endParaRPr lang="en-AU"/>
          </a:p>
        </p:txBody>
      </p:sp>
    </p:spTree>
    <p:extLst>
      <p:ext uri="{BB962C8B-B14F-4D97-AF65-F5344CB8AC3E}">
        <p14:creationId xmlns:p14="http://schemas.microsoft.com/office/powerpoint/2010/main" val="36019537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ECD1EC9-D925-45BA-9D85-9384A2B53EC4}" type="datetimeFigureOut">
              <a:rPr lang="en-AU" smtClean="0"/>
              <a:t>13/10/2025</a:t>
            </a:fld>
            <a:endParaRPr lang="en-AU"/>
          </a:p>
        </p:txBody>
      </p:sp>
      <p:sp>
        <p:nvSpPr>
          <p:cNvPr id="6" name="Footer Placeholder 5"/>
          <p:cNvSpPr>
            <a:spLocks noGrp="1"/>
          </p:cNvSpPr>
          <p:nvPr>
            <p:ph type="ftr" sz="quarter" idx="11"/>
          </p:nvPr>
        </p:nvSpPr>
        <p:spPr/>
        <p:txBody>
          <a:bodyPr/>
          <a:lstStyle/>
          <a:p>
            <a:endParaRPr lang="en-AU"/>
          </a:p>
        </p:txBody>
      </p:sp>
      <p:sp>
        <p:nvSpPr>
          <p:cNvPr id="7" name="Slide Number Placeholder 6"/>
          <p:cNvSpPr>
            <a:spLocks noGrp="1"/>
          </p:cNvSpPr>
          <p:nvPr>
            <p:ph type="sldNum" sz="quarter" idx="12"/>
          </p:nvPr>
        </p:nvSpPr>
        <p:spPr/>
        <p:txBody>
          <a:bodyPr/>
          <a:lstStyle/>
          <a:p>
            <a:fld id="{4B75554C-3A2B-4C77-BF3A-BEC33AC17BF1}" type="slidenum">
              <a:rPr lang="en-AU" smtClean="0"/>
              <a:t>‹#›</a:t>
            </a:fld>
            <a:endParaRPr lang="en-AU"/>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4882005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7ECD1EC9-D925-45BA-9D85-9384A2B53EC4}" type="datetimeFigureOut">
              <a:rPr lang="en-AU" smtClean="0"/>
              <a:t>13/10/2025</a:t>
            </a:fld>
            <a:endParaRPr lang="en-AU"/>
          </a:p>
        </p:txBody>
      </p:sp>
      <p:sp>
        <p:nvSpPr>
          <p:cNvPr id="6" name="Footer Placeholder 5"/>
          <p:cNvSpPr>
            <a:spLocks noGrp="1"/>
          </p:cNvSpPr>
          <p:nvPr>
            <p:ph type="ftr" sz="quarter" idx="11"/>
          </p:nvPr>
        </p:nvSpPr>
        <p:spPr>
          <a:xfrm>
            <a:off x="1447382" y="318640"/>
            <a:ext cx="5541004" cy="320931"/>
          </a:xfrm>
        </p:spPr>
        <p:txBody>
          <a:bodyPr/>
          <a:lstStyle/>
          <a:p>
            <a:endParaRPr lang="en-AU"/>
          </a:p>
        </p:txBody>
      </p:sp>
      <p:sp>
        <p:nvSpPr>
          <p:cNvPr id="7" name="Slide Number Placeholder 6"/>
          <p:cNvSpPr>
            <a:spLocks noGrp="1"/>
          </p:cNvSpPr>
          <p:nvPr>
            <p:ph type="sldNum" sz="quarter" idx="12"/>
          </p:nvPr>
        </p:nvSpPr>
        <p:spPr/>
        <p:txBody>
          <a:bodyPr/>
          <a:lstStyle/>
          <a:p>
            <a:fld id="{4B75554C-3A2B-4C77-BF3A-BEC33AC17BF1}" type="slidenum">
              <a:rPr lang="en-AU" smtClean="0"/>
              <a:t>‹#›</a:t>
            </a:fld>
            <a:endParaRPr lang="en-AU"/>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4212882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ECD1EC9-D925-45BA-9D85-9384A2B53EC4}" type="datetimeFigureOut">
              <a:rPr lang="en-AU" smtClean="0"/>
              <a:t>13/10/2025</a:t>
            </a:fld>
            <a:endParaRPr lang="en-AU"/>
          </a:p>
        </p:txBody>
      </p:sp>
      <p:sp>
        <p:nvSpPr>
          <p:cNvPr id="5" name="Footer Placeholder 4"/>
          <p:cNvSpPr>
            <a:spLocks noGrp="1"/>
          </p:cNvSpPr>
          <p:nvPr>
            <p:ph type="ftr" sz="quarter" idx="11"/>
          </p:nvPr>
        </p:nvSpPr>
        <p:spPr/>
        <p:txBody>
          <a:bodyPr/>
          <a:lstStyle/>
          <a:p>
            <a:endParaRPr lang="en-AU"/>
          </a:p>
        </p:txBody>
      </p:sp>
      <p:sp>
        <p:nvSpPr>
          <p:cNvPr id="6" name="Slide Number Placeholder 5"/>
          <p:cNvSpPr>
            <a:spLocks noGrp="1"/>
          </p:cNvSpPr>
          <p:nvPr>
            <p:ph type="sldNum" sz="quarter" idx="12"/>
          </p:nvPr>
        </p:nvSpPr>
        <p:spPr/>
        <p:txBody>
          <a:bodyPr/>
          <a:lstStyle/>
          <a:p>
            <a:fld id="{4B75554C-3A2B-4C77-BF3A-BEC33AC17BF1}" type="slidenum">
              <a:rPr lang="en-AU" smtClean="0"/>
              <a:t>‹#›</a:t>
            </a:fld>
            <a:endParaRPr lang="en-AU"/>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34123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ECD1EC9-D925-45BA-9D85-9384A2B53EC4}" type="datetimeFigureOut">
              <a:rPr lang="en-AU" smtClean="0"/>
              <a:t>13/10/2025</a:t>
            </a:fld>
            <a:endParaRPr lang="en-AU"/>
          </a:p>
        </p:txBody>
      </p:sp>
      <p:sp>
        <p:nvSpPr>
          <p:cNvPr id="5" name="Footer Placeholder 4"/>
          <p:cNvSpPr>
            <a:spLocks noGrp="1"/>
          </p:cNvSpPr>
          <p:nvPr>
            <p:ph type="ftr" sz="quarter" idx="11"/>
          </p:nvPr>
        </p:nvSpPr>
        <p:spPr/>
        <p:txBody>
          <a:bodyPr/>
          <a:lstStyle/>
          <a:p>
            <a:endParaRPr lang="en-AU"/>
          </a:p>
        </p:txBody>
      </p:sp>
      <p:sp>
        <p:nvSpPr>
          <p:cNvPr id="6" name="Slide Number Placeholder 5"/>
          <p:cNvSpPr>
            <a:spLocks noGrp="1"/>
          </p:cNvSpPr>
          <p:nvPr>
            <p:ph type="sldNum" sz="quarter" idx="12"/>
          </p:nvPr>
        </p:nvSpPr>
        <p:spPr/>
        <p:txBody>
          <a:bodyPr/>
          <a:lstStyle/>
          <a:p>
            <a:fld id="{4B75554C-3A2B-4C77-BF3A-BEC33AC17BF1}" type="slidenum">
              <a:rPr lang="en-AU" smtClean="0"/>
              <a:t>‹#›</a:t>
            </a:fld>
            <a:endParaRPr lang="en-AU"/>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320394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7ECD1EC9-D925-45BA-9D85-9384A2B53EC4}" type="datetimeFigureOut">
              <a:rPr lang="en-AU" smtClean="0"/>
              <a:t>13/10/2025</a:t>
            </a:fld>
            <a:endParaRPr lang="en-AU"/>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AU"/>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4B75554C-3A2B-4C77-BF3A-BEC33AC17BF1}" type="slidenum">
              <a:rPr lang="en-AU" smtClean="0"/>
              <a:t>‹#›</a:t>
            </a:fld>
            <a:endParaRPr lang="en-AU"/>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7667303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6.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 Id="rId5" Type="http://schemas.openxmlformats.org/officeDocument/2006/relationships/image" Target="../media/image13.png"/><Relationship Id="rId4" Type="http://schemas.openxmlformats.org/officeDocument/2006/relationships/image" Target="../media/image12.png"/></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20.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diagramLayout" Target="../diagrams/layout10.xml"/><Relationship Id="rId7" Type="http://schemas.openxmlformats.org/officeDocument/2006/relationships/image" Target="../media/image14.png"/><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 Id="rId9" Type="http://schemas.openxmlformats.org/officeDocument/2006/relationships/image" Target="../media/image16.png"/></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22.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8" Type="http://schemas.openxmlformats.org/officeDocument/2006/relationships/hyperlink" Target="https://www.manchester.gov.uk/info/200088/health_and_wellbeing" TargetMode="External"/><Relationship Id="rId3" Type="http://schemas.openxmlformats.org/officeDocument/2006/relationships/hyperlink" Target="https://www.brook.org.uk/" TargetMode="External"/><Relationship Id="rId7" Type="http://schemas.openxmlformats.org/officeDocument/2006/relationships/hyperlink" Target="https://www.mdpi.com/1660-4601/18/23/12675" TargetMode="External"/><Relationship Id="rId2" Type="http://schemas.openxmlformats.org/officeDocument/2006/relationships/hyperlink" Target="https://www.sciencedirect.com/science/article/pii/S0964339723001453" TargetMode="External"/><Relationship Id="rId1" Type="http://schemas.openxmlformats.org/officeDocument/2006/relationships/slideLayout" Target="../slideLayouts/slideLayout2.xml"/><Relationship Id="rId6" Type="http://schemas.openxmlformats.org/officeDocument/2006/relationships/hyperlink" Target="https://lgbt.foundation/" TargetMode="External"/><Relationship Id="rId5" Type="http://schemas.openxmlformats.org/officeDocument/2006/relationships/hyperlink" Target="https://www.frontiersin.org/articles/10.3389/fpubh.2022.1040097/full" TargetMode="External"/><Relationship Id="rId4" Type="http://schemas.openxmlformats.org/officeDocument/2006/relationships/hyperlink" Target="https://www.google.com/search?q=https://www.cdc.gov/std/statistics/2022/default.htm" TargetMode="External"/></Relationships>
</file>

<file path=ppt/slides/_rels/slide37.xml.rels><?xml version="1.0" encoding="UTF-8" standalone="yes"?>
<Relationships xmlns="http://schemas.openxmlformats.org/package/2006/relationships"><Relationship Id="rId3" Type="http://schemas.openxmlformats.org/officeDocument/2006/relationships/hyperlink" Target="https://mft.nhs.uk/sexual-health" TargetMode="External"/><Relationship Id="rId7" Type="http://schemas.openxmlformats.org/officeDocument/2006/relationships/hyperlink" Target="https://assets.publishing.service.gov.uk/media/68b8018cb0a373a01819fd5f/CTAD-and-GUMCAD-self-sampling-guidance-for-online-services.pdf" TargetMode="External"/><Relationship Id="rId2" Type="http://schemas.openxmlformats.org/officeDocument/2006/relationships/hyperlink" Target="https://www.sciencedirect.com/science/article/pii/S1054139X16300891" TargetMode="External"/><Relationship Id="rId1" Type="http://schemas.openxmlformats.org/officeDocument/2006/relationships/slideLayout" Target="../slideLayouts/slideLayout2.xml"/><Relationship Id="rId6" Type="http://schemas.openxmlformats.org/officeDocument/2006/relationships/hyperlink" Target="https://www.gov.uk/government/statistics/sexually-transmitted-infections-stis-annual-data-tables/sexually-transmitted-infections-and-screening-for-chlamydia-in-england-2024-report" TargetMode="External"/><Relationship Id="rId5" Type="http://schemas.openxmlformats.org/officeDocument/2006/relationships/hyperlink" Target="https://assets.publishing.service.gov.uk/media/61f933b1d3bf7f78e469cd77/phe-annual-report-and-accounts-2020-to-2021-web-accessible.pdf" TargetMode="External"/><Relationship Id="rId4" Type="http://schemas.openxmlformats.org/officeDocument/2006/relationships/hyperlink" Target="https://www.nice.org.uk/guidance/ng22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87E529F-850E-A964-23C5-636B13089CCF}"/>
              </a:ext>
            </a:extLst>
          </p:cNvPr>
          <p:cNvSpPr>
            <a:spLocks noGrp="1"/>
          </p:cNvSpPr>
          <p:nvPr>
            <p:ph type="ctrTitle"/>
          </p:nvPr>
        </p:nvSpPr>
        <p:spPr>
          <a:xfrm>
            <a:off x="2151574" y="1665553"/>
            <a:ext cx="8637073" cy="2541431"/>
          </a:xfrm>
        </p:spPr>
        <p:txBody>
          <a:bodyPr>
            <a:normAutofit fontScale="90000"/>
          </a:bodyPr>
          <a:lstStyle/>
          <a:p>
            <a:pPr algn="ctr">
              <a:lnSpc>
                <a:spcPct val="200000"/>
              </a:lnSpc>
            </a:pPr>
            <a:r>
              <a:rPr lang="en-US" sz="2000" b="1" dirty="0">
                <a:latin typeface="Times New Roman" panose="02020603050405020304" pitchFamily="18" charset="0"/>
                <a:cs typeface="Times New Roman" panose="02020603050405020304" pitchFamily="18" charset="0"/>
              </a:rPr>
              <a:t>Title: Sexual Health</a:t>
            </a:r>
            <a:br>
              <a:rPr lang="en-US" sz="2000" b="1" dirty="0">
                <a:latin typeface="Times New Roman" panose="02020603050405020304" pitchFamily="18" charset="0"/>
                <a:cs typeface="Times New Roman" panose="02020603050405020304" pitchFamily="18" charset="0"/>
              </a:rPr>
            </a:br>
            <a:r>
              <a:rPr lang="en-US" sz="1200" b="1" dirty="0">
                <a:latin typeface="Times New Roman" panose="02020603050405020304" pitchFamily="18" charset="0"/>
                <a:cs typeface="Times New Roman" panose="02020603050405020304" pitchFamily="18" charset="0"/>
              </a:rPr>
              <a:t>Module: LCHS7000 – Social Epidemiology and Public Health Development</a:t>
            </a:r>
            <a:br>
              <a:rPr lang="en-US" sz="1200" b="1" dirty="0">
                <a:latin typeface="Times New Roman" panose="02020603050405020304" pitchFamily="18" charset="0"/>
                <a:cs typeface="Times New Roman" panose="02020603050405020304" pitchFamily="18" charset="0"/>
              </a:rPr>
            </a:br>
            <a:r>
              <a:rPr lang="en-US" sz="1200" b="1" dirty="0">
                <a:latin typeface="Times New Roman" panose="02020603050405020304" pitchFamily="18" charset="0"/>
                <a:cs typeface="Times New Roman" panose="02020603050405020304" pitchFamily="18" charset="0"/>
              </a:rPr>
              <a:t>Assessment Title: Component 1 – Group Presentation (Practice Intervention)</a:t>
            </a:r>
            <a:br>
              <a:rPr lang="en-US" sz="1200" b="1" dirty="0">
                <a:latin typeface="Times New Roman" panose="02020603050405020304" pitchFamily="18" charset="0"/>
                <a:cs typeface="Times New Roman" panose="02020603050405020304" pitchFamily="18" charset="0"/>
              </a:rPr>
            </a:br>
            <a:r>
              <a:rPr lang="en-US" sz="1200" b="1" dirty="0">
                <a:latin typeface="Times New Roman" panose="02020603050405020304" pitchFamily="18" charset="0"/>
                <a:cs typeface="Times New Roman" panose="02020603050405020304" pitchFamily="18" charset="0"/>
              </a:rPr>
              <a:t>Lecturer : dr. </a:t>
            </a:r>
            <a:r>
              <a:rPr lang="en-US" sz="1200" b="1" dirty="0" err="1">
                <a:latin typeface="Times New Roman" panose="02020603050405020304" pitchFamily="18" charset="0"/>
                <a:cs typeface="Times New Roman" panose="02020603050405020304" pitchFamily="18" charset="0"/>
              </a:rPr>
              <a:t>hamdi</a:t>
            </a:r>
            <a:r>
              <a:rPr lang="en-US" sz="1200" b="1" dirty="0">
                <a:latin typeface="Times New Roman" panose="02020603050405020304" pitchFamily="18" charset="0"/>
                <a:cs typeface="Times New Roman" panose="02020603050405020304" pitchFamily="18" charset="0"/>
              </a:rPr>
              <a:t> </a:t>
            </a:r>
            <a:r>
              <a:rPr lang="en-US" sz="1200" b="1" dirty="0" err="1">
                <a:latin typeface="Times New Roman" panose="02020603050405020304" pitchFamily="18" charset="0"/>
                <a:cs typeface="Times New Roman" panose="02020603050405020304" pitchFamily="18" charset="0"/>
              </a:rPr>
              <a:t>hussain</a:t>
            </a:r>
            <a:r>
              <a:rPr lang="en-US" sz="2000" b="1" dirty="0"/>
              <a:t/>
            </a:r>
            <a:br>
              <a:rPr lang="en-US" sz="2000" b="1" dirty="0"/>
            </a:br>
            <a:r>
              <a:rPr lang="en-US" sz="2000" dirty="0"/>
              <a:t/>
            </a:r>
            <a:br>
              <a:rPr lang="en-US" sz="2000" dirty="0"/>
            </a:br>
            <a:endParaRPr lang="en-AU" sz="2000" b="1"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xmlns="" id="{3235B69C-48FC-531D-4FD1-644A1DA57EA3}"/>
              </a:ext>
            </a:extLst>
          </p:cNvPr>
          <p:cNvPicPr>
            <a:picLocks noChangeAspect="1"/>
          </p:cNvPicPr>
          <p:nvPr/>
        </p:nvPicPr>
        <p:blipFill>
          <a:blip r:embed="rId2"/>
          <a:stretch>
            <a:fillRect/>
          </a:stretch>
        </p:blipFill>
        <p:spPr>
          <a:xfrm>
            <a:off x="391481" y="3716132"/>
            <a:ext cx="3468249" cy="2140060"/>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pic>
        <p:nvPicPr>
          <p:cNvPr id="9" name="Picture 8">
            <a:extLst>
              <a:ext uri="{FF2B5EF4-FFF2-40B4-BE49-F238E27FC236}">
                <a16:creationId xmlns:a16="http://schemas.microsoft.com/office/drawing/2014/main" xmlns="" id="{677378F4-E811-CA0C-EA24-7A6C6EC6C497}"/>
              </a:ext>
            </a:extLst>
          </p:cNvPr>
          <p:cNvPicPr>
            <a:picLocks noChangeAspect="1"/>
          </p:cNvPicPr>
          <p:nvPr/>
        </p:nvPicPr>
        <p:blipFill>
          <a:blip r:embed="rId3"/>
          <a:stretch>
            <a:fillRect/>
          </a:stretch>
        </p:blipFill>
        <p:spPr>
          <a:xfrm>
            <a:off x="8934727" y="3716132"/>
            <a:ext cx="3073558" cy="2254646"/>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sp>
        <p:nvSpPr>
          <p:cNvPr id="3" name="Subtitle 2">
            <a:extLst>
              <a:ext uri="{FF2B5EF4-FFF2-40B4-BE49-F238E27FC236}">
                <a16:creationId xmlns:a16="http://schemas.microsoft.com/office/drawing/2014/main" xmlns="" id="{631EE0EE-C826-EB73-3AB4-ECDB52A77980}"/>
              </a:ext>
            </a:extLst>
          </p:cNvPr>
          <p:cNvSpPr txBox="1">
            <a:spLocks/>
          </p:cNvSpPr>
          <p:nvPr/>
        </p:nvSpPr>
        <p:spPr>
          <a:xfrm>
            <a:off x="3883302" y="4018153"/>
            <a:ext cx="5051425" cy="1952625"/>
          </a:xfrm>
          <a:prstGeom prst="rect">
            <a:avLst/>
          </a:prstGeom>
        </p:spPr>
        <p:txBody>
          <a:bodyPr vert="horz" lIns="91440" tIns="91440" rIns="91440" bIns="91440" rtlCol="0">
            <a:normAutofit fontScale="50000" lnSpcReduction="20000"/>
          </a:bodyPr>
          <a:lstStyle>
            <a:lvl1pPr marL="0" indent="0" algn="l" defTabSz="914400" rtl="0" eaLnBrk="1" latinLnBrk="0" hangingPunct="1">
              <a:lnSpc>
                <a:spcPct val="120000"/>
              </a:lnSpc>
              <a:spcBef>
                <a:spcPts val="1000"/>
              </a:spcBef>
              <a:buClr>
                <a:schemeClr val="accent1"/>
              </a:buClr>
              <a:buSzPct val="100000"/>
              <a:buFont typeface="Arial" panose="020B0604020202020204" pitchFamily="34" charset="0"/>
              <a:buNone/>
              <a:defRPr sz="1800" b="0" kern="1200" cap="all" baseline="0">
                <a:solidFill>
                  <a:schemeClr val="tx1"/>
                </a:solidFill>
                <a:effectLst/>
                <a:latin typeface="+mn-lt"/>
                <a:ea typeface="+mn-ea"/>
                <a:cs typeface="+mn-cs"/>
              </a:defRPr>
            </a:lvl1pPr>
            <a:lvl2pPr marL="457200" indent="0" algn="ctr" defTabSz="914400" rtl="0" eaLnBrk="1" latinLnBrk="0" hangingPunct="1">
              <a:lnSpc>
                <a:spcPct val="120000"/>
              </a:lnSpc>
              <a:spcBef>
                <a:spcPts val="500"/>
              </a:spcBef>
              <a:buClr>
                <a:schemeClr val="accent1"/>
              </a:buClr>
              <a:buSzPct val="100000"/>
              <a:buFont typeface="Arial" panose="020B0604020202020204" pitchFamily="34" charset="0"/>
              <a:buNone/>
              <a:defRPr sz="1800" kern="1200" cap="none" baseline="0">
                <a:solidFill>
                  <a:schemeClr val="tx1"/>
                </a:solidFill>
                <a:effectLst/>
                <a:latin typeface="+mn-lt"/>
                <a:ea typeface="+mn-ea"/>
                <a:cs typeface="+mn-cs"/>
              </a:defRPr>
            </a:lvl2pPr>
            <a:lvl3pPr marL="914400" indent="0" algn="ctr" defTabSz="914400" rtl="0" eaLnBrk="1" latinLnBrk="0" hangingPunct="1">
              <a:lnSpc>
                <a:spcPct val="120000"/>
              </a:lnSpc>
              <a:spcBef>
                <a:spcPts val="500"/>
              </a:spcBef>
              <a:buClr>
                <a:schemeClr val="accent1"/>
              </a:buClr>
              <a:buSzPct val="100000"/>
              <a:buFont typeface="Arial" panose="020B0604020202020204" pitchFamily="34" charset="0"/>
              <a:buNone/>
              <a:defRPr sz="1800" kern="1200">
                <a:solidFill>
                  <a:schemeClr val="tx1"/>
                </a:solidFill>
                <a:effectLst/>
                <a:latin typeface="+mn-lt"/>
                <a:ea typeface="+mn-ea"/>
                <a:cs typeface="+mn-cs"/>
              </a:defRPr>
            </a:lvl3pPr>
            <a:lvl4pPr marL="1371600" indent="0" algn="ctr" defTabSz="914400" rtl="0" eaLnBrk="1" latinLnBrk="0" hangingPunct="1">
              <a:lnSpc>
                <a:spcPct val="120000"/>
              </a:lnSpc>
              <a:spcBef>
                <a:spcPts val="500"/>
              </a:spcBef>
              <a:buClr>
                <a:schemeClr val="accent1"/>
              </a:buClr>
              <a:buSzPct val="100000"/>
              <a:buFont typeface="Arial" panose="020B0604020202020204" pitchFamily="34" charset="0"/>
              <a:buNone/>
              <a:defRPr sz="1600" kern="1200" cap="none" baseline="0">
                <a:solidFill>
                  <a:schemeClr val="tx1"/>
                </a:solidFill>
                <a:effectLst/>
                <a:latin typeface="+mn-lt"/>
                <a:ea typeface="+mn-ea"/>
                <a:cs typeface="+mn-cs"/>
              </a:defRPr>
            </a:lvl4pPr>
            <a:lvl5pPr marL="1828800" indent="0" algn="ctr" defTabSz="914400" rtl="0" eaLnBrk="1" latinLnBrk="0" hangingPunct="1">
              <a:lnSpc>
                <a:spcPct val="120000"/>
              </a:lnSpc>
              <a:spcBef>
                <a:spcPts val="500"/>
              </a:spcBef>
              <a:buClr>
                <a:schemeClr val="accent1"/>
              </a:buClr>
              <a:buSzPct val="100000"/>
              <a:buFont typeface="Arial" panose="020B0604020202020204" pitchFamily="34" charset="0"/>
              <a:buNone/>
              <a:defRPr sz="1600" kern="1200">
                <a:solidFill>
                  <a:schemeClr val="tx1"/>
                </a:solidFill>
                <a:effectLst/>
                <a:latin typeface="+mn-lt"/>
                <a:ea typeface="+mn-ea"/>
                <a:cs typeface="+mn-cs"/>
              </a:defRPr>
            </a:lvl5pPr>
            <a:lvl6pPr marL="2286000" indent="0" algn="ctr" defTabSz="914400" rtl="0" eaLnBrk="1" latinLnBrk="0" hangingPunct="1">
              <a:lnSpc>
                <a:spcPct val="120000"/>
              </a:lnSpc>
              <a:spcBef>
                <a:spcPts val="500"/>
              </a:spcBef>
              <a:buClr>
                <a:schemeClr val="accent1"/>
              </a:buClr>
              <a:buSzPct val="100000"/>
              <a:buFont typeface="Arial" panose="020B0604020202020204" pitchFamily="34" charset="0"/>
              <a:buNone/>
              <a:defRPr sz="1600" kern="1200">
                <a:solidFill>
                  <a:schemeClr val="tx1"/>
                </a:solidFill>
                <a:effectLst/>
                <a:latin typeface="+mn-lt"/>
                <a:ea typeface="+mn-ea"/>
                <a:cs typeface="+mn-cs"/>
              </a:defRPr>
            </a:lvl6pPr>
            <a:lvl7pPr marL="2743200" indent="0" algn="ctr" defTabSz="914400" rtl="0" eaLnBrk="1" latinLnBrk="0" hangingPunct="1">
              <a:lnSpc>
                <a:spcPct val="120000"/>
              </a:lnSpc>
              <a:spcBef>
                <a:spcPts val="500"/>
              </a:spcBef>
              <a:buClr>
                <a:schemeClr val="accent1"/>
              </a:buClr>
              <a:buSzPct val="100000"/>
              <a:buFont typeface="Arial" panose="020B0604020202020204" pitchFamily="34" charset="0"/>
              <a:buNone/>
              <a:defRPr sz="1600" kern="1200">
                <a:solidFill>
                  <a:schemeClr val="tx1"/>
                </a:solidFill>
                <a:effectLst/>
                <a:latin typeface="+mn-lt"/>
                <a:ea typeface="+mn-ea"/>
                <a:cs typeface="+mn-cs"/>
              </a:defRPr>
            </a:lvl7pPr>
            <a:lvl8pPr marL="3200400" indent="0" algn="ctr" defTabSz="914400" rtl="0" eaLnBrk="1" latinLnBrk="0" hangingPunct="1">
              <a:lnSpc>
                <a:spcPct val="120000"/>
              </a:lnSpc>
              <a:spcBef>
                <a:spcPts val="500"/>
              </a:spcBef>
              <a:buClr>
                <a:schemeClr val="accent1"/>
              </a:buClr>
              <a:buSzPct val="100000"/>
              <a:buFont typeface="Arial" panose="020B0604020202020204" pitchFamily="34" charset="0"/>
              <a:buNone/>
              <a:defRPr sz="1600" kern="1200" baseline="0">
                <a:solidFill>
                  <a:schemeClr val="tx1"/>
                </a:solidFill>
                <a:effectLst/>
                <a:latin typeface="+mn-lt"/>
                <a:ea typeface="+mn-ea"/>
                <a:cs typeface="+mn-cs"/>
              </a:defRPr>
            </a:lvl8pPr>
            <a:lvl9pPr marL="3657600" indent="0" algn="ctr" defTabSz="914400" rtl="0" eaLnBrk="1" latinLnBrk="0" hangingPunct="1">
              <a:lnSpc>
                <a:spcPct val="120000"/>
              </a:lnSpc>
              <a:spcBef>
                <a:spcPts val="500"/>
              </a:spcBef>
              <a:buClr>
                <a:schemeClr val="accent1"/>
              </a:buClr>
              <a:buSzPct val="100000"/>
              <a:buFont typeface="Arial" panose="020B0604020202020204" pitchFamily="34" charset="0"/>
              <a:buNone/>
              <a:defRPr sz="1600" kern="1200" baseline="0">
                <a:solidFill>
                  <a:schemeClr val="tx1"/>
                </a:solidFill>
                <a:effectLst/>
                <a:latin typeface="+mn-lt"/>
                <a:ea typeface="+mn-ea"/>
                <a:cs typeface="+mn-cs"/>
              </a:defRPr>
            </a:lvl9pPr>
          </a:lstStyle>
          <a:p>
            <a:pPr algn="ctr"/>
            <a:r>
              <a:rPr lang="en-US" sz="1400" dirty="0"/>
              <a:t/>
            </a:r>
            <a:br>
              <a:rPr lang="en-US" sz="1400" dirty="0"/>
            </a:br>
            <a:r>
              <a:rPr lang="en-US" sz="3335" b="1" dirty="0"/>
              <a:t>GROUP DETAILS:</a:t>
            </a:r>
          </a:p>
          <a:p>
            <a:pPr algn="ctr"/>
            <a:r>
              <a:rPr lang="en-US" altLang="en-US" sz="3335" b="1" dirty="0"/>
              <a:t>MAHAMADFARAZ BELIM - 2504518</a:t>
            </a:r>
          </a:p>
          <a:p>
            <a:pPr algn="ctr"/>
            <a:r>
              <a:rPr lang="en-US" altLang="en-US" sz="3335" b="1" dirty="0"/>
              <a:t>GITA JIVABHAI DASA - 2506059</a:t>
            </a:r>
          </a:p>
          <a:p>
            <a:pPr algn="ctr"/>
            <a:r>
              <a:rPr lang="en-US" altLang="en-GB" sz="3600" b="1" dirty="0">
                <a:latin typeface="Arial" panose="020B0604020202020204" pitchFamily="34" charset="0"/>
                <a:cs typeface="Arial" panose="020B0604020202020204" pitchFamily="34" charset="0"/>
              </a:rPr>
              <a:t>Muhammad Arshad </a:t>
            </a:r>
            <a:r>
              <a:rPr lang="en-US" altLang="en-GB" sz="3600" b="1" dirty="0" err="1">
                <a:latin typeface="Arial" panose="020B0604020202020204" pitchFamily="34" charset="0"/>
                <a:cs typeface="Arial" panose="020B0604020202020204" pitchFamily="34" charset="0"/>
              </a:rPr>
              <a:t>javed</a:t>
            </a:r>
            <a:r>
              <a:rPr lang="en-US" altLang="en-GB" sz="3600" b="1" dirty="0">
                <a:latin typeface="Arial" panose="020B0604020202020204" pitchFamily="34" charset="0"/>
                <a:cs typeface="Arial" panose="020B0604020202020204" pitchFamily="34" charset="0"/>
              </a:rPr>
              <a:t> </a:t>
            </a:r>
            <a:r>
              <a:rPr lang="en-US" altLang="en-US" sz="3335" b="1" dirty="0"/>
              <a:t>- </a:t>
            </a:r>
            <a:r>
              <a:rPr lang="en-US" altLang="en-GB" sz="3600" b="1" dirty="0">
                <a:latin typeface="Arial" panose="020B0604020202020204" pitchFamily="34" charset="0"/>
                <a:cs typeface="Arial" panose="020B0604020202020204" pitchFamily="34" charset="0"/>
              </a:rPr>
              <a:t>2437694</a:t>
            </a:r>
            <a:endParaRPr lang="en-US" altLang="en-US" sz="3335" b="1" dirty="0"/>
          </a:p>
          <a:p>
            <a:endParaRPr lang="en-US" sz="3335" dirty="0"/>
          </a:p>
          <a:p>
            <a:endParaRPr lang="en-AU" sz="3335" dirty="0"/>
          </a:p>
        </p:txBody>
      </p:sp>
    </p:spTree>
    <p:extLst>
      <p:ext uri="{BB962C8B-B14F-4D97-AF65-F5344CB8AC3E}">
        <p14:creationId xmlns:p14="http://schemas.microsoft.com/office/powerpoint/2010/main" val="38077953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BE7C57A-5B5D-A85C-22EC-3E6BFF47F8FF}"/>
              </a:ext>
            </a:extLst>
          </p:cNvPr>
          <p:cNvSpPr>
            <a:spLocks noGrp="1"/>
          </p:cNvSpPr>
          <p:nvPr>
            <p:ph type="title"/>
          </p:nvPr>
        </p:nvSpPr>
        <p:spPr/>
        <p:txBody>
          <a:bodyPr/>
          <a:lstStyle/>
          <a:p>
            <a:endParaRPr lang="en-GB"/>
          </a:p>
        </p:txBody>
      </p:sp>
      <p:pic>
        <p:nvPicPr>
          <p:cNvPr id="5" name="Content Placeholder 4" descr="A close-up of a hand writing">
            <a:extLst>
              <a:ext uri="{FF2B5EF4-FFF2-40B4-BE49-F238E27FC236}">
                <a16:creationId xmlns:a16="http://schemas.microsoft.com/office/drawing/2014/main" xmlns="" id="{859A5A57-E745-0928-5619-06E0B42EC4DC}"/>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0"/>
            <a:ext cx="12192000" cy="6053481"/>
          </a:xfrm>
        </p:spPr>
      </p:pic>
      <p:sp>
        <p:nvSpPr>
          <p:cNvPr id="3" name="Footer Placeholder 5">
            <a:extLst>
              <a:ext uri="{FF2B5EF4-FFF2-40B4-BE49-F238E27FC236}">
                <a16:creationId xmlns:a16="http://schemas.microsoft.com/office/drawing/2014/main" xmlns="" id="{8751A1FF-A417-363C-40DB-43F6B27C188C}"/>
              </a:ext>
            </a:extLst>
          </p:cNvPr>
          <p:cNvSpPr>
            <a:spLocks noGrp="1"/>
          </p:cNvSpPr>
          <p:nvPr>
            <p:ph type="ftr" sz="quarter" idx="11"/>
          </p:nvPr>
        </p:nvSpPr>
        <p:spPr>
          <a:xfrm>
            <a:off x="10579883" y="6428267"/>
            <a:ext cx="1370120" cy="309201"/>
          </a:xfrm>
        </p:spPr>
        <p:txBody>
          <a:bodyPr/>
          <a:lstStyle/>
          <a:p>
            <a:r>
              <a:rPr lang="en-AU" dirty="0">
                <a:solidFill>
                  <a:schemeClr val="bg1"/>
                </a:solidFill>
              </a:rPr>
              <a:t>GITA</a:t>
            </a:r>
          </a:p>
        </p:txBody>
      </p:sp>
    </p:spTree>
    <p:extLst>
      <p:ext uri="{BB962C8B-B14F-4D97-AF65-F5344CB8AC3E}">
        <p14:creationId xmlns:p14="http://schemas.microsoft.com/office/powerpoint/2010/main" val="6935505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4AC6C1E-BFC7-FA5B-0689-A0B79974C819}"/>
              </a:ext>
            </a:extLst>
          </p:cNvPr>
          <p:cNvSpPr>
            <a:spLocks noGrp="1"/>
          </p:cNvSpPr>
          <p:nvPr>
            <p:ph type="title"/>
          </p:nvPr>
        </p:nvSpPr>
        <p:spPr/>
        <p:txBody>
          <a:bodyPr>
            <a:normAutofit fontScale="90000"/>
          </a:bodyPr>
          <a:lstStyle/>
          <a:p>
            <a:pPr algn="ctr"/>
            <a:r>
              <a:rPr lang="en-AU" b="1" dirty="0"/>
              <a:t>TASK 1</a:t>
            </a:r>
            <a:br>
              <a:rPr lang="en-AU" b="1" dirty="0"/>
            </a:br>
            <a:r>
              <a:rPr lang="en-AU" b="1" dirty="0"/>
              <a:t>Introduction to the Issue</a:t>
            </a:r>
            <a:r>
              <a:rPr lang="en-AU" dirty="0"/>
              <a:t/>
            </a:r>
            <a:br>
              <a:rPr lang="en-AU" dirty="0"/>
            </a:br>
            <a:endParaRPr lang="en-AU" dirty="0"/>
          </a:p>
        </p:txBody>
      </p:sp>
      <p:sp>
        <p:nvSpPr>
          <p:cNvPr id="3" name="Content Placeholder 2">
            <a:extLst>
              <a:ext uri="{FF2B5EF4-FFF2-40B4-BE49-F238E27FC236}">
                <a16:creationId xmlns:a16="http://schemas.microsoft.com/office/drawing/2014/main" xmlns="" id="{2C63A1CC-EB24-51CC-6FB0-7732D7D066AD}"/>
              </a:ext>
            </a:extLst>
          </p:cNvPr>
          <p:cNvSpPr>
            <a:spLocks noGrp="1"/>
          </p:cNvSpPr>
          <p:nvPr>
            <p:ph idx="1"/>
          </p:nvPr>
        </p:nvSpPr>
        <p:spPr/>
        <p:txBody>
          <a:bodyPr/>
          <a:lstStyle/>
          <a:p>
            <a:pPr marL="0" indent="0">
              <a:buNone/>
            </a:pPr>
            <a:r>
              <a:rPr lang="en-US" dirty="0"/>
              <a:t>   </a:t>
            </a:r>
            <a:endParaRPr lang="en-AU" dirty="0"/>
          </a:p>
        </p:txBody>
      </p:sp>
      <p:sp>
        <p:nvSpPr>
          <p:cNvPr id="4" name="Rectangle 3">
            <a:extLst>
              <a:ext uri="{FF2B5EF4-FFF2-40B4-BE49-F238E27FC236}">
                <a16:creationId xmlns:a16="http://schemas.microsoft.com/office/drawing/2014/main" xmlns="" id="{C132AC00-0B13-8A1A-5EA0-4DE5383E58BF}"/>
              </a:ext>
            </a:extLst>
          </p:cNvPr>
          <p:cNvSpPr/>
          <p:nvPr/>
        </p:nvSpPr>
        <p:spPr>
          <a:xfrm>
            <a:off x="1886552" y="2015733"/>
            <a:ext cx="6429675" cy="93971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r>
              <a:rPr lang="en-AU" dirty="0"/>
              <a:t>Sexual health has still been a critical area in the UK, which poses a serious challenge to young adults in the age bracket (15-24). </a:t>
            </a:r>
          </a:p>
        </p:txBody>
      </p:sp>
      <p:sp>
        <p:nvSpPr>
          <p:cNvPr id="5" name="Rectangle 4">
            <a:extLst>
              <a:ext uri="{FF2B5EF4-FFF2-40B4-BE49-F238E27FC236}">
                <a16:creationId xmlns:a16="http://schemas.microsoft.com/office/drawing/2014/main" xmlns="" id="{7E2D7C2C-2DCC-83E9-E08D-14B4A856344A}"/>
              </a:ext>
            </a:extLst>
          </p:cNvPr>
          <p:cNvSpPr/>
          <p:nvPr/>
        </p:nvSpPr>
        <p:spPr>
          <a:xfrm>
            <a:off x="1886551" y="3117423"/>
            <a:ext cx="6429675" cy="1002725"/>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r>
              <a:rPr lang="en-AU" dirty="0"/>
              <a:t>Although they are aware, this population still has the highest incidence of sexually transmitted infections (STIs) (Mitchell et al., 2016). </a:t>
            </a:r>
          </a:p>
        </p:txBody>
      </p:sp>
      <p:sp>
        <p:nvSpPr>
          <p:cNvPr id="6" name="Rectangle 5">
            <a:extLst>
              <a:ext uri="{FF2B5EF4-FFF2-40B4-BE49-F238E27FC236}">
                <a16:creationId xmlns:a16="http://schemas.microsoft.com/office/drawing/2014/main" xmlns="" id="{F31F6F0B-0F49-2468-38A0-25A2081DA659}"/>
              </a:ext>
            </a:extLst>
          </p:cNvPr>
          <p:cNvSpPr/>
          <p:nvPr/>
        </p:nvSpPr>
        <p:spPr>
          <a:xfrm>
            <a:off x="1886551" y="4282127"/>
            <a:ext cx="6429675" cy="108877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r>
              <a:rPr lang="en-AU" dirty="0"/>
              <a:t>The risk of unsafe sexual practices needs to be addressed by focusing on health promotion to minimise the risk of infections, enhance well-being, and promote fair access to sexual health services.</a:t>
            </a:r>
          </a:p>
        </p:txBody>
      </p:sp>
      <p:pic>
        <p:nvPicPr>
          <p:cNvPr id="8" name="Picture 7">
            <a:extLst>
              <a:ext uri="{FF2B5EF4-FFF2-40B4-BE49-F238E27FC236}">
                <a16:creationId xmlns:a16="http://schemas.microsoft.com/office/drawing/2014/main" xmlns="" id="{A476A50D-C595-09E0-723E-2ACF6386884A}"/>
              </a:ext>
            </a:extLst>
          </p:cNvPr>
          <p:cNvPicPr>
            <a:picLocks noChangeAspect="1"/>
          </p:cNvPicPr>
          <p:nvPr/>
        </p:nvPicPr>
        <p:blipFill>
          <a:blip r:embed="rId2"/>
          <a:stretch>
            <a:fillRect/>
          </a:stretch>
        </p:blipFill>
        <p:spPr>
          <a:xfrm>
            <a:off x="8644992" y="2542138"/>
            <a:ext cx="2844834" cy="2183866"/>
          </a:xfrm>
          <a:prstGeom prst="rect">
            <a:avLst/>
          </a:prstGeom>
        </p:spPr>
      </p:pic>
      <p:sp>
        <p:nvSpPr>
          <p:cNvPr id="10" name="TextBox 9">
            <a:extLst>
              <a:ext uri="{FF2B5EF4-FFF2-40B4-BE49-F238E27FC236}">
                <a16:creationId xmlns:a16="http://schemas.microsoft.com/office/drawing/2014/main" xmlns="" id="{E5418D10-2440-BEA5-129A-2999F578FF76}"/>
              </a:ext>
            </a:extLst>
          </p:cNvPr>
          <p:cNvSpPr txBox="1"/>
          <p:nvPr/>
        </p:nvSpPr>
        <p:spPr>
          <a:xfrm>
            <a:off x="9413507" y="4819175"/>
            <a:ext cx="2276614" cy="276999"/>
          </a:xfrm>
          <a:prstGeom prst="rect">
            <a:avLst/>
          </a:prstGeom>
          <a:noFill/>
        </p:spPr>
        <p:txBody>
          <a:bodyPr wrap="square" rtlCol="0">
            <a:spAutoFit/>
          </a:bodyPr>
          <a:lstStyle/>
          <a:p>
            <a:r>
              <a:rPr lang="en-US" sz="1200" dirty="0"/>
              <a:t>Source: Brook (2024)</a:t>
            </a:r>
            <a:endParaRPr lang="en-AU" sz="1200" dirty="0"/>
          </a:p>
        </p:txBody>
      </p:sp>
      <p:sp>
        <p:nvSpPr>
          <p:cNvPr id="7" name="Footer Placeholder 5">
            <a:extLst>
              <a:ext uri="{FF2B5EF4-FFF2-40B4-BE49-F238E27FC236}">
                <a16:creationId xmlns:a16="http://schemas.microsoft.com/office/drawing/2014/main" xmlns="" id="{B2887E46-4813-80BF-4704-38C8452982E3}"/>
              </a:ext>
            </a:extLst>
          </p:cNvPr>
          <p:cNvSpPr>
            <a:spLocks noGrp="1"/>
          </p:cNvSpPr>
          <p:nvPr>
            <p:ph type="ftr" sz="quarter" idx="11"/>
          </p:nvPr>
        </p:nvSpPr>
        <p:spPr>
          <a:xfrm>
            <a:off x="10579883" y="6428267"/>
            <a:ext cx="1370120" cy="309201"/>
          </a:xfrm>
        </p:spPr>
        <p:txBody>
          <a:bodyPr/>
          <a:lstStyle/>
          <a:p>
            <a:r>
              <a:rPr lang="en-AU" dirty="0">
                <a:solidFill>
                  <a:schemeClr val="bg1"/>
                </a:solidFill>
              </a:rPr>
              <a:t>GITA</a:t>
            </a:r>
          </a:p>
        </p:txBody>
      </p:sp>
    </p:spTree>
    <p:extLst>
      <p:ext uri="{BB962C8B-B14F-4D97-AF65-F5344CB8AC3E}">
        <p14:creationId xmlns:p14="http://schemas.microsoft.com/office/powerpoint/2010/main" val="25501991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BCA788E-1592-899E-E814-22C42B1547E0}"/>
              </a:ext>
            </a:extLst>
          </p:cNvPr>
          <p:cNvSpPr>
            <a:spLocks noGrp="1"/>
          </p:cNvSpPr>
          <p:nvPr>
            <p:ph type="title"/>
          </p:nvPr>
        </p:nvSpPr>
        <p:spPr/>
        <p:txBody>
          <a:bodyPr/>
          <a:lstStyle/>
          <a:p>
            <a:pPr algn="ctr"/>
            <a:r>
              <a:rPr lang="en-AU" b="1" dirty="0"/>
              <a:t>National and Local Context</a:t>
            </a:r>
            <a:r>
              <a:rPr lang="en-AU" dirty="0"/>
              <a:t/>
            </a:r>
            <a:br>
              <a:rPr lang="en-AU" dirty="0"/>
            </a:br>
            <a:endParaRPr lang="en-AU" dirty="0"/>
          </a:p>
        </p:txBody>
      </p:sp>
      <p:graphicFrame>
        <p:nvGraphicFramePr>
          <p:cNvPr id="4" name="Content Placeholder 3">
            <a:extLst>
              <a:ext uri="{FF2B5EF4-FFF2-40B4-BE49-F238E27FC236}">
                <a16:creationId xmlns:a16="http://schemas.microsoft.com/office/drawing/2014/main" xmlns="" id="{0AF913D5-811C-FBAC-79C9-98CDEF62E09C}"/>
              </a:ext>
            </a:extLst>
          </p:cNvPr>
          <p:cNvGraphicFramePr>
            <a:graphicFrameLocks noGrp="1"/>
          </p:cNvGraphicFramePr>
          <p:nvPr>
            <p:ph idx="1"/>
            <p:extLst>
              <p:ext uri="{D42A27DB-BD31-4B8C-83A1-F6EECF244321}">
                <p14:modId xmlns:p14="http://schemas.microsoft.com/office/powerpoint/2010/main" val="3953394524"/>
              </p:ext>
            </p:extLst>
          </p:nvPr>
        </p:nvGraphicFramePr>
        <p:xfrm>
          <a:off x="1450975" y="2016125"/>
          <a:ext cx="6258861" cy="3449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7" name="Picture 6">
            <a:extLst>
              <a:ext uri="{FF2B5EF4-FFF2-40B4-BE49-F238E27FC236}">
                <a16:creationId xmlns:a16="http://schemas.microsoft.com/office/drawing/2014/main" xmlns="" id="{B0645D40-F9A7-4101-6CEB-55D7C87C3C60}"/>
              </a:ext>
            </a:extLst>
          </p:cNvPr>
          <p:cNvPicPr>
            <a:picLocks noChangeAspect="1"/>
          </p:cNvPicPr>
          <p:nvPr/>
        </p:nvPicPr>
        <p:blipFill>
          <a:blip r:embed="rId7"/>
          <a:stretch>
            <a:fillRect/>
          </a:stretch>
        </p:blipFill>
        <p:spPr>
          <a:xfrm>
            <a:off x="7969718" y="2425567"/>
            <a:ext cx="3272589" cy="2578680"/>
          </a:xfrm>
          <a:prstGeom prst="rect">
            <a:avLst/>
          </a:prstGeom>
        </p:spPr>
      </p:pic>
      <p:sp>
        <p:nvSpPr>
          <p:cNvPr id="9" name="TextBox 8">
            <a:extLst>
              <a:ext uri="{FF2B5EF4-FFF2-40B4-BE49-F238E27FC236}">
                <a16:creationId xmlns:a16="http://schemas.microsoft.com/office/drawing/2014/main" xmlns="" id="{546B7631-50F9-ACAC-97C2-5427543FF91C}"/>
              </a:ext>
            </a:extLst>
          </p:cNvPr>
          <p:cNvSpPr txBox="1"/>
          <p:nvPr/>
        </p:nvSpPr>
        <p:spPr>
          <a:xfrm>
            <a:off x="8215401" y="5085870"/>
            <a:ext cx="3734602" cy="276999"/>
          </a:xfrm>
          <a:prstGeom prst="rect">
            <a:avLst/>
          </a:prstGeom>
          <a:noFill/>
        </p:spPr>
        <p:txBody>
          <a:bodyPr wrap="square" rtlCol="0">
            <a:spAutoFit/>
          </a:bodyPr>
          <a:lstStyle/>
          <a:p>
            <a:r>
              <a:rPr lang="en-US" sz="1200" dirty="0"/>
              <a:t>Source: UK Health Security Agency (UKSHA) (2024)</a:t>
            </a:r>
            <a:endParaRPr lang="en-AU" sz="1200" dirty="0"/>
          </a:p>
        </p:txBody>
      </p:sp>
      <p:sp>
        <p:nvSpPr>
          <p:cNvPr id="6" name="Footer Placeholder 5">
            <a:extLst>
              <a:ext uri="{FF2B5EF4-FFF2-40B4-BE49-F238E27FC236}">
                <a16:creationId xmlns:a16="http://schemas.microsoft.com/office/drawing/2014/main" xmlns="" id="{DE7FB991-F54F-1870-C60F-A7D0F1ED013B}"/>
              </a:ext>
            </a:extLst>
          </p:cNvPr>
          <p:cNvSpPr>
            <a:spLocks noGrp="1"/>
          </p:cNvSpPr>
          <p:nvPr>
            <p:ph type="ftr" sz="quarter" idx="11"/>
          </p:nvPr>
        </p:nvSpPr>
        <p:spPr>
          <a:xfrm>
            <a:off x="10579883" y="6428267"/>
            <a:ext cx="1370120" cy="309201"/>
          </a:xfrm>
        </p:spPr>
        <p:txBody>
          <a:bodyPr/>
          <a:lstStyle/>
          <a:p>
            <a:r>
              <a:rPr lang="en-AU" dirty="0">
                <a:solidFill>
                  <a:schemeClr val="bg1"/>
                </a:solidFill>
              </a:rPr>
              <a:t>GITA</a:t>
            </a:r>
          </a:p>
        </p:txBody>
      </p:sp>
    </p:spTree>
    <p:extLst>
      <p:ext uri="{BB962C8B-B14F-4D97-AF65-F5344CB8AC3E}">
        <p14:creationId xmlns:p14="http://schemas.microsoft.com/office/powerpoint/2010/main" val="7336996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F0AE908-5A5D-859A-17FD-16B232CC4856}"/>
              </a:ext>
            </a:extLst>
          </p:cNvPr>
          <p:cNvSpPr>
            <a:spLocks noGrp="1"/>
          </p:cNvSpPr>
          <p:nvPr>
            <p:ph type="title"/>
          </p:nvPr>
        </p:nvSpPr>
        <p:spPr/>
        <p:txBody>
          <a:bodyPr/>
          <a:lstStyle/>
          <a:p>
            <a:pPr algn="ctr"/>
            <a:r>
              <a:rPr lang="en-AU" b="1" dirty="0"/>
              <a:t>Target Population</a:t>
            </a:r>
            <a:endParaRPr lang="en-AU" dirty="0"/>
          </a:p>
        </p:txBody>
      </p:sp>
      <p:sp>
        <p:nvSpPr>
          <p:cNvPr id="3" name="Content Placeholder 2">
            <a:extLst>
              <a:ext uri="{FF2B5EF4-FFF2-40B4-BE49-F238E27FC236}">
                <a16:creationId xmlns:a16="http://schemas.microsoft.com/office/drawing/2014/main" xmlns="" id="{409B0535-6141-C513-4986-EFB78611C4CD}"/>
              </a:ext>
            </a:extLst>
          </p:cNvPr>
          <p:cNvSpPr>
            <a:spLocks noGrp="1"/>
          </p:cNvSpPr>
          <p:nvPr>
            <p:ph idx="1"/>
          </p:nvPr>
        </p:nvSpPr>
        <p:spPr/>
        <p:txBody>
          <a:bodyPr/>
          <a:lstStyle/>
          <a:p>
            <a:pPr marL="0" indent="0">
              <a:buNone/>
            </a:pPr>
            <a:r>
              <a:rPr lang="en-US" dirty="0"/>
              <a:t> </a:t>
            </a:r>
            <a:endParaRPr lang="en-AU" dirty="0"/>
          </a:p>
        </p:txBody>
      </p:sp>
      <p:sp>
        <p:nvSpPr>
          <p:cNvPr id="5" name="Rectangle 4">
            <a:extLst>
              <a:ext uri="{FF2B5EF4-FFF2-40B4-BE49-F238E27FC236}">
                <a16:creationId xmlns:a16="http://schemas.microsoft.com/office/drawing/2014/main" xmlns="" id="{75C4005C-8330-3FB1-CB86-4BFF395B4283}"/>
              </a:ext>
            </a:extLst>
          </p:cNvPr>
          <p:cNvSpPr/>
          <p:nvPr/>
        </p:nvSpPr>
        <p:spPr>
          <a:xfrm>
            <a:off x="1886553" y="2015732"/>
            <a:ext cx="6516303" cy="117504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r>
              <a:rPr lang="en-US" dirty="0"/>
              <a:t>Young adults aged </a:t>
            </a:r>
            <a:r>
              <a:rPr lang="en-US" b="1" dirty="0"/>
              <a:t>15–24</a:t>
            </a:r>
            <a:r>
              <a:rPr lang="en-US" dirty="0"/>
              <a:t> are the most vulnerable to sexually transmitted infections (STIs) in the UK. </a:t>
            </a:r>
            <a:endParaRPr lang="en-AU" dirty="0"/>
          </a:p>
        </p:txBody>
      </p:sp>
      <p:sp>
        <p:nvSpPr>
          <p:cNvPr id="6" name="Rectangle 5">
            <a:extLst>
              <a:ext uri="{FF2B5EF4-FFF2-40B4-BE49-F238E27FC236}">
                <a16:creationId xmlns:a16="http://schemas.microsoft.com/office/drawing/2014/main" xmlns="" id="{F24CDFCD-58D0-F298-BBB6-21B9BC6A4B79}"/>
              </a:ext>
            </a:extLst>
          </p:cNvPr>
          <p:cNvSpPr/>
          <p:nvPr/>
        </p:nvSpPr>
        <p:spPr>
          <a:xfrm>
            <a:off x="1886552" y="3351589"/>
            <a:ext cx="6516304" cy="1008656"/>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r>
              <a:rPr lang="en-US" dirty="0"/>
              <a:t>UKHSA (2024) reports that this age group accounts for the </a:t>
            </a:r>
            <a:r>
              <a:rPr lang="en-US" b="1" dirty="0"/>
              <a:t>highest proportion of new STI diagnoses</a:t>
            </a:r>
            <a:r>
              <a:rPr lang="en-US" dirty="0"/>
              <a:t>, with rates increasing by </a:t>
            </a:r>
            <a:r>
              <a:rPr lang="en-US" b="1" dirty="0"/>
              <a:t>26% between 2021–2023 (</a:t>
            </a:r>
            <a:r>
              <a:rPr lang="en-US" dirty="0"/>
              <a:t>UK Health Security Agency, 2024).</a:t>
            </a:r>
            <a:endParaRPr lang="en-AU" dirty="0"/>
          </a:p>
        </p:txBody>
      </p:sp>
      <p:sp>
        <p:nvSpPr>
          <p:cNvPr id="7" name="Rectangle 6">
            <a:extLst>
              <a:ext uri="{FF2B5EF4-FFF2-40B4-BE49-F238E27FC236}">
                <a16:creationId xmlns:a16="http://schemas.microsoft.com/office/drawing/2014/main" xmlns="" id="{97F6423D-95B0-EF1B-456D-9E210D651B2F}"/>
              </a:ext>
            </a:extLst>
          </p:cNvPr>
          <p:cNvSpPr/>
          <p:nvPr/>
        </p:nvSpPr>
        <p:spPr>
          <a:xfrm>
            <a:off x="1886551" y="4453279"/>
            <a:ext cx="6516303" cy="117504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r>
              <a:rPr lang="en-US" dirty="0"/>
              <a:t>Risk factors include </a:t>
            </a:r>
            <a:r>
              <a:rPr lang="en-US" b="1" dirty="0"/>
              <a:t>multiple partners</a:t>
            </a:r>
            <a:r>
              <a:rPr lang="en-US" dirty="0"/>
              <a:t>, </a:t>
            </a:r>
            <a:r>
              <a:rPr lang="en-US" b="1" dirty="0"/>
              <a:t>inconsistent condom use</a:t>
            </a:r>
            <a:r>
              <a:rPr lang="en-US" dirty="0"/>
              <a:t>, and </a:t>
            </a:r>
            <a:r>
              <a:rPr lang="en-US" b="1" dirty="0"/>
              <a:t>low screening uptake</a:t>
            </a:r>
            <a:r>
              <a:rPr lang="en-US" dirty="0"/>
              <a:t>, making targeted sexual health promotion essential.</a:t>
            </a:r>
            <a:endParaRPr lang="en-AU" dirty="0"/>
          </a:p>
        </p:txBody>
      </p:sp>
      <p:sp>
        <p:nvSpPr>
          <p:cNvPr id="4" name="TextBox 3">
            <a:extLst>
              <a:ext uri="{FF2B5EF4-FFF2-40B4-BE49-F238E27FC236}">
                <a16:creationId xmlns:a16="http://schemas.microsoft.com/office/drawing/2014/main" xmlns="" id="{A3A53113-953A-20F5-CD74-FDDFC7638C9E}"/>
              </a:ext>
            </a:extLst>
          </p:cNvPr>
          <p:cNvSpPr txBox="1"/>
          <p:nvPr/>
        </p:nvSpPr>
        <p:spPr>
          <a:xfrm>
            <a:off x="9115124" y="2579571"/>
            <a:ext cx="721895" cy="365760"/>
          </a:xfrm>
          <a:prstGeom prst="rect">
            <a:avLst/>
          </a:prstGeom>
          <a:noFill/>
        </p:spPr>
        <p:txBody>
          <a:bodyPr wrap="square" rtlCol="0">
            <a:spAutoFit/>
          </a:bodyPr>
          <a:lstStyle/>
          <a:p>
            <a:endParaRPr lang="en-AU" dirty="0"/>
          </a:p>
        </p:txBody>
      </p:sp>
      <p:sp>
        <p:nvSpPr>
          <p:cNvPr id="9" name="TextBox 8">
            <a:extLst>
              <a:ext uri="{FF2B5EF4-FFF2-40B4-BE49-F238E27FC236}">
                <a16:creationId xmlns:a16="http://schemas.microsoft.com/office/drawing/2014/main" xmlns="" id="{73CBD2B9-56BB-F288-66AD-A90746859EB1}"/>
              </a:ext>
            </a:extLst>
          </p:cNvPr>
          <p:cNvSpPr txBox="1"/>
          <p:nvPr/>
        </p:nvSpPr>
        <p:spPr>
          <a:xfrm>
            <a:off x="8808950" y="5097012"/>
            <a:ext cx="2779867" cy="246221"/>
          </a:xfrm>
          <a:prstGeom prst="rect">
            <a:avLst/>
          </a:prstGeom>
          <a:noFill/>
        </p:spPr>
        <p:txBody>
          <a:bodyPr wrap="square" rtlCol="0">
            <a:spAutoFit/>
          </a:bodyPr>
          <a:lstStyle/>
          <a:p>
            <a:r>
              <a:rPr lang="en-US" sz="1000" dirty="0"/>
              <a:t>Source: UK Health Security Agency (2024)</a:t>
            </a:r>
            <a:endParaRPr lang="en-AU" sz="1000" dirty="0"/>
          </a:p>
        </p:txBody>
      </p:sp>
      <p:pic>
        <p:nvPicPr>
          <p:cNvPr id="10" name="Picture 9">
            <a:extLst>
              <a:ext uri="{FF2B5EF4-FFF2-40B4-BE49-F238E27FC236}">
                <a16:creationId xmlns:a16="http://schemas.microsoft.com/office/drawing/2014/main" xmlns="" id="{4431B6D2-5EAE-71EF-49ED-1DD811784437}"/>
              </a:ext>
            </a:extLst>
          </p:cNvPr>
          <p:cNvPicPr>
            <a:picLocks noChangeAspect="1"/>
          </p:cNvPicPr>
          <p:nvPr/>
        </p:nvPicPr>
        <p:blipFill>
          <a:blip r:embed="rId2"/>
          <a:stretch>
            <a:fillRect/>
          </a:stretch>
        </p:blipFill>
        <p:spPr>
          <a:xfrm>
            <a:off x="8534871" y="2320740"/>
            <a:ext cx="2954955" cy="2594375"/>
          </a:xfrm>
          <a:prstGeom prst="rect">
            <a:avLst/>
          </a:prstGeom>
        </p:spPr>
      </p:pic>
      <p:sp>
        <p:nvSpPr>
          <p:cNvPr id="8" name="Footer Placeholder 5">
            <a:extLst>
              <a:ext uri="{FF2B5EF4-FFF2-40B4-BE49-F238E27FC236}">
                <a16:creationId xmlns:a16="http://schemas.microsoft.com/office/drawing/2014/main" xmlns="" id="{E2C5B1F5-8A74-D306-CF4A-4D91BC8E4851}"/>
              </a:ext>
            </a:extLst>
          </p:cNvPr>
          <p:cNvSpPr>
            <a:spLocks noGrp="1"/>
          </p:cNvSpPr>
          <p:nvPr>
            <p:ph type="ftr" sz="quarter" idx="11"/>
          </p:nvPr>
        </p:nvSpPr>
        <p:spPr>
          <a:xfrm>
            <a:off x="10579883" y="6428267"/>
            <a:ext cx="1370120" cy="309201"/>
          </a:xfrm>
        </p:spPr>
        <p:txBody>
          <a:bodyPr/>
          <a:lstStyle/>
          <a:p>
            <a:r>
              <a:rPr lang="en-AU" dirty="0">
                <a:solidFill>
                  <a:schemeClr val="bg1"/>
                </a:solidFill>
              </a:rPr>
              <a:t>GITA</a:t>
            </a:r>
          </a:p>
        </p:txBody>
      </p:sp>
    </p:spTree>
    <p:extLst>
      <p:ext uri="{BB962C8B-B14F-4D97-AF65-F5344CB8AC3E}">
        <p14:creationId xmlns:p14="http://schemas.microsoft.com/office/powerpoint/2010/main" val="13252951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E0A29F2-6594-BFF4-35AD-ED328CFF74F4}"/>
              </a:ext>
            </a:extLst>
          </p:cNvPr>
          <p:cNvSpPr>
            <a:spLocks noGrp="1"/>
          </p:cNvSpPr>
          <p:nvPr>
            <p:ph type="title"/>
          </p:nvPr>
        </p:nvSpPr>
        <p:spPr/>
        <p:txBody>
          <a:bodyPr/>
          <a:lstStyle/>
          <a:p>
            <a:pPr algn="ctr"/>
            <a:r>
              <a:rPr lang="en-AU" b="1" dirty="0"/>
              <a:t>Rationale for the Campaign</a:t>
            </a:r>
            <a:endParaRPr lang="en-AU" dirty="0"/>
          </a:p>
        </p:txBody>
      </p:sp>
      <p:graphicFrame>
        <p:nvGraphicFramePr>
          <p:cNvPr id="4" name="Content Placeholder 3">
            <a:extLst>
              <a:ext uri="{FF2B5EF4-FFF2-40B4-BE49-F238E27FC236}">
                <a16:creationId xmlns:a16="http://schemas.microsoft.com/office/drawing/2014/main" xmlns="" id="{0F936361-5E61-A85D-80FE-65CCAD7A1F7E}"/>
              </a:ext>
            </a:extLst>
          </p:cNvPr>
          <p:cNvGraphicFramePr>
            <a:graphicFrameLocks noGrp="1"/>
          </p:cNvGraphicFramePr>
          <p:nvPr>
            <p:ph idx="1"/>
            <p:extLst>
              <p:ext uri="{D42A27DB-BD31-4B8C-83A1-F6EECF244321}">
                <p14:modId xmlns:p14="http://schemas.microsoft.com/office/powerpoint/2010/main" val="1068721235"/>
              </p:ext>
            </p:extLst>
          </p:nvPr>
        </p:nvGraphicFramePr>
        <p:xfrm>
          <a:off x="1450975" y="2016125"/>
          <a:ext cx="9604375" cy="3449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Footer Placeholder 5">
            <a:extLst>
              <a:ext uri="{FF2B5EF4-FFF2-40B4-BE49-F238E27FC236}">
                <a16:creationId xmlns:a16="http://schemas.microsoft.com/office/drawing/2014/main" xmlns="" id="{6F095355-B322-E0B8-5BF5-6EA16EFBA4FD}"/>
              </a:ext>
            </a:extLst>
          </p:cNvPr>
          <p:cNvSpPr>
            <a:spLocks noGrp="1"/>
          </p:cNvSpPr>
          <p:nvPr>
            <p:ph type="ftr" sz="quarter" idx="11"/>
          </p:nvPr>
        </p:nvSpPr>
        <p:spPr>
          <a:xfrm>
            <a:off x="10579883" y="6428267"/>
            <a:ext cx="1370120" cy="309201"/>
          </a:xfrm>
        </p:spPr>
        <p:txBody>
          <a:bodyPr/>
          <a:lstStyle/>
          <a:p>
            <a:r>
              <a:rPr lang="en-AU" dirty="0">
                <a:solidFill>
                  <a:schemeClr val="bg1"/>
                </a:solidFill>
              </a:rPr>
              <a:t>GITA</a:t>
            </a:r>
          </a:p>
        </p:txBody>
      </p:sp>
    </p:spTree>
    <p:extLst>
      <p:ext uri="{BB962C8B-B14F-4D97-AF65-F5344CB8AC3E}">
        <p14:creationId xmlns:p14="http://schemas.microsoft.com/office/powerpoint/2010/main" val="15798107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26BE053-1725-08B6-508C-58AD03B71680}"/>
              </a:ext>
            </a:extLst>
          </p:cNvPr>
          <p:cNvSpPr>
            <a:spLocks noGrp="1"/>
          </p:cNvSpPr>
          <p:nvPr>
            <p:ph type="title"/>
          </p:nvPr>
        </p:nvSpPr>
        <p:spPr/>
        <p:txBody>
          <a:bodyPr/>
          <a:lstStyle/>
          <a:p>
            <a:pPr algn="ctr"/>
            <a:r>
              <a:rPr lang="en-AU" b="1" dirty="0"/>
              <a:t>National Guidelines</a:t>
            </a:r>
            <a:r>
              <a:rPr lang="en-AU" dirty="0"/>
              <a:t/>
            </a:r>
            <a:br>
              <a:rPr lang="en-AU" dirty="0"/>
            </a:br>
            <a:endParaRPr lang="en-AU" dirty="0"/>
          </a:p>
        </p:txBody>
      </p:sp>
      <p:graphicFrame>
        <p:nvGraphicFramePr>
          <p:cNvPr id="5" name="Content Placeholder 3">
            <a:extLst>
              <a:ext uri="{FF2B5EF4-FFF2-40B4-BE49-F238E27FC236}">
                <a16:creationId xmlns:a16="http://schemas.microsoft.com/office/drawing/2014/main" xmlns="" id="{C1B1EFA2-85D1-7938-A69C-EB408AEEB0AF}"/>
              </a:ext>
            </a:extLst>
          </p:cNvPr>
          <p:cNvGraphicFramePr>
            <a:graphicFrameLocks noGrp="1"/>
          </p:cNvGraphicFramePr>
          <p:nvPr>
            <p:ph idx="1"/>
            <p:extLst>
              <p:ext uri="{D42A27DB-BD31-4B8C-83A1-F6EECF244321}">
                <p14:modId xmlns:p14="http://schemas.microsoft.com/office/powerpoint/2010/main" val="805205804"/>
              </p:ext>
            </p:extLst>
          </p:nvPr>
        </p:nvGraphicFramePr>
        <p:xfrm>
          <a:off x="1450975" y="2016125"/>
          <a:ext cx="9604375" cy="3449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Footer Placeholder 5">
            <a:extLst>
              <a:ext uri="{FF2B5EF4-FFF2-40B4-BE49-F238E27FC236}">
                <a16:creationId xmlns:a16="http://schemas.microsoft.com/office/drawing/2014/main" xmlns="" id="{4A1F929F-5036-CF7C-803D-D9DE6C8B56C7}"/>
              </a:ext>
            </a:extLst>
          </p:cNvPr>
          <p:cNvSpPr>
            <a:spLocks noGrp="1"/>
          </p:cNvSpPr>
          <p:nvPr>
            <p:ph type="ftr" sz="quarter" idx="11"/>
          </p:nvPr>
        </p:nvSpPr>
        <p:spPr>
          <a:xfrm>
            <a:off x="10579883" y="6428267"/>
            <a:ext cx="1370120" cy="309201"/>
          </a:xfrm>
        </p:spPr>
        <p:txBody>
          <a:bodyPr/>
          <a:lstStyle/>
          <a:p>
            <a:r>
              <a:rPr lang="en-AU" dirty="0">
                <a:solidFill>
                  <a:schemeClr val="bg1"/>
                </a:solidFill>
              </a:rPr>
              <a:t>GITA</a:t>
            </a:r>
          </a:p>
        </p:txBody>
      </p:sp>
    </p:spTree>
    <p:extLst>
      <p:ext uri="{BB962C8B-B14F-4D97-AF65-F5344CB8AC3E}">
        <p14:creationId xmlns:p14="http://schemas.microsoft.com/office/powerpoint/2010/main" val="27075781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0C09999-9D0F-7CF5-29B9-FA271CC747BF}"/>
              </a:ext>
            </a:extLst>
          </p:cNvPr>
          <p:cNvSpPr>
            <a:spLocks noGrp="1"/>
          </p:cNvSpPr>
          <p:nvPr>
            <p:ph type="title"/>
          </p:nvPr>
        </p:nvSpPr>
        <p:spPr/>
        <p:txBody>
          <a:bodyPr/>
          <a:lstStyle/>
          <a:p>
            <a:r>
              <a:rPr lang="en-AU" b="1" dirty="0"/>
              <a:t>Consequences of Poor Sexual Health</a:t>
            </a:r>
            <a:r>
              <a:rPr lang="en-AU" dirty="0"/>
              <a:t/>
            </a:r>
            <a:br>
              <a:rPr lang="en-AU" dirty="0"/>
            </a:br>
            <a:endParaRPr lang="en-AU" dirty="0"/>
          </a:p>
        </p:txBody>
      </p:sp>
      <p:graphicFrame>
        <p:nvGraphicFramePr>
          <p:cNvPr id="4" name="Content Placeholder 3">
            <a:extLst>
              <a:ext uri="{FF2B5EF4-FFF2-40B4-BE49-F238E27FC236}">
                <a16:creationId xmlns:a16="http://schemas.microsoft.com/office/drawing/2014/main" xmlns="" id="{15A91B0F-74AE-4FF6-DEA5-B702821361C4}"/>
              </a:ext>
            </a:extLst>
          </p:cNvPr>
          <p:cNvGraphicFramePr>
            <a:graphicFrameLocks noGrp="1"/>
          </p:cNvGraphicFramePr>
          <p:nvPr>
            <p:ph idx="1"/>
            <p:extLst>
              <p:ext uri="{D42A27DB-BD31-4B8C-83A1-F6EECF244321}">
                <p14:modId xmlns:p14="http://schemas.microsoft.com/office/powerpoint/2010/main" val="1155689344"/>
              </p:ext>
            </p:extLst>
          </p:nvPr>
        </p:nvGraphicFramePr>
        <p:xfrm>
          <a:off x="1450975" y="2016125"/>
          <a:ext cx="9604375" cy="3449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Footer Placeholder 5">
            <a:extLst>
              <a:ext uri="{FF2B5EF4-FFF2-40B4-BE49-F238E27FC236}">
                <a16:creationId xmlns:a16="http://schemas.microsoft.com/office/drawing/2014/main" xmlns="" id="{842ACDB3-0F15-775B-3C72-38A4B2D3A112}"/>
              </a:ext>
            </a:extLst>
          </p:cNvPr>
          <p:cNvSpPr>
            <a:spLocks noGrp="1"/>
          </p:cNvSpPr>
          <p:nvPr>
            <p:ph type="ftr" sz="quarter" idx="11"/>
          </p:nvPr>
        </p:nvSpPr>
        <p:spPr>
          <a:xfrm>
            <a:off x="10579883" y="6428267"/>
            <a:ext cx="1370120" cy="309201"/>
          </a:xfrm>
        </p:spPr>
        <p:txBody>
          <a:bodyPr/>
          <a:lstStyle/>
          <a:p>
            <a:r>
              <a:rPr lang="en-AU" dirty="0">
                <a:solidFill>
                  <a:schemeClr val="bg1"/>
                </a:solidFill>
              </a:rPr>
              <a:t>GITA</a:t>
            </a:r>
          </a:p>
        </p:txBody>
      </p:sp>
    </p:spTree>
    <p:extLst>
      <p:ext uri="{BB962C8B-B14F-4D97-AF65-F5344CB8AC3E}">
        <p14:creationId xmlns:p14="http://schemas.microsoft.com/office/powerpoint/2010/main" val="30085576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EE12B40-FF3F-5A02-C0E0-159B907A849E}"/>
              </a:ext>
            </a:extLst>
          </p:cNvPr>
          <p:cNvSpPr>
            <a:spLocks noGrp="1"/>
          </p:cNvSpPr>
          <p:nvPr>
            <p:ph type="title"/>
          </p:nvPr>
        </p:nvSpPr>
        <p:spPr/>
        <p:txBody>
          <a:bodyPr/>
          <a:lstStyle/>
          <a:p>
            <a:pPr algn="ctr"/>
            <a:r>
              <a:rPr lang="en-AU" b="1" dirty="0"/>
              <a:t>Campaign Aims</a:t>
            </a:r>
            <a:r>
              <a:rPr lang="en-AU" dirty="0"/>
              <a:t/>
            </a:r>
            <a:br>
              <a:rPr lang="en-AU" dirty="0"/>
            </a:br>
            <a:endParaRPr lang="en-AU" dirty="0"/>
          </a:p>
        </p:txBody>
      </p:sp>
      <p:graphicFrame>
        <p:nvGraphicFramePr>
          <p:cNvPr id="5" name="Content Placeholder 4">
            <a:extLst>
              <a:ext uri="{FF2B5EF4-FFF2-40B4-BE49-F238E27FC236}">
                <a16:creationId xmlns:a16="http://schemas.microsoft.com/office/drawing/2014/main" xmlns="" id="{AC011CEE-EE5A-DA4B-E71B-D53BE96B0516}"/>
              </a:ext>
            </a:extLst>
          </p:cNvPr>
          <p:cNvGraphicFramePr>
            <a:graphicFrameLocks noGrp="1"/>
          </p:cNvGraphicFramePr>
          <p:nvPr>
            <p:ph idx="1"/>
            <p:extLst>
              <p:ext uri="{D42A27DB-BD31-4B8C-83A1-F6EECF244321}">
                <p14:modId xmlns:p14="http://schemas.microsoft.com/office/powerpoint/2010/main" val="38380710"/>
              </p:ext>
            </p:extLst>
          </p:nvPr>
        </p:nvGraphicFramePr>
        <p:xfrm>
          <a:off x="1450975" y="2016125"/>
          <a:ext cx="9604375" cy="3449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Footer Placeholder 5">
            <a:extLst>
              <a:ext uri="{FF2B5EF4-FFF2-40B4-BE49-F238E27FC236}">
                <a16:creationId xmlns:a16="http://schemas.microsoft.com/office/drawing/2014/main" xmlns="" id="{B12B251B-AB46-3F57-31C9-FF679AFDB91C}"/>
              </a:ext>
            </a:extLst>
          </p:cNvPr>
          <p:cNvSpPr>
            <a:spLocks noGrp="1"/>
          </p:cNvSpPr>
          <p:nvPr>
            <p:ph type="ftr" sz="quarter" idx="11"/>
          </p:nvPr>
        </p:nvSpPr>
        <p:spPr>
          <a:xfrm>
            <a:off x="10579883" y="6428267"/>
            <a:ext cx="1370120" cy="309201"/>
          </a:xfrm>
        </p:spPr>
        <p:txBody>
          <a:bodyPr/>
          <a:lstStyle/>
          <a:p>
            <a:r>
              <a:rPr lang="en-AU" dirty="0">
                <a:solidFill>
                  <a:schemeClr val="bg1"/>
                </a:solidFill>
              </a:rPr>
              <a:t>GITA</a:t>
            </a:r>
          </a:p>
        </p:txBody>
      </p:sp>
    </p:spTree>
    <p:extLst>
      <p:ext uri="{BB962C8B-B14F-4D97-AF65-F5344CB8AC3E}">
        <p14:creationId xmlns:p14="http://schemas.microsoft.com/office/powerpoint/2010/main" val="1917623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F47B371-A99B-C6F3-1C1F-47AFEF30B656}"/>
              </a:ext>
            </a:extLst>
          </p:cNvPr>
          <p:cNvSpPr>
            <a:spLocks noGrp="1"/>
          </p:cNvSpPr>
          <p:nvPr>
            <p:ph type="title"/>
          </p:nvPr>
        </p:nvSpPr>
        <p:spPr/>
        <p:txBody>
          <a:bodyPr/>
          <a:lstStyle/>
          <a:p>
            <a:pPr algn="ctr"/>
            <a:r>
              <a:rPr lang="en-AU" b="1" dirty="0"/>
              <a:t>Expected Benefits</a:t>
            </a:r>
            <a:r>
              <a:rPr lang="en-AU" dirty="0"/>
              <a:t/>
            </a:r>
            <a:br>
              <a:rPr lang="en-AU" dirty="0"/>
            </a:br>
            <a:endParaRPr lang="en-AU" dirty="0"/>
          </a:p>
        </p:txBody>
      </p:sp>
      <p:graphicFrame>
        <p:nvGraphicFramePr>
          <p:cNvPr id="4" name="Content Placeholder 3">
            <a:extLst>
              <a:ext uri="{FF2B5EF4-FFF2-40B4-BE49-F238E27FC236}">
                <a16:creationId xmlns:a16="http://schemas.microsoft.com/office/drawing/2014/main" xmlns="" id="{03BC8660-0647-DC4B-D821-C3E6902EFF3B}"/>
              </a:ext>
            </a:extLst>
          </p:cNvPr>
          <p:cNvGraphicFramePr>
            <a:graphicFrameLocks noGrp="1"/>
          </p:cNvGraphicFramePr>
          <p:nvPr>
            <p:ph idx="1"/>
            <p:extLst>
              <p:ext uri="{D42A27DB-BD31-4B8C-83A1-F6EECF244321}">
                <p14:modId xmlns:p14="http://schemas.microsoft.com/office/powerpoint/2010/main" val="4002957853"/>
              </p:ext>
            </p:extLst>
          </p:nvPr>
        </p:nvGraphicFramePr>
        <p:xfrm>
          <a:off x="1450975" y="2016125"/>
          <a:ext cx="9604375" cy="3449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Footer Placeholder 5">
            <a:extLst>
              <a:ext uri="{FF2B5EF4-FFF2-40B4-BE49-F238E27FC236}">
                <a16:creationId xmlns:a16="http://schemas.microsoft.com/office/drawing/2014/main" xmlns="" id="{6B7C1BC9-A3C5-F798-1D39-5976E8AA1AB4}"/>
              </a:ext>
            </a:extLst>
          </p:cNvPr>
          <p:cNvSpPr>
            <a:spLocks noGrp="1"/>
          </p:cNvSpPr>
          <p:nvPr>
            <p:ph type="ftr" sz="quarter" idx="11"/>
          </p:nvPr>
        </p:nvSpPr>
        <p:spPr>
          <a:xfrm>
            <a:off x="10579883" y="6428267"/>
            <a:ext cx="1370120" cy="309201"/>
          </a:xfrm>
        </p:spPr>
        <p:txBody>
          <a:bodyPr/>
          <a:lstStyle/>
          <a:p>
            <a:r>
              <a:rPr lang="en-AU" dirty="0">
                <a:solidFill>
                  <a:schemeClr val="bg1"/>
                </a:solidFill>
              </a:rPr>
              <a:t>GITA</a:t>
            </a:r>
          </a:p>
        </p:txBody>
      </p:sp>
    </p:spTree>
    <p:extLst>
      <p:ext uri="{BB962C8B-B14F-4D97-AF65-F5344CB8AC3E}">
        <p14:creationId xmlns:p14="http://schemas.microsoft.com/office/powerpoint/2010/main" val="36021758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8A250BA-CECF-9A40-2DAC-6AFD7C038828}"/>
              </a:ext>
            </a:extLst>
          </p:cNvPr>
          <p:cNvSpPr>
            <a:spLocks noGrp="1"/>
          </p:cNvSpPr>
          <p:nvPr>
            <p:ph type="title"/>
          </p:nvPr>
        </p:nvSpPr>
        <p:spPr/>
        <p:txBody>
          <a:bodyPr/>
          <a:lstStyle/>
          <a:p>
            <a:pPr algn="ctr"/>
            <a:r>
              <a:rPr lang="en-US" b="1" dirty="0"/>
              <a:t>Targeted Campaign Activities</a:t>
            </a:r>
            <a:endParaRPr lang="en-AU" b="1" dirty="0"/>
          </a:p>
        </p:txBody>
      </p:sp>
      <p:graphicFrame>
        <p:nvGraphicFramePr>
          <p:cNvPr id="4" name="Content Placeholder 3">
            <a:extLst>
              <a:ext uri="{FF2B5EF4-FFF2-40B4-BE49-F238E27FC236}">
                <a16:creationId xmlns:a16="http://schemas.microsoft.com/office/drawing/2014/main" xmlns="" id="{CF443FA6-283C-856F-8FB1-78C18BFA3BDA}"/>
              </a:ext>
            </a:extLst>
          </p:cNvPr>
          <p:cNvGraphicFramePr>
            <a:graphicFrameLocks noGrp="1"/>
          </p:cNvGraphicFramePr>
          <p:nvPr>
            <p:ph idx="1"/>
            <p:extLst>
              <p:ext uri="{D42A27DB-BD31-4B8C-83A1-F6EECF244321}">
                <p14:modId xmlns:p14="http://schemas.microsoft.com/office/powerpoint/2010/main" val="3514907110"/>
              </p:ext>
            </p:extLst>
          </p:nvPr>
        </p:nvGraphicFramePr>
        <p:xfrm>
          <a:off x="2107933" y="2016125"/>
          <a:ext cx="7919520" cy="3449638"/>
        </p:xfrm>
        <a:graphic>
          <a:graphicData uri="http://schemas.openxmlformats.org/drawingml/2006/table">
            <a:tbl>
              <a:tblPr/>
              <a:tblGrid>
                <a:gridCol w="3959760">
                  <a:extLst>
                    <a:ext uri="{9D8B030D-6E8A-4147-A177-3AD203B41FA5}">
                      <a16:colId xmlns:a16="http://schemas.microsoft.com/office/drawing/2014/main" xmlns="" val="1929382870"/>
                    </a:ext>
                  </a:extLst>
                </a:gridCol>
                <a:gridCol w="3959760">
                  <a:extLst>
                    <a:ext uri="{9D8B030D-6E8A-4147-A177-3AD203B41FA5}">
                      <a16:colId xmlns:a16="http://schemas.microsoft.com/office/drawing/2014/main" xmlns="" val="3175655716"/>
                    </a:ext>
                  </a:extLst>
                </a:gridCol>
              </a:tblGrid>
              <a:tr h="287470">
                <a:tc>
                  <a:txBody>
                    <a:bodyPr/>
                    <a:lstStyle/>
                    <a:p>
                      <a:pPr>
                        <a:buNone/>
                      </a:pPr>
                      <a:r>
                        <a:rPr lang="en-AU" sz="1400" dirty="0"/>
                        <a:t>Week</a:t>
                      </a:r>
                    </a:p>
                  </a:txBody>
                  <a:tcPr marL="71867" marR="71867" marT="35934" marB="35934" anchor="ctr">
                    <a:lnL>
                      <a:noFill/>
                    </a:lnL>
                    <a:lnR>
                      <a:noFill/>
                    </a:lnR>
                    <a:lnT>
                      <a:noFill/>
                    </a:lnT>
                    <a:lnB>
                      <a:noFill/>
                    </a:lnB>
                    <a:solidFill>
                      <a:schemeClr val="accent1"/>
                    </a:solidFill>
                  </a:tcPr>
                </a:tc>
                <a:tc>
                  <a:txBody>
                    <a:bodyPr/>
                    <a:lstStyle/>
                    <a:p>
                      <a:pPr>
                        <a:buNone/>
                      </a:pPr>
                      <a:r>
                        <a:rPr lang="en-AU" sz="1400" dirty="0"/>
                        <a:t>Activity</a:t>
                      </a:r>
                    </a:p>
                  </a:txBody>
                  <a:tcPr marL="71867" marR="71867" marT="35934" marB="35934" anchor="ctr">
                    <a:lnL>
                      <a:noFill/>
                    </a:lnL>
                    <a:lnR>
                      <a:noFill/>
                    </a:lnR>
                    <a:lnT>
                      <a:noFill/>
                    </a:lnT>
                    <a:lnB>
                      <a:noFill/>
                    </a:lnB>
                    <a:solidFill>
                      <a:schemeClr val="accent1"/>
                    </a:solidFill>
                  </a:tcPr>
                </a:tc>
                <a:extLst>
                  <a:ext uri="{0D108BD9-81ED-4DB2-BD59-A6C34878D82A}">
                    <a16:rowId xmlns:a16="http://schemas.microsoft.com/office/drawing/2014/main" xmlns="" val="2706429160"/>
                  </a:ext>
                </a:extLst>
              </a:tr>
              <a:tr h="287470">
                <a:tc>
                  <a:txBody>
                    <a:bodyPr/>
                    <a:lstStyle/>
                    <a:p>
                      <a:pPr>
                        <a:buNone/>
                      </a:pPr>
                      <a:r>
                        <a:rPr lang="en-AU" sz="1400"/>
                        <a:t>Week 1</a:t>
                      </a:r>
                    </a:p>
                  </a:txBody>
                  <a:tcPr marL="71867" marR="71867" marT="35934" marB="35934" anchor="ctr">
                    <a:lnL>
                      <a:noFill/>
                    </a:lnL>
                    <a:lnR>
                      <a:noFill/>
                    </a:lnR>
                    <a:lnT>
                      <a:noFill/>
                    </a:lnT>
                    <a:lnB>
                      <a:noFill/>
                    </a:lnB>
                    <a:noFill/>
                  </a:tcPr>
                </a:tc>
                <a:tc>
                  <a:txBody>
                    <a:bodyPr/>
                    <a:lstStyle/>
                    <a:p>
                      <a:pPr>
                        <a:buNone/>
                      </a:pPr>
                      <a:r>
                        <a:rPr lang="en-AU" sz="1400" dirty="0"/>
                        <a:t>Campaign introduction &amp; baseline survey</a:t>
                      </a:r>
                    </a:p>
                  </a:txBody>
                  <a:tcPr marL="71867" marR="71867" marT="35934" marB="35934" anchor="ctr">
                    <a:lnL>
                      <a:noFill/>
                    </a:lnL>
                    <a:lnR>
                      <a:noFill/>
                    </a:lnR>
                    <a:lnT>
                      <a:noFill/>
                    </a:lnT>
                    <a:lnB>
                      <a:noFill/>
                    </a:lnB>
                    <a:noFill/>
                  </a:tcPr>
                </a:tc>
                <a:extLst>
                  <a:ext uri="{0D108BD9-81ED-4DB2-BD59-A6C34878D82A}">
                    <a16:rowId xmlns:a16="http://schemas.microsoft.com/office/drawing/2014/main" xmlns="" val="3648590792"/>
                  </a:ext>
                </a:extLst>
              </a:tr>
              <a:tr h="503072">
                <a:tc>
                  <a:txBody>
                    <a:bodyPr/>
                    <a:lstStyle/>
                    <a:p>
                      <a:pPr>
                        <a:buNone/>
                      </a:pPr>
                      <a:r>
                        <a:rPr lang="en-AU" sz="1400"/>
                        <a:t>Week 2</a:t>
                      </a:r>
                    </a:p>
                  </a:txBody>
                  <a:tcPr marL="71867" marR="71867" marT="35934" marB="35934" anchor="ctr">
                    <a:lnL>
                      <a:noFill/>
                    </a:lnL>
                    <a:lnR>
                      <a:noFill/>
                    </a:lnR>
                    <a:lnT>
                      <a:noFill/>
                    </a:lnT>
                    <a:lnB>
                      <a:noFill/>
                    </a:lnB>
                    <a:noFill/>
                  </a:tcPr>
                </a:tc>
                <a:tc>
                  <a:txBody>
                    <a:bodyPr/>
                    <a:lstStyle/>
                    <a:p>
                      <a:pPr>
                        <a:buNone/>
                      </a:pPr>
                      <a:r>
                        <a:rPr lang="en-US" sz="1400"/>
                        <a:t>Interactive workshop: Safer sex &amp; condom use demo</a:t>
                      </a:r>
                    </a:p>
                  </a:txBody>
                  <a:tcPr marL="71867" marR="71867" marT="35934" marB="35934" anchor="ctr">
                    <a:lnL>
                      <a:noFill/>
                    </a:lnL>
                    <a:lnR>
                      <a:noFill/>
                    </a:lnR>
                    <a:lnT>
                      <a:noFill/>
                    </a:lnT>
                    <a:lnB>
                      <a:noFill/>
                    </a:lnB>
                    <a:noFill/>
                  </a:tcPr>
                </a:tc>
                <a:extLst>
                  <a:ext uri="{0D108BD9-81ED-4DB2-BD59-A6C34878D82A}">
                    <a16:rowId xmlns:a16="http://schemas.microsoft.com/office/drawing/2014/main" xmlns="" val="1015664469"/>
                  </a:ext>
                </a:extLst>
              </a:tr>
              <a:tr h="287470">
                <a:tc>
                  <a:txBody>
                    <a:bodyPr/>
                    <a:lstStyle/>
                    <a:p>
                      <a:pPr>
                        <a:buNone/>
                      </a:pPr>
                      <a:r>
                        <a:rPr lang="en-AU" sz="1400" dirty="0"/>
                        <a:t>Week 3</a:t>
                      </a:r>
                    </a:p>
                  </a:txBody>
                  <a:tcPr marL="71867" marR="71867" marT="35934" marB="35934" anchor="ctr">
                    <a:lnL>
                      <a:noFill/>
                    </a:lnL>
                    <a:lnR>
                      <a:noFill/>
                    </a:lnR>
                    <a:lnT>
                      <a:noFill/>
                    </a:lnT>
                    <a:lnB>
                      <a:noFill/>
                    </a:lnB>
                    <a:noFill/>
                  </a:tcPr>
                </a:tc>
                <a:tc>
                  <a:txBody>
                    <a:bodyPr/>
                    <a:lstStyle/>
                    <a:p>
                      <a:pPr>
                        <a:buNone/>
                      </a:pPr>
                      <a:r>
                        <a:rPr lang="en-AU" sz="1400"/>
                        <a:t>STI facts &amp; myth-busting session</a:t>
                      </a:r>
                    </a:p>
                  </a:txBody>
                  <a:tcPr marL="71867" marR="71867" marT="35934" marB="35934" anchor="ctr">
                    <a:lnL>
                      <a:noFill/>
                    </a:lnL>
                    <a:lnR>
                      <a:noFill/>
                    </a:lnR>
                    <a:lnT>
                      <a:noFill/>
                    </a:lnT>
                    <a:lnB>
                      <a:noFill/>
                    </a:lnB>
                    <a:noFill/>
                  </a:tcPr>
                </a:tc>
                <a:extLst>
                  <a:ext uri="{0D108BD9-81ED-4DB2-BD59-A6C34878D82A}">
                    <a16:rowId xmlns:a16="http://schemas.microsoft.com/office/drawing/2014/main" xmlns="" val="2070260179"/>
                  </a:ext>
                </a:extLst>
              </a:tr>
              <a:tr h="503072">
                <a:tc>
                  <a:txBody>
                    <a:bodyPr/>
                    <a:lstStyle/>
                    <a:p>
                      <a:pPr>
                        <a:buNone/>
                      </a:pPr>
                      <a:r>
                        <a:rPr lang="en-AU" sz="1400" dirty="0"/>
                        <a:t>Week 4</a:t>
                      </a:r>
                    </a:p>
                  </a:txBody>
                  <a:tcPr marL="71867" marR="71867" marT="35934" marB="35934" anchor="ctr">
                    <a:lnL>
                      <a:noFill/>
                    </a:lnL>
                    <a:lnR>
                      <a:noFill/>
                    </a:lnR>
                    <a:lnT>
                      <a:noFill/>
                    </a:lnT>
                    <a:lnB>
                      <a:noFill/>
                    </a:lnB>
                    <a:noFill/>
                  </a:tcPr>
                </a:tc>
                <a:tc>
                  <a:txBody>
                    <a:bodyPr/>
                    <a:lstStyle/>
                    <a:p>
                      <a:pPr>
                        <a:buNone/>
                      </a:pPr>
                      <a:r>
                        <a:rPr lang="en-US" sz="1400"/>
                        <a:t>Peer discussion forum: Healthy relationships &amp; consent</a:t>
                      </a:r>
                    </a:p>
                  </a:txBody>
                  <a:tcPr marL="71867" marR="71867" marT="35934" marB="35934" anchor="ctr">
                    <a:lnL>
                      <a:noFill/>
                    </a:lnL>
                    <a:lnR>
                      <a:noFill/>
                    </a:lnR>
                    <a:lnT>
                      <a:noFill/>
                    </a:lnT>
                    <a:lnB>
                      <a:noFill/>
                    </a:lnB>
                    <a:noFill/>
                  </a:tcPr>
                </a:tc>
                <a:extLst>
                  <a:ext uri="{0D108BD9-81ED-4DB2-BD59-A6C34878D82A}">
                    <a16:rowId xmlns:a16="http://schemas.microsoft.com/office/drawing/2014/main" xmlns="" val="4207876267"/>
                  </a:ext>
                </a:extLst>
              </a:tr>
              <a:tr h="503072">
                <a:tc>
                  <a:txBody>
                    <a:bodyPr/>
                    <a:lstStyle/>
                    <a:p>
                      <a:pPr>
                        <a:buNone/>
                      </a:pPr>
                      <a:r>
                        <a:rPr lang="en-AU" sz="1400"/>
                        <a:t>Week 5</a:t>
                      </a:r>
                    </a:p>
                  </a:txBody>
                  <a:tcPr marL="71867" marR="71867" marT="35934" marB="35934" anchor="ctr">
                    <a:lnL>
                      <a:noFill/>
                    </a:lnL>
                    <a:lnR>
                      <a:noFill/>
                    </a:lnR>
                    <a:lnT>
                      <a:noFill/>
                    </a:lnT>
                    <a:lnB>
                      <a:noFill/>
                    </a:lnB>
                    <a:noFill/>
                  </a:tcPr>
                </a:tc>
                <a:tc>
                  <a:txBody>
                    <a:bodyPr/>
                    <a:lstStyle/>
                    <a:p>
                      <a:pPr>
                        <a:buNone/>
                      </a:pPr>
                      <a:r>
                        <a:rPr lang="en-US" sz="1400"/>
                        <a:t>Free condom distribution &amp; risk reduction strategies</a:t>
                      </a:r>
                    </a:p>
                  </a:txBody>
                  <a:tcPr marL="71867" marR="71867" marT="35934" marB="35934" anchor="ctr">
                    <a:lnL>
                      <a:noFill/>
                    </a:lnL>
                    <a:lnR>
                      <a:noFill/>
                    </a:lnR>
                    <a:lnT>
                      <a:noFill/>
                    </a:lnT>
                    <a:lnB>
                      <a:noFill/>
                    </a:lnB>
                    <a:noFill/>
                  </a:tcPr>
                </a:tc>
                <a:extLst>
                  <a:ext uri="{0D108BD9-81ED-4DB2-BD59-A6C34878D82A}">
                    <a16:rowId xmlns:a16="http://schemas.microsoft.com/office/drawing/2014/main" xmlns="" val="3780755552"/>
                  </a:ext>
                </a:extLst>
              </a:tr>
              <a:tr h="503072">
                <a:tc>
                  <a:txBody>
                    <a:bodyPr/>
                    <a:lstStyle/>
                    <a:p>
                      <a:pPr>
                        <a:buNone/>
                      </a:pPr>
                      <a:r>
                        <a:rPr lang="en-AU" sz="1400"/>
                        <a:t>Week 6</a:t>
                      </a:r>
                    </a:p>
                  </a:txBody>
                  <a:tcPr marL="71867" marR="71867" marT="35934" marB="35934" anchor="ctr">
                    <a:lnL>
                      <a:noFill/>
                    </a:lnL>
                    <a:lnR>
                      <a:noFill/>
                    </a:lnR>
                    <a:lnT>
                      <a:noFill/>
                    </a:lnT>
                    <a:lnB>
                      <a:noFill/>
                    </a:lnB>
                    <a:noFill/>
                  </a:tcPr>
                </a:tc>
                <a:tc>
                  <a:txBody>
                    <a:bodyPr/>
                    <a:lstStyle/>
                    <a:p>
                      <a:pPr>
                        <a:buNone/>
                      </a:pPr>
                      <a:r>
                        <a:rPr lang="en-US" sz="1400"/>
                        <a:t>STI self-test kit demonstration + clinic referral signup</a:t>
                      </a:r>
                    </a:p>
                  </a:txBody>
                  <a:tcPr marL="71867" marR="71867" marT="35934" marB="35934" anchor="ctr">
                    <a:lnL>
                      <a:noFill/>
                    </a:lnL>
                    <a:lnR>
                      <a:noFill/>
                    </a:lnR>
                    <a:lnT>
                      <a:noFill/>
                    </a:lnT>
                    <a:lnB>
                      <a:noFill/>
                    </a:lnB>
                    <a:noFill/>
                  </a:tcPr>
                </a:tc>
                <a:extLst>
                  <a:ext uri="{0D108BD9-81ED-4DB2-BD59-A6C34878D82A}">
                    <a16:rowId xmlns:a16="http://schemas.microsoft.com/office/drawing/2014/main" xmlns="" val="1778609052"/>
                  </a:ext>
                </a:extLst>
              </a:tr>
              <a:tr h="287470">
                <a:tc>
                  <a:txBody>
                    <a:bodyPr/>
                    <a:lstStyle/>
                    <a:p>
                      <a:pPr>
                        <a:buNone/>
                      </a:pPr>
                      <a:r>
                        <a:rPr lang="en-AU" sz="1400"/>
                        <a:t>Week 7</a:t>
                      </a:r>
                    </a:p>
                  </a:txBody>
                  <a:tcPr marL="71867" marR="71867" marT="35934" marB="35934" anchor="ctr">
                    <a:lnL>
                      <a:noFill/>
                    </a:lnL>
                    <a:lnR>
                      <a:noFill/>
                    </a:lnR>
                    <a:lnT>
                      <a:noFill/>
                    </a:lnT>
                    <a:lnB>
                      <a:noFill/>
                    </a:lnB>
                    <a:noFill/>
                  </a:tcPr>
                </a:tc>
                <a:tc>
                  <a:txBody>
                    <a:bodyPr/>
                    <a:lstStyle/>
                    <a:p>
                      <a:pPr>
                        <a:buNone/>
                      </a:pPr>
                      <a:r>
                        <a:rPr lang="en-US" sz="1400"/>
                        <a:t>Digital awareness challenge on social media</a:t>
                      </a:r>
                    </a:p>
                  </a:txBody>
                  <a:tcPr marL="71867" marR="71867" marT="35934" marB="35934" anchor="ctr">
                    <a:lnL>
                      <a:noFill/>
                    </a:lnL>
                    <a:lnR>
                      <a:noFill/>
                    </a:lnR>
                    <a:lnT>
                      <a:noFill/>
                    </a:lnT>
                    <a:lnB>
                      <a:noFill/>
                    </a:lnB>
                    <a:noFill/>
                  </a:tcPr>
                </a:tc>
                <a:extLst>
                  <a:ext uri="{0D108BD9-81ED-4DB2-BD59-A6C34878D82A}">
                    <a16:rowId xmlns:a16="http://schemas.microsoft.com/office/drawing/2014/main" xmlns="" val="732163732"/>
                  </a:ext>
                </a:extLst>
              </a:tr>
              <a:tr h="287470">
                <a:tc>
                  <a:txBody>
                    <a:bodyPr/>
                    <a:lstStyle/>
                    <a:p>
                      <a:pPr>
                        <a:buNone/>
                      </a:pPr>
                      <a:r>
                        <a:rPr lang="en-AU" sz="1400"/>
                        <a:t>Week 8</a:t>
                      </a:r>
                    </a:p>
                  </a:txBody>
                  <a:tcPr marL="71867" marR="71867" marT="35934" marB="35934" anchor="ctr">
                    <a:lnL>
                      <a:noFill/>
                    </a:lnL>
                    <a:lnR>
                      <a:noFill/>
                    </a:lnR>
                    <a:lnT>
                      <a:noFill/>
                    </a:lnT>
                    <a:lnB>
                      <a:noFill/>
                    </a:lnB>
                    <a:noFill/>
                  </a:tcPr>
                </a:tc>
                <a:tc>
                  <a:txBody>
                    <a:bodyPr/>
                    <a:lstStyle/>
                    <a:p>
                      <a:pPr>
                        <a:buNone/>
                      </a:pPr>
                      <a:r>
                        <a:rPr lang="en-AU" sz="1400" dirty="0"/>
                        <a:t>Post-campaign evaluation &amp; feedback</a:t>
                      </a:r>
                    </a:p>
                  </a:txBody>
                  <a:tcPr marL="71867" marR="71867" marT="35934" marB="35934" anchor="ctr">
                    <a:lnL>
                      <a:noFill/>
                    </a:lnL>
                    <a:lnR>
                      <a:noFill/>
                    </a:lnR>
                    <a:lnT>
                      <a:noFill/>
                    </a:lnT>
                    <a:lnB>
                      <a:noFill/>
                    </a:lnB>
                    <a:noFill/>
                  </a:tcPr>
                </a:tc>
                <a:extLst>
                  <a:ext uri="{0D108BD9-81ED-4DB2-BD59-A6C34878D82A}">
                    <a16:rowId xmlns:a16="http://schemas.microsoft.com/office/drawing/2014/main" xmlns="" val="1834010585"/>
                  </a:ext>
                </a:extLst>
              </a:tr>
            </a:tbl>
          </a:graphicData>
        </a:graphic>
      </p:graphicFrame>
      <p:sp>
        <p:nvSpPr>
          <p:cNvPr id="3" name="Footer Placeholder 5">
            <a:extLst>
              <a:ext uri="{FF2B5EF4-FFF2-40B4-BE49-F238E27FC236}">
                <a16:creationId xmlns:a16="http://schemas.microsoft.com/office/drawing/2014/main" xmlns="" id="{2267C049-6873-2F0C-4403-3BACA5F8066F}"/>
              </a:ext>
            </a:extLst>
          </p:cNvPr>
          <p:cNvSpPr>
            <a:spLocks noGrp="1"/>
          </p:cNvSpPr>
          <p:nvPr>
            <p:ph type="ftr" sz="quarter" idx="11"/>
          </p:nvPr>
        </p:nvSpPr>
        <p:spPr>
          <a:xfrm>
            <a:off x="10579883" y="6428267"/>
            <a:ext cx="1370120" cy="309201"/>
          </a:xfrm>
        </p:spPr>
        <p:txBody>
          <a:bodyPr/>
          <a:lstStyle/>
          <a:p>
            <a:r>
              <a:rPr lang="en-AU" dirty="0">
                <a:solidFill>
                  <a:schemeClr val="bg1"/>
                </a:solidFill>
              </a:rPr>
              <a:t>GITA</a:t>
            </a:r>
          </a:p>
        </p:txBody>
      </p:sp>
    </p:spTree>
    <p:extLst>
      <p:ext uri="{BB962C8B-B14F-4D97-AF65-F5344CB8AC3E}">
        <p14:creationId xmlns:p14="http://schemas.microsoft.com/office/powerpoint/2010/main" val="31872278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1CC0041-A65D-0A5E-8A59-7264FB38C6D5}"/>
              </a:ext>
            </a:extLst>
          </p:cNvPr>
          <p:cNvSpPr>
            <a:spLocks noGrp="1"/>
          </p:cNvSpPr>
          <p:nvPr>
            <p:ph type="title"/>
          </p:nvPr>
        </p:nvSpPr>
        <p:spPr/>
        <p:txBody>
          <a:bodyPr/>
          <a:lstStyle/>
          <a:p>
            <a:pPr algn="ctr"/>
            <a:r>
              <a:rPr lang="en-AU" b="1" dirty="0"/>
              <a:t>Task 2</a:t>
            </a:r>
            <a:br>
              <a:rPr lang="en-AU" b="1" dirty="0"/>
            </a:br>
            <a:r>
              <a:rPr lang="en-AU" b="1" dirty="0"/>
              <a:t>Introduction to Campaign Design</a:t>
            </a:r>
            <a:endParaRPr lang="en-AU" dirty="0"/>
          </a:p>
        </p:txBody>
      </p:sp>
      <p:sp>
        <p:nvSpPr>
          <p:cNvPr id="3" name="Content Placeholder 2">
            <a:extLst>
              <a:ext uri="{FF2B5EF4-FFF2-40B4-BE49-F238E27FC236}">
                <a16:creationId xmlns:a16="http://schemas.microsoft.com/office/drawing/2014/main" xmlns="" id="{925C2862-22D4-A9B9-723C-4E53E1DF3A79}"/>
              </a:ext>
            </a:extLst>
          </p:cNvPr>
          <p:cNvSpPr>
            <a:spLocks noGrp="1"/>
          </p:cNvSpPr>
          <p:nvPr>
            <p:ph idx="1"/>
          </p:nvPr>
        </p:nvSpPr>
        <p:spPr/>
        <p:txBody>
          <a:bodyPr/>
          <a:lstStyle/>
          <a:p>
            <a:pPr marL="0" indent="0">
              <a:buNone/>
            </a:pPr>
            <a:r>
              <a:rPr lang="en-US" dirty="0"/>
              <a:t> </a:t>
            </a:r>
            <a:endParaRPr lang="en-AU" dirty="0"/>
          </a:p>
        </p:txBody>
      </p:sp>
      <p:sp>
        <p:nvSpPr>
          <p:cNvPr id="6" name="Rectangle 5">
            <a:extLst>
              <a:ext uri="{FF2B5EF4-FFF2-40B4-BE49-F238E27FC236}">
                <a16:creationId xmlns:a16="http://schemas.microsoft.com/office/drawing/2014/main" xmlns="" id="{CCA14D9C-091A-505B-AF0E-C3B5E70990B9}"/>
              </a:ext>
            </a:extLst>
          </p:cNvPr>
          <p:cNvSpPr/>
          <p:nvPr/>
        </p:nvSpPr>
        <p:spPr>
          <a:xfrm>
            <a:off x="1886552" y="2015733"/>
            <a:ext cx="8556859" cy="93971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r>
              <a:rPr lang="en-AU" dirty="0"/>
              <a:t>The campaign “Let’s talk Safe” is to be conducted in eight weeks, which will be targeting the demographics of 18-24-year-olds in university institutions and in youth centres.</a:t>
            </a:r>
          </a:p>
        </p:txBody>
      </p:sp>
      <p:sp>
        <p:nvSpPr>
          <p:cNvPr id="7" name="Rectangle 6">
            <a:extLst>
              <a:ext uri="{FF2B5EF4-FFF2-40B4-BE49-F238E27FC236}">
                <a16:creationId xmlns:a16="http://schemas.microsoft.com/office/drawing/2014/main" xmlns="" id="{F28B9517-04D0-68ED-DC6E-7424FEEF1246}"/>
              </a:ext>
            </a:extLst>
          </p:cNvPr>
          <p:cNvSpPr/>
          <p:nvPr/>
        </p:nvSpPr>
        <p:spPr>
          <a:xfrm>
            <a:off x="1886551" y="3117423"/>
            <a:ext cx="8556859" cy="93971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r>
              <a:rPr lang="en-AU" dirty="0"/>
              <a:t>It combines online outreach, training workshops, and group discussion groups, led by peers. </a:t>
            </a:r>
          </a:p>
        </p:txBody>
      </p:sp>
      <p:sp>
        <p:nvSpPr>
          <p:cNvPr id="8" name="Rectangle 7">
            <a:extLst>
              <a:ext uri="{FF2B5EF4-FFF2-40B4-BE49-F238E27FC236}">
                <a16:creationId xmlns:a16="http://schemas.microsoft.com/office/drawing/2014/main" xmlns="" id="{8C72C318-D6D4-519D-ACB6-283EE95A6D38}"/>
              </a:ext>
            </a:extLst>
          </p:cNvPr>
          <p:cNvSpPr/>
          <p:nvPr/>
        </p:nvSpPr>
        <p:spPr>
          <a:xfrm>
            <a:off x="1886550" y="4291884"/>
            <a:ext cx="8556859" cy="93971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AU" dirty="0"/>
              <a:t>Themes (safe sex practices, testing protocols, consent procedure, and communicative competence) are used to support the set of objectives outlined in Task 1.</a:t>
            </a:r>
          </a:p>
          <a:p>
            <a:pPr lvl="0"/>
            <a:endParaRPr lang="en-AU" dirty="0"/>
          </a:p>
        </p:txBody>
      </p:sp>
      <p:sp>
        <p:nvSpPr>
          <p:cNvPr id="5" name="Footer Placeholder 5">
            <a:extLst>
              <a:ext uri="{FF2B5EF4-FFF2-40B4-BE49-F238E27FC236}">
                <a16:creationId xmlns:a16="http://schemas.microsoft.com/office/drawing/2014/main" xmlns="" id="{3F17193C-EAE8-1B13-72C6-FFDE7E09C08C}"/>
              </a:ext>
            </a:extLst>
          </p:cNvPr>
          <p:cNvSpPr>
            <a:spLocks noGrp="1"/>
          </p:cNvSpPr>
          <p:nvPr>
            <p:ph type="ftr" sz="quarter" idx="11"/>
          </p:nvPr>
        </p:nvSpPr>
        <p:spPr>
          <a:xfrm>
            <a:off x="10579883" y="6428267"/>
            <a:ext cx="1370120" cy="309201"/>
          </a:xfrm>
        </p:spPr>
        <p:txBody>
          <a:bodyPr/>
          <a:lstStyle/>
          <a:p>
            <a:r>
              <a:rPr lang="en-AU" dirty="0">
                <a:solidFill>
                  <a:schemeClr val="bg1"/>
                </a:solidFill>
              </a:rPr>
              <a:t>FARAZ</a:t>
            </a:r>
          </a:p>
        </p:txBody>
      </p:sp>
    </p:spTree>
    <p:extLst>
      <p:ext uri="{BB962C8B-B14F-4D97-AF65-F5344CB8AC3E}">
        <p14:creationId xmlns:p14="http://schemas.microsoft.com/office/powerpoint/2010/main" val="25366096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3BB03D5-6718-76F3-630E-FF5F1836BFB8}"/>
              </a:ext>
            </a:extLst>
          </p:cNvPr>
          <p:cNvSpPr>
            <a:spLocks noGrp="1"/>
          </p:cNvSpPr>
          <p:nvPr>
            <p:ph type="title"/>
          </p:nvPr>
        </p:nvSpPr>
        <p:spPr/>
        <p:txBody>
          <a:bodyPr/>
          <a:lstStyle/>
          <a:p>
            <a:pPr algn="ctr"/>
            <a:r>
              <a:rPr lang="en-AU" dirty="0"/>
              <a:t>Evaluation Plan</a:t>
            </a:r>
          </a:p>
        </p:txBody>
      </p:sp>
      <p:graphicFrame>
        <p:nvGraphicFramePr>
          <p:cNvPr id="4" name="Content Placeholder 3">
            <a:extLst>
              <a:ext uri="{FF2B5EF4-FFF2-40B4-BE49-F238E27FC236}">
                <a16:creationId xmlns:a16="http://schemas.microsoft.com/office/drawing/2014/main" xmlns="" id="{B8835A09-A96B-0054-B426-A6CD68B63325}"/>
              </a:ext>
            </a:extLst>
          </p:cNvPr>
          <p:cNvGraphicFramePr>
            <a:graphicFrameLocks noGrp="1"/>
          </p:cNvGraphicFramePr>
          <p:nvPr>
            <p:ph idx="1"/>
            <p:extLst>
              <p:ext uri="{D42A27DB-BD31-4B8C-83A1-F6EECF244321}">
                <p14:modId xmlns:p14="http://schemas.microsoft.com/office/powerpoint/2010/main" val="2737311759"/>
              </p:ext>
            </p:extLst>
          </p:nvPr>
        </p:nvGraphicFramePr>
        <p:xfrm>
          <a:off x="1944303" y="2016125"/>
          <a:ext cx="8932245" cy="3449638"/>
        </p:xfrm>
        <a:graphic>
          <a:graphicData uri="http://schemas.openxmlformats.org/drawingml/2006/table">
            <a:tbl>
              <a:tblPr/>
              <a:tblGrid>
                <a:gridCol w="1276035">
                  <a:extLst>
                    <a:ext uri="{9D8B030D-6E8A-4147-A177-3AD203B41FA5}">
                      <a16:colId xmlns:a16="http://schemas.microsoft.com/office/drawing/2014/main" xmlns="" val="3653468489"/>
                    </a:ext>
                  </a:extLst>
                </a:gridCol>
                <a:gridCol w="1276035">
                  <a:extLst>
                    <a:ext uri="{9D8B030D-6E8A-4147-A177-3AD203B41FA5}">
                      <a16:colId xmlns:a16="http://schemas.microsoft.com/office/drawing/2014/main" xmlns="" val="1514188852"/>
                    </a:ext>
                  </a:extLst>
                </a:gridCol>
                <a:gridCol w="1276035">
                  <a:extLst>
                    <a:ext uri="{9D8B030D-6E8A-4147-A177-3AD203B41FA5}">
                      <a16:colId xmlns:a16="http://schemas.microsoft.com/office/drawing/2014/main" xmlns="" val="2900953627"/>
                    </a:ext>
                  </a:extLst>
                </a:gridCol>
                <a:gridCol w="1276035">
                  <a:extLst>
                    <a:ext uri="{9D8B030D-6E8A-4147-A177-3AD203B41FA5}">
                      <a16:colId xmlns:a16="http://schemas.microsoft.com/office/drawing/2014/main" xmlns="" val="1947323848"/>
                    </a:ext>
                  </a:extLst>
                </a:gridCol>
                <a:gridCol w="1276035">
                  <a:extLst>
                    <a:ext uri="{9D8B030D-6E8A-4147-A177-3AD203B41FA5}">
                      <a16:colId xmlns:a16="http://schemas.microsoft.com/office/drawing/2014/main" xmlns="" val="141145016"/>
                    </a:ext>
                  </a:extLst>
                </a:gridCol>
                <a:gridCol w="1276035">
                  <a:extLst>
                    <a:ext uri="{9D8B030D-6E8A-4147-A177-3AD203B41FA5}">
                      <a16:colId xmlns:a16="http://schemas.microsoft.com/office/drawing/2014/main" xmlns="" val="819998256"/>
                    </a:ext>
                  </a:extLst>
                </a:gridCol>
                <a:gridCol w="1276035">
                  <a:extLst>
                    <a:ext uri="{9D8B030D-6E8A-4147-A177-3AD203B41FA5}">
                      <a16:colId xmlns:a16="http://schemas.microsoft.com/office/drawing/2014/main" xmlns="" val="1475240570"/>
                    </a:ext>
                  </a:extLst>
                </a:gridCol>
              </a:tblGrid>
              <a:tr h="904823">
                <a:tc>
                  <a:txBody>
                    <a:bodyPr/>
                    <a:lstStyle/>
                    <a:p>
                      <a:pPr>
                        <a:buNone/>
                      </a:pPr>
                      <a:r>
                        <a:rPr lang="en-AU" sz="1100" b="1" dirty="0"/>
                        <a:t>Objective</a:t>
                      </a:r>
                      <a:endParaRPr lang="en-AU" sz="1100" dirty="0"/>
                    </a:p>
                  </a:txBody>
                  <a:tcPr marL="56551" marR="56551" marT="28276" marB="28276" anchor="ctr">
                    <a:lnL>
                      <a:noFill/>
                    </a:lnL>
                    <a:lnR>
                      <a:noFill/>
                    </a:lnR>
                    <a:lnT>
                      <a:noFill/>
                    </a:lnT>
                    <a:lnB>
                      <a:noFill/>
                    </a:lnB>
                    <a:solidFill>
                      <a:schemeClr val="accent1"/>
                    </a:solidFill>
                  </a:tcPr>
                </a:tc>
                <a:tc>
                  <a:txBody>
                    <a:bodyPr/>
                    <a:lstStyle/>
                    <a:p>
                      <a:pPr>
                        <a:buNone/>
                      </a:pPr>
                      <a:r>
                        <a:rPr lang="en-AU" sz="1100" b="1" dirty="0"/>
                        <a:t>Key Performance Indicator (KPI)</a:t>
                      </a:r>
                      <a:endParaRPr lang="en-AU" sz="1100" dirty="0"/>
                    </a:p>
                  </a:txBody>
                  <a:tcPr marL="56551" marR="56551" marT="28276" marB="28276" anchor="ctr">
                    <a:lnL>
                      <a:noFill/>
                    </a:lnL>
                    <a:lnR>
                      <a:noFill/>
                    </a:lnR>
                    <a:lnT>
                      <a:noFill/>
                    </a:lnT>
                    <a:lnB>
                      <a:noFill/>
                    </a:lnB>
                    <a:solidFill>
                      <a:schemeClr val="accent1"/>
                    </a:solidFill>
                  </a:tcPr>
                </a:tc>
                <a:tc>
                  <a:txBody>
                    <a:bodyPr/>
                    <a:lstStyle/>
                    <a:p>
                      <a:pPr>
                        <a:buNone/>
                      </a:pPr>
                      <a:r>
                        <a:rPr lang="en-AU" sz="1100" b="1" dirty="0"/>
                        <a:t>Data Collection Method</a:t>
                      </a:r>
                      <a:endParaRPr lang="en-AU" sz="1100" dirty="0"/>
                    </a:p>
                  </a:txBody>
                  <a:tcPr marL="56551" marR="56551" marT="28276" marB="28276" anchor="ctr">
                    <a:lnL>
                      <a:noFill/>
                    </a:lnL>
                    <a:lnR>
                      <a:noFill/>
                    </a:lnR>
                    <a:lnT>
                      <a:noFill/>
                    </a:lnT>
                    <a:lnB>
                      <a:noFill/>
                    </a:lnB>
                    <a:solidFill>
                      <a:schemeClr val="accent1"/>
                    </a:solidFill>
                  </a:tcPr>
                </a:tc>
                <a:tc>
                  <a:txBody>
                    <a:bodyPr/>
                    <a:lstStyle/>
                    <a:p>
                      <a:pPr>
                        <a:buNone/>
                      </a:pPr>
                      <a:r>
                        <a:rPr lang="en-AU" sz="1100" b="1" dirty="0"/>
                        <a:t>Timeline</a:t>
                      </a:r>
                      <a:endParaRPr lang="en-AU" sz="1100" dirty="0"/>
                    </a:p>
                  </a:txBody>
                  <a:tcPr marL="56551" marR="56551" marT="28276" marB="28276" anchor="ctr">
                    <a:lnL>
                      <a:noFill/>
                    </a:lnL>
                    <a:lnR>
                      <a:noFill/>
                    </a:lnR>
                    <a:lnT>
                      <a:noFill/>
                    </a:lnT>
                    <a:lnB>
                      <a:noFill/>
                    </a:lnB>
                    <a:solidFill>
                      <a:schemeClr val="accent1"/>
                    </a:solidFill>
                  </a:tcPr>
                </a:tc>
                <a:tc>
                  <a:txBody>
                    <a:bodyPr/>
                    <a:lstStyle/>
                    <a:p>
                      <a:pPr>
                        <a:buNone/>
                      </a:pPr>
                      <a:r>
                        <a:rPr lang="en-AU" sz="1100" b="1" dirty="0"/>
                        <a:t>Responsible Person(s)</a:t>
                      </a:r>
                      <a:endParaRPr lang="en-AU" sz="1100" dirty="0"/>
                    </a:p>
                  </a:txBody>
                  <a:tcPr marL="56551" marR="56551" marT="28276" marB="28276" anchor="ctr">
                    <a:lnL>
                      <a:noFill/>
                    </a:lnL>
                    <a:lnR>
                      <a:noFill/>
                    </a:lnR>
                    <a:lnT>
                      <a:noFill/>
                    </a:lnT>
                    <a:lnB>
                      <a:noFill/>
                    </a:lnB>
                    <a:solidFill>
                      <a:schemeClr val="accent1"/>
                    </a:solidFill>
                  </a:tcPr>
                </a:tc>
                <a:tc>
                  <a:txBody>
                    <a:bodyPr/>
                    <a:lstStyle/>
                    <a:p>
                      <a:pPr>
                        <a:buNone/>
                      </a:pPr>
                      <a:r>
                        <a:rPr lang="en-AU" sz="1100" b="1" dirty="0"/>
                        <a:t>Expected Outcome</a:t>
                      </a:r>
                      <a:endParaRPr lang="en-AU" sz="1100" dirty="0"/>
                    </a:p>
                  </a:txBody>
                  <a:tcPr marL="56551" marR="56551" marT="28276" marB="28276" anchor="ctr">
                    <a:lnL>
                      <a:noFill/>
                    </a:lnL>
                    <a:lnR>
                      <a:noFill/>
                    </a:lnR>
                    <a:lnT>
                      <a:noFill/>
                    </a:lnT>
                    <a:lnB>
                      <a:noFill/>
                    </a:lnB>
                    <a:solidFill>
                      <a:schemeClr val="accent1"/>
                    </a:solidFill>
                  </a:tcPr>
                </a:tc>
                <a:tc>
                  <a:txBody>
                    <a:bodyPr/>
                    <a:lstStyle/>
                    <a:p>
                      <a:pPr>
                        <a:buNone/>
                      </a:pPr>
                      <a:r>
                        <a:rPr lang="en-AU" sz="1100" b="1" dirty="0"/>
                        <a:t>Future Strategy</a:t>
                      </a:r>
                      <a:endParaRPr lang="en-AU" sz="1100" dirty="0"/>
                    </a:p>
                  </a:txBody>
                  <a:tcPr marL="56551" marR="56551" marT="28276" marB="28276" anchor="ctr">
                    <a:lnL>
                      <a:noFill/>
                    </a:lnL>
                    <a:lnR>
                      <a:noFill/>
                    </a:lnR>
                    <a:lnT>
                      <a:noFill/>
                    </a:lnT>
                    <a:lnB>
                      <a:noFill/>
                    </a:lnB>
                    <a:solidFill>
                      <a:schemeClr val="accent1"/>
                    </a:solidFill>
                  </a:tcPr>
                </a:tc>
                <a:extLst>
                  <a:ext uri="{0D108BD9-81ED-4DB2-BD59-A6C34878D82A}">
                    <a16:rowId xmlns:a16="http://schemas.microsoft.com/office/drawing/2014/main" xmlns="" val="2685152081"/>
                  </a:ext>
                </a:extLst>
              </a:tr>
              <a:tr h="904823">
                <a:tc>
                  <a:txBody>
                    <a:bodyPr/>
                    <a:lstStyle/>
                    <a:p>
                      <a:pPr>
                        <a:buNone/>
                      </a:pPr>
                      <a:r>
                        <a:rPr lang="en-US" sz="1100" dirty="0"/>
                        <a:t>Increase condom use among 15–24-year-olds</a:t>
                      </a:r>
                    </a:p>
                  </a:txBody>
                  <a:tcPr marL="56551" marR="56551" marT="28276" marB="28276" anchor="ctr">
                    <a:lnL>
                      <a:noFill/>
                    </a:lnL>
                    <a:lnR>
                      <a:noFill/>
                    </a:lnR>
                    <a:lnT>
                      <a:noFill/>
                    </a:lnT>
                    <a:lnB>
                      <a:noFill/>
                    </a:lnB>
                    <a:noFill/>
                  </a:tcPr>
                </a:tc>
                <a:tc>
                  <a:txBody>
                    <a:bodyPr/>
                    <a:lstStyle/>
                    <a:p>
                      <a:pPr>
                        <a:buNone/>
                      </a:pPr>
                      <a:r>
                        <a:rPr lang="en-US" sz="1100" dirty="0"/>
                        <a:t>20% increase in free condom uptake</a:t>
                      </a:r>
                    </a:p>
                  </a:txBody>
                  <a:tcPr marL="56551" marR="56551" marT="28276" marB="28276" anchor="ctr">
                    <a:lnL>
                      <a:noFill/>
                    </a:lnL>
                    <a:lnR>
                      <a:noFill/>
                    </a:lnR>
                    <a:lnT>
                      <a:noFill/>
                    </a:lnT>
                    <a:lnB>
                      <a:noFill/>
                    </a:lnB>
                    <a:noFill/>
                  </a:tcPr>
                </a:tc>
                <a:tc>
                  <a:txBody>
                    <a:bodyPr/>
                    <a:lstStyle/>
                    <a:p>
                      <a:pPr>
                        <a:buNone/>
                      </a:pPr>
                      <a:r>
                        <a:rPr lang="en-AU" sz="1100"/>
                        <a:t>Distribution records &amp; weekly tracking</a:t>
                      </a:r>
                    </a:p>
                  </a:txBody>
                  <a:tcPr marL="56551" marR="56551" marT="28276" marB="28276" anchor="ctr">
                    <a:lnL>
                      <a:noFill/>
                    </a:lnL>
                    <a:lnR>
                      <a:noFill/>
                    </a:lnR>
                    <a:lnT>
                      <a:noFill/>
                    </a:lnT>
                    <a:lnB>
                      <a:noFill/>
                    </a:lnB>
                    <a:noFill/>
                  </a:tcPr>
                </a:tc>
                <a:tc>
                  <a:txBody>
                    <a:bodyPr/>
                    <a:lstStyle/>
                    <a:p>
                      <a:pPr>
                        <a:buNone/>
                      </a:pPr>
                      <a:r>
                        <a:rPr lang="en-AU" sz="1100"/>
                        <a:t>Weeks 1–8</a:t>
                      </a:r>
                    </a:p>
                  </a:txBody>
                  <a:tcPr marL="56551" marR="56551" marT="28276" marB="28276" anchor="ctr">
                    <a:lnL>
                      <a:noFill/>
                    </a:lnL>
                    <a:lnR>
                      <a:noFill/>
                    </a:lnR>
                    <a:lnT>
                      <a:noFill/>
                    </a:lnT>
                    <a:lnB>
                      <a:noFill/>
                    </a:lnB>
                    <a:noFill/>
                  </a:tcPr>
                </a:tc>
                <a:tc>
                  <a:txBody>
                    <a:bodyPr/>
                    <a:lstStyle/>
                    <a:p>
                      <a:pPr>
                        <a:buNone/>
                      </a:pPr>
                      <a:r>
                        <a:rPr lang="en-US" sz="1100"/>
                        <a:t>Campaign Coordinator + Brook Youth Workers</a:t>
                      </a:r>
                    </a:p>
                  </a:txBody>
                  <a:tcPr marL="56551" marR="56551" marT="28276" marB="28276" anchor="ctr">
                    <a:lnL>
                      <a:noFill/>
                    </a:lnL>
                    <a:lnR>
                      <a:noFill/>
                    </a:lnR>
                    <a:lnT>
                      <a:noFill/>
                    </a:lnT>
                    <a:lnB>
                      <a:noFill/>
                    </a:lnB>
                    <a:noFill/>
                  </a:tcPr>
                </a:tc>
                <a:tc>
                  <a:txBody>
                    <a:bodyPr/>
                    <a:lstStyle/>
                    <a:p>
                      <a:pPr>
                        <a:buNone/>
                      </a:pPr>
                      <a:r>
                        <a:rPr lang="en-AU" sz="1100"/>
                        <a:t>Improved safe sex practices</a:t>
                      </a:r>
                    </a:p>
                  </a:txBody>
                  <a:tcPr marL="56551" marR="56551" marT="28276" marB="28276" anchor="ctr">
                    <a:lnL>
                      <a:noFill/>
                    </a:lnL>
                    <a:lnR>
                      <a:noFill/>
                    </a:lnR>
                    <a:lnT>
                      <a:noFill/>
                    </a:lnT>
                    <a:lnB>
                      <a:noFill/>
                    </a:lnB>
                    <a:noFill/>
                  </a:tcPr>
                </a:tc>
                <a:tc>
                  <a:txBody>
                    <a:bodyPr/>
                    <a:lstStyle/>
                    <a:p>
                      <a:pPr>
                        <a:buNone/>
                      </a:pPr>
                      <a:r>
                        <a:rPr lang="en-US" sz="1100"/>
                        <a:t>Continue free distribution in community</a:t>
                      </a:r>
                    </a:p>
                  </a:txBody>
                  <a:tcPr marL="56551" marR="56551" marT="28276" marB="28276" anchor="ctr">
                    <a:lnL>
                      <a:noFill/>
                    </a:lnL>
                    <a:lnR>
                      <a:noFill/>
                    </a:lnR>
                    <a:lnT>
                      <a:noFill/>
                    </a:lnT>
                    <a:lnB>
                      <a:noFill/>
                    </a:lnB>
                    <a:noFill/>
                  </a:tcPr>
                </a:tc>
                <a:extLst>
                  <a:ext uri="{0D108BD9-81ED-4DB2-BD59-A6C34878D82A}">
                    <a16:rowId xmlns:a16="http://schemas.microsoft.com/office/drawing/2014/main" xmlns="" val="2279385198"/>
                  </a:ext>
                </a:extLst>
              </a:tr>
              <a:tr h="735169">
                <a:tc>
                  <a:txBody>
                    <a:bodyPr/>
                    <a:lstStyle/>
                    <a:p>
                      <a:pPr>
                        <a:buNone/>
                      </a:pPr>
                      <a:r>
                        <a:rPr lang="en-AU" sz="1100"/>
                        <a:t>Increase STI screening uptake</a:t>
                      </a:r>
                    </a:p>
                  </a:txBody>
                  <a:tcPr marL="56551" marR="56551" marT="28276" marB="28276" anchor="ctr">
                    <a:lnL>
                      <a:noFill/>
                    </a:lnL>
                    <a:lnR>
                      <a:noFill/>
                    </a:lnR>
                    <a:lnT>
                      <a:noFill/>
                    </a:lnT>
                    <a:lnB>
                      <a:noFill/>
                    </a:lnB>
                    <a:noFill/>
                  </a:tcPr>
                </a:tc>
                <a:tc>
                  <a:txBody>
                    <a:bodyPr/>
                    <a:lstStyle/>
                    <a:p>
                      <a:pPr>
                        <a:buNone/>
                      </a:pPr>
                      <a:r>
                        <a:rPr lang="en-US" sz="1100"/>
                        <a:t>25% increase in STI test participation</a:t>
                      </a:r>
                    </a:p>
                  </a:txBody>
                  <a:tcPr marL="56551" marR="56551" marT="28276" marB="28276" anchor="ctr">
                    <a:lnL>
                      <a:noFill/>
                    </a:lnL>
                    <a:lnR>
                      <a:noFill/>
                    </a:lnR>
                    <a:lnT>
                      <a:noFill/>
                    </a:lnT>
                    <a:lnB>
                      <a:noFill/>
                    </a:lnB>
                    <a:noFill/>
                  </a:tcPr>
                </a:tc>
                <a:tc>
                  <a:txBody>
                    <a:bodyPr/>
                    <a:lstStyle/>
                    <a:p>
                      <a:pPr>
                        <a:buNone/>
                      </a:pPr>
                      <a:r>
                        <a:rPr lang="en-US" sz="1100"/>
                        <a:t>Clinic data &amp; self-test kit returns</a:t>
                      </a:r>
                    </a:p>
                  </a:txBody>
                  <a:tcPr marL="56551" marR="56551" marT="28276" marB="28276" anchor="ctr">
                    <a:lnL>
                      <a:noFill/>
                    </a:lnL>
                    <a:lnR>
                      <a:noFill/>
                    </a:lnR>
                    <a:lnT>
                      <a:noFill/>
                    </a:lnT>
                    <a:lnB>
                      <a:noFill/>
                    </a:lnB>
                    <a:noFill/>
                  </a:tcPr>
                </a:tc>
                <a:tc>
                  <a:txBody>
                    <a:bodyPr/>
                    <a:lstStyle/>
                    <a:p>
                      <a:pPr>
                        <a:buNone/>
                      </a:pPr>
                      <a:r>
                        <a:rPr lang="en-AU" sz="1100"/>
                        <a:t>Weeks 2–8</a:t>
                      </a:r>
                    </a:p>
                  </a:txBody>
                  <a:tcPr marL="56551" marR="56551" marT="28276" marB="28276" anchor="ctr">
                    <a:lnL>
                      <a:noFill/>
                    </a:lnL>
                    <a:lnR>
                      <a:noFill/>
                    </a:lnR>
                    <a:lnT>
                      <a:noFill/>
                    </a:lnT>
                    <a:lnB>
                      <a:noFill/>
                    </a:lnB>
                    <a:noFill/>
                  </a:tcPr>
                </a:tc>
                <a:tc>
                  <a:txBody>
                    <a:bodyPr/>
                    <a:lstStyle/>
                    <a:p>
                      <a:pPr>
                        <a:buNone/>
                      </a:pPr>
                      <a:r>
                        <a:rPr lang="en-US" sz="1100"/>
                        <a:t>NHS Sexual Health Clinic staff</a:t>
                      </a:r>
                    </a:p>
                  </a:txBody>
                  <a:tcPr marL="56551" marR="56551" marT="28276" marB="28276" anchor="ctr">
                    <a:lnL>
                      <a:noFill/>
                    </a:lnL>
                    <a:lnR>
                      <a:noFill/>
                    </a:lnR>
                    <a:lnT>
                      <a:noFill/>
                    </a:lnT>
                    <a:lnB>
                      <a:noFill/>
                    </a:lnB>
                    <a:noFill/>
                  </a:tcPr>
                </a:tc>
                <a:tc>
                  <a:txBody>
                    <a:bodyPr/>
                    <a:lstStyle/>
                    <a:p>
                      <a:pPr>
                        <a:buNone/>
                      </a:pPr>
                      <a:r>
                        <a:rPr lang="en-AU" sz="1100"/>
                        <a:t>Early detection of STIs</a:t>
                      </a:r>
                    </a:p>
                  </a:txBody>
                  <a:tcPr marL="56551" marR="56551" marT="28276" marB="28276" anchor="ctr">
                    <a:lnL>
                      <a:noFill/>
                    </a:lnL>
                    <a:lnR>
                      <a:noFill/>
                    </a:lnR>
                    <a:lnT>
                      <a:noFill/>
                    </a:lnT>
                    <a:lnB>
                      <a:noFill/>
                    </a:lnB>
                    <a:noFill/>
                  </a:tcPr>
                </a:tc>
                <a:tc>
                  <a:txBody>
                    <a:bodyPr/>
                    <a:lstStyle/>
                    <a:p>
                      <a:pPr>
                        <a:buNone/>
                      </a:pPr>
                      <a:r>
                        <a:rPr lang="en-AU" sz="1100"/>
                        <a:t>Extend home testing availability</a:t>
                      </a:r>
                    </a:p>
                  </a:txBody>
                  <a:tcPr marL="56551" marR="56551" marT="28276" marB="28276" anchor="ctr">
                    <a:lnL>
                      <a:noFill/>
                    </a:lnL>
                    <a:lnR>
                      <a:noFill/>
                    </a:lnR>
                    <a:lnT>
                      <a:noFill/>
                    </a:lnT>
                    <a:lnB>
                      <a:noFill/>
                    </a:lnB>
                    <a:noFill/>
                  </a:tcPr>
                </a:tc>
                <a:extLst>
                  <a:ext uri="{0D108BD9-81ED-4DB2-BD59-A6C34878D82A}">
                    <a16:rowId xmlns:a16="http://schemas.microsoft.com/office/drawing/2014/main" xmlns="" val="161575849"/>
                  </a:ext>
                </a:extLst>
              </a:tr>
              <a:tr h="904823">
                <a:tc>
                  <a:txBody>
                    <a:bodyPr/>
                    <a:lstStyle/>
                    <a:p>
                      <a:pPr>
                        <a:buNone/>
                      </a:pPr>
                      <a:r>
                        <a:rPr lang="en-AU" sz="1100"/>
                        <a:t>Improve sexual health awareness</a:t>
                      </a:r>
                    </a:p>
                  </a:txBody>
                  <a:tcPr marL="56551" marR="56551" marT="28276" marB="28276" anchor="ctr">
                    <a:lnL>
                      <a:noFill/>
                    </a:lnL>
                    <a:lnR>
                      <a:noFill/>
                    </a:lnR>
                    <a:lnT>
                      <a:noFill/>
                    </a:lnT>
                    <a:lnB>
                      <a:noFill/>
                    </a:lnB>
                    <a:noFill/>
                  </a:tcPr>
                </a:tc>
                <a:tc>
                  <a:txBody>
                    <a:bodyPr/>
                    <a:lstStyle/>
                    <a:p>
                      <a:pPr>
                        <a:buNone/>
                      </a:pPr>
                      <a:r>
                        <a:rPr lang="en-US" sz="1100"/>
                        <a:t>+30% improvement in knowledge quiz scores</a:t>
                      </a:r>
                    </a:p>
                  </a:txBody>
                  <a:tcPr marL="56551" marR="56551" marT="28276" marB="28276" anchor="ctr">
                    <a:lnL>
                      <a:noFill/>
                    </a:lnL>
                    <a:lnR>
                      <a:noFill/>
                    </a:lnR>
                    <a:lnT>
                      <a:noFill/>
                    </a:lnT>
                    <a:lnB>
                      <a:noFill/>
                    </a:lnB>
                    <a:noFill/>
                  </a:tcPr>
                </a:tc>
                <a:tc>
                  <a:txBody>
                    <a:bodyPr/>
                    <a:lstStyle/>
                    <a:p>
                      <a:pPr>
                        <a:buNone/>
                      </a:pPr>
                      <a:r>
                        <a:rPr lang="en-AU" sz="1100"/>
                        <a:t>Pre/post workshop surveys</a:t>
                      </a:r>
                    </a:p>
                  </a:txBody>
                  <a:tcPr marL="56551" marR="56551" marT="28276" marB="28276" anchor="ctr">
                    <a:lnL>
                      <a:noFill/>
                    </a:lnL>
                    <a:lnR>
                      <a:noFill/>
                    </a:lnR>
                    <a:lnT>
                      <a:noFill/>
                    </a:lnT>
                    <a:lnB>
                      <a:noFill/>
                    </a:lnB>
                    <a:noFill/>
                  </a:tcPr>
                </a:tc>
                <a:tc>
                  <a:txBody>
                    <a:bodyPr/>
                    <a:lstStyle/>
                    <a:p>
                      <a:pPr>
                        <a:buNone/>
                      </a:pPr>
                      <a:r>
                        <a:rPr lang="en-AU" sz="1100"/>
                        <a:t>Weeks 1, 4 &amp; 8</a:t>
                      </a:r>
                    </a:p>
                  </a:txBody>
                  <a:tcPr marL="56551" marR="56551" marT="28276" marB="28276" anchor="ctr">
                    <a:lnL>
                      <a:noFill/>
                    </a:lnL>
                    <a:lnR>
                      <a:noFill/>
                    </a:lnR>
                    <a:lnT>
                      <a:noFill/>
                    </a:lnT>
                    <a:lnB>
                      <a:noFill/>
                    </a:lnB>
                    <a:noFill/>
                  </a:tcPr>
                </a:tc>
                <a:tc>
                  <a:txBody>
                    <a:bodyPr/>
                    <a:lstStyle/>
                    <a:p>
                      <a:pPr>
                        <a:buNone/>
                      </a:pPr>
                      <a:r>
                        <a:rPr lang="en-AU" sz="1100"/>
                        <a:t>Workshop Facilitators</a:t>
                      </a:r>
                    </a:p>
                  </a:txBody>
                  <a:tcPr marL="56551" marR="56551" marT="28276" marB="28276" anchor="ctr">
                    <a:lnL>
                      <a:noFill/>
                    </a:lnL>
                    <a:lnR>
                      <a:noFill/>
                    </a:lnR>
                    <a:lnT>
                      <a:noFill/>
                    </a:lnT>
                    <a:lnB>
                      <a:noFill/>
                    </a:lnB>
                    <a:noFill/>
                  </a:tcPr>
                </a:tc>
                <a:tc>
                  <a:txBody>
                    <a:bodyPr/>
                    <a:lstStyle/>
                    <a:p>
                      <a:pPr>
                        <a:buNone/>
                      </a:pPr>
                      <a:r>
                        <a:rPr lang="en-AU" sz="1100"/>
                        <a:t>Increased awareness</a:t>
                      </a:r>
                    </a:p>
                  </a:txBody>
                  <a:tcPr marL="56551" marR="56551" marT="28276" marB="28276" anchor="ctr">
                    <a:lnL>
                      <a:noFill/>
                    </a:lnL>
                    <a:lnR>
                      <a:noFill/>
                    </a:lnR>
                    <a:lnT>
                      <a:noFill/>
                    </a:lnT>
                    <a:lnB>
                      <a:noFill/>
                    </a:lnB>
                    <a:noFill/>
                  </a:tcPr>
                </a:tc>
                <a:tc>
                  <a:txBody>
                    <a:bodyPr/>
                    <a:lstStyle/>
                    <a:p>
                      <a:pPr>
                        <a:buNone/>
                      </a:pPr>
                      <a:r>
                        <a:rPr lang="en-AU" sz="1100" dirty="0"/>
                        <a:t>More digital awareness tools</a:t>
                      </a:r>
                    </a:p>
                  </a:txBody>
                  <a:tcPr marL="56551" marR="56551" marT="28276" marB="28276" anchor="ctr">
                    <a:lnL>
                      <a:noFill/>
                    </a:lnL>
                    <a:lnR>
                      <a:noFill/>
                    </a:lnR>
                    <a:lnT>
                      <a:noFill/>
                    </a:lnT>
                    <a:lnB>
                      <a:noFill/>
                    </a:lnB>
                    <a:noFill/>
                  </a:tcPr>
                </a:tc>
                <a:extLst>
                  <a:ext uri="{0D108BD9-81ED-4DB2-BD59-A6C34878D82A}">
                    <a16:rowId xmlns:a16="http://schemas.microsoft.com/office/drawing/2014/main" xmlns="" val="1226970140"/>
                  </a:ext>
                </a:extLst>
              </a:tr>
            </a:tbl>
          </a:graphicData>
        </a:graphic>
      </p:graphicFrame>
      <p:sp>
        <p:nvSpPr>
          <p:cNvPr id="5" name="Footer Placeholder 5">
            <a:extLst>
              <a:ext uri="{FF2B5EF4-FFF2-40B4-BE49-F238E27FC236}">
                <a16:creationId xmlns:a16="http://schemas.microsoft.com/office/drawing/2014/main" xmlns="" id="{4E78A906-6F46-FA52-B9B8-07E84CE239E5}"/>
              </a:ext>
            </a:extLst>
          </p:cNvPr>
          <p:cNvSpPr>
            <a:spLocks noGrp="1"/>
          </p:cNvSpPr>
          <p:nvPr>
            <p:ph type="ftr" sz="quarter" idx="11"/>
          </p:nvPr>
        </p:nvSpPr>
        <p:spPr>
          <a:xfrm>
            <a:off x="10579883" y="6428267"/>
            <a:ext cx="1370120" cy="309201"/>
          </a:xfrm>
        </p:spPr>
        <p:txBody>
          <a:bodyPr/>
          <a:lstStyle/>
          <a:p>
            <a:r>
              <a:rPr lang="en-AU" dirty="0">
                <a:solidFill>
                  <a:schemeClr val="bg1"/>
                </a:solidFill>
              </a:rPr>
              <a:t>FARAZ</a:t>
            </a:r>
          </a:p>
        </p:txBody>
      </p:sp>
    </p:spTree>
    <p:extLst>
      <p:ext uri="{BB962C8B-B14F-4D97-AF65-F5344CB8AC3E}">
        <p14:creationId xmlns:p14="http://schemas.microsoft.com/office/powerpoint/2010/main" val="32036008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A76728D-541B-31F7-E04F-C6B8855BA326}"/>
              </a:ext>
            </a:extLst>
          </p:cNvPr>
          <p:cNvSpPr>
            <a:spLocks noGrp="1"/>
          </p:cNvSpPr>
          <p:nvPr>
            <p:ph type="title"/>
          </p:nvPr>
        </p:nvSpPr>
        <p:spPr/>
        <p:txBody>
          <a:bodyPr/>
          <a:lstStyle/>
          <a:p>
            <a:pPr algn="ctr"/>
            <a:r>
              <a:rPr lang="en-AU" b="1" dirty="0"/>
              <a:t>Types of Evaluation</a:t>
            </a:r>
            <a:endParaRPr lang="en-AU" dirty="0"/>
          </a:p>
        </p:txBody>
      </p:sp>
      <p:graphicFrame>
        <p:nvGraphicFramePr>
          <p:cNvPr id="4" name="Content Placeholder 3">
            <a:extLst>
              <a:ext uri="{FF2B5EF4-FFF2-40B4-BE49-F238E27FC236}">
                <a16:creationId xmlns:a16="http://schemas.microsoft.com/office/drawing/2014/main" xmlns="" id="{E18A32DC-B143-E953-C037-AD784085371F}"/>
              </a:ext>
            </a:extLst>
          </p:cNvPr>
          <p:cNvGraphicFramePr>
            <a:graphicFrameLocks noGrp="1"/>
          </p:cNvGraphicFramePr>
          <p:nvPr>
            <p:ph idx="1"/>
            <p:extLst>
              <p:ext uri="{D42A27DB-BD31-4B8C-83A1-F6EECF244321}">
                <p14:modId xmlns:p14="http://schemas.microsoft.com/office/powerpoint/2010/main" val="2539035136"/>
              </p:ext>
            </p:extLst>
          </p:nvPr>
        </p:nvGraphicFramePr>
        <p:xfrm>
          <a:off x="1450975" y="2016125"/>
          <a:ext cx="9604375" cy="3449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Footer Placeholder 5">
            <a:extLst>
              <a:ext uri="{FF2B5EF4-FFF2-40B4-BE49-F238E27FC236}">
                <a16:creationId xmlns:a16="http://schemas.microsoft.com/office/drawing/2014/main" xmlns="" id="{C6C54A42-7204-20A6-5090-FD416A7FD1CA}"/>
              </a:ext>
            </a:extLst>
          </p:cNvPr>
          <p:cNvSpPr>
            <a:spLocks noGrp="1"/>
          </p:cNvSpPr>
          <p:nvPr>
            <p:ph type="ftr" sz="quarter" idx="11"/>
          </p:nvPr>
        </p:nvSpPr>
        <p:spPr>
          <a:xfrm>
            <a:off x="10579883" y="6428267"/>
            <a:ext cx="1370120" cy="309201"/>
          </a:xfrm>
        </p:spPr>
        <p:txBody>
          <a:bodyPr/>
          <a:lstStyle/>
          <a:p>
            <a:r>
              <a:rPr lang="en-AU" dirty="0">
                <a:solidFill>
                  <a:schemeClr val="bg1"/>
                </a:solidFill>
              </a:rPr>
              <a:t>FARAZ</a:t>
            </a:r>
          </a:p>
        </p:txBody>
      </p:sp>
      <p:cxnSp>
        <p:nvCxnSpPr>
          <p:cNvPr id="6" name="Straight Arrow Connector 5">
            <a:extLst>
              <a:ext uri="{FF2B5EF4-FFF2-40B4-BE49-F238E27FC236}">
                <a16:creationId xmlns:a16="http://schemas.microsoft.com/office/drawing/2014/main" xmlns="" id="{2B9C8A81-8B87-9DEC-DA96-697F00221DBA}"/>
              </a:ext>
            </a:extLst>
          </p:cNvPr>
          <p:cNvCxnSpPr/>
          <p:nvPr/>
        </p:nvCxnSpPr>
        <p:spPr>
          <a:xfrm>
            <a:off x="2601157" y="2139518"/>
            <a:ext cx="0" cy="55041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7" name="Straight Arrow Connector 6">
            <a:extLst>
              <a:ext uri="{FF2B5EF4-FFF2-40B4-BE49-F238E27FC236}">
                <a16:creationId xmlns:a16="http://schemas.microsoft.com/office/drawing/2014/main" xmlns="" id="{6F621505-C741-544F-A3B4-CAA07342EF63}"/>
              </a:ext>
            </a:extLst>
          </p:cNvPr>
          <p:cNvCxnSpPr/>
          <p:nvPr/>
        </p:nvCxnSpPr>
        <p:spPr>
          <a:xfrm>
            <a:off x="6313503" y="2139518"/>
            <a:ext cx="0" cy="55041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a:extLst>
              <a:ext uri="{FF2B5EF4-FFF2-40B4-BE49-F238E27FC236}">
                <a16:creationId xmlns:a16="http://schemas.microsoft.com/office/drawing/2014/main" xmlns="" id="{2EBAB1E3-B3CC-F8C6-EB4F-797482A7391F}"/>
              </a:ext>
            </a:extLst>
          </p:cNvPr>
          <p:cNvCxnSpPr/>
          <p:nvPr/>
        </p:nvCxnSpPr>
        <p:spPr>
          <a:xfrm>
            <a:off x="9820182" y="2139518"/>
            <a:ext cx="0" cy="55041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5681022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6895041-086A-893B-0B8C-2C55413CD2DB}"/>
              </a:ext>
            </a:extLst>
          </p:cNvPr>
          <p:cNvSpPr>
            <a:spLocks noGrp="1"/>
          </p:cNvSpPr>
          <p:nvPr>
            <p:ph type="title"/>
          </p:nvPr>
        </p:nvSpPr>
        <p:spPr/>
        <p:txBody>
          <a:bodyPr/>
          <a:lstStyle/>
          <a:p>
            <a:pPr algn="ctr"/>
            <a:r>
              <a:rPr lang="en-AU" b="1" dirty="0"/>
              <a:t>Measurement of Aims</a:t>
            </a:r>
            <a:r>
              <a:rPr lang="en-AU" dirty="0"/>
              <a:t/>
            </a:r>
            <a:br>
              <a:rPr lang="en-AU" dirty="0"/>
            </a:br>
            <a:endParaRPr lang="en-AU" dirty="0"/>
          </a:p>
        </p:txBody>
      </p:sp>
      <p:graphicFrame>
        <p:nvGraphicFramePr>
          <p:cNvPr id="4" name="Content Placeholder 3">
            <a:extLst>
              <a:ext uri="{FF2B5EF4-FFF2-40B4-BE49-F238E27FC236}">
                <a16:creationId xmlns:a16="http://schemas.microsoft.com/office/drawing/2014/main" xmlns="" id="{353A9A99-1E6A-4486-1243-26B09AFE9B9E}"/>
              </a:ext>
            </a:extLst>
          </p:cNvPr>
          <p:cNvGraphicFramePr>
            <a:graphicFrameLocks noGrp="1"/>
          </p:cNvGraphicFramePr>
          <p:nvPr>
            <p:ph idx="1"/>
            <p:extLst>
              <p:ext uri="{D42A27DB-BD31-4B8C-83A1-F6EECF244321}">
                <p14:modId xmlns:p14="http://schemas.microsoft.com/office/powerpoint/2010/main" val="2010155393"/>
              </p:ext>
            </p:extLst>
          </p:nvPr>
        </p:nvGraphicFramePr>
        <p:xfrm>
          <a:off x="1450975" y="2016125"/>
          <a:ext cx="9604375" cy="3449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Footer Placeholder 5">
            <a:extLst>
              <a:ext uri="{FF2B5EF4-FFF2-40B4-BE49-F238E27FC236}">
                <a16:creationId xmlns:a16="http://schemas.microsoft.com/office/drawing/2014/main" xmlns="" id="{54EACB81-9AE0-27AB-9B49-685A3E4D46AF}"/>
              </a:ext>
            </a:extLst>
          </p:cNvPr>
          <p:cNvSpPr>
            <a:spLocks noGrp="1"/>
          </p:cNvSpPr>
          <p:nvPr>
            <p:ph type="ftr" sz="quarter" idx="11"/>
          </p:nvPr>
        </p:nvSpPr>
        <p:spPr>
          <a:xfrm>
            <a:off x="10579883" y="6428267"/>
            <a:ext cx="1370120" cy="309201"/>
          </a:xfrm>
        </p:spPr>
        <p:txBody>
          <a:bodyPr/>
          <a:lstStyle/>
          <a:p>
            <a:r>
              <a:rPr lang="en-AU" dirty="0">
                <a:solidFill>
                  <a:schemeClr val="bg1"/>
                </a:solidFill>
              </a:rPr>
              <a:t>FARAZ</a:t>
            </a:r>
          </a:p>
        </p:txBody>
      </p:sp>
    </p:spTree>
    <p:extLst>
      <p:ext uri="{BB962C8B-B14F-4D97-AF65-F5344CB8AC3E}">
        <p14:creationId xmlns:p14="http://schemas.microsoft.com/office/powerpoint/2010/main" val="271889369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20DEC4A-8BEF-8FE3-EB17-69886FA65899}"/>
              </a:ext>
            </a:extLst>
          </p:cNvPr>
          <p:cNvSpPr>
            <a:spLocks noGrp="1"/>
          </p:cNvSpPr>
          <p:nvPr>
            <p:ph type="title"/>
          </p:nvPr>
        </p:nvSpPr>
        <p:spPr/>
        <p:txBody>
          <a:bodyPr/>
          <a:lstStyle/>
          <a:p>
            <a:pPr algn="ctr"/>
            <a:r>
              <a:rPr lang="en-AU" b="1" dirty="0"/>
              <a:t>Campaign Poster</a:t>
            </a:r>
            <a:endParaRPr lang="en-AU" dirty="0"/>
          </a:p>
        </p:txBody>
      </p:sp>
      <p:sp>
        <p:nvSpPr>
          <p:cNvPr id="6" name="TextBox 5">
            <a:extLst>
              <a:ext uri="{FF2B5EF4-FFF2-40B4-BE49-F238E27FC236}">
                <a16:creationId xmlns:a16="http://schemas.microsoft.com/office/drawing/2014/main" xmlns="" id="{6AB1757A-1141-ECE2-F666-0ECA56316B29}"/>
              </a:ext>
            </a:extLst>
          </p:cNvPr>
          <p:cNvSpPr txBox="1"/>
          <p:nvPr/>
        </p:nvSpPr>
        <p:spPr>
          <a:xfrm>
            <a:off x="5573028" y="5956299"/>
            <a:ext cx="1549667" cy="215444"/>
          </a:xfrm>
          <a:prstGeom prst="rect">
            <a:avLst/>
          </a:prstGeom>
          <a:noFill/>
        </p:spPr>
        <p:txBody>
          <a:bodyPr wrap="square" rtlCol="0">
            <a:spAutoFit/>
          </a:bodyPr>
          <a:lstStyle/>
          <a:p>
            <a:r>
              <a:rPr lang="en-US" sz="800" dirty="0"/>
              <a:t>Source: Self Created</a:t>
            </a:r>
            <a:endParaRPr lang="en-AU" sz="800" dirty="0"/>
          </a:p>
        </p:txBody>
      </p:sp>
      <p:pic>
        <p:nvPicPr>
          <p:cNvPr id="8" name="Picture 7">
            <a:extLst>
              <a:ext uri="{FF2B5EF4-FFF2-40B4-BE49-F238E27FC236}">
                <a16:creationId xmlns:a16="http://schemas.microsoft.com/office/drawing/2014/main" xmlns="" id="{751CB88B-7708-5AA0-C219-CF0A5EE20D69}"/>
              </a:ext>
            </a:extLst>
          </p:cNvPr>
          <p:cNvPicPr>
            <a:picLocks noChangeAspect="1"/>
          </p:cNvPicPr>
          <p:nvPr/>
        </p:nvPicPr>
        <p:blipFill>
          <a:blip r:embed="rId2"/>
          <a:stretch>
            <a:fillRect/>
          </a:stretch>
        </p:blipFill>
        <p:spPr>
          <a:xfrm>
            <a:off x="1851259" y="2492940"/>
            <a:ext cx="5486400" cy="341523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2050" name="Picture 2" descr="World sexual health day instagram posts collection | Free Vector">
            <a:extLst>
              <a:ext uri="{FF2B5EF4-FFF2-40B4-BE49-F238E27FC236}">
                <a16:creationId xmlns:a16="http://schemas.microsoft.com/office/drawing/2014/main" xmlns="" id="{0A33B1CB-9064-6BC2-5D1C-9771F28E3EB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37659" y="2492940"/>
            <a:ext cx="3885398" cy="3415231"/>
          </a:xfrm>
          <a:prstGeom prst="rect">
            <a:avLst/>
          </a:prstGeom>
          <a:noFill/>
          <a:extLst>
            <a:ext uri="{909E8E84-426E-40DD-AFC4-6F175D3DCCD1}">
              <a14:hiddenFill xmlns:a14="http://schemas.microsoft.com/office/drawing/2010/main">
                <a:solidFill>
                  <a:srgbClr val="FFFFFF"/>
                </a:solidFill>
              </a14:hiddenFill>
            </a:ext>
          </a:extLst>
        </p:spPr>
      </p:pic>
      <p:sp>
        <p:nvSpPr>
          <p:cNvPr id="3" name="Footer Placeholder 5">
            <a:extLst>
              <a:ext uri="{FF2B5EF4-FFF2-40B4-BE49-F238E27FC236}">
                <a16:creationId xmlns:a16="http://schemas.microsoft.com/office/drawing/2014/main" xmlns="" id="{BF08ABB3-BCD1-18D2-D584-C0F8A748B8BB}"/>
              </a:ext>
            </a:extLst>
          </p:cNvPr>
          <p:cNvSpPr>
            <a:spLocks noGrp="1"/>
          </p:cNvSpPr>
          <p:nvPr>
            <p:ph type="ftr" sz="quarter" idx="11"/>
          </p:nvPr>
        </p:nvSpPr>
        <p:spPr>
          <a:xfrm>
            <a:off x="10579883" y="6428267"/>
            <a:ext cx="1370120" cy="309201"/>
          </a:xfrm>
        </p:spPr>
        <p:txBody>
          <a:bodyPr/>
          <a:lstStyle/>
          <a:p>
            <a:r>
              <a:rPr lang="en-AU" dirty="0">
                <a:solidFill>
                  <a:schemeClr val="bg1"/>
                </a:solidFill>
              </a:rPr>
              <a:t>FARAZ</a:t>
            </a:r>
          </a:p>
        </p:txBody>
      </p:sp>
    </p:spTree>
    <p:extLst>
      <p:ext uri="{BB962C8B-B14F-4D97-AF65-F5344CB8AC3E}">
        <p14:creationId xmlns:p14="http://schemas.microsoft.com/office/powerpoint/2010/main" val="131652449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6DA1E8C-817F-3F3A-9724-84DFCFAA1E1E}"/>
              </a:ext>
            </a:extLst>
          </p:cNvPr>
          <p:cNvSpPr>
            <a:spLocks noGrp="1"/>
          </p:cNvSpPr>
          <p:nvPr>
            <p:ph type="title"/>
          </p:nvPr>
        </p:nvSpPr>
        <p:spPr/>
        <p:txBody>
          <a:bodyPr/>
          <a:lstStyle/>
          <a:p>
            <a:r>
              <a:rPr lang="en-GB" dirty="0"/>
              <a:t>                   Benefits of activities</a:t>
            </a:r>
          </a:p>
        </p:txBody>
      </p:sp>
      <p:sp>
        <p:nvSpPr>
          <p:cNvPr id="3" name="Content Placeholder 2">
            <a:extLst>
              <a:ext uri="{FF2B5EF4-FFF2-40B4-BE49-F238E27FC236}">
                <a16:creationId xmlns:a16="http://schemas.microsoft.com/office/drawing/2014/main" xmlns="" id="{AF90AA9C-1E5A-3620-B4E7-CE8B573E2E14}"/>
              </a:ext>
            </a:extLst>
          </p:cNvPr>
          <p:cNvSpPr>
            <a:spLocks noGrp="1"/>
          </p:cNvSpPr>
          <p:nvPr>
            <p:ph idx="1"/>
          </p:nvPr>
        </p:nvSpPr>
        <p:spPr>
          <a:xfrm>
            <a:off x="1726787" y="2219918"/>
            <a:ext cx="9603275" cy="3450613"/>
          </a:xfrm>
        </p:spPr>
        <p:txBody>
          <a:bodyPr>
            <a:normAutofit/>
          </a:bodyPr>
          <a:lstStyle/>
          <a:p>
            <a:r>
              <a:rPr lang="en-GB" dirty="0"/>
              <a:t>Improve self confidence and communication.</a:t>
            </a:r>
          </a:p>
          <a:p>
            <a:r>
              <a:rPr lang="en-GB" dirty="0"/>
              <a:t>Reduced STUs and unintended pregnancies.</a:t>
            </a:r>
          </a:p>
          <a:p>
            <a:r>
              <a:rPr lang="en-GB" dirty="0"/>
              <a:t>Encouragement of gender equality.</a:t>
            </a:r>
          </a:p>
          <a:p>
            <a:r>
              <a:rPr lang="en-GB" dirty="0"/>
              <a:t>Better utilization of AFHC services.  </a:t>
            </a:r>
          </a:p>
        </p:txBody>
      </p:sp>
      <p:sp>
        <p:nvSpPr>
          <p:cNvPr id="4" name="Footer Placeholder 5">
            <a:extLst>
              <a:ext uri="{FF2B5EF4-FFF2-40B4-BE49-F238E27FC236}">
                <a16:creationId xmlns:a16="http://schemas.microsoft.com/office/drawing/2014/main" xmlns="" id="{3119209C-BF26-35BE-0D64-FC83CD36811C}"/>
              </a:ext>
            </a:extLst>
          </p:cNvPr>
          <p:cNvSpPr>
            <a:spLocks noGrp="1"/>
          </p:cNvSpPr>
          <p:nvPr>
            <p:ph type="ftr" sz="quarter" idx="11"/>
          </p:nvPr>
        </p:nvSpPr>
        <p:spPr>
          <a:xfrm>
            <a:off x="10579883" y="6428267"/>
            <a:ext cx="1370120" cy="309201"/>
          </a:xfrm>
        </p:spPr>
        <p:txBody>
          <a:bodyPr/>
          <a:lstStyle/>
          <a:p>
            <a:r>
              <a:rPr lang="en-AU" dirty="0">
                <a:solidFill>
                  <a:schemeClr val="bg1"/>
                </a:solidFill>
              </a:rPr>
              <a:t>FARAZ</a:t>
            </a:r>
          </a:p>
        </p:txBody>
      </p:sp>
    </p:spTree>
    <p:extLst>
      <p:ext uri="{BB962C8B-B14F-4D97-AF65-F5344CB8AC3E}">
        <p14:creationId xmlns:p14="http://schemas.microsoft.com/office/powerpoint/2010/main" val="329939019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8CA6776-5AB7-8C5C-7F22-1FD50D765A8B}"/>
              </a:ext>
            </a:extLst>
          </p:cNvPr>
          <p:cNvSpPr>
            <a:spLocks noGrp="1"/>
          </p:cNvSpPr>
          <p:nvPr>
            <p:ph type="title"/>
          </p:nvPr>
        </p:nvSpPr>
        <p:spPr/>
        <p:txBody>
          <a:bodyPr/>
          <a:lstStyle/>
          <a:p>
            <a:pPr algn="ctr"/>
            <a:r>
              <a:rPr lang="en-AU" b="1" dirty="0"/>
              <a:t>Local Partners</a:t>
            </a:r>
            <a:r>
              <a:rPr lang="en-AU" dirty="0"/>
              <a:t/>
            </a:r>
            <a:br>
              <a:rPr lang="en-AU" dirty="0"/>
            </a:br>
            <a:endParaRPr lang="en-AU" dirty="0"/>
          </a:p>
        </p:txBody>
      </p:sp>
      <p:graphicFrame>
        <p:nvGraphicFramePr>
          <p:cNvPr id="6" name="Content Placeholder 5">
            <a:extLst>
              <a:ext uri="{FF2B5EF4-FFF2-40B4-BE49-F238E27FC236}">
                <a16:creationId xmlns:a16="http://schemas.microsoft.com/office/drawing/2014/main" xmlns="" id="{23182925-CB66-54C2-78CB-3E3AB49A6C47}"/>
              </a:ext>
            </a:extLst>
          </p:cNvPr>
          <p:cNvGraphicFramePr>
            <a:graphicFrameLocks noGrp="1"/>
          </p:cNvGraphicFramePr>
          <p:nvPr>
            <p:ph idx="1"/>
            <p:extLst>
              <p:ext uri="{D42A27DB-BD31-4B8C-83A1-F6EECF244321}">
                <p14:modId xmlns:p14="http://schemas.microsoft.com/office/powerpoint/2010/main" val="2426734873"/>
              </p:ext>
            </p:extLst>
          </p:nvPr>
        </p:nvGraphicFramePr>
        <p:xfrm>
          <a:off x="1193533" y="2277904"/>
          <a:ext cx="10847671" cy="2904307"/>
        </p:xfrm>
        <a:graphic>
          <a:graphicData uri="http://schemas.openxmlformats.org/drawingml/2006/table">
            <a:tbl>
              <a:tblPr/>
              <a:tblGrid>
                <a:gridCol w="4975864">
                  <a:extLst>
                    <a:ext uri="{9D8B030D-6E8A-4147-A177-3AD203B41FA5}">
                      <a16:colId xmlns:a16="http://schemas.microsoft.com/office/drawing/2014/main" xmlns="" val="282361129"/>
                    </a:ext>
                  </a:extLst>
                </a:gridCol>
                <a:gridCol w="5871807">
                  <a:extLst>
                    <a:ext uri="{9D8B030D-6E8A-4147-A177-3AD203B41FA5}">
                      <a16:colId xmlns:a16="http://schemas.microsoft.com/office/drawing/2014/main" xmlns="" val="3503894355"/>
                    </a:ext>
                  </a:extLst>
                </a:gridCol>
              </a:tblGrid>
              <a:tr h="353318">
                <a:tc>
                  <a:txBody>
                    <a:bodyPr/>
                    <a:lstStyle/>
                    <a:p>
                      <a:pPr>
                        <a:buNone/>
                      </a:pPr>
                      <a:r>
                        <a:rPr lang="en-AU" sz="1800" b="1" dirty="0"/>
                        <a:t>Organisation (Local)</a:t>
                      </a:r>
                    </a:p>
                  </a:txBody>
                  <a:tcPr anchor="ctr">
                    <a:lnL>
                      <a:noFill/>
                    </a:lnL>
                    <a:lnR>
                      <a:noFill/>
                    </a:lnR>
                    <a:lnT>
                      <a:noFill/>
                    </a:lnT>
                    <a:lnB>
                      <a:noFill/>
                    </a:lnB>
                    <a:noFill/>
                  </a:tcPr>
                </a:tc>
                <a:tc>
                  <a:txBody>
                    <a:bodyPr/>
                    <a:lstStyle/>
                    <a:p>
                      <a:pPr>
                        <a:buNone/>
                      </a:pPr>
                      <a:r>
                        <a:rPr lang="en-AU" sz="1800" b="1" dirty="0"/>
                        <a:t>Campaign Role</a:t>
                      </a:r>
                    </a:p>
                  </a:txBody>
                  <a:tcPr anchor="ctr">
                    <a:lnL>
                      <a:noFill/>
                    </a:lnL>
                    <a:lnR>
                      <a:noFill/>
                    </a:lnR>
                    <a:lnT>
                      <a:noFill/>
                    </a:lnT>
                    <a:lnB>
                      <a:noFill/>
                    </a:lnB>
                    <a:noFill/>
                  </a:tcPr>
                </a:tc>
                <a:extLst>
                  <a:ext uri="{0D108BD9-81ED-4DB2-BD59-A6C34878D82A}">
                    <a16:rowId xmlns:a16="http://schemas.microsoft.com/office/drawing/2014/main" xmlns="" val="2318683677"/>
                  </a:ext>
                </a:extLst>
              </a:tr>
              <a:tr h="618307">
                <a:tc>
                  <a:txBody>
                    <a:bodyPr/>
                    <a:lstStyle/>
                    <a:p>
                      <a:pPr>
                        <a:buNone/>
                      </a:pPr>
                      <a:r>
                        <a:rPr lang="en-US" sz="1800" b="1" dirty="0"/>
                        <a:t>Manchester Sexual Health Clinic (Hathersage Centre) </a:t>
                      </a:r>
                      <a:endParaRPr lang="en-US" sz="1800" dirty="0"/>
                    </a:p>
                  </a:txBody>
                  <a:tcPr anchor="ctr">
                    <a:lnL>
                      <a:noFill/>
                    </a:lnL>
                    <a:lnR>
                      <a:noFill/>
                    </a:lnR>
                    <a:lnT>
                      <a:noFill/>
                    </a:lnT>
                    <a:lnB>
                      <a:noFill/>
                    </a:lnB>
                    <a:noFill/>
                  </a:tcPr>
                </a:tc>
                <a:tc>
                  <a:txBody>
                    <a:bodyPr/>
                    <a:lstStyle/>
                    <a:p>
                      <a:pPr>
                        <a:buNone/>
                      </a:pPr>
                      <a:r>
                        <a:rPr lang="en-US" sz="1800" dirty="0"/>
                        <a:t>Provides free STI testing, treatment, and contraception services</a:t>
                      </a:r>
                    </a:p>
                  </a:txBody>
                  <a:tcPr anchor="ctr">
                    <a:lnL>
                      <a:noFill/>
                    </a:lnL>
                    <a:lnR>
                      <a:noFill/>
                    </a:lnR>
                    <a:lnT>
                      <a:noFill/>
                    </a:lnT>
                    <a:lnB>
                      <a:noFill/>
                    </a:lnB>
                    <a:noFill/>
                  </a:tcPr>
                </a:tc>
                <a:extLst>
                  <a:ext uri="{0D108BD9-81ED-4DB2-BD59-A6C34878D82A}">
                    <a16:rowId xmlns:a16="http://schemas.microsoft.com/office/drawing/2014/main" xmlns="" val="3542892873"/>
                  </a:ext>
                </a:extLst>
              </a:tr>
              <a:tr h="618307">
                <a:tc>
                  <a:txBody>
                    <a:bodyPr/>
                    <a:lstStyle/>
                    <a:p>
                      <a:pPr>
                        <a:buNone/>
                      </a:pPr>
                      <a:r>
                        <a:rPr lang="en-AU" sz="1800" b="1" dirty="0"/>
                        <a:t>Brook Manchester </a:t>
                      </a:r>
                      <a:endParaRPr lang="en-AU" sz="1800" dirty="0"/>
                    </a:p>
                  </a:txBody>
                  <a:tcPr anchor="ctr">
                    <a:lnL>
                      <a:noFill/>
                    </a:lnL>
                    <a:lnR>
                      <a:noFill/>
                    </a:lnR>
                    <a:lnT>
                      <a:noFill/>
                    </a:lnT>
                    <a:lnB>
                      <a:noFill/>
                    </a:lnB>
                    <a:noFill/>
                  </a:tcPr>
                </a:tc>
                <a:tc>
                  <a:txBody>
                    <a:bodyPr/>
                    <a:lstStyle/>
                    <a:p>
                      <a:pPr>
                        <a:buNone/>
                      </a:pPr>
                      <a:r>
                        <a:rPr lang="en-US" sz="1800" dirty="0"/>
                        <a:t>Youth-focused sexual health education and confidential advice</a:t>
                      </a:r>
                    </a:p>
                  </a:txBody>
                  <a:tcPr anchor="ctr">
                    <a:lnL>
                      <a:noFill/>
                    </a:lnL>
                    <a:lnR>
                      <a:noFill/>
                    </a:lnR>
                    <a:lnT>
                      <a:noFill/>
                    </a:lnT>
                    <a:lnB>
                      <a:noFill/>
                    </a:lnB>
                    <a:noFill/>
                  </a:tcPr>
                </a:tc>
                <a:extLst>
                  <a:ext uri="{0D108BD9-81ED-4DB2-BD59-A6C34878D82A}">
                    <a16:rowId xmlns:a16="http://schemas.microsoft.com/office/drawing/2014/main" xmlns="" val="3240804392"/>
                  </a:ext>
                </a:extLst>
              </a:tr>
              <a:tr h="618307">
                <a:tc>
                  <a:txBody>
                    <a:bodyPr/>
                    <a:lstStyle/>
                    <a:p>
                      <a:pPr>
                        <a:buNone/>
                      </a:pPr>
                      <a:r>
                        <a:rPr lang="en-US" sz="1800" b="1" dirty="0"/>
                        <a:t>Manchester City Council – Public Health Team </a:t>
                      </a:r>
                      <a:endParaRPr lang="en-US" sz="1800" dirty="0"/>
                    </a:p>
                  </a:txBody>
                  <a:tcPr anchor="ctr">
                    <a:lnL>
                      <a:noFill/>
                    </a:lnL>
                    <a:lnR>
                      <a:noFill/>
                    </a:lnR>
                    <a:lnT>
                      <a:noFill/>
                    </a:lnT>
                    <a:lnB>
                      <a:noFill/>
                    </a:lnB>
                    <a:noFill/>
                  </a:tcPr>
                </a:tc>
                <a:tc>
                  <a:txBody>
                    <a:bodyPr/>
                    <a:lstStyle/>
                    <a:p>
                      <a:pPr>
                        <a:buNone/>
                      </a:pPr>
                      <a:r>
                        <a:rPr lang="en-US" sz="1800"/>
                        <a:t>Supports local health promotion and community engagement</a:t>
                      </a:r>
                    </a:p>
                  </a:txBody>
                  <a:tcPr anchor="ctr">
                    <a:lnL>
                      <a:noFill/>
                    </a:lnL>
                    <a:lnR>
                      <a:noFill/>
                    </a:lnR>
                    <a:lnT>
                      <a:noFill/>
                    </a:lnT>
                    <a:lnB>
                      <a:noFill/>
                    </a:lnB>
                    <a:noFill/>
                  </a:tcPr>
                </a:tc>
                <a:extLst>
                  <a:ext uri="{0D108BD9-81ED-4DB2-BD59-A6C34878D82A}">
                    <a16:rowId xmlns:a16="http://schemas.microsoft.com/office/drawing/2014/main" xmlns="" val="482121464"/>
                  </a:ext>
                </a:extLst>
              </a:tr>
              <a:tr h="618307">
                <a:tc>
                  <a:txBody>
                    <a:bodyPr/>
                    <a:lstStyle/>
                    <a:p>
                      <a:pPr>
                        <a:buNone/>
                      </a:pPr>
                      <a:r>
                        <a:rPr lang="en-AU" sz="1800" b="1" dirty="0"/>
                        <a:t>LGBT Foundation (Manchester)</a:t>
                      </a:r>
                      <a:endParaRPr lang="en-AU" sz="1800" dirty="0"/>
                    </a:p>
                  </a:txBody>
                  <a:tcPr anchor="ctr">
                    <a:lnL>
                      <a:noFill/>
                    </a:lnL>
                    <a:lnR>
                      <a:noFill/>
                    </a:lnR>
                    <a:lnT>
                      <a:noFill/>
                    </a:lnT>
                    <a:lnB>
                      <a:noFill/>
                    </a:lnB>
                    <a:noFill/>
                  </a:tcPr>
                </a:tc>
                <a:tc>
                  <a:txBody>
                    <a:bodyPr/>
                    <a:lstStyle/>
                    <a:p>
                      <a:pPr>
                        <a:buNone/>
                      </a:pPr>
                      <a:r>
                        <a:rPr lang="en-US" sz="1800" dirty="0"/>
                        <a:t>Inclusive sexual health support for LGBTQ+ young adults</a:t>
                      </a:r>
                    </a:p>
                  </a:txBody>
                  <a:tcPr anchor="ctr">
                    <a:lnL>
                      <a:noFill/>
                    </a:lnL>
                    <a:lnR>
                      <a:noFill/>
                    </a:lnR>
                    <a:lnT>
                      <a:noFill/>
                    </a:lnT>
                    <a:lnB>
                      <a:noFill/>
                    </a:lnB>
                    <a:noFill/>
                  </a:tcPr>
                </a:tc>
                <a:extLst>
                  <a:ext uri="{0D108BD9-81ED-4DB2-BD59-A6C34878D82A}">
                    <a16:rowId xmlns:a16="http://schemas.microsoft.com/office/drawing/2014/main" xmlns="" val="3748049396"/>
                  </a:ext>
                </a:extLst>
              </a:tr>
            </a:tbl>
          </a:graphicData>
        </a:graphic>
      </p:graphicFrame>
      <p:pic>
        <p:nvPicPr>
          <p:cNvPr id="8" name="Picture 7">
            <a:extLst>
              <a:ext uri="{FF2B5EF4-FFF2-40B4-BE49-F238E27FC236}">
                <a16:creationId xmlns:a16="http://schemas.microsoft.com/office/drawing/2014/main" xmlns="" id="{1AE46561-82C0-2B81-4AAC-75E7EFF31414}"/>
              </a:ext>
            </a:extLst>
          </p:cNvPr>
          <p:cNvPicPr>
            <a:picLocks noChangeAspect="1"/>
          </p:cNvPicPr>
          <p:nvPr/>
        </p:nvPicPr>
        <p:blipFill>
          <a:blip r:embed="rId2"/>
          <a:stretch>
            <a:fillRect/>
          </a:stretch>
        </p:blipFill>
        <p:spPr>
          <a:xfrm>
            <a:off x="3245777" y="3351581"/>
            <a:ext cx="1619333" cy="539778"/>
          </a:xfrm>
          <a:prstGeom prst="rect">
            <a:avLst/>
          </a:prstGeom>
        </p:spPr>
      </p:pic>
      <p:pic>
        <p:nvPicPr>
          <p:cNvPr id="10" name="Picture 9">
            <a:extLst>
              <a:ext uri="{FF2B5EF4-FFF2-40B4-BE49-F238E27FC236}">
                <a16:creationId xmlns:a16="http://schemas.microsoft.com/office/drawing/2014/main" xmlns="" id="{BF62EC9F-713A-1172-F114-8B285244C655}"/>
              </a:ext>
            </a:extLst>
          </p:cNvPr>
          <p:cNvPicPr>
            <a:picLocks noChangeAspect="1"/>
          </p:cNvPicPr>
          <p:nvPr/>
        </p:nvPicPr>
        <p:blipFill>
          <a:blip r:embed="rId3"/>
          <a:stretch>
            <a:fillRect/>
          </a:stretch>
        </p:blipFill>
        <p:spPr>
          <a:xfrm>
            <a:off x="2025528" y="4315509"/>
            <a:ext cx="1619333" cy="289891"/>
          </a:xfrm>
          <a:prstGeom prst="rect">
            <a:avLst/>
          </a:prstGeom>
        </p:spPr>
      </p:pic>
      <p:pic>
        <p:nvPicPr>
          <p:cNvPr id="12" name="Picture 11">
            <a:extLst>
              <a:ext uri="{FF2B5EF4-FFF2-40B4-BE49-F238E27FC236}">
                <a16:creationId xmlns:a16="http://schemas.microsoft.com/office/drawing/2014/main" xmlns="" id="{6A1799CD-37AD-35DE-3862-3BFE0AAFBBC6}"/>
              </a:ext>
            </a:extLst>
          </p:cNvPr>
          <p:cNvPicPr>
            <a:picLocks noChangeAspect="1"/>
          </p:cNvPicPr>
          <p:nvPr/>
        </p:nvPicPr>
        <p:blipFill>
          <a:blip r:embed="rId4"/>
          <a:stretch>
            <a:fillRect/>
          </a:stretch>
        </p:blipFill>
        <p:spPr>
          <a:xfrm>
            <a:off x="4758578" y="4646521"/>
            <a:ext cx="1038385" cy="485266"/>
          </a:xfrm>
          <a:prstGeom prst="rect">
            <a:avLst/>
          </a:prstGeom>
        </p:spPr>
      </p:pic>
      <p:pic>
        <p:nvPicPr>
          <p:cNvPr id="14" name="Picture 13">
            <a:extLst>
              <a:ext uri="{FF2B5EF4-FFF2-40B4-BE49-F238E27FC236}">
                <a16:creationId xmlns:a16="http://schemas.microsoft.com/office/drawing/2014/main" xmlns="" id="{CB047FEF-8E4A-7D87-F0A8-669DF0DAAD7A}"/>
              </a:ext>
            </a:extLst>
          </p:cNvPr>
          <p:cNvPicPr>
            <a:picLocks noChangeAspect="1"/>
          </p:cNvPicPr>
          <p:nvPr/>
        </p:nvPicPr>
        <p:blipFill>
          <a:blip r:embed="rId5"/>
          <a:stretch>
            <a:fillRect/>
          </a:stretch>
        </p:blipFill>
        <p:spPr>
          <a:xfrm>
            <a:off x="3764132" y="2995332"/>
            <a:ext cx="1428833" cy="301431"/>
          </a:xfrm>
          <a:prstGeom prst="rect">
            <a:avLst/>
          </a:prstGeom>
        </p:spPr>
      </p:pic>
      <p:sp>
        <p:nvSpPr>
          <p:cNvPr id="15" name="TextBox 14">
            <a:extLst>
              <a:ext uri="{FF2B5EF4-FFF2-40B4-BE49-F238E27FC236}">
                <a16:creationId xmlns:a16="http://schemas.microsoft.com/office/drawing/2014/main" xmlns="" id="{A792D7B5-EAE8-B343-E5F2-4FB905221D78}"/>
              </a:ext>
            </a:extLst>
          </p:cNvPr>
          <p:cNvSpPr txBox="1"/>
          <p:nvPr/>
        </p:nvSpPr>
        <p:spPr>
          <a:xfrm>
            <a:off x="1451579" y="5237029"/>
            <a:ext cx="9819926" cy="369332"/>
          </a:xfrm>
          <a:prstGeom prst="rect">
            <a:avLst/>
          </a:prstGeom>
          <a:noFill/>
        </p:spPr>
        <p:txBody>
          <a:bodyPr wrap="square" rtlCol="0">
            <a:spAutoFit/>
          </a:bodyPr>
          <a:lstStyle/>
          <a:p>
            <a:r>
              <a:rPr lang="en-US" dirty="0"/>
              <a:t>Sources: (Manchester City Council, n.d.; NHS Manchester, 2024; Brook, 2024; LGBT Foundation, 2024)</a:t>
            </a:r>
            <a:endParaRPr lang="en-AU" dirty="0"/>
          </a:p>
        </p:txBody>
      </p:sp>
      <p:sp>
        <p:nvSpPr>
          <p:cNvPr id="3" name="Footer Placeholder 5">
            <a:extLst>
              <a:ext uri="{FF2B5EF4-FFF2-40B4-BE49-F238E27FC236}">
                <a16:creationId xmlns:a16="http://schemas.microsoft.com/office/drawing/2014/main" xmlns="" id="{96ABC242-E0DF-97E3-08D5-72F1A8CB1956}"/>
              </a:ext>
            </a:extLst>
          </p:cNvPr>
          <p:cNvSpPr>
            <a:spLocks noGrp="1"/>
          </p:cNvSpPr>
          <p:nvPr>
            <p:ph type="ftr" sz="quarter" idx="11"/>
          </p:nvPr>
        </p:nvSpPr>
        <p:spPr>
          <a:xfrm>
            <a:off x="10579883" y="6428267"/>
            <a:ext cx="1370120" cy="309201"/>
          </a:xfrm>
        </p:spPr>
        <p:txBody>
          <a:bodyPr/>
          <a:lstStyle/>
          <a:p>
            <a:r>
              <a:rPr lang="en-AU" dirty="0">
                <a:solidFill>
                  <a:schemeClr val="bg1"/>
                </a:solidFill>
              </a:rPr>
              <a:t>FARAZ</a:t>
            </a:r>
          </a:p>
        </p:txBody>
      </p:sp>
      <p:cxnSp>
        <p:nvCxnSpPr>
          <p:cNvPr id="5" name="Straight Connector 4">
            <a:extLst>
              <a:ext uri="{FF2B5EF4-FFF2-40B4-BE49-F238E27FC236}">
                <a16:creationId xmlns:a16="http://schemas.microsoft.com/office/drawing/2014/main" xmlns="" id="{30C1191E-5C60-1552-61F4-A1663BC9809B}"/>
              </a:ext>
            </a:extLst>
          </p:cNvPr>
          <p:cNvCxnSpPr/>
          <p:nvPr/>
        </p:nvCxnSpPr>
        <p:spPr>
          <a:xfrm>
            <a:off x="5796963" y="2277904"/>
            <a:ext cx="0" cy="2182550"/>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5110669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FBF6F77-6074-DD5D-A34C-3B08D90AA9F8}"/>
              </a:ext>
            </a:extLst>
          </p:cNvPr>
          <p:cNvSpPr>
            <a:spLocks noGrp="1"/>
          </p:cNvSpPr>
          <p:nvPr>
            <p:ph type="title"/>
          </p:nvPr>
        </p:nvSpPr>
        <p:spPr/>
        <p:txBody>
          <a:bodyPr/>
          <a:lstStyle/>
          <a:p>
            <a:pPr algn="ctr"/>
            <a:r>
              <a:rPr lang="en-AU" b="1" dirty="0"/>
              <a:t>National Partners</a:t>
            </a:r>
            <a:r>
              <a:rPr lang="en-AU" dirty="0"/>
              <a:t/>
            </a:r>
            <a:br>
              <a:rPr lang="en-AU" dirty="0"/>
            </a:br>
            <a:endParaRPr lang="en-AU" dirty="0"/>
          </a:p>
        </p:txBody>
      </p:sp>
      <p:graphicFrame>
        <p:nvGraphicFramePr>
          <p:cNvPr id="4" name="Content Placeholder 3">
            <a:extLst>
              <a:ext uri="{FF2B5EF4-FFF2-40B4-BE49-F238E27FC236}">
                <a16:creationId xmlns:a16="http://schemas.microsoft.com/office/drawing/2014/main" xmlns="" id="{6B4D0998-206B-1322-C233-87D70DEE4EF7}"/>
              </a:ext>
            </a:extLst>
          </p:cNvPr>
          <p:cNvGraphicFramePr>
            <a:graphicFrameLocks noGrp="1"/>
          </p:cNvGraphicFramePr>
          <p:nvPr>
            <p:ph idx="1"/>
            <p:extLst>
              <p:ext uri="{D42A27DB-BD31-4B8C-83A1-F6EECF244321}">
                <p14:modId xmlns:p14="http://schemas.microsoft.com/office/powerpoint/2010/main" val="444612625"/>
              </p:ext>
            </p:extLst>
          </p:nvPr>
        </p:nvGraphicFramePr>
        <p:xfrm>
          <a:off x="1450975" y="2016125"/>
          <a:ext cx="9604375" cy="3449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Footer Placeholder 5">
            <a:extLst>
              <a:ext uri="{FF2B5EF4-FFF2-40B4-BE49-F238E27FC236}">
                <a16:creationId xmlns:a16="http://schemas.microsoft.com/office/drawing/2014/main" xmlns="" id="{758DB246-D88B-2D09-C115-E0E7455868BC}"/>
              </a:ext>
            </a:extLst>
          </p:cNvPr>
          <p:cNvSpPr>
            <a:spLocks noGrp="1"/>
          </p:cNvSpPr>
          <p:nvPr>
            <p:ph type="ftr" sz="quarter" idx="11"/>
          </p:nvPr>
        </p:nvSpPr>
        <p:spPr>
          <a:xfrm>
            <a:off x="10579883" y="6428267"/>
            <a:ext cx="1370120" cy="309201"/>
          </a:xfrm>
        </p:spPr>
        <p:txBody>
          <a:bodyPr/>
          <a:lstStyle/>
          <a:p>
            <a:r>
              <a:rPr lang="en-AU" dirty="0">
                <a:solidFill>
                  <a:schemeClr val="bg1"/>
                </a:solidFill>
              </a:rPr>
              <a:t>FARAZ</a:t>
            </a:r>
          </a:p>
        </p:txBody>
      </p:sp>
    </p:spTree>
    <p:extLst>
      <p:ext uri="{BB962C8B-B14F-4D97-AF65-F5344CB8AC3E}">
        <p14:creationId xmlns:p14="http://schemas.microsoft.com/office/powerpoint/2010/main" val="411206023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169E2C4-F895-9A36-F35A-D2E860CC084A}"/>
              </a:ext>
            </a:extLst>
          </p:cNvPr>
          <p:cNvSpPr>
            <a:spLocks noGrp="1"/>
          </p:cNvSpPr>
          <p:nvPr>
            <p:ph type="title"/>
          </p:nvPr>
        </p:nvSpPr>
        <p:spPr>
          <a:xfrm>
            <a:off x="1729731" y="861433"/>
            <a:ext cx="9603275" cy="1049235"/>
          </a:xfrm>
        </p:spPr>
        <p:txBody>
          <a:bodyPr/>
          <a:lstStyle/>
          <a:p>
            <a:pPr algn="ctr"/>
            <a:r>
              <a:rPr lang="en-AU" b="1" dirty="0"/>
              <a:t>Resources &amp; Replication</a:t>
            </a:r>
            <a:r>
              <a:rPr lang="en-AU" dirty="0"/>
              <a:t/>
            </a:r>
            <a:br>
              <a:rPr lang="en-AU" dirty="0"/>
            </a:br>
            <a:endParaRPr lang="en-AU" dirty="0"/>
          </a:p>
        </p:txBody>
      </p:sp>
      <p:graphicFrame>
        <p:nvGraphicFramePr>
          <p:cNvPr id="4" name="Content Placeholder 3">
            <a:extLst>
              <a:ext uri="{FF2B5EF4-FFF2-40B4-BE49-F238E27FC236}">
                <a16:creationId xmlns:a16="http://schemas.microsoft.com/office/drawing/2014/main" xmlns="" id="{07D2C82B-C581-4757-0ADC-68586FE0E183}"/>
              </a:ext>
            </a:extLst>
          </p:cNvPr>
          <p:cNvGraphicFramePr>
            <a:graphicFrameLocks noGrp="1"/>
          </p:cNvGraphicFramePr>
          <p:nvPr>
            <p:ph idx="1"/>
            <p:extLst>
              <p:ext uri="{D42A27DB-BD31-4B8C-83A1-F6EECF244321}">
                <p14:modId xmlns:p14="http://schemas.microsoft.com/office/powerpoint/2010/main" val="3468162025"/>
              </p:ext>
            </p:extLst>
          </p:nvPr>
        </p:nvGraphicFramePr>
        <p:xfrm>
          <a:off x="1450975" y="4629751"/>
          <a:ext cx="6412865" cy="83601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xmlns="" id="{894DCC2E-F8D1-9289-2DB1-47D6266E3023}"/>
              </a:ext>
            </a:extLst>
          </p:cNvPr>
          <p:cNvSpPr txBox="1"/>
          <p:nvPr/>
        </p:nvSpPr>
        <p:spPr>
          <a:xfrm>
            <a:off x="8556090" y="3778105"/>
            <a:ext cx="2945331" cy="246221"/>
          </a:xfrm>
          <a:prstGeom prst="rect">
            <a:avLst/>
          </a:prstGeom>
          <a:noFill/>
        </p:spPr>
        <p:txBody>
          <a:bodyPr wrap="square" rtlCol="0">
            <a:spAutoFit/>
          </a:bodyPr>
          <a:lstStyle/>
          <a:p>
            <a:r>
              <a:rPr lang="en-US" sz="1000" dirty="0"/>
              <a:t>Source: </a:t>
            </a:r>
            <a:r>
              <a:rPr lang="en-AU" sz="1000" dirty="0"/>
              <a:t>(Brook, 2024)</a:t>
            </a:r>
          </a:p>
        </p:txBody>
      </p:sp>
      <p:graphicFrame>
        <p:nvGraphicFramePr>
          <p:cNvPr id="3" name="Table 2">
            <a:extLst>
              <a:ext uri="{FF2B5EF4-FFF2-40B4-BE49-F238E27FC236}">
                <a16:creationId xmlns:a16="http://schemas.microsoft.com/office/drawing/2014/main" xmlns="" id="{D80AB0BC-21F7-852E-A996-41702C7B5CA6}"/>
              </a:ext>
            </a:extLst>
          </p:cNvPr>
          <p:cNvGraphicFramePr>
            <a:graphicFrameLocks noGrp="1"/>
          </p:cNvGraphicFramePr>
          <p:nvPr>
            <p:extLst>
              <p:ext uri="{D42A27DB-BD31-4B8C-83A1-F6EECF244321}">
                <p14:modId xmlns:p14="http://schemas.microsoft.com/office/powerpoint/2010/main" val="3114423324"/>
              </p:ext>
            </p:extLst>
          </p:nvPr>
        </p:nvGraphicFramePr>
        <p:xfrm>
          <a:off x="2826952" y="1877934"/>
          <a:ext cx="5070576" cy="4292784"/>
        </p:xfrm>
        <a:graphic>
          <a:graphicData uri="http://schemas.openxmlformats.org/drawingml/2006/table">
            <a:tbl>
              <a:tblPr firstRow="1" firstCol="1" bandRow="1">
                <a:tableStyleId>{5C22544A-7EE6-4342-B048-85BDC9FD1C3A}</a:tableStyleId>
              </a:tblPr>
              <a:tblGrid>
                <a:gridCol w="2173857">
                  <a:extLst>
                    <a:ext uri="{9D8B030D-6E8A-4147-A177-3AD203B41FA5}">
                      <a16:colId xmlns:a16="http://schemas.microsoft.com/office/drawing/2014/main" xmlns="" val="3478984806"/>
                    </a:ext>
                  </a:extLst>
                </a:gridCol>
                <a:gridCol w="1718922">
                  <a:extLst>
                    <a:ext uri="{9D8B030D-6E8A-4147-A177-3AD203B41FA5}">
                      <a16:colId xmlns:a16="http://schemas.microsoft.com/office/drawing/2014/main" xmlns="" val="1555326526"/>
                    </a:ext>
                  </a:extLst>
                </a:gridCol>
                <a:gridCol w="1177797">
                  <a:extLst>
                    <a:ext uri="{9D8B030D-6E8A-4147-A177-3AD203B41FA5}">
                      <a16:colId xmlns:a16="http://schemas.microsoft.com/office/drawing/2014/main" xmlns="" val="668313407"/>
                    </a:ext>
                  </a:extLst>
                </a:gridCol>
              </a:tblGrid>
              <a:tr h="541618">
                <a:tc>
                  <a:txBody>
                    <a:bodyPr/>
                    <a:lstStyle/>
                    <a:p>
                      <a:pPr algn="just">
                        <a:lnSpc>
                          <a:spcPct val="200000"/>
                        </a:lnSpc>
                        <a:spcAft>
                          <a:spcPts val="800"/>
                        </a:spcAft>
                        <a:buNone/>
                      </a:pPr>
                      <a:r>
                        <a:rPr lang="en-AU" sz="1000">
                          <a:effectLst/>
                        </a:rPr>
                        <a:t>Resource / Toolkit</a:t>
                      </a:r>
                      <a:endParaRPr lang="en-AU" sz="1000">
                        <a:effectLst/>
                        <a:latin typeface="Calibri" panose="020F0502020204030204" pitchFamily="34" charset="0"/>
                        <a:ea typeface="Calibri" panose="020F0502020204030204" pitchFamily="34" charset="0"/>
                        <a:cs typeface="Arial" panose="020B0604020202020204" pitchFamily="34" charset="0"/>
                      </a:endParaRPr>
                    </a:p>
                  </a:txBody>
                  <a:tcPr marL="1743" marR="1743" marT="1743" marB="1743" anchor="ctr"/>
                </a:tc>
                <a:tc>
                  <a:txBody>
                    <a:bodyPr/>
                    <a:lstStyle/>
                    <a:p>
                      <a:pPr algn="just">
                        <a:lnSpc>
                          <a:spcPct val="200000"/>
                        </a:lnSpc>
                        <a:spcAft>
                          <a:spcPts val="800"/>
                        </a:spcAft>
                        <a:buNone/>
                      </a:pPr>
                      <a:r>
                        <a:rPr lang="en-AU" sz="1000" dirty="0">
                          <a:effectLst/>
                        </a:rPr>
                        <a:t>Purpose</a:t>
                      </a:r>
                      <a:endParaRPr lang="en-AU" sz="1000" dirty="0">
                        <a:effectLst/>
                        <a:latin typeface="Calibri" panose="020F0502020204030204" pitchFamily="34" charset="0"/>
                        <a:ea typeface="Calibri" panose="020F0502020204030204" pitchFamily="34" charset="0"/>
                        <a:cs typeface="Arial" panose="020B0604020202020204" pitchFamily="34" charset="0"/>
                      </a:endParaRPr>
                    </a:p>
                  </a:txBody>
                  <a:tcPr marL="1743" marR="1743" marT="1743" marB="1743" anchor="ctr"/>
                </a:tc>
                <a:tc>
                  <a:txBody>
                    <a:bodyPr/>
                    <a:lstStyle/>
                    <a:p>
                      <a:pPr algn="just">
                        <a:lnSpc>
                          <a:spcPct val="200000"/>
                        </a:lnSpc>
                        <a:spcAft>
                          <a:spcPts val="800"/>
                        </a:spcAft>
                        <a:buNone/>
                      </a:pPr>
                      <a:r>
                        <a:rPr lang="en-AU" sz="1000">
                          <a:effectLst/>
                        </a:rPr>
                        <a:t>Citation</a:t>
                      </a:r>
                      <a:endParaRPr lang="en-AU" sz="1000">
                        <a:effectLst/>
                        <a:latin typeface="Calibri" panose="020F0502020204030204" pitchFamily="34" charset="0"/>
                        <a:ea typeface="Calibri" panose="020F0502020204030204" pitchFamily="34" charset="0"/>
                        <a:cs typeface="Arial" panose="020B0604020202020204" pitchFamily="34" charset="0"/>
                      </a:endParaRPr>
                    </a:p>
                  </a:txBody>
                  <a:tcPr marL="1743" marR="1743" marT="1743" marB="1743" anchor="ctr"/>
                </a:tc>
                <a:extLst>
                  <a:ext uri="{0D108BD9-81ED-4DB2-BD59-A6C34878D82A}">
                    <a16:rowId xmlns:a16="http://schemas.microsoft.com/office/drawing/2014/main" xmlns="" val="3911218278"/>
                  </a:ext>
                </a:extLst>
              </a:tr>
              <a:tr h="673344">
                <a:tc>
                  <a:txBody>
                    <a:bodyPr/>
                    <a:lstStyle/>
                    <a:p>
                      <a:pPr algn="just">
                        <a:lnSpc>
                          <a:spcPct val="200000"/>
                        </a:lnSpc>
                        <a:spcAft>
                          <a:spcPts val="800"/>
                        </a:spcAft>
                        <a:buNone/>
                      </a:pPr>
                      <a:r>
                        <a:rPr lang="en-AU" sz="1000" dirty="0">
                          <a:effectLst/>
                        </a:rPr>
                        <a:t>Public Health England – “Protect Against STIs” Campaign Pack</a:t>
                      </a:r>
                      <a:endParaRPr lang="en-AU" sz="1000" dirty="0">
                        <a:effectLst/>
                        <a:latin typeface="Calibri" panose="020F0502020204030204" pitchFamily="34" charset="0"/>
                        <a:ea typeface="Calibri" panose="020F0502020204030204" pitchFamily="34" charset="0"/>
                        <a:cs typeface="Arial" panose="020B0604020202020204" pitchFamily="34" charset="0"/>
                      </a:endParaRPr>
                    </a:p>
                  </a:txBody>
                  <a:tcPr marL="1743" marR="1743" marT="1743" marB="1743" anchor="ctr"/>
                </a:tc>
                <a:tc>
                  <a:txBody>
                    <a:bodyPr/>
                    <a:lstStyle/>
                    <a:p>
                      <a:pPr algn="just">
                        <a:lnSpc>
                          <a:spcPct val="200000"/>
                        </a:lnSpc>
                        <a:spcAft>
                          <a:spcPts val="800"/>
                        </a:spcAft>
                        <a:buNone/>
                      </a:pPr>
                      <a:r>
                        <a:rPr lang="en-AU" sz="1000">
                          <a:effectLst/>
                        </a:rPr>
                        <a:t>Posters, infographics and social media templates for STI prevention</a:t>
                      </a:r>
                      <a:endParaRPr lang="en-AU" sz="1000">
                        <a:effectLst/>
                        <a:latin typeface="Calibri" panose="020F0502020204030204" pitchFamily="34" charset="0"/>
                        <a:ea typeface="Calibri" panose="020F0502020204030204" pitchFamily="34" charset="0"/>
                        <a:cs typeface="Arial" panose="020B0604020202020204" pitchFamily="34" charset="0"/>
                      </a:endParaRPr>
                    </a:p>
                  </a:txBody>
                  <a:tcPr marL="1743" marR="1743" marT="1743" marB="1743" anchor="ctr"/>
                </a:tc>
                <a:tc>
                  <a:txBody>
                    <a:bodyPr/>
                    <a:lstStyle/>
                    <a:p>
                      <a:pPr algn="just">
                        <a:lnSpc>
                          <a:spcPct val="200000"/>
                        </a:lnSpc>
                        <a:spcAft>
                          <a:spcPts val="800"/>
                        </a:spcAft>
                        <a:buNone/>
                      </a:pPr>
                      <a:r>
                        <a:rPr lang="en-AU" sz="1000">
                          <a:effectLst/>
                        </a:rPr>
                        <a:t>(PHE, 2021)</a:t>
                      </a:r>
                      <a:endParaRPr lang="en-AU" sz="1000">
                        <a:effectLst/>
                        <a:latin typeface="Calibri" panose="020F0502020204030204" pitchFamily="34" charset="0"/>
                        <a:ea typeface="Calibri" panose="020F0502020204030204" pitchFamily="34" charset="0"/>
                        <a:cs typeface="Arial" panose="020B0604020202020204" pitchFamily="34" charset="0"/>
                      </a:endParaRPr>
                    </a:p>
                  </a:txBody>
                  <a:tcPr marL="1743" marR="1743" marT="1743" marB="1743" anchor="ctr"/>
                </a:tc>
                <a:extLst>
                  <a:ext uri="{0D108BD9-81ED-4DB2-BD59-A6C34878D82A}">
                    <a16:rowId xmlns:a16="http://schemas.microsoft.com/office/drawing/2014/main" xmlns="" val="3921150257"/>
                  </a:ext>
                </a:extLst>
              </a:tr>
              <a:tr h="658865">
                <a:tc>
                  <a:txBody>
                    <a:bodyPr/>
                    <a:lstStyle/>
                    <a:p>
                      <a:pPr algn="just">
                        <a:lnSpc>
                          <a:spcPct val="200000"/>
                        </a:lnSpc>
                        <a:spcAft>
                          <a:spcPts val="800"/>
                        </a:spcAft>
                        <a:buNone/>
                      </a:pPr>
                      <a:r>
                        <a:rPr lang="en-AU" sz="1000" dirty="0">
                          <a:effectLst/>
                        </a:rPr>
                        <a:t>Brook Digital Education Toolkit</a:t>
                      </a:r>
                      <a:endParaRPr lang="en-AU" sz="1000" dirty="0">
                        <a:effectLst/>
                        <a:latin typeface="Calibri" panose="020F0502020204030204" pitchFamily="34" charset="0"/>
                        <a:ea typeface="Calibri" panose="020F0502020204030204" pitchFamily="34" charset="0"/>
                        <a:cs typeface="Arial" panose="020B0604020202020204" pitchFamily="34" charset="0"/>
                      </a:endParaRPr>
                    </a:p>
                  </a:txBody>
                  <a:tcPr marL="1743" marR="1743" marT="1743" marB="1743" anchor="ctr"/>
                </a:tc>
                <a:tc>
                  <a:txBody>
                    <a:bodyPr/>
                    <a:lstStyle/>
                    <a:p>
                      <a:pPr algn="just">
                        <a:lnSpc>
                          <a:spcPct val="200000"/>
                        </a:lnSpc>
                        <a:spcAft>
                          <a:spcPts val="800"/>
                        </a:spcAft>
                        <a:buNone/>
                      </a:pPr>
                      <a:r>
                        <a:rPr lang="en-AU" sz="1000">
                          <a:effectLst/>
                        </a:rPr>
                        <a:t>Youth sexual health videos, workshop plans and RSE materials</a:t>
                      </a:r>
                      <a:endParaRPr lang="en-AU" sz="1000">
                        <a:effectLst/>
                        <a:latin typeface="Calibri" panose="020F0502020204030204" pitchFamily="34" charset="0"/>
                        <a:ea typeface="Calibri" panose="020F0502020204030204" pitchFamily="34" charset="0"/>
                        <a:cs typeface="Arial" panose="020B0604020202020204" pitchFamily="34" charset="0"/>
                      </a:endParaRPr>
                    </a:p>
                  </a:txBody>
                  <a:tcPr marL="1743" marR="1743" marT="1743" marB="1743" anchor="ctr"/>
                </a:tc>
                <a:tc>
                  <a:txBody>
                    <a:bodyPr/>
                    <a:lstStyle/>
                    <a:p>
                      <a:pPr algn="just">
                        <a:lnSpc>
                          <a:spcPct val="200000"/>
                        </a:lnSpc>
                        <a:spcAft>
                          <a:spcPts val="800"/>
                        </a:spcAft>
                        <a:buNone/>
                      </a:pPr>
                      <a:r>
                        <a:rPr lang="en-AU" sz="1000" dirty="0">
                          <a:effectLst/>
                        </a:rPr>
                        <a:t>(Brook, 2024a)</a:t>
                      </a:r>
                      <a:endParaRPr lang="en-AU" sz="1000" dirty="0">
                        <a:effectLst/>
                        <a:latin typeface="Calibri" panose="020F0502020204030204" pitchFamily="34" charset="0"/>
                        <a:ea typeface="Calibri" panose="020F0502020204030204" pitchFamily="34" charset="0"/>
                        <a:cs typeface="Arial" panose="020B0604020202020204" pitchFamily="34" charset="0"/>
                      </a:endParaRPr>
                    </a:p>
                  </a:txBody>
                  <a:tcPr marL="1743" marR="1743" marT="1743" marB="1743" anchor="ctr"/>
                </a:tc>
                <a:extLst>
                  <a:ext uri="{0D108BD9-81ED-4DB2-BD59-A6C34878D82A}">
                    <a16:rowId xmlns:a16="http://schemas.microsoft.com/office/drawing/2014/main" xmlns="" val="1270403826"/>
                  </a:ext>
                </a:extLst>
              </a:tr>
              <a:tr h="658865">
                <a:tc>
                  <a:txBody>
                    <a:bodyPr/>
                    <a:lstStyle/>
                    <a:p>
                      <a:pPr algn="just">
                        <a:lnSpc>
                          <a:spcPct val="200000"/>
                        </a:lnSpc>
                        <a:spcAft>
                          <a:spcPts val="800"/>
                        </a:spcAft>
                        <a:buNone/>
                      </a:pPr>
                      <a:r>
                        <a:rPr lang="en-AU" sz="1000">
                          <a:effectLst/>
                        </a:rPr>
                        <a:t>Terrence Higgins Trust – HIV Awareness Resources</a:t>
                      </a:r>
                      <a:endParaRPr lang="en-AU" sz="1000">
                        <a:effectLst/>
                        <a:latin typeface="Calibri" panose="020F0502020204030204" pitchFamily="34" charset="0"/>
                        <a:ea typeface="Calibri" panose="020F0502020204030204" pitchFamily="34" charset="0"/>
                        <a:cs typeface="Arial" panose="020B0604020202020204" pitchFamily="34" charset="0"/>
                      </a:endParaRPr>
                    </a:p>
                  </a:txBody>
                  <a:tcPr marL="1743" marR="1743" marT="1743" marB="1743" anchor="ctr"/>
                </a:tc>
                <a:tc>
                  <a:txBody>
                    <a:bodyPr/>
                    <a:lstStyle/>
                    <a:p>
                      <a:pPr algn="just">
                        <a:lnSpc>
                          <a:spcPct val="200000"/>
                        </a:lnSpc>
                        <a:spcAft>
                          <a:spcPts val="800"/>
                        </a:spcAft>
                        <a:buNone/>
                      </a:pPr>
                      <a:r>
                        <a:rPr lang="en-AU" sz="1000">
                          <a:effectLst/>
                        </a:rPr>
                        <a:t>Factsheets and online learning for HIV and STI stigma reduction</a:t>
                      </a:r>
                      <a:endParaRPr lang="en-AU" sz="1000">
                        <a:effectLst/>
                        <a:latin typeface="Calibri" panose="020F0502020204030204" pitchFamily="34" charset="0"/>
                        <a:ea typeface="Calibri" panose="020F0502020204030204" pitchFamily="34" charset="0"/>
                        <a:cs typeface="Arial" panose="020B0604020202020204" pitchFamily="34" charset="0"/>
                      </a:endParaRPr>
                    </a:p>
                  </a:txBody>
                  <a:tcPr marL="1743" marR="1743" marT="1743" marB="1743" anchor="ctr"/>
                </a:tc>
                <a:tc>
                  <a:txBody>
                    <a:bodyPr/>
                    <a:lstStyle/>
                    <a:p>
                      <a:pPr algn="just">
                        <a:lnSpc>
                          <a:spcPct val="200000"/>
                        </a:lnSpc>
                        <a:spcAft>
                          <a:spcPts val="800"/>
                        </a:spcAft>
                        <a:buNone/>
                      </a:pPr>
                      <a:r>
                        <a:rPr lang="en-AU" sz="1000">
                          <a:effectLst/>
                        </a:rPr>
                        <a:t>(THT, 2023)</a:t>
                      </a:r>
                      <a:endParaRPr lang="en-AU" sz="1000">
                        <a:effectLst/>
                        <a:latin typeface="Calibri" panose="020F0502020204030204" pitchFamily="34" charset="0"/>
                        <a:ea typeface="Calibri" panose="020F0502020204030204" pitchFamily="34" charset="0"/>
                        <a:cs typeface="Arial" panose="020B0604020202020204" pitchFamily="34" charset="0"/>
                      </a:endParaRPr>
                    </a:p>
                  </a:txBody>
                  <a:tcPr marL="1743" marR="1743" marT="1743" marB="1743" anchor="ctr"/>
                </a:tc>
                <a:extLst>
                  <a:ext uri="{0D108BD9-81ED-4DB2-BD59-A6C34878D82A}">
                    <a16:rowId xmlns:a16="http://schemas.microsoft.com/office/drawing/2014/main" xmlns="" val="1182526842"/>
                  </a:ext>
                </a:extLst>
              </a:tr>
              <a:tr h="1343269">
                <a:tc>
                  <a:txBody>
                    <a:bodyPr/>
                    <a:lstStyle/>
                    <a:p>
                      <a:pPr algn="just">
                        <a:lnSpc>
                          <a:spcPct val="200000"/>
                        </a:lnSpc>
                        <a:spcAft>
                          <a:spcPts val="800"/>
                        </a:spcAft>
                        <a:buNone/>
                      </a:pPr>
                      <a:r>
                        <a:rPr lang="en-AU" sz="1000">
                          <a:effectLst/>
                        </a:rPr>
                        <a:t>NHS Digital – Self-Sampling Kit Guidance</a:t>
                      </a:r>
                      <a:endParaRPr lang="en-AU" sz="1000">
                        <a:effectLst/>
                        <a:latin typeface="Calibri" panose="020F0502020204030204" pitchFamily="34" charset="0"/>
                        <a:ea typeface="Calibri" panose="020F0502020204030204" pitchFamily="34" charset="0"/>
                        <a:cs typeface="Arial" panose="020B0604020202020204" pitchFamily="34" charset="0"/>
                      </a:endParaRPr>
                    </a:p>
                  </a:txBody>
                  <a:tcPr marL="1743" marR="1743" marT="1743" marB="1743" anchor="ctr"/>
                </a:tc>
                <a:tc>
                  <a:txBody>
                    <a:bodyPr/>
                    <a:lstStyle/>
                    <a:p>
                      <a:pPr algn="just">
                        <a:lnSpc>
                          <a:spcPct val="200000"/>
                        </a:lnSpc>
                        <a:spcAft>
                          <a:spcPts val="800"/>
                        </a:spcAft>
                        <a:buNone/>
                      </a:pPr>
                      <a:r>
                        <a:rPr lang="en-AU" sz="1000" dirty="0">
                          <a:effectLst/>
                        </a:rPr>
                        <a:t>Instructions for safe home STI testing and result access</a:t>
                      </a:r>
                      <a:endParaRPr lang="en-AU" sz="1000" dirty="0">
                        <a:effectLst/>
                        <a:latin typeface="Calibri" panose="020F0502020204030204" pitchFamily="34" charset="0"/>
                        <a:ea typeface="Calibri" panose="020F0502020204030204" pitchFamily="34" charset="0"/>
                        <a:cs typeface="Arial" panose="020B0604020202020204" pitchFamily="34" charset="0"/>
                      </a:endParaRPr>
                    </a:p>
                  </a:txBody>
                  <a:tcPr marL="1743" marR="1743" marT="1743" marB="1743" anchor="ctr"/>
                </a:tc>
                <a:tc>
                  <a:txBody>
                    <a:bodyPr/>
                    <a:lstStyle/>
                    <a:p>
                      <a:pPr algn="just">
                        <a:lnSpc>
                          <a:spcPct val="200000"/>
                        </a:lnSpc>
                        <a:spcAft>
                          <a:spcPts val="800"/>
                        </a:spcAft>
                        <a:buNone/>
                      </a:pPr>
                      <a:r>
                        <a:rPr lang="en-AU" sz="1000" dirty="0">
                          <a:effectLst/>
                        </a:rPr>
                        <a:t>(UKHSA, 2024)</a:t>
                      </a:r>
                      <a:endParaRPr lang="en-AU" sz="1000" dirty="0">
                        <a:effectLst/>
                        <a:latin typeface="Calibri" panose="020F0502020204030204" pitchFamily="34" charset="0"/>
                        <a:ea typeface="Calibri" panose="020F0502020204030204" pitchFamily="34" charset="0"/>
                        <a:cs typeface="Arial" panose="020B0604020202020204" pitchFamily="34" charset="0"/>
                      </a:endParaRPr>
                    </a:p>
                  </a:txBody>
                  <a:tcPr marL="1743" marR="1743" marT="1743" marB="1743" anchor="ctr"/>
                </a:tc>
                <a:extLst>
                  <a:ext uri="{0D108BD9-81ED-4DB2-BD59-A6C34878D82A}">
                    <a16:rowId xmlns:a16="http://schemas.microsoft.com/office/drawing/2014/main" xmlns="" val="3440834619"/>
                  </a:ext>
                </a:extLst>
              </a:tr>
            </a:tbl>
          </a:graphicData>
        </a:graphic>
      </p:graphicFrame>
      <p:sp>
        <p:nvSpPr>
          <p:cNvPr id="9" name="TextBox 8">
            <a:extLst>
              <a:ext uri="{FF2B5EF4-FFF2-40B4-BE49-F238E27FC236}">
                <a16:creationId xmlns:a16="http://schemas.microsoft.com/office/drawing/2014/main" xmlns="" id="{AFF864A7-BFE8-E2A7-7C8F-FDB6CB501423}"/>
              </a:ext>
            </a:extLst>
          </p:cNvPr>
          <p:cNvSpPr txBox="1"/>
          <p:nvPr/>
        </p:nvSpPr>
        <p:spPr>
          <a:xfrm>
            <a:off x="8944616" y="5727032"/>
            <a:ext cx="2945331" cy="246221"/>
          </a:xfrm>
          <a:prstGeom prst="rect">
            <a:avLst/>
          </a:prstGeom>
          <a:noFill/>
        </p:spPr>
        <p:txBody>
          <a:bodyPr wrap="square" rtlCol="0">
            <a:spAutoFit/>
          </a:bodyPr>
          <a:lstStyle/>
          <a:p>
            <a:r>
              <a:rPr lang="en-US" sz="1000" dirty="0"/>
              <a:t>Source: </a:t>
            </a:r>
            <a:r>
              <a:rPr lang="en-AU" sz="1000" dirty="0"/>
              <a:t>(THT, 2023)</a:t>
            </a:r>
          </a:p>
        </p:txBody>
      </p:sp>
      <p:pic>
        <p:nvPicPr>
          <p:cNvPr id="11" name="Picture 10">
            <a:extLst>
              <a:ext uri="{FF2B5EF4-FFF2-40B4-BE49-F238E27FC236}">
                <a16:creationId xmlns:a16="http://schemas.microsoft.com/office/drawing/2014/main" xmlns="" id="{17A6F11C-B770-7F41-FEC9-6C1349A4A8FD}"/>
              </a:ext>
            </a:extLst>
          </p:cNvPr>
          <p:cNvPicPr>
            <a:picLocks noChangeAspect="1"/>
          </p:cNvPicPr>
          <p:nvPr/>
        </p:nvPicPr>
        <p:blipFill>
          <a:blip r:embed="rId7"/>
          <a:stretch>
            <a:fillRect/>
          </a:stretch>
        </p:blipFill>
        <p:spPr>
          <a:xfrm>
            <a:off x="8258475" y="4140142"/>
            <a:ext cx="3074531" cy="1471074"/>
          </a:xfrm>
          <a:prstGeom prst="rect">
            <a:avLst/>
          </a:prstGeom>
        </p:spPr>
      </p:pic>
      <p:pic>
        <p:nvPicPr>
          <p:cNvPr id="13" name="Picture 12">
            <a:extLst>
              <a:ext uri="{FF2B5EF4-FFF2-40B4-BE49-F238E27FC236}">
                <a16:creationId xmlns:a16="http://schemas.microsoft.com/office/drawing/2014/main" xmlns="" id="{BAD640FE-4809-CF7C-A7FC-BDD109144E53}"/>
              </a:ext>
            </a:extLst>
          </p:cNvPr>
          <p:cNvPicPr>
            <a:picLocks noChangeAspect="1"/>
          </p:cNvPicPr>
          <p:nvPr/>
        </p:nvPicPr>
        <p:blipFill>
          <a:blip r:embed="rId8"/>
          <a:stretch>
            <a:fillRect/>
          </a:stretch>
        </p:blipFill>
        <p:spPr>
          <a:xfrm>
            <a:off x="8152599" y="2287444"/>
            <a:ext cx="3348822" cy="1374845"/>
          </a:xfrm>
          <a:prstGeom prst="rect">
            <a:avLst/>
          </a:prstGeom>
        </p:spPr>
      </p:pic>
      <p:pic>
        <p:nvPicPr>
          <p:cNvPr id="15" name="Picture 14">
            <a:extLst>
              <a:ext uri="{FF2B5EF4-FFF2-40B4-BE49-F238E27FC236}">
                <a16:creationId xmlns:a16="http://schemas.microsoft.com/office/drawing/2014/main" xmlns="" id="{B5945A93-FAEF-B33B-C158-CB92B8CA0F6E}"/>
              </a:ext>
            </a:extLst>
          </p:cNvPr>
          <p:cNvPicPr>
            <a:picLocks noChangeAspect="1"/>
          </p:cNvPicPr>
          <p:nvPr/>
        </p:nvPicPr>
        <p:blipFill>
          <a:blip r:embed="rId9"/>
          <a:stretch>
            <a:fillRect/>
          </a:stretch>
        </p:blipFill>
        <p:spPr>
          <a:xfrm>
            <a:off x="192504" y="1981212"/>
            <a:ext cx="2379377" cy="3399310"/>
          </a:xfrm>
          <a:prstGeom prst="rect">
            <a:avLst/>
          </a:prstGeom>
        </p:spPr>
      </p:pic>
      <p:sp>
        <p:nvSpPr>
          <p:cNvPr id="16" name="TextBox 15">
            <a:extLst>
              <a:ext uri="{FF2B5EF4-FFF2-40B4-BE49-F238E27FC236}">
                <a16:creationId xmlns:a16="http://schemas.microsoft.com/office/drawing/2014/main" xmlns="" id="{4502356F-6674-93A0-D00A-ED63364529CE}"/>
              </a:ext>
            </a:extLst>
          </p:cNvPr>
          <p:cNvSpPr txBox="1"/>
          <p:nvPr/>
        </p:nvSpPr>
        <p:spPr>
          <a:xfrm>
            <a:off x="373729" y="5364995"/>
            <a:ext cx="2945331" cy="246221"/>
          </a:xfrm>
          <a:prstGeom prst="rect">
            <a:avLst/>
          </a:prstGeom>
          <a:noFill/>
        </p:spPr>
        <p:txBody>
          <a:bodyPr wrap="square" rtlCol="0">
            <a:spAutoFit/>
          </a:bodyPr>
          <a:lstStyle/>
          <a:p>
            <a:r>
              <a:rPr lang="en-US" sz="1000" dirty="0"/>
              <a:t>Source: </a:t>
            </a:r>
            <a:r>
              <a:rPr lang="en-AU" sz="1000" dirty="0"/>
              <a:t>(UKHSA, 2024)</a:t>
            </a:r>
          </a:p>
        </p:txBody>
      </p:sp>
      <p:sp>
        <p:nvSpPr>
          <p:cNvPr id="5" name="Footer Placeholder 5">
            <a:extLst>
              <a:ext uri="{FF2B5EF4-FFF2-40B4-BE49-F238E27FC236}">
                <a16:creationId xmlns:a16="http://schemas.microsoft.com/office/drawing/2014/main" xmlns="" id="{E4CFB64C-4238-04B7-AE5F-E951DD30D558}"/>
              </a:ext>
            </a:extLst>
          </p:cNvPr>
          <p:cNvSpPr>
            <a:spLocks noGrp="1"/>
          </p:cNvSpPr>
          <p:nvPr>
            <p:ph type="ftr" sz="quarter" idx="11"/>
          </p:nvPr>
        </p:nvSpPr>
        <p:spPr>
          <a:xfrm>
            <a:off x="10579883" y="6428267"/>
            <a:ext cx="1370120" cy="309201"/>
          </a:xfrm>
        </p:spPr>
        <p:txBody>
          <a:bodyPr/>
          <a:lstStyle/>
          <a:p>
            <a:r>
              <a:rPr lang="en-AU" dirty="0">
                <a:solidFill>
                  <a:schemeClr val="bg1"/>
                </a:solidFill>
              </a:rPr>
              <a:t>FARAZ</a:t>
            </a:r>
          </a:p>
        </p:txBody>
      </p:sp>
    </p:spTree>
    <p:extLst>
      <p:ext uri="{BB962C8B-B14F-4D97-AF65-F5344CB8AC3E}">
        <p14:creationId xmlns:p14="http://schemas.microsoft.com/office/powerpoint/2010/main" val="276960228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DC723A2-B4F5-C518-D439-907506CE18D6}"/>
              </a:ext>
            </a:extLst>
          </p:cNvPr>
          <p:cNvSpPr>
            <a:spLocks noGrp="1"/>
          </p:cNvSpPr>
          <p:nvPr>
            <p:ph type="title"/>
          </p:nvPr>
        </p:nvSpPr>
        <p:spPr/>
        <p:txBody>
          <a:bodyPr/>
          <a:lstStyle/>
          <a:p>
            <a:pPr algn="ctr"/>
            <a:r>
              <a:rPr lang="en-AU" b="1" dirty="0"/>
              <a:t>Summary of Campaign Plan</a:t>
            </a:r>
            <a:r>
              <a:rPr lang="en-AU" dirty="0"/>
              <a:t/>
            </a:r>
            <a:br>
              <a:rPr lang="en-AU" dirty="0"/>
            </a:br>
            <a:endParaRPr lang="en-AU" dirty="0"/>
          </a:p>
        </p:txBody>
      </p:sp>
      <p:graphicFrame>
        <p:nvGraphicFramePr>
          <p:cNvPr id="4" name="Content Placeholder 3">
            <a:extLst>
              <a:ext uri="{FF2B5EF4-FFF2-40B4-BE49-F238E27FC236}">
                <a16:creationId xmlns:a16="http://schemas.microsoft.com/office/drawing/2014/main" xmlns="" id="{8F15E8FA-0CC3-3C79-DA26-7844B4FE3EA6}"/>
              </a:ext>
            </a:extLst>
          </p:cNvPr>
          <p:cNvGraphicFramePr>
            <a:graphicFrameLocks noGrp="1"/>
          </p:cNvGraphicFramePr>
          <p:nvPr>
            <p:ph idx="1"/>
            <p:extLst>
              <p:ext uri="{D42A27DB-BD31-4B8C-83A1-F6EECF244321}">
                <p14:modId xmlns:p14="http://schemas.microsoft.com/office/powerpoint/2010/main" val="327807092"/>
              </p:ext>
            </p:extLst>
          </p:nvPr>
        </p:nvGraphicFramePr>
        <p:xfrm>
          <a:off x="1450975" y="2016125"/>
          <a:ext cx="9604375" cy="3449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Footer Placeholder 5">
            <a:extLst>
              <a:ext uri="{FF2B5EF4-FFF2-40B4-BE49-F238E27FC236}">
                <a16:creationId xmlns:a16="http://schemas.microsoft.com/office/drawing/2014/main" xmlns="" id="{8D7124A2-EB95-CDB0-5528-1967276EE59D}"/>
              </a:ext>
            </a:extLst>
          </p:cNvPr>
          <p:cNvSpPr>
            <a:spLocks noGrp="1"/>
          </p:cNvSpPr>
          <p:nvPr>
            <p:ph type="ftr" sz="quarter" idx="11"/>
          </p:nvPr>
        </p:nvSpPr>
        <p:spPr>
          <a:xfrm>
            <a:off x="10579883" y="6428267"/>
            <a:ext cx="1370120" cy="309201"/>
          </a:xfrm>
        </p:spPr>
        <p:txBody>
          <a:bodyPr/>
          <a:lstStyle/>
          <a:p>
            <a:r>
              <a:rPr lang="en-AU" dirty="0">
                <a:solidFill>
                  <a:schemeClr val="bg1"/>
                </a:solidFill>
              </a:rPr>
              <a:t>FARAZ</a:t>
            </a:r>
          </a:p>
        </p:txBody>
      </p:sp>
    </p:spTree>
    <p:extLst>
      <p:ext uri="{BB962C8B-B14F-4D97-AF65-F5344CB8AC3E}">
        <p14:creationId xmlns:p14="http://schemas.microsoft.com/office/powerpoint/2010/main" val="87850285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12" name="Title 1"/>
          <p:cNvSpPr>
            <a:spLocks noGrp="1"/>
          </p:cNvSpPr>
          <p:nvPr>
            <p:ph type="title"/>
          </p:nvPr>
        </p:nvSpPr>
        <p:spPr>
          <a:xfrm>
            <a:off x="399497" y="973599"/>
            <a:ext cx="11647502" cy="1049235"/>
          </a:xfrm>
        </p:spPr>
        <p:txBody>
          <a:bodyPr/>
          <a:lstStyle/>
          <a:p>
            <a:r>
              <a:rPr lang="en-US" dirty="0">
                <a:latin typeface="Arial" panose="020B0604020202020204" pitchFamily="34" charset="0"/>
                <a:cs typeface="Arial" panose="020B0604020202020204" pitchFamily="34" charset="0"/>
              </a:rPr>
              <a:t>Task 3 : The Importance of Positive Sexual Health</a:t>
            </a:r>
          </a:p>
        </p:txBody>
      </p:sp>
      <p:sp>
        <p:nvSpPr>
          <p:cNvPr id="1048613" name="Content Placeholder 2"/>
          <p:cNvSpPr>
            <a:spLocks noGrp="1"/>
          </p:cNvSpPr>
          <p:nvPr>
            <p:ph idx="1"/>
          </p:nvPr>
        </p:nvSpPr>
        <p:spPr>
          <a:xfrm>
            <a:off x="1097281" y="2407298"/>
            <a:ext cx="6828252" cy="3461796"/>
          </a:xfrm>
        </p:spPr>
        <p:txBody>
          <a:bodyPr>
            <a:normAutofit/>
          </a:bodyPr>
          <a:lstStyle/>
          <a:p>
            <a:pPr>
              <a:lnSpc>
                <a:spcPct val="150000"/>
              </a:lnSpc>
              <a:buFont typeface="Wingdings" panose="05000000000000000000" pitchFamily="2" charset="2"/>
              <a:buChar char="q"/>
            </a:pPr>
            <a:r>
              <a:rPr lang="en-US" sz="1800" dirty="0">
                <a:latin typeface="Arial" panose="020B0604020202020204" pitchFamily="34" charset="0"/>
                <a:cs typeface="Arial" panose="020B0604020202020204" pitchFamily="34" charset="0"/>
              </a:rPr>
              <a:t>Adopting proactive sexual health </a:t>
            </a:r>
            <a:r>
              <a:rPr lang="en-US" sz="1800" dirty="0" err="1">
                <a:latin typeface="Arial" panose="020B0604020202020204" pitchFamily="34" charset="0"/>
                <a:cs typeface="Arial" panose="020B0604020202020204" pitchFamily="34" charset="0"/>
              </a:rPr>
              <a:t>behaviours</a:t>
            </a:r>
            <a:r>
              <a:rPr lang="en-US" sz="1800" dirty="0">
                <a:latin typeface="Arial" panose="020B0604020202020204" pitchFamily="34" charset="0"/>
                <a:cs typeface="Arial" panose="020B0604020202020204" pitchFamily="34" charset="0"/>
              </a:rPr>
              <a:t> is linked to better mental, emotional, and physical wellness for young adults. </a:t>
            </a:r>
          </a:p>
          <a:p>
            <a:pPr>
              <a:lnSpc>
                <a:spcPct val="150000"/>
              </a:lnSpc>
              <a:buFont typeface="Wingdings" panose="05000000000000000000" pitchFamily="2" charset="2"/>
              <a:buChar char="q"/>
            </a:pPr>
            <a:r>
              <a:rPr lang="en-US" sz="1800" dirty="0">
                <a:latin typeface="Arial" panose="020B0604020202020204" pitchFamily="34" charset="0"/>
                <a:cs typeface="Arial" panose="020B0604020202020204" pitchFamily="34" charset="0"/>
              </a:rPr>
              <a:t>This campaign focuses on three core areas:</a:t>
            </a:r>
          </a:p>
          <a:p>
            <a:pPr>
              <a:lnSpc>
                <a:spcPct val="150000"/>
              </a:lnSpc>
              <a:buFont typeface="Courier New" panose="02070309020205020404" pitchFamily="49" charset="0"/>
              <a:buChar char="o"/>
            </a:pPr>
            <a:r>
              <a:rPr lang="en-US" sz="1800" dirty="0">
                <a:latin typeface="Arial" panose="020B0604020202020204" pitchFamily="34" charset="0"/>
                <a:cs typeface="Arial" panose="020B0604020202020204" pitchFamily="34" charset="0"/>
              </a:rPr>
              <a:t>The holistic Benefits of change.</a:t>
            </a:r>
          </a:p>
          <a:p>
            <a:pPr>
              <a:lnSpc>
                <a:spcPct val="150000"/>
              </a:lnSpc>
              <a:buFont typeface="Courier New" panose="02070309020205020404" pitchFamily="49" charset="0"/>
              <a:buChar char="o"/>
            </a:pPr>
            <a:r>
              <a:rPr lang="en-US" sz="1800" dirty="0">
                <a:latin typeface="Arial" panose="020B0604020202020204" pitchFamily="34" charset="0"/>
                <a:cs typeface="Arial" panose="020B0604020202020204" pitchFamily="34" charset="0"/>
              </a:rPr>
              <a:t>The psychological and social Barriers preventing it.</a:t>
            </a:r>
          </a:p>
          <a:p>
            <a:pPr>
              <a:lnSpc>
                <a:spcPct val="150000"/>
              </a:lnSpc>
              <a:buFont typeface="Courier New" panose="02070309020205020404" pitchFamily="49" charset="0"/>
              <a:buChar char="o"/>
            </a:pPr>
            <a:r>
              <a:rPr lang="en-US" sz="1800" dirty="0">
                <a:latin typeface="Arial" panose="020B0604020202020204" pitchFamily="34" charset="0"/>
                <a:cs typeface="Arial" panose="020B0604020202020204" pitchFamily="34" charset="0"/>
              </a:rPr>
              <a:t>Evidence-based Solutions to overcome these barriers.</a:t>
            </a:r>
          </a:p>
        </p:txBody>
      </p:sp>
      <p:sp>
        <p:nvSpPr>
          <p:cNvPr id="1048614" name="TextBox 4"/>
          <p:cNvSpPr txBox="1"/>
          <p:nvPr/>
        </p:nvSpPr>
        <p:spPr>
          <a:xfrm>
            <a:off x="2473320" y="2030400"/>
            <a:ext cx="6097554" cy="369332"/>
          </a:xfrm>
          <a:prstGeom prst="rect">
            <a:avLst/>
          </a:prstGeom>
          <a:noFill/>
        </p:spPr>
        <p:txBody>
          <a:bodyPr wrap="square">
            <a:spAutoFit/>
          </a:bodyPr>
          <a:lstStyle/>
          <a:p>
            <a:r>
              <a:rPr lang="en-US" b="1" dirty="0">
                <a:latin typeface="Arial" panose="020B0604020202020204" pitchFamily="34" charset="0"/>
                <a:cs typeface="Arial" panose="020B0604020202020204" pitchFamily="34" charset="0"/>
              </a:rPr>
              <a:t>Why Focus on Positive Sexual Health?</a:t>
            </a:r>
            <a:endParaRPr lang="en-US" dirty="0">
              <a:latin typeface="Arial" panose="020B0604020202020204" pitchFamily="34" charset="0"/>
              <a:cs typeface="Arial" panose="020B0604020202020204" pitchFamily="34" charset="0"/>
            </a:endParaRPr>
          </a:p>
        </p:txBody>
      </p:sp>
      <p:pic>
        <p:nvPicPr>
          <p:cNvPr id="2097154" name="Picture 3" descr="Positive sexual health is an important part of our overall health and  well-being It means making an informed, healthy free choice about your  sexual activity. Sex should be fun, exciting and loving."/>
          <p:cNvPicPr>
            <a:picLocks noChangeAspect="1" noChangeArrowheads="1"/>
          </p:cNvPicPr>
          <p:nvPr/>
        </p:nvPicPr>
        <p:blipFill>
          <a:blip r:embed="rId3"/>
          <a:srcRect/>
          <a:stretch>
            <a:fillRect/>
          </a:stretch>
        </p:blipFill>
        <p:spPr bwMode="auto">
          <a:xfrm>
            <a:off x="8633696" y="2215066"/>
            <a:ext cx="2826691" cy="3104076"/>
          </a:xfrm>
          <a:prstGeom prst="rect">
            <a:avLst/>
          </a:prstGeom>
          <a:noFill/>
        </p:spPr>
      </p:pic>
      <p:sp>
        <p:nvSpPr>
          <p:cNvPr id="2" name="Footer Placeholder 5">
            <a:extLst>
              <a:ext uri="{FF2B5EF4-FFF2-40B4-BE49-F238E27FC236}">
                <a16:creationId xmlns:a16="http://schemas.microsoft.com/office/drawing/2014/main" xmlns="" id="{B0FCE5CA-5E1A-5944-ED47-D4D64A1DA3A4}"/>
              </a:ext>
            </a:extLst>
          </p:cNvPr>
          <p:cNvSpPr>
            <a:spLocks noGrp="1"/>
          </p:cNvSpPr>
          <p:nvPr>
            <p:ph type="ftr" sz="quarter" idx="11"/>
          </p:nvPr>
        </p:nvSpPr>
        <p:spPr>
          <a:xfrm>
            <a:off x="10579883" y="6428267"/>
            <a:ext cx="1370120" cy="309201"/>
          </a:xfrm>
        </p:spPr>
        <p:txBody>
          <a:bodyPr/>
          <a:lstStyle/>
          <a:p>
            <a:r>
              <a:rPr lang="en-US" altLang="en-GB" b="1" dirty="0">
                <a:solidFill>
                  <a:schemeClr val="bg1"/>
                </a:solidFill>
                <a:latin typeface="Arial" panose="020B0604020202020204" pitchFamily="34" charset="0"/>
                <a:cs typeface="Arial" panose="020B0604020202020204" pitchFamily="34" charset="0"/>
              </a:rPr>
              <a:t>JAVED</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00" name="Title 1"/>
          <p:cNvSpPr>
            <a:spLocks noGrp="1"/>
          </p:cNvSpPr>
          <p:nvPr>
            <p:ph type="title"/>
          </p:nvPr>
        </p:nvSpPr>
        <p:spPr>
          <a:xfrm>
            <a:off x="1451579" y="714147"/>
            <a:ext cx="9603275" cy="1049235"/>
          </a:xfrm>
        </p:spPr>
        <p:txBody>
          <a:bodyPr/>
          <a:lstStyle/>
          <a:p>
            <a:pPr algn="ctr"/>
            <a:r>
              <a:rPr lang="en-US" dirty="0">
                <a:latin typeface="Arial" panose="020B0604020202020204" pitchFamily="34" charset="0"/>
                <a:cs typeface="Arial" panose="020B0604020202020204" pitchFamily="34" charset="0"/>
              </a:rPr>
              <a:t>Psychological Benefits 🧠</a:t>
            </a:r>
          </a:p>
        </p:txBody>
      </p:sp>
      <p:sp>
        <p:nvSpPr>
          <p:cNvPr id="1048601" name="Content Placeholder 2"/>
          <p:cNvSpPr>
            <a:spLocks noGrp="1"/>
          </p:cNvSpPr>
          <p:nvPr>
            <p:ph idx="1"/>
          </p:nvPr>
        </p:nvSpPr>
        <p:spPr>
          <a:xfrm>
            <a:off x="1097280" y="2477185"/>
            <a:ext cx="7015089" cy="3666668"/>
          </a:xfrm>
        </p:spPr>
        <p:txBody>
          <a:bodyPr>
            <a:normAutofit fontScale="90000" lnSpcReduction="20000"/>
          </a:bodyPr>
          <a:lstStyle/>
          <a:p>
            <a:pPr>
              <a:lnSpc>
                <a:spcPct val="150000"/>
              </a:lnSpc>
            </a:pPr>
            <a:r>
              <a:rPr lang="en-US" i="1" dirty="0">
                <a:latin typeface="Arial" panose="020B0604020202020204" pitchFamily="34" charset="0"/>
                <a:cs typeface="Arial" panose="020B0604020202020204" pitchFamily="34" charset="0"/>
              </a:rPr>
              <a:t>Reduces Anxiety: </a:t>
            </a:r>
            <a:r>
              <a:rPr lang="en-US" dirty="0">
                <a:latin typeface="Arial" panose="020B0604020202020204" pitchFamily="34" charset="0"/>
                <a:cs typeface="Arial" panose="020B0604020202020204" pitchFamily="34" charset="0"/>
              </a:rPr>
              <a:t>Proactive choices, like getting tested, reduce the psychological weight of not knowing and dreading something, adding a sense of personal mastery.</a:t>
            </a:r>
          </a:p>
          <a:p>
            <a:pPr>
              <a:lnSpc>
                <a:spcPct val="150000"/>
              </a:lnSpc>
            </a:pPr>
            <a:r>
              <a:rPr lang="en-US" i="1" dirty="0">
                <a:latin typeface="Arial" panose="020B0604020202020204" pitchFamily="34" charset="0"/>
                <a:cs typeface="Arial" panose="020B0604020202020204" pitchFamily="34" charset="0"/>
              </a:rPr>
              <a:t>Boosts Self-Esteem: </a:t>
            </a:r>
            <a:r>
              <a:rPr lang="en-US" dirty="0">
                <a:latin typeface="Arial" panose="020B0604020202020204" pitchFamily="34" charset="0"/>
                <a:cs typeface="Arial" panose="020B0604020202020204" pitchFamily="34" charset="0"/>
              </a:rPr>
              <a:t>Taking control of one's sexual health actively reduces health-related anxiety and boosts self-esteem (</a:t>
            </a:r>
            <a:r>
              <a:rPr lang="en-US" dirty="0" err="1">
                <a:latin typeface="Arial" panose="020B0604020202020204" pitchFamily="34" charset="0"/>
                <a:cs typeface="Arial" panose="020B0604020202020204" pitchFamily="34" charset="0"/>
              </a:rPr>
              <a:t>Banaei</a:t>
            </a:r>
            <a:r>
              <a:rPr lang="en-US" dirty="0">
                <a:latin typeface="Arial" panose="020B0604020202020204" pitchFamily="34" charset="0"/>
                <a:cs typeface="Arial" panose="020B0604020202020204" pitchFamily="34" charset="0"/>
              </a:rPr>
              <a:t> et al., 2025).</a:t>
            </a:r>
          </a:p>
          <a:p>
            <a:pPr>
              <a:lnSpc>
                <a:spcPct val="150000"/>
              </a:lnSpc>
            </a:pPr>
            <a:r>
              <a:rPr lang="en-US" i="1" dirty="0">
                <a:latin typeface="Arial" panose="020B0604020202020204" pitchFamily="34" charset="0"/>
                <a:cs typeface="Arial" panose="020B0604020202020204" pitchFamily="34" charset="0"/>
              </a:rPr>
              <a:t>Improves Life Satisfaction</a:t>
            </a:r>
            <a:r>
              <a:rPr lang="en-US" dirty="0">
                <a:latin typeface="Arial" panose="020B0604020202020204" pitchFamily="34" charset="0"/>
                <a:cs typeface="Arial" panose="020B0604020202020204" pitchFamily="34" charset="0"/>
              </a:rPr>
              <a:t>: Sexual self-efficacy—the confidence to manage one's sexual health—is a strong predictor of lower anxiety and greater life satisfaction</a:t>
            </a:r>
          </a:p>
        </p:txBody>
      </p:sp>
      <p:sp>
        <p:nvSpPr>
          <p:cNvPr id="1048602" name="TextBox 4"/>
          <p:cNvSpPr txBox="1"/>
          <p:nvPr/>
        </p:nvSpPr>
        <p:spPr>
          <a:xfrm>
            <a:off x="1896270" y="2004240"/>
            <a:ext cx="6096000" cy="369332"/>
          </a:xfrm>
          <a:prstGeom prst="rect">
            <a:avLst/>
          </a:prstGeom>
          <a:noFill/>
        </p:spPr>
        <p:txBody>
          <a:bodyPr wrap="square">
            <a:spAutoFit/>
          </a:bodyPr>
          <a:lstStyle/>
          <a:p>
            <a:r>
              <a:rPr lang="en-US" b="1" dirty="0">
                <a:latin typeface="Arial" panose="020B0604020202020204" pitchFamily="34" charset="0"/>
                <a:cs typeface="Arial" panose="020B0604020202020204" pitchFamily="34" charset="0"/>
              </a:rPr>
              <a:t>Psychological Benefits: Peace of Mind &amp; Self-Efficacy</a:t>
            </a:r>
          </a:p>
        </p:txBody>
      </p:sp>
      <p:pic>
        <p:nvPicPr>
          <p:cNvPr id="2097153" name="Picture 5" descr="7 Tips for Mental Health – University Village"/>
          <p:cNvPicPr>
            <a:picLocks noChangeAspect="1" noChangeArrowheads="1"/>
          </p:cNvPicPr>
          <p:nvPr/>
        </p:nvPicPr>
        <p:blipFill>
          <a:blip r:embed="rId3"/>
          <a:srcRect/>
          <a:stretch>
            <a:fillRect/>
          </a:stretch>
        </p:blipFill>
        <p:spPr bwMode="auto">
          <a:xfrm>
            <a:off x="8112369" y="2373572"/>
            <a:ext cx="3727938" cy="2486060"/>
          </a:xfrm>
          <a:prstGeom prst="rect">
            <a:avLst/>
          </a:prstGeom>
          <a:ln>
            <a:noFill/>
          </a:ln>
          <a:effectLst>
            <a:outerShdw blurRad="190500" algn="tl" rotWithShape="0">
              <a:srgbClr val="000000">
                <a:alpha val="70000"/>
              </a:srgbClr>
            </a:outerShdw>
          </a:effectLst>
        </p:spPr>
      </p:pic>
      <p:sp>
        <p:nvSpPr>
          <p:cNvPr id="2" name="Footer Placeholder 5">
            <a:extLst>
              <a:ext uri="{FF2B5EF4-FFF2-40B4-BE49-F238E27FC236}">
                <a16:creationId xmlns:a16="http://schemas.microsoft.com/office/drawing/2014/main" xmlns="" id="{7C752F57-2606-A89E-537C-9B3EA9133E83}"/>
              </a:ext>
            </a:extLst>
          </p:cNvPr>
          <p:cNvSpPr>
            <a:spLocks noGrp="1"/>
          </p:cNvSpPr>
          <p:nvPr>
            <p:ph type="ftr" sz="quarter" idx="11"/>
          </p:nvPr>
        </p:nvSpPr>
        <p:spPr>
          <a:xfrm>
            <a:off x="10579883" y="6428267"/>
            <a:ext cx="1370120" cy="309201"/>
          </a:xfrm>
        </p:spPr>
        <p:txBody>
          <a:bodyPr/>
          <a:lstStyle/>
          <a:p>
            <a:r>
              <a:rPr lang="en-US" altLang="en-GB" b="1" dirty="0">
                <a:solidFill>
                  <a:schemeClr val="bg1"/>
                </a:solidFill>
                <a:latin typeface="Arial" panose="020B0604020202020204" pitchFamily="34" charset="0"/>
                <a:cs typeface="Arial" panose="020B0604020202020204" pitchFamily="34" charset="0"/>
              </a:rPr>
              <a:t>JAVED</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588" name="Title 1"/>
          <p:cNvSpPr>
            <a:spLocks noGrp="1"/>
          </p:cNvSpPr>
          <p:nvPr>
            <p:ph type="title"/>
          </p:nvPr>
        </p:nvSpPr>
        <p:spPr>
          <a:xfrm>
            <a:off x="2880884" y="872349"/>
            <a:ext cx="9603275" cy="1049235"/>
          </a:xfrm>
        </p:spPr>
        <p:txBody>
          <a:bodyPr/>
          <a:lstStyle/>
          <a:p>
            <a:pPr>
              <a:lnSpc>
                <a:spcPct val="150000"/>
              </a:lnSpc>
            </a:pPr>
            <a:r>
              <a:rPr lang="en-US" dirty="0">
                <a:latin typeface="Arial" panose="020B0604020202020204" pitchFamily="34" charset="0"/>
                <a:cs typeface="Arial" panose="020B0604020202020204" pitchFamily="34" charset="0"/>
              </a:rPr>
              <a:t>Sociological Benefits 🤝</a:t>
            </a:r>
          </a:p>
        </p:txBody>
      </p:sp>
      <p:sp>
        <p:nvSpPr>
          <p:cNvPr id="1048589" name="Content Placeholder 2"/>
          <p:cNvSpPr>
            <a:spLocks noGrp="1"/>
          </p:cNvSpPr>
          <p:nvPr>
            <p:ph idx="1"/>
          </p:nvPr>
        </p:nvSpPr>
        <p:spPr>
          <a:xfrm>
            <a:off x="1551530" y="2480904"/>
            <a:ext cx="9088939" cy="3444397"/>
          </a:xfrm>
        </p:spPr>
        <p:txBody>
          <a:bodyPr>
            <a:normAutofit fontScale="95000"/>
          </a:bodyPr>
          <a:lstStyle/>
          <a:p>
            <a:pPr>
              <a:lnSpc>
                <a:spcPct val="150000"/>
              </a:lnSpc>
            </a:pPr>
            <a:r>
              <a:rPr lang="en-US" i="1" dirty="0">
                <a:latin typeface="Arial" panose="020B0604020202020204" pitchFamily="34" charset="0"/>
                <a:cs typeface="Arial" panose="020B0604020202020204" pitchFamily="34" charset="0"/>
              </a:rPr>
              <a:t>Fosters Trust</a:t>
            </a:r>
            <a:r>
              <a:rPr lang="en-US" dirty="0">
                <a:latin typeface="Arial" panose="020B0604020202020204" pitchFamily="34" charset="0"/>
                <a:cs typeface="Arial" panose="020B0604020202020204" pitchFamily="34" charset="0"/>
              </a:rPr>
              <a:t>: Honest communication about sexual history and STI status is the foundation of relationship satisfaction and stability. </a:t>
            </a:r>
          </a:p>
          <a:p>
            <a:pPr>
              <a:lnSpc>
                <a:spcPct val="150000"/>
              </a:lnSpc>
            </a:pPr>
            <a:r>
              <a:rPr lang="en-US" i="1" dirty="0">
                <a:latin typeface="Arial" panose="020B0604020202020204" pitchFamily="34" charset="0"/>
                <a:cs typeface="Arial" panose="020B0604020202020204" pitchFamily="34" charset="0"/>
              </a:rPr>
              <a:t>Builds Partnership: </a:t>
            </a:r>
            <a:r>
              <a:rPr lang="en-US" dirty="0">
                <a:latin typeface="Arial" panose="020B0604020202020204" pitchFamily="34" charset="0"/>
                <a:cs typeface="Arial" panose="020B0604020202020204" pitchFamily="34" charset="0"/>
              </a:rPr>
              <a:t>When partners agree on using condoms or getting tested, it builds mutual respect and a sense of shared responsibility (</a:t>
            </a:r>
            <a:r>
              <a:rPr lang="en-US" dirty="0" err="1">
                <a:latin typeface="Arial" panose="020B0604020202020204" pitchFamily="34" charset="0"/>
                <a:cs typeface="Arial" panose="020B0604020202020204" pitchFamily="34" charset="0"/>
              </a:rPr>
              <a:t>Roels</a:t>
            </a:r>
            <a:r>
              <a:rPr lang="en-US" dirty="0">
                <a:latin typeface="Arial" panose="020B0604020202020204" pitchFamily="34" charset="0"/>
                <a:cs typeface="Arial" panose="020B0604020202020204" pitchFamily="34" charset="0"/>
              </a:rPr>
              <a:t> and Janssen, 2020). </a:t>
            </a:r>
          </a:p>
          <a:p>
            <a:pPr>
              <a:lnSpc>
                <a:spcPct val="150000"/>
              </a:lnSpc>
            </a:pPr>
            <a:r>
              <a:rPr lang="en-US" i="1" dirty="0">
                <a:latin typeface="Arial" panose="020B0604020202020204" pitchFamily="34" charset="0"/>
                <a:cs typeface="Arial" panose="020B0604020202020204" pitchFamily="34" charset="0"/>
              </a:rPr>
              <a:t>Deepens Intimacy: </a:t>
            </a:r>
            <a:r>
              <a:rPr lang="en-US" dirty="0">
                <a:latin typeface="Arial" panose="020B0604020202020204" pitchFamily="34" charset="0"/>
                <a:cs typeface="Arial" panose="020B0604020202020204" pitchFamily="34" charset="0"/>
              </a:rPr>
              <a:t>This creates a secure and caring  which is essential for long-term emotional closeness and attachment. </a:t>
            </a:r>
          </a:p>
        </p:txBody>
      </p:sp>
      <p:sp>
        <p:nvSpPr>
          <p:cNvPr id="1048590" name="TextBox 4"/>
          <p:cNvSpPr txBox="1"/>
          <p:nvPr/>
        </p:nvSpPr>
        <p:spPr>
          <a:xfrm>
            <a:off x="2758440" y="1921584"/>
            <a:ext cx="6675120" cy="491490"/>
          </a:xfrm>
          <a:prstGeom prst="rect">
            <a:avLst/>
          </a:prstGeom>
          <a:noFill/>
        </p:spPr>
        <p:txBody>
          <a:bodyPr wrap="square">
            <a:spAutoFit/>
          </a:bodyPr>
          <a:lstStyle/>
          <a:p>
            <a:pPr>
              <a:lnSpc>
                <a:spcPct val="150000"/>
              </a:lnSpc>
            </a:pPr>
            <a:r>
              <a:rPr lang="en-US" b="1" dirty="0">
                <a:latin typeface="Arial" panose="020B0604020202020204" pitchFamily="34" charset="0"/>
                <a:cs typeface="Arial" panose="020B0604020202020204" pitchFamily="34" charset="0"/>
              </a:rPr>
              <a:t>Sociological Benefits: Building Stronger Relationships</a:t>
            </a:r>
          </a:p>
        </p:txBody>
      </p:sp>
      <p:sp>
        <p:nvSpPr>
          <p:cNvPr id="2" name="Footer Placeholder 5">
            <a:extLst>
              <a:ext uri="{FF2B5EF4-FFF2-40B4-BE49-F238E27FC236}">
                <a16:creationId xmlns:a16="http://schemas.microsoft.com/office/drawing/2014/main" xmlns="" id="{602C2140-48AB-A194-FC77-8898B8917F58}"/>
              </a:ext>
            </a:extLst>
          </p:cNvPr>
          <p:cNvSpPr>
            <a:spLocks noGrp="1"/>
          </p:cNvSpPr>
          <p:nvPr>
            <p:ph type="ftr" sz="quarter" idx="11"/>
          </p:nvPr>
        </p:nvSpPr>
        <p:spPr>
          <a:xfrm>
            <a:off x="10579883" y="6428267"/>
            <a:ext cx="1370120" cy="309201"/>
          </a:xfrm>
        </p:spPr>
        <p:txBody>
          <a:bodyPr/>
          <a:lstStyle/>
          <a:p>
            <a:r>
              <a:rPr lang="en-US" altLang="en-GB" b="1" dirty="0">
                <a:solidFill>
                  <a:schemeClr val="bg1"/>
                </a:solidFill>
                <a:latin typeface="Arial" panose="020B0604020202020204" pitchFamily="34" charset="0"/>
                <a:cs typeface="Arial" panose="020B0604020202020204" pitchFamily="34" charset="0"/>
              </a:rPr>
              <a:t>JAVED</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594" name="Title 1"/>
          <p:cNvSpPr>
            <a:spLocks noGrp="1"/>
          </p:cNvSpPr>
          <p:nvPr>
            <p:ph type="title"/>
          </p:nvPr>
        </p:nvSpPr>
        <p:spPr/>
        <p:txBody>
          <a:bodyPr/>
          <a:lstStyle/>
          <a:p>
            <a:pPr algn="ctr">
              <a:lnSpc>
                <a:spcPct val="150000"/>
              </a:lnSpc>
            </a:pPr>
            <a:r>
              <a:rPr lang="en-US" dirty="0">
                <a:latin typeface="Arial" panose="020B0604020202020204" pitchFamily="34" charset="0"/>
                <a:cs typeface="Arial" panose="020B0604020202020204" pitchFamily="34" charset="0"/>
              </a:rPr>
              <a:t>Physiological Benefits 🩺</a:t>
            </a:r>
          </a:p>
        </p:txBody>
      </p:sp>
      <p:sp>
        <p:nvSpPr>
          <p:cNvPr id="1048595" name="Content Placeholder 2"/>
          <p:cNvSpPr>
            <a:spLocks noGrp="1"/>
          </p:cNvSpPr>
          <p:nvPr>
            <p:ph idx="1"/>
          </p:nvPr>
        </p:nvSpPr>
        <p:spPr>
          <a:xfrm>
            <a:off x="1163863" y="2423529"/>
            <a:ext cx="7780390" cy="3524479"/>
          </a:xfrm>
        </p:spPr>
        <p:txBody>
          <a:bodyPr>
            <a:noAutofit/>
          </a:bodyPr>
          <a:lstStyle/>
          <a:p>
            <a:pPr>
              <a:lnSpc>
                <a:spcPct val="150000"/>
              </a:lnSpc>
            </a:pPr>
            <a:r>
              <a:rPr lang="en-US" sz="1800" i="1" dirty="0">
                <a:latin typeface="Arial" panose="020B0604020202020204" pitchFamily="34" charset="0"/>
                <a:cs typeface="Arial" panose="020B0604020202020204" pitchFamily="34" charset="0"/>
              </a:rPr>
              <a:t>Prevents STIs</a:t>
            </a:r>
            <a:r>
              <a:rPr lang="en-US" sz="1800" dirty="0">
                <a:latin typeface="Arial" panose="020B0604020202020204" pitchFamily="34" charset="0"/>
                <a:cs typeface="Arial" panose="020B0604020202020204" pitchFamily="34" charset="0"/>
              </a:rPr>
              <a:t>: Consistent and correct condom use is a highly effective method for preventing infections like HIV, chlamydia, and syphilis (World Health </a:t>
            </a:r>
            <a:r>
              <a:rPr lang="en-US" sz="1800" dirty="0" err="1">
                <a:latin typeface="Arial" panose="020B0604020202020204" pitchFamily="34" charset="0"/>
                <a:cs typeface="Arial" panose="020B0604020202020204" pitchFamily="34" charset="0"/>
              </a:rPr>
              <a:t>Organisation</a:t>
            </a:r>
            <a:r>
              <a:rPr lang="en-US" sz="1800" dirty="0">
                <a:latin typeface="Arial" panose="020B0604020202020204" pitchFamily="34" charset="0"/>
                <a:cs typeface="Arial" panose="020B0604020202020204" pitchFamily="34" charset="0"/>
              </a:rPr>
              <a:t>, 2023).</a:t>
            </a:r>
          </a:p>
          <a:p>
            <a:pPr>
              <a:lnSpc>
                <a:spcPct val="150000"/>
              </a:lnSpc>
            </a:pPr>
            <a:r>
              <a:rPr lang="en-US" sz="1800" i="1" dirty="0">
                <a:latin typeface="Arial" panose="020B0604020202020204" pitchFamily="34" charset="0"/>
                <a:cs typeface="Arial" panose="020B0604020202020204" pitchFamily="34" charset="0"/>
              </a:rPr>
              <a:t>Avoids Complications</a:t>
            </a:r>
            <a:r>
              <a:rPr lang="en-US" sz="1800" dirty="0">
                <a:latin typeface="Arial" panose="020B0604020202020204" pitchFamily="34" charset="0"/>
                <a:cs typeface="Arial" panose="020B0604020202020204" pitchFamily="34" charset="0"/>
              </a:rPr>
              <a:t>: Early STI screening is crucial to prevent serious long-term effects like Pelvic Inflammatory Disease (PID) and infertility (CDC, 2024).</a:t>
            </a:r>
          </a:p>
          <a:p>
            <a:pPr>
              <a:lnSpc>
                <a:spcPct val="150000"/>
              </a:lnSpc>
            </a:pPr>
            <a:r>
              <a:rPr lang="en-US" sz="1800" i="1" dirty="0">
                <a:latin typeface="Arial" panose="020B0604020202020204" pitchFamily="34" charset="0"/>
                <a:cs typeface="Arial" panose="020B0604020202020204" pitchFamily="34" charset="0"/>
              </a:rPr>
              <a:t>Reduces Cancer Risk</a:t>
            </a:r>
            <a:r>
              <a:rPr lang="en-US" sz="1800" dirty="0">
                <a:latin typeface="Arial" panose="020B0604020202020204" pitchFamily="34" charset="0"/>
                <a:cs typeface="Arial" panose="020B0604020202020204" pitchFamily="34" charset="0"/>
              </a:rPr>
              <a:t>: </a:t>
            </a:r>
            <a:r>
              <a:rPr lang="en-US" sz="1800" dirty="0" err="1">
                <a:latin typeface="Arial" panose="020B0604020202020204" pitchFamily="34" charset="0"/>
                <a:cs typeface="Arial" panose="020B0604020202020204" pitchFamily="34" charset="0"/>
              </a:rPr>
              <a:t>Behaviours</a:t>
            </a:r>
            <a:r>
              <a:rPr lang="en-US" sz="1800" dirty="0">
                <a:latin typeface="Arial" panose="020B0604020202020204" pitchFamily="34" charset="0"/>
                <a:cs typeface="Arial" panose="020B0604020202020204" pitchFamily="34" charset="0"/>
              </a:rPr>
              <a:t> like HPV vaccination provide direct, long-term protection against several forms of cancer (WHO,  2023)</a:t>
            </a:r>
          </a:p>
        </p:txBody>
      </p:sp>
      <p:sp>
        <p:nvSpPr>
          <p:cNvPr id="1048596" name="TextBox 4"/>
          <p:cNvSpPr txBox="1"/>
          <p:nvPr/>
        </p:nvSpPr>
        <p:spPr>
          <a:xfrm>
            <a:off x="1354733" y="1892127"/>
            <a:ext cx="7589520" cy="491490"/>
          </a:xfrm>
          <a:prstGeom prst="rect">
            <a:avLst/>
          </a:prstGeom>
          <a:noFill/>
        </p:spPr>
        <p:txBody>
          <a:bodyPr wrap="square">
            <a:spAutoFit/>
          </a:bodyPr>
          <a:lstStyle/>
          <a:p>
            <a:pPr>
              <a:lnSpc>
                <a:spcPct val="150000"/>
              </a:lnSpc>
            </a:pPr>
            <a:r>
              <a:rPr lang="en-US" b="1" dirty="0">
                <a:latin typeface="Arial" panose="020B0604020202020204" pitchFamily="34" charset="0"/>
                <a:cs typeface="Arial" panose="020B0604020202020204" pitchFamily="34" charset="0"/>
              </a:rPr>
              <a:t>Physiological Benefits: Disease Prevention &amp; Long-Term Health</a:t>
            </a:r>
          </a:p>
        </p:txBody>
      </p:sp>
      <p:pic>
        <p:nvPicPr>
          <p:cNvPr id="2097152" name="Picture 3" descr="Global Sexually Transmitted Infections Programme"/>
          <p:cNvPicPr>
            <a:picLocks noChangeAspect="1" noChangeArrowheads="1"/>
          </p:cNvPicPr>
          <p:nvPr/>
        </p:nvPicPr>
        <p:blipFill>
          <a:blip r:embed="rId3"/>
          <a:srcRect/>
          <a:stretch>
            <a:fillRect/>
          </a:stretch>
        </p:blipFill>
        <p:spPr bwMode="auto">
          <a:xfrm>
            <a:off x="9201706" y="2383617"/>
            <a:ext cx="2608434" cy="3260543"/>
          </a:xfrm>
          <a:prstGeom prst="rect">
            <a:avLst/>
          </a:prstGeom>
          <a:noFill/>
        </p:spPr>
      </p:pic>
      <p:sp>
        <p:nvSpPr>
          <p:cNvPr id="2" name="Footer Placeholder 5">
            <a:extLst>
              <a:ext uri="{FF2B5EF4-FFF2-40B4-BE49-F238E27FC236}">
                <a16:creationId xmlns:a16="http://schemas.microsoft.com/office/drawing/2014/main" xmlns="" id="{294C0232-5369-472D-98F9-485813CE558E}"/>
              </a:ext>
            </a:extLst>
          </p:cNvPr>
          <p:cNvSpPr>
            <a:spLocks noGrp="1"/>
          </p:cNvSpPr>
          <p:nvPr>
            <p:ph type="ftr" sz="quarter" idx="11"/>
          </p:nvPr>
        </p:nvSpPr>
        <p:spPr>
          <a:xfrm>
            <a:off x="10579883" y="6428267"/>
            <a:ext cx="1370120" cy="309201"/>
          </a:xfrm>
        </p:spPr>
        <p:txBody>
          <a:bodyPr/>
          <a:lstStyle/>
          <a:p>
            <a:r>
              <a:rPr lang="en-US" altLang="en-GB" b="1" dirty="0">
                <a:solidFill>
                  <a:schemeClr val="bg1"/>
                </a:solidFill>
                <a:latin typeface="Arial" panose="020B0604020202020204" pitchFamily="34" charset="0"/>
                <a:cs typeface="Arial" panose="020B0604020202020204" pitchFamily="34" charset="0"/>
              </a:rPr>
              <a:t>JAVED</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06" name="Title 1"/>
          <p:cNvSpPr>
            <a:spLocks noGrp="1"/>
          </p:cNvSpPr>
          <p:nvPr>
            <p:ph type="title"/>
          </p:nvPr>
        </p:nvSpPr>
        <p:spPr>
          <a:xfrm>
            <a:off x="1522601" y="733497"/>
            <a:ext cx="9603275" cy="1049235"/>
          </a:xfrm>
        </p:spPr>
        <p:txBody>
          <a:bodyPr>
            <a:normAutofit/>
          </a:bodyPr>
          <a:lstStyle/>
          <a:p>
            <a:pPr>
              <a:lnSpc>
                <a:spcPct val="150000"/>
              </a:lnSpc>
            </a:pPr>
            <a:r>
              <a:rPr lang="en-US" dirty="0">
                <a:latin typeface="Arial" panose="020B0604020202020204" pitchFamily="34" charset="0"/>
                <a:cs typeface="Arial" panose="020B0604020202020204" pitchFamily="34" charset="0"/>
              </a:rPr>
              <a:t>Understanding the Barriers to Change</a:t>
            </a:r>
          </a:p>
        </p:txBody>
      </p:sp>
      <p:sp>
        <p:nvSpPr>
          <p:cNvPr id="1048607" name="Content Placeholder 2"/>
          <p:cNvSpPr>
            <a:spLocks noGrp="1"/>
          </p:cNvSpPr>
          <p:nvPr>
            <p:ph idx="1"/>
          </p:nvPr>
        </p:nvSpPr>
        <p:spPr>
          <a:xfrm>
            <a:off x="1097280" y="2485292"/>
            <a:ext cx="8281182" cy="3833446"/>
          </a:xfrm>
        </p:spPr>
        <p:txBody>
          <a:bodyPr>
            <a:noAutofit/>
          </a:bodyPr>
          <a:lstStyle/>
          <a:p>
            <a:pPr>
              <a:lnSpc>
                <a:spcPct val="150000"/>
              </a:lnSpc>
              <a:buFont typeface="Wingdings" panose="05000000000000000000" pitchFamily="2" charset="2"/>
              <a:buChar char="q"/>
            </a:pPr>
            <a:r>
              <a:rPr lang="en-US" sz="1800" dirty="0">
                <a:latin typeface="Arial" panose="020B0604020202020204" pitchFamily="34" charset="0"/>
                <a:cs typeface="Arial" panose="020B0604020202020204" pitchFamily="34" charset="0"/>
              </a:rPr>
              <a:t>To create effective solutions, it is imperative to understand the barriers that prevent young adults from adopting protective </a:t>
            </a:r>
            <a:r>
              <a:rPr lang="en-US" sz="1800" dirty="0" err="1">
                <a:latin typeface="Arial" panose="020B0604020202020204" pitchFamily="34" charset="0"/>
                <a:cs typeface="Arial" panose="020B0604020202020204" pitchFamily="34" charset="0"/>
              </a:rPr>
              <a:t>behaviours</a:t>
            </a:r>
            <a:r>
              <a:rPr lang="en-US" sz="1800" dirty="0">
                <a:latin typeface="Arial" panose="020B0604020202020204" pitchFamily="34" charset="0"/>
                <a:cs typeface="Arial" panose="020B0604020202020204" pitchFamily="34" charset="0"/>
              </a:rPr>
              <a:t>. </a:t>
            </a:r>
          </a:p>
          <a:p>
            <a:pPr>
              <a:lnSpc>
                <a:spcPct val="150000"/>
              </a:lnSpc>
              <a:buFont typeface="Wingdings" panose="05000000000000000000" pitchFamily="2" charset="2"/>
              <a:buChar char="q"/>
            </a:pPr>
            <a:r>
              <a:rPr lang="en-US" sz="1800" dirty="0">
                <a:latin typeface="Arial" panose="020B0604020202020204" pitchFamily="34" charset="0"/>
                <a:cs typeface="Arial" panose="020B0604020202020204" pitchFamily="34" charset="0"/>
              </a:rPr>
              <a:t>Health </a:t>
            </a:r>
            <a:r>
              <a:rPr lang="en-US" sz="1800" dirty="0" err="1">
                <a:latin typeface="Arial" panose="020B0604020202020204" pitchFamily="34" charset="0"/>
                <a:cs typeface="Arial" panose="020B0604020202020204" pitchFamily="34" charset="0"/>
              </a:rPr>
              <a:t>behaviour</a:t>
            </a:r>
            <a:r>
              <a:rPr lang="en-US" sz="1800" dirty="0">
                <a:latin typeface="Arial" panose="020B0604020202020204" pitchFamily="34" charset="0"/>
                <a:cs typeface="Arial" panose="020B0604020202020204" pitchFamily="34" charset="0"/>
              </a:rPr>
              <a:t> theories provide a framework for this analysis.</a:t>
            </a:r>
          </a:p>
          <a:p>
            <a:pPr>
              <a:lnSpc>
                <a:spcPct val="150000"/>
              </a:lnSpc>
              <a:buFont typeface="Wingdings" panose="05000000000000000000" pitchFamily="2" charset="2"/>
              <a:buChar char="q"/>
            </a:pPr>
            <a:r>
              <a:rPr lang="en-US" sz="1800" dirty="0">
                <a:latin typeface="Arial" panose="020B0604020202020204" pitchFamily="34" charset="0"/>
                <a:cs typeface="Arial" panose="020B0604020202020204" pitchFamily="34" charset="0"/>
              </a:rPr>
              <a:t>We will explore three prominent models:</a:t>
            </a:r>
          </a:p>
          <a:p>
            <a:pPr>
              <a:lnSpc>
                <a:spcPct val="150000"/>
              </a:lnSpc>
              <a:buFont typeface="Courier New" panose="02070309020205020404" pitchFamily="49" charset="0"/>
              <a:buChar char="o"/>
            </a:pPr>
            <a:r>
              <a:rPr lang="en-US" sz="1800" dirty="0">
                <a:latin typeface="Arial" panose="020B0604020202020204" pitchFamily="34" charset="0"/>
                <a:cs typeface="Arial" panose="020B0604020202020204" pitchFamily="34" charset="0"/>
              </a:rPr>
              <a:t>The Health Belief Model (HBM)</a:t>
            </a:r>
          </a:p>
          <a:p>
            <a:pPr>
              <a:lnSpc>
                <a:spcPct val="150000"/>
              </a:lnSpc>
              <a:buFont typeface="Courier New" panose="02070309020205020404" pitchFamily="49" charset="0"/>
              <a:buChar char="o"/>
            </a:pPr>
            <a:r>
              <a:rPr lang="en-US" sz="1800" dirty="0">
                <a:latin typeface="Arial" panose="020B0604020202020204" pitchFamily="34" charset="0"/>
                <a:cs typeface="Arial" panose="020B0604020202020204" pitchFamily="34" charset="0"/>
              </a:rPr>
              <a:t>The Theory of Planned </a:t>
            </a:r>
            <a:r>
              <a:rPr lang="en-US" sz="1800" dirty="0" err="1">
                <a:latin typeface="Arial" panose="020B0604020202020204" pitchFamily="34" charset="0"/>
                <a:cs typeface="Arial" panose="020B0604020202020204" pitchFamily="34" charset="0"/>
              </a:rPr>
              <a:t>Behaviour</a:t>
            </a:r>
            <a:r>
              <a:rPr lang="en-US" sz="1800" dirty="0">
                <a:latin typeface="Arial" panose="020B0604020202020204" pitchFamily="34" charset="0"/>
                <a:cs typeface="Arial" panose="020B0604020202020204" pitchFamily="34" charset="0"/>
              </a:rPr>
              <a:t> (TPB)</a:t>
            </a:r>
          </a:p>
          <a:p>
            <a:pPr>
              <a:lnSpc>
                <a:spcPct val="150000"/>
              </a:lnSpc>
              <a:buFont typeface="Courier New" panose="02070309020205020404" pitchFamily="49" charset="0"/>
              <a:buChar char="o"/>
            </a:pPr>
            <a:r>
              <a:rPr lang="en-US" sz="1800" dirty="0">
                <a:latin typeface="Arial" panose="020B0604020202020204" pitchFamily="34" charset="0"/>
                <a:cs typeface="Arial" panose="020B0604020202020204" pitchFamily="34" charset="0"/>
              </a:rPr>
              <a:t>The Transtheoretical Model (TTM)</a:t>
            </a:r>
          </a:p>
        </p:txBody>
      </p:sp>
      <p:sp>
        <p:nvSpPr>
          <p:cNvPr id="1048608" name="TextBox 4"/>
          <p:cNvSpPr txBox="1"/>
          <p:nvPr/>
        </p:nvSpPr>
        <p:spPr>
          <a:xfrm>
            <a:off x="2970468" y="1984243"/>
            <a:ext cx="6096000" cy="491490"/>
          </a:xfrm>
          <a:prstGeom prst="rect">
            <a:avLst/>
          </a:prstGeom>
          <a:noFill/>
        </p:spPr>
        <p:txBody>
          <a:bodyPr wrap="square">
            <a:spAutoFit/>
          </a:bodyPr>
          <a:lstStyle/>
          <a:p>
            <a:pPr>
              <a:lnSpc>
                <a:spcPct val="150000"/>
              </a:lnSpc>
            </a:pPr>
            <a:r>
              <a:rPr lang="en-US" b="1" dirty="0">
                <a:latin typeface="Arial" panose="020B0604020202020204" pitchFamily="34" charset="0"/>
                <a:cs typeface="Arial" panose="020B0604020202020204" pitchFamily="34" charset="0"/>
              </a:rPr>
              <a:t>Why is Change Difficult? Identifying the Barriers</a:t>
            </a:r>
          </a:p>
        </p:txBody>
      </p:sp>
      <p:sp>
        <p:nvSpPr>
          <p:cNvPr id="2" name="Footer Placeholder 5">
            <a:extLst>
              <a:ext uri="{FF2B5EF4-FFF2-40B4-BE49-F238E27FC236}">
                <a16:creationId xmlns:a16="http://schemas.microsoft.com/office/drawing/2014/main" xmlns="" id="{B3236A67-ABF2-C873-242A-5F70BF255154}"/>
              </a:ext>
            </a:extLst>
          </p:cNvPr>
          <p:cNvSpPr>
            <a:spLocks noGrp="1"/>
          </p:cNvSpPr>
          <p:nvPr>
            <p:ph type="ftr" sz="quarter" idx="11"/>
          </p:nvPr>
        </p:nvSpPr>
        <p:spPr>
          <a:xfrm>
            <a:off x="10579883" y="6428267"/>
            <a:ext cx="1370120" cy="309201"/>
          </a:xfrm>
        </p:spPr>
        <p:txBody>
          <a:bodyPr/>
          <a:lstStyle/>
          <a:p>
            <a:r>
              <a:rPr lang="en-US" altLang="en-GB" b="1" dirty="0">
                <a:solidFill>
                  <a:schemeClr val="bg1"/>
                </a:solidFill>
                <a:latin typeface="Arial" panose="020B0604020202020204" pitchFamily="34" charset="0"/>
                <a:cs typeface="Arial" panose="020B0604020202020204" pitchFamily="34" charset="0"/>
              </a:rPr>
              <a:t>JAVED</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18" name="Title 1"/>
          <p:cNvSpPr>
            <a:spLocks noGrp="1"/>
          </p:cNvSpPr>
          <p:nvPr>
            <p:ph type="title"/>
          </p:nvPr>
        </p:nvSpPr>
        <p:spPr>
          <a:xfrm>
            <a:off x="1942707" y="824373"/>
            <a:ext cx="10058400" cy="777892"/>
          </a:xfrm>
        </p:spPr>
        <p:txBody>
          <a:bodyPr>
            <a:normAutofit fontScale="97917"/>
          </a:bodyPr>
          <a:lstStyle/>
          <a:p>
            <a:r>
              <a:rPr lang="en-US" dirty="0">
                <a:latin typeface="Arial" panose="020B0604020202020204" pitchFamily="34" charset="0"/>
                <a:cs typeface="Arial" panose="020B0604020202020204" pitchFamily="34" charset="0"/>
              </a:rPr>
              <a:t>Model 1: The Health Belief Model (HBM)</a:t>
            </a:r>
          </a:p>
        </p:txBody>
      </p:sp>
      <p:sp>
        <p:nvSpPr>
          <p:cNvPr id="1048619" name="Content Placeholder 2"/>
          <p:cNvSpPr>
            <a:spLocks noGrp="1"/>
          </p:cNvSpPr>
          <p:nvPr>
            <p:ph idx="1"/>
          </p:nvPr>
        </p:nvSpPr>
        <p:spPr>
          <a:xfrm>
            <a:off x="1321777" y="2045848"/>
            <a:ext cx="9548446" cy="4079631"/>
          </a:xfrm>
        </p:spPr>
        <p:txBody>
          <a:bodyPr>
            <a:noAutofit/>
          </a:bodyPr>
          <a:lstStyle/>
          <a:p>
            <a:pPr>
              <a:lnSpc>
                <a:spcPct val="170000"/>
              </a:lnSpc>
            </a:pPr>
            <a:r>
              <a:rPr lang="en-US" sz="1800" dirty="0">
                <a:latin typeface="Arial" panose="020B0604020202020204" pitchFamily="34" charset="0"/>
                <a:cs typeface="Arial" panose="020B0604020202020204" pitchFamily="34" charset="0"/>
              </a:rPr>
              <a:t>This model assumes that the willingness of a person to act is determined by the perception of a health threat and the usefulness of taking action (Jones et al., 2021).</a:t>
            </a:r>
          </a:p>
          <a:p>
            <a:pPr>
              <a:lnSpc>
                <a:spcPct val="170000"/>
              </a:lnSpc>
            </a:pPr>
            <a:r>
              <a:rPr lang="en-US" sz="1800" b="1" dirty="0">
                <a:latin typeface="Arial" panose="020B0604020202020204" pitchFamily="34" charset="0"/>
                <a:cs typeface="Arial" panose="020B0604020202020204" pitchFamily="34" charset="0"/>
              </a:rPr>
              <a:t>Key Barrier: Perceived Barriers</a:t>
            </a:r>
          </a:p>
          <a:p>
            <a:pPr>
              <a:lnSpc>
                <a:spcPct val="170000"/>
              </a:lnSpc>
            </a:pPr>
            <a:r>
              <a:rPr lang="en-US" sz="1800" dirty="0">
                <a:latin typeface="Arial" panose="020B0604020202020204" pitchFamily="34" charset="0"/>
                <a:cs typeface="Arial" panose="020B0604020202020204" pitchFamily="34" charset="0"/>
              </a:rPr>
              <a:t>This is often the strongest predictor of </a:t>
            </a:r>
            <a:r>
              <a:rPr lang="en-US" sz="1800" dirty="0" err="1">
                <a:latin typeface="Arial" panose="020B0604020202020204" pitchFamily="34" charset="0"/>
                <a:cs typeface="Arial" panose="020B0604020202020204" pitchFamily="34" charset="0"/>
              </a:rPr>
              <a:t>behaviour</a:t>
            </a:r>
            <a:r>
              <a:rPr lang="en-US" sz="1800" dirty="0">
                <a:latin typeface="Arial" panose="020B0604020202020204" pitchFamily="34" charset="0"/>
                <a:cs typeface="Arial" panose="020B0604020202020204" pitchFamily="34" charset="0"/>
              </a:rPr>
              <a:t>. For young adults, this includes cost, embarrassment, fear of a positive diagnosis, and the belief that condoms reduce pleasure (Lewis et al., 2021).</a:t>
            </a:r>
          </a:p>
        </p:txBody>
      </p:sp>
      <p:sp>
        <p:nvSpPr>
          <p:cNvPr id="2" name="Footer Placeholder 5">
            <a:extLst>
              <a:ext uri="{FF2B5EF4-FFF2-40B4-BE49-F238E27FC236}">
                <a16:creationId xmlns:a16="http://schemas.microsoft.com/office/drawing/2014/main" xmlns="" id="{33C001C1-0C3E-C73C-08AD-2667DB06001E}"/>
              </a:ext>
            </a:extLst>
          </p:cNvPr>
          <p:cNvSpPr>
            <a:spLocks noGrp="1"/>
          </p:cNvSpPr>
          <p:nvPr>
            <p:ph type="ftr" sz="quarter" idx="11"/>
          </p:nvPr>
        </p:nvSpPr>
        <p:spPr>
          <a:xfrm>
            <a:off x="10579883" y="6428267"/>
            <a:ext cx="1370120" cy="309201"/>
          </a:xfrm>
        </p:spPr>
        <p:txBody>
          <a:bodyPr/>
          <a:lstStyle/>
          <a:p>
            <a:r>
              <a:rPr lang="en-US" altLang="en-GB" b="1" dirty="0">
                <a:solidFill>
                  <a:schemeClr val="bg1"/>
                </a:solidFill>
                <a:latin typeface="Arial" panose="020B0604020202020204" pitchFamily="34" charset="0"/>
                <a:cs typeface="Arial" panose="020B0604020202020204" pitchFamily="34" charset="0"/>
              </a:rPr>
              <a:t>JAVED</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32" name="Title 1"/>
          <p:cNvSpPr>
            <a:spLocks noGrp="1"/>
          </p:cNvSpPr>
          <p:nvPr>
            <p:ph type="title"/>
          </p:nvPr>
        </p:nvSpPr>
        <p:spPr/>
        <p:txBody>
          <a:bodyPr/>
          <a:lstStyle/>
          <a:p>
            <a:r>
              <a:rPr lang="en-US" dirty="0">
                <a:latin typeface="Arial" panose="020B0604020202020204" pitchFamily="34" charset="0"/>
                <a:cs typeface="Arial" panose="020B0604020202020204" pitchFamily="34" charset="0"/>
              </a:rPr>
              <a:t>Model 1: The Health Belief Model (HBM)</a:t>
            </a:r>
            <a:endParaRPr lang="en-US" dirty="0"/>
          </a:p>
        </p:txBody>
      </p:sp>
      <p:sp>
        <p:nvSpPr>
          <p:cNvPr id="1048633" name="Content Placeholder 2"/>
          <p:cNvSpPr>
            <a:spLocks noGrp="1"/>
          </p:cNvSpPr>
          <p:nvPr>
            <p:ph idx="1"/>
          </p:nvPr>
        </p:nvSpPr>
        <p:spPr>
          <a:xfrm>
            <a:off x="1097280" y="1845734"/>
            <a:ext cx="6757181" cy="4023360"/>
          </a:xfrm>
        </p:spPr>
        <p:txBody>
          <a:bodyPr>
            <a:normAutofit fontScale="87500" lnSpcReduction="10000"/>
          </a:bodyPr>
          <a:lstStyle/>
          <a:p>
            <a:pPr>
              <a:lnSpc>
                <a:spcPct val="170000"/>
              </a:lnSpc>
            </a:pPr>
            <a:r>
              <a:rPr lang="en-US" sz="2000" b="1" dirty="0">
                <a:latin typeface="Arial" panose="020B0604020202020204" pitchFamily="34" charset="0"/>
                <a:cs typeface="Arial" panose="020B0604020202020204" pitchFamily="34" charset="0"/>
              </a:rPr>
              <a:t>HBM Barriers: Perceptions of Risk</a:t>
            </a:r>
          </a:p>
          <a:p>
            <a:pPr>
              <a:lnSpc>
                <a:spcPct val="170000"/>
              </a:lnSpc>
            </a:pPr>
            <a:r>
              <a:rPr lang="en-US" sz="2000" i="1" dirty="0">
                <a:latin typeface="Arial" panose="020B0604020202020204" pitchFamily="34" charset="0"/>
                <a:cs typeface="Arial" panose="020B0604020202020204" pitchFamily="34" charset="0"/>
              </a:rPr>
              <a:t>Low Perceived Susceptibility</a:t>
            </a:r>
            <a:r>
              <a:rPr lang="en-US" sz="2000" dirty="0">
                <a:latin typeface="Arial" panose="020B0604020202020204" pitchFamily="34" charset="0"/>
                <a:cs typeface="Arial" panose="020B0604020202020204" pitchFamily="34" charset="0"/>
              </a:rPr>
              <a:t>: An "optimism bias"  ("It won't happen to me") is a serious psychological obstacle (Davies and Joshi, 2018).</a:t>
            </a:r>
          </a:p>
          <a:p>
            <a:pPr>
              <a:lnSpc>
                <a:spcPct val="170000"/>
              </a:lnSpc>
            </a:pPr>
            <a:r>
              <a:rPr lang="en-US" sz="2000" i="1" dirty="0">
                <a:latin typeface="Arial" panose="020B0604020202020204" pitchFamily="34" charset="0"/>
                <a:cs typeface="Arial" panose="020B0604020202020204" pitchFamily="34" charset="0"/>
              </a:rPr>
              <a:t>Low Perceived Severity</a:t>
            </a:r>
            <a:r>
              <a:rPr lang="en-US" sz="2000" dirty="0">
                <a:latin typeface="Arial" panose="020B0604020202020204" pitchFamily="34" charset="0"/>
                <a:cs typeface="Arial" panose="020B0604020202020204" pitchFamily="34" charset="0"/>
              </a:rPr>
              <a:t>: Downplaying the long-term consequences of STIs, such as infertility, makes the health threat seem less serious and action less urgent (</a:t>
            </a:r>
            <a:r>
              <a:rPr lang="en-US" sz="2000" dirty="0" err="1">
                <a:latin typeface="Arial" panose="020B0604020202020204" pitchFamily="34" charset="0"/>
                <a:cs typeface="Arial" panose="020B0604020202020204" pitchFamily="34" charset="0"/>
              </a:rPr>
              <a:t>Vioreanu</a:t>
            </a:r>
            <a:r>
              <a:rPr lang="en-US" sz="2000" dirty="0">
                <a:latin typeface="Arial" panose="020B0604020202020204" pitchFamily="34" charset="0"/>
                <a:cs typeface="Arial" panose="020B0604020202020204" pitchFamily="34" charset="0"/>
              </a:rPr>
              <a:t>, 2021).</a:t>
            </a:r>
          </a:p>
          <a:p>
            <a:endParaRPr lang="en-US" dirty="0"/>
          </a:p>
        </p:txBody>
      </p:sp>
      <p:pic>
        <p:nvPicPr>
          <p:cNvPr id="2097155" name="Picture 3" descr="Health Belief Model- An Interesting Model for Behavior Change ! - Public  Health Notes"/>
          <p:cNvPicPr>
            <a:picLocks noChangeAspect="1" noChangeArrowheads="1"/>
          </p:cNvPicPr>
          <p:nvPr/>
        </p:nvPicPr>
        <p:blipFill>
          <a:blip r:embed="rId3"/>
          <a:srcRect/>
          <a:stretch>
            <a:fillRect/>
          </a:stretch>
        </p:blipFill>
        <p:spPr bwMode="auto">
          <a:xfrm>
            <a:off x="7854461" y="2098430"/>
            <a:ext cx="4108938" cy="3081704"/>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
        <p:nvSpPr>
          <p:cNvPr id="2" name="Footer Placeholder 5">
            <a:extLst>
              <a:ext uri="{FF2B5EF4-FFF2-40B4-BE49-F238E27FC236}">
                <a16:creationId xmlns:a16="http://schemas.microsoft.com/office/drawing/2014/main" xmlns="" id="{47423DE9-1A34-FE94-D8CB-A74283DF3FB6}"/>
              </a:ext>
            </a:extLst>
          </p:cNvPr>
          <p:cNvSpPr>
            <a:spLocks noGrp="1"/>
          </p:cNvSpPr>
          <p:nvPr>
            <p:ph type="ftr" sz="quarter" idx="11"/>
          </p:nvPr>
        </p:nvSpPr>
        <p:spPr>
          <a:xfrm>
            <a:off x="10579883" y="6428267"/>
            <a:ext cx="1370120" cy="309201"/>
          </a:xfrm>
        </p:spPr>
        <p:txBody>
          <a:bodyPr/>
          <a:lstStyle/>
          <a:p>
            <a:r>
              <a:rPr lang="en-US" altLang="en-GB" b="1" dirty="0">
                <a:solidFill>
                  <a:schemeClr val="bg1"/>
                </a:solidFill>
                <a:latin typeface="Arial" panose="020B0604020202020204" pitchFamily="34" charset="0"/>
                <a:cs typeface="Arial" panose="020B0604020202020204" pitchFamily="34" charset="0"/>
              </a:rPr>
              <a:t>JAVED</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37" name="Title 1"/>
          <p:cNvSpPr>
            <a:spLocks noGrp="1"/>
          </p:cNvSpPr>
          <p:nvPr>
            <p:ph type="title"/>
          </p:nvPr>
        </p:nvSpPr>
        <p:spPr>
          <a:xfrm>
            <a:off x="993900" y="791534"/>
            <a:ext cx="11500339" cy="668216"/>
          </a:xfrm>
        </p:spPr>
        <p:txBody>
          <a:bodyPr>
            <a:normAutofit fontScale="90000"/>
          </a:bodyPr>
          <a:lstStyle/>
          <a:p>
            <a:pPr>
              <a:lnSpc>
                <a:spcPct val="150000"/>
              </a:lnSpc>
            </a:pPr>
            <a:r>
              <a:rPr lang="en-US" b="1" dirty="0">
                <a:latin typeface="Arial" panose="020B0604020202020204" pitchFamily="34" charset="0"/>
                <a:cs typeface="Arial" panose="020B0604020202020204" pitchFamily="34" charset="0"/>
              </a:rPr>
              <a:t>Model 2: Theory of Planned </a:t>
            </a:r>
            <a:r>
              <a:rPr lang="en-US" b="1" dirty="0" err="1">
                <a:latin typeface="Arial" panose="020B0604020202020204" pitchFamily="34" charset="0"/>
                <a:cs typeface="Arial" panose="020B0604020202020204" pitchFamily="34" charset="0"/>
              </a:rPr>
              <a:t>Behaviour</a:t>
            </a:r>
            <a:r>
              <a:rPr lang="en-US" b="1" dirty="0">
                <a:latin typeface="Arial" panose="020B0604020202020204" pitchFamily="34" charset="0"/>
                <a:cs typeface="Arial" panose="020B0604020202020204" pitchFamily="34" charset="0"/>
              </a:rPr>
              <a:t> (TPB)</a:t>
            </a:r>
            <a:endParaRPr lang="en-US" dirty="0">
              <a:latin typeface="Arial" panose="020B0604020202020204" pitchFamily="34" charset="0"/>
              <a:cs typeface="Arial" panose="020B0604020202020204" pitchFamily="34" charset="0"/>
            </a:endParaRPr>
          </a:p>
        </p:txBody>
      </p:sp>
      <p:sp>
        <p:nvSpPr>
          <p:cNvPr id="1048638" name="Content Placeholder 2"/>
          <p:cNvSpPr>
            <a:spLocks noGrp="1"/>
          </p:cNvSpPr>
          <p:nvPr>
            <p:ph idx="1"/>
          </p:nvPr>
        </p:nvSpPr>
        <p:spPr>
          <a:xfrm>
            <a:off x="-39409" y="2347516"/>
            <a:ext cx="7826463" cy="5189625"/>
          </a:xfrm>
        </p:spPr>
        <p:txBody>
          <a:bodyPr>
            <a:noAutofit/>
          </a:bodyPr>
          <a:lstStyle/>
          <a:p>
            <a:pPr>
              <a:lnSpc>
                <a:spcPct val="100000"/>
              </a:lnSpc>
            </a:pPr>
            <a:r>
              <a:rPr lang="en-US" sz="1800" dirty="0">
                <a:latin typeface="Arial" panose="020B0604020202020204" pitchFamily="34" charset="0"/>
                <a:cs typeface="Arial" panose="020B0604020202020204" pitchFamily="34" charset="0"/>
              </a:rPr>
              <a:t>This model contends that </a:t>
            </a:r>
            <a:r>
              <a:rPr lang="en-US" sz="1800" dirty="0" err="1">
                <a:latin typeface="Arial" panose="020B0604020202020204" pitchFamily="34" charset="0"/>
                <a:cs typeface="Arial" panose="020B0604020202020204" pitchFamily="34" charset="0"/>
              </a:rPr>
              <a:t>behavioural</a:t>
            </a:r>
            <a:r>
              <a:rPr lang="en-US" sz="1800" dirty="0">
                <a:latin typeface="Arial" panose="020B0604020202020204" pitchFamily="34" charset="0"/>
                <a:cs typeface="Arial" panose="020B0604020202020204" pitchFamily="34" charset="0"/>
              </a:rPr>
              <a:t> intention is the direct antecedent of </a:t>
            </a:r>
            <a:r>
              <a:rPr lang="en-US" sz="1800" dirty="0" err="1">
                <a:latin typeface="Arial" panose="020B0604020202020204" pitchFamily="34" charset="0"/>
                <a:cs typeface="Arial" panose="020B0604020202020204" pitchFamily="34" charset="0"/>
              </a:rPr>
              <a:t>behaviour</a:t>
            </a:r>
            <a:r>
              <a:rPr lang="en-US" sz="1800" dirty="0">
                <a:latin typeface="Arial" panose="020B0604020202020204" pitchFamily="34" charset="0"/>
                <a:cs typeface="Arial" panose="020B0604020202020204" pitchFamily="34" charset="0"/>
              </a:rPr>
              <a:t>, shaped by the attitudes and social environment (Tseng et al., 2020).</a:t>
            </a:r>
          </a:p>
          <a:p>
            <a:pPr>
              <a:lnSpc>
                <a:spcPct val="100000"/>
              </a:lnSpc>
            </a:pPr>
            <a:r>
              <a:rPr lang="en-US" sz="1800" dirty="0">
                <a:latin typeface="Arial" panose="020B0604020202020204" pitchFamily="34" charset="0"/>
                <a:cs typeface="Arial" panose="020B0604020202020204" pitchFamily="34" charset="0"/>
              </a:rPr>
              <a:t>Key Barriers identified by the TPB:</a:t>
            </a:r>
          </a:p>
          <a:p>
            <a:pPr>
              <a:lnSpc>
                <a:spcPct val="100000"/>
              </a:lnSpc>
              <a:buFont typeface="Arial" panose="020B0604020202020204" pitchFamily="34" charset="0"/>
              <a:buChar char="•"/>
            </a:pPr>
            <a:r>
              <a:rPr lang="en-US" sz="1800" b="1" dirty="0">
                <a:latin typeface="Arial" panose="020B0604020202020204" pitchFamily="34" charset="0"/>
                <a:cs typeface="Arial" panose="020B0604020202020204" pitchFamily="34" charset="0"/>
              </a:rPr>
              <a:t>Negative Attitudes:</a:t>
            </a:r>
            <a:r>
              <a:rPr lang="en-US" sz="1800" dirty="0">
                <a:latin typeface="Arial" panose="020B0604020202020204" pitchFamily="34" charset="0"/>
                <a:cs typeface="Arial" panose="020B0604020202020204" pitchFamily="34" charset="0"/>
              </a:rPr>
              <a:t> Believing that talking about sexual health is awkward and "kills intimacy" creates a negative attitude that prevents conversation.</a:t>
            </a:r>
          </a:p>
          <a:p>
            <a:pPr>
              <a:lnSpc>
                <a:spcPct val="100000"/>
              </a:lnSpc>
              <a:buFont typeface="Arial" panose="020B0604020202020204" pitchFamily="34" charset="0"/>
              <a:buChar char="•"/>
            </a:pPr>
            <a:r>
              <a:rPr lang="en-US" sz="1800" b="1" dirty="0">
                <a:latin typeface="Arial" panose="020B0604020202020204" pitchFamily="34" charset="0"/>
                <a:cs typeface="Arial" panose="020B0604020202020204" pitchFamily="34" charset="0"/>
              </a:rPr>
              <a:t>Subjective Norms:</a:t>
            </a:r>
            <a:r>
              <a:rPr lang="en-US" sz="1800" dirty="0">
                <a:latin typeface="Arial" panose="020B0604020202020204" pitchFamily="34" charset="0"/>
                <a:cs typeface="Arial" panose="020B0604020202020204" pitchFamily="34" charset="0"/>
              </a:rPr>
              <a:t> Perceived social pressure from partners or friends who </a:t>
            </a:r>
            <a:r>
              <a:rPr lang="en-US" sz="1800" dirty="0" err="1">
                <a:latin typeface="Arial" panose="020B0604020202020204" pitchFamily="34" charset="0"/>
                <a:cs typeface="Arial" panose="020B0604020202020204" pitchFamily="34" charset="0"/>
              </a:rPr>
              <a:t>trivialise</a:t>
            </a:r>
            <a:r>
              <a:rPr lang="en-US" sz="1800" dirty="0">
                <a:latin typeface="Arial" panose="020B0604020202020204" pitchFamily="34" charset="0"/>
                <a:cs typeface="Arial" panose="020B0604020202020204" pitchFamily="34" charset="0"/>
              </a:rPr>
              <a:t> safe sex can strongly discourage protective </a:t>
            </a:r>
            <a:r>
              <a:rPr lang="en-US" sz="1800" dirty="0" err="1">
                <a:latin typeface="Arial" panose="020B0604020202020204" pitchFamily="34" charset="0"/>
                <a:cs typeface="Arial" panose="020B0604020202020204" pitchFamily="34" charset="0"/>
              </a:rPr>
              <a:t>behaviours</a:t>
            </a:r>
            <a:r>
              <a:rPr lang="en-US" sz="1800" dirty="0">
                <a:latin typeface="Arial" panose="020B0604020202020204" pitchFamily="34" charset="0"/>
                <a:cs typeface="Arial" panose="020B0604020202020204" pitchFamily="34" charset="0"/>
              </a:rPr>
              <a:t> (Tseng et al., 2020).</a:t>
            </a:r>
          </a:p>
          <a:p>
            <a:pPr>
              <a:lnSpc>
                <a:spcPct val="100000"/>
              </a:lnSpc>
            </a:pPr>
            <a:endParaRPr lang="en-US" sz="1800" dirty="0">
              <a:latin typeface="Arial" panose="020B0604020202020204" pitchFamily="34" charset="0"/>
              <a:cs typeface="Arial" panose="020B0604020202020204" pitchFamily="34" charset="0"/>
            </a:endParaRPr>
          </a:p>
        </p:txBody>
      </p:sp>
      <p:pic>
        <p:nvPicPr>
          <p:cNvPr id="2097156" name="Picture 3" descr="Theory of Planned Behavior | Soul Beat Africa"/>
          <p:cNvPicPr>
            <a:picLocks noChangeAspect="1" noChangeArrowheads="1"/>
          </p:cNvPicPr>
          <p:nvPr/>
        </p:nvPicPr>
        <p:blipFill>
          <a:blip r:embed="rId3"/>
          <a:srcRect/>
          <a:stretch>
            <a:fillRect/>
          </a:stretch>
        </p:blipFill>
        <p:spPr bwMode="auto">
          <a:xfrm>
            <a:off x="8149063" y="2347516"/>
            <a:ext cx="3614731" cy="312636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2" name="Footer Placeholder 5">
            <a:extLst>
              <a:ext uri="{FF2B5EF4-FFF2-40B4-BE49-F238E27FC236}">
                <a16:creationId xmlns:a16="http://schemas.microsoft.com/office/drawing/2014/main" xmlns="" id="{2026F2F8-2B70-B1F4-97D9-2423B0C9D9A2}"/>
              </a:ext>
            </a:extLst>
          </p:cNvPr>
          <p:cNvSpPr>
            <a:spLocks noGrp="1"/>
          </p:cNvSpPr>
          <p:nvPr>
            <p:ph type="ftr" sz="quarter" idx="11"/>
          </p:nvPr>
        </p:nvSpPr>
        <p:spPr>
          <a:xfrm>
            <a:off x="10579883" y="6428267"/>
            <a:ext cx="1370120" cy="309201"/>
          </a:xfrm>
        </p:spPr>
        <p:txBody>
          <a:bodyPr/>
          <a:lstStyle/>
          <a:p>
            <a:r>
              <a:rPr lang="en-US" altLang="en-GB" b="1" dirty="0">
                <a:solidFill>
                  <a:schemeClr val="bg1"/>
                </a:solidFill>
                <a:latin typeface="Arial" panose="020B0604020202020204" pitchFamily="34" charset="0"/>
                <a:cs typeface="Arial" panose="020B0604020202020204" pitchFamily="34" charset="0"/>
              </a:rPr>
              <a:t>JAVED</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42" name="Title 1"/>
          <p:cNvSpPr>
            <a:spLocks noGrp="1"/>
          </p:cNvSpPr>
          <p:nvPr>
            <p:ph type="title"/>
          </p:nvPr>
        </p:nvSpPr>
        <p:spPr>
          <a:xfrm>
            <a:off x="937846" y="286603"/>
            <a:ext cx="11054862" cy="1450757"/>
          </a:xfrm>
        </p:spPr>
        <p:txBody>
          <a:bodyPr>
            <a:normAutofit/>
          </a:bodyPr>
          <a:lstStyle/>
          <a:p>
            <a:pPr>
              <a:lnSpc>
                <a:spcPct val="150000"/>
              </a:lnSpc>
            </a:pPr>
            <a:r>
              <a:rPr lang="en-US" dirty="0">
                <a:latin typeface="Arial" panose="020B0604020202020204" pitchFamily="34" charset="0"/>
                <a:cs typeface="Arial" panose="020B0604020202020204" pitchFamily="34" charset="0"/>
              </a:rPr>
              <a:t>TPB in Action: Perceived </a:t>
            </a:r>
            <a:r>
              <a:rPr lang="en-US" dirty="0" err="1">
                <a:latin typeface="Arial" panose="020B0604020202020204" pitchFamily="34" charset="0"/>
                <a:cs typeface="Arial" panose="020B0604020202020204" pitchFamily="34" charset="0"/>
              </a:rPr>
              <a:t>Behavioural</a:t>
            </a:r>
            <a:r>
              <a:rPr lang="en-US" dirty="0">
                <a:latin typeface="Arial" panose="020B0604020202020204" pitchFamily="34" charset="0"/>
                <a:cs typeface="Arial" panose="020B0604020202020204" pitchFamily="34" charset="0"/>
              </a:rPr>
              <a:t> Control</a:t>
            </a:r>
          </a:p>
        </p:txBody>
      </p:sp>
      <p:sp>
        <p:nvSpPr>
          <p:cNvPr id="1048643" name="Content Placeholder 2"/>
          <p:cNvSpPr>
            <a:spLocks noGrp="1"/>
          </p:cNvSpPr>
          <p:nvPr>
            <p:ph idx="1"/>
          </p:nvPr>
        </p:nvSpPr>
        <p:spPr>
          <a:xfrm>
            <a:off x="937846" y="1845734"/>
            <a:ext cx="10217834" cy="4023360"/>
          </a:xfrm>
        </p:spPr>
        <p:txBody>
          <a:bodyPr/>
          <a:lstStyle/>
          <a:p>
            <a:pPr>
              <a:lnSpc>
                <a:spcPct val="150000"/>
              </a:lnSpc>
              <a:buFont typeface="Wingdings" panose="05000000000000000000" pitchFamily="2" charset="2"/>
              <a:buChar char="q"/>
            </a:pPr>
            <a:r>
              <a:rPr lang="en-US" dirty="0">
                <a:latin typeface="Arial" panose="020B0604020202020204" pitchFamily="34" charset="0"/>
                <a:cs typeface="Arial" panose="020B0604020202020204" pitchFamily="34" charset="0"/>
              </a:rPr>
              <a:t>Low Perceived </a:t>
            </a:r>
            <a:r>
              <a:rPr lang="en-US" dirty="0" err="1">
                <a:latin typeface="Arial" panose="020B0604020202020204" pitchFamily="34" charset="0"/>
                <a:cs typeface="Arial" panose="020B0604020202020204" pitchFamily="34" charset="0"/>
              </a:rPr>
              <a:t>Behavioural</a:t>
            </a:r>
            <a:r>
              <a:rPr lang="en-US" dirty="0">
                <a:latin typeface="Arial" panose="020B0604020202020204" pitchFamily="34" charset="0"/>
                <a:cs typeface="Arial" panose="020B0604020202020204" pitchFamily="34" charset="0"/>
              </a:rPr>
              <a:t> Control is a person's lack of confidence in their ability to perform a </a:t>
            </a:r>
            <a:r>
              <a:rPr lang="en-US" dirty="0" err="1">
                <a:latin typeface="Arial" panose="020B0604020202020204" pitchFamily="34" charset="0"/>
                <a:cs typeface="Arial" panose="020B0604020202020204" pitchFamily="34" charset="0"/>
              </a:rPr>
              <a:t>behaviour</a:t>
            </a:r>
            <a:r>
              <a:rPr lang="en-US" dirty="0">
                <a:latin typeface="Arial" panose="020B0604020202020204" pitchFamily="34" charset="0"/>
                <a:cs typeface="Arial" panose="020B0604020202020204" pitchFamily="34" charset="0"/>
              </a:rPr>
              <a:t>.</a:t>
            </a:r>
          </a:p>
          <a:p>
            <a:pPr>
              <a:lnSpc>
                <a:spcPct val="150000"/>
              </a:lnSpc>
              <a:buFont typeface="Wingdings" panose="05000000000000000000" pitchFamily="2" charset="2"/>
              <a:buChar char="q"/>
            </a:pPr>
            <a:r>
              <a:rPr lang="en-US" dirty="0">
                <a:latin typeface="Arial" panose="020B0604020202020204" pitchFamily="34" charset="0"/>
                <a:cs typeface="Arial" panose="020B0604020202020204" pitchFamily="34" charset="0"/>
              </a:rPr>
              <a:t>This is a significant barrier for young adults and can include (Tseng et al., 2020)</a:t>
            </a:r>
          </a:p>
          <a:p>
            <a:pPr>
              <a:lnSpc>
                <a:spcPct val="150000"/>
              </a:lnSpc>
              <a:buFont typeface="Courier New" panose="02070309020205020404" pitchFamily="49" charset="0"/>
              <a:buChar char="o"/>
            </a:pPr>
            <a:r>
              <a:rPr lang="en-US" dirty="0">
                <a:latin typeface="Arial" panose="020B0604020202020204" pitchFamily="34" charset="0"/>
                <a:cs typeface="Arial" panose="020B0604020202020204" pitchFamily="34" charset="0"/>
              </a:rPr>
              <a:t>Not knowing where to find confidential and affordable services.</a:t>
            </a:r>
          </a:p>
          <a:p>
            <a:pPr>
              <a:lnSpc>
                <a:spcPct val="150000"/>
              </a:lnSpc>
              <a:buFont typeface="Courier New" panose="02070309020205020404" pitchFamily="49" charset="0"/>
              <a:buChar char="o"/>
            </a:pPr>
            <a:r>
              <a:rPr lang="en-US" dirty="0">
                <a:latin typeface="Arial" panose="020B0604020202020204" pitchFamily="34" charset="0"/>
                <a:cs typeface="Arial" panose="020B0604020202020204" pitchFamily="34" charset="0"/>
              </a:rPr>
              <a:t>Lacking trust in their capacity to negotiate condom use.</a:t>
            </a:r>
          </a:p>
          <a:p>
            <a:pPr>
              <a:lnSpc>
                <a:spcPct val="150000"/>
              </a:lnSpc>
              <a:buFont typeface="Courier New" panose="02070309020205020404" pitchFamily="49" charset="0"/>
              <a:buChar char="o"/>
            </a:pPr>
            <a:r>
              <a:rPr lang="en-US" dirty="0">
                <a:latin typeface="Arial" panose="020B0604020202020204" pitchFamily="34" charset="0"/>
                <a:cs typeface="Arial" panose="020B0604020202020204" pitchFamily="34" charset="0"/>
              </a:rPr>
              <a:t>Practical challenges like lack of transportation.</a:t>
            </a:r>
          </a:p>
        </p:txBody>
      </p:sp>
      <p:sp>
        <p:nvSpPr>
          <p:cNvPr id="2" name="Footer Placeholder 5">
            <a:extLst>
              <a:ext uri="{FF2B5EF4-FFF2-40B4-BE49-F238E27FC236}">
                <a16:creationId xmlns:a16="http://schemas.microsoft.com/office/drawing/2014/main" xmlns="" id="{18524409-FAEE-F2F9-F61D-6A9F96FA68AC}"/>
              </a:ext>
            </a:extLst>
          </p:cNvPr>
          <p:cNvSpPr>
            <a:spLocks noGrp="1"/>
          </p:cNvSpPr>
          <p:nvPr>
            <p:ph type="ftr" sz="quarter" idx="11"/>
          </p:nvPr>
        </p:nvSpPr>
        <p:spPr>
          <a:xfrm>
            <a:off x="10579883" y="6428267"/>
            <a:ext cx="1370120" cy="309201"/>
          </a:xfrm>
        </p:spPr>
        <p:txBody>
          <a:bodyPr/>
          <a:lstStyle/>
          <a:p>
            <a:r>
              <a:rPr lang="en-US" altLang="en-GB" b="1" dirty="0">
                <a:solidFill>
                  <a:schemeClr val="bg1"/>
                </a:solidFill>
                <a:latin typeface="Arial" panose="020B0604020202020204" pitchFamily="34" charset="0"/>
                <a:cs typeface="Arial" panose="020B0604020202020204" pitchFamily="34" charset="0"/>
              </a:rPr>
              <a:t>JAVED</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47" name="Title 1"/>
          <p:cNvSpPr>
            <a:spLocks noGrp="1"/>
          </p:cNvSpPr>
          <p:nvPr>
            <p:ph type="title"/>
          </p:nvPr>
        </p:nvSpPr>
        <p:spPr/>
        <p:txBody>
          <a:bodyPr>
            <a:normAutofit fontScale="90000"/>
          </a:bodyPr>
          <a:lstStyle/>
          <a:p>
            <a:pPr>
              <a:lnSpc>
                <a:spcPct val="150000"/>
              </a:lnSpc>
            </a:pPr>
            <a:r>
              <a:rPr lang="en-US" dirty="0">
                <a:latin typeface="Arial" panose="020B0604020202020204" pitchFamily="34" charset="0"/>
                <a:cs typeface="Arial" panose="020B0604020202020204" pitchFamily="34" charset="0"/>
              </a:rPr>
              <a:t>Model 3: The Transtheoretical Model (TTM)</a:t>
            </a:r>
          </a:p>
        </p:txBody>
      </p:sp>
      <p:sp>
        <p:nvSpPr>
          <p:cNvPr id="1048648" name="Content Placeholder 2"/>
          <p:cNvSpPr>
            <a:spLocks noGrp="1"/>
          </p:cNvSpPr>
          <p:nvPr>
            <p:ph idx="1"/>
          </p:nvPr>
        </p:nvSpPr>
        <p:spPr>
          <a:xfrm>
            <a:off x="1097280" y="1845734"/>
            <a:ext cx="6602583" cy="4023360"/>
          </a:xfrm>
        </p:spPr>
        <p:txBody>
          <a:bodyPr>
            <a:normAutofit fontScale="77500" lnSpcReduction="20000"/>
          </a:bodyPr>
          <a:lstStyle/>
          <a:p>
            <a:pPr>
              <a:lnSpc>
                <a:spcPct val="150000"/>
              </a:lnSpc>
              <a:buFont typeface="Wingdings" panose="05000000000000000000" pitchFamily="2" charset="2"/>
              <a:buChar char="q"/>
            </a:pPr>
            <a:r>
              <a:rPr lang="en-US" dirty="0">
                <a:latin typeface="Arial" panose="020B0604020202020204" pitchFamily="34" charset="0"/>
                <a:cs typeface="Arial" panose="020B0604020202020204" pitchFamily="34" charset="0"/>
              </a:rPr>
              <a:t>This model views change as a process over time, with barriers specific to an individual's readiness to change (</a:t>
            </a:r>
            <a:r>
              <a:rPr lang="en-US" dirty="0" err="1">
                <a:latin typeface="Arial" panose="020B0604020202020204" pitchFamily="34" charset="0"/>
                <a:cs typeface="Arial" panose="020B0604020202020204" pitchFamily="34" charset="0"/>
              </a:rPr>
              <a:t>Karatana</a:t>
            </a:r>
            <a:r>
              <a:rPr lang="en-US" dirty="0">
                <a:latin typeface="Arial" panose="020B0604020202020204" pitchFamily="34" charset="0"/>
                <a:cs typeface="Arial" panose="020B0604020202020204" pitchFamily="34" charset="0"/>
              </a:rPr>
              <a:t>, Ergun and Erol, 2023).</a:t>
            </a:r>
          </a:p>
          <a:p>
            <a:pPr>
              <a:lnSpc>
                <a:spcPct val="150000"/>
              </a:lnSpc>
              <a:buFont typeface="Wingdings" panose="05000000000000000000" pitchFamily="2" charset="2"/>
              <a:buChar char="q"/>
            </a:pPr>
            <a:r>
              <a:rPr lang="en-US" dirty="0">
                <a:latin typeface="Arial" panose="020B0604020202020204" pitchFamily="34" charset="0"/>
                <a:cs typeface="Arial" panose="020B0604020202020204" pitchFamily="34" charset="0"/>
              </a:rPr>
              <a:t>Key Barriers identified by the TTM:</a:t>
            </a:r>
          </a:p>
          <a:p>
            <a:pPr>
              <a:lnSpc>
                <a:spcPct val="150000"/>
              </a:lnSpc>
              <a:buFont typeface="Courier New" panose="02070309020205020404" pitchFamily="49" charset="0"/>
              <a:buChar char="o"/>
            </a:pPr>
            <a:r>
              <a:rPr lang="en-US" dirty="0">
                <a:latin typeface="Arial" panose="020B0604020202020204" pitchFamily="34" charset="0"/>
                <a:cs typeface="Arial" panose="020B0604020202020204" pitchFamily="34" charset="0"/>
              </a:rPr>
              <a:t>Precontemplation Stage: The main barrier is denial or lack of awareness. The individual does not see their </a:t>
            </a:r>
            <a:r>
              <a:rPr lang="en-US" dirty="0" err="1">
                <a:latin typeface="Arial" panose="020B0604020202020204" pitchFamily="34" charset="0"/>
                <a:cs typeface="Arial" panose="020B0604020202020204" pitchFamily="34" charset="0"/>
              </a:rPr>
              <a:t>behaviour</a:t>
            </a:r>
            <a:r>
              <a:rPr lang="en-US" dirty="0">
                <a:latin typeface="Arial" panose="020B0604020202020204" pitchFamily="34" charset="0"/>
                <a:cs typeface="Arial" panose="020B0604020202020204" pitchFamily="34" charset="0"/>
              </a:rPr>
              <a:t> as a problem.</a:t>
            </a:r>
          </a:p>
          <a:p>
            <a:pPr>
              <a:lnSpc>
                <a:spcPct val="150000"/>
              </a:lnSpc>
              <a:buFont typeface="Courier New" panose="02070309020205020404" pitchFamily="49" charset="0"/>
              <a:buChar char="o"/>
            </a:pPr>
            <a:r>
              <a:rPr lang="en-US" dirty="0">
                <a:latin typeface="Arial" panose="020B0604020202020204" pitchFamily="34" charset="0"/>
                <a:cs typeface="Arial" panose="020B0604020202020204" pitchFamily="34" charset="0"/>
              </a:rPr>
              <a:t>Contemplation Stage: The barrier is ambivalence. The person knows they should change but is also focused on the downsides, leading to inaction (</a:t>
            </a:r>
            <a:r>
              <a:rPr lang="en-US" dirty="0" err="1">
                <a:latin typeface="Arial" panose="020B0604020202020204" pitchFamily="34" charset="0"/>
                <a:cs typeface="Arial" panose="020B0604020202020204" pitchFamily="34" charset="0"/>
              </a:rPr>
              <a:t>Karatana</a:t>
            </a:r>
            <a:r>
              <a:rPr lang="en-US" dirty="0">
                <a:latin typeface="Arial" panose="020B0604020202020204" pitchFamily="34" charset="0"/>
                <a:cs typeface="Arial" panose="020B0604020202020204" pitchFamily="34" charset="0"/>
              </a:rPr>
              <a:t>, Ergun and Erol, 2023).</a:t>
            </a:r>
          </a:p>
        </p:txBody>
      </p:sp>
      <p:pic>
        <p:nvPicPr>
          <p:cNvPr id="2097157" name="Picture 2" descr="Transtheoretical model - Wikipedia"/>
          <p:cNvPicPr>
            <a:picLocks noChangeAspect="1" noChangeArrowheads="1"/>
          </p:cNvPicPr>
          <p:nvPr/>
        </p:nvPicPr>
        <p:blipFill>
          <a:blip r:embed="rId3"/>
          <a:srcRect/>
          <a:stretch>
            <a:fillRect/>
          </a:stretch>
        </p:blipFill>
        <p:spPr bwMode="auto">
          <a:xfrm>
            <a:off x="8060924" y="2468132"/>
            <a:ext cx="3871802" cy="2909914"/>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sp>
        <p:nvSpPr>
          <p:cNvPr id="2" name="Footer Placeholder 5">
            <a:extLst>
              <a:ext uri="{FF2B5EF4-FFF2-40B4-BE49-F238E27FC236}">
                <a16:creationId xmlns:a16="http://schemas.microsoft.com/office/drawing/2014/main" xmlns="" id="{4253380B-0346-DD45-F744-D285FB60A58A}"/>
              </a:ext>
            </a:extLst>
          </p:cNvPr>
          <p:cNvSpPr>
            <a:spLocks noGrp="1"/>
          </p:cNvSpPr>
          <p:nvPr>
            <p:ph type="ftr" sz="quarter" idx="11"/>
          </p:nvPr>
        </p:nvSpPr>
        <p:spPr>
          <a:xfrm>
            <a:off x="10579883" y="6428267"/>
            <a:ext cx="1370120" cy="309201"/>
          </a:xfrm>
        </p:spPr>
        <p:txBody>
          <a:bodyPr/>
          <a:lstStyle/>
          <a:p>
            <a:r>
              <a:rPr lang="en-US" altLang="en-GB" b="1" dirty="0">
                <a:solidFill>
                  <a:schemeClr val="bg1"/>
                </a:solidFill>
                <a:latin typeface="Arial" panose="020B0604020202020204" pitchFamily="34" charset="0"/>
                <a:cs typeface="Arial" panose="020B0604020202020204" pitchFamily="34" charset="0"/>
              </a:rPr>
              <a:t>JAVED</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52" name="Title 1"/>
          <p:cNvSpPr>
            <a:spLocks noGrp="1"/>
          </p:cNvSpPr>
          <p:nvPr>
            <p:ph type="title"/>
          </p:nvPr>
        </p:nvSpPr>
        <p:spPr/>
        <p:txBody>
          <a:bodyPr>
            <a:normAutofit fontScale="90000"/>
          </a:bodyPr>
          <a:lstStyle/>
          <a:p>
            <a:pPr>
              <a:lnSpc>
                <a:spcPct val="150000"/>
              </a:lnSpc>
            </a:pPr>
            <a:r>
              <a:rPr lang="en-US" dirty="0">
                <a:latin typeface="Arial" panose="020B0604020202020204" pitchFamily="34" charset="0"/>
                <a:cs typeface="Arial" panose="020B0604020202020204" pitchFamily="34" charset="0"/>
              </a:rPr>
              <a:t>Campaign Solutions: A Targeted Approach</a:t>
            </a:r>
          </a:p>
        </p:txBody>
      </p:sp>
      <p:sp>
        <p:nvSpPr>
          <p:cNvPr id="1048653" name="Content Placeholder 2"/>
          <p:cNvSpPr>
            <a:spLocks noGrp="1"/>
          </p:cNvSpPr>
          <p:nvPr>
            <p:ph idx="1"/>
          </p:nvPr>
        </p:nvSpPr>
        <p:spPr/>
        <p:txBody>
          <a:bodyPr>
            <a:normAutofit fontScale="92500" lnSpcReduction="20000"/>
          </a:bodyPr>
          <a:lstStyle/>
          <a:p>
            <a:pPr>
              <a:lnSpc>
                <a:spcPct val="150000"/>
              </a:lnSpc>
            </a:pPr>
            <a:r>
              <a:rPr lang="en-US" dirty="0">
                <a:latin typeface="Arial" panose="020B0604020202020204" pitchFamily="34" charset="0"/>
                <a:cs typeface="Arial" panose="020B0604020202020204" pitchFamily="34" charset="0"/>
              </a:rPr>
              <a:t>An effective campaign must use evidence-based interventions to break down the specific barriers young adults face.</a:t>
            </a:r>
          </a:p>
          <a:p>
            <a:pPr>
              <a:lnSpc>
                <a:spcPct val="150000"/>
              </a:lnSpc>
            </a:pPr>
            <a:r>
              <a:rPr lang="en-US" dirty="0">
                <a:latin typeface="Arial" panose="020B0604020202020204" pitchFamily="34" charset="0"/>
                <a:cs typeface="Arial" panose="020B0604020202020204" pitchFamily="34" charset="0"/>
              </a:rPr>
              <a:t>The campaign will adopt a combination of strategies to solve issues associated with:</a:t>
            </a:r>
          </a:p>
          <a:p>
            <a:pPr>
              <a:lnSpc>
                <a:spcPct val="150000"/>
              </a:lnSpc>
              <a:buFont typeface="Arial" panose="020B0604020202020204" pitchFamily="34" charset="0"/>
              <a:buChar char="•"/>
            </a:pPr>
            <a:r>
              <a:rPr lang="en-US" b="1" dirty="0">
                <a:latin typeface="Arial" panose="020B0604020202020204" pitchFamily="34" charset="0"/>
                <a:cs typeface="Arial" panose="020B0604020202020204" pitchFamily="34" charset="0"/>
              </a:rPr>
              <a:t>Risk Perception</a:t>
            </a:r>
            <a:endParaRPr lang="en-US" dirty="0">
              <a:latin typeface="Arial" panose="020B0604020202020204" pitchFamily="34" charset="0"/>
              <a:cs typeface="Arial" panose="020B0604020202020204" pitchFamily="34" charset="0"/>
            </a:endParaRPr>
          </a:p>
          <a:p>
            <a:pPr>
              <a:lnSpc>
                <a:spcPct val="150000"/>
              </a:lnSpc>
              <a:buFont typeface="Arial" panose="020B0604020202020204" pitchFamily="34" charset="0"/>
              <a:buChar char="•"/>
            </a:pPr>
            <a:r>
              <a:rPr lang="en-US" b="1" dirty="0">
                <a:latin typeface="Arial" panose="020B0604020202020204" pitchFamily="34" charset="0"/>
                <a:cs typeface="Arial" panose="020B0604020202020204" pitchFamily="34" charset="0"/>
              </a:rPr>
              <a:t>Social Norms</a:t>
            </a:r>
            <a:endParaRPr lang="en-US" dirty="0">
              <a:latin typeface="Arial" panose="020B0604020202020204" pitchFamily="34" charset="0"/>
              <a:cs typeface="Arial" panose="020B0604020202020204" pitchFamily="34" charset="0"/>
            </a:endParaRPr>
          </a:p>
          <a:p>
            <a:pPr>
              <a:lnSpc>
                <a:spcPct val="150000"/>
              </a:lnSpc>
              <a:buFont typeface="Arial" panose="020B0604020202020204" pitchFamily="34" charset="0"/>
              <a:buChar char="•"/>
            </a:pPr>
            <a:r>
              <a:rPr lang="en-US" b="1" dirty="0">
                <a:latin typeface="Arial" panose="020B0604020202020204" pitchFamily="34" charset="0"/>
                <a:cs typeface="Arial" panose="020B0604020202020204" pitchFamily="34" charset="0"/>
              </a:rPr>
              <a:t>Personal Competencies</a:t>
            </a:r>
            <a:endParaRPr lang="en-US" dirty="0">
              <a:latin typeface="Arial" panose="020B0604020202020204" pitchFamily="34" charset="0"/>
              <a:cs typeface="Arial" panose="020B0604020202020204" pitchFamily="34" charset="0"/>
            </a:endParaRPr>
          </a:p>
          <a:p>
            <a:pPr>
              <a:lnSpc>
                <a:spcPct val="150000"/>
              </a:lnSpc>
              <a:buFont typeface="Arial" panose="020B0604020202020204" pitchFamily="34" charset="0"/>
              <a:buChar char="•"/>
            </a:pPr>
            <a:r>
              <a:rPr lang="en-US" b="1" dirty="0">
                <a:latin typeface="Arial" panose="020B0604020202020204" pitchFamily="34" charset="0"/>
                <a:cs typeface="Arial" panose="020B0604020202020204" pitchFamily="34" charset="0"/>
              </a:rPr>
              <a:t>Practical Accessibility</a:t>
            </a:r>
            <a:endParaRPr lang="en-US" dirty="0">
              <a:latin typeface="Arial" panose="020B0604020202020204" pitchFamily="34" charset="0"/>
              <a:cs typeface="Arial" panose="020B0604020202020204" pitchFamily="34" charset="0"/>
            </a:endParaRPr>
          </a:p>
          <a:p>
            <a:pPr>
              <a:lnSpc>
                <a:spcPct val="150000"/>
              </a:lnSpc>
            </a:pPr>
            <a:endParaRPr lang="en-US" dirty="0">
              <a:latin typeface="Arial" panose="020B0604020202020204" pitchFamily="34" charset="0"/>
              <a:cs typeface="Arial" panose="020B0604020202020204" pitchFamily="34" charset="0"/>
            </a:endParaRPr>
          </a:p>
        </p:txBody>
      </p:sp>
      <p:sp>
        <p:nvSpPr>
          <p:cNvPr id="2" name="Footer Placeholder 5">
            <a:extLst>
              <a:ext uri="{FF2B5EF4-FFF2-40B4-BE49-F238E27FC236}">
                <a16:creationId xmlns:a16="http://schemas.microsoft.com/office/drawing/2014/main" xmlns="" id="{E465EFBA-0975-9335-AAF4-78A6D533289A}"/>
              </a:ext>
            </a:extLst>
          </p:cNvPr>
          <p:cNvSpPr>
            <a:spLocks noGrp="1"/>
          </p:cNvSpPr>
          <p:nvPr>
            <p:ph type="ftr" sz="quarter" idx="11"/>
          </p:nvPr>
        </p:nvSpPr>
        <p:spPr>
          <a:xfrm>
            <a:off x="10579883" y="6428267"/>
            <a:ext cx="1370120" cy="309201"/>
          </a:xfrm>
        </p:spPr>
        <p:txBody>
          <a:bodyPr/>
          <a:lstStyle/>
          <a:p>
            <a:r>
              <a:rPr lang="en-US" altLang="en-GB" b="1" dirty="0">
                <a:solidFill>
                  <a:schemeClr val="bg1"/>
                </a:solidFill>
                <a:latin typeface="Arial" panose="020B0604020202020204" pitchFamily="34" charset="0"/>
                <a:cs typeface="Arial" panose="020B0604020202020204" pitchFamily="34" charset="0"/>
              </a:rPr>
              <a:t>JAVED</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57" name="Title 1"/>
          <p:cNvSpPr>
            <a:spLocks noGrp="1"/>
          </p:cNvSpPr>
          <p:nvPr>
            <p:ph type="title"/>
          </p:nvPr>
        </p:nvSpPr>
        <p:spPr>
          <a:xfrm>
            <a:off x="133165" y="804519"/>
            <a:ext cx="11567604" cy="1049235"/>
          </a:xfrm>
        </p:spPr>
        <p:txBody>
          <a:bodyPr>
            <a:normAutofit fontScale="90000"/>
          </a:bodyPr>
          <a:lstStyle/>
          <a:p>
            <a:pPr>
              <a:lnSpc>
                <a:spcPct val="150000"/>
              </a:lnSpc>
            </a:pPr>
            <a:r>
              <a:rPr lang="en-US" dirty="0">
                <a:latin typeface="Arial" panose="020B0604020202020204" pitchFamily="34" charset="0"/>
                <a:cs typeface="Arial" panose="020B0604020202020204" pitchFamily="34" charset="0"/>
              </a:rPr>
              <a:t>Solution 1: Personalize Risk to Counter Optimism Bias</a:t>
            </a:r>
          </a:p>
        </p:txBody>
      </p:sp>
      <p:sp>
        <p:nvSpPr>
          <p:cNvPr id="1048658" name="Content Placeholder 2"/>
          <p:cNvSpPr>
            <a:spLocks noGrp="1"/>
          </p:cNvSpPr>
          <p:nvPr>
            <p:ph idx="1"/>
          </p:nvPr>
        </p:nvSpPr>
        <p:spPr/>
        <p:txBody>
          <a:bodyPr/>
          <a:lstStyle/>
          <a:p>
            <a:pPr>
              <a:lnSpc>
                <a:spcPct val="150000"/>
              </a:lnSpc>
              <a:buFont typeface="Wingdings" panose="05000000000000000000" pitchFamily="2" charset="2"/>
              <a:buChar char="q"/>
            </a:pPr>
            <a:r>
              <a:rPr lang="en-US" dirty="0">
                <a:latin typeface="Arial" panose="020B0604020202020204" pitchFamily="34" charset="0"/>
                <a:cs typeface="Arial" panose="020B0604020202020204" pitchFamily="34" charset="0"/>
              </a:rPr>
              <a:t>Problem: Young adults feel invulnerable (Low Perceived Susceptibility).</a:t>
            </a:r>
          </a:p>
          <a:p>
            <a:pPr>
              <a:lnSpc>
                <a:spcPct val="150000"/>
              </a:lnSpc>
              <a:buFont typeface="Wingdings" panose="05000000000000000000" pitchFamily="2" charset="2"/>
              <a:buChar char="q"/>
            </a:pPr>
            <a:r>
              <a:rPr lang="en-US" dirty="0">
                <a:latin typeface="Arial" panose="020B0604020202020204" pitchFamily="34" charset="0"/>
                <a:cs typeface="Arial" panose="020B0604020202020204" pitchFamily="34" charset="0"/>
              </a:rPr>
              <a:t>Solution: The campaign will use interactive and </a:t>
            </a:r>
            <a:r>
              <a:rPr lang="en-US" dirty="0" err="1">
                <a:latin typeface="Arial" panose="020B0604020202020204" pitchFamily="34" charset="0"/>
                <a:cs typeface="Arial" panose="020B0604020202020204" pitchFamily="34" charset="0"/>
              </a:rPr>
              <a:t>personalised</a:t>
            </a:r>
            <a:r>
              <a:rPr lang="en-US" dirty="0">
                <a:latin typeface="Arial" panose="020B0604020202020204" pitchFamily="34" charset="0"/>
                <a:cs typeface="Arial" panose="020B0604020202020204" pitchFamily="34" charset="0"/>
              </a:rPr>
              <a:t> risk assessment tools on its website and social media.</a:t>
            </a:r>
          </a:p>
          <a:p>
            <a:pPr>
              <a:lnSpc>
                <a:spcPct val="150000"/>
              </a:lnSpc>
              <a:buFont typeface="Wingdings" panose="05000000000000000000" pitchFamily="2" charset="2"/>
              <a:buChar char="q"/>
            </a:pPr>
            <a:r>
              <a:rPr lang="en-US" dirty="0">
                <a:latin typeface="Arial" panose="020B0604020202020204" pitchFamily="34" charset="0"/>
                <a:cs typeface="Arial" panose="020B0604020202020204" pitchFamily="34" charset="0"/>
              </a:rPr>
              <a:t>Outcome: These tools pose anonymous questions and provide feedback specific to the person, which helps break the illusion of invincibility and strengthens the motivation to act (</a:t>
            </a:r>
            <a:r>
              <a:rPr lang="en-US" dirty="0" err="1">
                <a:latin typeface="Arial" panose="020B0604020202020204" pitchFamily="34" charset="0"/>
                <a:cs typeface="Arial" panose="020B0604020202020204" pitchFamily="34" charset="0"/>
              </a:rPr>
              <a:t>Janighorban</a:t>
            </a:r>
            <a:r>
              <a:rPr lang="en-US" dirty="0">
                <a:latin typeface="Arial" panose="020B0604020202020204" pitchFamily="34" charset="0"/>
                <a:cs typeface="Arial" panose="020B0604020202020204" pitchFamily="34" charset="0"/>
              </a:rPr>
              <a:t> et al., 2022).</a:t>
            </a:r>
          </a:p>
        </p:txBody>
      </p:sp>
      <p:sp>
        <p:nvSpPr>
          <p:cNvPr id="2" name="Footer Placeholder 5">
            <a:extLst>
              <a:ext uri="{FF2B5EF4-FFF2-40B4-BE49-F238E27FC236}">
                <a16:creationId xmlns:a16="http://schemas.microsoft.com/office/drawing/2014/main" xmlns="" id="{F94FEFF6-AFD2-0410-015F-DF914F46992C}"/>
              </a:ext>
            </a:extLst>
          </p:cNvPr>
          <p:cNvSpPr>
            <a:spLocks noGrp="1"/>
          </p:cNvSpPr>
          <p:nvPr>
            <p:ph type="ftr" sz="quarter" idx="11"/>
          </p:nvPr>
        </p:nvSpPr>
        <p:spPr>
          <a:xfrm>
            <a:off x="10579883" y="6428267"/>
            <a:ext cx="1370120" cy="309201"/>
          </a:xfrm>
        </p:spPr>
        <p:txBody>
          <a:bodyPr/>
          <a:lstStyle/>
          <a:p>
            <a:r>
              <a:rPr lang="en-US" altLang="en-GB" b="1" dirty="0">
                <a:solidFill>
                  <a:schemeClr val="bg1"/>
                </a:solidFill>
                <a:latin typeface="Arial" panose="020B0604020202020204" pitchFamily="34" charset="0"/>
                <a:cs typeface="Arial" panose="020B0604020202020204" pitchFamily="34" charset="0"/>
              </a:rPr>
              <a:t>JAVED</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62" name="Content Placeholder 2"/>
          <p:cNvSpPr>
            <a:spLocks noGrp="1"/>
          </p:cNvSpPr>
          <p:nvPr>
            <p:ph idx="1"/>
          </p:nvPr>
        </p:nvSpPr>
        <p:spPr/>
        <p:txBody>
          <a:bodyPr>
            <a:normAutofit fontScale="92500" lnSpcReduction="10000"/>
          </a:bodyPr>
          <a:lstStyle/>
          <a:p>
            <a:pPr>
              <a:lnSpc>
                <a:spcPct val="150000"/>
              </a:lnSpc>
              <a:buFont typeface="Wingdings" panose="05000000000000000000" pitchFamily="2" charset="2"/>
              <a:buChar char="q"/>
            </a:pPr>
            <a:r>
              <a:rPr lang="en-US" b="1" i="1" dirty="0">
                <a:latin typeface="Arial" panose="020B0604020202020204" pitchFamily="34" charset="0"/>
                <a:cs typeface="Arial" panose="020B0604020202020204" pitchFamily="34" charset="0"/>
              </a:rPr>
              <a:t>Solution 2: Use Social Norms Marketing: </a:t>
            </a:r>
          </a:p>
          <a:p>
            <a:pPr>
              <a:lnSpc>
                <a:spcPct val="150000"/>
              </a:lnSpc>
              <a:buFont typeface="Courier New" panose="02070309020205020404" pitchFamily="49" charset="0"/>
              <a:buChar char="o"/>
            </a:pPr>
            <a:r>
              <a:rPr lang="en-US" dirty="0">
                <a:latin typeface="Arial" panose="020B0604020202020204" pitchFamily="34" charset="0"/>
                <a:cs typeface="Arial" panose="020B0604020202020204" pitchFamily="34" charset="0"/>
              </a:rPr>
              <a:t>Counter the belief that peers don't practice safe sex by promoting positive statistics on their actual </a:t>
            </a:r>
            <a:r>
              <a:rPr lang="en-US" dirty="0" err="1">
                <a:latin typeface="Arial" panose="020B0604020202020204" pitchFamily="34" charset="0"/>
                <a:cs typeface="Arial" panose="020B0604020202020204" pitchFamily="34" charset="0"/>
              </a:rPr>
              <a:t>behaviours</a:t>
            </a:r>
            <a:r>
              <a:rPr lang="en-US" dirty="0">
                <a:latin typeface="Arial" panose="020B0604020202020204" pitchFamily="34" charset="0"/>
                <a:cs typeface="Arial" panose="020B0604020202020204" pitchFamily="34" charset="0"/>
              </a:rPr>
              <a:t> and attitudes (</a:t>
            </a:r>
            <a:r>
              <a:rPr lang="en-US" dirty="0" err="1">
                <a:latin typeface="Arial" panose="020B0604020202020204" pitchFamily="34" charset="0"/>
                <a:cs typeface="Arial" panose="020B0604020202020204" pitchFamily="34" charset="0"/>
              </a:rPr>
              <a:t>O'Dwyer</a:t>
            </a:r>
            <a:r>
              <a:rPr lang="en-US" dirty="0">
                <a:latin typeface="Arial" panose="020B0604020202020204" pitchFamily="34" charset="0"/>
                <a:cs typeface="Arial" panose="020B0604020202020204" pitchFamily="34" charset="0"/>
              </a:rPr>
              <a:t> et al., 2019).</a:t>
            </a:r>
          </a:p>
          <a:p>
            <a:pPr>
              <a:lnSpc>
                <a:spcPct val="150000"/>
              </a:lnSpc>
              <a:buFont typeface="Wingdings" panose="05000000000000000000" pitchFamily="2" charset="2"/>
              <a:buChar char="q"/>
            </a:pPr>
            <a:r>
              <a:rPr lang="en-US" b="1" i="1" dirty="0">
                <a:latin typeface="Arial" panose="020B0604020202020204" pitchFamily="34" charset="0"/>
                <a:cs typeface="Arial" panose="020B0604020202020204" pitchFamily="34" charset="0"/>
              </a:rPr>
              <a:t>Solution 3: Build Self-Efficacy with "How-To" Content:</a:t>
            </a:r>
          </a:p>
          <a:p>
            <a:pPr>
              <a:lnSpc>
                <a:spcPct val="150000"/>
              </a:lnSpc>
              <a:buFont typeface="Courier New" panose="02070309020205020404" pitchFamily="49" charset="0"/>
              <a:buChar char="o"/>
            </a:pPr>
            <a:r>
              <a:rPr lang="en-US" dirty="0">
                <a:latin typeface="Arial" panose="020B0604020202020204" pitchFamily="34" charset="0"/>
                <a:cs typeface="Arial" panose="020B0604020202020204" pitchFamily="34" charset="0"/>
              </a:rPr>
              <a:t>Provide practical, skill-building tools like short films and communication scripts.</a:t>
            </a:r>
          </a:p>
          <a:p>
            <a:pPr>
              <a:lnSpc>
                <a:spcPct val="150000"/>
              </a:lnSpc>
              <a:buFont typeface="Courier New" panose="02070309020205020404" pitchFamily="49" charset="0"/>
              <a:buChar char="o"/>
            </a:pPr>
            <a:r>
              <a:rPr lang="en-US" dirty="0">
                <a:latin typeface="Arial" panose="020B0604020202020204" pitchFamily="34" charset="0"/>
                <a:cs typeface="Arial" panose="020B0604020202020204" pitchFamily="34" charset="0"/>
              </a:rPr>
              <a:t>This improves an individual's self-efficacy and readiness to handle difficult conversations (Tseng et al., 2020).</a:t>
            </a:r>
          </a:p>
        </p:txBody>
      </p:sp>
      <p:sp>
        <p:nvSpPr>
          <p:cNvPr id="2" name="Footer Placeholder 5">
            <a:extLst>
              <a:ext uri="{FF2B5EF4-FFF2-40B4-BE49-F238E27FC236}">
                <a16:creationId xmlns:a16="http://schemas.microsoft.com/office/drawing/2014/main" xmlns="" id="{6AC4201C-3694-AD65-38C3-9F6B075681F2}"/>
              </a:ext>
            </a:extLst>
          </p:cNvPr>
          <p:cNvSpPr>
            <a:spLocks noGrp="1"/>
          </p:cNvSpPr>
          <p:nvPr>
            <p:ph type="ftr" sz="quarter" idx="11"/>
          </p:nvPr>
        </p:nvSpPr>
        <p:spPr>
          <a:xfrm>
            <a:off x="10579883" y="6428267"/>
            <a:ext cx="1370120" cy="309201"/>
          </a:xfrm>
        </p:spPr>
        <p:txBody>
          <a:bodyPr/>
          <a:lstStyle/>
          <a:p>
            <a:r>
              <a:rPr lang="en-US" altLang="en-GB" b="1" dirty="0">
                <a:solidFill>
                  <a:schemeClr val="bg1"/>
                </a:solidFill>
                <a:latin typeface="Arial" panose="020B0604020202020204" pitchFamily="34" charset="0"/>
                <a:cs typeface="Arial" panose="020B0604020202020204" pitchFamily="34" charset="0"/>
              </a:rPr>
              <a:t>JAVED</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66" name="Title 1"/>
          <p:cNvSpPr>
            <a:spLocks noGrp="1"/>
          </p:cNvSpPr>
          <p:nvPr>
            <p:ph type="title"/>
          </p:nvPr>
        </p:nvSpPr>
        <p:spPr>
          <a:xfrm>
            <a:off x="265089" y="636781"/>
            <a:ext cx="12102902" cy="1450757"/>
          </a:xfrm>
        </p:spPr>
        <p:txBody>
          <a:bodyPr>
            <a:normAutofit/>
          </a:bodyPr>
          <a:lstStyle/>
          <a:p>
            <a:pPr>
              <a:lnSpc>
                <a:spcPct val="150000"/>
              </a:lnSpc>
            </a:pPr>
            <a:r>
              <a:rPr lang="en-US" dirty="0">
                <a:latin typeface="Arial" panose="020B0604020202020204" pitchFamily="34" charset="0"/>
                <a:cs typeface="Arial" panose="020B0604020202020204" pitchFamily="34" charset="0"/>
              </a:rPr>
              <a:t>Solution 4: Minimizing Stigma and Access Barriers</a:t>
            </a:r>
          </a:p>
        </p:txBody>
      </p:sp>
      <p:sp>
        <p:nvSpPr>
          <p:cNvPr id="1048667" name="Content Placeholder 2"/>
          <p:cNvSpPr>
            <a:spLocks noGrp="1"/>
          </p:cNvSpPr>
          <p:nvPr>
            <p:ph idx="1"/>
          </p:nvPr>
        </p:nvSpPr>
        <p:spPr>
          <a:xfrm>
            <a:off x="265089" y="2087538"/>
            <a:ext cx="11448757" cy="3458958"/>
          </a:xfrm>
        </p:spPr>
        <p:txBody>
          <a:bodyPr>
            <a:noAutofit/>
          </a:bodyPr>
          <a:lstStyle/>
          <a:p>
            <a:pPr>
              <a:lnSpc>
                <a:spcPct val="150000"/>
              </a:lnSpc>
              <a:buFont typeface="Wingdings" panose="05000000000000000000" pitchFamily="2" charset="2"/>
              <a:buChar char="q"/>
            </a:pPr>
            <a:r>
              <a:rPr lang="en-US" sz="1900" dirty="0">
                <a:latin typeface="Arial" panose="020B0604020202020204" pitchFamily="34" charset="0"/>
                <a:cs typeface="Arial" panose="020B0604020202020204" pitchFamily="34" charset="0"/>
              </a:rPr>
              <a:t>Problem: Practical barriers like cost, embarrassment, and lack of information prevent action.</a:t>
            </a:r>
          </a:p>
          <a:p>
            <a:pPr>
              <a:lnSpc>
                <a:spcPct val="150000"/>
              </a:lnSpc>
              <a:buFont typeface="Wingdings" panose="05000000000000000000" pitchFamily="2" charset="2"/>
              <a:buChar char="q"/>
            </a:pPr>
            <a:r>
              <a:rPr lang="en-US" sz="1900" dirty="0">
                <a:latin typeface="Arial" panose="020B0604020202020204" pitchFamily="34" charset="0"/>
                <a:cs typeface="Arial" panose="020B0604020202020204" pitchFamily="34" charset="0"/>
              </a:rPr>
              <a:t>Solution:</a:t>
            </a:r>
          </a:p>
          <a:p>
            <a:pPr>
              <a:lnSpc>
                <a:spcPct val="150000"/>
              </a:lnSpc>
              <a:buFont typeface="Courier New" panose="02070309020205020404" pitchFamily="49" charset="0"/>
              <a:buChar char="o"/>
            </a:pPr>
            <a:r>
              <a:rPr lang="en-US" sz="1900" dirty="0">
                <a:latin typeface="Arial" panose="020B0604020202020204" pitchFamily="34" charset="0"/>
                <a:cs typeface="Arial" panose="020B0604020202020204" pitchFamily="34" charset="0"/>
              </a:rPr>
              <a:t>Promote confidential, low-cost services through a user-friendly, geolocated map of clinics.</a:t>
            </a:r>
          </a:p>
          <a:p>
            <a:pPr>
              <a:lnSpc>
                <a:spcPct val="150000"/>
              </a:lnSpc>
              <a:buFont typeface="Courier New" panose="02070309020205020404" pitchFamily="49" charset="0"/>
              <a:buChar char="o"/>
            </a:pPr>
            <a:r>
              <a:rPr lang="en-US" sz="1900" dirty="0">
                <a:latin typeface="Arial" panose="020B0604020202020204" pitchFamily="34" charset="0"/>
                <a:cs typeface="Arial" panose="020B0604020202020204" pitchFamily="34" charset="0"/>
              </a:rPr>
              <a:t>Normalize testing as routine self-care, like a dental check-up, to lessen stigma.</a:t>
            </a:r>
          </a:p>
          <a:p>
            <a:pPr>
              <a:lnSpc>
                <a:spcPct val="150000"/>
              </a:lnSpc>
              <a:buFont typeface="Courier New" panose="02070309020205020404" pitchFamily="49" charset="0"/>
              <a:buChar char="o"/>
            </a:pPr>
            <a:r>
              <a:rPr lang="en-US" sz="1900" dirty="0">
                <a:latin typeface="Arial" panose="020B0604020202020204" pitchFamily="34" charset="0"/>
                <a:cs typeface="Arial" panose="020B0604020202020204" pitchFamily="34" charset="0"/>
              </a:rPr>
              <a:t>Collaborate with local services to provide free condoms and mobile testing to eliminate financial and logistical barriers (</a:t>
            </a:r>
            <a:r>
              <a:rPr lang="en-US" sz="1900" dirty="0" err="1">
                <a:latin typeface="Arial" panose="020B0604020202020204" pitchFamily="34" charset="0"/>
                <a:cs typeface="Arial" panose="020B0604020202020204" pitchFamily="34" charset="0"/>
              </a:rPr>
              <a:t>Roels</a:t>
            </a:r>
            <a:r>
              <a:rPr lang="en-US" sz="1900" dirty="0">
                <a:latin typeface="Arial" panose="020B0604020202020204" pitchFamily="34" charset="0"/>
                <a:cs typeface="Arial" panose="020B0604020202020204" pitchFamily="34" charset="0"/>
              </a:rPr>
              <a:t> and Janssen, 2020).</a:t>
            </a:r>
          </a:p>
        </p:txBody>
      </p:sp>
      <p:pic>
        <p:nvPicPr>
          <p:cNvPr id="2097158" name="Picture 2" descr="Social media card: Let's break the stigma!"/>
          <p:cNvPicPr>
            <a:picLocks noChangeAspect="1" noChangeArrowheads="1"/>
          </p:cNvPicPr>
          <p:nvPr/>
        </p:nvPicPr>
        <p:blipFill rotWithShape="1">
          <a:blip r:embed="rId3"/>
          <a:srcRect r="-52"/>
          <a:stretch>
            <a:fillRect/>
          </a:stretch>
        </p:blipFill>
        <p:spPr bwMode="auto">
          <a:xfrm>
            <a:off x="5752731" y="5030854"/>
            <a:ext cx="4034662" cy="1706614"/>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2" name="Footer Placeholder 5">
            <a:extLst>
              <a:ext uri="{FF2B5EF4-FFF2-40B4-BE49-F238E27FC236}">
                <a16:creationId xmlns:a16="http://schemas.microsoft.com/office/drawing/2014/main" xmlns="" id="{7C227CE9-E51E-1D73-0029-53A1D93A5CBF}"/>
              </a:ext>
            </a:extLst>
          </p:cNvPr>
          <p:cNvSpPr>
            <a:spLocks noGrp="1"/>
          </p:cNvSpPr>
          <p:nvPr>
            <p:ph type="ftr" sz="quarter" idx="11"/>
          </p:nvPr>
        </p:nvSpPr>
        <p:spPr>
          <a:xfrm>
            <a:off x="10579883" y="6428267"/>
            <a:ext cx="1370120" cy="309201"/>
          </a:xfrm>
        </p:spPr>
        <p:txBody>
          <a:bodyPr/>
          <a:lstStyle/>
          <a:p>
            <a:r>
              <a:rPr lang="en-US" altLang="en-GB" b="1" dirty="0">
                <a:solidFill>
                  <a:schemeClr val="bg1"/>
                </a:solidFill>
                <a:latin typeface="Arial" panose="020B0604020202020204" pitchFamily="34" charset="0"/>
                <a:cs typeface="Arial" panose="020B0604020202020204" pitchFamily="34" charset="0"/>
              </a:rPr>
              <a:t>JAVED</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96E5E39-A582-24F8-A46D-A2FF5C8A7EB9}"/>
              </a:ext>
            </a:extLst>
          </p:cNvPr>
          <p:cNvSpPr>
            <a:spLocks noGrp="1"/>
          </p:cNvSpPr>
          <p:nvPr>
            <p:ph type="title"/>
          </p:nvPr>
        </p:nvSpPr>
        <p:spPr/>
        <p:txBody>
          <a:bodyPr/>
          <a:lstStyle/>
          <a:p>
            <a:pPr algn="ctr"/>
            <a:r>
              <a:rPr lang="en-US" dirty="0"/>
              <a:t>References</a:t>
            </a:r>
            <a:endParaRPr lang="en-AU" dirty="0"/>
          </a:p>
        </p:txBody>
      </p:sp>
      <p:sp>
        <p:nvSpPr>
          <p:cNvPr id="3" name="Content Placeholder 2">
            <a:extLst>
              <a:ext uri="{FF2B5EF4-FFF2-40B4-BE49-F238E27FC236}">
                <a16:creationId xmlns:a16="http://schemas.microsoft.com/office/drawing/2014/main" xmlns="" id="{7744EF38-504A-3125-D2CE-550C13AAB7EC}"/>
              </a:ext>
            </a:extLst>
          </p:cNvPr>
          <p:cNvSpPr>
            <a:spLocks noGrp="1"/>
          </p:cNvSpPr>
          <p:nvPr>
            <p:ph idx="1"/>
          </p:nvPr>
        </p:nvSpPr>
        <p:spPr>
          <a:xfrm>
            <a:off x="1451579" y="2015732"/>
            <a:ext cx="10089392" cy="3825775"/>
          </a:xfrm>
        </p:spPr>
        <p:txBody>
          <a:bodyPr>
            <a:normAutofit fontScale="47500" lnSpcReduction="20000"/>
          </a:bodyPr>
          <a:lstStyle/>
          <a:p>
            <a:r>
              <a:rPr lang="en-AU" dirty="0"/>
              <a:t>Alshahrani, B., Middleton, R., Rolls, K. and Sim, J. (2023) ‘Critical care nurses’ knowledge and attitudes toward pressure injury prevention: A pre- and post-intervention study’, </a:t>
            </a:r>
            <a:r>
              <a:rPr lang="en-AU" i="1" dirty="0"/>
              <a:t>Intensive and Critical Care Nursing</a:t>
            </a:r>
            <a:r>
              <a:rPr lang="en-AU" dirty="0"/>
              <a:t>, 79, pp. 1–8. Available at: </a:t>
            </a:r>
            <a:r>
              <a:rPr lang="en-AU" u="sng" dirty="0">
                <a:hlinkClick r:id="rId2"/>
              </a:rPr>
              <a:t>https://www.sciencedirect.com/science/article/pii/S0964339723001453</a:t>
            </a:r>
            <a:r>
              <a:rPr lang="en-AU" dirty="0"/>
              <a:t> (Accessed: 20 January 2025).</a:t>
            </a:r>
          </a:p>
          <a:p>
            <a:r>
              <a:rPr lang="en-GB" kern="100" dirty="0">
                <a:solidFill>
                  <a:srgbClr val="222222"/>
                </a:solidFill>
                <a:latin typeface="Arial" panose="020B0604020202020204" pitchFamily="34" charset="0"/>
                <a:ea typeface="Calibri" panose="020F0502020204030204" pitchFamily="34" charset="0"/>
                <a:cs typeface="Arial" panose="020B0604020202020204" pitchFamily="34" charset="0"/>
              </a:rPr>
              <a:t>Banaei, M., Hosseini, S., Alizadeh, S., Roozbeh, N., </a:t>
            </a:r>
            <a:r>
              <a:rPr lang="en-GB" kern="100" dirty="0" err="1">
                <a:solidFill>
                  <a:srgbClr val="222222"/>
                </a:solidFill>
                <a:latin typeface="Arial" panose="020B0604020202020204" pitchFamily="34" charset="0"/>
                <a:ea typeface="Calibri" panose="020F0502020204030204" pitchFamily="34" charset="0"/>
                <a:cs typeface="Arial" panose="020B0604020202020204" pitchFamily="34" charset="0"/>
              </a:rPr>
              <a:t>Jahanshahloo</a:t>
            </a:r>
            <a:r>
              <a:rPr lang="en-GB" kern="100" dirty="0">
                <a:solidFill>
                  <a:srgbClr val="222222"/>
                </a:solidFill>
                <a:latin typeface="Arial" panose="020B0604020202020204" pitchFamily="34" charset="0"/>
                <a:ea typeface="Calibri" panose="020F0502020204030204" pitchFamily="34" charset="0"/>
                <a:cs typeface="Arial" panose="020B0604020202020204" pitchFamily="34" charset="0"/>
              </a:rPr>
              <a:t>, B., Ghasemi, E. and Ghasemi, V., 2025. The effect of sexual health literacy on sexual function mediated by sexual satisfaction and sexual self-efficacy: Structural equation </a:t>
            </a:r>
            <a:r>
              <a:rPr lang="en-GB" kern="100" dirty="0" err="1">
                <a:solidFill>
                  <a:srgbClr val="222222"/>
                </a:solidFill>
                <a:latin typeface="Arial" panose="020B0604020202020204" pitchFamily="34" charset="0"/>
                <a:ea typeface="Calibri" panose="020F0502020204030204" pitchFamily="34" charset="0"/>
                <a:cs typeface="Arial" panose="020B0604020202020204" pitchFamily="34" charset="0"/>
              </a:rPr>
              <a:t>modeling</a:t>
            </a:r>
            <a:r>
              <a:rPr lang="en-GB" kern="100" dirty="0">
                <a:solidFill>
                  <a:srgbClr val="222222"/>
                </a:solidFill>
                <a:latin typeface="Arial" panose="020B0604020202020204" pitchFamily="34" charset="0"/>
                <a:ea typeface="Calibri" panose="020F0502020204030204" pitchFamily="34" charset="0"/>
                <a:cs typeface="Arial" panose="020B0604020202020204" pitchFamily="34" charset="0"/>
              </a:rPr>
              <a:t> approach. </a:t>
            </a:r>
            <a:r>
              <a:rPr lang="en-GB" i="1" kern="100" dirty="0" err="1">
                <a:solidFill>
                  <a:srgbClr val="222222"/>
                </a:solidFill>
                <a:latin typeface="Arial" panose="020B0604020202020204" pitchFamily="34" charset="0"/>
                <a:ea typeface="Calibri" panose="020F0502020204030204" pitchFamily="34" charset="0"/>
                <a:cs typeface="Arial" panose="020B0604020202020204" pitchFamily="34" charset="0"/>
              </a:rPr>
              <a:t>PloS</a:t>
            </a:r>
            <a:r>
              <a:rPr lang="en-GB" i="1" kern="100" dirty="0">
                <a:solidFill>
                  <a:srgbClr val="222222"/>
                </a:solidFill>
                <a:latin typeface="Arial" panose="020B0604020202020204" pitchFamily="34" charset="0"/>
                <a:ea typeface="Calibri" panose="020F0502020204030204" pitchFamily="34" charset="0"/>
                <a:cs typeface="Arial" panose="020B0604020202020204" pitchFamily="34" charset="0"/>
              </a:rPr>
              <a:t> one</a:t>
            </a:r>
            <a:r>
              <a:rPr lang="en-GB" kern="100" dirty="0">
                <a:solidFill>
                  <a:srgbClr val="222222"/>
                </a:solidFill>
                <a:latin typeface="Arial" panose="020B0604020202020204" pitchFamily="34" charset="0"/>
                <a:ea typeface="Calibri" panose="020F0502020204030204" pitchFamily="34" charset="0"/>
                <a:cs typeface="Arial" panose="020B0604020202020204" pitchFamily="34" charset="0"/>
              </a:rPr>
              <a:t>, </a:t>
            </a:r>
            <a:r>
              <a:rPr lang="en-GB" i="1" kern="100" dirty="0">
                <a:solidFill>
                  <a:srgbClr val="222222"/>
                </a:solidFill>
                <a:latin typeface="Arial" panose="020B0604020202020204" pitchFamily="34" charset="0"/>
                <a:ea typeface="Calibri" panose="020F0502020204030204" pitchFamily="34" charset="0"/>
                <a:cs typeface="Arial" panose="020B0604020202020204" pitchFamily="34" charset="0"/>
              </a:rPr>
              <a:t>20</a:t>
            </a:r>
            <a:r>
              <a:rPr lang="en-GB" kern="100" dirty="0">
                <a:solidFill>
                  <a:srgbClr val="222222"/>
                </a:solidFill>
                <a:latin typeface="Arial" panose="020B0604020202020204" pitchFamily="34" charset="0"/>
                <a:ea typeface="Calibri" panose="020F0502020204030204" pitchFamily="34" charset="0"/>
                <a:cs typeface="Arial" panose="020B0604020202020204" pitchFamily="34" charset="0"/>
              </a:rPr>
              <a:t>(1), p.e0318002.</a:t>
            </a:r>
            <a:endParaRPr lang="en-AU" dirty="0"/>
          </a:p>
          <a:p>
            <a:r>
              <a:rPr lang="en-AU" dirty="0"/>
              <a:t>Brook (2024) </a:t>
            </a:r>
            <a:r>
              <a:rPr lang="en-AU" i="1" dirty="0"/>
              <a:t>About Brook – Sexual health and wellbeing for under 25s</a:t>
            </a:r>
            <a:r>
              <a:rPr lang="en-AU" dirty="0"/>
              <a:t>. Available at: </a:t>
            </a:r>
            <a:r>
              <a:rPr lang="en-AU" u="sng" dirty="0">
                <a:hlinkClick r:id="rId3"/>
              </a:rPr>
              <a:t>https://www.brook.org.uk</a:t>
            </a:r>
            <a:r>
              <a:rPr lang="en-AU" dirty="0"/>
              <a:t> (Accessed: 20 January 2025).</a:t>
            </a:r>
          </a:p>
          <a:p>
            <a:r>
              <a:rPr lang="en-AU" dirty="0"/>
              <a:t>Brook (2024a) </a:t>
            </a:r>
            <a:r>
              <a:rPr lang="en-AU" b="1" i="1" dirty="0"/>
              <a:t>Free resources, </a:t>
            </a:r>
            <a:r>
              <a:rPr lang="en-AU" dirty="0"/>
              <a:t>Available at: https://www.brook.org.uk/resources (Accessed: 20 January 2025).</a:t>
            </a:r>
          </a:p>
          <a:p>
            <a:r>
              <a:rPr lang="en-US" dirty="0">
                <a:latin typeface="Arial" panose="020B0604020202020204" pitchFamily="34" charset="0"/>
                <a:ea typeface="Times New Roman" panose="02020603050405020304" pitchFamily="18" charset="0"/>
                <a:cs typeface="Arial" panose="020B0604020202020204" pitchFamily="34" charset="0"/>
              </a:rPr>
              <a:t>Centers for Disease Control and Prevention (CDC). (2024) </a:t>
            </a:r>
            <a:r>
              <a:rPr lang="en-US" i="1" dirty="0">
                <a:latin typeface="Arial" panose="020B0604020202020204" pitchFamily="34" charset="0"/>
                <a:ea typeface="Times New Roman" panose="02020603050405020304" pitchFamily="18" charset="0"/>
                <a:cs typeface="Arial" panose="020B0604020202020204" pitchFamily="34" charset="0"/>
              </a:rPr>
              <a:t>Sexually Transmitted Disease Surveillance, 2022</a:t>
            </a:r>
            <a:r>
              <a:rPr lang="en-US" dirty="0">
                <a:latin typeface="Arial" panose="020B0604020202020204" pitchFamily="34" charset="0"/>
                <a:ea typeface="Times New Roman" panose="02020603050405020304" pitchFamily="18" charset="0"/>
                <a:cs typeface="Arial" panose="020B0604020202020204" pitchFamily="34" charset="0"/>
              </a:rPr>
              <a:t>. Atlanta: U.S. Department of Health and Human Services. Available at: </a:t>
            </a:r>
            <a:r>
              <a:rPr lang="en-US" u="sng" dirty="0">
                <a:solidFill>
                  <a:srgbClr val="0000FF"/>
                </a:solidFill>
                <a:latin typeface="Arial" panose="020B0604020202020204" pitchFamily="34" charset="0"/>
                <a:ea typeface="Times New Roman" panose="02020603050405020304" pitchFamily="18" charset="0"/>
                <a:cs typeface="Arial" panose="020B0604020202020204" pitchFamily="34" charset="0"/>
                <a:hlinkClick r:id="rId4"/>
              </a:rPr>
              <a:t>https://www.cdc.gov/std/statistics/2022/default.htm</a:t>
            </a:r>
            <a:r>
              <a:rPr lang="en-US" dirty="0">
                <a:latin typeface="Arial" panose="020B0604020202020204" pitchFamily="34" charset="0"/>
                <a:ea typeface="Times New Roman" panose="02020603050405020304" pitchFamily="18" charset="0"/>
                <a:cs typeface="Arial" panose="020B0604020202020204" pitchFamily="34" charset="0"/>
              </a:rPr>
              <a:t> (Accessed: 9 October 2025).</a:t>
            </a:r>
          </a:p>
          <a:p>
            <a:r>
              <a:rPr lang="en-GB" kern="100" dirty="0">
                <a:solidFill>
                  <a:srgbClr val="222222"/>
                </a:solidFill>
                <a:latin typeface="Arial" panose="020B0604020202020204" pitchFamily="34" charset="0"/>
                <a:ea typeface="Calibri" panose="020F0502020204030204" pitchFamily="34" charset="0"/>
                <a:cs typeface="Arial" panose="020B0604020202020204" pitchFamily="34" charset="0"/>
              </a:rPr>
              <a:t>Davies, E.L. and Joshi, M.S., 2018. “Here's to a Night of Drunken Mistakes”: Exploring Experiences, Regrets, and Optimism in Young Adult Drinkers. </a:t>
            </a:r>
            <a:r>
              <a:rPr lang="en-GB" i="1" kern="100" dirty="0">
                <a:solidFill>
                  <a:srgbClr val="222222"/>
                </a:solidFill>
                <a:latin typeface="Arial" panose="020B0604020202020204" pitchFamily="34" charset="0"/>
                <a:ea typeface="Calibri" panose="020F0502020204030204" pitchFamily="34" charset="0"/>
                <a:cs typeface="Arial" panose="020B0604020202020204" pitchFamily="34" charset="0"/>
              </a:rPr>
              <a:t>Substance Use &amp; Misuse</a:t>
            </a:r>
            <a:r>
              <a:rPr lang="en-GB" kern="100" dirty="0">
                <a:solidFill>
                  <a:srgbClr val="222222"/>
                </a:solidFill>
                <a:latin typeface="Arial" panose="020B0604020202020204" pitchFamily="34" charset="0"/>
                <a:ea typeface="Calibri" panose="020F0502020204030204" pitchFamily="34" charset="0"/>
                <a:cs typeface="Arial" panose="020B0604020202020204" pitchFamily="34" charset="0"/>
              </a:rPr>
              <a:t>, </a:t>
            </a:r>
            <a:r>
              <a:rPr lang="en-GB" i="1" kern="100" dirty="0">
                <a:solidFill>
                  <a:srgbClr val="222222"/>
                </a:solidFill>
                <a:latin typeface="Arial" panose="020B0604020202020204" pitchFamily="34" charset="0"/>
                <a:ea typeface="Calibri" panose="020F0502020204030204" pitchFamily="34" charset="0"/>
                <a:cs typeface="Arial" panose="020B0604020202020204" pitchFamily="34" charset="0"/>
              </a:rPr>
              <a:t>53</a:t>
            </a:r>
            <a:r>
              <a:rPr lang="en-GB" kern="100" dirty="0">
                <a:solidFill>
                  <a:srgbClr val="222222"/>
                </a:solidFill>
                <a:latin typeface="Arial" panose="020B0604020202020204" pitchFamily="34" charset="0"/>
                <a:ea typeface="Calibri" panose="020F0502020204030204" pitchFamily="34" charset="0"/>
                <a:cs typeface="Arial" panose="020B0604020202020204" pitchFamily="34" charset="0"/>
              </a:rPr>
              <a:t>(13), pp.2174-2183.</a:t>
            </a:r>
            <a:endParaRPr lang="en-AU" dirty="0"/>
          </a:p>
          <a:p>
            <a:r>
              <a:rPr lang="en-AU" dirty="0"/>
              <a:t>Ford, J.V., Ivankovich, M.B. and Coleman, E. (2023) ‘Sexual health indicators for the United States: Measuring progress and documenting public health needs’, </a:t>
            </a:r>
            <a:r>
              <a:rPr lang="en-AU" i="1" dirty="0"/>
              <a:t>Frontiers in Public Health</a:t>
            </a:r>
            <a:r>
              <a:rPr lang="en-AU" dirty="0"/>
              <a:t>, 10, pp. 1–12. Available at: </a:t>
            </a:r>
            <a:r>
              <a:rPr lang="en-AU" u="sng" dirty="0">
                <a:hlinkClick r:id="rId5"/>
              </a:rPr>
              <a:t>https://www.frontiersin.org/articles/10.3389/fpubh.2022.1040097/full</a:t>
            </a:r>
            <a:r>
              <a:rPr lang="en-AU" dirty="0"/>
              <a:t> (Accessed: 20 January 2025).</a:t>
            </a:r>
          </a:p>
          <a:p>
            <a:r>
              <a:rPr lang="en-AU" dirty="0"/>
              <a:t>LGBT Foundation (2024) </a:t>
            </a:r>
            <a:r>
              <a:rPr lang="en-AU" i="1" dirty="0"/>
              <a:t>Sexual health and wellbeing services</a:t>
            </a:r>
            <a:r>
              <a:rPr lang="en-AU" dirty="0"/>
              <a:t>. Available at: </a:t>
            </a:r>
            <a:r>
              <a:rPr lang="en-AU" u="sng" dirty="0">
                <a:hlinkClick r:id="rId6"/>
              </a:rPr>
              <a:t>https://lgbt.foundation</a:t>
            </a:r>
            <a:r>
              <a:rPr lang="en-AU" dirty="0"/>
              <a:t> (Accessed: 20 January 2025).</a:t>
            </a:r>
          </a:p>
          <a:p>
            <a:r>
              <a:rPr lang="en-AU" dirty="0"/>
              <a:t>Liu, L., Wu, F., Tong, H., Hao, C. and Xie, T. (2021) ‘The digital divide and active ageing in China’, </a:t>
            </a:r>
            <a:r>
              <a:rPr lang="en-AU" i="1" dirty="0"/>
              <a:t>International Journal of Environmental Research and Public Health</a:t>
            </a:r>
            <a:r>
              <a:rPr lang="en-AU" dirty="0"/>
              <a:t>, 18(23), 12675. Available at: </a:t>
            </a:r>
            <a:r>
              <a:rPr lang="en-AU" u="sng" dirty="0">
                <a:hlinkClick r:id="rId7"/>
              </a:rPr>
              <a:t>https://www.mdpi.com/1660-4601/18/23/12675</a:t>
            </a:r>
            <a:r>
              <a:rPr lang="en-AU" dirty="0"/>
              <a:t> (Accessed: 20 January 2025).</a:t>
            </a:r>
          </a:p>
          <a:p>
            <a:r>
              <a:rPr lang="en-AU" dirty="0"/>
              <a:t>Manchester City Council (n.d.) </a:t>
            </a:r>
            <a:r>
              <a:rPr lang="en-AU" i="1" dirty="0"/>
              <a:t>Public health and wellbeing services</a:t>
            </a:r>
            <a:r>
              <a:rPr lang="en-AU" dirty="0"/>
              <a:t>. Available at: </a:t>
            </a:r>
            <a:r>
              <a:rPr lang="en-AU" u="sng" dirty="0">
                <a:hlinkClick r:id="rId8"/>
              </a:rPr>
              <a:t>https://www.manchester.gov.uk/info/200088/health_and_wellbeing</a:t>
            </a:r>
            <a:r>
              <a:rPr lang="en-AU" dirty="0"/>
              <a:t> (Accessed: 20 January 2025).</a:t>
            </a:r>
          </a:p>
          <a:p>
            <a:pPr marL="0" indent="0">
              <a:buNone/>
            </a:pPr>
            <a:endParaRPr lang="en-AU" dirty="0"/>
          </a:p>
        </p:txBody>
      </p:sp>
    </p:spTree>
    <p:extLst>
      <p:ext uri="{BB962C8B-B14F-4D97-AF65-F5344CB8AC3E}">
        <p14:creationId xmlns:p14="http://schemas.microsoft.com/office/powerpoint/2010/main" val="21852881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5D825A5-ACAE-731C-5595-1CB4CCFCC2D1}"/>
              </a:ext>
            </a:extLst>
          </p:cNvPr>
          <p:cNvSpPr>
            <a:spLocks noGrp="1"/>
          </p:cNvSpPr>
          <p:nvPr>
            <p:ph type="title"/>
          </p:nvPr>
        </p:nvSpPr>
        <p:spPr/>
        <p:txBody>
          <a:bodyPr/>
          <a:lstStyle/>
          <a:p>
            <a:pPr algn="ctr"/>
            <a:r>
              <a:rPr lang="en-US" dirty="0"/>
              <a:t>References</a:t>
            </a:r>
            <a:endParaRPr lang="en-AU" dirty="0"/>
          </a:p>
        </p:txBody>
      </p:sp>
      <p:sp>
        <p:nvSpPr>
          <p:cNvPr id="3" name="Content Placeholder 2">
            <a:extLst>
              <a:ext uri="{FF2B5EF4-FFF2-40B4-BE49-F238E27FC236}">
                <a16:creationId xmlns:a16="http://schemas.microsoft.com/office/drawing/2014/main" xmlns="" id="{166BD531-4B57-E4EB-FABC-2AE0BB737F2E}"/>
              </a:ext>
            </a:extLst>
          </p:cNvPr>
          <p:cNvSpPr>
            <a:spLocks noGrp="1"/>
          </p:cNvSpPr>
          <p:nvPr>
            <p:ph idx="1"/>
          </p:nvPr>
        </p:nvSpPr>
        <p:spPr/>
        <p:txBody>
          <a:bodyPr>
            <a:normAutofit fontScale="47500" lnSpcReduction="20000"/>
          </a:bodyPr>
          <a:lstStyle/>
          <a:p>
            <a:r>
              <a:rPr lang="en-AU" dirty="0"/>
              <a:t>Mitchell, K.R., Geary, R., Graham, C., Clifton, S., Mercer, C.H., Lewis, R., Macdowall, W., Datta, J., Johnson, A.M. and Wellings, K. (2016) ‘Sexual function in 16-to 21-year-olds in Britain’, </a:t>
            </a:r>
            <a:r>
              <a:rPr lang="en-AU" i="1" dirty="0"/>
              <a:t>Journal of Adolescent Health</a:t>
            </a:r>
            <a:r>
              <a:rPr lang="en-AU" dirty="0"/>
              <a:t>, 59(4), pp. 422–428. Available at: </a:t>
            </a:r>
            <a:r>
              <a:rPr lang="en-AU" u="sng" dirty="0">
                <a:hlinkClick r:id="rId2"/>
              </a:rPr>
              <a:t>https://www.sciencedirect.com/science/article/pii/S1054139X16300891</a:t>
            </a:r>
            <a:r>
              <a:rPr lang="en-AU" dirty="0"/>
              <a:t> (Accessed: 20 January 2025).</a:t>
            </a:r>
          </a:p>
          <a:p>
            <a:r>
              <a:rPr lang="en-AU" dirty="0"/>
              <a:t>NHS Manchester Foundation Trust (2024) </a:t>
            </a:r>
            <a:r>
              <a:rPr lang="en-AU" i="1" dirty="0"/>
              <a:t>Manchester Sexual Health Services (Hathersage Centre)</a:t>
            </a:r>
            <a:r>
              <a:rPr lang="en-AU" dirty="0"/>
              <a:t>. Available at: </a:t>
            </a:r>
            <a:r>
              <a:rPr lang="en-AU" u="sng" dirty="0">
                <a:hlinkClick r:id="rId3"/>
              </a:rPr>
              <a:t>https://mft.nhs.uk/sexual-health</a:t>
            </a:r>
            <a:r>
              <a:rPr lang="en-AU" dirty="0"/>
              <a:t> (Accessed: 20 January 2025).</a:t>
            </a:r>
          </a:p>
          <a:p>
            <a:r>
              <a:rPr lang="en-AU" dirty="0"/>
              <a:t>NICE (2022) </a:t>
            </a:r>
            <a:r>
              <a:rPr lang="en-AU" i="1" dirty="0"/>
              <a:t>Reducing sexually transmitted infections (Guideline NG221)</a:t>
            </a:r>
            <a:r>
              <a:rPr lang="en-AU" dirty="0"/>
              <a:t>. Available at: </a:t>
            </a:r>
            <a:r>
              <a:rPr lang="en-AU" u="sng" dirty="0">
                <a:hlinkClick r:id="rId4"/>
              </a:rPr>
              <a:t>https://www.nice.org.uk/guidance/ng221</a:t>
            </a:r>
            <a:r>
              <a:rPr lang="en-AU" dirty="0"/>
              <a:t>  (Accessed: 8 October 2025).</a:t>
            </a:r>
          </a:p>
          <a:p>
            <a:r>
              <a:rPr lang="en-AU" dirty="0"/>
              <a:t>Public Health England (PHE) (2021) </a:t>
            </a:r>
            <a:r>
              <a:rPr lang="en-AU" i="1" dirty="0"/>
              <a:t>PHE Annual Report and Accounts 2020 to 2021</a:t>
            </a:r>
            <a:r>
              <a:rPr lang="en-AU" dirty="0"/>
              <a:t>. Available at: </a:t>
            </a:r>
            <a:r>
              <a:rPr lang="en-AU" u="sng" dirty="0">
                <a:hlinkClick r:id="rId5"/>
              </a:rPr>
              <a:t>https://assets.publishing.service.gov.uk/media/61f933b1d3bf7f78e469cd77/phe-annual-report-and-accounts-2020-to-2021-web-accessible.pdf</a:t>
            </a:r>
            <a:r>
              <a:rPr lang="en-AU" dirty="0"/>
              <a:t> (Accessed: [13.10.2025]).</a:t>
            </a:r>
          </a:p>
          <a:p>
            <a:r>
              <a:rPr lang="en-AU" dirty="0"/>
              <a:t>Terrence Higgins Trust (THT) (2023) </a:t>
            </a:r>
            <a:r>
              <a:rPr lang="en-AU" i="1" dirty="0"/>
              <a:t>About HIV</a:t>
            </a:r>
            <a:r>
              <a:rPr lang="en-AU" dirty="0"/>
              <a:t>. Available at: https://www.tht.org.uk (Accessed: 20 January 2025).</a:t>
            </a:r>
          </a:p>
          <a:p>
            <a:r>
              <a:rPr lang="en-AU" dirty="0"/>
              <a:t>UK Health Security Agency (2024) </a:t>
            </a:r>
            <a:r>
              <a:rPr lang="en-AU" i="1" dirty="0"/>
              <a:t>Sexually transmitted infections and screening for chlamydia in England 2024: Annual data tables</a:t>
            </a:r>
            <a:r>
              <a:rPr lang="en-AU" dirty="0"/>
              <a:t>. Available at: </a:t>
            </a:r>
            <a:r>
              <a:rPr lang="en-AU" u="sng" dirty="0">
                <a:hlinkClick r:id="rId6"/>
              </a:rPr>
              <a:t>https://www.gov.uk/government/statistics/sexually-transmitted-infections-stis-annual-data-tables/sexually-transmitted-infections-and-screening-for-chlamydia-in-england-2024-report</a:t>
            </a:r>
            <a:r>
              <a:rPr lang="en-AU" dirty="0"/>
              <a:t> (Accessed: 11 October 2025).</a:t>
            </a:r>
          </a:p>
          <a:p>
            <a:r>
              <a:rPr lang="en-AU" dirty="0"/>
              <a:t>UK Health Security Agency (2025) </a:t>
            </a:r>
            <a:r>
              <a:rPr lang="en-AU" i="1" dirty="0"/>
              <a:t>Sexually transmitted infections and screening for chlamydia in England: 2024 report</a:t>
            </a:r>
            <a:r>
              <a:rPr lang="en-AU" dirty="0"/>
              <a:t>. Available at: </a:t>
            </a:r>
            <a:r>
              <a:rPr lang="en-AU" u="sng" dirty="0">
                <a:hlinkClick r:id="rId6"/>
              </a:rPr>
              <a:t>https://www.gov.uk/government/statistics/sexually-transmitted-infections-stis-annual-data-tables/sexually-transmitted-infections-and-screening-for-chlamydia-in-england-2024-report</a:t>
            </a:r>
            <a:r>
              <a:rPr lang="en-AU" dirty="0"/>
              <a:t> (Accessed: 20 January 2025).</a:t>
            </a:r>
          </a:p>
          <a:p>
            <a:r>
              <a:rPr lang="en-AU" dirty="0"/>
              <a:t>UK Health Security Agency (UKHSA) (2024) </a:t>
            </a:r>
            <a:r>
              <a:rPr lang="en-AU" i="1" dirty="0"/>
              <a:t>CTAD and GUMCAD self-sampling guidance for online services</a:t>
            </a:r>
            <a:r>
              <a:rPr lang="en-AU" dirty="0"/>
              <a:t>. Available at: </a:t>
            </a:r>
            <a:r>
              <a:rPr lang="en-AU" u="sng" dirty="0">
                <a:hlinkClick r:id="rId7"/>
              </a:rPr>
              <a:t>https://assets.publishing.service.gov.uk/media/68b8018cb0a373a01819fd5f/CTAD-and-GUMCAD-self-sampling-guidance-for-online-services.pdf</a:t>
            </a:r>
            <a:endParaRPr lang="en-AU" dirty="0"/>
          </a:p>
          <a:p>
            <a:pPr marL="0" indent="0">
              <a:buNone/>
            </a:pPr>
            <a:endParaRPr lang="en-AU" dirty="0"/>
          </a:p>
        </p:txBody>
      </p:sp>
    </p:spTree>
    <p:extLst>
      <p:ext uri="{BB962C8B-B14F-4D97-AF65-F5344CB8AC3E}">
        <p14:creationId xmlns:p14="http://schemas.microsoft.com/office/powerpoint/2010/main" val="3065994688"/>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xmlns=""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Gallery</Template>
  <TotalTime>403</TotalTime>
  <Words>4599</Words>
  <PresentationFormat>Custom</PresentationFormat>
  <Paragraphs>306</Paragraphs>
  <Slides>37</Slides>
  <Notes>14</Notes>
  <HiddenSlides>0</HiddenSlides>
  <MMClips>0</MMClips>
  <ScaleCrop>false</ScaleCrop>
  <HeadingPairs>
    <vt:vector size="4" baseType="variant">
      <vt:variant>
        <vt:lpstr>Theme</vt:lpstr>
      </vt:variant>
      <vt:variant>
        <vt:i4>1</vt:i4>
      </vt:variant>
      <vt:variant>
        <vt:lpstr>Slide Titles</vt:lpstr>
      </vt:variant>
      <vt:variant>
        <vt:i4>37</vt:i4>
      </vt:variant>
    </vt:vector>
  </HeadingPairs>
  <TitlesOfParts>
    <vt:vector size="38" baseType="lpstr">
      <vt:lpstr>Gallery</vt:lpstr>
      <vt:lpstr>Title: Sexual Health Module: LCHS7000 – Social Epidemiology and Public Health Development Assessment Title: Component 1 – Group Presentation (Practice Intervention) Lecturer : dr. hamdi hussain  </vt:lpstr>
      <vt:lpstr>PowerPoint Presentation</vt:lpstr>
      <vt:lpstr>TASK 1 Introduction to the Issue </vt:lpstr>
      <vt:lpstr>National and Local Context </vt:lpstr>
      <vt:lpstr>Target Population</vt:lpstr>
      <vt:lpstr>Rationale for the Campaign</vt:lpstr>
      <vt:lpstr>National Guidelines </vt:lpstr>
      <vt:lpstr>Consequences of Poor Sexual Health </vt:lpstr>
      <vt:lpstr>Campaign Aims </vt:lpstr>
      <vt:lpstr>Expected Benefits </vt:lpstr>
      <vt:lpstr>Targeted Campaign Activities</vt:lpstr>
      <vt:lpstr>Task 2 Introduction to Campaign Design</vt:lpstr>
      <vt:lpstr>Evaluation Plan</vt:lpstr>
      <vt:lpstr>Types of Evaluation</vt:lpstr>
      <vt:lpstr>Measurement of Aims </vt:lpstr>
      <vt:lpstr>Campaign Poster</vt:lpstr>
      <vt:lpstr>                   Benefits of activities</vt:lpstr>
      <vt:lpstr>Local Partners </vt:lpstr>
      <vt:lpstr>National Partners </vt:lpstr>
      <vt:lpstr>Resources &amp; Replication </vt:lpstr>
      <vt:lpstr>Summary of Campaign Plan </vt:lpstr>
      <vt:lpstr>Task 3 : The Importance of Positive Sexual Health</vt:lpstr>
      <vt:lpstr>Psychological Benefits 🧠</vt:lpstr>
      <vt:lpstr>Sociological Benefits 🤝</vt:lpstr>
      <vt:lpstr>Physiological Benefits 🩺</vt:lpstr>
      <vt:lpstr>Understanding the Barriers to Change</vt:lpstr>
      <vt:lpstr>Model 1: The Health Belief Model (HBM)</vt:lpstr>
      <vt:lpstr>Model 1: The Health Belief Model (HBM)</vt:lpstr>
      <vt:lpstr>Model 2: Theory of Planned Behaviour (TPB)</vt:lpstr>
      <vt:lpstr>TPB in Action: Perceived Behavioural Control</vt:lpstr>
      <vt:lpstr>Model 3: The Transtheoretical Model (TTM)</vt:lpstr>
      <vt:lpstr>Campaign Solutions: A Targeted Approach</vt:lpstr>
      <vt:lpstr>Solution 1: Personalize Risk to Counter Optimism Bias</vt:lpstr>
      <vt:lpstr>PowerPoint Presentation</vt:lpstr>
      <vt:lpstr>Solution 4: Minimizing Stigma and Access Barriers</vt:lpstr>
      <vt:lpstr>References</vt:lpstr>
      <vt:lpstr>References</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Sexual Health Module: LCHS7000 – Social Epidemiology and Public Health Development Assessment Title: Component 1 – Group Presentation (Practice Intervention) Lecturer : dr. hamdi hussain  </dc:title>
  <dcterms:created xsi:type="dcterms:W3CDTF">2025-10-09T13:26:20Z</dcterms:created>
  <dcterms:modified xsi:type="dcterms:W3CDTF">2025-10-13T09:59:58Z</dcterms:modified>
</cp:coreProperties>
</file>