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86" r:id="rId3"/>
    <p:sldId id="287" r:id="rId4"/>
    <p:sldId id="288" r:id="rId5"/>
    <p:sldId id="281" r:id="rId6"/>
    <p:sldId id="291" r:id="rId7"/>
    <p:sldId id="294" r:id="rId8"/>
    <p:sldId id="259" r:id="rId9"/>
    <p:sldId id="298" r:id="rId10"/>
    <p:sldId id="299" r:id="rId11"/>
    <p:sldId id="300" r:id="rId12"/>
    <p:sldId id="282" r:id="rId13"/>
    <p:sldId id="276" r:id="rId14"/>
    <p:sldId id="292" r:id="rId15"/>
    <p:sldId id="271" r:id="rId16"/>
    <p:sldId id="285" r:id="rId17"/>
    <p:sldId id="297" r:id="rId18"/>
    <p:sldId id="257" r:id="rId19"/>
    <p:sldId id="295" r:id="rId20"/>
    <p:sldId id="289" r:id="rId21"/>
    <p:sldId id="293" r:id="rId22"/>
    <p:sldId id="290" r:id="rId23"/>
    <p:sldId id="27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guide orient="horz" pos="2160"/>
        <p:guide pos="384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0C491-A64C-474B-97D3-E0A35103370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B4CD747-0103-4697-8D05-DC25BFD12FA0}">
      <dgm:prSet/>
      <dgm:spPr/>
      <dgm:t>
        <a:bodyPr/>
        <a:lstStyle/>
        <a:p>
          <a:pPr>
            <a:defRPr cap="all"/>
          </a:pPr>
          <a:r>
            <a:rPr lang="en-GB"/>
            <a:t>What do you think of this tendency to borrow?</a:t>
          </a:r>
          <a:endParaRPr lang="en-US"/>
        </a:p>
      </dgm:t>
    </dgm:pt>
    <dgm:pt modelId="{53B13D48-320C-4BB2-83E7-8F1A636C8161}" type="parTrans" cxnId="{C5354062-D948-4668-8794-0DA22CD5FF06}">
      <dgm:prSet/>
      <dgm:spPr/>
      <dgm:t>
        <a:bodyPr/>
        <a:lstStyle/>
        <a:p>
          <a:endParaRPr lang="en-US"/>
        </a:p>
      </dgm:t>
    </dgm:pt>
    <dgm:pt modelId="{9698DBE4-D190-4E5B-8343-848E498B1E43}" type="sibTrans" cxnId="{C5354062-D948-4668-8794-0DA22CD5FF06}">
      <dgm:prSet/>
      <dgm:spPr/>
      <dgm:t>
        <a:bodyPr/>
        <a:lstStyle/>
        <a:p>
          <a:endParaRPr lang="en-US"/>
        </a:p>
      </dgm:t>
    </dgm:pt>
    <dgm:pt modelId="{30EF270B-F698-419A-B701-B8A2C9612927}">
      <dgm:prSet/>
      <dgm:spPr/>
      <dgm:t>
        <a:bodyPr/>
        <a:lstStyle/>
        <a:p>
          <a:pPr>
            <a:defRPr cap="all"/>
          </a:pPr>
          <a:r>
            <a:rPr lang="en-GB"/>
            <a:t>Is borrowing acceptable at this scale?</a:t>
          </a:r>
          <a:endParaRPr lang="en-US"/>
        </a:p>
      </dgm:t>
    </dgm:pt>
    <dgm:pt modelId="{37FADAAB-52BA-4DCC-B6C5-D58908F33D8D}" type="parTrans" cxnId="{0F9A46F7-64F9-4947-8DC5-09EC4C73A1CF}">
      <dgm:prSet/>
      <dgm:spPr/>
      <dgm:t>
        <a:bodyPr/>
        <a:lstStyle/>
        <a:p>
          <a:endParaRPr lang="en-US"/>
        </a:p>
      </dgm:t>
    </dgm:pt>
    <dgm:pt modelId="{56CF43C0-843F-4117-9471-D17126255ADC}" type="sibTrans" cxnId="{0F9A46F7-64F9-4947-8DC5-09EC4C73A1CF}">
      <dgm:prSet/>
      <dgm:spPr/>
      <dgm:t>
        <a:bodyPr/>
        <a:lstStyle/>
        <a:p>
          <a:endParaRPr lang="en-US"/>
        </a:p>
      </dgm:t>
    </dgm:pt>
    <dgm:pt modelId="{7FCD2C6D-60D6-4B34-8D9F-44D4EED3414C}">
      <dgm:prSet/>
      <dgm:spPr/>
      <dgm:t>
        <a:bodyPr/>
        <a:lstStyle/>
        <a:p>
          <a:pPr>
            <a:defRPr cap="all"/>
          </a:pPr>
          <a:r>
            <a:rPr lang="en-GB"/>
            <a:t>Who benefits from this system?</a:t>
          </a:r>
          <a:endParaRPr lang="en-US"/>
        </a:p>
      </dgm:t>
    </dgm:pt>
    <dgm:pt modelId="{73349C0A-05C9-43BE-839C-331F573CA1EA}" type="parTrans" cxnId="{45C2C453-D258-4523-ABCE-4ECAE225DD7E}">
      <dgm:prSet/>
      <dgm:spPr/>
      <dgm:t>
        <a:bodyPr/>
        <a:lstStyle/>
        <a:p>
          <a:endParaRPr lang="en-US"/>
        </a:p>
      </dgm:t>
    </dgm:pt>
    <dgm:pt modelId="{429EE46C-D052-4C08-A4ED-62D63D6875F3}" type="sibTrans" cxnId="{45C2C453-D258-4523-ABCE-4ECAE225DD7E}">
      <dgm:prSet/>
      <dgm:spPr/>
      <dgm:t>
        <a:bodyPr/>
        <a:lstStyle/>
        <a:p>
          <a:endParaRPr lang="en-US"/>
        </a:p>
      </dgm:t>
    </dgm:pt>
    <dgm:pt modelId="{C1AC21FE-088B-4360-A76E-2753D9265FC6}">
      <dgm:prSet/>
      <dgm:spPr/>
      <dgm:t>
        <a:bodyPr/>
        <a:lstStyle/>
        <a:p>
          <a:pPr>
            <a:defRPr cap="all"/>
          </a:pPr>
          <a:r>
            <a:rPr lang="en-GB" dirty="0"/>
            <a:t>Who are the winners?</a:t>
          </a:r>
          <a:endParaRPr lang="en-US" dirty="0"/>
        </a:p>
      </dgm:t>
    </dgm:pt>
    <dgm:pt modelId="{1106CEF9-ABC5-42BD-A45A-BE83A0679AB4}" type="parTrans" cxnId="{3CA2D616-692D-4D5D-91EC-E7F7819EC6AE}">
      <dgm:prSet/>
      <dgm:spPr/>
      <dgm:t>
        <a:bodyPr/>
        <a:lstStyle/>
        <a:p>
          <a:endParaRPr lang="en-US"/>
        </a:p>
      </dgm:t>
    </dgm:pt>
    <dgm:pt modelId="{6E0A6F66-39EE-4075-8251-AEE118B0BE80}" type="sibTrans" cxnId="{3CA2D616-692D-4D5D-91EC-E7F7819EC6AE}">
      <dgm:prSet/>
      <dgm:spPr/>
      <dgm:t>
        <a:bodyPr/>
        <a:lstStyle/>
        <a:p>
          <a:endParaRPr lang="en-US"/>
        </a:p>
      </dgm:t>
    </dgm:pt>
    <dgm:pt modelId="{59E6EB74-11DC-4881-9AAF-EC564FCE02E3}">
      <dgm:prSet/>
      <dgm:spPr/>
      <dgm:t>
        <a:bodyPr/>
        <a:lstStyle/>
        <a:p>
          <a:pPr>
            <a:defRPr cap="all"/>
          </a:pPr>
          <a:r>
            <a:rPr lang="en-GB"/>
            <a:t>Who are the losers?</a:t>
          </a:r>
          <a:endParaRPr lang="en-US"/>
        </a:p>
      </dgm:t>
    </dgm:pt>
    <dgm:pt modelId="{B4AF1236-B365-41AA-94DC-6A6A8E038779}" type="parTrans" cxnId="{1225E9BE-4D91-4A6A-BDFF-401B16D98A0F}">
      <dgm:prSet/>
      <dgm:spPr/>
      <dgm:t>
        <a:bodyPr/>
        <a:lstStyle/>
        <a:p>
          <a:endParaRPr lang="en-US"/>
        </a:p>
      </dgm:t>
    </dgm:pt>
    <dgm:pt modelId="{F7FC09E4-FF6C-4303-BDBB-55C0ADD1BA44}" type="sibTrans" cxnId="{1225E9BE-4D91-4A6A-BDFF-401B16D98A0F}">
      <dgm:prSet/>
      <dgm:spPr/>
      <dgm:t>
        <a:bodyPr/>
        <a:lstStyle/>
        <a:p>
          <a:endParaRPr lang="en-US"/>
        </a:p>
      </dgm:t>
    </dgm:pt>
    <dgm:pt modelId="{6363EE75-D099-4B72-AF9D-E3E7DEEBC79B}" type="pres">
      <dgm:prSet presAssocID="{27F0C491-A64C-474B-97D3-E0A351033701}" presName="root" presStyleCnt="0">
        <dgm:presLayoutVars>
          <dgm:dir/>
          <dgm:resizeHandles val="exact"/>
        </dgm:presLayoutVars>
      </dgm:prSet>
      <dgm:spPr/>
    </dgm:pt>
    <dgm:pt modelId="{30899C80-DB2E-4FAB-A25D-BF9AFD118B7F}" type="pres">
      <dgm:prSet presAssocID="{8B4CD747-0103-4697-8D05-DC25BFD12FA0}" presName="compNode" presStyleCnt="0"/>
      <dgm:spPr/>
    </dgm:pt>
    <dgm:pt modelId="{A4CC9A1C-2D5B-429F-84FF-BF9CD761442B}" type="pres">
      <dgm:prSet presAssocID="{8B4CD747-0103-4697-8D05-DC25BFD12FA0}" presName="iconBgRect" presStyleLbl="bgShp" presStyleIdx="0" presStyleCnt="5"/>
      <dgm:spPr/>
    </dgm:pt>
    <dgm:pt modelId="{6EA596ED-A5B1-4EBF-9CBB-4366C331D048}" type="pres">
      <dgm:prSet presAssocID="{8B4CD747-0103-4697-8D05-DC25BFD12F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story"/>
        </a:ext>
      </dgm:extLst>
    </dgm:pt>
    <dgm:pt modelId="{10991F87-02FF-4044-867D-1F12243CDF3F}" type="pres">
      <dgm:prSet presAssocID="{8B4CD747-0103-4697-8D05-DC25BFD12FA0}" presName="spaceRect" presStyleCnt="0"/>
      <dgm:spPr/>
    </dgm:pt>
    <dgm:pt modelId="{05DC1B51-00C5-410E-BA12-7F593E40B082}" type="pres">
      <dgm:prSet presAssocID="{8B4CD747-0103-4697-8D05-DC25BFD12FA0}" presName="textRect" presStyleLbl="revTx" presStyleIdx="0" presStyleCnt="5">
        <dgm:presLayoutVars>
          <dgm:chMax val="1"/>
          <dgm:chPref val="1"/>
        </dgm:presLayoutVars>
      </dgm:prSet>
      <dgm:spPr/>
    </dgm:pt>
    <dgm:pt modelId="{9CBB7728-5FA4-4932-8C8E-8034BF299EC5}" type="pres">
      <dgm:prSet presAssocID="{9698DBE4-D190-4E5B-8343-848E498B1E43}" presName="sibTrans" presStyleCnt="0"/>
      <dgm:spPr/>
    </dgm:pt>
    <dgm:pt modelId="{D65F3D37-EE25-4757-A6E2-2F1E6DD3DFC8}" type="pres">
      <dgm:prSet presAssocID="{30EF270B-F698-419A-B701-B8A2C9612927}" presName="compNode" presStyleCnt="0"/>
      <dgm:spPr/>
    </dgm:pt>
    <dgm:pt modelId="{FEB45693-4CDF-4BDE-ADFE-376BC9330DFB}" type="pres">
      <dgm:prSet presAssocID="{30EF270B-F698-419A-B701-B8A2C9612927}" presName="iconBgRect" presStyleLbl="bgShp" presStyleIdx="1" presStyleCnt="5"/>
      <dgm:spPr/>
    </dgm:pt>
    <dgm:pt modelId="{98E8EA3A-F15D-4DE7-9D3A-D989978E92DC}" type="pres">
      <dgm:prSet presAssocID="{30EF270B-F698-419A-B701-B8A2C961292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rigid"/>
        </a:ext>
      </dgm:extLst>
    </dgm:pt>
    <dgm:pt modelId="{7AE4AD84-DAE1-42C3-9F2E-49C0D66C1766}" type="pres">
      <dgm:prSet presAssocID="{30EF270B-F698-419A-B701-B8A2C9612927}" presName="spaceRect" presStyleCnt="0"/>
      <dgm:spPr/>
    </dgm:pt>
    <dgm:pt modelId="{2E5DD3FB-2071-44F6-A8D1-630C55A9D0BD}" type="pres">
      <dgm:prSet presAssocID="{30EF270B-F698-419A-B701-B8A2C9612927}" presName="textRect" presStyleLbl="revTx" presStyleIdx="1" presStyleCnt="5">
        <dgm:presLayoutVars>
          <dgm:chMax val="1"/>
          <dgm:chPref val="1"/>
        </dgm:presLayoutVars>
      </dgm:prSet>
      <dgm:spPr/>
    </dgm:pt>
    <dgm:pt modelId="{FFF92841-3F73-4232-BEBB-827619515DC4}" type="pres">
      <dgm:prSet presAssocID="{56CF43C0-843F-4117-9471-D17126255ADC}" presName="sibTrans" presStyleCnt="0"/>
      <dgm:spPr/>
    </dgm:pt>
    <dgm:pt modelId="{13BED734-22CF-4C3C-AED9-06773D44A7F5}" type="pres">
      <dgm:prSet presAssocID="{7FCD2C6D-60D6-4B34-8D9F-44D4EED3414C}" presName="compNode" presStyleCnt="0"/>
      <dgm:spPr/>
    </dgm:pt>
    <dgm:pt modelId="{CD2800EF-A3F3-4259-9FF1-41CE42A08809}" type="pres">
      <dgm:prSet presAssocID="{7FCD2C6D-60D6-4B34-8D9F-44D4EED3414C}" presName="iconBgRect" presStyleLbl="bgShp" presStyleIdx="2" presStyleCnt="5"/>
      <dgm:spPr/>
    </dgm:pt>
    <dgm:pt modelId="{D37F2057-8C1C-4B75-9676-54B46D414190}" type="pres">
      <dgm:prSet presAssocID="{7FCD2C6D-60D6-4B34-8D9F-44D4EED3414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mily"/>
        </a:ext>
      </dgm:extLst>
    </dgm:pt>
    <dgm:pt modelId="{E9F5288D-2490-4513-AD79-684ABBF70042}" type="pres">
      <dgm:prSet presAssocID="{7FCD2C6D-60D6-4B34-8D9F-44D4EED3414C}" presName="spaceRect" presStyleCnt="0"/>
      <dgm:spPr/>
    </dgm:pt>
    <dgm:pt modelId="{D5534AE3-2738-4FF5-85A4-3034051C87D8}" type="pres">
      <dgm:prSet presAssocID="{7FCD2C6D-60D6-4B34-8D9F-44D4EED3414C}" presName="textRect" presStyleLbl="revTx" presStyleIdx="2" presStyleCnt="5">
        <dgm:presLayoutVars>
          <dgm:chMax val="1"/>
          <dgm:chPref val="1"/>
        </dgm:presLayoutVars>
      </dgm:prSet>
      <dgm:spPr/>
    </dgm:pt>
    <dgm:pt modelId="{4E6C9DFC-45C5-46DA-813F-1CD70316BE61}" type="pres">
      <dgm:prSet presAssocID="{429EE46C-D052-4C08-A4ED-62D63D6875F3}" presName="sibTrans" presStyleCnt="0"/>
      <dgm:spPr/>
    </dgm:pt>
    <dgm:pt modelId="{9D100EC1-D451-41B1-B410-DB21CB619604}" type="pres">
      <dgm:prSet presAssocID="{C1AC21FE-088B-4360-A76E-2753D9265FC6}" presName="compNode" presStyleCnt="0"/>
      <dgm:spPr/>
    </dgm:pt>
    <dgm:pt modelId="{BE9BC070-8F83-41D4-9AD1-4A92F2E7E02E}" type="pres">
      <dgm:prSet presAssocID="{C1AC21FE-088B-4360-A76E-2753D9265FC6}" presName="iconBgRect" presStyleLbl="bgShp" presStyleIdx="3" presStyleCnt="5"/>
      <dgm:spPr/>
    </dgm:pt>
    <dgm:pt modelId="{3900B956-5B77-47CB-8C02-479C2B2DDA16}" type="pres">
      <dgm:prSet presAssocID="{C1AC21FE-088B-4360-A76E-2753D9265FC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ophy"/>
        </a:ext>
      </dgm:extLst>
    </dgm:pt>
    <dgm:pt modelId="{4CD0A31F-4C94-4928-AB94-1930C2256DCF}" type="pres">
      <dgm:prSet presAssocID="{C1AC21FE-088B-4360-A76E-2753D9265FC6}" presName="spaceRect" presStyleCnt="0"/>
      <dgm:spPr/>
    </dgm:pt>
    <dgm:pt modelId="{B461A9E0-5BC2-4A6A-9810-DD8B308CF0E3}" type="pres">
      <dgm:prSet presAssocID="{C1AC21FE-088B-4360-A76E-2753D9265FC6}" presName="textRect" presStyleLbl="revTx" presStyleIdx="3" presStyleCnt="5">
        <dgm:presLayoutVars>
          <dgm:chMax val="1"/>
          <dgm:chPref val="1"/>
        </dgm:presLayoutVars>
      </dgm:prSet>
      <dgm:spPr/>
    </dgm:pt>
    <dgm:pt modelId="{2473C221-B41A-46E2-AF10-53F76B70FB80}" type="pres">
      <dgm:prSet presAssocID="{6E0A6F66-39EE-4075-8251-AEE118B0BE80}" presName="sibTrans" presStyleCnt="0"/>
      <dgm:spPr/>
    </dgm:pt>
    <dgm:pt modelId="{0F3C9675-4C1C-4BBA-BFCD-8554C84089BC}" type="pres">
      <dgm:prSet presAssocID="{59E6EB74-11DC-4881-9AAF-EC564FCE02E3}" presName="compNode" presStyleCnt="0"/>
      <dgm:spPr/>
    </dgm:pt>
    <dgm:pt modelId="{1937A26B-81C6-412E-A247-4325E609EFB2}" type="pres">
      <dgm:prSet presAssocID="{59E6EB74-11DC-4881-9AAF-EC564FCE02E3}" presName="iconBgRect" presStyleLbl="bgShp" presStyleIdx="4" presStyleCnt="5"/>
      <dgm:spPr/>
    </dgm:pt>
    <dgm:pt modelId="{5121FD66-8FAE-4901-81FC-3B32A62B75FF}" type="pres">
      <dgm:prSet presAssocID="{59E6EB74-11DC-4881-9AAF-EC564FCE02E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obot"/>
        </a:ext>
      </dgm:extLst>
    </dgm:pt>
    <dgm:pt modelId="{EFB75892-67A0-4F94-AE26-47CD700990B7}" type="pres">
      <dgm:prSet presAssocID="{59E6EB74-11DC-4881-9AAF-EC564FCE02E3}" presName="spaceRect" presStyleCnt="0"/>
      <dgm:spPr/>
    </dgm:pt>
    <dgm:pt modelId="{1987252A-A7E2-437D-9138-C41555FC40BA}" type="pres">
      <dgm:prSet presAssocID="{59E6EB74-11DC-4881-9AAF-EC564FCE02E3}" presName="textRect" presStyleLbl="revTx" presStyleIdx="4" presStyleCnt="5">
        <dgm:presLayoutVars>
          <dgm:chMax val="1"/>
          <dgm:chPref val="1"/>
        </dgm:presLayoutVars>
      </dgm:prSet>
      <dgm:spPr/>
    </dgm:pt>
  </dgm:ptLst>
  <dgm:cxnLst>
    <dgm:cxn modelId="{3CA2D616-692D-4D5D-91EC-E7F7819EC6AE}" srcId="{27F0C491-A64C-474B-97D3-E0A351033701}" destId="{C1AC21FE-088B-4360-A76E-2753D9265FC6}" srcOrd="3" destOrd="0" parTransId="{1106CEF9-ABC5-42BD-A45A-BE83A0679AB4}" sibTransId="{6E0A6F66-39EE-4075-8251-AEE118B0BE80}"/>
    <dgm:cxn modelId="{C63C4B5B-A785-46E1-B945-97FF6FE74D74}" type="presOf" srcId="{59E6EB74-11DC-4881-9AAF-EC564FCE02E3}" destId="{1987252A-A7E2-437D-9138-C41555FC40BA}" srcOrd="0" destOrd="0" presId="urn:microsoft.com/office/officeart/2018/5/layout/IconCircleLabelList"/>
    <dgm:cxn modelId="{C5354062-D948-4668-8794-0DA22CD5FF06}" srcId="{27F0C491-A64C-474B-97D3-E0A351033701}" destId="{8B4CD747-0103-4697-8D05-DC25BFD12FA0}" srcOrd="0" destOrd="0" parTransId="{53B13D48-320C-4BB2-83E7-8F1A636C8161}" sibTransId="{9698DBE4-D190-4E5B-8343-848E498B1E43}"/>
    <dgm:cxn modelId="{D08FF762-1A9F-4A64-876A-2E0FC5A7883F}" type="presOf" srcId="{7FCD2C6D-60D6-4B34-8D9F-44D4EED3414C}" destId="{D5534AE3-2738-4FF5-85A4-3034051C87D8}" srcOrd="0" destOrd="0" presId="urn:microsoft.com/office/officeart/2018/5/layout/IconCircleLabelList"/>
    <dgm:cxn modelId="{45C2C453-D258-4523-ABCE-4ECAE225DD7E}" srcId="{27F0C491-A64C-474B-97D3-E0A351033701}" destId="{7FCD2C6D-60D6-4B34-8D9F-44D4EED3414C}" srcOrd="2" destOrd="0" parTransId="{73349C0A-05C9-43BE-839C-331F573CA1EA}" sibTransId="{429EE46C-D052-4C08-A4ED-62D63D6875F3}"/>
    <dgm:cxn modelId="{0CB6D27A-C490-467D-8745-CD0B65FD70E9}" type="presOf" srcId="{30EF270B-F698-419A-B701-B8A2C9612927}" destId="{2E5DD3FB-2071-44F6-A8D1-630C55A9D0BD}" srcOrd="0" destOrd="0" presId="urn:microsoft.com/office/officeart/2018/5/layout/IconCircleLabelList"/>
    <dgm:cxn modelId="{A3F68285-5827-4EFC-8DA7-C3AC3BC2CE24}" type="presOf" srcId="{C1AC21FE-088B-4360-A76E-2753D9265FC6}" destId="{B461A9E0-5BC2-4A6A-9810-DD8B308CF0E3}" srcOrd="0" destOrd="0" presId="urn:microsoft.com/office/officeart/2018/5/layout/IconCircleLabelList"/>
    <dgm:cxn modelId="{83DF1C89-2600-4FDD-8BE1-4517BBA9182C}" type="presOf" srcId="{27F0C491-A64C-474B-97D3-E0A351033701}" destId="{6363EE75-D099-4B72-AF9D-E3E7DEEBC79B}" srcOrd="0" destOrd="0" presId="urn:microsoft.com/office/officeart/2018/5/layout/IconCircleLabelList"/>
    <dgm:cxn modelId="{1225E9BE-4D91-4A6A-BDFF-401B16D98A0F}" srcId="{27F0C491-A64C-474B-97D3-E0A351033701}" destId="{59E6EB74-11DC-4881-9AAF-EC564FCE02E3}" srcOrd="4" destOrd="0" parTransId="{B4AF1236-B365-41AA-94DC-6A6A8E038779}" sibTransId="{F7FC09E4-FF6C-4303-BDBB-55C0ADD1BA44}"/>
    <dgm:cxn modelId="{0F9A46F7-64F9-4947-8DC5-09EC4C73A1CF}" srcId="{27F0C491-A64C-474B-97D3-E0A351033701}" destId="{30EF270B-F698-419A-B701-B8A2C9612927}" srcOrd="1" destOrd="0" parTransId="{37FADAAB-52BA-4DCC-B6C5-D58908F33D8D}" sibTransId="{56CF43C0-843F-4117-9471-D17126255ADC}"/>
    <dgm:cxn modelId="{31F482FE-AE4B-4DF9-BCEA-702F6C2A3623}" type="presOf" srcId="{8B4CD747-0103-4697-8D05-DC25BFD12FA0}" destId="{05DC1B51-00C5-410E-BA12-7F593E40B082}" srcOrd="0" destOrd="0" presId="urn:microsoft.com/office/officeart/2018/5/layout/IconCircleLabelList"/>
    <dgm:cxn modelId="{6809F093-5BF3-4798-85A5-99BF34A1BAFD}" type="presParOf" srcId="{6363EE75-D099-4B72-AF9D-E3E7DEEBC79B}" destId="{30899C80-DB2E-4FAB-A25D-BF9AFD118B7F}" srcOrd="0" destOrd="0" presId="urn:microsoft.com/office/officeart/2018/5/layout/IconCircleLabelList"/>
    <dgm:cxn modelId="{CEFC6CFD-7792-4135-ADD2-F00982A1E209}" type="presParOf" srcId="{30899C80-DB2E-4FAB-A25D-BF9AFD118B7F}" destId="{A4CC9A1C-2D5B-429F-84FF-BF9CD761442B}" srcOrd="0" destOrd="0" presId="urn:microsoft.com/office/officeart/2018/5/layout/IconCircleLabelList"/>
    <dgm:cxn modelId="{2960F769-EAE8-4091-A02A-42648997D581}" type="presParOf" srcId="{30899C80-DB2E-4FAB-A25D-BF9AFD118B7F}" destId="{6EA596ED-A5B1-4EBF-9CBB-4366C331D048}" srcOrd="1" destOrd="0" presId="urn:microsoft.com/office/officeart/2018/5/layout/IconCircleLabelList"/>
    <dgm:cxn modelId="{7E430B0F-A78B-41C4-8BBF-08EB5897F598}" type="presParOf" srcId="{30899C80-DB2E-4FAB-A25D-BF9AFD118B7F}" destId="{10991F87-02FF-4044-867D-1F12243CDF3F}" srcOrd="2" destOrd="0" presId="urn:microsoft.com/office/officeart/2018/5/layout/IconCircleLabelList"/>
    <dgm:cxn modelId="{B7E8C251-7EDC-4229-BC93-8F76F3166B4A}" type="presParOf" srcId="{30899C80-DB2E-4FAB-A25D-BF9AFD118B7F}" destId="{05DC1B51-00C5-410E-BA12-7F593E40B082}" srcOrd="3" destOrd="0" presId="urn:microsoft.com/office/officeart/2018/5/layout/IconCircleLabelList"/>
    <dgm:cxn modelId="{EC891B92-3042-40D5-9FE2-4FA54FE5E3A1}" type="presParOf" srcId="{6363EE75-D099-4B72-AF9D-E3E7DEEBC79B}" destId="{9CBB7728-5FA4-4932-8C8E-8034BF299EC5}" srcOrd="1" destOrd="0" presId="urn:microsoft.com/office/officeart/2018/5/layout/IconCircleLabelList"/>
    <dgm:cxn modelId="{5E34525A-56FB-496C-9AC5-E87B636F0677}" type="presParOf" srcId="{6363EE75-D099-4B72-AF9D-E3E7DEEBC79B}" destId="{D65F3D37-EE25-4757-A6E2-2F1E6DD3DFC8}" srcOrd="2" destOrd="0" presId="urn:microsoft.com/office/officeart/2018/5/layout/IconCircleLabelList"/>
    <dgm:cxn modelId="{414C3AB3-B66F-40D8-8488-35AAA0E88F5B}" type="presParOf" srcId="{D65F3D37-EE25-4757-A6E2-2F1E6DD3DFC8}" destId="{FEB45693-4CDF-4BDE-ADFE-376BC9330DFB}" srcOrd="0" destOrd="0" presId="urn:microsoft.com/office/officeart/2018/5/layout/IconCircleLabelList"/>
    <dgm:cxn modelId="{63CBEFB5-C6E9-4D91-A195-F0D4B255EF88}" type="presParOf" srcId="{D65F3D37-EE25-4757-A6E2-2F1E6DD3DFC8}" destId="{98E8EA3A-F15D-4DE7-9D3A-D989978E92DC}" srcOrd="1" destOrd="0" presId="urn:microsoft.com/office/officeart/2018/5/layout/IconCircleLabelList"/>
    <dgm:cxn modelId="{93A453CD-C3FF-43DF-A3A9-DBC46711D259}" type="presParOf" srcId="{D65F3D37-EE25-4757-A6E2-2F1E6DD3DFC8}" destId="{7AE4AD84-DAE1-42C3-9F2E-49C0D66C1766}" srcOrd="2" destOrd="0" presId="urn:microsoft.com/office/officeart/2018/5/layout/IconCircleLabelList"/>
    <dgm:cxn modelId="{F921B29B-664C-42C2-9BF7-A63EEBF2B0CB}" type="presParOf" srcId="{D65F3D37-EE25-4757-A6E2-2F1E6DD3DFC8}" destId="{2E5DD3FB-2071-44F6-A8D1-630C55A9D0BD}" srcOrd="3" destOrd="0" presId="urn:microsoft.com/office/officeart/2018/5/layout/IconCircleLabelList"/>
    <dgm:cxn modelId="{13197E7E-FDCC-40BC-AFDC-426070FF9B6F}" type="presParOf" srcId="{6363EE75-D099-4B72-AF9D-E3E7DEEBC79B}" destId="{FFF92841-3F73-4232-BEBB-827619515DC4}" srcOrd="3" destOrd="0" presId="urn:microsoft.com/office/officeart/2018/5/layout/IconCircleLabelList"/>
    <dgm:cxn modelId="{484FD2B4-C2AE-4920-B45C-8E49DE806A5A}" type="presParOf" srcId="{6363EE75-D099-4B72-AF9D-E3E7DEEBC79B}" destId="{13BED734-22CF-4C3C-AED9-06773D44A7F5}" srcOrd="4" destOrd="0" presId="urn:microsoft.com/office/officeart/2018/5/layout/IconCircleLabelList"/>
    <dgm:cxn modelId="{711DACCC-5E07-459B-9866-8AF032599883}" type="presParOf" srcId="{13BED734-22CF-4C3C-AED9-06773D44A7F5}" destId="{CD2800EF-A3F3-4259-9FF1-41CE42A08809}" srcOrd="0" destOrd="0" presId="urn:microsoft.com/office/officeart/2018/5/layout/IconCircleLabelList"/>
    <dgm:cxn modelId="{0157779E-BA3E-468E-945D-4BD24A9E673E}" type="presParOf" srcId="{13BED734-22CF-4C3C-AED9-06773D44A7F5}" destId="{D37F2057-8C1C-4B75-9676-54B46D414190}" srcOrd="1" destOrd="0" presId="urn:microsoft.com/office/officeart/2018/5/layout/IconCircleLabelList"/>
    <dgm:cxn modelId="{9121EA35-E50D-4DA8-A69F-0306A68AF014}" type="presParOf" srcId="{13BED734-22CF-4C3C-AED9-06773D44A7F5}" destId="{E9F5288D-2490-4513-AD79-684ABBF70042}" srcOrd="2" destOrd="0" presId="urn:microsoft.com/office/officeart/2018/5/layout/IconCircleLabelList"/>
    <dgm:cxn modelId="{1241FD87-2902-4870-9C4A-3663D0C19783}" type="presParOf" srcId="{13BED734-22CF-4C3C-AED9-06773D44A7F5}" destId="{D5534AE3-2738-4FF5-85A4-3034051C87D8}" srcOrd="3" destOrd="0" presId="urn:microsoft.com/office/officeart/2018/5/layout/IconCircleLabelList"/>
    <dgm:cxn modelId="{2198A01F-1296-4A65-BE5A-3F4720893FE8}" type="presParOf" srcId="{6363EE75-D099-4B72-AF9D-E3E7DEEBC79B}" destId="{4E6C9DFC-45C5-46DA-813F-1CD70316BE61}" srcOrd="5" destOrd="0" presId="urn:microsoft.com/office/officeart/2018/5/layout/IconCircleLabelList"/>
    <dgm:cxn modelId="{D3B83708-481D-4F07-9774-10EF2F840C0C}" type="presParOf" srcId="{6363EE75-D099-4B72-AF9D-E3E7DEEBC79B}" destId="{9D100EC1-D451-41B1-B410-DB21CB619604}" srcOrd="6" destOrd="0" presId="urn:microsoft.com/office/officeart/2018/5/layout/IconCircleLabelList"/>
    <dgm:cxn modelId="{6EAEC782-4D9F-4534-BBCC-AAB4670EEEBC}" type="presParOf" srcId="{9D100EC1-D451-41B1-B410-DB21CB619604}" destId="{BE9BC070-8F83-41D4-9AD1-4A92F2E7E02E}" srcOrd="0" destOrd="0" presId="urn:microsoft.com/office/officeart/2018/5/layout/IconCircleLabelList"/>
    <dgm:cxn modelId="{419BEF14-1E6D-45AF-9E00-82CFF48C7839}" type="presParOf" srcId="{9D100EC1-D451-41B1-B410-DB21CB619604}" destId="{3900B956-5B77-47CB-8C02-479C2B2DDA16}" srcOrd="1" destOrd="0" presId="urn:microsoft.com/office/officeart/2018/5/layout/IconCircleLabelList"/>
    <dgm:cxn modelId="{A179F455-E439-4A8C-A218-C60D2395FB4E}" type="presParOf" srcId="{9D100EC1-D451-41B1-B410-DB21CB619604}" destId="{4CD0A31F-4C94-4928-AB94-1930C2256DCF}" srcOrd="2" destOrd="0" presId="urn:microsoft.com/office/officeart/2018/5/layout/IconCircleLabelList"/>
    <dgm:cxn modelId="{29F46279-85C4-4567-ADFA-B01AC5535B10}" type="presParOf" srcId="{9D100EC1-D451-41B1-B410-DB21CB619604}" destId="{B461A9E0-5BC2-4A6A-9810-DD8B308CF0E3}" srcOrd="3" destOrd="0" presId="urn:microsoft.com/office/officeart/2018/5/layout/IconCircleLabelList"/>
    <dgm:cxn modelId="{E2A16CB0-7467-48A2-9183-408CB85B81F4}" type="presParOf" srcId="{6363EE75-D099-4B72-AF9D-E3E7DEEBC79B}" destId="{2473C221-B41A-46E2-AF10-53F76B70FB80}" srcOrd="7" destOrd="0" presId="urn:microsoft.com/office/officeart/2018/5/layout/IconCircleLabelList"/>
    <dgm:cxn modelId="{5B035B91-A437-4620-AC4A-7BAB4E77A70F}" type="presParOf" srcId="{6363EE75-D099-4B72-AF9D-E3E7DEEBC79B}" destId="{0F3C9675-4C1C-4BBA-BFCD-8554C84089BC}" srcOrd="8" destOrd="0" presId="urn:microsoft.com/office/officeart/2018/5/layout/IconCircleLabelList"/>
    <dgm:cxn modelId="{FD459101-09B3-4501-AC47-8C1AD07631B4}" type="presParOf" srcId="{0F3C9675-4C1C-4BBA-BFCD-8554C84089BC}" destId="{1937A26B-81C6-412E-A247-4325E609EFB2}" srcOrd="0" destOrd="0" presId="urn:microsoft.com/office/officeart/2018/5/layout/IconCircleLabelList"/>
    <dgm:cxn modelId="{E7677B89-F11D-4C37-A76F-2E532A73A81A}" type="presParOf" srcId="{0F3C9675-4C1C-4BBA-BFCD-8554C84089BC}" destId="{5121FD66-8FAE-4901-81FC-3B32A62B75FF}" srcOrd="1" destOrd="0" presId="urn:microsoft.com/office/officeart/2018/5/layout/IconCircleLabelList"/>
    <dgm:cxn modelId="{99356F70-F619-4F63-8428-83498CA3A218}" type="presParOf" srcId="{0F3C9675-4C1C-4BBA-BFCD-8554C84089BC}" destId="{EFB75892-67A0-4F94-AE26-47CD700990B7}" srcOrd="2" destOrd="0" presId="urn:microsoft.com/office/officeart/2018/5/layout/IconCircleLabelList"/>
    <dgm:cxn modelId="{A3B865E0-E719-447B-9F64-4F1409BE13F1}" type="presParOf" srcId="{0F3C9675-4C1C-4BBA-BFCD-8554C84089BC}" destId="{1987252A-A7E2-437D-9138-C41555FC40B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C9A1C-2D5B-429F-84FF-BF9CD761442B}">
      <dsp:nvSpPr>
        <dsp:cNvPr id="0" name=""/>
        <dsp:cNvSpPr/>
      </dsp:nvSpPr>
      <dsp:spPr>
        <a:xfrm>
          <a:off x="592801" y="557713"/>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596ED-A5B1-4EBF-9CBB-4366C331D048}">
      <dsp:nvSpPr>
        <dsp:cNvPr id="0" name=""/>
        <dsp:cNvSpPr/>
      </dsp:nvSpPr>
      <dsp:spPr>
        <a:xfrm>
          <a:off x="826801" y="791713"/>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DC1B51-00C5-410E-BA12-7F593E40B082}">
      <dsp:nvSpPr>
        <dsp:cNvPr id="0" name=""/>
        <dsp:cNvSpPr/>
      </dsp:nvSpPr>
      <dsp:spPr>
        <a:xfrm>
          <a:off x="241801" y="199771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What do you think of this tendency to borrow?</a:t>
          </a:r>
          <a:endParaRPr lang="en-US" sz="1600" kern="1200"/>
        </a:p>
      </dsp:txBody>
      <dsp:txXfrm>
        <a:off x="241801" y="1997713"/>
        <a:ext cx="1800000" cy="720000"/>
      </dsp:txXfrm>
    </dsp:sp>
    <dsp:sp modelId="{FEB45693-4CDF-4BDE-ADFE-376BC9330DFB}">
      <dsp:nvSpPr>
        <dsp:cNvPr id="0" name=""/>
        <dsp:cNvSpPr/>
      </dsp:nvSpPr>
      <dsp:spPr>
        <a:xfrm>
          <a:off x="2707801" y="557713"/>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E8EA3A-F15D-4DE7-9D3A-D989978E92DC}">
      <dsp:nvSpPr>
        <dsp:cNvPr id="0" name=""/>
        <dsp:cNvSpPr/>
      </dsp:nvSpPr>
      <dsp:spPr>
        <a:xfrm>
          <a:off x="2941801" y="791713"/>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5DD3FB-2071-44F6-A8D1-630C55A9D0BD}">
      <dsp:nvSpPr>
        <dsp:cNvPr id="0" name=""/>
        <dsp:cNvSpPr/>
      </dsp:nvSpPr>
      <dsp:spPr>
        <a:xfrm>
          <a:off x="2356801" y="199771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Is borrowing acceptable at this scale?</a:t>
          </a:r>
          <a:endParaRPr lang="en-US" sz="1600" kern="1200"/>
        </a:p>
      </dsp:txBody>
      <dsp:txXfrm>
        <a:off x="2356801" y="1997713"/>
        <a:ext cx="1800000" cy="720000"/>
      </dsp:txXfrm>
    </dsp:sp>
    <dsp:sp modelId="{CD2800EF-A3F3-4259-9FF1-41CE42A08809}">
      <dsp:nvSpPr>
        <dsp:cNvPr id="0" name=""/>
        <dsp:cNvSpPr/>
      </dsp:nvSpPr>
      <dsp:spPr>
        <a:xfrm>
          <a:off x="4822802" y="557713"/>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7F2057-8C1C-4B75-9676-54B46D414190}">
      <dsp:nvSpPr>
        <dsp:cNvPr id="0" name=""/>
        <dsp:cNvSpPr/>
      </dsp:nvSpPr>
      <dsp:spPr>
        <a:xfrm>
          <a:off x="5056802" y="791713"/>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534AE3-2738-4FF5-85A4-3034051C87D8}">
      <dsp:nvSpPr>
        <dsp:cNvPr id="0" name=""/>
        <dsp:cNvSpPr/>
      </dsp:nvSpPr>
      <dsp:spPr>
        <a:xfrm>
          <a:off x="4471802" y="199771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Who benefits from this system?</a:t>
          </a:r>
          <a:endParaRPr lang="en-US" sz="1600" kern="1200"/>
        </a:p>
      </dsp:txBody>
      <dsp:txXfrm>
        <a:off x="4471802" y="1997713"/>
        <a:ext cx="1800000" cy="720000"/>
      </dsp:txXfrm>
    </dsp:sp>
    <dsp:sp modelId="{BE9BC070-8F83-41D4-9AD1-4A92F2E7E02E}">
      <dsp:nvSpPr>
        <dsp:cNvPr id="0" name=""/>
        <dsp:cNvSpPr/>
      </dsp:nvSpPr>
      <dsp:spPr>
        <a:xfrm>
          <a:off x="1650301" y="3167713"/>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00B956-5B77-47CB-8C02-479C2B2DDA16}">
      <dsp:nvSpPr>
        <dsp:cNvPr id="0" name=""/>
        <dsp:cNvSpPr/>
      </dsp:nvSpPr>
      <dsp:spPr>
        <a:xfrm>
          <a:off x="1884301" y="3401713"/>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61A9E0-5BC2-4A6A-9810-DD8B308CF0E3}">
      <dsp:nvSpPr>
        <dsp:cNvPr id="0" name=""/>
        <dsp:cNvSpPr/>
      </dsp:nvSpPr>
      <dsp:spPr>
        <a:xfrm>
          <a:off x="1299301" y="460771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Who are the winners?</a:t>
          </a:r>
          <a:endParaRPr lang="en-US" sz="1600" kern="1200" dirty="0"/>
        </a:p>
      </dsp:txBody>
      <dsp:txXfrm>
        <a:off x="1299301" y="4607713"/>
        <a:ext cx="1800000" cy="720000"/>
      </dsp:txXfrm>
    </dsp:sp>
    <dsp:sp modelId="{1937A26B-81C6-412E-A247-4325E609EFB2}">
      <dsp:nvSpPr>
        <dsp:cNvPr id="0" name=""/>
        <dsp:cNvSpPr/>
      </dsp:nvSpPr>
      <dsp:spPr>
        <a:xfrm>
          <a:off x="3765302" y="3167713"/>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1FD66-8FAE-4901-81FC-3B32A62B75FF}">
      <dsp:nvSpPr>
        <dsp:cNvPr id="0" name=""/>
        <dsp:cNvSpPr/>
      </dsp:nvSpPr>
      <dsp:spPr>
        <a:xfrm>
          <a:off x="3999302" y="340171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87252A-A7E2-437D-9138-C41555FC40BA}">
      <dsp:nvSpPr>
        <dsp:cNvPr id="0" name=""/>
        <dsp:cNvSpPr/>
      </dsp:nvSpPr>
      <dsp:spPr>
        <a:xfrm>
          <a:off x="3414302" y="460771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Who are the losers?</a:t>
          </a:r>
          <a:endParaRPr lang="en-US" sz="1600" kern="1200"/>
        </a:p>
      </dsp:txBody>
      <dsp:txXfrm>
        <a:off x="3414302" y="4607713"/>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32465-48A7-4F1D-8CF3-7A7F6A9D1BDF}" type="datetimeFigureOut">
              <a:rPr lang="en-GB" smtClean="0"/>
              <a:t>18/10/2019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9C1284-8AC1-4DFF-908F-42FBAF8C0C39}" type="slidenum">
              <a:rPr lang="en-GB" smtClean="0"/>
              <a:t>‹#›</a:t>
            </a:fld>
            <a:endParaRPr lang="en-GB"/>
          </a:p>
        </p:txBody>
      </p:sp>
    </p:spTree>
    <p:extLst>
      <p:ext uri="{BB962C8B-B14F-4D97-AF65-F5344CB8AC3E}">
        <p14:creationId xmlns:p14="http://schemas.microsoft.com/office/powerpoint/2010/main" val="164422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1DCBCB-73BE-477E-A392-FEF3479FBBE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0017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9C1284-8AC1-4DFF-908F-42FBAF8C0C39}" type="slidenum">
              <a:rPr lang="en-GB" smtClean="0"/>
              <a:t>23</a:t>
            </a:fld>
            <a:endParaRPr lang="en-GB"/>
          </a:p>
        </p:txBody>
      </p:sp>
    </p:spTree>
    <p:extLst>
      <p:ext uri="{BB962C8B-B14F-4D97-AF65-F5344CB8AC3E}">
        <p14:creationId xmlns:p14="http://schemas.microsoft.com/office/powerpoint/2010/main" val="2033430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710076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756055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420490-6169-4875-B75D-36979769D95B}"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363801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D420490-6169-4875-B75D-36979769D95B}" type="datetimeFigureOut">
              <a:rPr lang="en-GB" smtClean="0"/>
              <a:t>18/10/2019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1152730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D420490-6169-4875-B75D-36979769D95B}" type="datetimeFigureOut">
              <a:rPr lang="en-GB" smtClean="0"/>
              <a:t>18/10/2019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3871053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D420490-6169-4875-B75D-36979769D95B}" type="datetimeFigureOut">
              <a:rPr lang="en-GB" smtClean="0"/>
              <a:t>18/10/2019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373575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420490-6169-4875-B75D-36979769D95B}" type="datetimeFigureOut">
              <a:rPr lang="en-GB" smtClean="0"/>
              <a:t>18/10/2019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1103969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420490-6169-4875-B75D-36979769D95B}" type="datetimeFigureOut">
              <a:rPr lang="en-GB" smtClean="0"/>
              <a:t>18/10/2019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3898649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420490-6169-4875-B75D-36979769D95B}" type="datetimeFigureOut">
              <a:rPr lang="en-GB" smtClean="0"/>
              <a:t>18/10/2019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349685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3559568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779433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420490-6169-4875-B75D-36979769D95B}" type="datetimeFigureOut">
              <a:rPr lang="en-GB" smtClean="0"/>
              <a:t>18/10/2019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BF788A-6A21-406E-AE50-4607C97363C0}" type="slidenum">
              <a:rPr lang="en-GB" smtClean="0"/>
              <a:t>‹#›</a:t>
            </a:fld>
            <a:endParaRPr lang="en-GB"/>
          </a:p>
        </p:txBody>
      </p:sp>
    </p:spTree>
    <p:extLst>
      <p:ext uri="{BB962C8B-B14F-4D97-AF65-F5344CB8AC3E}">
        <p14:creationId xmlns:p14="http://schemas.microsoft.com/office/powerpoint/2010/main" val="10349527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gov.uk/government/news/gross-domestic-product-gdp-what-it-means-and-why-it-matter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tatistics.about.com/od/Applications/a/Millions-Billions-And-Trillions.ht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ons.gov.uk/peoplepopulationandcommunity/wellbeing"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www.bankofengland.co.uk/knowledgebank/what-is-gdp"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ons.gov.uk/economy/governmentpublicsectorandtaxes/publicsectorfinance/bulletins/publicsectorfinances/july2019" TargetMode="External"/><Relationship Id="rId5" Type="http://schemas.openxmlformats.org/officeDocument/2006/relationships/hyperlink" Target="https://www.ons.gov.uk/economy/grossdomesticproductgdp" TargetMode="External"/><Relationship Id="rId4" Type="http://schemas.openxmlformats.org/officeDocument/2006/relationships/hyperlink" Target="https://www.ukpublicspending.co.uk/uk_national_debt_char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99BEA36-95EB-40E7-9BC1-E049FBCA1BCA}"/>
              </a:ext>
            </a:extLst>
          </p:cNvPr>
          <p:cNvPicPr>
            <a:picLocks noChangeAspect="1"/>
          </p:cNvPicPr>
          <p:nvPr/>
        </p:nvPicPr>
        <p:blipFill rotWithShape="1">
          <a:blip r:embed="rId2">
            <a:alphaModFix amt="50000"/>
          </a:blip>
          <a:srcRect t="5877" b="985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sz="8000" b="1" dirty="0">
                <a:solidFill>
                  <a:srgbClr val="FFFFFF"/>
                </a:solidFill>
              </a:rPr>
              <a:t>Gross Domestic Product</a:t>
            </a:r>
          </a:p>
        </p:txBody>
      </p:sp>
      <p:sp>
        <p:nvSpPr>
          <p:cNvPr id="3" name="Subtitle 2"/>
          <p:cNvSpPr>
            <a:spLocks noGrp="1"/>
          </p:cNvSpPr>
          <p:nvPr>
            <p:ph type="subTitle" idx="1"/>
          </p:nvPr>
        </p:nvSpPr>
        <p:spPr>
          <a:xfrm>
            <a:off x="1524000" y="4159404"/>
            <a:ext cx="9144000" cy="1098395"/>
          </a:xfrm>
        </p:spPr>
        <p:txBody>
          <a:bodyPr>
            <a:normAutofit/>
          </a:bodyPr>
          <a:lstStyle/>
          <a:p>
            <a:r>
              <a:rPr lang="en-GB">
                <a:solidFill>
                  <a:srgbClr val="FFFFFF"/>
                </a:solidFill>
              </a:rPr>
              <a:t>(GDP)</a:t>
            </a:r>
          </a:p>
        </p:txBody>
      </p:sp>
    </p:spTree>
    <p:extLst>
      <p:ext uri="{BB962C8B-B14F-4D97-AF65-F5344CB8AC3E}">
        <p14:creationId xmlns:p14="http://schemas.microsoft.com/office/powerpoint/2010/main" val="30508356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424C22C-0E08-4E15-B0CE-C25A1FBCEA7D}"/>
              </a:ext>
            </a:extLst>
          </p:cNvPr>
          <p:cNvPicPr>
            <a:picLocks noChangeAspect="1"/>
          </p:cNvPicPr>
          <p:nvPr/>
        </p:nvPicPr>
        <p:blipFill>
          <a:blip r:embed="rId2"/>
          <a:stretch>
            <a:fillRect/>
          </a:stretch>
        </p:blipFill>
        <p:spPr>
          <a:xfrm>
            <a:off x="85819" y="79899"/>
            <a:ext cx="12106181" cy="6809727"/>
          </a:xfrm>
          <a:prstGeom prst="rect">
            <a:avLst/>
          </a:prstGeom>
          <a:solidFill>
            <a:schemeClr val="tx1"/>
          </a:solidFill>
        </p:spPr>
      </p:pic>
      <p:sp>
        <p:nvSpPr>
          <p:cNvPr id="2" name="Title 1">
            <a:extLst>
              <a:ext uri="{FF2B5EF4-FFF2-40B4-BE49-F238E27FC236}">
                <a16:creationId xmlns:a16="http://schemas.microsoft.com/office/drawing/2014/main" id="{1393BD6E-1D8F-4773-A09B-6328C54BB1B7}"/>
              </a:ext>
            </a:extLst>
          </p:cNvPr>
          <p:cNvSpPr>
            <a:spLocks noGrp="1"/>
          </p:cNvSpPr>
          <p:nvPr>
            <p:ph type="title"/>
          </p:nvPr>
        </p:nvSpPr>
        <p:spPr>
          <a:xfrm>
            <a:off x="838200" y="79899"/>
            <a:ext cx="10515600" cy="1402673"/>
          </a:xfrm>
        </p:spPr>
        <p:txBody>
          <a:bodyPr>
            <a:normAutofit/>
          </a:bodyPr>
          <a:lstStyle/>
          <a:p>
            <a:pPr algn="r"/>
            <a:r>
              <a:rPr lang="en-GB" sz="6000" dirty="0">
                <a:solidFill>
                  <a:schemeClr val="bg1"/>
                </a:solidFill>
              </a:rPr>
              <a:t>Objectives</a:t>
            </a:r>
          </a:p>
        </p:txBody>
      </p:sp>
      <p:sp>
        <p:nvSpPr>
          <p:cNvPr id="3" name="Content Placeholder 2">
            <a:extLst>
              <a:ext uri="{FF2B5EF4-FFF2-40B4-BE49-F238E27FC236}">
                <a16:creationId xmlns:a16="http://schemas.microsoft.com/office/drawing/2014/main" id="{A2273EDC-A7F3-4C1E-8B06-8E31F835408D}"/>
              </a:ext>
            </a:extLst>
          </p:cNvPr>
          <p:cNvSpPr>
            <a:spLocks noGrp="1"/>
          </p:cNvSpPr>
          <p:nvPr>
            <p:ph idx="1"/>
          </p:nvPr>
        </p:nvSpPr>
        <p:spPr>
          <a:xfrm>
            <a:off x="385618" y="3174134"/>
            <a:ext cx="4275338" cy="3500977"/>
          </a:xfrm>
          <a:solidFill>
            <a:schemeClr val="tx1"/>
          </a:solidFill>
        </p:spPr>
        <p:txBody>
          <a:bodyPr/>
          <a:lstStyle/>
          <a:p>
            <a:r>
              <a:rPr lang="en-GB" dirty="0">
                <a:solidFill>
                  <a:schemeClr val="bg1"/>
                </a:solidFill>
              </a:rPr>
              <a:t>Define the meaning of Gross Domestic Product</a:t>
            </a:r>
          </a:p>
          <a:p>
            <a:r>
              <a:rPr lang="en-GB" dirty="0">
                <a:solidFill>
                  <a:schemeClr val="bg1"/>
                </a:solidFill>
              </a:rPr>
              <a:t>Explain how this concept is used</a:t>
            </a:r>
          </a:p>
          <a:p>
            <a:r>
              <a:rPr lang="en-GB" dirty="0">
                <a:solidFill>
                  <a:schemeClr val="bg1"/>
                </a:solidFill>
              </a:rPr>
              <a:t>Clarify issues and alternative ways to measure economic strength</a:t>
            </a:r>
          </a:p>
        </p:txBody>
      </p:sp>
    </p:spTree>
    <p:extLst>
      <p:ext uri="{BB962C8B-B14F-4D97-AF65-F5344CB8AC3E}">
        <p14:creationId xmlns:p14="http://schemas.microsoft.com/office/powerpoint/2010/main" val="43944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8B901-2B74-4FC7-ACF2-56A0CE79A208}"/>
              </a:ext>
            </a:extLst>
          </p:cNvPr>
          <p:cNvSpPr>
            <a:spLocks noGrp="1"/>
          </p:cNvSpPr>
          <p:nvPr>
            <p:ph type="title"/>
          </p:nvPr>
        </p:nvSpPr>
        <p:spPr/>
        <p:txBody>
          <a:bodyPr/>
          <a:lstStyle/>
          <a:p>
            <a:r>
              <a:rPr lang="en-GB" dirty="0"/>
              <a:t>GDP</a:t>
            </a:r>
          </a:p>
        </p:txBody>
      </p:sp>
      <p:sp>
        <p:nvSpPr>
          <p:cNvPr id="3" name="Content Placeholder 2">
            <a:extLst>
              <a:ext uri="{FF2B5EF4-FFF2-40B4-BE49-F238E27FC236}">
                <a16:creationId xmlns:a16="http://schemas.microsoft.com/office/drawing/2014/main" id="{74326A2F-0C28-4575-848E-756964516768}"/>
              </a:ext>
            </a:extLst>
          </p:cNvPr>
          <p:cNvSpPr>
            <a:spLocks noGrp="1"/>
          </p:cNvSpPr>
          <p:nvPr>
            <p:ph idx="1"/>
          </p:nvPr>
        </p:nvSpPr>
        <p:spPr>
          <a:xfrm>
            <a:off x="838200" y="1825625"/>
            <a:ext cx="6565777" cy="4351338"/>
          </a:xfrm>
        </p:spPr>
        <p:txBody>
          <a:bodyPr/>
          <a:lstStyle/>
          <a:p>
            <a:r>
              <a:rPr lang="en-GB" dirty="0"/>
              <a:t>Is a way to measure the size of a country’s economy</a:t>
            </a:r>
          </a:p>
          <a:p>
            <a:r>
              <a:rPr lang="en-GB" dirty="0"/>
              <a:t>The Office for National Statistics (ONS) collects heaps of data from companies</a:t>
            </a:r>
          </a:p>
          <a:p>
            <a:r>
              <a:rPr lang="en-GB" dirty="0"/>
              <a:t>GDP can be measured in three ways:</a:t>
            </a:r>
          </a:p>
          <a:p>
            <a:pPr lvl="1"/>
            <a:r>
              <a:rPr lang="en-US" dirty="0"/>
              <a:t>The total value of goods and services (‘output’) produced;</a:t>
            </a:r>
          </a:p>
          <a:p>
            <a:pPr lvl="1"/>
            <a:r>
              <a:rPr lang="en-US" dirty="0"/>
              <a:t>Everyone’s income;</a:t>
            </a:r>
          </a:p>
          <a:p>
            <a:pPr lvl="1"/>
            <a:r>
              <a:rPr lang="en-US" dirty="0"/>
              <a:t>Or what everyone in the country has spent.</a:t>
            </a:r>
            <a:endParaRPr lang="en-GB" dirty="0"/>
          </a:p>
          <a:p>
            <a:endParaRPr lang="en-GB" dirty="0"/>
          </a:p>
        </p:txBody>
      </p:sp>
      <p:sp>
        <p:nvSpPr>
          <p:cNvPr id="4" name="TextBox 3">
            <a:extLst>
              <a:ext uri="{FF2B5EF4-FFF2-40B4-BE49-F238E27FC236}">
                <a16:creationId xmlns:a16="http://schemas.microsoft.com/office/drawing/2014/main" id="{4D700B31-D7E2-4185-B923-9EE3F043FAA0}"/>
              </a:ext>
            </a:extLst>
          </p:cNvPr>
          <p:cNvSpPr txBox="1"/>
          <p:nvPr/>
        </p:nvSpPr>
        <p:spPr>
          <a:xfrm>
            <a:off x="8123068" y="6258757"/>
            <a:ext cx="3230732" cy="369332"/>
          </a:xfrm>
          <a:prstGeom prst="rect">
            <a:avLst/>
          </a:prstGeom>
          <a:noFill/>
        </p:spPr>
        <p:txBody>
          <a:bodyPr wrap="square" rtlCol="0">
            <a:spAutoFit/>
          </a:bodyPr>
          <a:lstStyle/>
          <a:p>
            <a:r>
              <a:rPr lang="en-GB" dirty="0"/>
              <a:t>Bank of England 2019</a:t>
            </a:r>
          </a:p>
        </p:txBody>
      </p:sp>
      <p:sp>
        <p:nvSpPr>
          <p:cNvPr id="5" name="Rectangle 4">
            <a:extLst>
              <a:ext uri="{FF2B5EF4-FFF2-40B4-BE49-F238E27FC236}">
                <a16:creationId xmlns:a16="http://schemas.microsoft.com/office/drawing/2014/main" id="{17ED6836-DA3E-420D-ACE5-8E14296C9344}"/>
              </a:ext>
            </a:extLst>
          </p:cNvPr>
          <p:cNvSpPr/>
          <p:nvPr/>
        </p:nvSpPr>
        <p:spPr>
          <a:xfrm>
            <a:off x="7403977" y="1074509"/>
            <a:ext cx="4191000" cy="4832092"/>
          </a:xfrm>
          <a:prstGeom prst="rect">
            <a:avLst/>
          </a:prstGeom>
          <a:solidFill>
            <a:srgbClr val="FFFF00"/>
          </a:solidFill>
          <a:ln w="38100">
            <a:solidFill>
              <a:schemeClr val="tx1"/>
            </a:solidFill>
          </a:ln>
        </p:spPr>
        <p:txBody>
          <a:bodyPr wrap="square">
            <a:spAutoFit/>
          </a:bodyPr>
          <a:lstStyle/>
          <a:p>
            <a:r>
              <a:rPr lang="en-US" sz="2800" dirty="0"/>
              <a:t>‘The economy’</a:t>
            </a:r>
          </a:p>
          <a:p>
            <a:endParaRPr lang="en-US" sz="2000" dirty="0"/>
          </a:p>
          <a:p>
            <a:r>
              <a:rPr lang="en-US" sz="2000" dirty="0"/>
              <a:t>At the macro national and international level, ‘the economy’ is the large set of production and consumption activities.</a:t>
            </a:r>
          </a:p>
          <a:p>
            <a:endParaRPr lang="en-US" sz="2000" dirty="0"/>
          </a:p>
          <a:p>
            <a:endParaRPr lang="en-US" sz="2000" dirty="0"/>
          </a:p>
          <a:p>
            <a:r>
              <a:rPr lang="en-US" sz="2000" dirty="0"/>
              <a:t>The </a:t>
            </a:r>
            <a:r>
              <a:rPr lang="en-US" sz="2000" u="sng" dirty="0"/>
              <a:t>production</a:t>
            </a:r>
            <a:r>
              <a:rPr lang="en-US" sz="2000" dirty="0"/>
              <a:t> and </a:t>
            </a:r>
            <a:r>
              <a:rPr lang="en-US" sz="2000" u="sng" dirty="0"/>
              <a:t>consumption</a:t>
            </a:r>
            <a:r>
              <a:rPr lang="en-US" sz="2000" dirty="0"/>
              <a:t> of goods and services are used to fulfill the needs of those living and operating within the economy.</a:t>
            </a:r>
          </a:p>
          <a:p>
            <a:endParaRPr lang="en-US" sz="2000" dirty="0"/>
          </a:p>
          <a:p>
            <a:r>
              <a:rPr lang="en-US" sz="2000" dirty="0"/>
              <a:t>This is also referred to as the economic system.</a:t>
            </a:r>
            <a:endParaRPr lang="en-GB" sz="2000" dirty="0"/>
          </a:p>
        </p:txBody>
      </p:sp>
    </p:spTree>
    <p:extLst>
      <p:ext uri="{BB962C8B-B14F-4D97-AF65-F5344CB8AC3E}">
        <p14:creationId xmlns:p14="http://schemas.microsoft.com/office/powerpoint/2010/main" val="75985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fade">
                                      <p:cBhvr>
                                        <p:cTn id="43" dur="1000"/>
                                        <p:tgtEl>
                                          <p:spTgt spid="5"/>
                                        </p:tgtEl>
                                      </p:cBhvr>
                                    </p:animEffect>
                                    <p:anim calcmode="lin" valueType="num">
                                      <p:cBhvr>
                                        <p:cTn id="44" dur="1000" fill="hold"/>
                                        <p:tgtEl>
                                          <p:spTgt spid="5"/>
                                        </p:tgtEl>
                                        <p:attrNameLst>
                                          <p:attrName>ppt_x</p:attrName>
                                        </p:attrNameLst>
                                      </p:cBhvr>
                                      <p:tavLst>
                                        <p:tav tm="0">
                                          <p:val>
                                            <p:strVal val="#ppt_x"/>
                                          </p:val>
                                        </p:tav>
                                        <p:tav tm="100000">
                                          <p:val>
                                            <p:strVal val="#ppt_x"/>
                                          </p:val>
                                        </p:tav>
                                      </p:tavLst>
                                    </p:anim>
                                    <p:anim calcmode="lin" valueType="num">
                                      <p:cBhvr>
                                        <p:cTn id="4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B87CC-F0F9-4814-A786-688338293F97}"/>
              </a:ext>
            </a:extLst>
          </p:cNvPr>
          <p:cNvSpPr>
            <a:spLocks noGrp="1"/>
          </p:cNvSpPr>
          <p:nvPr>
            <p:ph type="title"/>
          </p:nvPr>
        </p:nvSpPr>
        <p:spPr>
          <a:xfrm>
            <a:off x="838200" y="365125"/>
            <a:ext cx="6505575" cy="1325563"/>
          </a:xfrm>
        </p:spPr>
        <p:txBody>
          <a:bodyPr>
            <a:normAutofit/>
          </a:bodyPr>
          <a:lstStyle/>
          <a:p>
            <a:r>
              <a:rPr lang="en-GB" sz="6000" dirty="0"/>
              <a:t>GDP</a:t>
            </a:r>
          </a:p>
        </p:txBody>
      </p:sp>
      <p:sp>
        <p:nvSpPr>
          <p:cNvPr id="3" name="Content Placeholder 2">
            <a:extLst>
              <a:ext uri="{FF2B5EF4-FFF2-40B4-BE49-F238E27FC236}">
                <a16:creationId xmlns:a16="http://schemas.microsoft.com/office/drawing/2014/main" id="{BA854A20-4116-4F9E-B7AD-CD1FBC57CC90}"/>
              </a:ext>
            </a:extLst>
          </p:cNvPr>
          <p:cNvSpPr>
            <a:spLocks noGrp="1"/>
          </p:cNvSpPr>
          <p:nvPr>
            <p:ph idx="1"/>
          </p:nvPr>
        </p:nvSpPr>
        <p:spPr>
          <a:xfrm>
            <a:off x="838200" y="1825625"/>
            <a:ext cx="6505575" cy="4351338"/>
          </a:xfrm>
        </p:spPr>
        <p:txBody>
          <a:bodyPr>
            <a:normAutofit lnSpcReduction="10000"/>
          </a:bodyPr>
          <a:lstStyle/>
          <a:p>
            <a:r>
              <a:rPr lang="en-GB" dirty="0"/>
              <a:t>Household spending makes up two-thirds of GDP</a:t>
            </a:r>
          </a:p>
          <a:p>
            <a:r>
              <a:rPr lang="en-US" dirty="0"/>
              <a:t>When GDP goes up, the economy is growing – people are spending more and businesses may be expanding</a:t>
            </a:r>
          </a:p>
          <a:p>
            <a:r>
              <a:rPr lang="en-US" dirty="0"/>
              <a:t>So, GDP growth, or economic growth, is a key measure of a country’s economy</a:t>
            </a:r>
          </a:p>
          <a:p>
            <a:r>
              <a:rPr lang="en-US" dirty="0"/>
              <a:t>Implications for employment, the availability of money, food and goods</a:t>
            </a:r>
          </a:p>
          <a:p>
            <a:r>
              <a:rPr lang="en-US" dirty="0"/>
              <a:t>Expansive topic!</a:t>
            </a:r>
            <a:endParaRPr lang="en-GB" dirty="0"/>
          </a:p>
        </p:txBody>
      </p:sp>
      <p:pic>
        <p:nvPicPr>
          <p:cNvPr id="4" name="Picture 3">
            <a:extLst>
              <a:ext uri="{FF2B5EF4-FFF2-40B4-BE49-F238E27FC236}">
                <a16:creationId xmlns:a16="http://schemas.microsoft.com/office/drawing/2014/main" id="{B154CAB5-0B87-465F-8109-849666D4DE0E}"/>
              </a:ext>
            </a:extLst>
          </p:cNvPr>
          <p:cNvPicPr>
            <a:picLocks noChangeAspect="1"/>
          </p:cNvPicPr>
          <p:nvPr/>
        </p:nvPicPr>
        <p:blipFill rotWithShape="1">
          <a:blip r:embed="rId2"/>
          <a:srcRect t="579" b="12133"/>
          <a:stretch/>
        </p:blipFill>
        <p:spPr>
          <a:xfrm>
            <a:off x="7737635" y="-1"/>
            <a:ext cx="3555205" cy="6858001"/>
          </a:xfrm>
          <a:prstGeom prst="rect">
            <a:avLst/>
          </a:prstGeom>
        </p:spPr>
      </p:pic>
      <p:sp>
        <p:nvSpPr>
          <p:cNvPr id="9" name="Rectangle 8">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4853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6C54A-6A2A-4192-A3E3-0CFE6F6B9FD1}"/>
              </a:ext>
            </a:extLst>
          </p:cNvPr>
          <p:cNvSpPr>
            <a:spLocks noGrp="1"/>
          </p:cNvSpPr>
          <p:nvPr>
            <p:ph type="title"/>
          </p:nvPr>
        </p:nvSpPr>
        <p:spPr>
          <a:xfrm>
            <a:off x="838200" y="1"/>
            <a:ext cx="10515600" cy="1076960"/>
          </a:xfrm>
        </p:spPr>
        <p:txBody>
          <a:bodyPr/>
          <a:lstStyle/>
          <a:p>
            <a:r>
              <a:rPr lang="en-GB" dirty="0"/>
              <a:t>Gross Domestic Product (GDP)</a:t>
            </a:r>
          </a:p>
        </p:txBody>
      </p:sp>
      <p:sp>
        <p:nvSpPr>
          <p:cNvPr id="4" name="Rectangle 3">
            <a:extLst>
              <a:ext uri="{FF2B5EF4-FFF2-40B4-BE49-F238E27FC236}">
                <a16:creationId xmlns:a16="http://schemas.microsoft.com/office/drawing/2014/main" id="{711F33E1-022E-4B75-ACBC-F81520C00350}"/>
              </a:ext>
            </a:extLst>
          </p:cNvPr>
          <p:cNvSpPr/>
          <p:nvPr/>
        </p:nvSpPr>
        <p:spPr>
          <a:xfrm>
            <a:off x="528320" y="6001435"/>
            <a:ext cx="10922000" cy="369332"/>
          </a:xfrm>
          <a:prstGeom prst="rect">
            <a:avLst/>
          </a:prstGeom>
        </p:spPr>
        <p:txBody>
          <a:bodyPr wrap="square">
            <a:spAutoFit/>
          </a:bodyPr>
          <a:lstStyle/>
          <a:p>
            <a:r>
              <a:rPr lang="en-GB" dirty="0">
                <a:hlinkClick r:id="rId2"/>
              </a:rPr>
              <a:t>https://www.gov.uk/government/news/gross-domestic-product-gdp-what-it-means-and-why-it-matters</a:t>
            </a:r>
            <a:r>
              <a:rPr lang="en-GB" dirty="0"/>
              <a:t> </a:t>
            </a:r>
          </a:p>
        </p:txBody>
      </p:sp>
      <p:pic>
        <p:nvPicPr>
          <p:cNvPr id="5" name="Picture 4">
            <a:hlinkClick r:id="rId2"/>
            <a:extLst>
              <a:ext uri="{FF2B5EF4-FFF2-40B4-BE49-F238E27FC236}">
                <a16:creationId xmlns:a16="http://schemas.microsoft.com/office/drawing/2014/main" id="{6C52DE3E-2F8A-47E4-9EDA-C3990B542D91}"/>
              </a:ext>
            </a:extLst>
          </p:cNvPr>
          <p:cNvPicPr>
            <a:picLocks noChangeAspect="1"/>
          </p:cNvPicPr>
          <p:nvPr/>
        </p:nvPicPr>
        <p:blipFill>
          <a:blip r:embed="rId3"/>
          <a:stretch>
            <a:fillRect/>
          </a:stretch>
        </p:blipFill>
        <p:spPr>
          <a:xfrm>
            <a:off x="1576387" y="885825"/>
            <a:ext cx="9039225" cy="5086350"/>
          </a:xfrm>
          <a:prstGeom prst="rect">
            <a:avLst/>
          </a:prstGeom>
        </p:spPr>
      </p:pic>
    </p:spTree>
    <p:extLst>
      <p:ext uri="{BB962C8B-B14F-4D97-AF65-F5344CB8AC3E}">
        <p14:creationId xmlns:p14="http://schemas.microsoft.com/office/powerpoint/2010/main" val="1292203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sz="6000"/>
              <a:t>Annual spend compared to GDP</a:t>
            </a:r>
            <a:endParaRPr lang="en-GB" sz="6000" dirty="0"/>
          </a:p>
        </p:txBody>
      </p:sp>
      <p:sp>
        <p:nvSpPr>
          <p:cNvPr id="3" name="Content Placeholder 2"/>
          <p:cNvSpPr>
            <a:spLocks noGrp="1"/>
          </p:cNvSpPr>
          <p:nvPr>
            <p:ph idx="1"/>
          </p:nvPr>
        </p:nvSpPr>
        <p:spPr>
          <a:xfrm>
            <a:off x="838200" y="1623060"/>
            <a:ext cx="5802297" cy="4869815"/>
          </a:xfrm>
        </p:spPr>
        <p:txBody>
          <a:bodyPr>
            <a:normAutofit/>
          </a:bodyPr>
          <a:lstStyle/>
          <a:p>
            <a:r>
              <a:rPr lang="en-GB"/>
              <a:t>As a percentage of the total GDP how much does the UK government spend each year? E.g. 100% would mean we spend an amount equivalent to the total GDP each year</a:t>
            </a:r>
          </a:p>
          <a:p>
            <a:r>
              <a:rPr lang="en-GB"/>
              <a:t>What factors influence the pressure on the government to spend money?</a:t>
            </a:r>
          </a:p>
          <a:p>
            <a:r>
              <a:rPr lang="en-GB"/>
              <a:t>How has the annual percentage changed since 1900?</a:t>
            </a:r>
            <a:endParaRPr lang="en-GB" dirty="0"/>
          </a:p>
        </p:txBody>
      </p:sp>
      <p:sp>
        <p:nvSpPr>
          <p:cNvPr id="4" name="TextBox 3">
            <a:extLst>
              <a:ext uri="{FF2B5EF4-FFF2-40B4-BE49-F238E27FC236}">
                <a16:creationId xmlns:a16="http://schemas.microsoft.com/office/drawing/2014/main" id="{541DAD27-0EF8-48EC-920C-3AE4F8257683}"/>
              </a:ext>
            </a:extLst>
          </p:cNvPr>
          <p:cNvSpPr txBox="1"/>
          <p:nvPr/>
        </p:nvSpPr>
        <p:spPr>
          <a:xfrm>
            <a:off x="7584399" y="2212694"/>
            <a:ext cx="3629429" cy="2862322"/>
          </a:xfrm>
          <a:prstGeom prst="rect">
            <a:avLst/>
          </a:prstGeom>
          <a:solidFill>
            <a:srgbClr val="FFFF00"/>
          </a:solidFill>
          <a:ln w="3810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a:ln>
                  <a:noFill/>
                </a:ln>
                <a:solidFill>
                  <a:prstClr val="black"/>
                </a:solidFill>
                <a:effectLst/>
                <a:uLnTx/>
                <a:uFillTx/>
                <a:latin typeface="Calibri" panose="020F0502020204030204"/>
                <a:ea typeface="+mn-ea"/>
                <a:cs typeface="+mn-cs"/>
              </a:rPr>
              <a:t>The total value of all goods and services produced in a country in a given year</a:t>
            </a:r>
            <a:endPar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1837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37C11E3-80A4-4D09-AD86-8D4403CDA696}"/>
              </a:ext>
            </a:extLst>
          </p:cNvPr>
          <p:cNvSpPr>
            <a:spLocks noGrp="1"/>
          </p:cNvSpPr>
          <p:nvPr>
            <p:ph type="title"/>
          </p:nvPr>
        </p:nvSpPr>
        <p:spPr>
          <a:xfrm>
            <a:off x="443883" y="2745736"/>
            <a:ext cx="4447713" cy="1366528"/>
          </a:xfrm>
          <a:solidFill>
            <a:srgbClr val="FFFFFF"/>
          </a:solidFill>
          <a:ln w="25400" cap="sq">
            <a:solidFill>
              <a:srgbClr val="404040"/>
            </a:solidFill>
            <a:miter lim="800000"/>
          </a:ln>
        </p:spPr>
        <p:txBody>
          <a:bodyPr>
            <a:normAutofit/>
          </a:bodyPr>
          <a:lstStyle/>
          <a:p>
            <a:pPr algn="ctr"/>
            <a:r>
              <a:rPr lang="en-GB" sz="4000" dirty="0">
                <a:solidFill>
                  <a:srgbClr val="262626"/>
                </a:solidFill>
              </a:rPr>
              <a:t>Changes in annual spend v GDP</a:t>
            </a:r>
          </a:p>
        </p:txBody>
      </p:sp>
      <p:sp>
        <p:nvSpPr>
          <p:cNvPr id="3" name="Content Placeholder 2">
            <a:extLst>
              <a:ext uri="{FF2B5EF4-FFF2-40B4-BE49-F238E27FC236}">
                <a16:creationId xmlns:a16="http://schemas.microsoft.com/office/drawing/2014/main" id="{07C53732-8781-48AD-963E-2C59478AB2EB}"/>
              </a:ext>
            </a:extLst>
          </p:cNvPr>
          <p:cNvSpPr>
            <a:spLocks noGrp="1"/>
          </p:cNvSpPr>
          <p:nvPr>
            <p:ph idx="1"/>
          </p:nvPr>
        </p:nvSpPr>
        <p:spPr>
          <a:xfrm>
            <a:off x="5784980" y="429208"/>
            <a:ext cx="6186196" cy="6158204"/>
          </a:xfrm>
        </p:spPr>
        <p:txBody>
          <a:bodyPr anchor="ctr">
            <a:normAutofit/>
          </a:bodyPr>
          <a:lstStyle/>
          <a:p>
            <a:r>
              <a:rPr lang="en-GB" dirty="0"/>
              <a:t>1900: 30%</a:t>
            </a:r>
          </a:p>
          <a:p>
            <a:r>
              <a:rPr lang="en-GB" dirty="0"/>
              <a:t>1920: 140%</a:t>
            </a:r>
          </a:p>
          <a:p>
            <a:r>
              <a:rPr lang="en-GB" dirty="0"/>
              <a:t>1920s: 180%</a:t>
            </a:r>
          </a:p>
          <a:p>
            <a:r>
              <a:rPr lang="en-GB" dirty="0"/>
              <a:t>1930s: 160 – 180%</a:t>
            </a:r>
          </a:p>
          <a:p>
            <a:r>
              <a:rPr lang="en-GB" dirty="0"/>
              <a:t>1930 – 120%</a:t>
            </a:r>
          </a:p>
          <a:p>
            <a:r>
              <a:rPr lang="en-GB" dirty="0"/>
              <a:t>1945 – 240%</a:t>
            </a:r>
          </a:p>
          <a:p>
            <a:r>
              <a:rPr lang="en-US" dirty="0"/>
              <a:t>1950s: steady decline</a:t>
            </a:r>
          </a:p>
          <a:p>
            <a:r>
              <a:rPr lang="en-US" dirty="0"/>
              <a:t>1962: 100%</a:t>
            </a:r>
          </a:p>
          <a:p>
            <a:r>
              <a:rPr lang="en-US" dirty="0"/>
              <a:t>1970s: 50%</a:t>
            </a:r>
          </a:p>
          <a:p>
            <a:r>
              <a:rPr lang="en-US" dirty="0"/>
              <a:t>1985: 30%</a:t>
            </a:r>
          </a:p>
          <a:p>
            <a:r>
              <a:rPr lang="en-US" dirty="0"/>
              <a:t>1990s: 40%</a:t>
            </a:r>
          </a:p>
          <a:p>
            <a:r>
              <a:rPr lang="en-US" dirty="0"/>
              <a:t>2008: increase to 80%</a:t>
            </a:r>
          </a:p>
          <a:p>
            <a:endParaRPr lang="en-GB" sz="2200" dirty="0"/>
          </a:p>
        </p:txBody>
      </p:sp>
    </p:spTree>
    <p:extLst>
      <p:ext uri="{BB962C8B-B14F-4D97-AF65-F5344CB8AC3E}">
        <p14:creationId xmlns:p14="http://schemas.microsoft.com/office/powerpoint/2010/main" val="40454937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3467" y="640080"/>
            <a:ext cx="3096427" cy="5613236"/>
          </a:xfrm>
        </p:spPr>
        <p:txBody>
          <a:bodyPr anchor="ctr">
            <a:normAutofit/>
          </a:bodyPr>
          <a:lstStyle/>
          <a:p>
            <a:r>
              <a:rPr lang="en-GB">
                <a:solidFill>
                  <a:srgbClr val="FFFFFF"/>
                </a:solidFill>
              </a:rPr>
              <a:t>Annual spend compared to GDP</a:t>
            </a:r>
          </a:p>
        </p:txBody>
      </p:sp>
      <p:sp>
        <p:nvSpPr>
          <p:cNvPr id="3" name="Content Placeholder 2"/>
          <p:cNvSpPr>
            <a:spLocks noGrp="1"/>
          </p:cNvSpPr>
          <p:nvPr>
            <p:ph idx="1"/>
          </p:nvPr>
        </p:nvSpPr>
        <p:spPr>
          <a:xfrm>
            <a:off x="4435739" y="437775"/>
            <a:ext cx="7392655" cy="3695686"/>
          </a:xfrm>
        </p:spPr>
        <p:txBody>
          <a:bodyPr anchor="ctr">
            <a:noAutofit/>
          </a:bodyPr>
          <a:lstStyle/>
          <a:p>
            <a:r>
              <a:rPr lang="en-GB" sz="2400" dirty="0"/>
              <a:t>Countries borrow money and this measured as a proportion of their total GDP</a:t>
            </a:r>
          </a:p>
          <a:p>
            <a:r>
              <a:rPr lang="en-GB" sz="2400" dirty="0"/>
              <a:t>The proportion of government spend rose dramatically during the First and Second World Wars</a:t>
            </a:r>
          </a:p>
          <a:p>
            <a:r>
              <a:rPr lang="en-GB" sz="2400" dirty="0"/>
              <a:t>The ‘ratchet effect’ saw a hiking-up of the level of public expenditure</a:t>
            </a:r>
          </a:p>
          <a:p>
            <a:r>
              <a:rPr lang="en-GB" sz="2400" dirty="0"/>
              <a:t>WW2 in particular was followed by the birth of the modern welfare state</a:t>
            </a:r>
          </a:p>
          <a:p>
            <a:r>
              <a:rPr lang="en-GB" sz="2400" dirty="0"/>
              <a:t>From the 1970s </a:t>
            </a:r>
            <a:r>
              <a:rPr lang="en-US" sz="2400" dirty="0"/>
              <a:t>public spending as a proportion of GDP ranged between 48 per cent and 37 per cent</a:t>
            </a:r>
            <a:endParaRPr lang="en-GB" sz="2400" dirty="0"/>
          </a:p>
        </p:txBody>
      </p:sp>
      <p:pic>
        <p:nvPicPr>
          <p:cNvPr id="5" name="Picture 4">
            <a:extLst>
              <a:ext uri="{FF2B5EF4-FFF2-40B4-BE49-F238E27FC236}">
                <a16:creationId xmlns:a16="http://schemas.microsoft.com/office/drawing/2014/main" id="{8E6DBC34-417A-461B-B681-DC1564EE2312}"/>
              </a:ext>
            </a:extLst>
          </p:cNvPr>
          <p:cNvPicPr>
            <a:picLocks noChangeAspect="1"/>
          </p:cNvPicPr>
          <p:nvPr/>
        </p:nvPicPr>
        <p:blipFill>
          <a:blip r:embed="rId2"/>
          <a:stretch>
            <a:fillRect/>
          </a:stretch>
        </p:blipFill>
        <p:spPr>
          <a:xfrm>
            <a:off x="5153759" y="4249131"/>
            <a:ext cx="5820668" cy="2488335"/>
          </a:xfrm>
          <a:prstGeom prst="rect">
            <a:avLst/>
          </a:prstGeom>
        </p:spPr>
      </p:pic>
    </p:spTree>
    <p:extLst>
      <p:ext uri="{BB962C8B-B14F-4D97-AF65-F5344CB8AC3E}">
        <p14:creationId xmlns:p14="http://schemas.microsoft.com/office/powerpoint/2010/main" val="3152700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2810D-627E-468B-A32B-97FA56C5139D}"/>
              </a:ext>
            </a:extLst>
          </p:cNvPr>
          <p:cNvSpPr>
            <a:spLocks noGrp="1"/>
          </p:cNvSpPr>
          <p:nvPr>
            <p:ph type="title"/>
          </p:nvPr>
        </p:nvSpPr>
        <p:spPr>
          <a:xfrm>
            <a:off x="6537023" y="348724"/>
            <a:ext cx="5006336" cy="1325563"/>
          </a:xfrm>
        </p:spPr>
        <p:txBody>
          <a:bodyPr>
            <a:normAutofit/>
          </a:bodyPr>
          <a:lstStyle/>
          <a:p>
            <a:r>
              <a:rPr lang="en-GB" sz="5400" dirty="0"/>
              <a:t>Ratchet effect</a:t>
            </a:r>
          </a:p>
        </p:txBody>
      </p:sp>
      <p:sp>
        <p:nvSpPr>
          <p:cNvPr id="1028" name="Freeform: Shape 70">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A picture containing object, clock, umbrella&#10;&#10;Description automatically generated">
            <a:extLst>
              <a:ext uri="{FF2B5EF4-FFF2-40B4-BE49-F238E27FC236}">
                <a16:creationId xmlns:a16="http://schemas.microsoft.com/office/drawing/2014/main" id="{A76D0E0F-D3A1-4DA8-BE42-9B33271C4FF8}"/>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364241" y="1435991"/>
            <a:ext cx="4105275" cy="252022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77AED2D-BA3F-479B-8FDF-66D7972821F7}"/>
              </a:ext>
            </a:extLst>
          </p:cNvPr>
          <p:cNvSpPr>
            <a:spLocks noGrp="1"/>
          </p:cNvSpPr>
          <p:nvPr>
            <p:ph idx="1"/>
          </p:nvPr>
        </p:nvSpPr>
        <p:spPr>
          <a:xfrm>
            <a:off x="6658044" y="1562471"/>
            <a:ext cx="5006336" cy="4491196"/>
          </a:xfrm>
        </p:spPr>
        <p:txBody>
          <a:bodyPr anchor="t">
            <a:normAutofit lnSpcReduction="10000"/>
          </a:bodyPr>
          <a:lstStyle/>
          <a:p>
            <a:r>
              <a:rPr lang="en-GB" sz="2400" dirty="0"/>
              <a:t>This means that borrowing tends to remain at stubbornly high levels</a:t>
            </a:r>
          </a:p>
          <a:p>
            <a:r>
              <a:rPr lang="en-GB" sz="2400" dirty="0"/>
              <a:t>Also applies in the context of public expenditure e.g. pay increase over time</a:t>
            </a:r>
          </a:p>
          <a:p>
            <a:r>
              <a:rPr lang="en-GB" sz="2400" dirty="0"/>
              <a:t>15 years ago it was usual for public employees to receive annual pay rises of 3% or so (that was never enough, and unions always asked for double!)</a:t>
            </a:r>
          </a:p>
          <a:p>
            <a:r>
              <a:rPr lang="en-GB" sz="2400" dirty="0"/>
              <a:t>Once the rise is agreed it applies every year</a:t>
            </a:r>
          </a:p>
          <a:p>
            <a:r>
              <a:rPr lang="en-GB" sz="2400" dirty="0"/>
              <a:t>Further increases are compounded</a:t>
            </a:r>
          </a:p>
        </p:txBody>
      </p:sp>
    </p:spTree>
    <p:extLst>
      <p:ext uri="{BB962C8B-B14F-4D97-AF65-F5344CB8AC3E}">
        <p14:creationId xmlns:p14="http://schemas.microsoft.com/office/powerpoint/2010/main" val="33465048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8D557-A192-480A-B22D-42AF2AEE205D}"/>
              </a:ext>
            </a:extLst>
          </p:cNvPr>
          <p:cNvSpPr>
            <a:spLocks noGrp="1"/>
          </p:cNvSpPr>
          <p:nvPr>
            <p:ph type="title"/>
          </p:nvPr>
        </p:nvSpPr>
        <p:spPr>
          <a:xfrm>
            <a:off x="838200" y="365125"/>
            <a:ext cx="5791200" cy="1325563"/>
          </a:xfrm>
        </p:spPr>
        <p:txBody>
          <a:bodyPr/>
          <a:lstStyle/>
          <a:p>
            <a:r>
              <a:rPr lang="en-GB" dirty="0"/>
              <a:t>Opportunities to recalibrate</a:t>
            </a:r>
          </a:p>
        </p:txBody>
      </p:sp>
      <p:sp>
        <p:nvSpPr>
          <p:cNvPr id="3" name="Content Placeholder 2">
            <a:extLst>
              <a:ext uri="{FF2B5EF4-FFF2-40B4-BE49-F238E27FC236}">
                <a16:creationId xmlns:a16="http://schemas.microsoft.com/office/drawing/2014/main" id="{AC4138A2-1E95-4212-8545-D3C426EA6965}"/>
              </a:ext>
            </a:extLst>
          </p:cNvPr>
          <p:cNvSpPr>
            <a:spLocks noGrp="1"/>
          </p:cNvSpPr>
          <p:nvPr>
            <p:ph idx="1"/>
          </p:nvPr>
        </p:nvSpPr>
        <p:spPr>
          <a:xfrm>
            <a:off x="838200" y="1825625"/>
            <a:ext cx="5367291" cy="4351338"/>
          </a:xfrm>
        </p:spPr>
        <p:txBody>
          <a:bodyPr/>
          <a:lstStyle/>
          <a:p>
            <a:r>
              <a:rPr lang="en-GB" dirty="0"/>
              <a:t>Long-standing standing staff cost organisations more as they sit at the top of the pay-scale</a:t>
            </a:r>
          </a:p>
          <a:p>
            <a:r>
              <a:rPr lang="en-GB" dirty="0"/>
              <a:t>When they leave or retire new staff go to the bottom of the scale</a:t>
            </a:r>
          </a:p>
          <a:p>
            <a:r>
              <a:rPr lang="en-GB" dirty="0"/>
              <a:t>We might re-grade all positions in the organisation</a:t>
            </a:r>
          </a:p>
          <a:p>
            <a:r>
              <a:rPr lang="en-GB" dirty="0"/>
              <a:t>Review employer pensions contributions</a:t>
            </a:r>
          </a:p>
        </p:txBody>
      </p:sp>
      <p:pic>
        <p:nvPicPr>
          <p:cNvPr id="2050" name="Picture 2">
            <a:extLst>
              <a:ext uri="{FF2B5EF4-FFF2-40B4-BE49-F238E27FC236}">
                <a16:creationId xmlns:a16="http://schemas.microsoft.com/office/drawing/2014/main" id="{835036C7-AB6F-444E-AC55-311AA17B80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9400" y="0"/>
            <a:ext cx="5562600" cy="681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5954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050"/>
                                        </p:tgtEl>
                                        <p:attrNameLst>
                                          <p:attrName>style.visibility</p:attrName>
                                        </p:attrNameLst>
                                      </p:cBhvr>
                                      <p:to>
                                        <p:strVal val="visible"/>
                                      </p:to>
                                    </p:set>
                                    <p:animEffect transition="in" filter="fade">
                                      <p:cBhvr>
                                        <p:cTn id="31" dur="1000"/>
                                        <p:tgtEl>
                                          <p:spTgt spid="2050"/>
                                        </p:tgtEl>
                                      </p:cBhvr>
                                    </p:animEffect>
                                    <p:anim calcmode="lin" valueType="num">
                                      <p:cBhvr>
                                        <p:cTn id="32" dur="1000" fill="hold"/>
                                        <p:tgtEl>
                                          <p:spTgt spid="2050"/>
                                        </p:tgtEl>
                                        <p:attrNameLst>
                                          <p:attrName>ppt_x</p:attrName>
                                        </p:attrNameLst>
                                      </p:cBhvr>
                                      <p:tavLst>
                                        <p:tav tm="0">
                                          <p:val>
                                            <p:strVal val="#ppt_x"/>
                                          </p:val>
                                        </p:tav>
                                        <p:tav tm="100000">
                                          <p:val>
                                            <p:strVal val="#ppt_x"/>
                                          </p:val>
                                        </p:tav>
                                      </p:tavLst>
                                    </p:anim>
                                    <p:anim calcmode="lin" valueType="num">
                                      <p:cBhvr>
                                        <p:cTn id="33"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842F1F-D4FB-45C8-8C14-68D82B67EE96}"/>
              </a:ext>
            </a:extLst>
          </p:cNvPr>
          <p:cNvPicPr>
            <a:picLocks noChangeAspect="1"/>
          </p:cNvPicPr>
          <p:nvPr/>
        </p:nvPicPr>
        <p:blipFill>
          <a:blip r:embed="rId2"/>
          <a:stretch>
            <a:fillRect/>
          </a:stretch>
        </p:blipFill>
        <p:spPr>
          <a:xfrm>
            <a:off x="74644" y="-41988"/>
            <a:ext cx="4804038" cy="6858000"/>
          </a:xfrm>
          <a:prstGeom prst="rect">
            <a:avLst/>
          </a:prstGeom>
        </p:spPr>
      </p:pic>
      <p:pic>
        <p:nvPicPr>
          <p:cNvPr id="5" name="Picture 4">
            <a:extLst>
              <a:ext uri="{FF2B5EF4-FFF2-40B4-BE49-F238E27FC236}">
                <a16:creationId xmlns:a16="http://schemas.microsoft.com/office/drawing/2014/main" id="{A6C12FAC-68B3-4446-9C19-C9E01369E8E0}"/>
              </a:ext>
            </a:extLst>
          </p:cNvPr>
          <p:cNvPicPr>
            <a:picLocks noChangeAspect="1"/>
          </p:cNvPicPr>
          <p:nvPr/>
        </p:nvPicPr>
        <p:blipFill>
          <a:blip r:embed="rId3"/>
          <a:stretch>
            <a:fillRect/>
          </a:stretch>
        </p:blipFill>
        <p:spPr>
          <a:xfrm>
            <a:off x="6866102" y="0"/>
            <a:ext cx="4793512" cy="6858000"/>
          </a:xfrm>
          <a:prstGeom prst="rect">
            <a:avLst/>
          </a:prstGeom>
        </p:spPr>
      </p:pic>
      <p:pic>
        <p:nvPicPr>
          <p:cNvPr id="6" name="Picture 5">
            <a:extLst>
              <a:ext uri="{FF2B5EF4-FFF2-40B4-BE49-F238E27FC236}">
                <a16:creationId xmlns:a16="http://schemas.microsoft.com/office/drawing/2014/main" id="{AE664288-9A00-47DF-A138-E73EAF818DAE}"/>
              </a:ext>
            </a:extLst>
          </p:cNvPr>
          <p:cNvPicPr>
            <a:picLocks noChangeAspect="1"/>
          </p:cNvPicPr>
          <p:nvPr/>
        </p:nvPicPr>
        <p:blipFill>
          <a:blip r:embed="rId4"/>
          <a:stretch>
            <a:fillRect/>
          </a:stretch>
        </p:blipFill>
        <p:spPr>
          <a:xfrm>
            <a:off x="1848756" y="41988"/>
            <a:ext cx="4705350" cy="6781800"/>
          </a:xfrm>
          <a:prstGeom prst="rect">
            <a:avLst/>
          </a:prstGeom>
        </p:spPr>
      </p:pic>
    </p:spTree>
    <p:extLst>
      <p:ext uri="{BB962C8B-B14F-4D97-AF65-F5344CB8AC3E}">
        <p14:creationId xmlns:p14="http://schemas.microsoft.com/office/powerpoint/2010/main" val="2458091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1CBD912-2CAB-41C0-892D-382986CB1FF5}"/>
              </a:ext>
            </a:extLst>
          </p:cNvPr>
          <p:cNvSpPr>
            <a:spLocks noGrp="1"/>
          </p:cNvSpPr>
          <p:nvPr>
            <p:ph type="title"/>
          </p:nvPr>
        </p:nvSpPr>
        <p:spPr>
          <a:xfrm>
            <a:off x="556532" y="643467"/>
            <a:ext cx="11210925" cy="744836"/>
          </a:xfrm>
        </p:spPr>
        <p:txBody>
          <a:bodyPr>
            <a:normAutofit/>
          </a:bodyPr>
          <a:lstStyle/>
          <a:p>
            <a:pPr algn="ctr"/>
            <a:r>
              <a:rPr lang="en-GB" dirty="0">
                <a:solidFill>
                  <a:schemeClr val="bg1"/>
                </a:solidFill>
              </a:rPr>
              <a:t>UK Total Government Debt in the 20</a:t>
            </a:r>
            <a:r>
              <a:rPr lang="en-GB" baseline="30000" dirty="0">
                <a:solidFill>
                  <a:schemeClr val="bg1"/>
                </a:solidFill>
              </a:rPr>
              <a:t>th</a:t>
            </a:r>
            <a:r>
              <a:rPr lang="en-GB" dirty="0">
                <a:solidFill>
                  <a:schemeClr val="bg1"/>
                </a:solidFill>
              </a:rPr>
              <a:t> Century</a:t>
            </a:r>
          </a:p>
        </p:txBody>
      </p:sp>
      <p:pic>
        <p:nvPicPr>
          <p:cNvPr id="4" name="Picture 3">
            <a:extLst>
              <a:ext uri="{FF2B5EF4-FFF2-40B4-BE49-F238E27FC236}">
                <a16:creationId xmlns:a16="http://schemas.microsoft.com/office/drawing/2014/main" id="{C5CAB1BC-BC2D-4883-AE67-CBAAAC7897D1}"/>
              </a:ext>
            </a:extLst>
          </p:cNvPr>
          <p:cNvPicPr>
            <a:picLocks noChangeAspect="1"/>
          </p:cNvPicPr>
          <p:nvPr/>
        </p:nvPicPr>
        <p:blipFill>
          <a:blip r:embed="rId2"/>
          <a:stretch>
            <a:fillRect/>
          </a:stretch>
        </p:blipFill>
        <p:spPr>
          <a:xfrm>
            <a:off x="28424" y="1624519"/>
            <a:ext cx="12163576" cy="4895838"/>
          </a:xfrm>
          <a:prstGeom prst="rect">
            <a:avLst/>
          </a:prstGeom>
        </p:spPr>
      </p:pic>
    </p:spTree>
    <p:extLst>
      <p:ext uri="{BB962C8B-B14F-4D97-AF65-F5344CB8AC3E}">
        <p14:creationId xmlns:p14="http://schemas.microsoft.com/office/powerpoint/2010/main" val="2920987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4DC3A5-7A5E-4AD0-B146-BEBEC2BA8753}"/>
              </a:ext>
            </a:extLst>
          </p:cNvPr>
          <p:cNvSpPr>
            <a:spLocks noGrp="1"/>
          </p:cNvSpPr>
          <p:nvPr>
            <p:ph type="title"/>
          </p:nvPr>
        </p:nvSpPr>
        <p:spPr>
          <a:xfrm>
            <a:off x="556532" y="643467"/>
            <a:ext cx="11210925" cy="744836"/>
          </a:xfrm>
        </p:spPr>
        <p:txBody>
          <a:bodyPr vert="horz" lIns="91440" tIns="45720" rIns="91440" bIns="45720" rtlCol="0" anchor="ctr">
            <a:noAutofit/>
          </a:bodyPr>
          <a:lstStyle/>
          <a:p>
            <a:pPr algn="ctr"/>
            <a:r>
              <a:rPr lang="en-US" sz="5400" dirty="0">
                <a:solidFill>
                  <a:schemeClr val="bg1"/>
                </a:solidFill>
              </a:rPr>
              <a:t>Government debt</a:t>
            </a:r>
            <a:endParaRPr lang="en-US" sz="5400" kern="1200" dirty="0">
              <a:solidFill>
                <a:schemeClr val="bg1"/>
              </a:solidFill>
              <a:latin typeface="+mj-lt"/>
              <a:ea typeface="+mj-ea"/>
              <a:cs typeface="+mj-cs"/>
            </a:endParaRPr>
          </a:p>
        </p:txBody>
      </p:sp>
      <p:pic>
        <p:nvPicPr>
          <p:cNvPr id="4" name="Picture 3">
            <a:extLst>
              <a:ext uri="{FF2B5EF4-FFF2-40B4-BE49-F238E27FC236}">
                <a16:creationId xmlns:a16="http://schemas.microsoft.com/office/drawing/2014/main" id="{E75508D8-8AF7-461F-A317-0B54846159C2}"/>
              </a:ext>
            </a:extLst>
          </p:cNvPr>
          <p:cNvPicPr>
            <a:picLocks noChangeAspect="1"/>
          </p:cNvPicPr>
          <p:nvPr/>
        </p:nvPicPr>
        <p:blipFill>
          <a:blip r:embed="rId2"/>
          <a:stretch>
            <a:fillRect/>
          </a:stretch>
        </p:blipFill>
        <p:spPr>
          <a:xfrm>
            <a:off x="1087120" y="1405453"/>
            <a:ext cx="10741089" cy="5289987"/>
          </a:xfrm>
          <a:prstGeom prst="rect">
            <a:avLst/>
          </a:prstGeom>
        </p:spPr>
      </p:pic>
    </p:spTree>
    <p:extLst>
      <p:ext uri="{BB962C8B-B14F-4D97-AF65-F5344CB8AC3E}">
        <p14:creationId xmlns:p14="http://schemas.microsoft.com/office/powerpoint/2010/main" val="4058264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97867-1F36-4E38-85FD-FB1CE94A6C4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F5E7211-0BB3-4CFC-A3A5-0FE91E9C16AB}"/>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0F1AEFC-B832-4664-8333-45C9A3710CDE}"/>
              </a:ext>
            </a:extLst>
          </p:cNvPr>
          <p:cNvPicPr>
            <a:picLocks noChangeAspect="1"/>
          </p:cNvPicPr>
          <p:nvPr/>
        </p:nvPicPr>
        <p:blipFill>
          <a:blip r:embed="rId2"/>
          <a:stretch>
            <a:fillRect/>
          </a:stretch>
        </p:blipFill>
        <p:spPr>
          <a:xfrm>
            <a:off x="1194740" y="0"/>
            <a:ext cx="9802519" cy="6858000"/>
          </a:xfrm>
          <a:prstGeom prst="rect">
            <a:avLst/>
          </a:prstGeom>
        </p:spPr>
      </p:pic>
    </p:spTree>
    <p:extLst>
      <p:ext uri="{BB962C8B-B14F-4D97-AF65-F5344CB8AC3E}">
        <p14:creationId xmlns:p14="http://schemas.microsoft.com/office/powerpoint/2010/main" val="4136936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 increased dramatically after the banking crisis</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93190" y="1167897"/>
            <a:ext cx="7854921" cy="5361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3353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4023EF-0A2F-424E-AA41-87E3A9D795F8}"/>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1F5AB051-7D4D-4CB2-B6AA-16C2403A32AC}"/>
              </a:ext>
            </a:extLst>
          </p:cNvPr>
          <p:cNvPicPr>
            <a:picLocks noChangeAspect="1"/>
          </p:cNvPicPr>
          <p:nvPr/>
        </p:nvPicPr>
        <p:blipFill>
          <a:blip r:embed="rId2"/>
          <a:stretch>
            <a:fillRect/>
          </a:stretch>
        </p:blipFill>
        <p:spPr>
          <a:xfrm>
            <a:off x="1810926" y="0"/>
            <a:ext cx="8570148" cy="6858000"/>
          </a:xfrm>
          <a:prstGeom prst="rect">
            <a:avLst/>
          </a:prstGeom>
        </p:spPr>
      </p:pic>
    </p:spTree>
    <p:extLst>
      <p:ext uri="{BB962C8B-B14F-4D97-AF65-F5344CB8AC3E}">
        <p14:creationId xmlns:p14="http://schemas.microsoft.com/office/powerpoint/2010/main" val="541616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F42E94-4560-442A-8850-8BF561709BE3}"/>
              </a:ext>
            </a:extLst>
          </p:cNvPr>
          <p:cNvPicPr>
            <a:picLocks noChangeAspect="1"/>
          </p:cNvPicPr>
          <p:nvPr/>
        </p:nvPicPr>
        <p:blipFill>
          <a:blip r:embed="rId2"/>
          <a:stretch>
            <a:fillRect/>
          </a:stretch>
        </p:blipFill>
        <p:spPr>
          <a:xfrm>
            <a:off x="2968069" y="0"/>
            <a:ext cx="6255862" cy="6858000"/>
          </a:xfrm>
          <a:prstGeom prst="rect">
            <a:avLst/>
          </a:prstGeom>
        </p:spPr>
      </p:pic>
      <p:sp>
        <p:nvSpPr>
          <p:cNvPr id="4" name="TextBox 3">
            <a:extLst>
              <a:ext uri="{FF2B5EF4-FFF2-40B4-BE49-F238E27FC236}">
                <a16:creationId xmlns:a16="http://schemas.microsoft.com/office/drawing/2014/main" id="{5387CC38-5646-48D6-91E7-9E6555138D25}"/>
              </a:ext>
            </a:extLst>
          </p:cNvPr>
          <p:cNvSpPr txBox="1"/>
          <p:nvPr/>
        </p:nvSpPr>
        <p:spPr>
          <a:xfrm>
            <a:off x="9223931" y="2090172"/>
            <a:ext cx="2859212" cy="2677656"/>
          </a:xfrm>
          <a:prstGeom prst="rect">
            <a:avLst/>
          </a:prstGeom>
          <a:noFill/>
        </p:spPr>
        <p:txBody>
          <a:bodyPr wrap="square" rtlCol="0">
            <a:spAutoFit/>
          </a:bodyPr>
          <a:lstStyle/>
          <a:p>
            <a:r>
              <a:rPr lang="en-GB" sz="2400" dirty="0"/>
              <a:t>Global GDP is estimated to be in the region of $90 trillion</a:t>
            </a:r>
          </a:p>
          <a:p>
            <a:endParaRPr lang="en-GB" sz="2400" dirty="0"/>
          </a:p>
          <a:p>
            <a:r>
              <a:rPr lang="en-GB" sz="2400" dirty="0"/>
              <a:t>How much is a trillion?</a:t>
            </a:r>
          </a:p>
        </p:txBody>
      </p:sp>
    </p:spTree>
    <p:extLst>
      <p:ext uri="{BB962C8B-B14F-4D97-AF65-F5344CB8AC3E}">
        <p14:creationId xmlns:p14="http://schemas.microsoft.com/office/powerpoint/2010/main" val="1354540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9080" y="1004929"/>
            <a:ext cx="4047744" cy="5786199"/>
          </a:xfrm>
          <a:prstGeom prst="rect">
            <a:avLst/>
          </a:prstGeom>
          <a:ln w="3810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Millions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First consider a million: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million is a thousand thousands.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million is a 1 with six zeros after it, denoted by 1,000,000.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million seconds is about 11 and a half days.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million pennies stacked on top of each other would make a tower nearly a mile high.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•If you earn $45,000 a year, it would take 22 years to amass a fortune of one million dollars.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million ants would weigh a little over six pounds.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million dollars divided evenly among the U.S. population would mean everyone in the United States would receive about one third of one cent.</a:t>
            </a:r>
          </a:p>
        </p:txBody>
      </p:sp>
      <p:sp>
        <p:nvSpPr>
          <p:cNvPr id="5" name="Rectangle 4"/>
          <p:cNvSpPr/>
          <p:nvPr/>
        </p:nvSpPr>
        <p:spPr>
          <a:xfrm>
            <a:off x="4447032" y="582966"/>
            <a:ext cx="3901440" cy="6063198"/>
          </a:xfrm>
          <a:prstGeom prst="rect">
            <a:avLst/>
          </a:prstGeom>
          <a:ln w="3810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Billions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Next up is one billion: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billion is a thousand millions.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billion is a 1 with nine zeros after it, denoted by 1,000,000,000.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billion seconds is about 31 and a half years.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billion pennies stacked on top of each other would make a tower almost 870 miles high.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•If you earn $45,000 a year, it would take 22,000 years to amass a fortune of one billion dollars.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billion ants would weight over 3 tons - a little less than the weight of an elephant.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billion dollars divided equally among the U.S. population would mean that everyone in the United States would receive about $3.33.</a:t>
            </a:r>
          </a:p>
        </p:txBody>
      </p:sp>
      <p:sp>
        <p:nvSpPr>
          <p:cNvPr id="6" name="Rectangle 5"/>
          <p:cNvSpPr/>
          <p:nvPr/>
        </p:nvSpPr>
        <p:spPr>
          <a:xfrm>
            <a:off x="8488680" y="153198"/>
            <a:ext cx="3617976" cy="6340197"/>
          </a:xfrm>
          <a:prstGeom prst="rect">
            <a:avLst/>
          </a:prstGeom>
          <a:ln w="3810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0000"/>
                </a:solidFill>
                <a:effectLst/>
                <a:uLnTx/>
                <a:uFillTx/>
                <a:latin typeface="Calibri" panose="020F0502020204030204"/>
                <a:ea typeface="+mn-ea"/>
                <a:cs typeface="+mn-cs"/>
              </a:rPr>
              <a:t>Trillions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0000"/>
                </a:solidFill>
                <a:effectLst/>
                <a:uLnTx/>
                <a:uFillTx/>
                <a:latin typeface="Calibri" panose="020F0502020204030204"/>
                <a:ea typeface="+mn-ea"/>
                <a:cs typeface="+mn-cs"/>
              </a:rPr>
              <a:t>After this is a trillion: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0000"/>
                </a:solidFill>
                <a:effectLst/>
                <a:uLnTx/>
                <a:uFillTx/>
                <a:latin typeface="Calibri" panose="020F0502020204030204"/>
                <a:ea typeface="+mn-ea"/>
                <a:cs typeface="+mn-cs"/>
              </a:rPr>
              <a:t>•One trillion is a thousand billions, or equivalently a million millions.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•It is a 1 with twelve zeros after it, denoted by 1,000,000,000,000.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trillion seconds is over 31 thousand years.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trillion pennies stacked on top of each other would make a tower about 870,000 miles high - the same distance obtained by going to the moon, back to earth, then to the moon again.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trillion ants would weigh over 3000 tons.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 trillion dollars divided evenly among the U.S. population would mean that everyone in the United States would receive a little over $3000.</a:t>
            </a:r>
          </a:p>
        </p:txBody>
      </p:sp>
      <p:sp>
        <p:nvSpPr>
          <p:cNvPr id="7" name="Rectangle 6"/>
          <p:cNvSpPr/>
          <p:nvPr/>
        </p:nvSpPr>
        <p:spPr>
          <a:xfrm>
            <a:off x="259080" y="144983"/>
            <a:ext cx="4620768" cy="24622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http://statistics.about.com/od/Applications/a/Millions-Billions-And-Trillions.htm</a:t>
            </a:r>
            <a:r>
              <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3606915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A2D30089-DCC8-46AE-9B89-B34EE44F1A16}"/>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Perspectives?</a:t>
            </a:r>
          </a:p>
        </p:txBody>
      </p:sp>
      <p:graphicFrame>
        <p:nvGraphicFramePr>
          <p:cNvPr id="6" name="Content Placeholder 3">
            <a:extLst>
              <a:ext uri="{FF2B5EF4-FFF2-40B4-BE49-F238E27FC236}">
                <a16:creationId xmlns:a16="http://schemas.microsoft.com/office/drawing/2014/main" id="{29CDDAF6-21E4-4298-98EF-13EE184D43AA}"/>
              </a:ext>
            </a:extLst>
          </p:cNvPr>
          <p:cNvGraphicFramePr>
            <a:graphicFrameLocks noGrp="1"/>
          </p:cNvGraphicFramePr>
          <p:nvPr>
            <p:ph idx="1"/>
            <p:extLst>
              <p:ext uri="{D42A27DB-BD31-4B8C-83A1-F6EECF244321}">
                <p14:modId xmlns:p14="http://schemas.microsoft.com/office/powerpoint/2010/main" val="302891009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9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A4CC9A1C-2D5B-429F-84FF-BF9CD761442B}"/>
                                            </p:graphicEl>
                                          </p:spTgt>
                                        </p:tgtEl>
                                        <p:attrNameLst>
                                          <p:attrName>style.visibility</p:attrName>
                                        </p:attrNameLst>
                                      </p:cBhvr>
                                      <p:to>
                                        <p:strVal val="visible"/>
                                      </p:to>
                                    </p:set>
                                    <p:anim calcmode="lin" valueType="num">
                                      <p:cBhvr additive="base">
                                        <p:cTn id="7" dur="500" fill="hold"/>
                                        <p:tgtEl>
                                          <p:spTgt spid="6">
                                            <p:graphicEl>
                                              <a:dgm id="{A4CC9A1C-2D5B-429F-84FF-BF9CD761442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A4CC9A1C-2D5B-429F-84FF-BF9CD761442B}"/>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graphicEl>
                                              <a:dgm id="{6EA596ED-A5B1-4EBF-9CBB-4366C331D048}"/>
                                            </p:graphicEl>
                                          </p:spTgt>
                                        </p:tgtEl>
                                        <p:attrNameLst>
                                          <p:attrName>style.visibility</p:attrName>
                                        </p:attrNameLst>
                                      </p:cBhvr>
                                      <p:to>
                                        <p:strVal val="visible"/>
                                      </p:to>
                                    </p:set>
                                    <p:anim calcmode="lin" valueType="num">
                                      <p:cBhvr additive="base">
                                        <p:cTn id="11" dur="500" fill="hold"/>
                                        <p:tgtEl>
                                          <p:spTgt spid="6">
                                            <p:graphicEl>
                                              <a:dgm id="{6EA596ED-A5B1-4EBF-9CBB-4366C331D048}"/>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graphicEl>
                                              <a:dgm id="{6EA596ED-A5B1-4EBF-9CBB-4366C331D048}"/>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graphicEl>
                                              <a:dgm id="{05DC1B51-00C5-410E-BA12-7F593E40B082}"/>
                                            </p:graphicEl>
                                          </p:spTgt>
                                        </p:tgtEl>
                                        <p:attrNameLst>
                                          <p:attrName>style.visibility</p:attrName>
                                        </p:attrNameLst>
                                      </p:cBhvr>
                                      <p:to>
                                        <p:strVal val="visible"/>
                                      </p:to>
                                    </p:set>
                                    <p:anim calcmode="lin" valueType="num">
                                      <p:cBhvr additive="base">
                                        <p:cTn id="15" dur="500" fill="hold"/>
                                        <p:tgtEl>
                                          <p:spTgt spid="6">
                                            <p:graphicEl>
                                              <a:dgm id="{05DC1B51-00C5-410E-BA12-7F593E40B082}"/>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graphicEl>
                                              <a:dgm id="{05DC1B51-00C5-410E-BA12-7F593E40B082}"/>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6">
                                            <p:graphicEl>
                                              <a:dgm id="{98E8EA3A-F15D-4DE7-9D3A-D989978E92DC}"/>
                                            </p:graphicEl>
                                          </p:spTgt>
                                        </p:tgtEl>
                                        <p:attrNameLst>
                                          <p:attrName>style.visibility</p:attrName>
                                        </p:attrNameLst>
                                      </p:cBhvr>
                                      <p:to>
                                        <p:strVal val="visible"/>
                                      </p:to>
                                    </p:set>
                                    <p:anim calcmode="lin" valueType="num">
                                      <p:cBhvr additive="base">
                                        <p:cTn id="21" dur="500" fill="hold"/>
                                        <p:tgtEl>
                                          <p:spTgt spid="6">
                                            <p:graphicEl>
                                              <a:dgm id="{98E8EA3A-F15D-4DE7-9D3A-D989978E92DC}"/>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graphicEl>
                                              <a:dgm id="{98E8EA3A-F15D-4DE7-9D3A-D989978E92DC}"/>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6">
                                            <p:graphicEl>
                                              <a:dgm id="{FEB45693-4CDF-4BDE-ADFE-376BC9330DFB}"/>
                                            </p:graphicEl>
                                          </p:spTgt>
                                        </p:tgtEl>
                                        <p:attrNameLst>
                                          <p:attrName>style.visibility</p:attrName>
                                        </p:attrNameLst>
                                      </p:cBhvr>
                                      <p:to>
                                        <p:strVal val="visible"/>
                                      </p:to>
                                    </p:set>
                                    <p:anim calcmode="lin" valueType="num">
                                      <p:cBhvr additive="base">
                                        <p:cTn id="25" dur="500" fill="hold"/>
                                        <p:tgtEl>
                                          <p:spTgt spid="6">
                                            <p:graphicEl>
                                              <a:dgm id="{FEB45693-4CDF-4BDE-ADFE-376BC9330DFB}"/>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FEB45693-4CDF-4BDE-ADFE-376BC9330DFB}"/>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graphicEl>
                                              <a:dgm id="{2E5DD3FB-2071-44F6-A8D1-630C55A9D0BD}"/>
                                            </p:graphicEl>
                                          </p:spTgt>
                                        </p:tgtEl>
                                        <p:attrNameLst>
                                          <p:attrName>style.visibility</p:attrName>
                                        </p:attrNameLst>
                                      </p:cBhvr>
                                      <p:to>
                                        <p:strVal val="visible"/>
                                      </p:to>
                                    </p:set>
                                    <p:anim calcmode="lin" valueType="num">
                                      <p:cBhvr additive="base">
                                        <p:cTn id="29" dur="500" fill="hold"/>
                                        <p:tgtEl>
                                          <p:spTgt spid="6">
                                            <p:graphicEl>
                                              <a:dgm id="{2E5DD3FB-2071-44F6-A8D1-630C55A9D0BD}"/>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graphicEl>
                                              <a:dgm id="{2E5DD3FB-2071-44F6-A8D1-630C55A9D0BD}"/>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6">
                                            <p:graphicEl>
                                              <a:dgm id="{CD2800EF-A3F3-4259-9FF1-41CE42A08809}"/>
                                            </p:graphicEl>
                                          </p:spTgt>
                                        </p:tgtEl>
                                        <p:attrNameLst>
                                          <p:attrName>style.visibility</p:attrName>
                                        </p:attrNameLst>
                                      </p:cBhvr>
                                      <p:to>
                                        <p:strVal val="visible"/>
                                      </p:to>
                                    </p:set>
                                    <p:anim calcmode="lin" valueType="num">
                                      <p:cBhvr additive="base">
                                        <p:cTn id="35" dur="500" fill="hold"/>
                                        <p:tgtEl>
                                          <p:spTgt spid="6">
                                            <p:graphicEl>
                                              <a:dgm id="{CD2800EF-A3F3-4259-9FF1-41CE42A08809}"/>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graphicEl>
                                              <a:dgm id="{CD2800EF-A3F3-4259-9FF1-41CE42A08809}"/>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6">
                                            <p:graphicEl>
                                              <a:dgm id="{D37F2057-8C1C-4B75-9676-54B46D414190}"/>
                                            </p:graphicEl>
                                          </p:spTgt>
                                        </p:tgtEl>
                                        <p:attrNameLst>
                                          <p:attrName>style.visibility</p:attrName>
                                        </p:attrNameLst>
                                      </p:cBhvr>
                                      <p:to>
                                        <p:strVal val="visible"/>
                                      </p:to>
                                    </p:set>
                                    <p:anim calcmode="lin" valueType="num">
                                      <p:cBhvr additive="base">
                                        <p:cTn id="39" dur="500" fill="hold"/>
                                        <p:tgtEl>
                                          <p:spTgt spid="6">
                                            <p:graphicEl>
                                              <a:dgm id="{D37F2057-8C1C-4B75-9676-54B46D414190}"/>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6">
                                            <p:graphicEl>
                                              <a:dgm id="{D37F2057-8C1C-4B75-9676-54B46D414190}"/>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6">
                                            <p:graphicEl>
                                              <a:dgm id="{D5534AE3-2738-4FF5-85A4-3034051C87D8}"/>
                                            </p:graphicEl>
                                          </p:spTgt>
                                        </p:tgtEl>
                                        <p:attrNameLst>
                                          <p:attrName>style.visibility</p:attrName>
                                        </p:attrNameLst>
                                      </p:cBhvr>
                                      <p:to>
                                        <p:strVal val="visible"/>
                                      </p:to>
                                    </p:set>
                                    <p:anim calcmode="lin" valueType="num">
                                      <p:cBhvr additive="base">
                                        <p:cTn id="43" dur="500" fill="hold"/>
                                        <p:tgtEl>
                                          <p:spTgt spid="6">
                                            <p:graphicEl>
                                              <a:dgm id="{D5534AE3-2738-4FF5-85A4-3034051C87D8}"/>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graphicEl>
                                              <a:dgm id="{D5534AE3-2738-4FF5-85A4-3034051C87D8}"/>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graphicEl>
                                              <a:dgm id="{3900B956-5B77-47CB-8C02-479C2B2DDA16}"/>
                                            </p:graphicEl>
                                          </p:spTgt>
                                        </p:tgtEl>
                                        <p:attrNameLst>
                                          <p:attrName>style.visibility</p:attrName>
                                        </p:attrNameLst>
                                      </p:cBhvr>
                                      <p:to>
                                        <p:strVal val="visible"/>
                                      </p:to>
                                    </p:set>
                                    <p:anim calcmode="lin" valueType="num">
                                      <p:cBhvr additive="base">
                                        <p:cTn id="49" dur="500" fill="hold"/>
                                        <p:tgtEl>
                                          <p:spTgt spid="6">
                                            <p:graphicEl>
                                              <a:dgm id="{3900B956-5B77-47CB-8C02-479C2B2DDA16}"/>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graphicEl>
                                              <a:dgm id="{3900B956-5B77-47CB-8C02-479C2B2DDA16}"/>
                                            </p:graphic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6">
                                            <p:graphicEl>
                                              <a:dgm id="{BE9BC070-8F83-41D4-9AD1-4A92F2E7E02E}"/>
                                            </p:graphicEl>
                                          </p:spTgt>
                                        </p:tgtEl>
                                        <p:attrNameLst>
                                          <p:attrName>style.visibility</p:attrName>
                                        </p:attrNameLst>
                                      </p:cBhvr>
                                      <p:to>
                                        <p:strVal val="visible"/>
                                      </p:to>
                                    </p:set>
                                    <p:anim calcmode="lin" valueType="num">
                                      <p:cBhvr additive="base">
                                        <p:cTn id="53" dur="500" fill="hold"/>
                                        <p:tgtEl>
                                          <p:spTgt spid="6">
                                            <p:graphicEl>
                                              <a:dgm id="{BE9BC070-8F83-41D4-9AD1-4A92F2E7E02E}"/>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6">
                                            <p:graphicEl>
                                              <a:dgm id="{BE9BC070-8F83-41D4-9AD1-4A92F2E7E02E}"/>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6">
                                            <p:graphicEl>
                                              <a:dgm id="{B461A9E0-5BC2-4A6A-9810-DD8B308CF0E3}"/>
                                            </p:graphicEl>
                                          </p:spTgt>
                                        </p:tgtEl>
                                        <p:attrNameLst>
                                          <p:attrName>style.visibility</p:attrName>
                                        </p:attrNameLst>
                                      </p:cBhvr>
                                      <p:to>
                                        <p:strVal val="visible"/>
                                      </p:to>
                                    </p:set>
                                    <p:anim calcmode="lin" valueType="num">
                                      <p:cBhvr additive="base">
                                        <p:cTn id="57" dur="500" fill="hold"/>
                                        <p:tgtEl>
                                          <p:spTgt spid="6">
                                            <p:graphicEl>
                                              <a:dgm id="{B461A9E0-5BC2-4A6A-9810-DD8B308CF0E3}"/>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6">
                                            <p:graphicEl>
                                              <a:dgm id="{B461A9E0-5BC2-4A6A-9810-DD8B308CF0E3}"/>
                                            </p:graphic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6">
                                            <p:graphicEl>
                                              <a:dgm id="{5121FD66-8FAE-4901-81FC-3B32A62B75FF}"/>
                                            </p:graphicEl>
                                          </p:spTgt>
                                        </p:tgtEl>
                                        <p:attrNameLst>
                                          <p:attrName>style.visibility</p:attrName>
                                        </p:attrNameLst>
                                      </p:cBhvr>
                                      <p:to>
                                        <p:strVal val="visible"/>
                                      </p:to>
                                    </p:set>
                                    <p:anim calcmode="lin" valueType="num">
                                      <p:cBhvr additive="base">
                                        <p:cTn id="63" dur="500" fill="hold"/>
                                        <p:tgtEl>
                                          <p:spTgt spid="6">
                                            <p:graphicEl>
                                              <a:dgm id="{5121FD66-8FAE-4901-81FC-3B32A62B75FF}"/>
                                            </p:graphicEl>
                                          </p:spTgt>
                                        </p:tgtEl>
                                        <p:attrNameLst>
                                          <p:attrName>ppt_x</p:attrName>
                                        </p:attrNameLst>
                                      </p:cBhvr>
                                      <p:tavLst>
                                        <p:tav tm="0">
                                          <p:val>
                                            <p:strVal val="#ppt_x"/>
                                          </p:val>
                                        </p:tav>
                                        <p:tav tm="100000">
                                          <p:val>
                                            <p:strVal val="#ppt_x"/>
                                          </p:val>
                                        </p:tav>
                                      </p:tavLst>
                                    </p:anim>
                                    <p:anim calcmode="lin" valueType="num">
                                      <p:cBhvr additive="base">
                                        <p:cTn id="64" dur="500" fill="hold"/>
                                        <p:tgtEl>
                                          <p:spTgt spid="6">
                                            <p:graphicEl>
                                              <a:dgm id="{5121FD66-8FAE-4901-81FC-3B32A62B75FF}"/>
                                            </p:graphic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6">
                                            <p:graphicEl>
                                              <a:dgm id="{1937A26B-81C6-412E-A247-4325E609EFB2}"/>
                                            </p:graphicEl>
                                          </p:spTgt>
                                        </p:tgtEl>
                                        <p:attrNameLst>
                                          <p:attrName>style.visibility</p:attrName>
                                        </p:attrNameLst>
                                      </p:cBhvr>
                                      <p:to>
                                        <p:strVal val="visible"/>
                                      </p:to>
                                    </p:set>
                                    <p:anim calcmode="lin" valueType="num">
                                      <p:cBhvr additive="base">
                                        <p:cTn id="67" dur="500" fill="hold"/>
                                        <p:tgtEl>
                                          <p:spTgt spid="6">
                                            <p:graphicEl>
                                              <a:dgm id="{1937A26B-81C6-412E-A247-4325E609EFB2}"/>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graphicEl>
                                              <a:dgm id="{1937A26B-81C6-412E-A247-4325E609EFB2}"/>
                                            </p:graphic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6">
                                            <p:graphicEl>
                                              <a:dgm id="{1987252A-A7E2-437D-9138-C41555FC40BA}"/>
                                            </p:graphicEl>
                                          </p:spTgt>
                                        </p:tgtEl>
                                        <p:attrNameLst>
                                          <p:attrName>style.visibility</p:attrName>
                                        </p:attrNameLst>
                                      </p:cBhvr>
                                      <p:to>
                                        <p:strVal val="visible"/>
                                      </p:to>
                                    </p:set>
                                    <p:anim calcmode="lin" valueType="num">
                                      <p:cBhvr additive="base">
                                        <p:cTn id="71" dur="500" fill="hold"/>
                                        <p:tgtEl>
                                          <p:spTgt spid="6">
                                            <p:graphicEl>
                                              <a:dgm id="{1987252A-A7E2-437D-9138-C41555FC40BA}"/>
                                            </p:graphicEl>
                                          </p:spTgt>
                                        </p:tgtEl>
                                        <p:attrNameLst>
                                          <p:attrName>ppt_x</p:attrName>
                                        </p:attrNameLst>
                                      </p:cBhvr>
                                      <p:tavLst>
                                        <p:tav tm="0">
                                          <p:val>
                                            <p:strVal val="#ppt_x"/>
                                          </p:val>
                                        </p:tav>
                                        <p:tav tm="100000">
                                          <p:val>
                                            <p:strVal val="#ppt_x"/>
                                          </p:val>
                                        </p:tav>
                                      </p:tavLst>
                                    </p:anim>
                                    <p:anim calcmode="lin" valueType="num">
                                      <p:cBhvr additive="base">
                                        <p:cTn id="72" dur="500" fill="hold"/>
                                        <p:tgtEl>
                                          <p:spTgt spid="6">
                                            <p:graphicEl>
                                              <a:dgm id="{1987252A-A7E2-437D-9138-C41555FC40B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F76F066-D7E0-4435-AA6D-B61DF4E67734}"/>
              </a:ext>
            </a:extLst>
          </p:cNvPr>
          <p:cNvSpPr/>
          <p:nvPr/>
        </p:nvSpPr>
        <p:spPr>
          <a:xfrm>
            <a:off x="10193920" y="5969779"/>
            <a:ext cx="1205779" cy="369332"/>
          </a:xfrm>
          <a:prstGeom prst="rect">
            <a:avLst/>
          </a:prstGeom>
        </p:spPr>
        <p:txBody>
          <a:bodyPr wrap="none">
            <a:spAutoFit/>
          </a:bodyPr>
          <a:lstStyle/>
          <a:p>
            <a:r>
              <a:rPr lang="en-GB" dirty="0"/>
              <a:t>(BoE 2019)</a:t>
            </a:r>
          </a:p>
        </p:txBody>
      </p:sp>
      <p:sp>
        <p:nvSpPr>
          <p:cNvPr id="6" name="Title 5">
            <a:extLst>
              <a:ext uri="{FF2B5EF4-FFF2-40B4-BE49-F238E27FC236}">
                <a16:creationId xmlns:a16="http://schemas.microsoft.com/office/drawing/2014/main" id="{FBDD55BF-A949-45F0-BA21-90EA1C112E8C}"/>
              </a:ext>
            </a:extLst>
          </p:cNvPr>
          <p:cNvSpPr>
            <a:spLocks noGrp="1"/>
          </p:cNvSpPr>
          <p:nvPr>
            <p:ph type="title"/>
          </p:nvPr>
        </p:nvSpPr>
        <p:spPr/>
        <p:txBody>
          <a:bodyPr/>
          <a:lstStyle/>
          <a:p>
            <a:r>
              <a:rPr lang="en-GB" dirty="0"/>
              <a:t>GDP does not provide the full picture</a:t>
            </a:r>
          </a:p>
        </p:txBody>
      </p:sp>
      <p:sp>
        <p:nvSpPr>
          <p:cNvPr id="7" name="Content Placeholder 6">
            <a:extLst>
              <a:ext uri="{FF2B5EF4-FFF2-40B4-BE49-F238E27FC236}">
                <a16:creationId xmlns:a16="http://schemas.microsoft.com/office/drawing/2014/main" id="{CC5ABDD7-12DA-4377-9FB7-1C3B413443AB}"/>
              </a:ext>
            </a:extLst>
          </p:cNvPr>
          <p:cNvSpPr>
            <a:spLocks noGrp="1"/>
          </p:cNvSpPr>
          <p:nvPr>
            <p:ph idx="1"/>
          </p:nvPr>
        </p:nvSpPr>
        <p:spPr/>
        <p:txBody>
          <a:bodyPr>
            <a:normAutofit/>
          </a:bodyPr>
          <a:lstStyle/>
          <a:p>
            <a:r>
              <a:rPr lang="en-US" dirty="0"/>
              <a:t>‘GDP growth, however, is not the whole story when gauging how well economies are doing.</a:t>
            </a:r>
          </a:p>
          <a:p>
            <a:r>
              <a:rPr lang="en-US" dirty="0"/>
              <a:t>To begin with, some things have a lot of value but are not captured in GDP because no money changes hands. Caring for an elderly relative would be one example of this. As Einstein once said, “Not all that can be counted counts”.</a:t>
            </a:r>
          </a:p>
          <a:p>
            <a:r>
              <a:rPr lang="en-US" dirty="0"/>
              <a:t>GDP also doesn’t tell us anything about how evenly income is split across the population. Growth could mean everyone becoming better off or just the richest segment getting even richer. In practice it usually lies somewhere between the two.</a:t>
            </a:r>
          </a:p>
          <a:p>
            <a:endParaRPr lang="en-GB" dirty="0"/>
          </a:p>
        </p:txBody>
      </p:sp>
    </p:spTree>
    <p:extLst>
      <p:ext uri="{BB962C8B-B14F-4D97-AF65-F5344CB8AC3E}">
        <p14:creationId xmlns:p14="http://schemas.microsoft.com/office/powerpoint/2010/main" val="2476150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B8E0022-68B9-4255-862E-3CBBFBF0E95E}"/>
              </a:ext>
            </a:extLst>
          </p:cNvPr>
          <p:cNvSpPr>
            <a:spLocks noGrp="1"/>
          </p:cNvSpPr>
          <p:nvPr>
            <p:ph type="title"/>
          </p:nvPr>
        </p:nvSpPr>
        <p:spPr/>
        <p:txBody>
          <a:bodyPr/>
          <a:lstStyle/>
          <a:p>
            <a:r>
              <a:rPr lang="en-US" dirty="0"/>
              <a:t>GDP does not provide the full picture</a:t>
            </a:r>
            <a:endParaRPr lang="en-GB" dirty="0"/>
          </a:p>
        </p:txBody>
      </p:sp>
      <p:sp>
        <p:nvSpPr>
          <p:cNvPr id="4" name="Content Placeholder 3">
            <a:extLst>
              <a:ext uri="{FF2B5EF4-FFF2-40B4-BE49-F238E27FC236}">
                <a16:creationId xmlns:a16="http://schemas.microsoft.com/office/drawing/2014/main" id="{E376D205-6E3A-4D00-961E-4EDF01F23882}"/>
              </a:ext>
            </a:extLst>
          </p:cNvPr>
          <p:cNvSpPr>
            <a:spLocks noGrp="1"/>
          </p:cNvSpPr>
          <p:nvPr>
            <p:ph idx="1"/>
          </p:nvPr>
        </p:nvSpPr>
        <p:spPr/>
        <p:txBody>
          <a:bodyPr/>
          <a:lstStyle/>
          <a:p>
            <a:r>
              <a:rPr lang="en-US" dirty="0"/>
              <a:t>Next, it helps to bear in mind changes in the size of the population. If UK GDP rose by 2% next year, but the population grew by 4%, then average income per person would actually have fallen.</a:t>
            </a:r>
          </a:p>
          <a:p>
            <a:endParaRPr lang="en-US" dirty="0"/>
          </a:p>
          <a:p>
            <a:r>
              <a:rPr lang="en-US" dirty="0"/>
              <a:t>Finally, there are things which raise GDP that don’t make the country better off. War is one example (a lot of money is spent, so GDP goes up). Or if a large chunk of the Amazon rainforest was cut down in one week, then you’d get a sharp rise in GDP from the sales of timber but at huge environmental cost.’ </a:t>
            </a:r>
          </a:p>
          <a:p>
            <a:endParaRPr lang="en-GB" dirty="0"/>
          </a:p>
        </p:txBody>
      </p:sp>
      <p:sp>
        <p:nvSpPr>
          <p:cNvPr id="5" name="Rectangle 4">
            <a:extLst>
              <a:ext uri="{FF2B5EF4-FFF2-40B4-BE49-F238E27FC236}">
                <a16:creationId xmlns:a16="http://schemas.microsoft.com/office/drawing/2014/main" id="{4821C849-C957-4E60-B5FC-B5B8A5C4C44F}"/>
              </a:ext>
            </a:extLst>
          </p:cNvPr>
          <p:cNvSpPr/>
          <p:nvPr/>
        </p:nvSpPr>
        <p:spPr>
          <a:xfrm>
            <a:off x="10193920" y="5969779"/>
            <a:ext cx="1205779" cy="369332"/>
          </a:xfrm>
          <a:prstGeom prst="rect">
            <a:avLst/>
          </a:prstGeom>
        </p:spPr>
        <p:txBody>
          <a:bodyPr wrap="none">
            <a:spAutoFit/>
          </a:bodyPr>
          <a:lstStyle/>
          <a:p>
            <a:r>
              <a:rPr lang="en-GB" dirty="0"/>
              <a:t>(BoE 2019)</a:t>
            </a:r>
          </a:p>
        </p:txBody>
      </p:sp>
    </p:spTree>
    <p:extLst>
      <p:ext uri="{BB962C8B-B14F-4D97-AF65-F5344CB8AC3E}">
        <p14:creationId xmlns:p14="http://schemas.microsoft.com/office/powerpoint/2010/main" val="239497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B0CC5-6410-44A3-BADF-727E20BFE1F5}"/>
              </a:ext>
            </a:extLst>
          </p:cNvPr>
          <p:cNvSpPr>
            <a:spLocks noGrp="1"/>
          </p:cNvSpPr>
          <p:nvPr>
            <p:ph type="title"/>
          </p:nvPr>
        </p:nvSpPr>
        <p:spPr/>
        <p:txBody>
          <a:bodyPr/>
          <a:lstStyle/>
          <a:p>
            <a:r>
              <a:rPr lang="en-GB" dirty="0"/>
              <a:t>More human measures?</a:t>
            </a:r>
          </a:p>
        </p:txBody>
      </p:sp>
      <p:pic>
        <p:nvPicPr>
          <p:cNvPr id="3" name="Picture 2">
            <a:hlinkClick r:id="rId2"/>
            <a:extLst>
              <a:ext uri="{FF2B5EF4-FFF2-40B4-BE49-F238E27FC236}">
                <a16:creationId xmlns:a16="http://schemas.microsoft.com/office/drawing/2014/main" id="{B5A49AD5-EC8E-4D1A-AD14-C87078624EF2}"/>
              </a:ext>
            </a:extLst>
          </p:cNvPr>
          <p:cNvPicPr>
            <a:picLocks noChangeAspect="1"/>
          </p:cNvPicPr>
          <p:nvPr/>
        </p:nvPicPr>
        <p:blipFill>
          <a:blip r:embed="rId3"/>
          <a:stretch>
            <a:fillRect/>
          </a:stretch>
        </p:blipFill>
        <p:spPr>
          <a:xfrm>
            <a:off x="1495425" y="1546080"/>
            <a:ext cx="9201150" cy="5095875"/>
          </a:xfrm>
          <a:prstGeom prst="rect">
            <a:avLst/>
          </a:prstGeom>
        </p:spPr>
      </p:pic>
    </p:spTree>
    <p:extLst>
      <p:ext uri="{BB962C8B-B14F-4D97-AF65-F5344CB8AC3E}">
        <p14:creationId xmlns:p14="http://schemas.microsoft.com/office/powerpoint/2010/main" val="36085006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Bank of England (2019) What is GDP? available at </a:t>
            </a:r>
            <a:r>
              <a:rPr lang="en-US" dirty="0">
                <a:hlinkClick r:id="rId3"/>
              </a:rPr>
              <a:t>https://www.bankofengland.co.uk/knowledgebank/what-is-gdp</a:t>
            </a:r>
            <a:r>
              <a:rPr lang="en-US" dirty="0"/>
              <a:t> </a:t>
            </a:r>
          </a:p>
          <a:p>
            <a:r>
              <a:rPr lang="en-US" dirty="0" err="1"/>
              <a:t>Chantrill</a:t>
            </a:r>
            <a:r>
              <a:rPr lang="en-US" dirty="0"/>
              <a:t> C (2019) UK Total Government Debt Since 1692, available at </a:t>
            </a:r>
            <a:r>
              <a:rPr lang="en-US" dirty="0">
                <a:hlinkClick r:id="rId4"/>
              </a:rPr>
              <a:t>https://www.ukpublicspending.co.uk/uk_national_debt_chart.html</a:t>
            </a:r>
            <a:r>
              <a:rPr lang="en-US" dirty="0"/>
              <a:t> </a:t>
            </a:r>
          </a:p>
          <a:p>
            <a:r>
              <a:rPr lang="en-US" dirty="0"/>
              <a:t>Office for National Statistics (2019) Gross Domestic Product, available at </a:t>
            </a:r>
            <a:r>
              <a:rPr lang="en-US" dirty="0">
                <a:hlinkClick r:id="rId5"/>
              </a:rPr>
              <a:t>https://www.ons.gov.uk/economy/grossdomesticproductgdp</a:t>
            </a:r>
            <a:r>
              <a:rPr lang="en-US" dirty="0"/>
              <a:t> </a:t>
            </a:r>
          </a:p>
          <a:p>
            <a:r>
              <a:rPr lang="en-US" dirty="0"/>
              <a:t>Office for National Statistics (2019a) Public Sector Finances, UK, 21st August 2019, available at </a:t>
            </a:r>
            <a:r>
              <a:rPr lang="en-US" dirty="0">
                <a:hlinkClick r:id="rId6"/>
              </a:rPr>
              <a:t>https://www.ons.gov.uk/economy/governmentpublicsectorandtaxes/publicsectorfinance/bulletins/publicsectorfinances/july2019</a:t>
            </a:r>
            <a:r>
              <a:rPr lang="en-US" dirty="0"/>
              <a:t>  </a:t>
            </a:r>
          </a:p>
          <a:p>
            <a:endParaRPr lang="en-GB" dirty="0"/>
          </a:p>
        </p:txBody>
      </p:sp>
    </p:spTree>
    <p:extLst>
      <p:ext uri="{BB962C8B-B14F-4D97-AF65-F5344CB8AC3E}">
        <p14:creationId xmlns:p14="http://schemas.microsoft.com/office/powerpoint/2010/main" val="35058296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1402</Words>
  <Application>Microsoft Office PowerPoint</Application>
  <PresentationFormat>Widescreen</PresentationFormat>
  <Paragraphs>124</Paragraphs>
  <Slides>23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Gross Domestic Product</vt:lpstr>
      <vt:lpstr>Objectives</vt:lpstr>
      <vt:lpstr>GDP</vt:lpstr>
      <vt:lpstr>GDP</vt:lpstr>
      <vt:lpstr>Gross Domestic Product (GDP)</vt:lpstr>
      <vt:lpstr>Annual spend compared to GDP</vt:lpstr>
      <vt:lpstr>Changes in annual spend v GDP</vt:lpstr>
      <vt:lpstr>Annual spend compared to GDP</vt:lpstr>
      <vt:lpstr>Ratchet effect</vt:lpstr>
      <vt:lpstr>Opportunities to recalibrate</vt:lpstr>
      <vt:lpstr>PowerPoint Presentation</vt:lpstr>
      <vt:lpstr>UK Total Government Debt in the 20th Century</vt:lpstr>
      <vt:lpstr>Government debt</vt:lpstr>
      <vt:lpstr>PowerPoint Presentation</vt:lpstr>
      <vt:lpstr>Debt increased dramatically after the banking crisis</vt:lpstr>
      <vt:lpstr>PowerPoint Presentation</vt:lpstr>
      <vt:lpstr>PowerPoint Presentation</vt:lpstr>
      <vt:lpstr>PowerPoint Presentation</vt:lpstr>
      <vt:lpstr>Perspectives?</vt:lpstr>
      <vt:lpstr>GDP does not provide the full picture</vt:lpstr>
      <vt:lpstr>GDP does not provide the full picture</vt:lpstr>
      <vt:lpstr>More human measures?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Gross Domestic Product</dc:title>
  <dc:creator>Mike Durke</dc:creator>
  <cp:lastModifiedBy>Mike Durke</cp:lastModifiedBy>
  <cp:revision>7</cp:revision>
  <dcterms:created xsi:type="dcterms:W3CDTF">2019-09-19T11:28:05Z</dcterms:created>
  <dcterms:modified xsi:type="dcterms:W3CDTF">2019-10-18T10:24:40Z</dcterms:modified>
</cp:coreProperties>
</file>