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0" r:id="rId1"/>
  </p:sldMasterIdLst>
  <p:notesMasterIdLst>
    <p:notesMasterId r:id="rId9"/>
  </p:notesMasterIdLst>
  <p:sldIdLst>
    <p:sldId id="256" r:id="rId2"/>
    <p:sldId id="263" r:id="rId3"/>
    <p:sldId id="259" r:id="rId4"/>
    <p:sldId id="257" r:id="rId5"/>
    <p:sldId id="258" r:id="rId6"/>
    <p:sldId id="260" r:id="rId7"/>
    <p:sldId id="261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441" autoAdjust="0"/>
    <p:restoredTop sz="85842" autoAdjust="0"/>
  </p:normalViewPr>
  <p:slideViewPr>
    <p:cSldViewPr>
      <p:cViewPr varScale="1">
        <p:scale>
          <a:sx n="62" d="100"/>
          <a:sy n="62" d="100"/>
        </p:scale>
        <p:origin x="-160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4976B2-2731-4F5B-82C4-A32F9464FCD9}" type="datetimeFigureOut">
              <a:rPr lang="en-GB" smtClean="0"/>
              <a:pPr/>
              <a:t>14/12/2017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4346DA7-89C6-413D-816F-BEC2AAFE1923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346DA7-89C6-413D-816F-BEC2AAFE1923}" type="slidenum">
              <a:rPr lang="en-GB" smtClean="0"/>
              <a:pPr/>
              <a:t>3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346DA7-89C6-413D-816F-BEC2AAFE1923}" type="slidenum">
              <a:rPr lang="en-GB" smtClean="0"/>
              <a:pPr/>
              <a:t>5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346DA7-89C6-413D-816F-BEC2AAFE1923}" type="slidenum">
              <a:rPr lang="en-GB" smtClean="0"/>
              <a:pPr/>
              <a:t>6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12/14/2017</a:t>
            </a:fld>
            <a:endParaRPr 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12/14/2017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12/14/2017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12/14/2017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12/14/2017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12/14/2017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12/14/2017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12/14/2017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12/14/2017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12/14/2017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12/14/2017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12/14/2017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goals.com/success-is-where-preparation-and-opportunity-meet-bobby-unser" TargetMode="External"/><Relationship Id="rId2" Type="http://schemas.openxmlformats.org/officeDocument/2006/relationships/hyperlink" Target="http://www.qualityadvocacy.org.uk/wp-content/uploads/2014/03/Code-of-Practice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ageuk.org.uk/cymru/policy/golden-thread-advocacy-programme/" TargetMode="External"/><Relationship Id="rId5" Type="http://schemas.openxmlformats.org/officeDocument/2006/relationships/hyperlink" Target="http://www.bbc.co.uk/worldservice/learningenglish/movingwords/shortlist/laotzu.shtml" TargetMode="External"/><Relationship Id="rId4" Type="http://schemas.openxmlformats.org/officeDocument/2006/relationships/hyperlink" Target="http://moodle.uwtsd.ac.uk/course/view.php?id=343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12630" y="6096000"/>
            <a:ext cx="7731370" cy="762000"/>
          </a:xfrm>
        </p:spPr>
        <p:txBody>
          <a:bodyPr/>
          <a:lstStyle/>
          <a:p>
            <a:r>
              <a:rPr lang="en-GB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sz="1200" dirty="0" smtClean="0">
                <a:latin typeface="Calibri" pitchFamily="34" charset="0"/>
                <a:cs typeface="Calibri" pitchFamily="34" charset="0"/>
              </a:rPr>
              <a:t>Bobby Unser, (2017)</a:t>
            </a:r>
            <a:endParaRPr lang="en-GB" sz="12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1295400"/>
            <a:ext cx="7239000" cy="5562600"/>
          </a:xfrm>
        </p:spPr>
        <p:txBody>
          <a:bodyPr>
            <a:normAutofit/>
          </a:bodyPr>
          <a:lstStyle/>
          <a:p>
            <a:r>
              <a:rPr lang="en-GB" sz="4000" b="1" dirty="0" smtClean="0">
                <a:latin typeface="Times New Roman" pitchFamily="18" charset="0"/>
                <a:cs typeface="Times New Roman" pitchFamily="18" charset="0"/>
              </a:rPr>
              <a:t>Natasha Wentworth</a:t>
            </a:r>
            <a:r>
              <a:rPr lang="en-GB" sz="40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ECAY4002  December 2017</a:t>
            </a:r>
          </a:p>
          <a:p>
            <a:endParaRPr lang="en-GB" sz="32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en-GB" sz="3200" b="1" dirty="0" smtClean="0">
                <a:latin typeface="Times New Roman" pitchFamily="18" charset="0"/>
                <a:cs typeface="Times New Roman" pitchFamily="18" charset="0"/>
              </a:rPr>
              <a:t>“success is where opportunity and preparation meet”</a:t>
            </a:r>
          </a:p>
          <a:p>
            <a:endParaRPr lang="en-GB" sz="3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Introduction and Index</a:t>
            </a:r>
            <a:endParaRPr lang="en-GB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How to get my clients voice heard at an MDT meeting</a:t>
            </a:r>
          </a:p>
          <a:p>
            <a:r>
              <a:rPr lang="en-GB" dirty="0" smtClean="0"/>
              <a:t>Meet </a:t>
            </a:r>
            <a:r>
              <a:rPr lang="en-GB" dirty="0" smtClean="0"/>
              <a:t>with the </a:t>
            </a:r>
            <a:r>
              <a:rPr lang="en-GB" dirty="0" smtClean="0"/>
              <a:t>client, discuss</a:t>
            </a:r>
            <a:endParaRPr lang="en-GB" dirty="0" smtClean="0"/>
          </a:p>
          <a:p>
            <a:r>
              <a:rPr lang="en-GB" dirty="0" smtClean="0"/>
              <a:t>Preparation</a:t>
            </a:r>
          </a:p>
          <a:p>
            <a:r>
              <a:rPr lang="en-GB" dirty="0" smtClean="0"/>
              <a:t>Application </a:t>
            </a:r>
          </a:p>
          <a:p>
            <a:r>
              <a:rPr lang="en-GB" dirty="0" smtClean="0"/>
              <a:t>Outcome and Conclusion</a:t>
            </a:r>
          </a:p>
          <a:p>
            <a:r>
              <a:rPr lang="en-GB" dirty="0" smtClean="0"/>
              <a:t>References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 smtClean="0"/>
              <a:t>Finding out and being really clear about what the goal of the MDT meeting is for my client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I will ensure the client has the capacity and correct information to make informed decisions</a:t>
            </a:r>
          </a:p>
          <a:p>
            <a:r>
              <a:rPr lang="en-GB" dirty="0" smtClean="0"/>
              <a:t>I will ensure their voice, views, opinions and wishes are heard and actively listened to by myself and later by the professionals at the MDT meeting.</a:t>
            </a:r>
          </a:p>
          <a:p>
            <a:r>
              <a:rPr lang="en-GB" dirty="0" smtClean="0"/>
              <a:t>I will gain the clients trust and build a strong relationship with the client to help build up their confidence and belief in themselves</a:t>
            </a:r>
          </a:p>
          <a:p>
            <a:r>
              <a:rPr lang="en-GB" dirty="0" smtClean="0"/>
              <a:t>I will help them on their journey to being able to self advocate</a:t>
            </a:r>
          </a:p>
          <a:p>
            <a:pPr>
              <a:buNone/>
            </a:pPr>
            <a:endParaRPr lang="en-GB" dirty="0" smtClean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609600" y="6324600"/>
            <a:ext cx="8229600" cy="381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Fox, N., (2017)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1447800"/>
          </a:xfrm>
        </p:spPr>
        <p:txBody>
          <a:bodyPr>
            <a:noAutofit/>
          </a:bodyPr>
          <a:lstStyle/>
          <a:p>
            <a:r>
              <a:rPr lang="en-GB" sz="3200" dirty="0" smtClean="0">
                <a:solidFill>
                  <a:schemeClr val="bg2">
                    <a:lumMod val="40000"/>
                    <a:lumOff val="60000"/>
                  </a:schemeClr>
                </a:solidFill>
              </a:rPr>
              <a:t>Preparation: to achieve the goals instructed by and on behalf of your client</a:t>
            </a:r>
            <a:r>
              <a:rPr lang="en-GB" sz="3200" dirty="0" smtClean="0"/>
              <a:t/>
            </a:r>
            <a:br>
              <a:rPr lang="en-GB" sz="3200" dirty="0" smtClean="0"/>
            </a:b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251960"/>
          </a:xfrm>
        </p:spPr>
        <p:txBody>
          <a:bodyPr/>
          <a:lstStyle/>
          <a:p>
            <a:r>
              <a:rPr lang="en-GB" dirty="0" smtClean="0"/>
              <a:t>Know my clients wishes</a:t>
            </a:r>
          </a:p>
          <a:p>
            <a:r>
              <a:rPr lang="en-GB" dirty="0" smtClean="0"/>
              <a:t>Only do what is instructed by client</a:t>
            </a:r>
          </a:p>
          <a:p>
            <a:r>
              <a:rPr lang="en-GB" dirty="0" smtClean="0"/>
              <a:t>Know the obstacles to overcome to achieve clients goal</a:t>
            </a:r>
          </a:p>
          <a:p>
            <a:r>
              <a:rPr lang="en-GB" dirty="0" smtClean="0"/>
              <a:t>Explore the pros and cons of opposing argument. </a:t>
            </a:r>
          </a:p>
          <a:p>
            <a:r>
              <a:rPr lang="en-GB" dirty="0" smtClean="0"/>
              <a:t>Know the Advocacy Charter</a:t>
            </a:r>
          </a:p>
          <a:p>
            <a:r>
              <a:rPr lang="en-GB" dirty="0" smtClean="0"/>
              <a:t>Know the legislation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228600" y="6477000"/>
            <a:ext cx="89154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The Advocacy Charter, (2014)	</a:t>
            </a:r>
            <a:endParaRPr lang="en-GB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>
            <a:noAutofit/>
          </a:bodyPr>
          <a:lstStyle/>
          <a:p>
            <a:r>
              <a:rPr lang="en-GB" sz="2400" dirty="0" smtClean="0">
                <a:solidFill>
                  <a:schemeClr val="bg2">
                    <a:lumMod val="40000"/>
                    <a:lumOff val="60000"/>
                  </a:schemeClr>
                </a:solidFill>
              </a:rPr>
              <a:t>"Advocacy services are fundamental to supporting people to engage actively and participate in the development of their own well-being outcomes"</a:t>
            </a:r>
            <a:endParaRPr lang="en-GB" sz="2400" dirty="0">
              <a:solidFill>
                <a:schemeClr val="bg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71600"/>
            <a:ext cx="8229600" cy="4937760"/>
          </a:xfrm>
        </p:spPr>
        <p:txBody>
          <a:bodyPr>
            <a:normAutofit fontScale="92500" lnSpcReduction="10000"/>
          </a:bodyPr>
          <a:lstStyle/>
          <a:p>
            <a:pPr algn="ctr">
              <a:buNone/>
            </a:pPr>
            <a:r>
              <a:rPr lang="en-GB" u="sng" dirty="0" smtClean="0"/>
              <a:t>During the meeting</a:t>
            </a:r>
          </a:p>
          <a:p>
            <a:r>
              <a:rPr lang="en-GB" dirty="0" smtClean="0"/>
              <a:t>Speak up </a:t>
            </a:r>
          </a:p>
          <a:p>
            <a:r>
              <a:rPr lang="en-GB" dirty="0" smtClean="0"/>
              <a:t>Have prepared responses to barriers</a:t>
            </a:r>
          </a:p>
          <a:p>
            <a:r>
              <a:rPr lang="en-GB" dirty="0" smtClean="0"/>
              <a:t>Be the golden thread </a:t>
            </a:r>
          </a:p>
          <a:p>
            <a:r>
              <a:rPr lang="en-GB" dirty="0" smtClean="0"/>
              <a:t>Empower individual to express their own needs</a:t>
            </a:r>
          </a:p>
          <a:p>
            <a:r>
              <a:rPr lang="en-GB" dirty="0" smtClean="0"/>
              <a:t>Enable my client time to process &amp; Explain everything in terms they understand ensuring all the information is correct before proceeding</a:t>
            </a:r>
          </a:p>
          <a:p>
            <a:r>
              <a:rPr lang="en-GB" dirty="0" smtClean="0"/>
              <a:t>Be aware of client throughout meeting being able to recognise when they need to take a break.</a:t>
            </a:r>
          </a:p>
          <a:p>
            <a:r>
              <a:rPr lang="en-GB" dirty="0" smtClean="0"/>
              <a:t>Goals.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04800" y="6581001"/>
            <a:ext cx="88392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Social Services and Well-being (Wales) Act ,(2014), Part 10 Code of Practice (Advocacy)</a:t>
            </a:r>
            <a:endParaRPr lang="en-GB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To conclude:</a:t>
            </a:r>
            <a:endParaRPr lang="en-GB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990600"/>
            <a:ext cx="7772400" cy="3276600"/>
          </a:xfrm>
        </p:spPr>
        <p:txBody>
          <a:bodyPr>
            <a:normAutofit lnSpcReduction="10000"/>
          </a:bodyPr>
          <a:lstStyle/>
          <a:p>
            <a:pPr marL="0"/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Have my clients voice heard.</a:t>
            </a:r>
          </a:p>
          <a:p>
            <a:pPr marL="0"/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Meet clients 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goals</a:t>
            </a:r>
          </a:p>
          <a:p>
            <a:pPr marL="0"/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Over 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come barriers to decision making </a:t>
            </a:r>
          </a:p>
          <a:p>
            <a:pPr marL="0"/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Grow 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clients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confidence</a:t>
            </a:r>
          </a:p>
          <a:p>
            <a:pPr marL="0"/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Ensure 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clients 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needs 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wants and wishes are met</a:t>
            </a:r>
          </a:p>
          <a:p>
            <a:pPr marL="0"/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Help them make informed decisions</a:t>
            </a:r>
          </a:p>
          <a:p>
            <a:pPr marL="0"/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Make sure they know their Rights</a:t>
            </a:r>
          </a:p>
          <a:p>
            <a:pPr marL="0"/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Encourage 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client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on the path to self advocacy</a:t>
            </a:r>
          </a:p>
          <a:p>
            <a:pPr marL="0"/>
            <a:endParaRPr lang="en-GB" dirty="0" smtClean="0">
              <a:latin typeface="Times New Roman" pitchFamily="18" charset="0"/>
              <a:cs typeface="Times New Roman" pitchFamily="18" charset="0"/>
            </a:endParaRPr>
          </a:p>
          <a:p>
            <a:pPr marL="0">
              <a:buNone/>
            </a:pP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6019800" y="6477000"/>
            <a:ext cx="3124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Lao Tzu, (No Date)</a:t>
            </a:r>
            <a:r>
              <a:rPr lang="en-GB" b="1" dirty="0" smtClean="0"/>
              <a:t> </a:t>
            </a:r>
          </a:p>
          <a:p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685800" y="5181600"/>
            <a:ext cx="822960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"A journey of a thousand miles begins with a single step</a:t>
            </a:r>
            <a:r>
              <a:rPr lang="en-GB" sz="2000" b="1" dirty="0" smtClean="0"/>
              <a:t>"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lnSpc>
                <a:spcPct val="200000"/>
              </a:lnSpc>
            </a:pPr>
            <a:r>
              <a:rPr lang="en-GB" sz="1600" dirty="0" smtClean="0"/>
              <a:t>Advocacy Charter, (2014), </a:t>
            </a:r>
            <a:r>
              <a:rPr lang="en-GB" sz="1600" i="1" dirty="0" smtClean="0"/>
              <a:t>Advocacy QPM Recognising Quality in </a:t>
            </a:r>
            <a:r>
              <a:rPr lang="en-GB" sz="1600" i="1" dirty="0" err="1" smtClean="0"/>
              <a:t>Independant</a:t>
            </a:r>
            <a:r>
              <a:rPr lang="en-GB" sz="1600" i="1" dirty="0" smtClean="0"/>
              <a:t> Advocacy, </a:t>
            </a:r>
            <a:r>
              <a:rPr lang="en-GB" sz="1600" dirty="0" smtClean="0"/>
              <a:t>PDF, (</a:t>
            </a:r>
            <a:r>
              <a:rPr lang="en-GB" sz="1600" dirty="0" err="1" smtClean="0"/>
              <a:t>Obnline</a:t>
            </a:r>
            <a:r>
              <a:rPr lang="en-GB" sz="1600" dirty="0" smtClean="0"/>
              <a:t>), Available at : </a:t>
            </a:r>
            <a:r>
              <a:rPr lang="en-GB" sz="1600" dirty="0" smtClean="0">
                <a:hlinkClick r:id="rId2"/>
              </a:rPr>
              <a:t>http://www.qualityadvocacy.org.uk/wp-content/uploads/2014/03/Code-of-Practice.pdf</a:t>
            </a:r>
            <a:r>
              <a:rPr lang="en-GB" sz="1600" dirty="0" smtClean="0"/>
              <a:t>, (2002) Advocacy a code of practice, (Accessed on 13/12/2017) </a:t>
            </a:r>
          </a:p>
          <a:p>
            <a:pPr>
              <a:lnSpc>
                <a:spcPct val="200000"/>
              </a:lnSpc>
            </a:pPr>
            <a:r>
              <a:rPr lang="en-GB" sz="1600" dirty="0" smtClean="0"/>
              <a:t>Bobby Unser, (2017) available online at: </a:t>
            </a:r>
            <a:r>
              <a:rPr lang="en-GB" sz="1600" dirty="0" smtClean="0">
                <a:hlinkClick r:id="rId3"/>
              </a:rPr>
              <a:t>https://goals.com/success-is-where-preparation-and-opportunity-meet-bobby-unser</a:t>
            </a:r>
            <a:r>
              <a:rPr lang="en-GB" sz="1600" dirty="0" smtClean="0"/>
              <a:t>, (Accessed on 13/12/2017)</a:t>
            </a:r>
          </a:p>
          <a:p>
            <a:pPr>
              <a:lnSpc>
                <a:spcPct val="200000"/>
              </a:lnSpc>
            </a:pPr>
            <a:r>
              <a:rPr lang="en-GB" sz="1600" dirty="0" smtClean="0"/>
              <a:t>Fox, N., (2017), </a:t>
            </a:r>
            <a:r>
              <a:rPr lang="en-GB" sz="1600" i="1" dirty="0" smtClean="0"/>
              <a:t>working independently as a professional advocate, </a:t>
            </a:r>
            <a:r>
              <a:rPr lang="en-GB" sz="1600" dirty="0" smtClean="0"/>
              <a:t>Chief officer and independent mental health Advocate, ‘Advocacy West Wales’, (PowerPoint, 27/11/2017) available  online at: </a:t>
            </a:r>
            <a:r>
              <a:rPr lang="en-GB" sz="1600" dirty="0" smtClean="0">
                <a:hlinkClick r:id="rId4"/>
              </a:rPr>
              <a:t>http://moodle.uwtsd.ac.uk/course/view.php?id=3435</a:t>
            </a:r>
            <a:r>
              <a:rPr lang="en-GB" sz="1600" dirty="0" smtClean="0"/>
              <a:t> (Accessed on 12/12/2017)</a:t>
            </a:r>
          </a:p>
          <a:p>
            <a:r>
              <a:rPr lang="en-GB" sz="1600" dirty="0" smtClean="0"/>
              <a:t>Lao Tzu, (No Date), </a:t>
            </a:r>
            <a:r>
              <a:rPr lang="en-GB" sz="1600" i="1" dirty="0" smtClean="0"/>
              <a:t>Learning English-Moving Words, </a:t>
            </a:r>
            <a:r>
              <a:rPr lang="en-GB" sz="1600" dirty="0" smtClean="0"/>
              <a:t>BBC Learning English, Available online at:  </a:t>
            </a:r>
            <a:r>
              <a:rPr lang="en-GB" sz="1600" dirty="0" smtClean="0">
                <a:hlinkClick r:id="rId5"/>
              </a:rPr>
              <a:t>http://www.bbc.co.uk/worldservice/learningenglish/movingwords/shortlist/laotzu.shtml</a:t>
            </a:r>
            <a:r>
              <a:rPr lang="en-GB" sz="1600" dirty="0" smtClean="0"/>
              <a:t>,  (Accessed on 13/12/2017)</a:t>
            </a:r>
          </a:p>
          <a:p>
            <a:pPr>
              <a:lnSpc>
                <a:spcPct val="200000"/>
              </a:lnSpc>
            </a:pPr>
            <a:r>
              <a:rPr lang="en-GB" sz="1600" dirty="0" smtClean="0"/>
              <a:t>Social Services and Well-being (Wales) Act ,(2014), Part 10 Code of Practice (Advocacy) available online at: </a:t>
            </a:r>
            <a:r>
              <a:rPr lang="en-GB" sz="1600" dirty="0" smtClean="0">
                <a:hlinkClick r:id="rId6"/>
              </a:rPr>
              <a:t>https://www.ageuk.org.uk/cymru/policy/golden-thread-advocacy-programme/</a:t>
            </a:r>
            <a:r>
              <a:rPr lang="en-GB" sz="1600" dirty="0" smtClean="0"/>
              <a:t> (Accessed on 13/12/2017)</a:t>
            </a:r>
          </a:p>
          <a:p>
            <a:pPr>
              <a:lnSpc>
                <a:spcPct val="200000"/>
              </a:lnSpc>
            </a:pPr>
            <a:endParaRPr lang="en-GB" sz="1600" dirty="0" smtClean="0"/>
          </a:p>
          <a:p>
            <a:endParaRPr lang="en-GB" sz="16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332</TotalTime>
  <Words>549</Words>
  <Application>Microsoft Office PowerPoint</Application>
  <PresentationFormat>On-screen Show (4:3)</PresentationFormat>
  <Paragraphs>57</Paragraphs>
  <Slides>7</Slides>
  <Notes>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Apex</vt:lpstr>
      <vt:lpstr> Bobby Unser, (2017)</vt:lpstr>
      <vt:lpstr>Introduction and Index</vt:lpstr>
      <vt:lpstr>Finding out and being really clear about what the goal of the MDT meeting is for my client</vt:lpstr>
      <vt:lpstr>Preparation: to achieve the goals instructed by and on behalf of your client </vt:lpstr>
      <vt:lpstr>"Advocacy services are fundamental to supporting people to engage actively and participate in the development of their own well-being outcomes"</vt:lpstr>
      <vt:lpstr>To conclude:</vt:lpstr>
      <vt:lpstr>references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Tasha</dc:creator>
  <cp:lastModifiedBy>mizz_tishy@hotmail.com</cp:lastModifiedBy>
  <cp:revision>37</cp:revision>
  <dcterms:created xsi:type="dcterms:W3CDTF">2006-08-16T00:00:00Z</dcterms:created>
  <dcterms:modified xsi:type="dcterms:W3CDTF">2017-12-14T12:14:50Z</dcterms:modified>
</cp:coreProperties>
</file>