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1"/>
  </p:notesMasterIdLst>
  <p:sldIdLst>
    <p:sldId id="1256" r:id="rId3"/>
    <p:sldId id="1170" r:id="rId4"/>
    <p:sldId id="1171" r:id="rId5"/>
    <p:sldId id="1218" r:id="rId6"/>
    <p:sldId id="1253" r:id="rId7"/>
    <p:sldId id="286" r:id="rId8"/>
    <p:sldId id="1173" r:id="rId9"/>
    <p:sldId id="1257" r:id="rId10"/>
    <p:sldId id="1175" r:id="rId11"/>
    <p:sldId id="1258" r:id="rId12"/>
    <p:sldId id="1259" r:id="rId13"/>
    <p:sldId id="1176" r:id="rId14"/>
    <p:sldId id="1254" r:id="rId15"/>
    <p:sldId id="1255" r:id="rId16"/>
    <p:sldId id="1215" r:id="rId17"/>
    <p:sldId id="1191" r:id="rId18"/>
    <p:sldId id="1249" r:id="rId19"/>
    <p:sldId id="1182" r:id="rId20"/>
    <p:sldId id="1183" r:id="rId21"/>
    <p:sldId id="1260" r:id="rId22"/>
    <p:sldId id="1262" r:id="rId23"/>
    <p:sldId id="1213" r:id="rId24"/>
    <p:sldId id="1241" r:id="rId25"/>
    <p:sldId id="1242" r:id="rId26"/>
    <p:sldId id="1160" r:id="rId27"/>
    <p:sldId id="1161" r:id="rId28"/>
    <p:sldId id="1156" r:id="rId29"/>
    <p:sldId id="1131" r:id="rId30"/>
  </p:sldIdLst>
  <p:sldSz cx="9144000" cy="6858000" type="screen4x3"/>
  <p:notesSz cx="6858000" cy="9144000"/>
  <p:defaultTextStyle>
    <a:defPPr>
      <a:defRPr lang="en-GB"/>
    </a:defPPr>
    <a:lvl1pPr algn="ctr" rtl="0" fontAlgn="base">
      <a:spcBef>
        <a:spcPct val="0"/>
      </a:spcBef>
      <a:spcAft>
        <a:spcPct val="0"/>
      </a:spcAft>
      <a:defRPr sz="2400" kern="1200">
        <a:solidFill>
          <a:schemeClr val="tx1"/>
        </a:solidFill>
        <a:latin typeface="Arial Unicode MS" pitchFamily="34" charset="-128"/>
        <a:ea typeface="+mn-ea"/>
        <a:cs typeface="+mn-cs"/>
      </a:defRPr>
    </a:lvl1pPr>
    <a:lvl2pPr marL="457200" algn="ctr" rtl="0" fontAlgn="base">
      <a:spcBef>
        <a:spcPct val="0"/>
      </a:spcBef>
      <a:spcAft>
        <a:spcPct val="0"/>
      </a:spcAft>
      <a:defRPr sz="2400" kern="1200">
        <a:solidFill>
          <a:schemeClr val="tx1"/>
        </a:solidFill>
        <a:latin typeface="Arial Unicode MS" pitchFamily="34" charset="-128"/>
        <a:ea typeface="+mn-ea"/>
        <a:cs typeface="+mn-cs"/>
      </a:defRPr>
    </a:lvl2pPr>
    <a:lvl3pPr marL="914400" algn="ctr" rtl="0" fontAlgn="base">
      <a:spcBef>
        <a:spcPct val="0"/>
      </a:spcBef>
      <a:spcAft>
        <a:spcPct val="0"/>
      </a:spcAft>
      <a:defRPr sz="2400" kern="1200">
        <a:solidFill>
          <a:schemeClr val="tx1"/>
        </a:solidFill>
        <a:latin typeface="Arial Unicode MS" pitchFamily="34" charset="-128"/>
        <a:ea typeface="+mn-ea"/>
        <a:cs typeface="+mn-cs"/>
      </a:defRPr>
    </a:lvl3pPr>
    <a:lvl4pPr marL="1371600" algn="ctr" rtl="0" fontAlgn="base">
      <a:spcBef>
        <a:spcPct val="0"/>
      </a:spcBef>
      <a:spcAft>
        <a:spcPct val="0"/>
      </a:spcAft>
      <a:defRPr sz="2400" kern="1200">
        <a:solidFill>
          <a:schemeClr val="tx1"/>
        </a:solidFill>
        <a:latin typeface="Arial Unicode MS" pitchFamily="34" charset="-128"/>
        <a:ea typeface="+mn-ea"/>
        <a:cs typeface="+mn-cs"/>
      </a:defRPr>
    </a:lvl4pPr>
    <a:lvl5pPr marL="1828800" algn="ctr" rtl="0" fontAlgn="base">
      <a:spcBef>
        <a:spcPct val="0"/>
      </a:spcBef>
      <a:spcAft>
        <a:spcPct val="0"/>
      </a:spcAft>
      <a:defRPr sz="2400" kern="1200">
        <a:solidFill>
          <a:schemeClr val="tx1"/>
        </a:solidFill>
        <a:latin typeface="Arial Unicode MS" pitchFamily="34" charset="-128"/>
        <a:ea typeface="+mn-ea"/>
        <a:cs typeface="+mn-cs"/>
      </a:defRPr>
    </a:lvl5pPr>
    <a:lvl6pPr marL="2286000" algn="l" defTabSz="914400" rtl="0" eaLnBrk="1" latinLnBrk="0" hangingPunct="1">
      <a:defRPr sz="2400" kern="1200">
        <a:solidFill>
          <a:schemeClr val="tx1"/>
        </a:solidFill>
        <a:latin typeface="Arial Unicode MS" pitchFamily="34" charset="-128"/>
        <a:ea typeface="+mn-ea"/>
        <a:cs typeface="+mn-cs"/>
      </a:defRPr>
    </a:lvl6pPr>
    <a:lvl7pPr marL="2743200" algn="l" defTabSz="914400" rtl="0" eaLnBrk="1" latinLnBrk="0" hangingPunct="1">
      <a:defRPr sz="2400" kern="1200">
        <a:solidFill>
          <a:schemeClr val="tx1"/>
        </a:solidFill>
        <a:latin typeface="Arial Unicode MS" pitchFamily="34" charset="-128"/>
        <a:ea typeface="+mn-ea"/>
        <a:cs typeface="+mn-cs"/>
      </a:defRPr>
    </a:lvl7pPr>
    <a:lvl8pPr marL="3200400" algn="l" defTabSz="914400" rtl="0" eaLnBrk="1" latinLnBrk="0" hangingPunct="1">
      <a:defRPr sz="2400" kern="1200">
        <a:solidFill>
          <a:schemeClr val="tx1"/>
        </a:solidFill>
        <a:latin typeface="Arial Unicode MS" pitchFamily="34" charset="-128"/>
        <a:ea typeface="+mn-ea"/>
        <a:cs typeface="+mn-cs"/>
      </a:defRPr>
    </a:lvl8pPr>
    <a:lvl9pPr marL="3657600" algn="l" defTabSz="914400" rtl="0" eaLnBrk="1" latinLnBrk="0" hangingPunct="1">
      <a:defRPr sz="2400" kern="1200">
        <a:solidFill>
          <a:schemeClr val="tx1"/>
        </a:solidFill>
        <a:latin typeface="Arial Unicode MS" pitchFamily="34" charset="-128"/>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173B01"/>
    <a:srgbClr val="050046"/>
    <a:srgbClr val="800000"/>
    <a:srgbClr val="3C001E"/>
    <a:srgbClr val="2C0016"/>
    <a:srgbClr val="660033"/>
    <a:srgbClr val="CC00CC"/>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538" autoAdjust="0"/>
    <p:restoredTop sz="90929"/>
  </p:normalViewPr>
  <p:slideViewPr>
    <p:cSldViewPr>
      <p:cViewPr varScale="1">
        <p:scale>
          <a:sx n="106" d="100"/>
          <a:sy n="106" d="100"/>
        </p:scale>
        <p:origin x="2112"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200" smtClean="0"/>
            </a:lvl1pPr>
          </a:lstStyle>
          <a:p>
            <a:pPr>
              <a:defRPr/>
            </a:pPr>
            <a:endParaRPr lang="en-US"/>
          </a:p>
        </p:txBody>
      </p:sp>
      <p:sp>
        <p:nvSpPr>
          <p:cNvPr id="5123"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US"/>
          </a:p>
        </p:txBody>
      </p:sp>
      <p:sp>
        <p:nvSpPr>
          <p:cNvPr id="3174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5"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5126"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l">
              <a:defRPr sz="1200" smtClean="0"/>
            </a:lvl1pPr>
          </a:lstStyle>
          <a:p>
            <a:pPr>
              <a:defRPr/>
            </a:pPr>
            <a:endParaRPr lang="en-US"/>
          </a:p>
        </p:txBody>
      </p:sp>
      <p:sp>
        <p:nvSpPr>
          <p:cNvPr id="5127"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C24A898E-9FF0-4785-B1A8-BA9C4C42FDCD}"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Unicode MS" pitchFamily="34" charset="-128"/>
        <a:ea typeface="+mn-ea"/>
        <a:cs typeface="+mn-cs"/>
      </a:defRPr>
    </a:lvl1pPr>
    <a:lvl2pPr marL="457200" algn="l" rtl="0" eaLnBrk="0" fontAlgn="base" hangingPunct="0">
      <a:spcBef>
        <a:spcPct val="30000"/>
      </a:spcBef>
      <a:spcAft>
        <a:spcPct val="0"/>
      </a:spcAft>
      <a:defRPr sz="1200" kern="1200">
        <a:solidFill>
          <a:schemeClr val="tx1"/>
        </a:solidFill>
        <a:latin typeface="Arial Unicode MS" pitchFamily="34" charset="-128"/>
        <a:ea typeface="+mn-ea"/>
        <a:cs typeface="+mn-cs"/>
      </a:defRPr>
    </a:lvl2pPr>
    <a:lvl3pPr marL="914400" algn="l" rtl="0" eaLnBrk="0" fontAlgn="base" hangingPunct="0">
      <a:spcBef>
        <a:spcPct val="30000"/>
      </a:spcBef>
      <a:spcAft>
        <a:spcPct val="0"/>
      </a:spcAft>
      <a:defRPr sz="1200" kern="1200">
        <a:solidFill>
          <a:schemeClr val="tx1"/>
        </a:solidFill>
        <a:latin typeface="Arial Unicode MS" pitchFamily="34" charset="-128"/>
        <a:ea typeface="+mn-ea"/>
        <a:cs typeface="+mn-cs"/>
      </a:defRPr>
    </a:lvl3pPr>
    <a:lvl4pPr marL="1371600" algn="l" rtl="0" eaLnBrk="0" fontAlgn="base" hangingPunct="0">
      <a:spcBef>
        <a:spcPct val="30000"/>
      </a:spcBef>
      <a:spcAft>
        <a:spcPct val="0"/>
      </a:spcAft>
      <a:defRPr sz="1200" kern="1200">
        <a:solidFill>
          <a:schemeClr val="tx1"/>
        </a:solidFill>
        <a:latin typeface="Arial Unicode MS" pitchFamily="34" charset="-128"/>
        <a:ea typeface="+mn-ea"/>
        <a:cs typeface="+mn-cs"/>
      </a:defRPr>
    </a:lvl4pPr>
    <a:lvl5pPr marL="1828800" algn="l" rtl="0" eaLnBrk="0" fontAlgn="base" hangingPunct="0">
      <a:spcBef>
        <a:spcPct val="30000"/>
      </a:spcBef>
      <a:spcAft>
        <a:spcPct val="0"/>
      </a:spcAft>
      <a:defRPr sz="1200" kern="1200">
        <a:solidFill>
          <a:schemeClr val="tx1"/>
        </a:solidFill>
        <a:latin typeface="Arial Unicode MS" pitchFamily="34" charset="-128"/>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001FFCBF-18CF-4080-8B0D-92DA82976E3A}" type="slidenum">
              <a:rPr lang="en-GB" altLang="en-US" sz="1200"/>
              <a:pPr eaLnBrk="1" hangingPunct="1"/>
              <a:t>2</a:t>
            </a:fld>
            <a:endParaRPr lang="en-GB" altLang="en-US" sz="1200"/>
          </a:p>
        </p:txBody>
      </p:sp>
      <p:sp>
        <p:nvSpPr>
          <p:cNvPr id="34819" name="Rectangle 2"/>
          <p:cNvSpPr>
            <a:spLocks noGrp="1" noRot="1" noChangeAspect="1" noChangeArrowheads="1" noTextEdit="1"/>
          </p:cNvSpPr>
          <p:nvPr>
            <p:ph type="sldImg"/>
          </p:nvPr>
        </p:nvSpPr>
        <p:spPr>
          <a:solidFill>
            <a:srgbClr val="FFFFFF"/>
          </a:solidFill>
          <a:ln/>
        </p:spPr>
      </p:sp>
      <p:sp>
        <p:nvSpPr>
          <p:cNvPr id="34820"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altLang="en-US"/>
              <a:t>It is strange to think that Britain, like our ‘New World’, had to be discovered by the ‘civilised’ world. 2500 years ago the literate Mediterranean knew nothing of it.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p:cNvSpPr>
            <a:spLocks noGrp="1" noRot="1" noChangeAspect="1" noTextEdit="1"/>
          </p:cNvSpPr>
          <p:nvPr>
            <p:ph type="sldImg"/>
          </p:nvPr>
        </p:nvSpPr>
        <p:spPr>
          <a:ln/>
        </p:spPr>
      </p:sp>
      <p:sp>
        <p:nvSpPr>
          <p:cNvPr id="358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58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7A287EBF-5C2C-440C-A0EA-CA50DD871351}" type="slidenum">
              <a:rPr lang="en-GB" altLang="en-US" sz="1200"/>
              <a:pPr eaLnBrk="1" hangingPunct="1"/>
              <a:t>3</a:t>
            </a:fld>
            <a:endParaRPr lang="en-GB"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37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64179EFD-D56A-4EC3-9640-CAD067DEA000}" type="slidenum">
              <a:rPr lang="en-GB" altLang="en-US" sz="1200"/>
              <a:pPr eaLnBrk="1" hangingPunct="1"/>
              <a:t>4</a:t>
            </a:fld>
            <a:endParaRPr lang="en-GB"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7D6C3A48-42DB-4062-A936-C27A094E770C}" type="slidenum">
              <a:rPr lang="en-GB" altLang="en-US" sz="1200"/>
              <a:pPr eaLnBrk="1" hangingPunct="1"/>
              <a:t>5</a:t>
            </a:fld>
            <a:endParaRPr lang="en-GB" altLang="en-US" sz="1200"/>
          </a:p>
        </p:txBody>
      </p:sp>
      <p:sp>
        <p:nvSpPr>
          <p:cNvPr id="37891" name="Rectangle 2"/>
          <p:cNvSpPr>
            <a:spLocks noGrp="1" noRot="1" noChangeAspect="1" noChangeArrowheads="1" noTextEdit="1"/>
          </p:cNvSpPr>
          <p:nvPr>
            <p:ph type="sldImg"/>
          </p:nvPr>
        </p:nvSpPr>
        <p:spPr>
          <a:solidFill>
            <a:srgbClr val="FFFFFF"/>
          </a:solidFill>
          <a:ln/>
        </p:spPr>
      </p:sp>
      <p:sp>
        <p:nvSpPr>
          <p:cNvPr id="37892"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altLang="en-US"/>
              <a:t>British is a Celtic language, closely related to what was spoken in contemporary France (Gaul), and to Irish. (Celtic languages are of course ultimately related to Latin, and to the other Indo-European languages: cf. British *</a:t>
            </a:r>
            <a:r>
              <a:rPr lang="en-GB" altLang="en-US" i="1"/>
              <a:t>novios</a:t>
            </a:r>
            <a:r>
              <a:rPr lang="en-GB" altLang="en-US"/>
              <a:t>, Latin </a:t>
            </a:r>
            <a:r>
              <a:rPr lang="en-GB" altLang="en-US" i="1"/>
              <a:t>novus</a:t>
            </a:r>
            <a:r>
              <a:rPr lang="en-GB" altLang="en-US"/>
              <a:t>, English </a:t>
            </a:r>
            <a:r>
              <a:rPr lang="en-GB" altLang="en-US" i="1"/>
              <a:t>new</a:t>
            </a:r>
            <a:r>
              <a:rPr lang="en-GB" altLang="en-US"/>
              <a:t>.) The direct descendant of British survives as Welsh and Breton (where there may be some influence from Gaulish). Cornish died out in the 17</a:t>
            </a:r>
            <a:r>
              <a:rPr lang="en-GB" altLang="en-US" baseline="30000"/>
              <a:t>th</a:t>
            </a:r>
            <a:r>
              <a:rPr lang="en-GB" altLang="en-US"/>
              <a:t> century; Cumbric—in Cumberland—lasted through the Anglo-Saxon period, but not much longer.</a:t>
            </a:r>
            <a:endParaRPr lang="en-GB" altLang="en-US" i="1"/>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AD20E441-F718-4DAB-BFD9-A65D6D7B4626}" type="slidenum">
              <a:rPr lang="en-GB" altLang="en-US" sz="1200"/>
              <a:pPr eaLnBrk="1" hangingPunct="1"/>
              <a:t>7</a:t>
            </a:fld>
            <a:endParaRPr lang="en-GB" altLang="en-US" sz="1200"/>
          </a:p>
        </p:txBody>
      </p:sp>
      <p:sp>
        <p:nvSpPr>
          <p:cNvPr id="38915" name="Rectangle 2"/>
          <p:cNvSpPr>
            <a:spLocks noGrp="1" noRot="1" noChangeAspect="1" noChangeArrowheads="1" noTextEdit="1"/>
          </p:cNvSpPr>
          <p:nvPr>
            <p:ph type="sldImg"/>
          </p:nvPr>
        </p:nvSpPr>
        <p:spPr>
          <a:solidFill>
            <a:srgbClr val="FFFFFF"/>
          </a:solidFill>
          <a:ln/>
        </p:spPr>
      </p:sp>
      <p:sp>
        <p:nvSpPr>
          <p:cNvPr id="38916"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altLang="en-US"/>
              <a:t>Gradually during the following centuries knowledge about Britain grew. From our point of view this means that there is a steady stream of written records alluding to these islands, most of them recording forms of two names for the place: Britannia or Albion (Celtic names perhaps meaning ‘tattooed folk’ and ‘the world’ respectively).</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a:t>But our knowledge really takes off when the Romans arrive. Julius Caesar came in 55 BC, and left some account of his visit. Then, in 43 AD, Britain was conquered by the Emperor Claudius, and (except for Scotland) was to form part of the Roman Empire for nearly 4 centuries. </a:t>
            </a:r>
          </a:p>
          <a:p>
            <a:endParaRPr lang="en-GB"/>
          </a:p>
        </p:txBody>
      </p:sp>
      <p:sp>
        <p:nvSpPr>
          <p:cNvPr id="4" name="Slide Number Placeholder 3"/>
          <p:cNvSpPr>
            <a:spLocks noGrp="1"/>
          </p:cNvSpPr>
          <p:nvPr>
            <p:ph type="sldNum" sz="quarter" idx="5"/>
          </p:nvPr>
        </p:nvSpPr>
        <p:spPr/>
        <p:txBody>
          <a:bodyPr/>
          <a:lstStyle/>
          <a:p>
            <a:fld id="{C24A898E-9FF0-4785-B1A8-BA9C4C42FDCD}" type="slidenum">
              <a:rPr lang="en-GB" altLang="en-US" smtClean="0"/>
              <a:pPr/>
              <a:t>8</a:t>
            </a:fld>
            <a:endParaRPr lang="en-GB" altLang="en-US"/>
          </a:p>
        </p:txBody>
      </p:sp>
    </p:spTree>
    <p:extLst>
      <p:ext uri="{BB962C8B-B14F-4D97-AF65-F5344CB8AC3E}">
        <p14:creationId xmlns:p14="http://schemas.microsoft.com/office/powerpoint/2010/main" val="631555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9B104524-5BE1-40C1-89B9-3EB246597D39}" type="slidenum">
              <a:rPr lang="en-GB" altLang="en-US" sz="1200"/>
              <a:pPr eaLnBrk="1" hangingPunct="1"/>
              <a:t>9</a:t>
            </a:fld>
            <a:endParaRPr lang="en-GB" altLang="en-US" sz="1200"/>
          </a:p>
        </p:txBody>
      </p:sp>
      <p:sp>
        <p:nvSpPr>
          <p:cNvPr id="41987" name="Rectangle 2"/>
          <p:cNvSpPr>
            <a:spLocks noGrp="1" noRot="1" noChangeAspect="1" noChangeArrowheads="1" noTextEdit="1"/>
          </p:cNvSpPr>
          <p:nvPr>
            <p:ph type="sldImg"/>
          </p:nvPr>
        </p:nvSpPr>
        <p:spPr>
          <a:solidFill>
            <a:srgbClr val="FFFFFF"/>
          </a:solidFill>
          <a:ln/>
        </p:spPr>
      </p:sp>
      <p:sp>
        <p:nvSpPr>
          <p:cNvPr id="41988"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altLang="en-US"/>
              <a:t>Britain was now firmly inside the known world, and when the scholar Ptolemy compiled his Geography in the 2</a:t>
            </a:r>
            <a:r>
              <a:rPr lang="en-GB" altLang="en-US" baseline="30000"/>
              <a:t>nd</a:t>
            </a:r>
            <a:r>
              <a:rPr lang="en-GB" altLang="en-US"/>
              <a:t> century AD, he was able to mark hundreds of place-names and tribal names on his map.</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3EFFEEC2-7C9B-4FD6-9264-1E5F516C15CB}" type="slidenum">
              <a:rPr lang="en-GB" altLang="en-US" sz="1200"/>
              <a:pPr eaLnBrk="1" hangingPunct="1"/>
              <a:t>12</a:t>
            </a:fld>
            <a:endParaRPr lang="en-GB" altLang="en-US" sz="1200"/>
          </a:p>
        </p:txBody>
      </p:sp>
      <p:sp>
        <p:nvSpPr>
          <p:cNvPr id="43011" name="Rectangle 2"/>
          <p:cNvSpPr>
            <a:spLocks noGrp="1" noRot="1" noChangeAspect="1" noChangeArrowheads="1" noTextEdit="1"/>
          </p:cNvSpPr>
          <p:nvPr>
            <p:ph type="sldImg"/>
          </p:nvPr>
        </p:nvSpPr>
        <p:spPr>
          <a:solidFill>
            <a:srgbClr val="FFFFFF"/>
          </a:solidFill>
          <a:ln/>
        </p:spPr>
      </p:sp>
      <p:sp>
        <p:nvSpPr>
          <p:cNvPr id="43012"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altLang="en-US"/>
              <a:t>Above all, as part of the Empire, Britain needed administering, and the Romans were very bureaucratic governors. One of the classes of document to survive is the itinerary: a record of stopping points along the roads (which of course the Romans built). The Antonine Itinerary is the most famous collection of routes which criss-cross the province, marking the names of towns, forts and stations along the way.</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0097E0E3-6084-4C6D-9686-E2CC80B5864D}" type="slidenum">
              <a:rPr lang="en-GB" altLang="en-US" sz="1200"/>
              <a:pPr eaLnBrk="1" hangingPunct="1"/>
              <a:t>15</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40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AFC6F633-5AD8-4D94-9A7B-7D70FC8A702A}" type="slidenum">
              <a:rPr lang="en-GB" altLang="en-US" sz="1200"/>
              <a:pPr eaLnBrk="1" hangingPunct="1"/>
              <a:t>16</a:t>
            </a:fld>
            <a:endParaRPr lang="en-GB"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a:ln/>
        </p:spPr>
      </p:sp>
      <p:sp>
        <p:nvSpPr>
          <p:cNvPr id="450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50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D168A9CD-E29D-467F-B9E8-3C4F5BF9B4BD}" type="slidenum">
              <a:rPr lang="en-GB" altLang="en-US" sz="1200"/>
              <a:pPr eaLnBrk="1" hangingPunct="1"/>
              <a:t>17</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81FE8F60-A9CE-49A8-9C89-A7A6DA734EFD}" type="slidenum">
              <a:rPr lang="en-GB" altLang="en-US" sz="1200"/>
              <a:pPr eaLnBrk="1" hangingPunct="1"/>
              <a:t>18</a:t>
            </a:fld>
            <a:endParaRPr lang="en-GB" altLang="en-US" sz="1200"/>
          </a:p>
        </p:txBody>
      </p:sp>
      <p:sp>
        <p:nvSpPr>
          <p:cNvPr id="46083" name="Rectangle 2"/>
          <p:cNvSpPr>
            <a:spLocks noGrp="1" noRot="1" noChangeAspect="1" noChangeArrowheads="1" noTextEdit="1"/>
          </p:cNvSpPr>
          <p:nvPr>
            <p:ph type="sldImg"/>
          </p:nvPr>
        </p:nvSpPr>
        <p:spPr>
          <a:solidFill>
            <a:srgbClr val="FFFFFF"/>
          </a:solidFill>
          <a:ln/>
        </p:spPr>
      </p:sp>
      <p:sp>
        <p:nvSpPr>
          <p:cNvPr id="46084"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altLang="en-US"/>
              <a:t>This brings us to the question of survival. We have been looking at names recorded from Roman Britain, before the Anglo-Saxons arrived. Such names—many of them British, some of them old and mysterious even to Britons, some of them Latin—covered the country from east to west. During and after the Anglo-Saxon immigration, however, the picture changes. Broadly speaking, pre-English names are largely obliterated in the east and survive in much greater numbers in the west. Jackson mapped the survival of river-names (which survive particularly well), and divided the country into 4 areas. The map must tell us something about Anglo-British relations: there was more communication between native and incomer in the west than in the east.</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DA49A901-504E-4E48-9528-747B376661B3}" type="slidenum">
              <a:rPr lang="en-GB" altLang="en-US" sz="1200"/>
              <a:pPr eaLnBrk="1" hangingPunct="1"/>
              <a:t>19</a:t>
            </a:fld>
            <a:endParaRPr lang="en-GB" altLang="en-US" sz="1200"/>
          </a:p>
        </p:txBody>
      </p:sp>
      <p:sp>
        <p:nvSpPr>
          <p:cNvPr id="47107" name="Rectangle 2"/>
          <p:cNvSpPr>
            <a:spLocks noGrp="1" noRot="1" noChangeAspect="1" noChangeArrowheads="1" noTextEdit="1"/>
          </p:cNvSpPr>
          <p:nvPr>
            <p:ph type="sldImg"/>
          </p:nvPr>
        </p:nvSpPr>
        <p:spPr>
          <a:solidFill>
            <a:srgbClr val="FFFFFF"/>
          </a:solidFill>
          <a:ln/>
        </p:spPr>
      </p:sp>
      <p:sp>
        <p:nvSpPr>
          <p:cNvPr id="47108" name="Rectangle 3"/>
          <p:cNvSpPr>
            <a:spLocks noGrp="1" noChangeArrowheads="1"/>
          </p:cNvSpPr>
          <p:nvPr>
            <p:ph type="body" idx="1"/>
          </p:nvPr>
        </p:nvSpPr>
        <p:spPr>
          <a:solidFill>
            <a:srgbClr val="FFFFFF"/>
          </a:solidFill>
          <a:ln>
            <a:solidFill>
              <a:srgbClr val="000000"/>
            </a:solidFill>
          </a:ln>
        </p:spPr>
        <p:txBody>
          <a:bodyPr/>
          <a:lstStyle/>
          <a:p>
            <a:pPr eaLnBrk="1" hangingPunct="1"/>
            <a:r>
              <a:rPr lang="en-GB" altLang="en-US"/>
              <a:t>Some examples of British river-names. Note that Avon seems to be a ‘false’ name: the locals must just have refered to ‘the river’, and the Anglo-Saxons (and the Romans before them) assumed that that was a proper name.</a:t>
            </a: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a:ln/>
        </p:spPr>
      </p:sp>
      <p:sp>
        <p:nvSpPr>
          <p:cNvPr id="481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81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5BF63BAA-A86D-456B-9458-854AFDFD31BA}" type="slidenum">
              <a:rPr lang="en-GB" altLang="en-US" sz="1200"/>
              <a:pPr eaLnBrk="1" hangingPunct="1"/>
              <a:t>22</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9E7F6F38-8CAF-4E66-9C18-405D74DBDA22}" type="slidenum">
              <a:rPr lang="en-GB" altLang="en-US" sz="1200"/>
              <a:pPr eaLnBrk="1" hangingPunct="1"/>
              <a:t>23</a:t>
            </a:fld>
            <a:endParaRPr lang="en-GB" altLang="en-US" sz="1200"/>
          </a:p>
        </p:txBody>
      </p:sp>
      <p:sp>
        <p:nvSpPr>
          <p:cNvPr id="54275" name="Rectangle 2"/>
          <p:cNvSpPr>
            <a:spLocks noGrp="1" noRot="1" noChangeAspect="1" noChangeArrowheads="1" noTextEdit="1"/>
          </p:cNvSpPr>
          <p:nvPr>
            <p:ph type="sldImg"/>
          </p:nvPr>
        </p:nvSpPr>
        <p:spPr>
          <a:solidFill>
            <a:srgbClr val="FFFFFF"/>
          </a:solidFill>
          <a:ln/>
        </p:spPr>
      </p:sp>
      <p:sp>
        <p:nvSpPr>
          <p:cNvPr id="54276"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427CE81B-CAB2-41A1-9D44-9819DF6322C1}" type="slidenum">
              <a:rPr lang="en-GB" altLang="en-US" sz="1200"/>
              <a:pPr eaLnBrk="1" hangingPunct="1"/>
              <a:t>24</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606A7733-E3FB-4B30-9D2D-EAC668F8FBA8}" type="slidenum">
              <a:rPr lang="en-GB" altLang="en-US" sz="1200"/>
              <a:pPr eaLnBrk="1" hangingPunct="1"/>
              <a:t>25</a:t>
            </a:fld>
            <a:endParaRPr lang="en-GB" altLang="en-US" sz="1200"/>
          </a:p>
        </p:txBody>
      </p:sp>
      <p:sp>
        <p:nvSpPr>
          <p:cNvPr id="55299" name="Rectangle 2"/>
          <p:cNvSpPr>
            <a:spLocks noGrp="1" noRot="1" noChangeAspect="1" noChangeArrowheads="1" noTextEdit="1"/>
          </p:cNvSpPr>
          <p:nvPr>
            <p:ph type="sldImg"/>
          </p:nvPr>
        </p:nvSpPr>
        <p:spPr>
          <a:solidFill>
            <a:srgbClr val="FFFFFF"/>
          </a:solidFill>
          <a:ln/>
        </p:spPr>
      </p:sp>
      <p:sp>
        <p:nvSpPr>
          <p:cNvPr id="553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555A3963-CEC8-406C-8227-8FD9C7EAA121}" type="slidenum">
              <a:rPr lang="en-GB" altLang="en-US" sz="1200"/>
              <a:pPr eaLnBrk="1" hangingPunct="1"/>
              <a:t>26</a:t>
            </a:fld>
            <a:endParaRPr lang="en-GB" altLang="en-US" sz="1200"/>
          </a:p>
        </p:txBody>
      </p:sp>
      <p:sp>
        <p:nvSpPr>
          <p:cNvPr id="56323" name="Rectangle 2"/>
          <p:cNvSpPr>
            <a:spLocks noGrp="1" noRot="1" noChangeAspect="1" noChangeArrowheads="1" noTextEdit="1"/>
          </p:cNvSpPr>
          <p:nvPr>
            <p:ph type="sldImg"/>
          </p:nvPr>
        </p:nvSpPr>
        <p:spPr>
          <a:solidFill>
            <a:srgbClr val="FFFFFF"/>
          </a:solidFill>
          <a:ln/>
        </p:spPr>
      </p:sp>
      <p:sp>
        <p:nvSpPr>
          <p:cNvPr id="56324"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3AA38567-E94D-47DB-AF94-3176037D26CE}" type="slidenum">
              <a:rPr lang="en-GB" altLang="en-US" sz="1200"/>
              <a:pPr eaLnBrk="1" hangingPunct="1"/>
              <a:t>27</a:t>
            </a:fld>
            <a:endParaRPr lang="en-GB" altLang="en-US" sz="1200"/>
          </a:p>
        </p:txBody>
      </p:sp>
      <p:sp>
        <p:nvSpPr>
          <p:cNvPr id="57347" name="Rectangle 2"/>
          <p:cNvSpPr>
            <a:spLocks noGrp="1" noRot="1" noChangeAspect="1" noChangeArrowheads="1" noTextEdit="1"/>
          </p:cNvSpPr>
          <p:nvPr>
            <p:ph type="sldImg"/>
          </p:nvPr>
        </p:nvSpPr>
        <p:spPr>
          <a:solidFill>
            <a:srgbClr val="FFFFFF"/>
          </a:solidFill>
          <a:ln/>
        </p:spPr>
      </p:sp>
      <p:sp>
        <p:nvSpPr>
          <p:cNvPr id="57348"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939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fld id="{B607843E-5059-4B44-A74F-84575F3A1E65}" type="slidenum">
              <a:rPr lang="en-GB" altLang="en-US" sz="1200"/>
              <a:pPr eaLnBrk="1" hangingPunct="1"/>
              <a:t>28</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A6E6841C-3176-413A-B86D-AD199E943CDA}" type="slidenum">
              <a:rPr lang="en-GB" altLang="en-US"/>
              <a:pPr/>
              <a:t>‹#›</a:t>
            </a:fld>
            <a:endParaRPr lang="en-GB" altLang="en-US"/>
          </a:p>
        </p:txBody>
      </p:sp>
    </p:spTree>
    <p:extLst>
      <p:ext uri="{BB962C8B-B14F-4D97-AF65-F5344CB8AC3E}">
        <p14:creationId xmlns:p14="http://schemas.microsoft.com/office/powerpoint/2010/main" val="496643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7535F018-4B00-4C7D-8B1F-304A9665300C}" type="slidenum">
              <a:rPr lang="en-GB" altLang="en-US"/>
              <a:pPr/>
              <a:t>‹#›</a:t>
            </a:fld>
            <a:endParaRPr lang="en-GB" altLang="en-US"/>
          </a:p>
        </p:txBody>
      </p:sp>
    </p:spTree>
    <p:extLst>
      <p:ext uri="{BB962C8B-B14F-4D97-AF65-F5344CB8AC3E}">
        <p14:creationId xmlns:p14="http://schemas.microsoft.com/office/powerpoint/2010/main" val="2361704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FDB2A667-D3B7-4896-97ED-8DA528BF85DC}" type="slidenum">
              <a:rPr lang="en-GB" altLang="en-US"/>
              <a:pPr/>
              <a:t>‹#›</a:t>
            </a:fld>
            <a:endParaRPr lang="en-GB" altLang="en-US"/>
          </a:p>
        </p:txBody>
      </p:sp>
    </p:spTree>
    <p:extLst>
      <p:ext uri="{BB962C8B-B14F-4D97-AF65-F5344CB8AC3E}">
        <p14:creationId xmlns:p14="http://schemas.microsoft.com/office/powerpoint/2010/main" val="4265759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FEE058EC-FA3B-43AE-BE3E-00FD613EF0F0}" type="slidenum">
              <a:rPr lang="en-GB" altLang="en-US"/>
              <a:pPr/>
              <a:t>‹#›</a:t>
            </a:fld>
            <a:endParaRPr lang="en-GB" altLang="en-US"/>
          </a:p>
        </p:txBody>
      </p:sp>
    </p:spTree>
    <p:extLst>
      <p:ext uri="{BB962C8B-B14F-4D97-AF65-F5344CB8AC3E}">
        <p14:creationId xmlns:p14="http://schemas.microsoft.com/office/powerpoint/2010/main" val="2408768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US"/>
          </a:p>
        </p:txBody>
      </p:sp>
      <p:sp>
        <p:nvSpPr>
          <p:cNvPr id="8" name="Rectangle 5"/>
          <p:cNvSpPr>
            <a:spLocks noGrp="1" noChangeArrowheads="1"/>
          </p:cNvSpPr>
          <p:nvPr>
            <p:ph type="ftr" sz="quarter" idx="11"/>
          </p:nvPr>
        </p:nvSpPr>
        <p:spPr>
          <a:ln/>
        </p:spPr>
        <p:txBody>
          <a:bodyPr/>
          <a:lstStyle>
            <a:lvl1pPr>
              <a:defRPr/>
            </a:lvl1pPr>
          </a:lstStyle>
          <a:p>
            <a:pPr>
              <a:defRPr/>
            </a:pPr>
            <a:endParaRPr lang="en-US"/>
          </a:p>
        </p:txBody>
      </p:sp>
      <p:sp>
        <p:nvSpPr>
          <p:cNvPr id="9" name="Rectangle 6"/>
          <p:cNvSpPr>
            <a:spLocks noGrp="1" noChangeArrowheads="1"/>
          </p:cNvSpPr>
          <p:nvPr>
            <p:ph type="sldNum" sz="quarter" idx="12"/>
          </p:nvPr>
        </p:nvSpPr>
        <p:spPr>
          <a:ln/>
        </p:spPr>
        <p:txBody>
          <a:bodyPr/>
          <a:lstStyle>
            <a:lvl1pPr>
              <a:defRPr/>
            </a:lvl1pPr>
          </a:lstStyle>
          <a:p>
            <a:fld id="{1F893F43-B040-4466-900D-984F97D178C6}" type="slidenum">
              <a:rPr lang="en-GB" altLang="en-US"/>
              <a:pPr/>
              <a:t>‹#›</a:t>
            </a:fld>
            <a:endParaRPr lang="en-GB" altLang="en-US"/>
          </a:p>
        </p:txBody>
      </p:sp>
    </p:spTree>
    <p:extLst>
      <p:ext uri="{BB962C8B-B14F-4D97-AF65-F5344CB8AC3E}">
        <p14:creationId xmlns:p14="http://schemas.microsoft.com/office/powerpoint/2010/main" val="90798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US"/>
          </a:p>
        </p:txBody>
      </p:sp>
      <p:sp>
        <p:nvSpPr>
          <p:cNvPr id="4" name="Rectangle 5"/>
          <p:cNvSpPr>
            <a:spLocks noGrp="1" noChangeArrowheads="1"/>
          </p:cNvSpPr>
          <p:nvPr>
            <p:ph type="ftr" sz="quarter" idx="11"/>
          </p:nvPr>
        </p:nvSpPr>
        <p:spPr>
          <a:ln/>
        </p:spPr>
        <p:txBody>
          <a:bodyPr/>
          <a:lstStyle>
            <a:lvl1pPr>
              <a:defRPr/>
            </a:lvl1pPr>
          </a:lstStyle>
          <a:p>
            <a:pPr>
              <a:defRPr/>
            </a:pPr>
            <a:endParaRPr lang="en-US"/>
          </a:p>
        </p:txBody>
      </p:sp>
      <p:sp>
        <p:nvSpPr>
          <p:cNvPr id="5" name="Rectangle 6"/>
          <p:cNvSpPr>
            <a:spLocks noGrp="1" noChangeArrowheads="1"/>
          </p:cNvSpPr>
          <p:nvPr>
            <p:ph type="sldNum" sz="quarter" idx="12"/>
          </p:nvPr>
        </p:nvSpPr>
        <p:spPr>
          <a:ln/>
        </p:spPr>
        <p:txBody>
          <a:bodyPr/>
          <a:lstStyle>
            <a:lvl1pPr>
              <a:defRPr/>
            </a:lvl1pPr>
          </a:lstStyle>
          <a:p>
            <a:fld id="{4D5C54E1-0B1C-421C-9C0F-EB227B96F27E}" type="slidenum">
              <a:rPr lang="en-GB" altLang="en-US"/>
              <a:pPr/>
              <a:t>‹#›</a:t>
            </a:fld>
            <a:endParaRPr lang="en-GB" altLang="en-US"/>
          </a:p>
        </p:txBody>
      </p:sp>
    </p:spTree>
    <p:extLst>
      <p:ext uri="{BB962C8B-B14F-4D97-AF65-F5344CB8AC3E}">
        <p14:creationId xmlns:p14="http://schemas.microsoft.com/office/powerpoint/2010/main" val="13693078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US"/>
          </a:p>
        </p:txBody>
      </p:sp>
      <p:sp>
        <p:nvSpPr>
          <p:cNvPr id="3" name="Rectangle 5"/>
          <p:cNvSpPr>
            <a:spLocks noGrp="1" noChangeArrowheads="1"/>
          </p:cNvSpPr>
          <p:nvPr>
            <p:ph type="ftr" sz="quarter" idx="11"/>
          </p:nvPr>
        </p:nvSpPr>
        <p:spPr>
          <a:ln/>
        </p:spPr>
        <p:txBody>
          <a:bodyPr/>
          <a:lstStyle>
            <a:lvl1pPr>
              <a:defRPr/>
            </a:lvl1pPr>
          </a:lstStyle>
          <a:p>
            <a:pPr>
              <a:defRPr/>
            </a:pPr>
            <a:endParaRPr lang="en-US"/>
          </a:p>
        </p:txBody>
      </p:sp>
      <p:sp>
        <p:nvSpPr>
          <p:cNvPr id="4" name="Rectangle 6"/>
          <p:cNvSpPr>
            <a:spLocks noGrp="1" noChangeArrowheads="1"/>
          </p:cNvSpPr>
          <p:nvPr>
            <p:ph type="sldNum" sz="quarter" idx="12"/>
          </p:nvPr>
        </p:nvSpPr>
        <p:spPr>
          <a:ln/>
        </p:spPr>
        <p:txBody>
          <a:bodyPr/>
          <a:lstStyle>
            <a:lvl1pPr>
              <a:defRPr/>
            </a:lvl1pPr>
          </a:lstStyle>
          <a:p>
            <a:fld id="{4220C39C-3512-4E91-8FCD-8F66740242B5}" type="slidenum">
              <a:rPr lang="en-GB" altLang="en-US"/>
              <a:pPr/>
              <a:t>‹#›</a:t>
            </a:fld>
            <a:endParaRPr lang="en-GB" altLang="en-US"/>
          </a:p>
        </p:txBody>
      </p:sp>
    </p:spTree>
    <p:extLst>
      <p:ext uri="{BB962C8B-B14F-4D97-AF65-F5344CB8AC3E}">
        <p14:creationId xmlns:p14="http://schemas.microsoft.com/office/powerpoint/2010/main" val="13315307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B16D2753-9B46-41E3-BF38-3BF23FE6D9BE}" type="slidenum">
              <a:rPr lang="en-GB" altLang="en-US"/>
              <a:pPr/>
              <a:t>‹#›</a:t>
            </a:fld>
            <a:endParaRPr lang="en-GB" altLang="en-US"/>
          </a:p>
        </p:txBody>
      </p:sp>
    </p:spTree>
    <p:extLst>
      <p:ext uri="{BB962C8B-B14F-4D97-AF65-F5344CB8AC3E}">
        <p14:creationId xmlns:p14="http://schemas.microsoft.com/office/powerpoint/2010/main" val="2785712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fld id="{14F080CB-A6DD-437C-AAD1-68B19853E494}" type="slidenum">
              <a:rPr lang="en-GB" altLang="en-US"/>
              <a:pPr/>
              <a:t>‹#›</a:t>
            </a:fld>
            <a:endParaRPr lang="en-GB" altLang="en-US"/>
          </a:p>
        </p:txBody>
      </p:sp>
    </p:spTree>
    <p:extLst>
      <p:ext uri="{BB962C8B-B14F-4D97-AF65-F5344CB8AC3E}">
        <p14:creationId xmlns:p14="http://schemas.microsoft.com/office/powerpoint/2010/main" val="364426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94CC0CA5-1DD2-419C-B600-3CE2DBB25840}" type="slidenum">
              <a:rPr lang="en-GB" altLang="en-US"/>
              <a:pPr/>
              <a:t>‹#›</a:t>
            </a:fld>
            <a:endParaRPr lang="en-GB" altLang="en-US"/>
          </a:p>
        </p:txBody>
      </p:sp>
    </p:spTree>
    <p:extLst>
      <p:ext uri="{BB962C8B-B14F-4D97-AF65-F5344CB8AC3E}">
        <p14:creationId xmlns:p14="http://schemas.microsoft.com/office/powerpoint/2010/main" val="30070402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fld id="{F25D26E2-F165-4811-B5B7-BF2D12200D1B}" type="slidenum">
              <a:rPr lang="en-GB" altLang="en-US"/>
              <a:pPr/>
              <a:t>‹#›</a:t>
            </a:fld>
            <a:endParaRPr lang="en-GB" altLang="en-US"/>
          </a:p>
        </p:txBody>
      </p:sp>
    </p:spTree>
    <p:extLst>
      <p:ext uri="{BB962C8B-B14F-4D97-AF65-F5344CB8AC3E}">
        <p14:creationId xmlns:p14="http://schemas.microsoft.com/office/powerpoint/2010/main" val="36791250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7819E7-07B8-AF61-FB76-A68425176579}"/>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AC1E2A8-E023-14E3-9F23-CE0DD93488F5}"/>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ECC6AA-49C9-0D5A-E4CC-6CF51DBA7E0B}"/>
              </a:ext>
            </a:extLst>
          </p:cNvPr>
          <p:cNvSpPr>
            <a:spLocks noGrp="1"/>
          </p:cNvSpPr>
          <p:nvPr>
            <p:ph type="dt" sz="half" idx="10"/>
          </p:nvPr>
        </p:nvSpPr>
        <p:spPr/>
        <p:txBody>
          <a:bodyPr/>
          <a:lstStyle/>
          <a:p>
            <a:fld id="{A28BA320-4171-4FD4-A007-C7AC5D1ACE2C}" type="datetimeFigureOut">
              <a:rPr lang="en-GB" smtClean="0"/>
              <a:t>23/10/2024</a:t>
            </a:fld>
            <a:endParaRPr lang="en-GB"/>
          </a:p>
        </p:txBody>
      </p:sp>
      <p:sp>
        <p:nvSpPr>
          <p:cNvPr id="5" name="Footer Placeholder 4">
            <a:extLst>
              <a:ext uri="{FF2B5EF4-FFF2-40B4-BE49-F238E27FC236}">
                <a16:creationId xmlns:a16="http://schemas.microsoft.com/office/drawing/2014/main" id="{FC8AC71A-F7D4-E7E2-D36B-8D478AB4CA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AFDFE6-831C-5323-2022-E3A2A738568E}"/>
              </a:ext>
            </a:extLst>
          </p:cNvPr>
          <p:cNvSpPr>
            <a:spLocks noGrp="1"/>
          </p:cNvSpPr>
          <p:nvPr>
            <p:ph type="sldNum" sz="quarter" idx="12"/>
          </p:nvPr>
        </p:nvSpPr>
        <p:spPr/>
        <p:txBody>
          <a:bodyPr/>
          <a:lstStyle/>
          <a:p>
            <a:fld id="{5CA0FB12-D187-4064-A8CB-F8BD703A7214}" type="slidenum">
              <a:rPr lang="en-GB" smtClean="0"/>
              <a:t>‹#›</a:t>
            </a:fld>
            <a:endParaRPr lang="en-GB"/>
          </a:p>
        </p:txBody>
      </p:sp>
    </p:spTree>
    <p:extLst>
      <p:ext uri="{BB962C8B-B14F-4D97-AF65-F5344CB8AC3E}">
        <p14:creationId xmlns:p14="http://schemas.microsoft.com/office/powerpoint/2010/main" val="104165334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41066-91C4-9C1B-A2B3-73D9BB749C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ECF5B7-A16B-E27F-6EFB-D3EFC2E4F8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3C6178-9317-8E57-1C6E-2869DEFD86B9}"/>
              </a:ext>
            </a:extLst>
          </p:cNvPr>
          <p:cNvSpPr>
            <a:spLocks noGrp="1"/>
          </p:cNvSpPr>
          <p:nvPr>
            <p:ph type="dt" sz="half" idx="10"/>
          </p:nvPr>
        </p:nvSpPr>
        <p:spPr/>
        <p:txBody>
          <a:bodyPr/>
          <a:lstStyle/>
          <a:p>
            <a:fld id="{A28BA320-4171-4FD4-A007-C7AC5D1ACE2C}" type="datetimeFigureOut">
              <a:rPr lang="en-GB" smtClean="0"/>
              <a:t>23/10/2024</a:t>
            </a:fld>
            <a:endParaRPr lang="en-GB"/>
          </a:p>
        </p:txBody>
      </p:sp>
      <p:sp>
        <p:nvSpPr>
          <p:cNvPr id="5" name="Footer Placeholder 4">
            <a:extLst>
              <a:ext uri="{FF2B5EF4-FFF2-40B4-BE49-F238E27FC236}">
                <a16:creationId xmlns:a16="http://schemas.microsoft.com/office/drawing/2014/main" id="{DD4CB848-9D6E-1668-D242-0366F66BB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7A56D0-A018-EE40-C8AF-23B701737318}"/>
              </a:ext>
            </a:extLst>
          </p:cNvPr>
          <p:cNvSpPr>
            <a:spLocks noGrp="1"/>
          </p:cNvSpPr>
          <p:nvPr>
            <p:ph type="sldNum" sz="quarter" idx="12"/>
          </p:nvPr>
        </p:nvSpPr>
        <p:spPr/>
        <p:txBody>
          <a:bodyPr/>
          <a:lstStyle/>
          <a:p>
            <a:fld id="{5CA0FB12-D187-4064-A8CB-F8BD703A7214}" type="slidenum">
              <a:rPr lang="en-GB" smtClean="0"/>
              <a:t>‹#›</a:t>
            </a:fld>
            <a:endParaRPr lang="en-GB"/>
          </a:p>
        </p:txBody>
      </p:sp>
    </p:spTree>
    <p:extLst>
      <p:ext uri="{BB962C8B-B14F-4D97-AF65-F5344CB8AC3E}">
        <p14:creationId xmlns:p14="http://schemas.microsoft.com/office/powerpoint/2010/main" val="212816149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44307-426A-48FD-F45C-58562356CFCD}"/>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6FB540-14EB-D5F8-5EF7-20C2A1038375}"/>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488EE9-ED21-42FE-58D3-43DD5DE04262}"/>
              </a:ext>
            </a:extLst>
          </p:cNvPr>
          <p:cNvSpPr>
            <a:spLocks noGrp="1"/>
          </p:cNvSpPr>
          <p:nvPr>
            <p:ph type="dt" sz="half" idx="10"/>
          </p:nvPr>
        </p:nvSpPr>
        <p:spPr/>
        <p:txBody>
          <a:bodyPr/>
          <a:lstStyle/>
          <a:p>
            <a:fld id="{A28BA320-4171-4FD4-A007-C7AC5D1ACE2C}" type="datetimeFigureOut">
              <a:rPr lang="en-GB" smtClean="0"/>
              <a:t>23/10/2024</a:t>
            </a:fld>
            <a:endParaRPr lang="en-GB"/>
          </a:p>
        </p:txBody>
      </p:sp>
      <p:sp>
        <p:nvSpPr>
          <p:cNvPr id="5" name="Footer Placeholder 4">
            <a:extLst>
              <a:ext uri="{FF2B5EF4-FFF2-40B4-BE49-F238E27FC236}">
                <a16:creationId xmlns:a16="http://schemas.microsoft.com/office/drawing/2014/main" id="{6E40FD0E-F00D-4993-D968-9F5625941A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4BFBD5-49FC-B6F2-64A8-F00076693240}"/>
              </a:ext>
            </a:extLst>
          </p:cNvPr>
          <p:cNvSpPr>
            <a:spLocks noGrp="1"/>
          </p:cNvSpPr>
          <p:nvPr>
            <p:ph type="sldNum" sz="quarter" idx="12"/>
          </p:nvPr>
        </p:nvSpPr>
        <p:spPr/>
        <p:txBody>
          <a:bodyPr/>
          <a:lstStyle/>
          <a:p>
            <a:fld id="{5CA0FB12-D187-4064-A8CB-F8BD703A7214}" type="slidenum">
              <a:rPr lang="en-GB" smtClean="0"/>
              <a:t>‹#›</a:t>
            </a:fld>
            <a:endParaRPr lang="en-GB"/>
          </a:p>
        </p:txBody>
      </p:sp>
    </p:spTree>
    <p:extLst>
      <p:ext uri="{BB962C8B-B14F-4D97-AF65-F5344CB8AC3E}">
        <p14:creationId xmlns:p14="http://schemas.microsoft.com/office/powerpoint/2010/main" val="8517543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D656F-6A9E-9D3C-7F00-C51161F39FA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6B54A1-CB84-ED8F-AE3E-02A2066C1DB4}"/>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CC356D-1A15-C087-95AD-22317BC67A28}"/>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AF2E3F-5053-02BD-7DF3-B6606ECD1D2A}"/>
              </a:ext>
            </a:extLst>
          </p:cNvPr>
          <p:cNvSpPr>
            <a:spLocks noGrp="1"/>
          </p:cNvSpPr>
          <p:nvPr>
            <p:ph type="dt" sz="half" idx="10"/>
          </p:nvPr>
        </p:nvSpPr>
        <p:spPr/>
        <p:txBody>
          <a:bodyPr/>
          <a:lstStyle/>
          <a:p>
            <a:fld id="{A28BA320-4171-4FD4-A007-C7AC5D1ACE2C}" type="datetimeFigureOut">
              <a:rPr lang="en-GB" smtClean="0"/>
              <a:t>23/10/2024</a:t>
            </a:fld>
            <a:endParaRPr lang="en-GB"/>
          </a:p>
        </p:txBody>
      </p:sp>
      <p:sp>
        <p:nvSpPr>
          <p:cNvPr id="6" name="Footer Placeholder 5">
            <a:extLst>
              <a:ext uri="{FF2B5EF4-FFF2-40B4-BE49-F238E27FC236}">
                <a16:creationId xmlns:a16="http://schemas.microsoft.com/office/drawing/2014/main" id="{0A3284FB-8EF4-ED56-70D3-5E18289003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0E9618-35E8-2255-69A5-D2FD29DC87A9}"/>
              </a:ext>
            </a:extLst>
          </p:cNvPr>
          <p:cNvSpPr>
            <a:spLocks noGrp="1"/>
          </p:cNvSpPr>
          <p:nvPr>
            <p:ph type="sldNum" sz="quarter" idx="12"/>
          </p:nvPr>
        </p:nvSpPr>
        <p:spPr/>
        <p:txBody>
          <a:bodyPr/>
          <a:lstStyle/>
          <a:p>
            <a:fld id="{5CA0FB12-D187-4064-A8CB-F8BD703A7214}" type="slidenum">
              <a:rPr lang="en-GB" smtClean="0"/>
              <a:t>‹#›</a:t>
            </a:fld>
            <a:endParaRPr lang="en-GB"/>
          </a:p>
        </p:txBody>
      </p:sp>
    </p:spTree>
    <p:extLst>
      <p:ext uri="{BB962C8B-B14F-4D97-AF65-F5344CB8AC3E}">
        <p14:creationId xmlns:p14="http://schemas.microsoft.com/office/powerpoint/2010/main" val="77220696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296C4-03A9-6104-5F88-7E54A400258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2CF9FB-E8A4-85FB-2244-313E263CC913}"/>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C1E27205-6A41-4ACA-CDCF-96CFAC791ABA}"/>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21ED9A-6126-56A5-9231-9099FA0A295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2D3DF0E9-E139-B9C6-A198-1D9D9D38BA14}"/>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B7480F-7758-8D8A-F94C-7BA6772BB805}"/>
              </a:ext>
            </a:extLst>
          </p:cNvPr>
          <p:cNvSpPr>
            <a:spLocks noGrp="1"/>
          </p:cNvSpPr>
          <p:nvPr>
            <p:ph type="dt" sz="half" idx="10"/>
          </p:nvPr>
        </p:nvSpPr>
        <p:spPr/>
        <p:txBody>
          <a:bodyPr/>
          <a:lstStyle/>
          <a:p>
            <a:fld id="{A28BA320-4171-4FD4-A007-C7AC5D1ACE2C}" type="datetimeFigureOut">
              <a:rPr lang="en-GB" smtClean="0"/>
              <a:t>23/10/2024</a:t>
            </a:fld>
            <a:endParaRPr lang="en-GB"/>
          </a:p>
        </p:txBody>
      </p:sp>
      <p:sp>
        <p:nvSpPr>
          <p:cNvPr id="8" name="Footer Placeholder 7">
            <a:extLst>
              <a:ext uri="{FF2B5EF4-FFF2-40B4-BE49-F238E27FC236}">
                <a16:creationId xmlns:a16="http://schemas.microsoft.com/office/drawing/2014/main" id="{A3056BA5-75A0-EB51-A443-93D17ABBB71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B9C3B0-2C5B-01A3-83E8-C52C53724674}"/>
              </a:ext>
            </a:extLst>
          </p:cNvPr>
          <p:cNvSpPr>
            <a:spLocks noGrp="1"/>
          </p:cNvSpPr>
          <p:nvPr>
            <p:ph type="sldNum" sz="quarter" idx="12"/>
          </p:nvPr>
        </p:nvSpPr>
        <p:spPr/>
        <p:txBody>
          <a:bodyPr/>
          <a:lstStyle/>
          <a:p>
            <a:fld id="{5CA0FB12-D187-4064-A8CB-F8BD703A7214}" type="slidenum">
              <a:rPr lang="en-GB" smtClean="0"/>
              <a:t>‹#›</a:t>
            </a:fld>
            <a:endParaRPr lang="en-GB"/>
          </a:p>
        </p:txBody>
      </p:sp>
    </p:spTree>
    <p:extLst>
      <p:ext uri="{BB962C8B-B14F-4D97-AF65-F5344CB8AC3E}">
        <p14:creationId xmlns:p14="http://schemas.microsoft.com/office/powerpoint/2010/main" val="52280231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6CC92-437B-942D-6C54-82EF3245081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A064F1-80CC-594B-5501-FF436592E97B}"/>
              </a:ext>
            </a:extLst>
          </p:cNvPr>
          <p:cNvSpPr>
            <a:spLocks noGrp="1"/>
          </p:cNvSpPr>
          <p:nvPr>
            <p:ph type="dt" sz="half" idx="10"/>
          </p:nvPr>
        </p:nvSpPr>
        <p:spPr/>
        <p:txBody>
          <a:bodyPr/>
          <a:lstStyle/>
          <a:p>
            <a:fld id="{A28BA320-4171-4FD4-A007-C7AC5D1ACE2C}" type="datetimeFigureOut">
              <a:rPr lang="en-GB" smtClean="0"/>
              <a:t>23/10/2024</a:t>
            </a:fld>
            <a:endParaRPr lang="en-GB"/>
          </a:p>
        </p:txBody>
      </p:sp>
      <p:sp>
        <p:nvSpPr>
          <p:cNvPr id="4" name="Footer Placeholder 3">
            <a:extLst>
              <a:ext uri="{FF2B5EF4-FFF2-40B4-BE49-F238E27FC236}">
                <a16:creationId xmlns:a16="http://schemas.microsoft.com/office/drawing/2014/main" id="{9633CEF5-A76C-A526-CCEE-4ACE5DBC727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F7C540-392A-B000-929B-32A036DF69A1}"/>
              </a:ext>
            </a:extLst>
          </p:cNvPr>
          <p:cNvSpPr>
            <a:spLocks noGrp="1"/>
          </p:cNvSpPr>
          <p:nvPr>
            <p:ph type="sldNum" sz="quarter" idx="12"/>
          </p:nvPr>
        </p:nvSpPr>
        <p:spPr/>
        <p:txBody>
          <a:bodyPr/>
          <a:lstStyle/>
          <a:p>
            <a:fld id="{5CA0FB12-D187-4064-A8CB-F8BD703A7214}" type="slidenum">
              <a:rPr lang="en-GB" smtClean="0"/>
              <a:t>‹#›</a:t>
            </a:fld>
            <a:endParaRPr lang="en-GB"/>
          </a:p>
        </p:txBody>
      </p:sp>
    </p:spTree>
    <p:extLst>
      <p:ext uri="{BB962C8B-B14F-4D97-AF65-F5344CB8AC3E}">
        <p14:creationId xmlns:p14="http://schemas.microsoft.com/office/powerpoint/2010/main" val="194511209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9ED86C-ADE8-883D-E92C-08AE658247A9}"/>
              </a:ext>
            </a:extLst>
          </p:cNvPr>
          <p:cNvSpPr>
            <a:spLocks noGrp="1"/>
          </p:cNvSpPr>
          <p:nvPr>
            <p:ph type="dt" sz="half" idx="10"/>
          </p:nvPr>
        </p:nvSpPr>
        <p:spPr/>
        <p:txBody>
          <a:bodyPr/>
          <a:lstStyle/>
          <a:p>
            <a:fld id="{A28BA320-4171-4FD4-A007-C7AC5D1ACE2C}" type="datetimeFigureOut">
              <a:rPr lang="en-GB" smtClean="0"/>
              <a:t>23/10/2024</a:t>
            </a:fld>
            <a:endParaRPr lang="en-GB"/>
          </a:p>
        </p:txBody>
      </p:sp>
      <p:sp>
        <p:nvSpPr>
          <p:cNvPr id="3" name="Footer Placeholder 2">
            <a:extLst>
              <a:ext uri="{FF2B5EF4-FFF2-40B4-BE49-F238E27FC236}">
                <a16:creationId xmlns:a16="http://schemas.microsoft.com/office/drawing/2014/main" id="{2F785E0B-EB50-135F-969A-8F3D902E41F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58D7F5-7941-2588-1C0E-A7C690184599}"/>
              </a:ext>
            </a:extLst>
          </p:cNvPr>
          <p:cNvSpPr>
            <a:spLocks noGrp="1"/>
          </p:cNvSpPr>
          <p:nvPr>
            <p:ph type="sldNum" sz="quarter" idx="12"/>
          </p:nvPr>
        </p:nvSpPr>
        <p:spPr/>
        <p:txBody>
          <a:bodyPr/>
          <a:lstStyle/>
          <a:p>
            <a:fld id="{5CA0FB12-D187-4064-A8CB-F8BD703A7214}" type="slidenum">
              <a:rPr lang="en-GB" smtClean="0"/>
              <a:t>‹#›</a:t>
            </a:fld>
            <a:endParaRPr lang="en-GB"/>
          </a:p>
        </p:txBody>
      </p:sp>
    </p:spTree>
    <p:extLst>
      <p:ext uri="{BB962C8B-B14F-4D97-AF65-F5344CB8AC3E}">
        <p14:creationId xmlns:p14="http://schemas.microsoft.com/office/powerpoint/2010/main" val="35250995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1F42E-2C2A-067E-9724-F80C1597B26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555B200-6C59-1B2D-DB46-E383C074828C}"/>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1D034E-91F5-8047-4111-4492B675F21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B56BE8AA-7A6C-C410-BD42-4D2C192600D0}"/>
              </a:ext>
            </a:extLst>
          </p:cNvPr>
          <p:cNvSpPr>
            <a:spLocks noGrp="1"/>
          </p:cNvSpPr>
          <p:nvPr>
            <p:ph type="dt" sz="half" idx="10"/>
          </p:nvPr>
        </p:nvSpPr>
        <p:spPr/>
        <p:txBody>
          <a:bodyPr/>
          <a:lstStyle/>
          <a:p>
            <a:fld id="{A28BA320-4171-4FD4-A007-C7AC5D1ACE2C}" type="datetimeFigureOut">
              <a:rPr lang="en-GB" smtClean="0"/>
              <a:t>23/10/2024</a:t>
            </a:fld>
            <a:endParaRPr lang="en-GB"/>
          </a:p>
        </p:txBody>
      </p:sp>
      <p:sp>
        <p:nvSpPr>
          <p:cNvPr id="6" name="Footer Placeholder 5">
            <a:extLst>
              <a:ext uri="{FF2B5EF4-FFF2-40B4-BE49-F238E27FC236}">
                <a16:creationId xmlns:a16="http://schemas.microsoft.com/office/drawing/2014/main" id="{C31CA2C9-90CC-9C68-FB18-5AFC337F99C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60250F-F7DC-EABA-BFA5-EAECCC02F6A6}"/>
              </a:ext>
            </a:extLst>
          </p:cNvPr>
          <p:cNvSpPr>
            <a:spLocks noGrp="1"/>
          </p:cNvSpPr>
          <p:nvPr>
            <p:ph type="sldNum" sz="quarter" idx="12"/>
          </p:nvPr>
        </p:nvSpPr>
        <p:spPr/>
        <p:txBody>
          <a:bodyPr/>
          <a:lstStyle/>
          <a:p>
            <a:fld id="{5CA0FB12-D187-4064-A8CB-F8BD703A7214}" type="slidenum">
              <a:rPr lang="en-GB" smtClean="0"/>
              <a:t>‹#›</a:t>
            </a:fld>
            <a:endParaRPr lang="en-GB"/>
          </a:p>
        </p:txBody>
      </p:sp>
    </p:spTree>
    <p:extLst>
      <p:ext uri="{BB962C8B-B14F-4D97-AF65-F5344CB8AC3E}">
        <p14:creationId xmlns:p14="http://schemas.microsoft.com/office/powerpoint/2010/main" val="142948286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3B3E0A-5FB9-68C8-C430-B16F323D9F8B}"/>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E5FCD43-81F8-1F67-3503-DE7ECACA3E9C}"/>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6C328952-DD55-B0CB-CDBD-E8FDA749DA3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2CEAFBEC-6C42-B38A-21FA-BD5082039453}"/>
              </a:ext>
            </a:extLst>
          </p:cNvPr>
          <p:cNvSpPr>
            <a:spLocks noGrp="1"/>
          </p:cNvSpPr>
          <p:nvPr>
            <p:ph type="dt" sz="half" idx="10"/>
          </p:nvPr>
        </p:nvSpPr>
        <p:spPr/>
        <p:txBody>
          <a:bodyPr/>
          <a:lstStyle/>
          <a:p>
            <a:fld id="{A28BA320-4171-4FD4-A007-C7AC5D1ACE2C}" type="datetimeFigureOut">
              <a:rPr lang="en-GB" smtClean="0"/>
              <a:t>23/10/2024</a:t>
            </a:fld>
            <a:endParaRPr lang="en-GB"/>
          </a:p>
        </p:txBody>
      </p:sp>
      <p:sp>
        <p:nvSpPr>
          <p:cNvPr id="6" name="Footer Placeholder 5">
            <a:extLst>
              <a:ext uri="{FF2B5EF4-FFF2-40B4-BE49-F238E27FC236}">
                <a16:creationId xmlns:a16="http://schemas.microsoft.com/office/drawing/2014/main" id="{88A4D9C1-8829-49EB-788F-3DBCEDC49F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3759C6-B0AA-A646-2EDA-73D8F810CA6A}"/>
              </a:ext>
            </a:extLst>
          </p:cNvPr>
          <p:cNvSpPr>
            <a:spLocks noGrp="1"/>
          </p:cNvSpPr>
          <p:nvPr>
            <p:ph type="sldNum" sz="quarter" idx="12"/>
          </p:nvPr>
        </p:nvSpPr>
        <p:spPr/>
        <p:txBody>
          <a:bodyPr/>
          <a:lstStyle/>
          <a:p>
            <a:fld id="{5CA0FB12-D187-4064-A8CB-F8BD703A7214}" type="slidenum">
              <a:rPr lang="en-GB" smtClean="0"/>
              <a:t>‹#›</a:t>
            </a:fld>
            <a:endParaRPr lang="en-GB"/>
          </a:p>
        </p:txBody>
      </p:sp>
    </p:spTree>
    <p:extLst>
      <p:ext uri="{BB962C8B-B14F-4D97-AF65-F5344CB8AC3E}">
        <p14:creationId xmlns:p14="http://schemas.microsoft.com/office/powerpoint/2010/main" val="19746204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70E6-8D3B-72BE-666E-1DCEA204FC0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4D2123-A3EE-5D18-CA57-EA8F38DFB9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1A9FD3-37E7-2185-DE9E-DD4637BF150D}"/>
              </a:ext>
            </a:extLst>
          </p:cNvPr>
          <p:cNvSpPr>
            <a:spLocks noGrp="1"/>
          </p:cNvSpPr>
          <p:nvPr>
            <p:ph type="dt" sz="half" idx="10"/>
          </p:nvPr>
        </p:nvSpPr>
        <p:spPr/>
        <p:txBody>
          <a:bodyPr/>
          <a:lstStyle/>
          <a:p>
            <a:fld id="{A28BA320-4171-4FD4-A007-C7AC5D1ACE2C}" type="datetimeFigureOut">
              <a:rPr lang="en-GB" smtClean="0"/>
              <a:t>23/10/2024</a:t>
            </a:fld>
            <a:endParaRPr lang="en-GB"/>
          </a:p>
        </p:txBody>
      </p:sp>
      <p:sp>
        <p:nvSpPr>
          <p:cNvPr id="5" name="Footer Placeholder 4">
            <a:extLst>
              <a:ext uri="{FF2B5EF4-FFF2-40B4-BE49-F238E27FC236}">
                <a16:creationId xmlns:a16="http://schemas.microsoft.com/office/drawing/2014/main" id="{E7AF7210-184C-EBDA-12B3-E806DC6EC8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A228F1-B7B7-E852-E024-DFC074CC0DB4}"/>
              </a:ext>
            </a:extLst>
          </p:cNvPr>
          <p:cNvSpPr>
            <a:spLocks noGrp="1"/>
          </p:cNvSpPr>
          <p:nvPr>
            <p:ph type="sldNum" sz="quarter" idx="12"/>
          </p:nvPr>
        </p:nvSpPr>
        <p:spPr/>
        <p:txBody>
          <a:bodyPr/>
          <a:lstStyle/>
          <a:p>
            <a:fld id="{5CA0FB12-D187-4064-A8CB-F8BD703A7214}" type="slidenum">
              <a:rPr lang="en-GB" smtClean="0"/>
              <a:t>‹#›</a:t>
            </a:fld>
            <a:endParaRPr lang="en-GB"/>
          </a:p>
        </p:txBody>
      </p:sp>
    </p:spTree>
    <p:extLst>
      <p:ext uri="{BB962C8B-B14F-4D97-AF65-F5344CB8AC3E}">
        <p14:creationId xmlns:p14="http://schemas.microsoft.com/office/powerpoint/2010/main" val="17584965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30510F3-E13D-A677-1ECE-210477CBE5A7}"/>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39D412-DCE3-7D7E-F48C-B5655FDEBF1A}"/>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BF5BC3-B146-96AC-6A37-B047F391A0D9}"/>
              </a:ext>
            </a:extLst>
          </p:cNvPr>
          <p:cNvSpPr>
            <a:spLocks noGrp="1"/>
          </p:cNvSpPr>
          <p:nvPr>
            <p:ph type="dt" sz="half" idx="10"/>
          </p:nvPr>
        </p:nvSpPr>
        <p:spPr/>
        <p:txBody>
          <a:bodyPr/>
          <a:lstStyle/>
          <a:p>
            <a:fld id="{A28BA320-4171-4FD4-A007-C7AC5D1ACE2C}" type="datetimeFigureOut">
              <a:rPr lang="en-GB" smtClean="0"/>
              <a:t>23/10/2024</a:t>
            </a:fld>
            <a:endParaRPr lang="en-GB"/>
          </a:p>
        </p:txBody>
      </p:sp>
      <p:sp>
        <p:nvSpPr>
          <p:cNvPr id="5" name="Footer Placeholder 4">
            <a:extLst>
              <a:ext uri="{FF2B5EF4-FFF2-40B4-BE49-F238E27FC236}">
                <a16:creationId xmlns:a16="http://schemas.microsoft.com/office/drawing/2014/main" id="{2DFD03F9-8613-300F-5316-F028DEFD7B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E28DCC-EC3D-75AD-AF65-24BB98AC1FA2}"/>
              </a:ext>
            </a:extLst>
          </p:cNvPr>
          <p:cNvSpPr>
            <a:spLocks noGrp="1"/>
          </p:cNvSpPr>
          <p:nvPr>
            <p:ph type="sldNum" sz="quarter" idx="12"/>
          </p:nvPr>
        </p:nvSpPr>
        <p:spPr/>
        <p:txBody>
          <a:bodyPr/>
          <a:lstStyle/>
          <a:p>
            <a:fld id="{5CA0FB12-D187-4064-A8CB-F8BD703A7214}" type="slidenum">
              <a:rPr lang="en-GB" smtClean="0"/>
              <a:t>‹#›</a:t>
            </a:fld>
            <a:endParaRPr lang="en-GB"/>
          </a:p>
        </p:txBody>
      </p:sp>
    </p:spTree>
    <p:extLst>
      <p:ext uri="{BB962C8B-B14F-4D97-AF65-F5344CB8AC3E}">
        <p14:creationId xmlns:p14="http://schemas.microsoft.com/office/powerpoint/2010/main" val="2761737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l">
              <a:defRPr sz="1400" smtClean="0"/>
            </a:lvl1pPr>
          </a:lstStyle>
          <a:p>
            <a:pPr>
              <a:defRPr/>
            </a:pPr>
            <a:endParaRPr lang="en-US"/>
          </a:p>
        </p:txBody>
      </p:sp>
      <p:sp>
        <p:nvSpPr>
          <p:cNvPr id="1029" name="Rectangle 5"/>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US"/>
          </a:p>
        </p:txBody>
      </p:sp>
      <p:sp>
        <p:nvSpPr>
          <p:cNvPr id="1030" name="Rectangle 6"/>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7CE9EFDB-C17A-4F23-845A-C44718668484}"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Unicode MS" pitchFamily="34" charset="-128"/>
        </a:defRPr>
      </a:lvl2pPr>
      <a:lvl3pPr algn="ctr" rtl="0" eaLnBrk="0" fontAlgn="base" hangingPunct="0">
        <a:spcBef>
          <a:spcPct val="0"/>
        </a:spcBef>
        <a:spcAft>
          <a:spcPct val="0"/>
        </a:spcAft>
        <a:defRPr sz="4400">
          <a:solidFill>
            <a:schemeClr val="tx2"/>
          </a:solidFill>
          <a:latin typeface="Arial Unicode MS" pitchFamily="34" charset="-128"/>
        </a:defRPr>
      </a:lvl3pPr>
      <a:lvl4pPr algn="ctr" rtl="0" eaLnBrk="0" fontAlgn="base" hangingPunct="0">
        <a:spcBef>
          <a:spcPct val="0"/>
        </a:spcBef>
        <a:spcAft>
          <a:spcPct val="0"/>
        </a:spcAft>
        <a:defRPr sz="4400">
          <a:solidFill>
            <a:schemeClr val="tx2"/>
          </a:solidFill>
          <a:latin typeface="Arial Unicode MS" pitchFamily="34" charset="-128"/>
        </a:defRPr>
      </a:lvl4pPr>
      <a:lvl5pPr algn="ctr" rtl="0" eaLnBrk="0" fontAlgn="base" hangingPunct="0">
        <a:spcBef>
          <a:spcPct val="0"/>
        </a:spcBef>
        <a:spcAft>
          <a:spcPct val="0"/>
        </a:spcAft>
        <a:defRPr sz="4400">
          <a:solidFill>
            <a:schemeClr val="tx2"/>
          </a:solidFill>
          <a:latin typeface="Arial Unicode MS" pitchFamily="34" charset="-128"/>
        </a:defRPr>
      </a:lvl5pPr>
      <a:lvl6pPr marL="457200" algn="ctr" rtl="0" fontAlgn="base">
        <a:spcBef>
          <a:spcPct val="0"/>
        </a:spcBef>
        <a:spcAft>
          <a:spcPct val="0"/>
        </a:spcAft>
        <a:defRPr sz="4400">
          <a:solidFill>
            <a:schemeClr val="tx2"/>
          </a:solidFill>
          <a:latin typeface="Arial Unicode MS" pitchFamily="34" charset="-128"/>
        </a:defRPr>
      </a:lvl6pPr>
      <a:lvl7pPr marL="914400" algn="ctr" rtl="0" fontAlgn="base">
        <a:spcBef>
          <a:spcPct val="0"/>
        </a:spcBef>
        <a:spcAft>
          <a:spcPct val="0"/>
        </a:spcAft>
        <a:defRPr sz="4400">
          <a:solidFill>
            <a:schemeClr val="tx2"/>
          </a:solidFill>
          <a:latin typeface="Arial Unicode MS" pitchFamily="34" charset="-128"/>
        </a:defRPr>
      </a:lvl7pPr>
      <a:lvl8pPr marL="1371600" algn="ctr" rtl="0" fontAlgn="base">
        <a:spcBef>
          <a:spcPct val="0"/>
        </a:spcBef>
        <a:spcAft>
          <a:spcPct val="0"/>
        </a:spcAft>
        <a:defRPr sz="4400">
          <a:solidFill>
            <a:schemeClr val="tx2"/>
          </a:solidFill>
          <a:latin typeface="Arial Unicode MS" pitchFamily="34" charset="-128"/>
        </a:defRPr>
      </a:lvl8pPr>
      <a:lvl9pPr marL="1828800" algn="ctr" rtl="0" fontAlgn="base">
        <a:spcBef>
          <a:spcPct val="0"/>
        </a:spcBef>
        <a:spcAft>
          <a:spcPct val="0"/>
        </a:spcAft>
        <a:defRPr sz="4400">
          <a:solidFill>
            <a:schemeClr val="tx2"/>
          </a:solidFill>
          <a:latin typeface="Arial Unicode MS" pitchFamily="34" charset="-128"/>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7000"/>
            <a:lum/>
          </a:blip>
          <a:srcRect/>
          <a:stretch>
            <a:fillRect t="-5000" b="-5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BECA4-6A47-BA0E-CCE1-7936E4D6A11E}"/>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D6B281-284D-D767-F221-D5136126B2F2}"/>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E2AC14-B561-1519-3885-061DBB227F8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28BA320-4171-4FD4-A007-C7AC5D1ACE2C}" type="datetimeFigureOut">
              <a:rPr lang="en-GB" smtClean="0"/>
              <a:t>23/10/2024</a:t>
            </a:fld>
            <a:endParaRPr lang="en-GB"/>
          </a:p>
        </p:txBody>
      </p:sp>
      <p:sp>
        <p:nvSpPr>
          <p:cNvPr id="5" name="Footer Placeholder 4">
            <a:extLst>
              <a:ext uri="{FF2B5EF4-FFF2-40B4-BE49-F238E27FC236}">
                <a16:creationId xmlns:a16="http://schemas.microsoft.com/office/drawing/2014/main" id="{6B7E8E1C-6008-BCC0-4D87-10630404E37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0977A3D-E5C1-E6AC-BBA1-08E09CB8BE73}"/>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CA0FB12-D187-4064-A8CB-F8BD703A7214}" type="slidenum">
              <a:rPr lang="en-GB" smtClean="0"/>
              <a:t>‹#›</a:t>
            </a:fld>
            <a:endParaRPr lang="en-GB"/>
          </a:p>
        </p:txBody>
      </p:sp>
    </p:spTree>
    <p:extLst>
      <p:ext uri="{BB962C8B-B14F-4D97-AF65-F5344CB8AC3E}">
        <p14:creationId xmlns:p14="http://schemas.microsoft.com/office/powerpoint/2010/main" val="212346268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p14:dur="10"/>
    </mc:Choice>
    <mc:Fallback xmlns="">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3.tmp"/><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4.tmp"/><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22.tmp"/><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8.tmp"/><Relationship Id="rId4" Type="http://schemas.openxmlformats.org/officeDocument/2006/relationships/image" Target="../media/image27.png"/></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extBox 1"/>
          <p:cNvSpPr txBox="1"/>
          <p:nvPr/>
        </p:nvSpPr>
        <p:spPr>
          <a:xfrm>
            <a:off x="1763688" y="1870156"/>
            <a:ext cx="5144357" cy="553998"/>
          </a:xfrm>
          <a:prstGeom prst="rect">
            <a:avLst/>
          </a:prstGeom>
          <a:noFill/>
        </p:spPr>
        <p:txBody>
          <a:bodyPr wrap="none" rtlCol="0">
            <a:spAutoFit/>
          </a:bodyPr>
          <a:lstStyle/>
          <a:p>
            <a:r>
              <a:rPr lang="en-US" sz="3000"/>
              <a:t>Celtic Place-Names in England</a:t>
            </a:r>
            <a:endParaRPr lang="en-GB" sz="3000"/>
          </a:p>
        </p:txBody>
      </p:sp>
      <p:pic>
        <p:nvPicPr>
          <p:cNvPr id="6" name="Picture 2" descr="C:\Documents and Settings\dparsons\Desktop\Fforwm\CIMG2767.JPG"/>
          <p:cNvPicPr>
            <a:picLocks noChangeAspect="1" noChangeArrowheads="1"/>
          </p:cNvPicPr>
          <p:nvPr/>
        </p:nvPicPr>
        <p:blipFill>
          <a:blip r:embed="rId2" cstate="print"/>
          <a:srcRect t="18802" b="15643"/>
          <a:stretch>
            <a:fillRect/>
          </a:stretch>
        </p:blipFill>
        <p:spPr bwMode="auto">
          <a:xfrm>
            <a:off x="1063217" y="3027527"/>
            <a:ext cx="3852345" cy="1893648"/>
          </a:xfrm>
          <a:prstGeom prst="rect">
            <a:avLst/>
          </a:prstGeom>
          <a:noFill/>
          <a:ln w="9525">
            <a:noFill/>
            <a:miter lim="800000"/>
            <a:headEnd/>
            <a:tailEnd/>
          </a:ln>
        </p:spPr>
      </p:pic>
      <p:sp>
        <p:nvSpPr>
          <p:cNvPr id="4" name="Rectangle 3"/>
          <p:cNvSpPr/>
          <p:nvPr/>
        </p:nvSpPr>
        <p:spPr>
          <a:xfrm>
            <a:off x="764177" y="1340768"/>
            <a:ext cx="7592786" cy="3987437"/>
          </a:xfrm>
          <a:prstGeom prst="rect">
            <a:avLst/>
          </a:prstGeom>
          <a:noFill/>
          <a:ln w="85725" cmpd="thickThi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sp>
        <p:nvSpPr>
          <p:cNvPr id="5" name="TextBox 4"/>
          <p:cNvSpPr txBox="1"/>
          <p:nvPr/>
        </p:nvSpPr>
        <p:spPr>
          <a:xfrm>
            <a:off x="6109523" y="3705831"/>
            <a:ext cx="1914306" cy="923330"/>
          </a:xfrm>
          <a:prstGeom prst="rect">
            <a:avLst/>
          </a:prstGeom>
          <a:noFill/>
        </p:spPr>
        <p:txBody>
          <a:bodyPr wrap="none" rtlCol="0">
            <a:spAutoFit/>
          </a:bodyPr>
          <a:lstStyle/>
          <a:p>
            <a:pPr algn="ctr"/>
            <a:endParaRPr lang="en-US" sz="1800">
              <a:latin typeface="Papyrus" panose="03070502060502030205" pitchFamily="66" charset="0"/>
            </a:endParaRPr>
          </a:p>
          <a:p>
            <a:pPr algn="ctr"/>
            <a:r>
              <a:rPr lang="en-US" sz="1800">
                <a:latin typeface="Papyrus" panose="03070502060502030205" pitchFamily="66" charset="0"/>
              </a:rPr>
              <a:t>Welsh and Celtic</a:t>
            </a:r>
          </a:p>
          <a:p>
            <a:pPr algn="ctr"/>
            <a:r>
              <a:rPr lang="en-US" sz="1800">
                <a:latin typeface="Papyrus" panose="03070502060502030205" pitchFamily="66" charset="0"/>
              </a:rPr>
              <a:t>Place-Names</a:t>
            </a:r>
            <a:endParaRPr lang="en-GB" sz="1800">
              <a:latin typeface="Papyrus" panose="03070502060502030205" pitchFamily="66" charset="0"/>
            </a:endParaRPr>
          </a:p>
        </p:txBody>
      </p:sp>
      <p:sp>
        <p:nvSpPr>
          <p:cNvPr id="7" name="Oval 6"/>
          <p:cNvSpPr/>
          <p:nvPr/>
        </p:nvSpPr>
        <p:spPr>
          <a:xfrm>
            <a:off x="6124633" y="3638815"/>
            <a:ext cx="1825283" cy="121463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a:p>
        </p:txBody>
      </p:sp>
      <p:pic>
        <p:nvPicPr>
          <p:cNvPr id="3" name="Picture 2"/>
          <p:cNvPicPr>
            <a:picLocks noChangeAspect="1"/>
          </p:cNvPicPr>
          <p:nvPr/>
        </p:nvPicPr>
        <p:blipFill>
          <a:blip r:embed="rId3"/>
          <a:stretch>
            <a:fillRect/>
          </a:stretch>
        </p:blipFill>
        <p:spPr>
          <a:xfrm rot="581554">
            <a:off x="1399396" y="2988736"/>
            <a:ext cx="3179985" cy="1690625"/>
          </a:xfrm>
          <a:prstGeom prst="rect">
            <a:avLst/>
          </a:prstGeom>
        </p:spPr>
      </p:pic>
    </p:spTree>
    <p:extLst>
      <p:ext uri="{BB962C8B-B14F-4D97-AF65-F5344CB8AC3E}">
        <p14:creationId xmlns:p14="http://schemas.microsoft.com/office/powerpoint/2010/main" val="331129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erodotus"/>
          <p:cNvPicPr>
            <a:picLocks noChangeAspect="1" noChangeArrowheads="1"/>
          </p:cNvPicPr>
          <p:nvPr/>
        </p:nvPicPr>
        <p:blipFill>
          <a:blip r:embed="rId3">
            <a:extLst>
              <a:ext uri="{28A0092B-C50C-407E-A947-70E740481C1C}">
                <a14:useLocalDpi xmlns:a14="http://schemas.microsoft.com/office/drawing/2010/main" val="0"/>
              </a:ext>
            </a:extLst>
          </a:blip>
          <a:srcRect l="2423" r="1454" b="6706"/>
          <a:stretch>
            <a:fillRect/>
          </a:stretch>
        </p:blipFill>
        <p:spPr bwMode="auto">
          <a:xfrm>
            <a:off x="611560" y="260648"/>
            <a:ext cx="7579568" cy="53156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01B23582-52D0-84B5-F5DF-2D3B6376DCBB}"/>
              </a:ext>
            </a:extLst>
          </p:cNvPr>
          <p:cNvSpPr txBox="1"/>
          <p:nvPr/>
        </p:nvSpPr>
        <p:spPr>
          <a:xfrm>
            <a:off x="1172896" y="5951021"/>
            <a:ext cx="6798208" cy="646331"/>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pPr algn="l"/>
            <a:r>
              <a:rPr lang="en-GB" altLang="en-US" sz="1200"/>
              <a:t>It is strange to think that Britain, like our ‘New World’, had to be discovered by the ‘civilised’ world.</a:t>
            </a:r>
          </a:p>
          <a:p>
            <a:pPr algn="l"/>
            <a:r>
              <a:rPr lang="en-GB" altLang="en-US" sz="1200"/>
              <a:t> 2500 years ago the literate Mediterranean knew nothing of it.</a:t>
            </a:r>
          </a:p>
          <a:p>
            <a:pPr algn="l"/>
            <a:endParaRPr lang="en-GB" sz="1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Pythea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6821" y="228600"/>
            <a:ext cx="3346561" cy="5144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Picture 3" descr="Pytheas2"/>
          <p:cNvPicPr>
            <a:picLocks noChangeAspect="1" noChangeArrowheads="1"/>
          </p:cNvPicPr>
          <p:nvPr/>
        </p:nvPicPr>
        <p:blipFill>
          <a:blip r:embed="rId4" cstate="print">
            <a:extLst>
              <a:ext uri="{28A0092B-C50C-407E-A947-70E740481C1C}">
                <a14:useLocalDpi xmlns:a14="http://schemas.microsoft.com/office/drawing/2010/main" val="0"/>
              </a:ext>
            </a:extLst>
          </a:blip>
          <a:srcRect l="8476" t="3571" r="11804"/>
          <a:stretch>
            <a:fillRect/>
          </a:stretch>
        </p:blipFill>
        <p:spPr bwMode="auto">
          <a:xfrm>
            <a:off x="5057395" y="273050"/>
            <a:ext cx="3403037" cy="5069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A7D6D0A9-6337-F27A-2EA3-B20A49A81704}"/>
              </a:ext>
            </a:extLst>
          </p:cNvPr>
          <p:cNvSpPr txBox="1"/>
          <p:nvPr/>
        </p:nvSpPr>
        <p:spPr>
          <a:xfrm>
            <a:off x="1115616" y="5949280"/>
            <a:ext cx="7377148" cy="461665"/>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pPr algn="l"/>
            <a:r>
              <a:rPr lang="en-GB" sz="1200"/>
              <a:t>Traditionally ‘discovered’ by Pytheas, who visited around 2,300 years ago, and recorded four place-names,</a:t>
            </a:r>
          </a:p>
          <a:p>
            <a:pPr algn="l"/>
            <a:r>
              <a:rPr lang="en-GB" sz="1200"/>
              <a:t>including ‘Britain’, ‘Kent’ and </a:t>
            </a:r>
            <a:r>
              <a:rPr lang="en-GB" sz="1200" i="1"/>
              <a:t>Orkas </a:t>
            </a:r>
            <a:r>
              <a:rPr lang="en-GB" sz="1200"/>
              <a:t>(&gt; ‘Orkney’). All four appear to be Celtic.</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ww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67544" y="6790"/>
            <a:ext cx="4979517" cy="412012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774D64E3-191C-1845-3B48-AC0A6CA5E9AC}"/>
              </a:ext>
            </a:extLst>
          </p:cNvPr>
          <p:cNvPicPr>
            <a:picLocks noChangeAspect="1"/>
          </p:cNvPicPr>
          <p:nvPr/>
        </p:nvPicPr>
        <p:blipFill>
          <a:blip r:embed="rId4"/>
          <a:stretch>
            <a:fillRect/>
          </a:stretch>
        </p:blipFill>
        <p:spPr>
          <a:xfrm>
            <a:off x="1835696" y="4168663"/>
            <a:ext cx="7129812" cy="2627025"/>
          </a:xfrm>
          <a:prstGeom prst="rect">
            <a:avLst/>
          </a:prstGeom>
          <a:ln>
            <a:solidFill>
              <a:srgbClr val="000000"/>
            </a:solidFill>
          </a:ln>
        </p:spPr>
      </p:pic>
      <p:sp>
        <p:nvSpPr>
          <p:cNvPr id="3" name="TextBox 2">
            <a:extLst>
              <a:ext uri="{FF2B5EF4-FFF2-40B4-BE49-F238E27FC236}">
                <a16:creationId xmlns:a16="http://schemas.microsoft.com/office/drawing/2014/main" id="{3020663A-F19D-56DC-D624-99F2A87C2C67}"/>
              </a:ext>
            </a:extLst>
          </p:cNvPr>
          <p:cNvSpPr txBox="1"/>
          <p:nvPr/>
        </p:nvSpPr>
        <p:spPr>
          <a:xfrm>
            <a:off x="6444208" y="1556792"/>
            <a:ext cx="2040943" cy="276999"/>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1200"/>
              <a:t>Linguistic layers in England</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Celt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375" y="404664"/>
            <a:ext cx="746125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Oval 3"/>
          <p:cNvSpPr>
            <a:spLocks noChangeArrowheads="1"/>
          </p:cNvSpPr>
          <p:nvPr/>
        </p:nvSpPr>
        <p:spPr bwMode="auto">
          <a:xfrm>
            <a:off x="838200" y="1595289"/>
            <a:ext cx="3886200" cy="1828800"/>
          </a:xfrm>
          <a:prstGeom prst="ellipse">
            <a:avLst/>
          </a:prstGeom>
          <a:noFill/>
          <a:ln w="44450">
            <a:solidFill>
              <a:srgbClr val="FF00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endParaRPr lang="en-US" altLang="en-US"/>
          </a:p>
        </p:txBody>
      </p:sp>
      <p:sp>
        <p:nvSpPr>
          <p:cNvPr id="2" name="TextBox 1">
            <a:extLst>
              <a:ext uri="{FF2B5EF4-FFF2-40B4-BE49-F238E27FC236}">
                <a16:creationId xmlns:a16="http://schemas.microsoft.com/office/drawing/2014/main" id="{43EE58D9-59C1-793B-F094-1EE6D17F4EB9}"/>
              </a:ext>
            </a:extLst>
          </p:cNvPr>
          <p:cNvSpPr txBox="1"/>
          <p:nvPr/>
        </p:nvSpPr>
        <p:spPr>
          <a:xfrm>
            <a:off x="809780" y="5445224"/>
            <a:ext cx="7772069" cy="1311128"/>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ea typeface="+mn-ea"/>
                <a:cs typeface="+mn-cs"/>
              </a:rPr>
              <a:t>As I’m sure you’ll know:</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ea typeface="+mn-ea"/>
                <a:cs typeface="+mn-cs"/>
              </a:rPr>
              <a:t>British is a Celtic language, closely related to what was spoken in contemporary France (Gaul), and to Irish. (Celtic languages are of course ultimately related to Latin, and to the other Indo-European languages: cf. British *</a:t>
            </a:r>
            <a:r>
              <a:rPr kumimoji="0" lang="en-GB" altLang="en-US" sz="1200" b="0" i="1" u="none" strike="noStrike" kern="1200" cap="none" spc="0" normalizeH="0" baseline="0" noProof="0">
                <a:ln>
                  <a:noFill/>
                </a:ln>
                <a:solidFill>
                  <a:srgbClr val="000000"/>
                </a:solidFill>
                <a:effectLst/>
                <a:uLnTx/>
                <a:uFillTx/>
                <a:ea typeface="+mn-ea"/>
                <a:cs typeface="+mn-cs"/>
              </a:rPr>
              <a:t>novios</a:t>
            </a:r>
            <a:r>
              <a:rPr kumimoji="0" lang="en-GB" altLang="en-US" sz="1200" b="0" i="0" u="none" strike="noStrike" kern="1200" cap="none" spc="0" normalizeH="0" baseline="0" noProof="0">
                <a:ln>
                  <a:noFill/>
                </a:ln>
                <a:solidFill>
                  <a:srgbClr val="000000"/>
                </a:solidFill>
                <a:effectLst/>
                <a:uLnTx/>
                <a:uFillTx/>
                <a:ea typeface="+mn-ea"/>
                <a:cs typeface="+mn-cs"/>
              </a:rPr>
              <a:t>, Latin </a:t>
            </a:r>
            <a:r>
              <a:rPr kumimoji="0" lang="en-GB" altLang="en-US" sz="1200" b="0" i="1" u="none" strike="noStrike" kern="1200" cap="none" spc="0" normalizeH="0" baseline="0" noProof="0">
                <a:ln>
                  <a:noFill/>
                </a:ln>
                <a:solidFill>
                  <a:srgbClr val="000000"/>
                </a:solidFill>
                <a:effectLst/>
                <a:uLnTx/>
                <a:uFillTx/>
                <a:ea typeface="+mn-ea"/>
                <a:cs typeface="+mn-cs"/>
              </a:rPr>
              <a:t>novus</a:t>
            </a:r>
            <a:r>
              <a:rPr kumimoji="0" lang="en-GB" altLang="en-US" sz="1200" b="0" i="0" u="none" strike="noStrike" kern="1200" cap="none" spc="0" normalizeH="0" baseline="0" noProof="0">
                <a:ln>
                  <a:noFill/>
                </a:ln>
                <a:solidFill>
                  <a:srgbClr val="000000"/>
                </a:solidFill>
                <a:effectLst/>
                <a:uLnTx/>
                <a:uFillTx/>
                <a:ea typeface="+mn-ea"/>
                <a:cs typeface="+mn-cs"/>
              </a:rPr>
              <a:t>, English </a:t>
            </a:r>
            <a:r>
              <a:rPr kumimoji="0" lang="en-GB" altLang="en-US" sz="1200" b="0" i="1" u="none" strike="noStrike" kern="1200" cap="none" spc="0" normalizeH="0" baseline="0" noProof="0">
                <a:ln>
                  <a:noFill/>
                </a:ln>
                <a:solidFill>
                  <a:srgbClr val="000000"/>
                </a:solidFill>
                <a:effectLst/>
                <a:uLnTx/>
                <a:uFillTx/>
                <a:ea typeface="+mn-ea"/>
                <a:cs typeface="+mn-cs"/>
              </a:rPr>
              <a:t>new</a:t>
            </a:r>
            <a:r>
              <a:rPr kumimoji="0" lang="en-GB" altLang="en-US" sz="1200" b="0" i="0" u="none" strike="noStrike" kern="1200" cap="none" spc="0" normalizeH="0" baseline="0" noProof="0">
                <a:ln>
                  <a:noFill/>
                </a:ln>
                <a:solidFill>
                  <a:srgbClr val="000000"/>
                </a:solidFill>
                <a:effectLst/>
                <a:uLnTx/>
                <a:uFillTx/>
                <a:ea typeface="+mn-ea"/>
                <a:cs typeface="+mn-cs"/>
              </a:rPr>
              <a:t>.)</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ea typeface="+mn-ea"/>
                <a:cs typeface="+mn-cs"/>
              </a:rPr>
              <a:t>The direct descendant of British survives as Welsh and Breton. Cornish died out in the 17</a:t>
            </a:r>
            <a:r>
              <a:rPr kumimoji="0" lang="en-GB" altLang="en-US" sz="1200" b="0" i="0" u="none" strike="noStrike" kern="1200" cap="none" spc="0" normalizeH="0" baseline="30000" noProof="0">
                <a:ln>
                  <a:noFill/>
                </a:ln>
                <a:solidFill>
                  <a:srgbClr val="000000"/>
                </a:solidFill>
                <a:effectLst/>
                <a:uLnTx/>
                <a:uFillTx/>
                <a:ea typeface="+mn-ea"/>
                <a:cs typeface="+mn-cs"/>
              </a:rPr>
              <a:t>th</a:t>
            </a:r>
            <a:r>
              <a:rPr kumimoji="0" lang="en-GB" altLang="en-US" sz="1200" b="0" i="0" u="none" strike="noStrike" kern="1200" cap="none" spc="0" normalizeH="0" baseline="0" noProof="0">
                <a:ln>
                  <a:noFill/>
                </a:ln>
                <a:solidFill>
                  <a:srgbClr val="000000"/>
                </a:solidFill>
                <a:effectLst/>
                <a:uLnTx/>
                <a:uFillTx/>
                <a:ea typeface="+mn-ea"/>
                <a:cs typeface="+mn-cs"/>
              </a:rPr>
              <a:t> century; Cumbric—in Cumberland—lasted through the Anglo-Saxon period, but not much longer.</a:t>
            </a: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p:cNvGraphicFramePr>
            <a:graphicFrameLocks noGrp="1"/>
          </p:cNvGraphicFramePr>
          <p:nvPr>
            <p:extLst>
              <p:ext uri="{D42A27DB-BD31-4B8C-83A1-F6EECF244321}">
                <p14:modId xmlns:p14="http://schemas.microsoft.com/office/powerpoint/2010/main" val="2055122567"/>
              </p:ext>
            </p:extLst>
          </p:nvPr>
        </p:nvGraphicFramePr>
        <p:xfrm>
          <a:off x="1524000" y="1772816"/>
          <a:ext cx="6096000" cy="1973580"/>
        </p:xfrm>
        <a:graphic>
          <a:graphicData uri="http://schemas.openxmlformats.org/drawingml/2006/table">
            <a:tbl>
              <a:tblPr firstRow="1" bandRow="1">
                <a:tableStyleId>{5C22544A-7EE6-4342-B048-85BDC9FD1C3A}</a:tableStyleId>
              </a:tblPr>
              <a:tblGrid>
                <a:gridCol w="2032000">
                  <a:extLst>
                    <a:ext uri="{9D8B030D-6E8A-4147-A177-3AD203B41FA5}">
                      <a16:colId xmlns:a16="http://schemas.microsoft.com/office/drawing/2014/main" val="1683867344"/>
                    </a:ext>
                  </a:extLst>
                </a:gridCol>
                <a:gridCol w="2032000">
                  <a:extLst>
                    <a:ext uri="{9D8B030D-6E8A-4147-A177-3AD203B41FA5}">
                      <a16:colId xmlns:a16="http://schemas.microsoft.com/office/drawing/2014/main" val="3786597373"/>
                    </a:ext>
                  </a:extLst>
                </a:gridCol>
                <a:gridCol w="2032000">
                  <a:extLst>
                    <a:ext uri="{9D8B030D-6E8A-4147-A177-3AD203B41FA5}">
                      <a16:colId xmlns:a16="http://schemas.microsoft.com/office/drawing/2014/main" val="686399344"/>
                    </a:ext>
                  </a:extLst>
                </a:gridCol>
              </a:tblGrid>
              <a:tr h="274320">
                <a:tc>
                  <a:txBody>
                    <a:bodyPr/>
                    <a:lstStyle/>
                    <a:p>
                      <a:r>
                        <a:rPr lang="en-US" sz="1400"/>
                        <a:t>Latin</a:t>
                      </a:r>
                      <a:endParaRPr lang="en-GB" sz="1400"/>
                    </a:p>
                  </a:txBody>
                  <a:tcPr marL="68580" marR="68580" marT="34290" marB="34290"/>
                </a:tc>
                <a:tc>
                  <a:txBody>
                    <a:bodyPr/>
                    <a:lstStyle/>
                    <a:p>
                      <a:r>
                        <a:rPr lang="en-US" sz="1400"/>
                        <a:t>Germanic (English)</a:t>
                      </a:r>
                      <a:endParaRPr lang="en-GB" sz="1400"/>
                    </a:p>
                  </a:txBody>
                  <a:tcPr marL="68580" marR="68580" marT="34290" marB="34290"/>
                </a:tc>
                <a:tc>
                  <a:txBody>
                    <a:bodyPr/>
                    <a:lstStyle/>
                    <a:p>
                      <a:r>
                        <a:rPr lang="en-US" sz="1400"/>
                        <a:t>Celtic (Welsh)</a:t>
                      </a:r>
                      <a:endParaRPr lang="en-GB" sz="1400"/>
                    </a:p>
                  </a:txBody>
                  <a:tcPr marL="68580" marR="68580" marT="34290" marB="34290"/>
                </a:tc>
                <a:extLst>
                  <a:ext uri="{0D108BD9-81ED-4DB2-BD59-A6C34878D82A}">
                    <a16:rowId xmlns:a16="http://schemas.microsoft.com/office/drawing/2014/main" val="1601067705"/>
                  </a:ext>
                </a:extLst>
              </a:tr>
              <a:tr h="278130">
                <a:tc>
                  <a:txBody>
                    <a:bodyPr/>
                    <a:lstStyle/>
                    <a:p>
                      <a:r>
                        <a:rPr lang="en-US" sz="1400"/>
                        <a:t>duo</a:t>
                      </a:r>
                      <a:endParaRPr lang="en-GB" sz="1400"/>
                    </a:p>
                  </a:txBody>
                  <a:tcPr marL="68580" marR="68580" marT="34290" marB="34290"/>
                </a:tc>
                <a:tc>
                  <a:txBody>
                    <a:bodyPr/>
                    <a:lstStyle/>
                    <a:p>
                      <a:r>
                        <a:rPr lang="en-US" sz="1400"/>
                        <a:t>two</a:t>
                      </a:r>
                      <a:endParaRPr lang="en-GB" sz="1400"/>
                    </a:p>
                  </a:txBody>
                  <a:tcPr marL="68580" marR="68580" marT="34290" marB="34290"/>
                </a:tc>
                <a:tc>
                  <a:txBody>
                    <a:bodyPr/>
                    <a:lstStyle/>
                    <a:p>
                      <a:r>
                        <a:rPr lang="en-US" sz="1400"/>
                        <a:t>dau</a:t>
                      </a:r>
                      <a:endParaRPr lang="en-GB" sz="1400"/>
                    </a:p>
                  </a:txBody>
                  <a:tcPr marL="68580" marR="68580" marT="34290" marB="34290"/>
                </a:tc>
                <a:extLst>
                  <a:ext uri="{0D108BD9-81ED-4DB2-BD59-A6C34878D82A}">
                    <a16:rowId xmlns:a16="http://schemas.microsoft.com/office/drawing/2014/main" val="916064387"/>
                  </a:ext>
                </a:extLst>
              </a:tr>
              <a:tr h="278130">
                <a:tc>
                  <a:txBody>
                    <a:bodyPr/>
                    <a:lstStyle/>
                    <a:p>
                      <a:r>
                        <a:rPr lang="en-US" sz="1400"/>
                        <a:t>novus</a:t>
                      </a:r>
                      <a:endParaRPr lang="en-GB" sz="1400"/>
                    </a:p>
                  </a:txBody>
                  <a:tcPr marL="68580" marR="68580" marT="34290" marB="34290"/>
                </a:tc>
                <a:tc>
                  <a:txBody>
                    <a:bodyPr/>
                    <a:lstStyle/>
                    <a:p>
                      <a:r>
                        <a:rPr lang="en-US" sz="1400"/>
                        <a:t>new</a:t>
                      </a:r>
                      <a:endParaRPr lang="en-GB" sz="1400"/>
                    </a:p>
                  </a:txBody>
                  <a:tcPr marL="68580" marR="68580" marT="34290" marB="34290"/>
                </a:tc>
                <a:tc>
                  <a:txBody>
                    <a:bodyPr/>
                    <a:lstStyle/>
                    <a:p>
                      <a:r>
                        <a:rPr lang="en-US" sz="1400"/>
                        <a:t>newydd</a:t>
                      </a:r>
                      <a:endParaRPr lang="en-GB" sz="1400"/>
                    </a:p>
                  </a:txBody>
                  <a:tcPr marL="68580" marR="68580" marT="34290" marB="34290"/>
                </a:tc>
                <a:extLst>
                  <a:ext uri="{0D108BD9-81ED-4DB2-BD59-A6C34878D82A}">
                    <a16:rowId xmlns:a16="http://schemas.microsoft.com/office/drawing/2014/main" val="489024561"/>
                  </a:ext>
                </a:extLst>
              </a:tr>
              <a:tr h="278130">
                <a:tc>
                  <a:txBody>
                    <a:bodyPr/>
                    <a:lstStyle/>
                    <a:p>
                      <a:r>
                        <a:rPr lang="en-US" sz="1400"/>
                        <a:t>frater</a:t>
                      </a:r>
                      <a:endParaRPr lang="en-GB" sz="1400"/>
                    </a:p>
                  </a:txBody>
                  <a:tcPr marL="68580" marR="68580" marT="34290" marB="34290"/>
                </a:tc>
                <a:tc>
                  <a:txBody>
                    <a:bodyPr/>
                    <a:lstStyle/>
                    <a:p>
                      <a:r>
                        <a:rPr lang="en-US" sz="1400"/>
                        <a:t>brother</a:t>
                      </a:r>
                      <a:endParaRPr lang="en-GB" sz="1400"/>
                    </a:p>
                  </a:txBody>
                  <a:tcPr marL="68580" marR="68580" marT="34290" marB="34290"/>
                </a:tc>
                <a:tc>
                  <a:txBody>
                    <a:bodyPr/>
                    <a:lstStyle/>
                    <a:p>
                      <a:r>
                        <a:rPr lang="en-US" sz="1400"/>
                        <a:t>brawd</a:t>
                      </a:r>
                      <a:endParaRPr lang="en-GB" sz="1400"/>
                    </a:p>
                  </a:txBody>
                  <a:tcPr marL="68580" marR="68580" marT="34290" marB="34290"/>
                </a:tc>
                <a:extLst>
                  <a:ext uri="{0D108BD9-81ED-4DB2-BD59-A6C34878D82A}">
                    <a16:rowId xmlns:a16="http://schemas.microsoft.com/office/drawing/2014/main" val="4211749577"/>
                  </a:ext>
                </a:extLst>
              </a:tr>
              <a:tr h="278130">
                <a:tc>
                  <a:txBody>
                    <a:bodyPr/>
                    <a:lstStyle/>
                    <a:p>
                      <a:r>
                        <a:rPr lang="en-US" sz="1400"/>
                        <a:t>ferveo ‘to boil’</a:t>
                      </a:r>
                      <a:endParaRPr lang="en-GB" sz="1400"/>
                    </a:p>
                  </a:txBody>
                  <a:tcPr marL="68580" marR="68580" marT="34290" marB="34290"/>
                </a:tc>
                <a:tc>
                  <a:txBody>
                    <a:bodyPr/>
                    <a:lstStyle/>
                    <a:p>
                      <a:r>
                        <a:rPr lang="en-US" sz="1400"/>
                        <a:t>brew</a:t>
                      </a:r>
                      <a:endParaRPr lang="en-GB" sz="1400"/>
                    </a:p>
                  </a:txBody>
                  <a:tcPr marL="68580" marR="68580" marT="34290" marB="34290"/>
                </a:tc>
                <a:tc>
                  <a:txBody>
                    <a:bodyPr/>
                    <a:lstStyle/>
                    <a:p>
                      <a:r>
                        <a:rPr lang="en-US" sz="1400"/>
                        <a:t>berwi</a:t>
                      </a:r>
                      <a:endParaRPr lang="en-GB" sz="1400"/>
                    </a:p>
                  </a:txBody>
                  <a:tcPr marL="68580" marR="68580" marT="34290" marB="34290"/>
                </a:tc>
                <a:extLst>
                  <a:ext uri="{0D108BD9-81ED-4DB2-BD59-A6C34878D82A}">
                    <a16:rowId xmlns:a16="http://schemas.microsoft.com/office/drawing/2014/main" val="2774694924"/>
                  </a:ext>
                </a:extLst>
              </a:tr>
              <a:tr h="278130">
                <a:tc>
                  <a:txBody>
                    <a:bodyPr/>
                    <a:lstStyle/>
                    <a:p>
                      <a:r>
                        <a:rPr lang="en-US" sz="1400"/>
                        <a:t>portus</a:t>
                      </a:r>
                      <a:endParaRPr lang="en-GB" sz="1400"/>
                    </a:p>
                  </a:txBody>
                  <a:tcPr marL="68580" marR="68580" marT="34290" marB="34290"/>
                </a:tc>
                <a:tc>
                  <a:txBody>
                    <a:bodyPr/>
                    <a:lstStyle/>
                    <a:p>
                      <a:r>
                        <a:rPr lang="en-US" sz="1400"/>
                        <a:t>ford</a:t>
                      </a:r>
                      <a:endParaRPr lang="en-GB" sz="1400"/>
                    </a:p>
                  </a:txBody>
                  <a:tcPr marL="68580" marR="68580" marT="34290" marB="34290"/>
                </a:tc>
                <a:tc>
                  <a:txBody>
                    <a:bodyPr/>
                    <a:lstStyle/>
                    <a:p>
                      <a:r>
                        <a:rPr lang="en-US" sz="1400"/>
                        <a:t>rhyd</a:t>
                      </a:r>
                      <a:endParaRPr lang="en-GB" sz="1400"/>
                    </a:p>
                  </a:txBody>
                  <a:tcPr marL="68580" marR="68580" marT="34290" marB="34290"/>
                </a:tc>
                <a:extLst>
                  <a:ext uri="{0D108BD9-81ED-4DB2-BD59-A6C34878D82A}">
                    <a16:rowId xmlns:a16="http://schemas.microsoft.com/office/drawing/2014/main" val="1308138268"/>
                  </a:ext>
                </a:extLst>
              </a:tr>
              <a:tr h="278130">
                <a:tc>
                  <a:txBody>
                    <a:bodyPr/>
                    <a:lstStyle/>
                    <a:p>
                      <a:r>
                        <a:rPr lang="en-US" sz="1400"/>
                        <a:t>plenus</a:t>
                      </a:r>
                      <a:endParaRPr lang="en-GB" sz="1400"/>
                    </a:p>
                  </a:txBody>
                  <a:tcPr marL="68580" marR="68580" marT="34290" marB="34290"/>
                </a:tc>
                <a:tc>
                  <a:txBody>
                    <a:bodyPr/>
                    <a:lstStyle/>
                    <a:p>
                      <a:r>
                        <a:rPr lang="en-US" sz="1400"/>
                        <a:t>full</a:t>
                      </a:r>
                      <a:endParaRPr lang="en-GB" sz="1400"/>
                    </a:p>
                  </a:txBody>
                  <a:tcPr marL="68580" marR="68580" marT="34290" marB="34290"/>
                </a:tc>
                <a:tc>
                  <a:txBody>
                    <a:bodyPr/>
                    <a:lstStyle/>
                    <a:p>
                      <a:r>
                        <a:rPr lang="en-US" sz="1400"/>
                        <a:t>llawn</a:t>
                      </a:r>
                      <a:endParaRPr lang="en-GB" sz="1400"/>
                    </a:p>
                  </a:txBody>
                  <a:tcPr marL="68580" marR="68580" marT="34290" marB="34290"/>
                </a:tc>
                <a:extLst>
                  <a:ext uri="{0D108BD9-81ED-4DB2-BD59-A6C34878D82A}">
                    <a16:rowId xmlns:a16="http://schemas.microsoft.com/office/drawing/2014/main" val="3129361802"/>
                  </a:ext>
                </a:extLst>
              </a:tr>
            </a:tbl>
          </a:graphicData>
        </a:graphic>
      </p:graphicFrame>
      <p:sp>
        <p:nvSpPr>
          <p:cNvPr id="2" name="TextBox 1">
            <a:extLst>
              <a:ext uri="{FF2B5EF4-FFF2-40B4-BE49-F238E27FC236}">
                <a16:creationId xmlns:a16="http://schemas.microsoft.com/office/drawing/2014/main" id="{E900C472-F495-1B1B-6AB8-753209C33A50}"/>
              </a:ext>
            </a:extLst>
          </p:cNvPr>
          <p:cNvSpPr txBox="1"/>
          <p:nvPr/>
        </p:nvSpPr>
        <p:spPr>
          <a:xfrm>
            <a:off x="1536824" y="4797152"/>
            <a:ext cx="5396477" cy="276999"/>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1200"/>
              <a:t>Examples of the close relationship between Europe’s major language-groups</a:t>
            </a:r>
          </a:p>
        </p:txBody>
      </p:sp>
    </p:spTree>
    <p:extLst>
      <p:ext uri="{BB962C8B-B14F-4D97-AF65-F5344CB8AC3E}">
        <p14:creationId xmlns:p14="http://schemas.microsoft.com/office/powerpoint/2010/main" val="2078160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Eratosthen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1000" y="381000"/>
            <a:ext cx="8370888" cy="5227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Text Box 3"/>
          <p:cNvSpPr txBox="1">
            <a:spLocks noChangeArrowheads="1"/>
          </p:cNvSpPr>
          <p:nvPr/>
        </p:nvSpPr>
        <p:spPr bwMode="auto">
          <a:xfrm>
            <a:off x="179512" y="4581128"/>
            <a:ext cx="2709180" cy="923330"/>
          </a:xfrm>
          <a:prstGeom prst="rect">
            <a:avLst/>
          </a:prstGeom>
          <a:solidFill>
            <a:srgbClr val="FFFF00"/>
          </a:solidFill>
          <a:ln w="9525">
            <a:solidFill>
              <a:schemeClr val="tx1"/>
            </a:solidFill>
            <a:miter lim="800000"/>
            <a:headEnd/>
            <a:tailEnd/>
          </a:ln>
        </p:spPr>
        <p:txBody>
          <a:bodyPr wrap="square">
            <a:spAutoFit/>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r>
              <a:rPr lang="en-GB" altLang="en-US" sz="1800" b="1">
                <a:solidFill>
                  <a:schemeClr val="accent2"/>
                </a:solidFill>
              </a:rPr>
              <a:t>The World</a:t>
            </a:r>
          </a:p>
          <a:p>
            <a:pPr eaLnBrk="1" hangingPunct="1"/>
            <a:r>
              <a:rPr lang="en-GB" altLang="en-US" sz="1800" b="1">
                <a:solidFill>
                  <a:schemeClr val="accent2"/>
                </a:solidFill>
              </a:rPr>
              <a:t>according to</a:t>
            </a:r>
          </a:p>
          <a:p>
            <a:pPr eaLnBrk="1" hangingPunct="1"/>
            <a:r>
              <a:rPr lang="en-GB" altLang="en-US" sz="1800" b="1">
                <a:solidFill>
                  <a:schemeClr val="accent2"/>
                </a:solidFill>
              </a:rPr>
              <a:t>Eratosthenes c.220 BC</a:t>
            </a:r>
          </a:p>
        </p:txBody>
      </p:sp>
      <p:sp>
        <p:nvSpPr>
          <p:cNvPr id="2" name="TextBox 1">
            <a:extLst>
              <a:ext uri="{FF2B5EF4-FFF2-40B4-BE49-F238E27FC236}">
                <a16:creationId xmlns:a16="http://schemas.microsoft.com/office/drawing/2014/main" id="{313CC415-45C6-3295-B559-C5110C1C2263}"/>
              </a:ext>
            </a:extLst>
          </p:cNvPr>
          <p:cNvSpPr txBox="1"/>
          <p:nvPr/>
        </p:nvSpPr>
        <p:spPr>
          <a:xfrm>
            <a:off x="476917" y="5877272"/>
            <a:ext cx="8127531" cy="815608"/>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GB" altLang="en-US" sz="1200"/>
              <a:t>Gradually during the following centuries knowledge about Britain grew. From our point of view this means that there is a steady stream of written records alluding to these islands, most of them recording forms of two names for the place:</a:t>
            </a:r>
          </a:p>
          <a:p>
            <a:pPr algn="l"/>
            <a:r>
              <a:rPr lang="en-GB" altLang="en-US" sz="1200"/>
              <a:t>Britannia or Albion (Celtic names perhaps meaning ‘tattooed folk’ and ‘the world’ respectively).</a:t>
            </a:r>
          </a:p>
          <a:p>
            <a:pPr algn="l"/>
            <a:endParaRPr lang="en-GB"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598EF18E-143E-5BCB-527D-5564BBD83B27}"/>
              </a:ext>
            </a:extLst>
          </p:cNvPr>
          <p:cNvPicPr>
            <a:picLocks noChangeAspect="1"/>
          </p:cNvPicPr>
          <p:nvPr/>
        </p:nvPicPr>
        <p:blipFill>
          <a:blip r:embed="rId3"/>
          <a:stretch>
            <a:fillRect/>
          </a:stretch>
        </p:blipFill>
        <p:spPr>
          <a:xfrm>
            <a:off x="1187624" y="31901"/>
            <a:ext cx="6984776" cy="5238582"/>
          </a:xfrm>
          <a:prstGeom prst="rect">
            <a:avLst/>
          </a:prstGeom>
        </p:spPr>
      </p:pic>
      <p:sp>
        <p:nvSpPr>
          <p:cNvPr id="12" name="TextBox 11">
            <a:extLst>
              <a:ext uri="{FF2B5EF4-FFF2-40B4-BE49-F238E27FC236}">
                <a16:creationId xmlns:a16="http://schemas.microsoft.com/office/drawing/2014/main" id="{14B20D33-3943-A02D-130F-C1A97931E25C}"/>
              </a:ext>
            </a:extLst>
          </p:cNvPr>
          <p:cNvSpPr txBox="1"/>
          <p:nvPr/>
        </p:nvSpPr>
        <p:spPr>
          <a:xfrm>
            <a:off x="1187624" y="5589240"/>
            <a:ext cx="6984776" cy="83099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altLang="en-US" sz="1200"/>
              <a:t>But our knowledge really takes off when the Romans arrive. Julius Caesar came in 55 BC, and left some account of his visit. Then, in 43 AD, Britain was conquered by the Emperor Claudius, and (except for Scotland) was to form part of the Roman Empire for nearly 4 centuries. </a:t>
            </a:r>
          </a:p>
          <a:p>
            <a:endParaRPr lang="en-GB" sz="1200"/>
          </a:p>
        </p:txBody>
      </p:sp>
    </p:spTree>
    <p:extLst>
      <p:ext uri="{BB962C8B-B14F-4D97-AF65-F5344CB8AC3E}">
        <p14:creationId xmlns:p14="http://schemas.microsoft.com/office/powerpoint/2010/main" val="27701590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Ptolemy"/>
          <p:cNvPicPr>
            <a:picLocks noChangeAspect="1" noChangeArrowheads="1"/>
          </p:cNvPicPr>
          <p:nvPr/>
        </p:nvPicPr>
        <p:blipFill>
          <a:blip r:embed="rId3" cstate="print">
            <a:extLst>
              <a:ext uri="{28A0092B-C50C-407E-A947-70E740481C1C}">
                <a14:useLocalDpi xmlns:a14="http://schemas.microsoft.com/office/drawing/2010/main" val="0"/>
              </a:ext>
            </a:extLst>
          </a:blip>
          <a:srcRect b="1454"/>
          <a:stretch>
            <a:fillRect/>
          </a:stretch>
        </p:blipFill>
        <p:spPr bwMode="auto">
          <a:xfrm>
            <a:off x="1820393" y="908720"/>
            <a:ext cx="5559919" cy="44395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ext Box 3"/>
          <p:cNvSpPr txBox="1">
            <a:spLocks noChangeArrowheads="1"/>
          </p:cNvSpPr>
          <p:nvPr/>
        </p:nvSpPr>
        <p:spPr bwMode="auto">
          <a:xfrm>
            <a:off x="1691681" y="260648"/>
            <a:ext cx="488694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algn="l" eaLnBrk="1" hangingPunct="1"/>
            <a:r>
              <a:rPr lang="en-GB" altLang="en-US" sz="2800" b="1">
                <a:solidFill>
                  <a:schemeClr val="bg1"/>
                </a:solidFill>
              </a:rPr>
              <a:t>Ptolemy’s </a:t>
            </a:r>
            <a:r>
              <a:rPr lang="en-GB" altLang="en-US" sz="2800" b="1" i="1">
                <a:solidFill>
                  <a:schemeClr val="bg1"/>
                </a:solidFill>
              </a:rPr>
              <a:t>Geography</a:t>
            </a:r>
          </a:p>
        </p:txBody>
      </p:sp>
      <p:sp>
        <p:nvSpPr>
          <p:cNvPr id="2" name="TextBox 1">
            <a:extLst>
              <a:ext uri="{FF2B5EF4-FFF2-40B4-BE49-F238E27FC236}">
                <a16:creationId xmlns:a16="http://schemas.microsoft.com/office/drawing/2014/main" id="{0ED3C9A9-A098-9AD7-DB33-CED0BBF1F0E6}"/>
              </a:ext>
            </a:extLst>
          </p:cNvPr>
          <p:cNvSpPr txBox="1"/>
          <p:nvPr/>
        </p:nvSpPr>
        <p:spPr>
          <a:xfrm>
            <a:off x="919924" y="5626114"/>
            <a:ext cx="7684524" cy="646331"/>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GB" altLang="en-US" sz="1200"/>
              <a:t>Britain was now firmly inside the known world, and when the scholar Ptolemy compiled his Geography in the 2</a:t>
            </a:r>
            <a:r>
              <a:rPr lang="en-GB" altLang="en-US" sz="1200" baseline="30000"/>
              <a:t>nd</a:t>
            </a:r>
            <a:r>
              <a:rPr lang="en-GB" altLang="en-US" sz="1200"/>
              <a:t> century AD, he was able to mark hundreds of place-names and tribal names on his map.</a:t>
            </a:r>
          </a:p>
          <a:p>
            <a:endParaRPr lang="en-GB" sz="12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map of the united kingdom&#10;&#10;Description automatically generated">
            <a:extLst>
              <a:ext uri="{FF2B5EF4-FFF2-40B4-BE49-F238E27FC236}">
                <a16:creationId xmlns:a16="http://schemas.microsoft.com/office/drawing/2014/main" id="{AD0F0323-7ED9-6B69-1712-F85EC207DFC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1600" y="188640"/>
            <a:ext cx="6984775" cy="5115218"/>
          </a:xfrm>
          <a:prstGeom prst="rect">
            <a:avLst/>
          </a:prstGeom>
        </p:spPr>
      </p:pic>
      <p:sp>
        <p:nvSpPr>
          <p:cNvPr id="2" name="TextBox 1">
            <a:extLst>
              <a:ext uri="{FF2B5EF4-FFF2-40B4-BE49-F238E27FC236}">
                <a16:creationId xmlns:a16="http://schemas.microsoft.com/office/drawing/2014/main" id="{548F07DF-57A9-014B-A2E4-086AD0F10C90}"/>
              </a:ext>
            </a:extLst>
          </p:cNvPr>
          <p:cNvSpPr txBox="1"/>
          <p:nvPr/>
        </p:nvSpPr>
        <p:spPr>
          <a:xfrm>
            <a:off x="1259632" y="5810092"/>
            <a:ext cx="5904656" cy="461665"/>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GB" sz="1200"/>
              <a:t>A 15th-century version of Ptolemy’s ‘map’ (which survives as a list of co-ordinates rather than an actual map)</a:t>
            </a:r>
          </a:p>
        </p:txBody>
      </p:sp>
    </p:spTree>
    <p:extLst>
      <p:ext uri="{BB962C8B-B14F-4D97-AF65-F5344CB8AC3E}">
        <p14:creationId xmlns:p14="http://schemas.microsoft.com/office/powerpoint/2010/main" val="39932046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map&#10;&#10;Description automatically generated">
            <a:extLst>
              <a:ext uri="{FF2B5EF4-FFF2-40B4-BE49-F238E27FC236}">
                <a16:creationId xmlns:a16="http://schemas.microsoft.com/office/drawing/2014/main" id="{B1ED0381-9D81-DB39-47DD-C9096793C6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5736" y="692696"/>
            <a:ext cx="4536504" cy="3983424"/>
          </a:xfrm>
          <a:prstGeom prst="rect">
            <a:avLst/>
          </a:prstGeom>
        </p:spPr>
      </p:pic>
      <p:sp>
        <p:nvSpPr>
          <p:cNvPr id="2" name="TextBox 1">
            <a:extLst>
              <a:ext uri="{FF2B5EF4-FFF2-40B4-BE49-F238E27FC236}">
                <a16:creationId xmlns:a16="http://schemas.microsoft.com/office/drawing/2014/main" id="{22995E2F-C9A4-5ADC-9688-8EE71A648C1F}"/>
              </a:ext>
            </a:extLst>
          </p:cNvPr>
          <p:cNvSpPr txBox="1"/>
          <p:nvPr/>
        </p:nvSpPr>
        <p:spPr>
          <a:xfrm>
            <a:off x="2160852" y="5445224"/>
            <a:ext cx="4912063" cy="461665"/>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GB" sz="1200"/>
              <a:t>A detail of previous, showing some of the names: e.g. </a:t>
            </a:r>
            <a:r>
              <a:rPr lang="en-GB" sz="1200" i="1"/>
              <a:t>Londinium</a:t>
            </a:r>
            <a:r>
              <a:rPr lang="en-GB" sz="1200"/>
              <a:t>, </a:t>
            </a:r>
            <a:r>
              <a:rPr lang="en-GB" sz="1200" i="1"/>
              <a:t>Uenta</a:t>
            </a:r>
            <a:r>
              <a:rPr lang="en-GB" sz="1200"/>
              <a:t> [&gt; </a:t>
            </a:r>
            <a:r>
              <a:rPr lang="en-GB" sz="1200" u="sng"/>
              <a:t>Win</a:t>
            </a:r>
            <a:r>
              <a:rPr lang="en-GB" sz="1200"/>
              <a:t>chester]</a:t>
            </a:r>
          </a:p>
        </p:txBody>
      </p:sp>
    </p:spTree>
    <p:extLst>
      <p:ext uri="{BB962C8B-B14F-4D97-AF65-F5344CB8AC3E}">
        <p14:creationId xmlns:p14="http://schemas.microsoft.com/office/powerpoint/2010/main" val="160231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Itinerary"/>
          <p:cNvPicPr>
            <a:picLocks noChangeAspect="1" noChangeArrowheads="1"/>
          </p:cNvPicPr>
          <p:nvPr/>
        </p:nvPicPr>
        <p:blipFill>
          <a:blip r:embed="rId3" cstate="print">
            <a:extLst>
              <a:ext uri="{28A0092B-C50C-407E-A947-70E740481C1C}">
                <a14:useLocalDpi xmlns:a14="http://schemas.microsoft.com/office/drawing/2010/main" val="0"/>
              </a:ext>
            </a:extLst>
          </a:blip>
          <a:srcRect l="3860" t="2986" r="1448" b="3412"/>
          <a:stretch>
            <a:fillRect/>
          </a:stretch>
        </p:blipFill>
        <p:spPr bwMode="auto">
          <a:xfrm>
            <a:off x="3059832" y="218529"/>
            <a:ext cx="4542656" cy="50794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Text Box 3"/>
          <p:cNvSpPr txBox="1">
            <a:spLocks noChangeArrowheads="1"/>
          </p:cNvSpPr>
          <p:nvPr/>
        </p:nvSpPr>
        <p:spPr bwMode="auto">
          <a:xfrm>
            <a:off x="381000" y="457200"/>
            <a:ext cx="2051050" cy="228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eaLnBrk="1" hangingPunct="1"/>
            <a:r>
              <a:rPr lang="en-GB" altLang="en-US" sz="3600" b="1">
                <a:solidFill>
                  <a:schemeClr val="bg1"/>
                </a:solidFill>
              </a:rPr>
              <a:t>Iter II</a:t>
            </a:r>
          </a:p>
          <a:p>
            <a:pPr eaLnBrk="1" hangingPunct="1"/>
            <a:r>
              <a:rPr lang="en-GB" altLang="en-US" sz="3600" b="1">
                <a:solidFill>
                  <a:schemeClr val="bg1"/>
                </a:solidFill>
              </a:rPr>
              <a:t>from the</a:t>
            </a:r>
          </a:p>
          <a:p>
            <a:pPr eaLnBrk="1" hangingPunct="1"/>
            <a:r>
              <a:rPr lang="en-GB" altLang="en-US" sz="3600" b="1" i="1">
                <a:solidFill>
                  <a:schemeClr val="bg1"/>
                </a:solidFill>
              </a:rPr>
              <a:t>Antonine </a:t>
            </a:r>
          </a:p>
          <a:p>
            <a:pPr eaLnBrk="1" hangingPunct="1"/>
            <a:r>
              <a:rPr lang="en-GB" altLang="en-US" sz="3600" b="1" i="1">
                <a:solidFill>
                  <a:schemeClr val="bg1"/>
                </a:solidFill>
              </a:rPr>
              <a:t>Itinerary</a:t>
            </a:r>
          </a:p>
        </p:txBody>
      </p:sp>
      <p:sp>
        <p:nvSpPr>
          <p:cNvPr id="2" name="TextBox 1">
            <a:extLst>
              <a:ext uri="{FF2B5EF4-FFF2-40B4-BE49-F238E27FC236}">
                <a16:creationId xmlns:a16="http://schemas.microsoft.com/office/drawing/2014/main" id="{988ACD69-5266-B25C-B865-53A8F0FF9315}"/>
              </a:ext>
            </a:extLst>
          </p:cNvPr>
          <p:cNvSpPr txBox="1"/>
          <p:nvPr/>
        </p:nvSpPr>
        <p:spPr>
          <a:xfrm>
            <a:off x="899592" y="5445224"/>
            <a:ext cx="7632848" cy="83099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ea typeface="+mn-ea"/>
                <a:cs typeface="+mn-cs"/>
              </a:rPr>
              <a:t>Above all, as part of the Empire, Britain needed administering, and the Romans were very bureaucratic governors. One of the classes of document to survive is the itinerary: a record of stopping points along the roads (which of course the Romans built). The Antonine Itinerary is the most famous collection of routes which criss-cross the province, marking the names of towns, forts and stations along the way.</a:t>
            </a:r>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3569" y="212442"/>
            <a:ext cx="6912767" cy="4524315"/>
          </a:xfrm>
          <a:prstGeom prst="rect">
            <a:avLst/>
          </a:prstGeom>
          <a:noFill/>
        </p:spPr>
        <p:txBody>
          <a:bodyPr wrap="square" rtlCol="0">
            <a:spAutoFit/>
          </a:bodyPr>
          <a:lstStyle/>
          <a:p>
            <a:pPr algn="l"/>
            <a:r>
              <a:rPr lang="en-US" sz="1800" b="1">
                <a:latin typeface="Arial" panose="020B0604020202020204" pitchFamily="34" charset="0"/>
                <a:cs typeface="Arial" panose="020B0604020202020204" pitchFamily="34" charset="0"/>
              </a:rPr>
              <a:t>Anderitum</a:t>
            </a:r>
            <a:r>
              <a:rPr lang="en-US" sz="1800">
                <a:latin typeface="Arial" panose="020B0604020202020204" pitchFamily="34" charset="0"/>
                <a:cs typeface="Arial" panose="020B0604020202020204" pitchFamily="34" charset="0"/>
              </a:rPr>
              <a:t>. ‘great ford(s)’, with </a:t>
            </a:r>
            <a:r>
              <a:rPr lang="en-US" sz="1800" i="1">
                <a:latin typeface="Arial" panose="020B0604020202020204" pitchFamily="34" charset="0"/>
                <a:cs typeface="Arial" panose="020B0604020202020204" pitchFamily="34" charset="0"/>
              </a:rPr>
              <a:t>ande-</a:t>
            </a:r>
            <a:r>
              <a:rPr lang="en-US" sz="1800">
                <a:latin typeface="Arial" panose="020B0604020202020204" pitchFamily="34" charset="0"/>
                <a:cs typeface="Arial" panose="020B0604020202020204" pitchFamily="34" charset="0"/>
              </a:rPr>
              <a:t> ‘great, big’ and </a:t>
            </a:r>
            <a:r>
              <a:rPr lang="en-US" sz="1800" i="1">
                <a:latin typeface="Arial" panose="020B0604020202020204" pitchFamily="34" charset="0"/>
                <a:cs typeface="Arial" panose="020B0604020202020204" pitchFamily="34" charset="0"/>
              </a:rPr>
              <a:t>ritu</a:t>
            </a:r>
            <a:r>
              <a:rPr lang="en-US" sz="1800">
                <a:latin typeface="Arial" panose="020B0604020202020204" pitchFamily="34" charset="0"/>
                <a:cs typeface="Arial" panose="020B0604020202020204" pitchFamily="34" charset="0"/>
              </a:rPr>
              <a:t> ‘ford’ (Welsh </a:t>
            </a:r>
            <a:r>
              <a:rPr lang="en-US" sz="1800" i="1">
                <a:latin typeface="Arial" panose="020B0604020202020204" pitchFamily="34" charset="0"/>
                <a:cs typeface="Arial" panose="020B0604020202020204" pitchFamily="34" charset="0"/>
              </a:rPr>
              <a:t>rhyd</a:t>
            </a:r>
            <a:r>
              <a:rPr lang="en-US" sz="1800">
                <a:latin typeface="Arial" panose="020B0604020202020204" pitchFamily="34" charset="0"/>
                <a:cs typeface="Arial" panose="020B0604020202020204" pitchFamily="34" charset="0"/>
              </a:rPr>
              <a:t>). Pevensey, Sussex. It was still known as </a:t>
            </a:r>
            <a:r>
              <a:rPr lang="en-US" sz="1800" i="1">
                <a:latin typeface="Arial" panose="020B0604020202020204" pitchFamily="34" charset="0"/>
                <a:cs typeface="Arial" panose="020B0604020202020204" pitchFamily="34" charset="0"/>
              </a:rPr>
              <a:t>Andredesceaster</a:t>
            </a:r>
            <a:r>
              <a:rPr lang="en-US" sz="1800">
                <a:latin typeface="Arial" panose="020B0604020202020204" pitchFamily="34" charset="0"/>
                <a:cs typeface="Arial" panose="020B0604020202020204" pitchFamily="34" charset="0"/>
              </a:rPr>
              <a:t> to the Anglo-Saxons. </a:t>
            </a:r>
          </a:p>
          <a:p>
            <a:pPr algn="l"/>
            <a:endParaRPr lang="en-GB" sz="1800">
              <a:latin typeface="Arial" panose="020B0604020202020204" pitchFamily="34" charset="0"/>
              <a:cs typeface="Arial" panose="020B0604020202020204" pitchFamily="34" charset="0"/>
            </a:endParaRPr>
          </a:p>
          <a:p>
            <a:pPr algn="l"/>
            <a:r>
              <a:rPr lang="en-US" sz="1800" b="1">
                <a:latin typeface="Arial" panose="020B0604020202020204" pitchFamily="34" charset="0"/>
                <a:cs typeface="Arial" panose="020B0604020202020204" pitchFamily="34" charset="0"/>
              </a:rPr>
              <a:t>Branodunum</a:t>
            </a:r>
            <a:r>
              <a:rPr lang="en-US" sz="1800">
                <a:latin typeface="Arial" panose="020B0604020202020204" pitchFamily="34" charset="0"/>
                <a:cs typeface="Arial" panose="020B0604020202020204" pitchFamily="34" charset="0"/>
              </a:rPr>
              <a:t>. ‘crow fort’ or ‘fort of Branos’. Brancaster, Norfolk. Cf. W </a:t>
            </a:r>
            <a:r>
              <a:rPr lang="en-US" sz="1800" i="1">
                <a:latin typeface="Arial" panose="020B0604020202020204" pitchFamily="34" charset="0"/>
                <a:cs typeface="Arial" panose="020B0604020202020204" pitchFamily="34" charset="0"/>
              </a:rPr>
              <a:t>dinas brân</a:t>
            </a:r>
            <a:r>
              <a:rPr lang="en-US" sz="1800">
                <a:latin typeface="Arial" panose="020B0604020202020204" pitchFamily="34" charset="0"/>
                <a:cs typeface="Arial" panose="020B0604020202020204" pitchFamily="34" charset="0"/>
              </a:rPr>
              <a:t>.</a:t>
            </a:r>
          </a:p>
          <a:p>
            <a:pPr algn="l"/>
            <a:endParaRPr lang="en-GB" sz="1800" b="1">
              <a:latin typeface="Arial" panose="020B0604020202020204" pitchFamily="34" charset="0"/>
              <a:cs typeface="Arial" panose="020B0604020202020204" pitchFamily="34" charset="0"/>
            </a:endParaRPr>
          </a:p>
          <a:p>
            <a:pPr algn="l"/>
            <a:r>
              <a:rPr lang="en-US" sz="1800" b="1">
                <a:latin typeface="Arial" panose="020B0604020202020204" pitchFamily="34" charset="0"/>
                <a:cs typeface="Arial" panose="020B0604020202020204" pitchFamily="34" charset="0"/>
              </a:rPr>
              <a:t>Camulodunum</a:t>
            </a:r>
            <a:r>
              <a:rPr lang="en-US" sz="1800">
                <a:latin typeface="Arial" panose="020B0604020202020204" pitchFamily="34" charset="0"/>
                <a:cs typeface="Arial" panose="020B0604020202020204" pitchFamily="34" charset="0"/>
              </a:rPr>
              <a:t>. ‘fort of Camulos’. Colchester, Essex.</a:t>
            </a:r>
          </a:p>
          <a:p>
            <a:pPr algn="l"/>
            <a:endParaRPr lang="en-GB" sz="1800" b="1">
              <a:latin typeface="Arial" panose="020B0604020202020204" pitchFamily="34" charset="0"/>
              <a:cs typeface="Arial" panose="020B0604020202020204" pitchFamily="34" charset="0"/>
            </a:endParaRPr>
          </a:p>
          <a:p>
            <a:pPr algn="l"/>
            <a:r>
              <a:rPr lang="en-US" sz="1800" b="1">
                <a:latin typeface="Arial" panose="020B0604020202020204" pitchFamily="34" charset="0"/>
                <a:cs typeface="Arial" panose="020B0604020202020204" pitchFamily="34" charset="0"/>
              </a:rPr>
              <a:t>Derventio</a:t>
            </a:r>
            <a:r>
              <a:rPr lang="en-US" sz="1800">
                <a:latin typeface="Arial" panose="020B0604020202020204" pitchFamily="34" charset="0"/>
                <a:cs typeface="Arial" panose="020B0604020202020204" pitchFamily="34" charset="0"/>
              </a:rPr>
              <a:t>. ‘oak-tree river’. Malton, Yorkshire; Littlechester, Derbyshire; etc. W </a:t>
            </a:r>
            <a:r>
              <a:rPr lang="en-US" sz="1800" i="1">
                <a:latin typeface="Arial" panose="020B0604020202020204" pitchFamily="34" charset="0"/>
                <a:cs typeface="Arial" panose="020B0604020202020204" pitchFamily="34" charset="0"/>
              </a:rPr>
              <a:t>derw</a:t>
            </a:r>
            <a:r>
              <a:rPr lang="en-US" sz="1800">
                <a:latin typeface="Arial" panose="020B0604020202020204" pitchFamily="34" charset="0"/>
                <a:cs typeface="Arial" panose="020B0604020202020204" pitchFamily="34" charset="0"/>
              </a:rPr>
              <a:t> is ‘oak’.</a:t>
            </a:r>
          </a:p>
          <a:p>
            <a:pPr algn="l"/>
            <a:endParaRPr lang="en-GB" sz="1800" b="1">
              <a:latin typeface="Arial" panose="020B0604020202020204" pitchFamily="34" charset="0"/>
              <a:cs typeface="Arial" panose="020B0604020202020204" pitchFamily="34" charset="0"/>
            </a:endParaRPr>
          </a:p>
          <a:p>
            <a:pPr algn="l"/>
            <a:r>
              <a:rPr lang="en-US" sz="1800" b="1">
                <a:latin typeface="Arial" panose="020B0604020202020204" pitchFamily="34" charset="0"/>
                <a:cs typeface="Arial" panose="020B0604020202020204" pitchFamily="34" charset="0"/>
              </a:rPr>
              <a:t>Dubris. </a:t>
            </a:r>
            <a:r>
              <a:rPr lang="en-US" sz="1800">
                <a:latin typeface="Arial" panose="020B0604020202020204" pitchFamily="34" charset="0"/>
                <a:cs typeface="Arial" panose="020B0604020202020204" pitchFamily="34" charset="0"/>
              </a:rPr>
              <a:t>‘Waters’. Dover, Kent. W </a:t>
            </a:r>
            <a:r>
              <a:rPr lang="en-US" sz="1800" i="1">
                <a:latin typeface="Arial" panose="020B0604020202020204" pitchFamily="34" charset="0"/>
                <a:cs typeface="Arial" panose="020B0604020202020204" pitchFamily="34" charset="0"/>
              </a:rPr>
              <a:t>dŵr</a:t>
            </a:r>
            <a:r>
              <a:rPr lang="en-US" sz="1800">
                <a:latin typeface="Arial" panose="020B0604020202020204" pitchFamily="34" charset="0"/>
                <a:cs typeface="Arial" panose="020B0604020202020204" pitchFamily="34" charset="0"/>
              </a:rPr>
              <a:t> ‘water’.</a:t>
            </a:r>
          </a:p>
          <a:p>
            <a:pPr algn="l"/>
            <a:endParaRPr lang="en-GB" sz="1800" b="1">
              <a:latin typeface="Arial" panose="020B0604020202020204" pitchFamily="34" charset="0"/>
              <a:cs typeface="Arial" panose="020B0604020202020204" pitchFamily="34" charset="0"/>
            </a:endParaRPr>
          </a:p>
          <a:p>
            <a:pPr algn="l"/>
            <a:r>
              <a:rPr lang="en-US" sz="1800" b="1">
                <a:latin typeface="Arial" panose="020B0604020202020204" pitchFamily="34" charset="0"/>
                <a:cs typeface="Arial" panose="020B0604020202020204" pitchFamily="34" charset="0"/>
              </a:rPr>
              <a:t>Durovernum</a:t>
            </a:r>
            <a:r>
              <a:rPr lang="en-US" sz="1800">
                <a:latin typeface="Arial" panose="020B0604020202020204" pitchFamily="34" charset="0"/>
                <a:cs typeface="Arial" panose="020B0604020202020204" pitchFamily="34" charset="0"/>
              </a:rPr>
              <a:t>. ‘town by the alder swamp’, with </a:t>
            </a:r>
            <a:r>
              <a:rPr lang="en-US" sz="1800" i="1">
                <a:latin typeface="Arial" panose="020B0604020202020204" pitchFamily="34" charset="0"/>
                <a:cs typeface="Arial" panose="020B0604020202020204" pitchFamily="34" charset="0"/>
              </a:rPr>
              <a:t>duro</a:t>
            </a:r>
            <a:r>
              <a:rPr lang="en-US" sz="1800">
                <a:latin typeface="Arial" panose="020B0604020202020204" pitchFamily="34" charset="0"/>
                <a:cs typeface="Arial" panose="020B0604020202020204" pitchFamily="34" charset="0"/>
              </a:rPr>
              <a:t>- and </a:t>
            </a:r>
            <a:r>
              <a:rPr lang="en-US" sz="1800" i="1">
                <a:latin typeface="Arial" panose="020B0604020202020204" pitchFamily="34" charset="0"/>
                <a:cs typeface="Arial" panose="020B0604020202020204" pitchFamily="34" charset="0"/>
              </a:rPr>
              <a:t>uerno- </a:t>
            </a:r>
            <a:r>
              <a:rPr lang="en-US" sz="1800">
                <a:latin typeface="Arial" panose="020B0604020202020204" pitchFamily="34" charset="0"/>
                <a:cs typeface="Arial" panose="020B0604020202020204" pitchFamily="34" charset="0"/>
              </a:rPr>
              <a:t>(W </a:t>
            </a:r>
            <a:r>
              <a:rPr lang="en-US" sz="1800" i="1">
                <a:latin typeface="Arial" panose="020B0604020202020204" pitchFamily="34" charset="0"/>
                <a:cs typeface="Arial" panose="020B0604020202020204" pitchFamily="34" charset="0"/>
              </a:rPr>
              <a:t>gwern</a:t>
            </a:r>
            <a:r>
              <a:rPr lang="en-US" sz="1800">
                <a:latin typeface="Arial" panose="020B0604020202020204" pitchFamily="34" charset="0"/>
                <a:cs typeface="Arial" panose="020B0604020202020204" pitchFamily="34" charset="0"/>
              </a:rPr>
              <a:t>). Canterbury, Kent.</a:t>
            </a:r>
            <a:endParaRPr lang="en-GB" sz="1800" b="1">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E39AE64-2B56-9DDB-F2A8-8FA7A5F1F3C8}"/>
              </a:ext>
            </a:extLst>
          </p:cNvPr>
          <p:cNvSpPr txBox="1"/>
          <p:nvPr/>
        </p:nvSpPr>
        <p:spPr>
          <a:xfrm>
            <a:off x="539552" y="4843026"/>
            <a:ext cx="8433743" cy="1754326"/>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GB" sz="1200"/>
              <a:t>Some examples of British Celtic place-names from Roman ‘England’. Each of these has at least one element which survives in modern Welsh. Two other things worthy of note: </a:t>
            </a:r>
          </a:p>
          <a:p>
            <a:pPr algn="l"/>
            <a:endParaRPr lang="en-GB" sz="1200"/>
          </a:p>
          <a:p>
            <a:pPr algn="l"/>
            <a:r>
              <a:rPr lang="en-GB" sz="1200"/>
              <a:t>(1) The great majority of places, including Roman-built towns, adopted names in the local language, not Latin.</a:t>
            </a:r>
          </a:p>
          <a:p>
            <a:pPr algn="l"/>
            <a:endParaRPr lang="en-GB" sz="1200"/>
          </a:p>
          <a:p>
            <a:pPr algn="l"/>
            <a:r>
              <a:rPr lang="en-GB" sz="1200"/>
              <a:t>(2) Compound names, like the first three here, almost always have the generic element – the thing being described, e.g. ‘fort’ – in second place, and the qualifying element – answering the question ‘which fort?’ – in first place. Modern Welsh, from the medieval period onwards, usually works the other way round (note</a:t>
            </a:r>
            <a:r>
              <a:rPr lang="en-US" sz="1200" i="1">
                <a:latin typeface="Arial" panose="020B0604020202020204" pitchFamily="34" charset="0"/>
                <a:cs typeface="Arial" panose="020B0604020202020204" pitchFamily="34" charset="0"/>
              </a:rPr>
              <a:t> dinas brân</a:t>
            </a:r>
            <a:r>
              <a:rPr lang="en-US" sz="1200">
                <a:latin typeface="Arial" panose="020B0604020202020204" pitchFamily="34" charset="0"/>
                <a:cs typeface="Arial" panose="020B0604020202020204" pitchFamily="34" charset="0"/>
              </a:rPr>
              <a:t> rather than </a:t>
            </a:r>
            <a:r>
              <a:rPr lang="en-US" sz="1200" i="1">
                <a:latin typeface="Arial" panose="020B0604020202020204" pitchFamily="34" charset="0"/>
                <a:cs typeface="Arial" panose="020B0604020202020204" pitchFamily="34" charset="0"/>
              </a:rPr>
              <a:t>Branodunum</a:t>
            </a:r>
            <a:r>
              <a:rPr lang="en-US" sz="1200">
                <a:latin typeface="Arial" panose="020B0604020202020204" pitchFamily="34" charset="0"/>
                <a:cs typeface="Arial" panose="020B0604020202020204" pitchFamily="34" charset="0"/>
              </a:rPr>
              <a:t>). </a:t>
            </a:r>
            <a:r>
              <a:rPr lang="en-US" sz="1200" i="1">
                <a:latin typeface="Arial" panose="020B0604020202020204" pitchFamily="34" charset="0"/>
                <a:cs typeface="Arial" panose="020B0604020202020204" pitchFamily="34" charset="0"/>
              </a:rPr>
              <a:t>Durovernum </a:t>
            </a:r>
            <a:r>
              <a:rPr lang="en-US" sz="1200">
                <a:latin typeface="Arial" panose="020B0604020202020204" pitchFamily="34" charset="0"/>
                <a:cs typeface="Arial" panose="020B0604020202020204" pitchFamily="34" charset="0"/>
              </a:rPr>
              <a:t>is a rare exception of generic-first order in Roman-period names.</a:t>
            </a:r>
            <a:endParaRPr lang="en-GB" sz="1200"/>
          </a:p>
        </p:txBody>
      </p:sp>
    </p:spTree>
    <p:extLst>
      <p:ext uri="{BB962C8B-B14F-4D97-AF65-F5344CB8AC3E}">
        <p14:creationId xmlns:p14="http://schemas.microsoft.com/office/powerpoint/2010/main" val="27870942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548680"/>
            <a:ext cx="8352927" cy="5016758"/>
          </a:xfrm>
          <a:prstGeom prst="rect">
            <a:avLst/>
          </a:prstGeom>
        </p:spPr>
        <p:txBody>
          <a:bodyPr wrap="square">
            <a:spAutoFit/>
          </a:bodyPr>
          <a:lstStyle/>
          <a:p>
            <a:pPr algn="l"/>
            <a:r>
              <a:rPr lang="en-US" sz="2000" b="1">
                <a:latin typeface="Arial" panose="020B0604020202020204" pitchFamily="34" charset="0"/>
                <a:cs typeface="Arial" panose="020B0604020202020204" pitchFamily="34" charset="0"/>
              </a:rPr>
              <a:t>Eburacum</a:t>
            </a:r>
            <a:r>
              <a:rPr lang="en-US" sz="2000">
                <a:latin typeface="Arial" panose="020B0604020202020204" pitchFamily="34" charset="0"/>
                <a:cs typeface="Arial" panose="020B0604020202020204" pitchFamily="34" charset="0"/>
              </a:rPr>
              <a:t>. ‘Yew-tree place’ or ‘estate of Eburos’. York.</a:t>
            </a:r>
          </a:p>
          <a:p>
            <a:pPr algn="l"/>
            <a:endParaRPr lang="en-US" sz="2000" b="1">
              <a:latin typeface="Arial" panose="020B0604020202020204" pitchFamily="34" charset="0"/>
              <a:cs typeface="Arial" panose="020B0604020202020204" pitchFamily="34" charset="0"/>
            </a:endParaRPr>
          </a:p>
          <a:p>
            <a:pPr algn="l"/>
            <a:r>
              <a:rPr lang="en-US" sz="2000" b="1">
                <a:latin typeface="Arial" panose="020B0604020202020204" pitchFamily="34" charset="0"/>
                <a:cs typeface="Arial" panose="020B0604020202020204" pitchFamily="34" charset="0"/>
              </a:rPr>
              <a:t>Isca</a:t>
            </a:r>
            <a:r>
              <a:rPr lang="en-US" sz="2000">
                <a:latin typeface="Arial" panose="020B0604020202020204" pitchFamily="34" charset="0"/>
                <a:cs typeface="Arial" panose="020B0604020202020204" pitchFamily="34" charset="0"/>
              </a:rPr>
              <a:t>. A river-name of uncertain origin. Exeter, Devon.</a:t>
            </a:r>
          </a:p>
          <a:p>
            <a:pPr algn="l"/>
            <a:endParaRPr lang="en-GB" sz="2000" b="1">
              <a:latin typeface="Arial" panose="020B0604020202020204" pitchFamily="34" charset="0"/>
              <a:cs typeface="Arial" panose="020B0604020202020204" pitchFamily="34" charset="0"/>
            </a:endParaRPr>
          </a:p>
          <a:p>
            <a:pPr algn="l"/>
            <a:r>
              <a:rPr lang="en-US" sz="2000" b="1">
                <a:latin typeface="Arial" panose="020B0604020202020204" pitchFamily="34" charset="0"/>
                <a:cs typeface="Arial" panose="020B0604020202020204" pitchFamily="34" charset="0"/>
              </a:rPr>
              <a:t>Letocetum</a:t>
            </a:r>
            <a:r>
              <a:rPr lang="en-US" sz="2000">
                <a:latin typeface="Arial" panose="020B0604020202020204" pitchFamily="34" charset="0"/>
                <a:cs typeface="Arial" panose="020B0604020202020204" pitchFamily="34" charset="0"/>
              </a:rPr>
              <a:t>. ‘Grey wood’, equivalent to W </a:t>
            </a:r>
            <a:r>
              <a:rPr lang="en-US" sz="2000" i="1">
                <a:latin typeface="Arial" panose="020B0604020202020204" pitchFamily="34" charset="0"/>
                <a:cs typeface="Arial" panose="020B0604020202020204" pitchFamily="34" charset="0"/>
              </a:rPr>
              <a:t>llwyd</a:t>
            </a:r>
            <a:r>
              <a:rPr lang="en-US" sz="2000">
                <a:latin typeface="Arial" panose="020B0604020202020204" pitchFamily="34" charset="0"/>
                <a:cs typeface="Arial" panose="020B0604020202020204" pitchFamily="34" charset="0"/>
              </a:rPr>
              <a:t> + </a:t>
            </a:r>
            <a:r>
              <a:rPr lang="en-US" sz="2000" i="1">
                <a:latin typeface="Arial" panose="020B0604020202020204" pitchFamily="34" charset="0"/>
                <a:cs typeface="Arial" panose="020B0604020202020204" pitchFamily="34" charset="0"/>
              </a:rPr>
              <a:t>coed</a:t>
            </a:r>
            <a:r>
              <a:rPr lang="en-US" sz="2000">
                <a:latin typeface="Arial" panose="020B0604020202020204" pitchFamily="34" charset="0"/>
                <a:cs typeface="Arial" panose="020B0604020202020204" pitchFamily="34" charset="0"/>
              </a:rPr>
              <a:t>. The name survives in Lichfield, Staffordshire, though the Roman town was at nearby Wall.</a:t>
            </a:r>
          </a:p>
          <a:p>
            <a:pPr algn="l"/>
            <a:endParaRPr lang="en-GB" sz="2000" b="1">
              <a:latin typeface="Arial" panose="020B0604020202020204" pitchFamily="34" charset="0"/>
              <a:cs typeface="Arial" panose="020B0604020202020204" pitchFamily="34" charset="0"/>
            </a:endParaRPr>
          </a:p>
          <a:p>
            <a:pPr algn="l"/>
            <a:r>
              <a:rPr lang="en-US" sz="2000" b="1">
                <a:latin typeface="Arial" panose="020B0604020202020204" pitchFamily="34" charset="0"/>
                <a:cs typeface="Arial" panose="020B0604020202020204" pitchFamily="34" charset="0"/>
              </a:rPr>
              <a:t>Luguvalium</a:t>
            </a:r>
            <a:r>
              <a:rPr lang="en-US" sz="2000">
                <a:latin typeface="Arial" panose="020B0604020202020204" pitchFamily="34" charset="0"/>
                <a:cs typeface="Arial" panose="020B0604020202020204" pitchFamily="34" charset="0"/>
              </a:rPr>
              <a:t>. ‘Town of Luguvalos’. Carlisle, Cumberland.</a:t>
            </a:r>
          </a:p>
          <a:p>
            <a:pPr algn="l"/>
            <a:endParaRPr lang="en-GB" sz="2000" b="1">
              <a:latin typeface="Arial" panose="020B0604020202020204" pitchFamily="34" charset="0"/>
              <a:cs typeface="Arial" panose="020B0604020202020204" pitchFamily="34" charset="0"/>
            </a:endParaRPr>
          </a:p>
          <a:p>
            <a:pPr algn="l"/>
            <a:r>
              <a:rPr lang="en-US" sz="2000" b="1">
                <a:latin typeface="Arial" panose="020B0604020202020204" pitchFamily="34" charset="0"/>
                <a:cs typeface="Arial" panose="020B0604020202020204" pitchFamily="34" charset="0"/>
              </a:rPr>
              <a:t>Ratae.</a:t>
            </a:r>
            <a:r>
              <a:rPr lang="en-US" sz="2000">
                <a:latin typeface="Arial" panose="020B0604020202020204" pitchFamily="34" charset="0"/>
                <a:cs typeface="Arial" panose="020B0604020202020204" pitchFamily="34" charset="0"/>
              </a:rPr>
              <a:t> ‘Ramparts, fortification’. Leicester.</a:t>
            </a:r>
          </a:p>
          <a:p>
            <a:pPr algn="l"/>
            <a:endParaRPr lang="en-GB" sz="2000">
              <a:latin typeface="Arial" panose="020B0604020202020204" pitchFamily="34" charset="0"/>
              <a:cs typeface="Arial" panose="020B0604020202020204" pitchFamily="34" charset="0"/>
            </a:endParaRPr>
          </a:p>
          <a:p>
            <a:pPr algn="l"/>
            <a:r>
              <a:rPr lang="en-US" sz="2000" b="1">
                <a:latin typeface="Arial" panose="020B0604020202020204" pitchFamily="34" charset="0"/>
                <a:cs typeface="Arial" panose="020B0604020202020204" pitchFamily="34" charset="0"/>
              </a:rPr>
              <a:t>Verulamium</a:t>
            </a:r>
            <a:r>
              <a:rPr lang="en-US" sz="2000">
                <a:latin typeface="Arial" panose="020B0604020202020204" pitchFamily="34" charset="0"/>
                <a:cs typeface="Arial" panose="020B0604020202020204" pitchFamily="34" charset="0"/>
              </a:rPr>
              <a:t>. Formerly understood as the ‘estate of Verulamos’, but that personal name is now considered unlikely and the name remains unexplained.</a:t>
            </a:r>
            <a:endParaRPr lang="en-GB" sz="2000" b="1">
              <a:latin typeface="Arial" panose="020B0604020202020204" pitchFamily="34" charset="0"/>
              <a:cs typeface="Arial" panose="020B0604020202020204" pitchFamily="34" charset="0"/>
            </a:endParaRPr>
          </a:p>
          <a:p>
            <a:pPr algn="l"/>
            <a:endParaRPr lang="en-GB" sz="20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D9C70C3-6747-E04E-F071-7EC6BE6AC630}"/>
              </a:ext>
            </a:extLst>
          </p:cNvPr>
          <p:cNvSpPr txBox="1"/>
          <p:nvPr/>
        </p:nvSpPr>
        <p:spPr>
          <a:xfrm>
            <a:off x="611560" y="5565438"/>
            <a:ext cx="7992888" cy="461665"/>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GB" sz="1200"/>
              <a:t>More examples, including a couple of uncertain origin – our records of early British Celtic are inevitably incomplete, and we have to reckon too with the possibility of some ancient, pre-Celtic, names.</a:t>
            </a:r>
          </a:p>
        </p:txBody>
      </p:sp>
    </p:spTree>
    <p:extLst>
      <p:ext uri="{BB962C8B-B14F-4D97-AF65-F5344CB8AC3E}">
        <p14:creationId xmlns:p14="http://schemas.microsoft.com/office/powerpoint/2010/main" val="22562008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bookrive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282960"/>
            <a:ext cx="4032448" cy="5297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A page of a document&#10;&#10;Description automatically generated">
            <a:extLst>
              <a:ext uri="{FF2B5EF4-FFF2-40B4-BE49-F238E27FC236}">
                <a16:creationId xmlns:a16="http://schemas.microsoft.com/office/drawing/2014/main" id="{A4E3742B-37A3-0E1A-A304-B7A40AF21C7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716016" y="188640"/>
            <a:ext cx="3840347" cy="5517232"/>
          </a:xfrm>
          <a:prstGeom prst="rect">
            <a:avLst/>
          </a:prstGeom>
        </p:spPr>
      </p:pic>
      <p:sp>
        <p:nvSpPr>
          <p:cNvPr id="2" name="TextBox 1">
            <a:extLst>
              <a:ext uri="{FF2B5EF4-FFF2-40B4-BE49-F238E27FC236}">
                <a16:creationId xmlns:a16="http://schemas.microsoft.com/office/drawing/2014/main" id="{F7A516AE-CD96-457F-9468-41C0A5A5CD7A}"/>
              </a:ext>
            </a:extLst>
          </p:cNvPr>
          <p:cNvSpPr txBox="1"/>
          <p:nvPr/>
        </p:nvSpPr>
        <p:spPr>
          <a:xfrm>
            <a:off x="611560" y="6165304"/>
            <a:ext cx="3188693" cy="276999"/>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r>
              <a:rPr lang="en-GB" sz="1200"/>
              <a:t>The standard reference work on the subject.</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2" descr="aa3"/>
          <p:cNvPicPr>
            <a:picLocks noChangeAspect="1" noChangeArrowheads="1"/>
          </p:cNvPicPr>
          <p:nvPr/>
        </p:nvPicPr>
        <p:blipFill>
          <a:blip r:embed="rId3" cstate="print">
            <a:extLst>
              <a:ext uri="{28A0092B-C50C-407E-A947-70E740481C1C}">
                <a14:useLocalDpi xmlns:a14="http://schemas.microsoft.com/office/drawing/2010/main" val="0"/>
              </a:ext>
            </a:extLst>
          </a:blip>
          <a:srcRect r="4630"/>
          <a:stretch>
            <a:fillRect/>
          </a:stretch>
        </p:blipFill>
        <p:spPr bwMode="auto">
          <a:xfrm>
            <a:off x="1802425" y="764704"/>
            <a:ext cx="5539149" cy="30977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F569EC6D-42DE-DDA9-AA95-FEE0C5B61CDC}"/>
              </a:ext>
            </a:extLst>
          </p:cNvPr>
          <p:cNvSpPr txBox="1"/>
          <p:nvPr/>
        </p:nvSpPr>
        <p:spPr>
          <a:xfrm>
            <a:off x="1403648" y="4797152"/>
            <a:ext cx="6408712"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GB" sz="1200"/>
              <a:t>A small minority of names in Roman-period records are in the Latin language. In the cases of Speen (</a:t>
            </a:r>
            <a:r>
              <a:rPr lang="en-GB" sz="1200" i="1"/>
              <a:t>spinis</a:t>
            </a:r>
            <a:r>
              <a:rPr lang="en-GB" sz="1200"/>
              <a:t> ‘at the thorn trees’), Catterick (</a:t>
            </a:r>
            <a:r>
              <a:rPr lang="en-GB" sz="1200" i="1"/>
              <a:t>cataractoni</a:t>
            </a:r>
            <a:r>
              <a:rPr lang="en-GB" sz="1200"/>
              <a:t> ‘rapids, cataracts’) and Lincoln (where Latin </a:t>
            </a:r>
            <a:r>
              <a:rPr lang="en-GB" sz="1200" i="1"/>
              <a:t>colonia</a:t>
            </a:r>
            <a:r>
              <a:rPr lang="en-GB" sz="1200"/>
              <a:t> ‘colony, settlement for legionaries’ has been added to British </a:t>
            </a:r>
            <a:r>
              <a:rPr lang="en-GB" sz="1200" i="1"/>
              <a:t>Lindum</a:t>
            </a:r>
            <a:r>
              <a:rPr lang="en-GB" sz="1200"/>
              <a:t> (W </a:t>
            </a:r>
            <a:r>
              <a:rPr lang="en-GB" sz="1200" i="1"/>
              <a:t>llyn</a:t>
            </a:r>
            <a:r>
              <a:rPr lang="en-GB" sz="1200"/>
              <a:t> ‘pool’)), the survival of the name could suggest that Latin had been in everyday spoken use.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6BBD8AC-86E1-2DFE-D040-407B0EECB64A}"/>
              </a:ext>
            </a:extLst>
          </p:cNvPr>
          <p:cNvPicPr>
            <a:picLocks noChangeAspect="1"/>
          </p:cNvPicPr>
          <p:nvPr/>
        </p:nvPicPr>
        <p:blipFill>
          <a:blip r:embed="rId3"/>
          <a:stretch>
            <a:fillRect/>
          </a:stretch>
        </p:blipFill>
        <p:spPr>
          <a:xfrm>
            <a:off x="2123728" y="404664"/>
            <a:ext cx="5144616" cy="4593407"/>
          </a:xfrm>
          <a:prstGeom prst="rect">
            <a:avLst/>
          </a:prstGeom>
        </p:spPr>
      </p:pic>
      <p:sp>
        <p:nvSpPr>
          <p:cNvPr id="3" name="TextBox 2">
            <a:extLst>
              <a:ext uri="{FF2B5EF4-FFF2-40B4-BE49-F238E27FC236}">
                <a16:creationId xmlns:a16="http://schemas.microsoft.com/office/drawing/2014/main" id="{6A487FCA-9E8E-D312-7C36-A2D2AAAFF2CA}"/>
              </a:ext>
            </a:extLst>
          </p:cNvPr>
          <p:cNvSpPr txBox="1"/>
          <p:nvPr/>
        </p:nvSpPr>
        <p:spPr>
          <a:xfrm>
            <a:off x="1907704" y="5373216"/>
            <a:ext cx="6380773" cy="830997"/>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l"/>
            <a:r>
              <a:rPr lang="en-GB" sz="1200"/>
              <a:t>After the end of Roman rule, c.400 AD, England was settled by Germanic-speaking Anglo-Saxons who brought about large-scale linguistic change. By c.700, when written records from England start to become plentiful for the first time since the Roman period, it is clear that British Celtic had disappeared from east and central England.</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descr="Jackson rivers"/>
          <p:cNvPicPr>
            <a:picLocks noChangeAspect="1" noChangeArrowheads="1"/>
          </p:cNvPicPr>
          <p:nvPr/>
        </p:nvPicPr>
        <p:blipFill>
          <a:blip r:embed="rId3" cstate="print">
            <a:extLst>
              <a:ext uri="{28A0092B-C50C-407E-A947-70E740481C1C}">
                <a14:useLocalDpi xmlns:a14="http://schemas.microsoft.com/office/drawing/2010/main" val="0"/>
              </a:ext>
            </a:extLst>
          </a:blip>
          <a:srcRect l="8910" t="4688" r="8910" b="4688"/>
          <a:stretch>
            <a:fillRect/>
          </a:stretch>
        </p:blipFill>
        <p:spPr bwMode="auto">
          <a:xfrm>
            <a:off x="4535162" y="190501"/>
            <a:ext cx="3956376" cy="51827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Text Box 3"/>
          <p:cNvSpPr txBox="1">
            <a:spLocks noChangeArrowheads="1"/>
          </p:cNvSpPr>
          <p:nvPr/>
        </p:nvSpPr>
        <p:spPr bwMode="auto">
          <a:xfrm>
            <a:off x="971600" y="332656"/>
            <a:ext cx="2987675"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Unicode MS" pitchFamily="34" charset="-128"/>
              </a:defRPr>
            </a:lvl1pPr>
            <a:lvl2pPr marL="742950" indent="-285750" eaLnBrk="0" hangingPunct="0">
              <a:defRPr sz="2400">
                <a:solidFill>
                  <a:schemeClr val="tx1"/>
                </a:solidFill>
                <a:latin typeface="Arial Unicode MS" pitchFamily="34" charset="-128"/>
              </a:defRPr>
            </a:lvl2pPr>
            <a:lvl3pPr marL="1143000" indent="-228600" eaLnBrk="0" hangingPunct="0">
              <a:defRPr sz="2400">
                <a:solidFill>
                  <a:schemeClr val="tx1"/>
                </a:solidFill>
                <a:latin typeface="Arial Unicode MS" pitchFamily="34" charset="-128"/>
              </a:defRPr>
            </a:lvl3pPr>
            <a:lvl4pPr marL="1600200" indent="-228600" eaLnBrk="0" hangingPunct="0">
              <a:defRPr sz="2400">
                <a:solidFill>
                  <a:schemeClr val="tx1"/>
                </a:solidFill>
                <a:latin typeface="Arial Unicode MS" pitchFamily="34" charset="-128"/>
              </a:defRPr>
            </a:lvl4pPr>
            <a:lvl5pPr marL="2057400" indent="-228600" eaLnBrk="0" hangingPunct="0">
              <a:defRPr sz="2400">
                <a:solidFill>
                  <a:schemeClr val="tx1"/>
                </a:solidFill>
                <a:latin typeface="Arial Unicode MS" pitchFamily="34" charset="-128"/>
              </a:defRPr>
            </a:lvl5pPr>
            <a:lvl6pPr marL="2514600" indent="-228600" algn="ctr" eaLnBrk="0" fontAlgn="base" hangingPunct="0">
              <a:spcBef>
                <a:spcPct val="0"/>
              </a:spcBef>
              <a:spcAft>
                <a:spcPct val="0"/>
              </a:spcAft>
              <a:defRPr sz="2400">
                <a:solidFill>
                  <a:schemeClr val="tx1"/>
                </a:solidFill>
                <a:latin typeface="Arial Unicode MS" pitchFamily="34" charset="-128"/>
              </a:defRPr>
            </a:lvl6pPr>
            <a:lvl7pPr marL="2971800" indent="-228600" algn="ctr" eaLnBrk="0" fontAlgn="base" hangingPunct="0">
              <a:spcBef>
                <a:spcPct val="0"/>
              </a:spcBef>
              <a:spcAft>
                <a:spcPct val="0"/>
              </a:spcAft>
              <a:defRPr sz="2400">
                <a:solidFill>
                  <a:schemeClr val="tx1"/>
                </a:solidFill>
                <a:latin typeface="Arial Unicode MS" pitchFamily="34" charset="-128"/>
              </a:defRPr>
            </a:lvl7pPr>
            <a:lvl8pPr marL="3429000" indent="-228600" algn="ctr" eaLnBrk="0" fontAlgn="base" hangingPunct="0">
              <a:spcBef>
                <a:spcPct val="0"/>
              </a:spcBef>
              <a:spcAft>
                <a:spcPct val="0"/>
              </a:spcAft>
              <a:defRPr sz="2400">
                <a:solidFill>
                  <a:schemeClr val="tx1"/>
                </a:solidFill>
                <a:latin typeface="Arial Unicode MS" pitchFamily="34" charset="-128"/>
              </a:defRPr>
            </a:lvl8pPr>
            <a:lvl9pPr marL="3886200" indent="-228600" algn="ctr" eaLnBrk="0" fontAlgn="base" hangingPunct="0">
              <a:spcBef>
                <a:spcPct val="0"/>
              </a:spcBef>
              <a:spcAft>
                <a:spcPct val="0"/>
              </a:spcAft>
              <a:defRPr sz="2400">
                <a:solidFill>
                  <a:schemeClr val="tx1"/>
                </a:solidFill>
                <a:latin typeface="Arial Unicode MS" pitchFamily="34" charset="-128"/>
              </a:defRPr>
            </a:lvl9pPr>
          </a:lstStyle>
          <a:p>
            <a:pPr algn="l" eaLnBrk="1" hangingPunct="1"/>
            <a:r>
              <a:rPr lang="en-GB" altLang="en-US" b="1">
                <a:solidFill>
                  <a:schemeClr val="bg1"/>
                </a:solidFill>
              </a:rPr>
              <a:t>Kenneth Jackson’s</a:t>
            </a:r>
          </a:p>
          <a:p>
            <a:pPr algn="l" eaLnBrk="1" hangingPunct="1"/>
            <a:r>
              <a:rPr lang="en-GB" altLang="en-US" b="1">
                <a:solidFill>
                  <a:schemeClr val="bg1"/>
                </a:solidFill>
              </a:rPr>
              <a:t>map of the survival of</a:t>
            </a:r>
          </a:p>
          <a:p>
            <a:pPr algn="l" eaLnBrk="1" hangingPunct="1"/>
            <a:r>
              <a:rPr lang="en-GB" altLang="en-US" b="1">
                <a:solidFill>
                  <a:schemeClr val="bg1"/>
                </a:solidFill>
              </a:rPr>
              <a:t>Celtic river-names</a:t>
            </a:r>
          </a:p>
        </p:txBody>
      </p:sp>
      <p:sp>
        <p:nvSpPr>
          <p:cNvPr id="2" name="TextBox 1">
            <a:extLst>
              <a:ext uri="{FF2B5EF4-FFF2-40B4-BE49-F238E27FC236}">
                <a16:creationId xmlns:a16="http://schemas.microsoft.com/office/drawing/2014/main" id="{D25D559C-333B-1501-AA6B-D23AABFD458F}"/>
              </a:ext>
            </a:extLst>
          </p:cNvPr>
          <p:cNvSpPr txBox="1"/>
          <p:nvPr/>
        </p:nvSpPr>
        <p:spPr>
          <a:xfrm>
            <a:off x="611560" y="5651836"/>
            <a:ext cx="4649756" cy="1015663"/>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l"/>
            <a:r>
              <a:rPr lang="en-GB" sz="1200"/>
              <a:t>British language does remain, however, in place-names that were adopted by the incoming Anglo-Saxons. Jackson’s map of the differential survival of pre-English river-names shows that communication between Britons and Anglo-Saxons clearly increased towards the west, but was not wholly absent in the east.</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Brit river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64042" y="332656"/>
            <a:ext cx="4215916" cy="46844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2680ADE6-BCA7-065B-6367-36F1FB044EF6}"/>
              </a:ext>
            </a:extLst>
          </p:cNvPr>
          <p:cNvSpPr txBox="1"/>
          <p:nvPr/>
        </p:nvSpPr>
        <p:spPr>
          <a:xfrm>
            <a:off x="2464042" y="5517232"/>
            <a:ext cx="4572000" cy="830997"/>
          </a:xfrm>
          <a:prstGeom prst="rect">
            <a:avLst/>
          </a:prstGeom>
        </p:spPr>
        <p:style>
          <a:lnRef idx="2">
            <a:schemeClr val="accent2"/>
          </a:lnRef>
          <a:fillRef idx="1">
            <a:schemeClr val="lt1"/>
          </a:fillRef>
          <a:effectRef idx="0">
            <a:schemeClr val="accent2"/>
          </a:effectRef>
          <a:fontRef idx="minor">
            <a:schemeClr val="dk1"/>
          </a:fontRef>
        </p:style>
        <p:txBody>
          <a:bodyPr wrap="square">
            <a:spAutoFit/>
          </a:bodyPr>
          <a:lstStyle/>
          <a:p>
            <a:pPr eaLnBrk="1" hangingPunct="1"/>
            <a:r>
              <a:rPr lang="en-GB" altLang="en-US" sz="1200"/>
              <a:t>Some examples of British river-names. Note that Avon seems to be a ‘false’ name: the locals must just have refered to ‘the river’, and the Anglo-Saxons (and the Romans before them) assumed that that was a proper name.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up of a book&#10;&#10;Description automatically generated">
            <a:extLst>
              <a:ext uri="{FF2B5EF4-FFF2-40B4-BE49-F238E27FC236}">
                <a16:creationId xmlns:a16="http://schemas.microsoft.com/office/drawing/2014/main" id="{F32251F2-FA40-9F52-E9A9-0B2BBEF079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069" y="569755"/>
            <a:ext cx="8034323" cy="5098191"/>
          </a:xfrm>
          <a:prstGeom prst="rect">
            <a:avLst/>
          </a:prstGeom>
        </p:spPr>
      </p:pic>
      <p:sp>
        <p:nvSpPr>
          <p:cNvPr id="6" name="TextBox 5">
            <a:extLst>
              <a:ext uri="{FF2B5EF4-FFF2-40B4-BE49-F238E27FC236}">
                <a16:creationId xmlns:a16="http://schemas.microsoft.com/office/drawing/2014/main" id="{8E7C6EF0-D4F1-C1E3-114F-A796999C1BA3}"/>
              </a:ext>
            </a:extLst>
          </p:cNvPr>
          <p:cNvSpPr txBox="1"/>
          <p:nvPr/>
        </p:nvSpPr>
        <p:spPr>
          <a:xfrm>
            <a:off x="107504" y="116632"/>
            <a:ext cx="6120680" cy="369332"/>
          </a:xfrm>
          <a:prstGeom prst="rect">
            <a:avLst/>
          </a:prstGeom>
          <a:solidFill>
            <a:schemeClr val="bg1"/>
          </a:solidFill>
        </p:spPr>
        <p:txBody>
          <a:bodyPr wrap="square" rtlCol="0">
            <a:spAutoFit/>
          </a:bodyPr>
          <a:lstStyle/>
          <a:p>
            <a:r>
              <a:rPr lang="en-GB" sz="1800"/>
              <a:t>Lots more pre-English river-names</a:t>
            </a:r>
          </a:p>
        </p:txBody>
      </p:sp>
      <p:sp>
        <p:nvSpPr>
          <p:cNvPr id="2" name="TextBox 1">
            <a:extLst>
              <a:ext uri="{FF2B5EF4-FFF2-40B4-BE49-F238E27FC236}">
                <a16:creationId xmlns:a16="http://schemas.microsoft.com/office/drawing/2014/main" id="{B8B92863-833B-457A-0AA9-F124E9E1733C}"/>
              </a:ext>
            </a:extLst>
          </p:cNvPr>
          <p:cNvSpPr txBox="1"/>
          <p:nvPr/>
        </p:nvSpPr>
        <p:spPr>
          <a:xfrm>
            <a:off x="173200" y="6149745"/>
            <a:ext cx="8797600" cy="276999"/>
          </a:xfrm>
          <a:prstGeom prst="rect">
            <a:avLst/>
          </a:prstGeom>
        </p:spPr>
        <p:style>
          <a:lnRef idx="2">
            <a:schemeClr val="accent2"/>
          </a:lnRef>
          <a:fillRef idx="1">
            <a:schemeClr val="lt1"/>
          </a:fillRef>
          <a:effectRef idx="0">
            <a:schemeClr val="accent2"/>
          </a:effectRef>
          <a:fontRef idx="minor">
            <a:schemeClr val="dk1"/>
          </a:fontRef>
        </p:style>
        <p:txBody>
          <a:bodyPr wrap="none" rtlCol="0">
            <a:spAutoFit/>
          </a:bodyPr>
          <a:lstStyle/>
          <a:p>
            <a:r>
              <a:rPr lang="en-GB" sz="1200"/>
              <a:t>Just to give an idea of how very common British stream-names are in England: much the most common type of surviving name</a:t>
            </a:r>
          </a:p>
        </p:txBody>
      </p:sp>
    </p:spTree>
    <p:extLst>
      <p:ext uri="{BB962C8B-B14F-4D97-AF65-F5344CB8AC3E}">
        <p14:creationId xmlns:p14="http://schemas.microsoft.com/office/powerpoint/2010/main" val="7580371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4F855F0-B2FD-83D4-09A7-46B21FDED28A}"/>
              </a:ext>
            </a:extLst>
          </p:cNvPr>
          <p:cNvSpPr/>
          <p:nvPr/>
        </p:nvSpPr>
        <p:spPr>
          <a:xfrm>
            <a:off x="5006807" y="1221145"/>
            <a:ext cx="2488013" cy="1686507"/>
          </a:xfrm>
          <a:prstGeom prst="rect">
            <a:avLst/>
          </a:prstGeom>
          <a:solidFill>
            <a:schemeClr val="bg2">
              <a:lumMod val="50000"/>
              <a:alpha val="50000"/>
            </a:schemeClr>
          </a:solidFill>
          <a:ln>
            <a:solidFill>
              <a:schemeClr val="bg2">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defTabSz="685800" fontAlgn="auto">
              <a:spcBef>
                <a:spcPts val="0"/>
              </a:spcBef>
              <a:spcAft>
                <a:spcPts val="0"/>
              </a:spcAft>
            </a:pPr>
            <a:endParaRPr lang="en-GB" sz="1350">
              <a:solidFill>
                <a:prstClr val="white"/>
              </a:solidFill>
              <a:latin typeface="Calibri" panose="020F0502020204030204"/>
            </a:endParaRPr>
          </a:p>
        </p:txBody>
      </p:sp>
      <p:pic>
        <p:nvPicPr>
          <p:cNvPr id="3" name="Picture 2" descr="A map of the united kingdom&#10;&#10;Description automatically generated">
            <a:extLst>
              <a:ext uri="{FF2B5EF4-FFF2-40B4-BE49-F238E27FC236}">
                <a16:creationId xmlns:a16="http://schemas.microsoft.com/office/drawing/2014/main" id="{2DA1108D-5FC3-0463-5CAB-2044727403B8}"/>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31877" t="22428" r="30140" b="4047"/>
          <a:stretch/>
        </p:blipFill>
        <p:spPr>
          <a:xfrm>
            <a:off x="684190" y="1274305"/>
            <a:ext cx="3743794" cy="4257647"/>
          </a:xfrm>
          <a:prstGeom prst="rect">
            <a:avLst/>
          </a:prstGeom>
        </p:spPr>
      </p:pic>
      <p:sp>
        <p:nvSpPr>
          <p:cNvPr id="5" name="TextBox 4">
            <a:extLst>
              <a:ext uri="{FF2B5EF4-FFF2-40B4-BE49-F238E27FC236}">
                <a16:creationId xmlns:a16="http://schemas.microsoft.com/office/drawing/2014/main" id="{ABFD3F2B-C325-E399-9197-60BEAF73A5CA}"/>
              </a:ext>
            </a:extLst>
          </p:cNvPr>
          <p:cNvSpPr txBox="1"/>
          <p:nvPr/>
        </p:nvSpPr>
        <p:spPr>
          <a:xfrm>
            <a:off x="3843368" y="4713470"/>
            <a:ext cx="534121" cy="300082"/>
          </a:xfrm>
          <a:prstGeom prst="rect">
            <a:avLst/>
          </a:prstGeom>
          <a:noFill/>
        </p:spPr>
        <p:txBody>
          <a:bodyPr wrap="none" rtlCol="0">
            <a:spAutoFit/>
          </a:bodyPr>
          <a:lstStyle/>
          <a:p>
            <a:pPr algn="l" defTabSz="685800" fontAlgn="auto">
              <a:spcBef>
                <a:spcPts val="0"/>
              </a:spcBef>
              <a:spcAft>
                <a:spcPts val="0"/>
              </a:spcAft>
            </a:pPr>
            <a:r>
              <a:rPr lang="en-GB" sz="1350">
                <a:solidFill>
                  <a:prstClr val="black"/>
                </a:solidFill>
                <a:latin typeface="Calibri" panose="020F0502020204030204"/>
              </a:rPr>
              <a:t>Dour</a:t>
            </a:r>
          </a:p>
        </p:txBody>
      </p:sp>
      <p:sp>
        <p:nvSpPr>
          <p:cNvPr id="6" name="TextBox 5">
            <a:extLst>
              <a:ext uri="{FF2B5EF4-FFF2-40B4-BE49-F238E27FC236}">
                <a16:creationId xmlns:a16="http://schemas.microsoft.com/office/drawing/2014/main" id="{877EFA9C-D526-6F8A-83B8-F7A69EC3D84A}"/>
              </a:ext>
            </a:extLst>
          </p:cNvPr>
          <p:cNvSpPr txBox="1"/>
          <p:nvPr/>
        </p:nvSpPr>
        <p:spPr>
          <a:xfrm>
            <a:off x="1925183" y="4619941"/>
            <a:ext cx="868315" cy="300082"/>
          </a:xfrm>
          <a:prstGeom prst="rect">
            <a:avLst/>
          </a:prstGeom>
          <a:noFill/>
        </p:spPr>
        <p:txBody>
          <a:bodyPr wrap="none" rtlCol="0">
            <a:spAutoFit/>
          </a:bodyPr>
          <a:lstStyle/>
          <a:p>
            <a:pPr algn="l" defTabSz="685800" fontAlgn="auto">
              <a:spcBef>
                <a:spcPts val="0"/>
              </a:spcBef>
              <a:spcAft>
                <a:spcPts val="0"/>
              </a:spcAft>
            </a:pPr>
            <a:r>
              <a:rPr lang="en-GB" sz="1350">
                <a:solidFill>
                  <a:prstClr val="black"/>
                </a:solidFill>
                <a:latin typeface="Calibri" panose="020F0502020204030204"/>
              </a:rPr>
              <a:t>*Andover</a:t>
            </a:r>
          </a:p>
        </p:txBody>
      </p:sp>
      <p:sp>
        <p:nvSpPr>
          <p:cNvPr id="7" name="TextBox 6">
            <a:extLst>
              <a:ext uri="{FF2B5EF4-FFF2-40B4-BE49-F238E27FC236}">
                <a16:creationId xmlns:a16="http://schemas.microsoft.com/office/drawing/2014/main" id="{FB975182-7454-9771-89D4-7DC5F4C93308}"/>
              </a:ext>
            </a:extLst>
          </p:cNvPr>
          <p:cNvSpPr txBox="1"/>
          <p:nvPr/>
        </p:nvSpPr>
        <p:spPr>
          <a:xfrm>
            <a:off x="2746514" y="4758440"/>
            <a:ext cx="1000594" cy="300082"/>
          </a:xfrm>
          <a:prstGeom prst="rect">
            <a:avLst/>
          </a:prstGeom>
          <a:noFill/>
        </p:spPr>
        <p:txBody>
          <a:bodyPr wrap="square" rtlCol="0">
            <a:spAutoFit/>
          </a:bodyPr>
          <a:lstStyle/>
          <a:p>
            <a:pPr algn="l" defTabSz="685800" fontAlgn="auto">
              <a:spcBef>
                <a:spcPts val="0"/>
              </a:spcBef>
              <a:spcAft>
                <a:spcPts val="0"/>
              </a:spcAft>
            </a:pPr>
            <a:r>
              <a:rPr lang="en-GB" sz="1350">
                <a:solidFill>
                  <a:prstClr val="black"/>
                </a:solidFill>
                <a:latin typeface="Calibri" panose="020F0502020204030204"/>
              </a:rPr>
              <a:t>*Candover</a:t>
            </a:r>
          </a:p>
        </p:txBody>
      </p:sp>
      <p:sp>
        <p:nvSpPr>
          <p:cNvPr id="8" name="TextBox 7">
            <a:extLst>
              <a:ext uri="{FF2B5EF4-FFF2-40B4-BE49-F238E27FC236}">
                <a16:creationId xmlns:a16="http://schemas.microsoft.com/office/drawing/2014/main" id="{37D9719F-407B-EC5E-DCD1-FF35A71F1955}"/>
              </a:ext>
            </a:extLst>
          </p:cNvPr>
          <p:cNvSpPr txBox="1"/>
          <p:nvPr/>
        </p:nvSpPr>
        <p:spPr>
          <a:xfrm>
            <a:off x="2556086" y="4481441"/>
            <a:ext cx="1333866" cy="300082"/>
          </a:xfrm>
          <a:prstGeom prst="rect">
            <a:avLst/>
          </a:prstGeom>
          <a:noFill/>
        </p:spPr>
        <p:txBody>
          <a:bodyPr wrap="square" rtlCol="0">
            <a:spAutoFit/>
          </a:bodyPr>
          <a:lstStyle/>
          <a:p>
            <a:pPr algn="l" defTabSz="685800" fontAlgn="auto">
              <a:spcBef>
                <a:spcPts val="0"/>
              </a:spcBef>
              <a:spcAft>
                <a:spcPts val="0"/>
              </a:spcAft>
            </a:pPr>
            <a:r>
              <a:rPr lang="en-GB" sz="1350">
                <a:solidFill>
                  <a:prstClr val="black"/>
                </a:solidFill>
                <a:latin typeface="Calibri" panose="020F0502020204030204"/>
              </a:rPr>
              <a:t>[Michel]Dever</a:t>
            </a:r>
          </a:p>
        </p:txBody>
      </p:sp>
      <p:sp>
        <p:nvSpPr>
          <p:cNvPr id="9" name="TextBox 8">
            <a:extLst>
              <a:ext uri="{FF2B5EF4-FFF2-40B4-BE49-F238E27FC236}">
                <a16:creationId xmlns:a16="http://schemas.microsoft.com/office/drawing/2014/main" id="{88DEB9FF-1ABF-4352-B8DE-15B8CC3DE8D7}"/>
              </a:ext>
            </a:extLst>
          </p:cNvPr>
          <p:cNvSpPr txBox="1"/>
          <p:nvPr/>
        </p:nvSpPr>
        <p:spPr>
          <a:xfrm>
            <a:off x="1538629" y="3984929"/>
            <a:ext cx="527004" cy="300082"/>
          </a:xfrm>
          <a:prstGeom prst="rect">
            <a:avLst/>
          </a:prstGeom>
          <a:noFill/>
        </p:spPr>
        <p:txBody>
          <a:bodyPr wrap="none" rtlCol="0">
            <a:spAutoFit/>
          </a:bodyPr>
          <a:lstStyle/>
          <a:p>
            <a:pPr algn="l" defTabSz="685800" fontAlgn="auto">
              <a:spcBef>
                <a:spcPts val="0"/>
              </a:spcBef>
              <a:spcAft>
                <a:spcPts val="0"/>
              </a:spcAft>
            </a:pPr>
            <a:r>
              <a:rPr lang="en-GB" sz="1350">
                <a:solidFill>
                  <a:prstClr val="black"/>
                </a:solidFill>
                <a:latin typeface="Calibri" panose="020F0502020204030204"/>
              </a:rPr>
              <a:t>Dore</a:t>
            </a:r>
          </a:p>
        </p:txBody>
      </p:sp>
      <p:sp>
        <p:nvSpPr>
          <p:cNvPr id="10" name="TextBox 9">
            <a:extLst>
              <a:ext uri="{FF2B5EF4-FFF2-40B4-BE49-F238E27FC236}">
                <a16:creationId xmlns:a16="http://schemas.microsoft.com/office/drawing/2014/main" id="{69F20DFC-72C7-D851-21B2-B0B919EBFF85}"/>
              </a:ext>
            </a:extLst>
          </p:cNvPr>
          <p:cNvSpPr txBox="1"/>
          <p:nvPr/>
        </p:nvSpPr>
        <p:spPr>
          <a:xfrm>
            <a:off x="2427621" y="4025436"/>
            <a:ext cx="940450" cy="300082"/>
          </a:xfrm>
          <a:prstGeom prst="rect">
            <a:avLst/>
          </a:prstGeom>
          <a:noFill/>
        </p:spPr>
        <p:txBody>
          <a:bodyPr wrap="none" rtlCol="0">
            <a:spAutoFit/>
          </a:bodyPr>
          <a:lstStyle/>
          <a:p>
            <a:pPr algn="l" defTabSz="685800" fontAlgn="auto">
              <a:spcBef>
                <a:spcPts val="0"/>
              </a:spcBef>
              <a:spcAft>
                <a:spcPts val="0"/>
              </a:spcAft>
            </a:pPr>
            <a:r>
              <a:rPr lang="en-GB" sz="1350">
                <a:solidFill>
                  <a:prstClr val="black"/>
                </a:solidFill>
                <a:latin typeface="Calibri" panose="020F0502020204030204"/>
              </a:rPr>
              <a:t>Doverburn</a:t>
            </a:r>
          </a:p>
        </p:txBody>
      </p:sp>
      <p:sp>
        <p:nvSpPr>
          <p:cNvPr id="11" name="TextBox 10">
            <a:extLst>
              <a:ext uri="{FF2B5EF4-FFF2-40B4-BE49-F238E27FC236}">
                <a16:creationId xmlns:a16="http://schemas.microsoft.com/office/drawing/2014/main" id="{3ECEB030-7DD7-DE77-1C1D-57DEB9DF4153}"/>
              </a:ext>
            </a:extLst>
          </p:cNvPr>
          <p:cNvSpPr txBox="1"/>
          <p:nvPr/>
        </p:nvSpPr>
        <p:spPr>
          <a:xfrm>
            <a:off x="1591192" y="3549178"/>
            <a:ext cx="904415" cy="300082"/>
          </a:xfrm>
          <a:prstGeom prst="rect">
            <a:avLst/>
          </a:prstGeom>
          <a:noFill/>
        </p:spPr>
        <p:txBody>
          <a:bodyPr wrap="none" rtlCol="0">
            <a:spAutoFit/>
          </a:bodyPr>
          <a:lstStyle/>
          <a:p>
            <a:pPr algn="l" defTabSz="685800" fontAlgn="auto">
              <a:spcBef>
                <a:spcPts val="0"/>
              </a:spcBef>
              <a:spcAft>
                <a:spcPts val="0"/>
              </a:spcAft>
            </a:pPr>
            <a:r>
              <a:rPr lang="en-GB" sz="1350">
                <a:solidFill>
                  <a:prstClr val="black"/>
                </a:solidFill>
                <a:latin typeface="Calibri" panose="020F0502020204030204"/>
              </a:rPr>
              <a:t>Doverdale</a:t>
            </a:r>
          </a:p>
        </p:txBody>
      </p:sp>
      <p:sp>
        <p:nvSpPr>
          <p:cNvPr id="12" name="TextBox 11">
            <a:extLst>
              <a:ext uri="{FF2B5EF4-FFF2-40B4-BE49-F238E27FC236}">
                <a16:creationId xmlns:a16="http://schemas.microsoft.com/office/drawing/2014/main" id="{997D3437-2F42-DA7B-C6AC-FAAE568A262A}"/>
              </a:ext>
            </a:extLst>
          </p:cNvPr>
          <p:cNvSpPr txBox="1"/>
          <p:nvPr/>
        </p:nvSpPr>
        <p:spPr>
          <a:xfrm>
            <a:off x="2912633" y="2994252"/>
            <a:ext cx="977319" cy="300082"/>
          </a:xfrm>
          <a:prstGeom prst="rect">
            <a:avLst/>
          </a:prstGeom>
          <a:noFill/>
        </p:spPr>
        <p:txBody>
          <a:bodyPr wrap="none" rtlCol="0">
            <a:spAutoFit/>
          </a:bodyPr>
          <a:lstStyle/>
          <a:p>
            <a:pPr algn="l" defTabSz="685800" fontAlgn="auto">
              <a:spcBef>
                <a:spcPts val="0"/>
              </a:spcBef>
              <a:spcAft>
                <a:spcPts val="0"/>
              </a:spcAft>
            </a:pPr>
            <a:r>
              <a:rPr lang="en-GB" sz="1350">
                <a:solidFill>
                  <a:prstClr val="black"/>
                </a:solidFill>
                <a:latin typeface="Calibri" panose="020F0502020204030204"/>
              </a:rPr>
              <a:t>Dover Beck</a:t>
            </a:r>
          </a:p>
        </p:txBody>
      </p:sp>
      <p:sp>
        <p:nvSpPr>
          <p:cNvPr id="13" name="TextBox 12">
            <a:extLst>
              <a:ext uri="{FF2B5EF4-FFF2-40B4-BE49-F238E27FC236}">
                <a16:creationId xmlns:a16="http://schemas.microsoft.com/office/drawing/2014/main" id="{25026E64-582A-073D-4846-FA2B11D957DB}"/>
              </a:ext>
            </a:extLst>
          </p:cNvPr>
          <p:cNvSpPr txBox="1"/>
          <p:nvPr/>
        </p:nvSpPr>
        <p:spPr>
          <a:xfrm>
            <a:off x="1502537" y="2717253"/>
            <a:ext cx="639919" cy="300082"/>
          </a:xfrm>
          <a:prstGeom prst="rect">
            <a:avLst/>
          </a:prstGeom>
          <a:noFill/>
        </p:spPr>
        <p:txBody>
          <a:bodyPr wrap="none" rtlCol="0">
            <a:spAutoFit/>
          </a:bodyPr>
          <a:lstStyle/>
          <a:p>
            <a:pPr algn="l" defTabSz="685800" fontAlgn="auto">
              <a:spcBef>
                <a:spcPts val="0"/>
              </a:spcBef>
              <a:spcAft>
                <a:spcPts val="0"/>
              </a:spcAft>
            </a:pPr>
            <a:r>
              <a:rPr lang="en-GB" sz="1350">
                <a:solidFill>
                  <a:prstClr val="black"/>
                </a:solidFill>
                <a:latin typeface="Calibri" panose="020F0502020204030204"/>
              </a:rPr>
              <a:t>Calder</a:t>
            </a:r>
          </a:p>
        </p:txBody>
      </p:sp>
      <p:sp>
        <p:nvSpPr>
          <p:cNvPr id="14" name="TextBox 13">
            <a:extLst>
              <a:ext uri="{FF2B5EF4-FFF2-40B4-BE49-F238E27FC236}">
                <a16:creationId xmlns:a16="http://schemas.microsoft.com/office/drawing/2014/main" id="{CB8FDFEF-25C5-588B-4300-AC7A50D93CD7}"/>
              </a:ext>
            </a:extLst>
          </p:cNvPr>
          <p:cNvSpPr txBox="1"/>
          <p:nvPr/>
        </p:nvSpPr>
        <p:spPr>
          <a:xfrm>
            <a:off x="2448638" y="2320371"/>
            <a:ext cx="988284" cy="300082"/>
          </a:xfrm>
          <a:prstGeom prst="rect">
            <a:avLst/>
          </a:prstGeom>
          <a:noFill/>
        </p:spPr>
        <p:txBody>
          <a:bodyPr wrap="none" rtlCol="0">
            <a:spAutoFit/>
          </a:bodyPr>
          <a:lstStyle/>
          <a:p>
            <a:pPr algn="l" defTabSz="685800" fontAlgn="auto">
              <a:spcBef>
                <a:spcPts val="0"/>
              </a:spcBef>
              <a:spcAft>
                <a:spcPts val="0"/>
              </a:spcAft>
            </a:pPr>
            <a:r>
              <a:rPr lang="en-GB" sz="1350">
                <a:solidFill>
                  <a:prstClr val="black"/>
                </a:solidFill>
                <a:latin typeface="Calibri" panose="020F0502020204030204"/>
              </a:rPr>
              <a:t>Cawder Gill</a:t>
            </a:r>
          </a:p>
        </p:txBody>
      </p:sp>
      <p:sp>
        <p:nvSpPr>
          <p:cNvPr id="15" name="TextBox 14">
            <a:extLst>
              <a:ext uri="{FF2B5EF4-FFF2-40B4-BE49-F238E27FC236}">
                <a16:creationId xmlns:a16="http://schemas.microsoft.com/office/drawing/2014/main" id="{968CF5B2-EB61-E73E-A26C-1DF76D554712}"/>
              </a:ext>
            </a:extLst>
          </p:cNvPr>
          <p:cNvSpPr txBox="1"/>
          <p:nvPr/>
        </p:nvSpPr>
        <p:spPr>
          <a:xfrm>
            <a:off x="2267187" y="1329339"/>
            <a:ext cx="1056700" cy="300082"/>
          </a:xfrm>
          <a:prstGeom prst="rect">
            <a:avLst/>
          </a:prstGeom>
          <a:noFill/>
        </p:spPr>
        <p:txBody>
          <a:bodyPr wrap="none" rtlCol="0">
            <a:spAutoFit/>
          </a:bodyPr>
          <a:lstStyle/>
          <a:p>
            <a:pPr algn="l" defTabSz="685800" fontAlgn="auto">
              <a:spcBef>
                <a:spcPts val="0"/>
              </a:spcBef>
              <a:spcAft>
                <a:spcPts val="0"/>
              </a:spcAft>
            </a:pPr>
            <a:r>
              <a:rPr lang="en-GB" sz="1350">
                <a:solidFill>
                  <a:prstClr val="black"/>
                </a:solidFill>
                <a:latin typeface="Calibri" panose="020F0502020204030204"/>
              </a:rPr>
              <a:t>Kielder Burn</a:t>
            </a:r>
          </a:p>
        </p:txBody>
      </p:sp>
      <p:cxnSp>
        <p:nvCxnSpPr>
          <p:cNvPr id="17" name="Straight Arrow Connector 16">
            <a:extLst>
              <a:ext uri="{FF2B5EF4-FFF2-40B4-BE49-F238E27FC236}">
                <a16:creationId xmlns:a16="http://schemas.microsoft.com/office/drawing/2014/main" id="{8D74AFA2-F557-6614-6EF0-B45D588BA01D}"/>
              </a:ext>
            </a:extLst>
          </p:cNvPr>
          <p:cNvCxnSpPr>
            <a:stCxn id="13" idx="0"/>
          </p:cNvCxnSpPr>
          <p:nvPr/>
        </p:nvCxnSpPr>
        <p:spPr>
          <a:xfrm flipH="1" flipV="1">
            <a:off x="1779272" y="2150152"/>
            <a:ext cx="43225" cy="56710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9" name="Straight Arrow Connector 18">
            <a:extLst>
              <a:ext uri="{FF2B5EF4-FFF2-40B4-BE49-F238E27FC236}">
                <a16:creationId xmlns:a16="http://schemas.microsoft.com/office/drawing/2014/main" id="{A3979EA6-82BD-8E89-B779-34B11FA33147}"/>
              </a:ext>
            </a:extLst>
          </p:cNvPr>
          <p:cNvCxnSpPr>
            <a:stCxn id="13" idx="0"/>
          </p:cNvCxnSpPr>
          <p:nvPr/>
        </p:nvCxnSpPr>
        <p:spPr>
          <a:xfrm flipV="1">
            <a:off x="1822497" y="2597370"/>
            <a:ext cx="271789" cy="11988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0BA96650-D073-39B3-125E-2718AC9CEC01}"/>
              </a:ext>
            </a:extLst>
          </p:cNvPr>
          <p:cNvCxnSpPr/>
          <p:nvPr/>
        </p:nvCxnSpPr>
        <p:spPr>
          <a:xfrm flipV="1">
            <a:off x="2094285" y="2717253"/>
            <a:ext cx="241563" cy="1385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07D7435D-EEA4-665F-CD55-C05D257537D2}"/>
              </a:ext>
            </a:extLst>
          </p:cNvPr>
          <p:cNvCxnSpPr/>
          <p:nvPr/>
        </p:nvCxnSpPr>
        <p:spPr>
          <a:xfrm flipV="1">
            <a:off x="2094285" y="2786503"/>
            <a:ext cx="461801" cy="6925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41CC0F0D-85D2-C498-9D57-870179FA1616}"/>
              </a:ext>
            </a:extLst>
          </p:cNvPr>
          <p:cNvSpPr txBox="1"/>
          <p:nvPr/>
        </p:nvSpPr>
        <p:spPr>
          <a:xfrm>
            <a:off x="5137879" y="1274304"/>
            <a:ext cx="1583190" cy="715581"/>
          </a:xfrm>
          <a:prstGeom prst="rect">
            <a:avLst/>
          </a:prstGeom>
          <a:noFill/>
        </p:spPr>
        <p:txBody>
          <a:bodyPr wrap="none" rtlCol="0">
            <a:spAutoFit/>
          </a:bodyPr>
          <a:lstStyle/>
          <a:p>
            <a:pPr algn="l" defTabSz="685800" fontAlgn="auto">
              <a:spcBef>
                <a:spcPts val="0"/>
              </a:spcBef>
              <a:spcAft>
                <a:spcPts val="0"/>
              </a:spcAft>
            </a:pPr>
            <a:r>
              <a:rPr lang="en-GB" sz="1350">
                <a:solidFill>
                  <a:prstClr val="white"/>
                </a:solidFill>
                <a:latin typeface="Calibri" panose="020F0502020204030204"/>
              </a:rPr>
              <a:t>Dover</a:t>
            </a:r>
          </a:p>
          <a:p>
            <a:pPr algn="l" defTabSz="685800" fontAlgn="auto">
              <a:spcBef>
                <a:spcPts val="0"/>
              </a:spcBef>
              <a:spcAft>
                <a:spcPts val="0"/>
              </a:spcAft>
            </a:pPr>
            <a:endParaRPr lang="en-GB" sz="1350">
              <a:solidFill>
                <a:prstClr val="white"/>
              </a:solidFill>
              <a:latin typeface="Calibri" panose="020F0502020204030204"/>
            </a:endParaRPr>
          </a:p>
          <a:p>
            <a:pPr algn="l" defTabSz="685800" fontAlgn="auto">
              <a:spcBef>
                <a:spcPts val="0"/>
              </a:spcBef>
              <a:spcAft>
                <a:spcPts val="0"/>
              </a:spcAft>
            </a:pPr>
            <a:r>
              <a:rPr lang="en-GB" sz="1350">
                <a:solidFill>
                  <a:prstClr val="white"/>
                </a:solidFill>
                <a:latin typeface="Calibri" panose="020F0502020204030204"/>
              </a:rPr>
              <a:t>W </a:t>
            </a:r>
            <a:r>
              <a:rPr lang="en-GB" sz="1350" i="1">
                <a:solidFill>
                  <a:prstClr val="white"/>
                </a:solidFill>
                <a:latin typeface="Calibri" panose="020F0502020204030204"/>
              </a:rPr>
              <a:t>dŵr, dwfr</a:t>
            </a:r>
            <a:r>
              <a:rPr lang="en-GB" sz="1350">
                <a:solidFill>
                  <a:prstClr val="white"/>
                </a:solidFill>
                <a:latin typeface="Calibri" panose="020F0502020204030204"/>
              </a:rPr>
              <a:t> ‘water’</a:t>
            </a:r>
          </a:p>
        </p:txBody>
      </p:sp>
      <p:sp>
        <p:nvSpPr>
          <p:cNvPr id="25" name="TextBox 24">
            <a:extLst>
              <a:ext uri="{FF2B5EF4-FFF2-40B4-BE49-F238E27FC236}">
                <a16:creationId xmlns:a16="http://schemas.microsoft.com/office/drawing/2014/main" id="{83A8556C-D053-8FC0-9715-A52338FDA87D}"/>
              </a:ext>
            </a:extLst>
          </p:cNvPr>
          <p:cNvSpPr txBox="1"/>
          <p:nvPr/>
        </p:nvSpPr>
        <p:spPr>
          <a:xfrm>
            <a:off x="5162769" y="2163255"/>
            <a:ext cx="2248525" cy="715581"/>
          </a:xfrm>
          <a:prstGeom prst="rect">
            <a:avLst/>
          </a:prstGeom>
          <a:noFill/>
        </p:spPr>
        <p:txBody>
          <a:bodyPr wrap="square" rtlCol="0">
            <a:spAutoFit/>
          </a:bodyPr>
          <a:lstStyle/>
          <a:p>
            <a:pPr algn="l" defTabSz="685800" fontAlgn="auto">
              <a:spcBef>
                <a:spcPts val="0"/>
              </a:spcBef>
              <a:spcAft>
                <a:spcPts val="0"/>
              </a:spcAft>
            </a:pPr>
            <a:r>
              <a:rPr lang="en-GB" sz="1350">
                <a:solidFill>
                  <a:prstClr val="white"/>
                </a:solidFill>
                <a:latin typeface="Calibri" panose="020F0502020204030204"/>
              </a:rPr>
              <a:t>Calder, Cawder, Kielder</a:t>
            </a:r>
          </a:p>
          <a:p>
            <a:pPr algn="l" defTabSz="685800" fontAlgn="auto">
              <a:spcBef>
                <a:spcPts val="0"/>
              </a:spcBef>
              <a:spcAft>
                <a:spcPts val="0"/>
              </a:spcAft>
            </a:pPr>
            <a:endParaRPr lang="en-GB" sz="1350">
              <a:solidFill>
                <a:prstClr val="white"/>
              </a:solidFill>
              <a:latin typeface="Calibri" panose="020F0502020204030204"/>
            </a:endParaRPr>
          </a:p>
          <a:p>
            <a:pPr algn="l" defTabSz="685800" fontAlgn="auto">
              <a:spcBef>
                <a:spcPts val="0"/>
              </a:spcBef>
              <a:spcAft>
                <a:spcPts val="0"/>
              </a:spcAft>
            </a:pPr>
            <a:r>
              <a:rPr lang="en-GB" sz="1350">
                <a:solidFill>
                  <a:prstClr val="white"/>
                </a:solidFill>
                <a:latin typeface="Calibri" panose="020F0502020204030204"/>
              </a:rPr>
              <a:t>W </a:t>
            </a:r>
            <a:r>
              <a:rPr lang="en-GB" sz="1350" i="1">
                <a:solidFill>
                  <a:prstClr val="white"/>
                </a:solidFill>
                <a:latin typeface="Calibri" panose="020F0502020204030204"/>
              </a:rPr>
              <a:t>caled </a:t>
            </a:r>
            <a:r>
              <a:rPr lang="en-GB" sz="1350">
                <a:solidFill>
                  <a:prstClr val="white"/>
                </a:solidFill>
                <a:latin typeface="Calibri" panose="020F0502020204030204"/>
              </a:rPr>
              <a:t>‘hard, harsh’ +</a:t>
            </a:r>
            <a:r>
              <a:rPr lang="en-GB" sz="1350" i="1">
                <a:solidFill>
                  <a:prstClr val="white"/>
                </a:solidFill>
                <a:latin typeface="Calibri" panose="020F0502020204030204"/>
              </a:rPr>
              <a:t> dŵr</a:t>
            </a:r>
          </a:p>
        </p:txBody>
      </p:sp>
      <p:pic>
        <p:nvPicPr>
          <p:cNvPr id="31" name="Picture 30">
            <a:extLst>
              <a:ext uri="{FF2B5EF4-FFF2-40B4-BE49-F238E27FC236}">
                <a16:creationId xmlns:a16="http://schemas.microsoft.com/office/drawing/2014/main" id="{3E5CF97E-E796-A3FA-BE11-7845E658F1ED}"/>
              </a:ext>
            </a:extLst>
          </p:cNvPr>
          <p:cNvPicPr>
            <a:picLocks noChangeAspect="1"/>
          </p:cNvPicPr>
          <p:nvPr/>
        </p:nvPicPr>
        <p:blipFill>
          <a:blip r:embed="rId3"/>
          <a:stretch>
            <a:fillRect/>
          </a:stretch>
        </p:blipFill>
        <p:spPr>
          <a:xfrm>
            <a:off x="5006807" y="3136341"/>
            <a:ext cx="3234996" cy="2426247"/>
          </a:xfrm>
          <a:prstGeom prst="rect">
            <a:avLst/>
          </a:prstGeom>
        </p:spPr>
      </p:pic>
      <p:sp>
        <p:nvSpPr>
          <p:cNvPr id="32" name="TextBox 31">
            <a:extLst>
              <a:ext uri="{FF2B5EF4-FFF2-40B4-BE49-F238E27FC236}">
                <a16:creationId xmlns:a16="http://schemas.microsoft.com/office/drawing/2014/main" id="{1CE8A122-9B0B-0D3C-93BB-462AEC0565AA}"/>
              </a:ext>
            </a:extLst>
          </p:cNvPr>
          <p:cNvSpPr txBox="1"/>
          <p:nvPr/>
        </p:nvSpPr>
        <p:spPr>
          <a:xfrm>
            <a:off x="6420151" y="5583696"/>
            <a:ext cx="1882247" cy="207749"/>
          </a:xfrm>
          <a:prstGeom prst="rect">
            <a:avLst/>
          </a:prstGeom>
          <a:noFill/>
        </p:spPr>
        <p:txBody>
          <a:bodyPr wrap="none" rtlCol="0">
            <a:spAutoFit/>
          </a:bodyPr>
          <a:lstStyle/>
          <a:p>
            <a:pPr algn="l" defTabSz="685800" fontAlgn="auto">
              <a:spcBef>
                <a:spcPts val="0"/>
              </a:spcBef>
              <a:spcAft>
                <a:spcPts val="0"/>
              </a:spcAft>
            </a:pPr>
            <a:r>
              <a:rPr lang="en-GB" sz="750">
                <a:solidFill>
                  <a:prstClr val="white">
                    <a:lumMod val="50000"/>
                  </a:prstClr>
                </a:solidFill>
                <a:latin typeface="Calibri" panose="020F0502020204030204"/>
              </a:rPr>
              <a:t>Calder (Renfrewshire), WFMillar, Geograph</a:t>
            </a:r>
          </a:p>
        </p:txBody>
      </p:sp>
      <p:sp>
        <p:nvSpPr>
          <p:cNvPr id="4" name="TextBox 3">
            <a:extLst>
              <a:ext uri="{FF2B5EF4-FFF2-40B4-BE49-F238E27FC236}">
                <a16:creationId xmlns:a16="http://schemas.microsoft.com/office/drawing/2014/main" id="{54DDB43C-4CAC-053E-4A62-25AE05CACBF9}"/>
              </a:ext>
            </a:extLst>
          </p:cNvPr>
          <p:cNvSpPr txBox="1"/>
          <p:nvPr/>
        </p:nvSpPr>
        <p:spPr>
          <a:xfrm>
            <a:off x="573951" y="6087168"/>
            <a:ext cx="7886482" cy="461665"/>
          </a:xfrm>
          <a:prstGeom prst="rect">
            <a:avLst/>
          </a:prstGeom>
          <a:solidFill>
            <a:srgbClr val="FFFFFF"/>
          </a:solidFill>
          <a:ln w="25400" cap="flat" cmpd="sng" algn="ctr">
            <a:solidFill>
              <a:srgbClr val="3333CC"/>
            </a:solidFill>
            <a:prstDash val="solid"/>
          </a:ln>
          <a:effectLst/>
        </p:spPr>
        <p:txBody>
          <a:bodyPr wrap="square" rtlCol="0">
            <a:spAutoFit/>
          </a:bodyPr>
          <a:lstStyle/>
          <a:p>
            <a:pPr marL="0" marR="0" lvl="0" indent="0" algn="l" defTabSz="914400" eaLnBrk="1" fontAlgn="auto" latinLnBrk="0" hangingPunct="1">
              <a:lnSpc>
                <a:spcPct val="100000"/>
              </a:lnSpc>
              <a:spcBef>
                <a:spcPts val="0"/>
              </a:spcBef>
              <a:spcAft>
                <a:spcPts val="0"/>
              </a:spcAft>
              <a:buClrTx/>
              <a:buSzTx/>
              <a:buFontTx/>
              <a:buNone/>
              <a:tabLst/>
              <a:defRPr/>
            </a:pPr>
            <a:r>
              <a:rPr kumimoji="0" lang="en-GB" sz="1200" b="0" i="0" u="none" strike="noStrike" kern="0" cap="none" spc="0" normalizeH="0" baseline="0" noProof="0">
                <a:ln>
                  <a:noFill/>
                </a:ln>
                <a:solidFill>
                  <a:srgbClr val="000000"/>
                </a:solidFill>
                <a:effectLst/>
                <a:uLnTx/>
                <a:uFillTx/>
                <a:latin typeface="Arial Unicode MS"/>
                <a:ea typeface="+mn-ea"/>
                <a:cs typeface="+mn-cs"/>
              </a:rPr>
              <a:t>Here are river-names (and at Andover and Candover place-names derived from now lost river-names) derived from the ‘water’ element previously identified in Dover.</a:t>
            </a:r>
          </a:p>
        </p:txBody>
      </p:sp>
    </p:spTree>
    <p:extLst>
      <p:ext uri="{BB962C8B-B14F-4D97-AF65-F5344CB8AC3E}">
        <p14:creationId xmlns:p14="http://schemas.microsoft.com/office/powerpoint/2010/main" val="176951824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wwbrit"/>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39648"/>
          <a:stretch/>
        </p:blipFill>
        <p:spPr bwMode="auto">
          <a:xfrm>
            <a:off x="1691680" y="116632"/>
            <a:ext cx="6021164" cy="52853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0E92FF11-16E9-B903-7625-96ABE2F50632}"/>
              </a:ext>
            </a:extLst>
          </p:cNvPr>
          <p:cNvSpPr txBox="1"/>
          <p:nvPr/>
        </p:nvSpPr>
        <p:spPr>
          <a:xfrm>
            <a:off x="395536" y="5517232"/>
            <a:ext cx="8352928"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l"/>
            <a:r>
              <a:rPr lang="en-GB" sz="1200"/>
              <a:t>And then a glimpse into the further range of surviving British place-names. Carlisle is representative of a much larger class – which we’ve already met in passing – of significant Roman-period places whose names survived, in whole or in part. London, Exeter, Brancaster, Colchester, etc. are all further examples.</a:t>
            </a:r>
          </a:p>
          <a:p>
            <a:pPr algn="l"/>
            <a:r>
              <a:rPr lang="en-GB" sz="1200"/>
              <a:t>Note how many of the names denote natural features – hills and woods, besides rivers. This is a marked characteristic, though whether it means that British settlement-names were not much adopted, or that the British tended to name their settlements after natural features, is not known.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descr="CVEP Leic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116632"/>
            <a:ext cx="3970517" cy="3528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58033A0C-DBE0-289E-26FD-FB6E18B4E43F}"/>
              </a:ext>
            </a:extLst>
          </p:cNvPr>
          <p:cNvPicPr>
            <a:picLocks noChangeAspect="1"/>
          </p:cNvPicPr>
          <p:nvPr/>
        </p:nvPicPr>
        <p:blipFill>
          <a:blip r:embed="rId4"/>
          <a:stretch>
            <a:fillRect/>
          </a:stretch>
        </p:blipFill>
        <p:spPr>
          <a:xfrm>
            <a:off x="371240" y="3675377"/>
            <a:ext cx="3731075" cy="3097036"/>
          </a:xfrm>
          <a:prstGeom prst="rect">
            <a:avLst/>
          </a:prstGeom>
        </p:spPr>
      </p:pic>
      <p:pic>
        <p:nvPicPr>
          <p:cNvPr id="4" name="Picture 3" descr="A document with text and numbers&#10;&#10;Description automatically generated">
            <a:extLst>
              <a:ext uri="{FF2B5EF4-FFF2-40B4-BE49-F238E27FC236}">
                <a16:creationId xmlns:a16="http://schemas.microsoft.com/office/drawing/2014/main" id="{041C0901-76B3-074C-A310-37943B20382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86097" y="116632"/>
            <a:ext cx="3456384" cy="4625149"/>
          </a:xfrm>
          <a:prstGeom prst="rect">
            <a:avLst/>
          </a:prstGeom>
        </p:spPr>
      </p:pic>
      <p:sp>
        <p:nvSpPr>
          <p:cNvPr id="3" name="TextBox 2">
            <a:extLst>
              <a:ext uri="{FF2B5EF4-FFF2-40B4-BE49-F238E27FC236}">
                <a16:creationId xmlns:a16="http://schemas.microsoft.com/office/drawing/2014/main" id="{FA111C22-7B28-FFE2-5875-A868121D18C4}"/>
              </a:ext>
            </a:extLst>
          </p:cNvPr>
          <p:cNvSpPr txBox="1"/>
          <p:nvPr/>
        </p:nvSpPr>
        <p:spPr>
          <a:xfrm>
            <a:off x="4936834" y="5223895"/>
            <a:ext cx="4027654" cy="127727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GB" sz="1100"/>
              <a:t>This slide shows Breedon-on-the-Hill, an impressive tautologous name, which resolves as ‘Hill hill on the hill’, as the meaning of different languages and stages of language were forgotten.</a:t>
            </a:r>
          </a:p>
          <a:p>
            <a:pPr algn="l"/>
            <a:r>
              <a:rPr lang="en-GB" sz="1100"/>
              <a:t>And it indicates that the whole of the county of Leicestershire boasts only one other British survival. This is typical of how little was passed on in much of eastern England.</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descr="aCVEP"/>
          <p:cNvPicPr>
            <a:picLocks noChangeAspect="1" noChangeArrowheads="1"/>
          </p:cNvPicPr>
          <p:nvPr/>
        </p:nvPicPr>
        <p:blipFill>
          <a:blip r:embed="rId3">
            <a:extLst>
              <a:ext uri="{28A0092B-C50C-407E-A947-70E740481C1C}">
                <a14:useLocalDpi xmlns:a14="http://schemas.microsoft.com/office/drawing/2010/main" val="0"/>
              </a:ext>
            </a:extLst>
          </a:blip>
          <a:srcRect l="1979" r="659" b="2237"/>
          <a:stretch>
            <a:fillRect/>
          </a:stretch>
        </p:blipFill>
        <p:spPr bwMode="auto">
          <a:xfrm>
            <a:off x="989013" y="100013"/>
            <a:ext cx="6247283" cy="5547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B5759FCE-E39F-8892-9071-FBC36F744A2C}"/>
              </a:ext>
            </a:extLst>
          </p:cNvPr>
          <p:cNvSpPr txBox="1"/>
          <p:nvPr/>
        </p:nvSpPr>
        <p:spPr>
          <a:xfrm>
            <a:off x="721969" y="5733256"/>
            <a:ext cx="7700062"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GB" sz="1200"/>
              <a:t>Kent fares a little better: the names of Roman forts on the coasts first reached by the Anglo-Saxon invasions are likely to have been familiar even before those invasions got far under way.</a:t>
            </a:r>
          </a:p>
          <a:p>
            <a:pPr algn="l"/>
            <a:r>
              <a:rPr lang="en-GB" sz="1200"/>
              <a:t>Celtic survivals across England are shown on this series of county maps from Coates and Breeze, </a:t>
            </a:r>
            <a:r>
              <a:rPr lang="en-GB" sz="1200" i="1"/>
              <a:t>Celtic Voices, English Places</a:t>
            </a:r>
            <a:r>
              <a:rPr lang="en-GB" sz="1200"/>
              <a:t>. They are all on the Moodle: read the ‘Read Me’ in the folder for a health warning about using them!</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3" descr="CVEP Derbys"/>
          <p:cNvPicPr>
            <a:picLocks noChangeAspect="1" noChangeArrowheads="1"/>
          </p:cNvPicPr>
          <p:nvPr/>
        </p:nvPicPr>
        <p:blipFill>
          <a:blip r:embed="rId3">
            <a:extLst>
              <a:ext uri="{28A0092B-C50C-407E-A947-70E740481C1C}">
                <a14:useLocalDpi xmlns:a14="http://schemas.microsoft.com/office/drawing/2010/main" val="0"/>
              </a:ext>
            </a:extLst>
          </a:blip>
          <a:srcRect b="2568"/>
          <a:stretch>
            <a:fillRect/>
          </a:stretch>
        </p:blipFill>
        <p:spPr bwMode="auto">
          <a:xfrm>
            <a:off x="1524000" y="76200"/>
            <a:ext cx="5568280" cy="60375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D9E3D83-40B3-4D09-69AB-F6CBF5A679EF}"/>
              </a:ext>
            </a:extLst>
          </p:cNvPr>
          <p:cNvSpPr txBox="1"/>
          <p:nvPr/>
        </p:nvSpPr>
        <p:spPr>
          <a:xfrm>
            <a:off x="1524000" y="6381328"/>
            <a:ext cx="5838265" cy="276999"/>
          </a:xfrm>
          <a:prstGeom prst="rect">
            <a:avLst/>
          </a:prstGeom>
        </p:spPr>
        <p:style>
          <a:lnRef idx="2">
            <a:schemeClr val="accent6"/>
          </a:lnRef>
          <a:fillRef idx="1">
            <a:schemeClr val="lt1"/>
          </a:fillRef>
          <a:effectRef idx="0">
            <a:schemeClr val="accent6"/>
          </a:effectRef>
          <a:fontRef idx="minor">
            <a:schemeClr val="dk1"/>
          </a:fontRef>
        </p:style>
        <p:txBody>
          <a:bodyPr wrap="none" rtlCol="0">
            <a:spAutoFit/>
          </a:bodyPr>
          <a:lstStyle/>
          <a:p>
            <a:pPr algn="l"/>
            <a:r>
              <a:rPr lang="en-GB" sz="1200"/>
              <a:t>Moving towards the west and north, in Derbyshire, the hit-rate increases noticeably.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3" descr="CVEP Cheshi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8152" y="188640"/>
            <a:ext cx="7007696" cy="4951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40BE4DEB-E7CF-8A31-A99E-6DDF9700AD45}"/>
              </a:ext>
            </a:extLst>
          </p:cNvPr>
          <p:cNvSpPr txBox="1"/>
          <p:nvPr/>
        </p:nvSpPr>
        <p:spPr>
          <a:xfrm>
            <a:off x="645203" y="5445224"/>
            <a:ext cx="7599205" cy="1015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GB" sz="1200"/>
              <a:t>And in Cheshire, where we get to the Irish Sea coast, early British survivals are probably rubbing against some rather modern Welsh names re-introduced from the west.</a:t>
            </a:r>
          </a:p>
          <a:p>
            <a:pPr algn="l"/>
            <a:r>
              <a:rPr lang="en-GB" sz="1200"/>
              <a:t>There are also a few probable Irish-language names (denoted here by circles) on the Wirral peninsular. These will have been introduced by Irish-speakers who accompanied Scandinavian Vikings from Ireland around 900 AD. They too are a (very small) part of the pattern of Celtic place-names in England.</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CVEP Devon"/>
          <p:cNvPicPr>
            <a:picLocks noChangeAspect="1" noChangeArrowheads="1"/>
          </p:cNvPicPr>
          <p:nvPr/>
        </p:nvPicPr>
        <p:blipFill>
          <a:blip r:embed="rId3">
            <a:extLst>
              <a:ext uri="{28A0092B-C50C-407E-A947-70E740481C1C}">
                <a14:useLocalDpi xmlns:a14="http://schemas.microsoft.com/office/drawing/2010/main" val="0"/>
              </a:ext>
            </a:extLst>
          </a:blip>
          <a:srcRect l="14299" t="15506" r="14299" b="33034"/>
          <a:stretch>
            <a:fillRect/>
          </a:stretch>
        </p:blipFill>
        <p:spPr bwMode="auto">
          <a:xfrm>
            <a:off x="1785764" y="116632"/>
            <a:ext cx="5572472" cy="5679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BEB2E020-983B-80F7-033E-480ADAB22959}"/>
              </a:ext>
            </a:extLst>
          </p:cNvPr>
          <p:cNvSpPr txBox="1"/>
          <p:nvPr/>
        </p:nvSpPr>
        <p:spPr>
          <a:xfrm>
            <a:off x="755576" y="6021288"/>
            <a:ext cx="7704856" cy="461665"/>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GB" sz="1200"/>
              <a:t>In the south-west county of Devon the numbers are relatively high, as you might expect, but there is still reason to believe that the area was practically entirely English-speaking before 1000 AD.</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wwbrit"/>
          <p:cNvPicPr>
            <a:picLocks noChangeAspect="1" noChangeArrowheads="1"/>
          </p:cNvPicPr>
          <p:nvPr/>
        </p:nvPicPr>
        <p:blipFill>
          <a:blip r:embed="rId3">
            <a:extLst>
              <a:ext uri="{28A0092B-C50C-407E-A947-70E740481C1C}">
                <a14:useLocalDpi xmlns:a14="http://schemas.microsoft.com/office/drawing/2010/main" val="0"/>
              </a:ext>
            </a:extLst>
          </a:blip>
          <a:srcRect t="63557" r="7509"/>
          <a:stretch>
            <a:fillRect/>
          </a:stretch>
        </p:blipFill>
        <p:spPr bwMode="auto">
          <a:xfrm>
            <a:off x="152400" y="457200"/>
            <a:ext cx="8870950" cy="5084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80C159CB-A97A-2C33-5EC8-EAFCBC14805F}"/>
              </a:ext>
            </a:extLst>
          </p:cNvPr>
          <p:cNvSpPr txBox="1"/>
          <p:nvPr/>
        </p:nvSpPr>
        <p:spPr>
          <a:xfrm>
            <a:off x="832378" y="5949280"/>
            <a:ext cx="7916086" cy="646331"/>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l"/>
            <a:r>
              <a:rPr lang="en-GB" sz="1200"/>
              <a:t>Whereas in Cornwall, southern and western Herefordshire, and parts of western Shropshire, British survived – whether we begin to call it Cornish or Welsh – into relatively modern periods, and the place-names are closely comparable with those we shall study in Wales.</a:t>
            </a:r>
          </a:p>
        </p:txBody>
      </p:sp>
    </p:spTree>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Arial Unicode MS"/>
        <a:ea typeface=""/>
        <a:cs typeface=""/>
      </a:majorFont>
      <a:minorFont>
        <a:latin typeface="Arial Unicode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Arial Unicode MS" pitchFamily="34" charset="-128"/>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GB" sz="2400" b="0" i="0" u="none" strike="noStrike" cap="none" normalizeH="0" baseline="0" smtClean="0">
            <a:ln>
              <a:noFill/>
            </a:ln>
            <a:solidFill>
              <a:schemeClr val="tx1"/>
            </a:solidFill>
            <a:effectLst/>
            <a:latin typeface="Arial Unicode MS" pitchFamily="34" charset="-128"/>
          </a:defRPr>
        </a:defPPr>
      </a:lstStyle>
    </a:lnDef>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4953</TotalTime>
  <Words>2289</Words>
  <Application>Microsoft Office PowerPoint</Application>
  <PresentationFormat>On-screen Show (4:3)</PresentationFormat>
  <Paragraphs>145</Paragraphs>
  <Slides>28</Slides>
  <Notes>20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28</vt:i4>
      </vt:variant>
    </vt:vector>
  </HeadingPairs>
  <TitlesOfParts>
    <vt:vector size="35" baseType="lpstr">
      <vt:lpstr>Arial</vt:lpstr>
      <vt:lpstr>Arial Unicode MS</vt:lpstr>
      <vt:lpstr>Calibri</vt:lpstr>
      <vt:lpstr>Calibri Light</vt:lpstr>
      <vt:lpstr>Papyrus</vt:lpstr>
      <vt:lpstr>Default Design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English Place-Name Society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Cullen</dc:creator>
  <cp:lastModifiedBy>EPNS editors</cp:lastModifiedBy>
  <cp:revision>506</cp:revision>
  <dcterms:created xsi:type="dcterms:W3CDTF">2003-05-22T16:50:26Z</dcterms:created>
  <dcterms:modified xsi:type="dcterms:W3CDTF">2024-10-23T13:46:02Z</dcterms:modified>
</cp:coreProperties>
</file>