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623" r:id="rId2"/>
    <p:sldId id="612" r:id="rId3"/>
    <p:sldId id="411" r:id="rId4"/>
    <p:sldId id="620" r:id="rId5"/>
    <p:sldId id="477" r:id="rId6"/>
    <p:sldId id="622" r:id="rId7"/>
    <p:sldId id="301" r:id="rId8"/>
    <p:sldId id="624" r:id="rId9"/>
    <p:sldId id="619" r:id="rId10"/>
    <p:sldId id="41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48F6B-7D9C-4221-B670-EA33E74C00C7}" type="datetimeFigureOut">
              <a:rPr lang="en-GB" smtClean="0"/>
              <a:t>27/10/2024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AB0BD-C602-44F2-AC03-7E6A0E4E5B94}" type="slidenum">
              <a:rPr lang="en-GB" smtClean="0"/>
              <a:t>‹#›</a:t>
            </a:fld>
            <a:endParaRPr lang="en-GB"/>
          </a:p>
        </p:txBody>
      </p:sp>
    </p:spTree>
    <p:extLst>
      <p:ext uri="{BB962C8B-B14F-4D97-AF65-F5344CB8AC3E}">
        <p14:creationId xmlns:p14="http://schemas.microsoft.com/office/powerpoint/2010/main" val="3743693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229B351-2FAE-452C-865E-6A0936AB8154}"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075287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3860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45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8629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126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5145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104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9498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6735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780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2775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9389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710834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2703912" y="2142422"/>
            <a:ext cx="7272808" cy="4401205"/>
          </a:xfrm>
          <a:prstGeom prst="rect">
            <a:avLst/>
          </a:prstGeom>
        </p:spPr>
        <p:txBody>
          <a:bodyPr wrap="square" anchor="t">
            <a:spAutoFit/>
          </a:bodyPr>
          <a:lstStyle/>
          <a:p>
            <a:pPr algn="ctr"/>
            <a:r>
              <a:rPr lang="en-GB" sz="2800" b="1" dirty="0">
                <a:highlight>
                  <a:srgbClr val="FFFF00"/>
                </a:highlight>
                <a:latin typeface="Myriad Pro"/>
              </a:rPr>
              <a:t>LCBB5001: Entrepreneurship</a:t>
            </a:r>
          </a:p>
          <a:p>
            <a:pPr algn="ctr"/>
            <a:endParaRPr lang="fr-FR" sz="2800" dirty="0">
              <a:solidFill>
                <a:prstClr val="white"/>
              </a:solidFill>
              <a:latin typeface="Myriad Pro"/>
            </a:endParaRPr>
          </a:p>
          <a:p>
            <a:pPr algn="ctr"/>
            <a:r>
              <a:rPr lang="en-GB" sz="2800" b="1" dirty="0">
                <a:solidFill>
                  <a:prstClr val="white"/>
                </a:solidFill>
                <a:latin typeface="Myriad Pro"/>
              </a:rPr>
              <a:t>Assessment  2</a:t>
            </a:r>
          </a:p>
          <a:p>
            <a:pPr algn="ctr"/>
            <a:r>
              <a:rPr lang="en-GB" sz="2800" b="1" dirty="0">
                <a:solidFill>
                  <a:prstClr val="white"/>
                </a:solidFill>
                <a:latin typeface="Myriad Pro"/>
              </a:rPr>
              <a:t>support session</a:t>
            </a:r>
          </a:p>
          <a:p>
            <a:pPr algn="ctr"/>
            <a:endParaRPr lang="fr-FR" sz="2800" b="1" dirty="0">
              <a:solidFill>
                <a:prstClr val="white"/>
              </a:solidFill>
              <a:latin typeface="Myriad Pro"/>
            </a:endParaRPr>
          </a:p>
          <a:p>
            <a:pPr algn="ctr"/>
            <a:r>
              <a:rPr lang="fr-FR" sz="2800" b="1" dirty="0">
                <a:solidFill>
                  <a:prstClr val="white"/>
                </a:solidFill>
                <a:latin typeface="Myriad Pro"/>
              </a:rPr>
              <a:t>Teaching team</a:t>
            </a:r>
          </a:p>
          <a:p>
            <a:pPr algn="ctr"/>
            <a:r>
              <a:rPr lang="en-GB" sz="2800" b="1" dirty="0">
                <a:solidFill>
                  <a:prstClr val="white"/>
                </a:solidFill>
                <a:latin typeface="Myriad Pro"/>
              </a:rPr>
              <a:t>Masud Ibrahim,</a:t>
            </a:r>
          </a:p>
          <a:p>
            <a:pPr algn="ctr"/>
            <a:r>
              <a:rPr lang="en-GB" sz="2800" b="1" dirty="0">
                <a:solidFill>
                  <a:prstClr val="white"/>
                </a:solidFill>
                <a:latin typeface="Myriad Pro"/>
              </a:rPr>
              <a:t>Sharin Mcdowall-Emefiele</a:t>
            </a:r>
          </a:p>
          <a:p>
            <a:pPr algn="ctr"/>
            <a:r>
              <a:rPr lang="en-GB" sz="2800" b="1" dirty="0">
                <a:solidFill>
                  <a:prstClr val="white"/>
                </a:solidFill>
                <a:latin typeface="Myriad Pro"/>
              </a:rPr>
              <a:t>Vasilios Tavlaridis</a:t>
            </a:r>
          </a:p>
          <a:p>
            <a:pPr algn="ctr"/>
            <a:endParaRPr lang="fr-FR" sz="2800" b="1" dirty="0">
              <a:solidFill>
                <a:prstClr val="white"/>
              </a:solidFill>
              <a:latin typeface="Myriad Pro"/>
            </a:endParaRPr>
          </a:p>
        </p:txBody>
      </p:sp>
      <p:sp>
        <p:nvSpPr>
          <p:cNvPr id="6" name="Rectangle 5">
            <a:extLst>
              <a:ext uri="{FF2B5EF4-FFF2-40B4-BE49-F238E27FC236}">
                <a16:creationId xmlns:a16="http://schemas.microsoft.com/office/drawing/2014/main" id="{2B04BCD5-A62B-4FD2-884E-FF5F62D1504C}"/>
              </a:ext>
            </a:extLst>
          </p:cNvPr>
          <p:cNvSpPr/>
          <p:nvPr/>
        </p:nvSpPr>
        <p:spPr>
          <a:xfrm>
            <a:off x="2091844" y="788205"/>
            <a:ext cx="8496944" cy="1354217"/>
          </a:xfrm>
          <a:prstGeom prst="rect">
            <a:avLst/>
          </a:prstGeom>
        </p:spPr>
        <p:txBody>
          <a:bodyPr wrap="square" anchor="t">
            <a:spAutoFit/>
          </a:bodyPr>
          <a:lstStyle/>
          <a:p>
            <a:pPr algn="ctr">
              <a:defRPr/>
            </a:pPr>
            <a:r>
              <a:rPr lang="en-GB" sz="3200" b="1" dirty="0">
                <a:solidFill>
                  <a:srgbClr val="FFFF00"/>
                </a:solidFill>
                <a:latin typeface="Myriad Pro"/>
              </a:rPr>
              <a:t> </a:t>
            </a:r>
          </a:p>
          <a:p>
            <a:pPr algn="ctr"/>
            <a:r>
              <a:rPr lang="en-GB" altLang="en-US" sz="3200" b="1" dirty="0">
                <a:solidFill>
                  <a:prstClr val="black"/>
                </a:solidFill>
                <a:highlight>
                  <a:srgbClr val="FFFF00"/>
                </a:highlight>
                <a:latin typeface="Myriad Pro"/>
              </a:rPr>
              <a:t>Bachelor of Arts Business Management</a:t>
            </a:r>
            <a:endParaRPr lang="en-GB" sz="3200" b="1" dirty="0">
              <a:solidFill>
                <a:srgbClr val="FFFF00"/>
              </a:solidFill>
              <a:highlight>
                <a:srgbClr val="FFFF00"/>
              </a:highlight>
              <a:latin typeface="Myriad Pro"/>
            </a:endParaRPr>
          </a:p>
          <a:p>
            <a:pPr algn="ctr"/>
            <a:endParaRPr lang="en-US" dirty="0">
              <a:solidFill>
                <a:prstClr val="black"/>
              </a:solidFill>
              <a:latin typeface="Myriad Pro"/>
            </a:endParaRPr>
          </a:p>
        </p:txBody>
      </p:sp>
    </p:spTree>
    <p:extLst>
      <p:ext uri="{BB962C8B-B14F-4D97-AF65-F5344CB8AC3E}">
        <p14:creationId xmlns:p14="http://schemas.microsoft.com/office/powerpoint/2010/main" val="2395026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31504" y="548680"/>
            <a:ext cx="8856984" cy="4968552"/>
          </a:xfrm>
        </p:spPr>
        <p:txBody>
          <a:bodyPr>
            <a:normAutofit/>
          </a:bodyPr>
          <a:lstStyle/>
          <a:p>
            <a:pPr algn="ctr">
              <a:buNone/>
            </a:pPr>
            <a:endParaRPr lang="en-GB" b="1">
              <a:solidFill>
                <a:srgbClr val="007DC3"/>
              </a:solidFill>
            </a:endParaRPr>
          </a:p>
          <a:p>
            <a:pPr algn="ctr">
              <a:buNone/>
            </a:pPr>
            <a:endParaRPr lang="en-GB" b="1">
              <a:solidFill>
                <a:srgbClr val="007DC3"/>
              </a:solidFill>
            </a:endParaRPr>
          </a:p>
          <a:p>
            <a:pPr algn="ctr">
              <a:buNone/>
            </a:pPr>
            <a:endParaRPr lang="en-GB" b="1">
              <a:solidFill>
                <a:srgbClr val="007DC3"/>
              </a:solidFill>
            </a:endParaRPr>
          </a:p>
          <a:p>
            <a:pPr algn="ctr">
              <a:buNone/>
            </a:pPr>
            <a:r>
              <a:rPr lang="en-GB" b="1">
                <a:solidFill>
                  <a:srgbClr val="0070C0"/>
                </a:solidFill>
              </a:rPr>
              <a:t>Assessment 2 &amp; presentation day explanation </a:t>
            </a:r>
            <a:endParaRPr lang="en-US" sz="2800">
              <a:solidFill>
                <a:srgbClr val="0070C0"/>
              </a:solidFill>
            </a:endParaRPr>
          </a:p>
          <a:p>
            <a:pPr algn="ctr">
              <a:buNone/>
            </a:pPr>
            <a:endParaRPr lang="en-US" sz="3000"/>
          </a:p>
        </p:txBody>
      </p:sp>
      <p:sp>
        <p:nvSpPr>
          <p:cNvPr id="5" name="Title 1">
            <a:extLst>
              <a:ext uri="{FF2B5EF4-FFF2-40B4-BE49-F238E27FC236}">
                <a16:creationId xmlns:a16="http://schemas.microsoft.com/office/drawing/2014/main" id="{BFB483B1-1371-4C82-85CB-2BD7E2E3FC70}"/>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a:solidFill>
                  <a:srgbClr val="00B0F0">
                    <a:lumMod val="50000"/>
                  </a:srgbClr>
                </a:solidFill>
                <a:latin typeface="Myriad Pro"/>
              </a:rPr>
              <a:t>LCBB5001: Entrepreneurship</a:t>
            </a:r>
            <a:endParaRPr lang="en-GB" sz="1600">
              <a:solidFill>
                <a:srgbClr val="00B0F0">
                  <a:lumMod val="50000"/>
                </a:srgbClr>
              </a:solidFill>
              <a:latin typeface="Myriad Pro"/>
            </a:endParaRPr>
          </a:p>
        </p:txBody>
      </p:sp>
    </p:spTree>
    <p:extLst>
      <p:ext uri="{BB962C8B-B14F-4D97-AF65-F5344CB8AC3E}">
        <p14:creationId xmlns:p14="http://schemas.microsoft.com/office/powerpoint/2010/main" val="4194949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a:xfrm>
            <a:off x="1307468" y="476672"/>
            <a:ext cx="9577064" cy="706090"/>
          </a:xfrm>
        </p:spPr>
        <p:txBody>
          <a:bodyPr>
            <a:noAutofit/>
          </a:bodyPr>
          <a:lstStyle/>
          <a:p>
            <a:br>
              <a:rPr lang="en-GB" sz="3200" b="1" dirty="0">
                <a:solidFill>
                  <a:srgbClr val="0070C0"/>
                </a:solidFill>
              </a:rPr>
            </a:br>
            <a:r>
              <a:rPr lang="en-GB" sz="2800" b="1" dirty="0">
                <a:solidFill>
                  <a:srgbClr val="0070C0"/>
                </a:solidFill>
              </a:rPr>
              <a:t>Assessment 2- Presentation &amp; 1500 Words Report</a:t>
            </a:r>
            <a:br>
              <a:rPr lang="en-GB" sz="3200" dirty="0">
                <a:solidFill>
                  <a:srgbClr val="0070C0"/>
                </a:solidFill>
              </a:rPr>
            </a:br>
            <a:endParaRPr lang="en-GB" sz="3200" dirty="0">
              <a:solidFill>
                <a:srgbClr val="0070C0"/>
              </a:solidFill>
            </a:endParaRP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pPr>
              <a:buClr>
                <a:srgbClr val="0070C0"/>
              </a:buClr>
              <a:buFont typeface="Wingdings" panose="05000000000000000000" pitchFamily="2" charset="2"/>
              <a:buChar char="q"/>
            </a:pPr>
            <a:r>
              <a:rPr lang="en-GB" sz="2400" dirty="0"/>
              <a:t>Assessment 2</a:t>
            </a:r>
          </a:p>
          <a:p>
            <a:pPr>
              <a:buClr>
                <a:srgbClr val="0070C0"/>
              </a:buClr>
              <a:buFont typeface="Wingdings" panose="05000000000000000000" pitchFamily="2" charset="2"/>
              <a:buChar char="q"/>
            </a:pPr>
            <a:r>
              <a:rPr lang="en-GB" sz="2400" dirty="0"/>
              <a:t>Business Presentation </a:t>
            </a:r>
            <a:r>
              <a:rPr lang="en-GB" sz="2400"/>
              <a:t>&amp; 1500 </a:t>
            </a:r>
            <a:r>
              <a:rPr lang="en-GB" sz="2400" dirty="0"/>
              <a:t>words report</a:t>
            </a:r>
          </a:p>
          <a:p>
            <a:pPr>
              <a:buClr>
                <a:srgbClr val="0070C0"/>
              </a:buClr>
              <a:buFont typeface="Wingdings" panose="05000000000000000000" pitchFamily="2" charset="2"/>
              <a:buChar char="q"/>
            </a:pPr>
            <a:r>
              <a:rPr lang="en-GB" sz="2400" dirty="0"/>
              <a:t>Both </a:t>
            </a:r>
            <a:r>
              <a:rPr lang="en-GB" sz="2400" b="1" u="sng" dirty="0"/>
              <a:t>together</a:t>
            </a:r>
            <a:r>
              <a:rPr lang="en-GB" sz="2400" dirty="0"/>
              <a:t> weight 50% of the overall mark</a:t>
            </a:r>
          </a:p>
        </p:txBody>
      </p:sp>
      <p:sp>
        <p:nvSpPr>
          <p:cNvPr id="4" name="Title 1">
            <a:extLst>
              <a:ext uri="{FF2B5EF4-FFF2-40B4-BE49-F238E27FC236}">
                <a16:creationId xmlns:a16="http://schemas.microsoft.com/office/drawing/2014/main" id="{6DFA9C2D-23C9-4DB1-AFD5-FD3368EABA26}"/>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a:solidFill>
                  <a:srgbClr val="00B0F0">
                    <a:lumMod val="50000"/>
                  </a:srgbClr>
                </a:solidFill>
                <a:latin typeface="Calibri" panose="020F0502020204030204" pitchFamily="34" charset="0"/>
                <a:cs typeface="Calibri" panose="020F0502020204030204" pitchFamily="34" charset="0"/>
              </a:rPr>
              <a:t>LCBB5001: Entrepreneurship</a:t>
            </a:r>
            <a:endParaRPr lang="en-GB" sz="1800">
              <a:solidFill>
                <a:srgbClr val="00B0F0">
                  <a:lumMod val="50000"/>
                </a:srgb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9524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9"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9"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a:xfrm>
            <a:off x="1307468" y="476672"/>
            <a:ext cx="9577064" cy="706090"/>
          </a:xfrm>
        </p:spPr>
        <p:txBody>
          <a:bodyPr>
            <a:noAutofit/>
          </a:bodyPr>
          <a:lstStyle/>
          <a:p>
            <a:br>
              <a:rPr lang="en-GB" sz="3200" b="1">
                <a:solidFill>
                  <a:srgbClr val="0070C0"/>
                </a:solidFill>
              </a:rPr>
            </a:br>
            <a:r>
              <a:rPr lang="en-GB" sz="2800" b="1">
                <a:solidFill>
                  <a:srgbClr val="0070C0"/>
                </a:solidFill>
              </a:rPr>
              <a:t>Assessment 2- Presentation</a:t>
            </a:r>
            <a:br>
              <a:rPr lang="en-GB" sz="3200">
                <a:solidFill>
                  <a:srgbClr val="0070C0"/>
                </a:solidFill>
              </a:rPr>
            </a:br>
            <a:endParaRPr lang="en-GB" sz="3200">
              <a:solidFill>
                <a:srgbClr val="0070C0"/>
              </a:solidFill>
            </a:endParaRP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p:txBody>
          <a:bodyPr>
            <a:noAutofit/>
          </a:bodyPr>
          <a:lstStyle/>
          <a:p>
            <a:pPr>
              <a:buClr>
                <a:srgbClr val="0070C0"/>
              </a:buClr>
              <a:buFont typeface="Wingdings" panose="05000000000000000000" pitchFamily="2" charset="2"/>
              <a:buChar char="q"/>
            </a:pPr>
            <a:r>
              <a:rPr lang="en-GB" sz="2400" dirty="0"/>
              <a:t>Assessment 2- Task 1 - Presentation</a:t>
            </a:r>
          </a:p>
          <a:p>
            <a:pPr>
              <a:buClr>
                <a:srgbClr val="0070C0"/>
              </a:buClr>
              <a:buFont typeface="Wingdings" panose="05000000000000000000" pitchFamily="2" charset="2"/>
              <a:buChar char="q"/>
            </a:pPr>
            <a:r>
              <a:rPr lang="en-GB" sz="2400" dirty="0"/>
              <a:t>Presentation- 10 minutes each student- 1 to 1 with the lecturer</a:t>
            </a:r>
          </a:p>
          <a:p>
            <a:pPr>
              <a:buClr>
                <a:srgbClr val="0070C0"/>
              </a:buClr>
              <a:buFont typeface="Wingdings" panose="05000000000000000000" pitchFamily="2" charset="2"/>
              <a:buChar char="q"/>
            </a:pPr>
            <a:r>
              <a:rPr lang="en-GB" sz="2400" dirty="0"/>
              <a:t>Next slide we will explain what you need to add to the presentation and will provide a template. </a:t>
            </a:r>
          </a:p>
          <a:p>
            <a:pPr>
              <a:buClr>
                <a:srgbClr val="0070C0"/>
              </a:buClr>
              <a:buFont typeface="Wingdings" panose="05000000000000000000" pitchFamily="2" charset="2"/>
              <a:buChar char="q"/>
            </a:pPr>
            <a:r>
              <a:rPr lang="en-GB" sz="2400" dirty="0"/>
              <a:t>You can use any template you like but must make sure that you follow the assessment brief on what you will include.</a:t>
            </a:r>
          </a:p>
          <a:p>
            <a:pPr marL="0" indent="0">
              <a:buClr>
                <a:srgbClr val="0070C0"/>
              </a:buClr>
              <a:buNone/>
            </a:pPr>
            <a:endParaRPr lang="en-GB" sz="2400" dirty="0"/>
          </a:p>
        </p:txBody>
      </p:sp>
      <p:sp>
        <p:nvSpPr>
          <p:cNvPr id="4" name="Title 1">
            <a:extLst>
              <a:ext uri="{FF2B5EF4-FFF2-40B4-BE49-F238E27FC236}">
                <a16:creationId xmlns:a16="http://schemas.microsoft.com/office/drawing/2014/main" id="{6DFA9C2D-23C9-4DB1-AFD5-FD3368EABA26}"/>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a:solidFill>
                  <a:srgbClr val="00B0F0">
                    <a:lumMod val="50000"/>
                  </a:srgbClr>
                </a:solidFill>
                <a:latin typeface="Calibri" panose="020F0502020204030204" pitchFamily="34" charset="0"/>
                <a:cs typeface="Calibri" panose="020F0502020204030204" pitchFamily="34" charset="0"/>
              </a:rPr>
              <a:t>LCBB5001: Entrepreneurship</a:t>
            </a:r>
            <a:endParaRPr lang="en-GB" sz="1800">
              <a:solidFill>
                <a:srgbClr val="00B0F0">
                  <a:lumMod val="50000"/>
                </a:srgb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9177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9"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9"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9"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1539" y="548680"/>
            <a:ext cx="10901778" cy="4968552"/>
          </a:xfrm>
        </p:spPr>
        <p:txBody>
          <a:bodyPr>
            <a:normAutofit lnSpcReduction="10000"/>
          </a:bodyPr>
          <a:lstStyle/>
          <a:p>
            <a:pPr algn="ctr">
              <a:buNone/>
            </a:pPr>
            <a:r>
              <a:rPr lang="en-GB" sz="2800" b="1" dirty="0">
                <a:solidFill>
                  <a:srgbClr val="007DC3"/>
                </a:solidFill>
              </a:rPr>
              <a:t>Your PowerPoint presentation slides should cover the following:</a:t>
            </a:r>
          </a:p>
          <a:p>
            <a:pPr algn="ctr">
              <a:buNone/>
            </a:pPr>
            <a:endParaRPr lang="en-GB" sz="2800" b="1" dirty="0">
              <a:solidFill>
                <a:srgbClr val="007DC3"/>
              </a:solidFill>
            </a:endParaRPr>
          </a:p>
          <a:p>
            <a:pPr lvl="0">
              <a:buFont typeface="+mj-lt"/>
              <a:buAutoNum type="arabicPeriod"/>
            </a:pPr>
            <a:r>
              <a:rPr lang="en-US" sz="2400" dirty="0">
                <a:ea typeface="Arial" panose="020B0604020202020204" pitchFamily="34" charset="0"/>
              </a:rPr>
              <a:t>Title page (program of study, module name and code, your assignment title and the lecturer’s name).</a:t>
            </a:r>
            <a:endParaRPr lang="en-GB" sz="2400" dirty="0">
              <a:ea typeface="Arial" panose="020B0604020202020204" pitchFamily="34" charset="0"/>
            </a:endParaRPr>
          </a:p>
          <a:p>
            <a:pPr lvl="0">
              <a:buFont typeface="+mj-lt"/>
              <a:buAutoNum type="arabicPeriod"/>
            </a:pPr>
            <a:r>
              <a:rPr lang="en-US" sz="2400" dirty="0">
                <a:ea typeface="Arial" panose="020B0604020202020204" pitchFamily="34" charset="0"/>
              </a:rPr>
              <a:t>Introduction</a:t>
            </a:r>
            <a:endParaRPr lang="en-GB" sz="2400" dirty="0">
              <a:ea typeface="Arial" panose="020B0604020202020204" pitchFamily="34" charset="0"/>
            </a:endParaRPr>
          </a:p>
          <a:p>
            <a:pPr lvl="0">
              <a:buFont typeface="+mj-lt"/>
              <a:buAutoNum type="arabicPeriod"/>
            </a:pPr>
            <a:r>
              <a:rPr lang="en-US" sz="2400" dirty="0">
                <a:ea typeface="Arial" panose="020B0604020202020204" pitchFamily="34" charset="0"/>
              </a:rPr>
              <a:t>Overview of the business idea, product and/or service.</a:t>
            </a:r>
            <a:endParaRPr lang="en-GB" sz="2400" dirty="0">
              <a:ea typeface="Arial" panose="020B0604020202020204" pitchFamily="34" charset="0"/>
            </a:endParaRPr>
          </a:p>
          <a:p>
            <a:pPr marR="102235" lvl="0">
              <a:buFont typeface="+mj-lt"/>
              <a:buAutoNum type="arabicPeriod"/>
            </a:pPr>
            <a:r>
              <a:rPr lang="en-US" sz="2400" dirty="0">
                <a:ea typeface="Arial" panose="020B0604020202020204" pitchFamily="34" charset="0"/>
              </a:rPr>
              <a:t>Ownership, Legal format </a:t>
            </a:r>
            <a:endParaRPr lang="en-GB" sz="2400" dirty="0">
              <a:ea typeface="Arial" panose="020B0604020202020204" pitchFamily="34" charset="0"/>
            </a:endParaRPr>
          </a:p>
          <a:p>
            <a:pPr marR="102235" lvl="0">
              <a:buFont typeface="+mj-lt"/>
              <a:buAutoNum type="arabicPeriod"/>
            </a:pPr>
            <a:r>
              <a:rPr lang="en-US" sz="2400" dirty="0">
                <a:ea typeface="Arial" panose="020B0604020202020204" pitchFamily="34" charset="0"/>
              </a:rPr>
              <a:t>Management of the company.</a:t>
            </a:r>
            <a:endParaRPr lang="en-GB" sz="2400" dirty="0">
              <a:ea typeface="Arial" panose="020B0604020202020204" pitchFamily="34" charset="0"/>
            </a:endParaRPr>
          </a:p>
          <a:p>
            <a:pPr marR="102235" lvl="0">
              <a:buFont typeface="+mj-lt"/>
              <a:buAutoNum type="arabicPeriod"/>
            </a:pPr>
            <a:r>
              <a:rPr lang="en-US" sz="2400" dirty="0">
                <a:ea typeface="Arial" panose="020B0604020202020204" pitchFamily="34" charset="0"/>
              </a:rPr>
              <a:t>Evaluation of the business idea by using the SWOT analysis model.</a:t>
            </a:r>
            <a:endParaRPr lang="en-GB" sz="2400" dirty="0">
              <a:ea typeface="Arial" panose="020B0604020202020204" pitchFamily="34" charset="0"/>
            </a:endParaRPr>
          </a:p>
          <a:p>
            <a:pPr marR="102235" lvl="0">
              <a:buFont typeface="+mj-lt"/>
              <a:buAutoNum type="arabicPeriod"/>
            </a:pPr>
            <a:r>
              <a:rPr lang="en-US" sz="2400" dirty="0">
                <a:ea typeface="Arial" panose="020B0604020202020204" pitchFamily="34" charset="0"/>
              </a:rPr>
              <a:t>A cash flow forecast for the first 12 months. startup funding cannot exceed £25,000.</a:t>
            </a:r>
            <a:endParaRPr lang="en-GB" sz="2400" dirty="0">
              <a:ea typeface="Arial" panose="020B0604020202020204" pitchFamily="34" charset="0"/>
            </a:endParaRPr>
          </a:p>
          <a:p>
            <a:pPr marR="102235" lvl="0">
              <a:buFont typeface="+mj-lt"/>
              <a:buAutoNum type="arabicPeriod"/>
            </a:pPr>
            <a:r>
              <a:rPr lang="en-US" sz="2400" dirty="0">
                <a:ea typeface="Arial" panose="020B0604020202020204" pitchFamily="34" charset="0"/>
              </a:rPr>
              <a:t>Reference List</a:t>
            </a:r>
            <a:endParaRPr lang="en-GB" sz="2400" dirty="0">
              <a:ea typeface="Arial" panose="020B0604020202020204" pitchFamily="34" charset="0"/>
            </a:endParaRPr>
          </a:p>
          <a:p>
            <a:pPr marR="102235">
              <a:buFont typeface="+mj-lt"/>
              <a:buAutoNum type="arabicPeriod"/>
            </a:pPr>
            <a:endParaRPr lang="en-GB" sz="2400" dirty="0">
              <a:ea typeface="Arial" panose="020B0604020202020204" pitchFamily="34" charset="0"/>
            </a:endParaRPr>
          </a:p>
          <a:p>
            <a:pPr>
              <a:buClr>
                <a:srgbClr val="007DC3"/>
              </a:buClr>
              <a:buFont typeface="Wingdings" panose="05000000000000000000" pitchFamily="2" charset="2"/>
              <a:buChar char="q"/>
            </a:pPr>
            <a:endParaRPr lang="en-US" sz="3000" dirty="0"/>
          </a:p>
        </p:txBody>
      </p:sp>
      <p:sp>
        <p:nvSpPr>
          <p:cNvPr id="5" name="Title 1">
            <a:extLst>
              <a:ext uri="{FF2B5EF4-FFF2-40B4-BE49-F238E27FC236}">
                <a16:creationId xmlns:a16="http://schemas.microsoft.com/office/drawing/2014/main" id="{BFB483B1-1371-4C82-85CB-2BD7E2E3FC70}"/>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600" b="1">
                <a:solidFill>
                  <a:srgbClr val="00B0F0">
                    <a:lumMod val="50000"/>
                  </a:srgbClr>
                </a:solidFill>
                <a:latin typeface="Myriad Pro"/>
              </a:rPr>
              <a:t>LCBB5001: Entrepreneurship</a:t>
            </a:r>
            <a:endParaRPr lang="en-GB" sz="1600">
              <a:solidFill>
                <a:srgbClr val="00B0F0">
                  <a:lumMod val="50000"/>
                </a:srgbClr>
              </a:solidFill>
              <a:latin typeface="Myriad Pro"/>
            </a:endParaRPr>
          </a:p>
        </p:txBody>
      </p:sp>
    </p:spTree>
    <p:extLst>
      <p:ext uri="{BB962C8B-B14F-4D97-AF65-F5344CB8AC3E}">
        <p14:creationId xmlns:p14="http://schemas.microsoft.com/office/powerpoint/2010/main" val="28841735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BEC08-7934-663D-6353-5F0708BE37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F4E204-5630-E80A-812A-F9A9FBF2B243}"/>
              </a:ext>
            </a:extLst>
          </p:cNvPr>
          <p:cNvSpPr>
            <a:spLocks noGrp="1"/>
          </p:cNvSpPr>
          <p:nvPr>
            <p:ph type="title"/>
          </p:nvPr>
        </p:nvSpPr>
        <p:spPr>
          <a:xfrm>
            <a:off x="1307468" y="476672"/>
            <a:ext cx="9577064" cy="706090"/>
          </a:xfrm>
        </p:spPr>
        <p:txBody>
          <a:bodyPr>
            <a:noAutofit/>
          </a:bodyPr>
          <a:lstStyle/>
          <a:p>
            <a:br>
              <a:rPr lang="en-GB" sz="3200" b="1" dirty="0">
                <a:solidFill>
                  <a:srgbClr val="0070C0"/>
                </a:solidFill>
              </a:rPr>
            </a:br>
            <a:r>
              <a:rPr lang="en-GB" sz="2800" b="1" dirty="0">
                <a:solidFill>
                  <a:srgbClr val="0070C0"/>
                </a:solidFill>
              </a:rPr>
              <a:t>Assessment 2- Task 2- 1500 Words Report</a:t>
            </a:r>
            <a:br>
              <a:rPr lang="en-GB" sz="3200" dirty="0">
                <a:solidFill>
                  <a:srgbClr val="0070C0"/>
                </a:solidFill>
              </a:rPr>
            </a:br>
            <a:endParaRPr lang="en-GB" sz="3200" dirty="0">
              <a:solidFill>
                <a:srgbClr val="0070C0"/>
              </a:solidFill>
            </a:endParaRPr>
          </a:p>
        </p:txBody>
      </p:sp>
      <p:sp>
        <p:nvSpPr>
          <p:cNvPr id="3" name="Content Placeholder 2">
            <a:extLst>
              <a:ext uri="{FF2B5EF4-FFF2-40B4-BE49-F238E27FC236}">
                <a16:creationId xmlns:a16="http://schemas.microsoft.com/office/drawing/2014/main" id="{4A8755B8-367E-C2DC-591D-8F0A61A10610}"/>
              </a:ext>
            </a:extLst>
          </p:cNvPr>
          <p:cNvSpPr>
            <a:spLocks noGrp="1"/>
          </p:cNvSpPr>
          <p:nvPr>
            <p:ph idx="1"/>
          </p:nvPr>
        </p:nvSpPr>
        <p:spPr/>
        <p:txBody>
          <a:bodyPr>
            <a:noAutofit/>
          </a:bodyPr>
          <a:lstStyle/>
          <a:p>
            <a:pPr>
              <a:buClr>
                <a:srgbClr val="0070C0"/>
              </a:buClr>
              <a:buFont typeface="Wingdings" panose="05000000000000000000" pitchFamily="2" charset="2"/>
              <a:buChar char="q"/>
            </a:pPr>
            <a:r>
              <a:rPr lang="en-GB" sz="2400" dirty="0"/>
              <a:t>Task 2- 1500 Words Report</a:t>
            </a:r>
          </a:p>
          <a:p>
            <a:pPr>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sz="2400" dirty="0"/>
              <a:t>For task two, you are required to submit a 1500-words report providing a brief history of your favourite entrepreneur, what they have achieved, their motives and identifying some of their entrepreneurial traits that you would like to develop in future. You can include images to enhance your work (ensure they are appropriately referenced). </a:t>
            </a:r>
          </a:p>
          <a:p>
            <a:pPr>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sz="2400" dirty="0"/>
              <a:t>Week 9 lecture slides are linked to the above Task </a:t>
            </a:r>
          </a:p>
        </p:txBody>
      </p:sp>
      <p:sp>
        <p:nvSpPr>
          <p:cNvPr id="4" name="Title 1">
            <a:extLst>
              <a:ext uri="{FF2B5EF4-FFF2-40B4-BE49-F238E27FC236}">
                <a16:creationId xmlns:a16="http://schemas.microsoft.com/office/drawing/2014/main" id="{7AE50AF3-654C-106A-0DA9-33D4D985EEDF}"/>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rgbClr val="00B0F0">
                    <a:lumMod val="50000"/>
                  </a:srgbClr>
                </a:solidFill>
                <a:latin typeface="Calibri" panose="020F0502020204030204" pitchFamily="34" charset="0"/>
                <a:cs typeface="Calibri" panose="020F0502020204030204" pitchFamily="34" charset="0"/>
              </a:rPr>
              <a:t>LCBB5001: Entrepreneurship</a:t>
            </a:r>
            <a:endParaRPr lang="en-GB" sz="1800" dirty="0">
              <a:solidFill>
                <a:srgbClr val="00B0F0">
                  <a:lumMod val="50000"/>
                </a:srgb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97644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9"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9"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14364" y="377833"/>
            <a:ext cx="8229600" cy="1008063"/>
          </a:xfrm>
        </p:spPr>
        <p:txBody>
          <a:bodyPr/>
          <a:lstStyle/>
          <a:p>
            <a:pPr eaLnBrk="1" hangingPunct="1"/>
            <a:r>
              <a:rPr lang="en-GB" altLang="en-US" sz="3200" b="1" dirty="0">
                <a:solidFill>
                  <a:srgbClr val="0070C0"/>
                </a:solidFill>
              </a:rPr>
              <a:t>References</a:t>
            </a:r>
            <a:endParaRPr lang="en-GB" altLang="en-US" sz="3200" dirty="0">
              <a:solidFill>
                <a:srgbClr val="0070C0"/>
              </a:solidFill>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847528" y="980729"/>
            <a:ext cx="8363272" cy="4464397"/>
          </a:xfrm>
        </p:spPr>
        <p:txBody>
          <a:bodyPr/>
          <a:lstStyle/>
          <a:p>
            <a:pPr marL="0" indent="0" algn="ctr">
              <a:lnSpc>
                <a:spcPct val="90000"/>
              </a:lnSpc>
              <a:buNone/>
            </a:pPr>
            <a:endParaRPr lang="en-GB" altLang="en-US" dirty="0"/>
          </a:p>
          <a:p>
            <a:pPr marL="0" indent="0" algn="ctr">
              <a:lnSpc>
                <a:spcPct val="90000"/>
              </a:lnSpc>
              <a:buNone/>
            </a:pPr>
            <a:endParaRPr lang="en-GB" altLang="en-US" dirty="0"/>
          </a:p>
          <a:p>
            <a:pPr marL="0" indent="0" algn="ctr">
              <a:lnSpc>
                <a:spcPct val="90000"/>
              </a:lnSpc>
              <a:buNone/>
            </a:pPr>
            <a:endParaRPr lang="en-GB" altLang="en-US" dirty="0"/>
          </a:p>
          <a:p>
            <a:pPr marL="0" indent="0" algn="ctr">
              <a:lnSpc>
                <a:spcPct val="90000"/>
              </a:lnSpc>
              <a:buNone/>
            </a:pPr>
            <a:r>
              <a:rPr lang="en-GB" altLang="en-US" dirty="0"/>
              <a:t>Make sure you use the correct Harvard referencing guide</a:t>
            </a:r>
          </a:p>
        </p:txBody>
      </p:sp>
      <p:sp>
        <p:nvSpPr>
          <p:cNvPr id="2" name="Title 1">
            <a:extLst>
              <a:ext uri="{FF2B5EF4-FFF2-40B4-BE49-F238E27FC236}">
                <a16:creationId xmlns:a16="http://schemas.microsoft.com/office/drawing/2014/main" id="{832066AA-53E5-E6F7-5A43-328AD8B0749C}"/>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rgbClr val="00B0F0">
                    <a:lumMod val="50000"/>
                  </a:srgbClr>
                </a:solidFill>
                <a:latin typeface="Calibri" panose="020F0502020204030204" pitchFamily="34" charset="0"/>
                <a:cs typeface="Calibri" panose="020F0502020204030204" pitchFamily="34" charset="0"/>
              </a:rPr>
              <a:t>LCBB5001: Entrepreneurship</a:t>
            </a:r>
            <a:endParaRPr lang="en-GB" sz="1800" dirty="0">
              <a:solidFill>
                <a:srgbClr val="00B0F0">
                  <a:lumMod val="50000"/>
                </a:srgb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649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1981200" y="115889"/>
            <a:ext cx="8229600" cy="936847"/>
          </a:xfrm>
        </p:spPr>
        <p:txBody>
          <a:bodyPr>
            <a:normAutofit/>
          </a:bodyPr>
          <a:lstStyle/>
          <a:p>
            <a:pPr eaLnBrk="1" hangingPunct="1"/>
            <a:r>
              <a:rPr lang="en-US" sz="3200" b="1">
                <a:solidFill>
                  <a:srgbClr val="0070C0"/>
                </a:solidFill>
                <a:latin typeface="+mn-lt"/>
                <a:ea typeface="Arial" panose="020B0604020202020204" pitchFamily="34" charset="0"/>
              </a:rPr>
              <a:t>Practical Activity</a:t>
            </a:r>
            <a:endParaRPr lang="en-GB" altLang="en-US" sz="3200" b="1">
              <a:solidFill>
                <a:srgbClr val="0070C0"/>
              </a:solidFill>
              <a:latin typeface="+mn-lt"/>
            </a:endParaRP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37351" y="981076"/>
            <a:ext cx="11478828" cy="4263231"/>
          </a:xfrm>
        </p:spPr>
        <p:txBody>
          <a:bodyPr>
            <a:normAutofit/>
          </a:bodyPr>
          <a:lstStyle/>
          <a:p>
            <a:pPr marL="0" indent="0" eaLnBrk="0" fontAlgn="base" hangingPunct="0">
              <a:spcAft>
                <a:spcPts val="800"/>
              </a:spcAft>
              <a:buNone/>
              <a:defRPr/>
            </a:pPr>
            <a:endParaRPr lang="en-US" sz="2800" dirty="0">
              <a:solidFill>
                <a:prstClr val="black"/>
              </a:solidFill>
              <a:ea typeface="Arial" panose="020B0604020202020204" pitchFamily="34" charset="0"/>
            </a:endParaRPr>
          </a:p>
          <a:p>
            <a:pPr eaLnBrk="0" fontAlgn="base" hangingPunct="0">
              <a:spcAft>
                <a:spcPts val="800"/>
              </a:spcAft>
              <a:buClr>
                <a:srgbClr val="0070C0"/>
              </a:buClr>
              <a:buFont typeface="Wingdings" panose="05000000000000000000" pitchFamily="2" charset="2"/>
              <a:buChar char="q"/>
              <a:defRPr/>
            </a:pPr>
            <a:r>
              <a:rPr lang="en-US" sz="2800" dirty="0">
                <a:solidFill>
                  <a:prstClr val="black"/>
                </a:solidFill>
                <a:ea typeface="Arial" panose="020B0604020202020204" pitchFamily="34" charset="0"/>
              </a:rPr>
              <a:t>For the remaining time of our session please work on your Business Plan assessment.</a:t>
            </a:r>
          </a:p>
          <a:p>
            <a:pPr eaLnBrk="0" fontAlgn="base" hangingPunct="0">
              <a:spcAft>
                <a:spcPts val="800"/>
              </a:spcAft>
              <a:buClr>
                <a:srgbClr val="0070C0"/>
              </a:buClr>
              <a:buFont typeface="Wingdings" panose="05000000000000000000" pitchFamily="2" charset="2"/>
              <a:buChar char="q"/>
              <a:defRPr/>
            </a:pPr>
            <a:endParaRPr lang="en-US" altLang="en-US" sz="2800" dirty="0">
              <a:solidFill>
                <a:prstClr val="black"/>
              </a:solidFill>
            </a:endParaRPr>
          </a:p>
          <a:p>
            <a:pPr eaLnBrk="0" fontAlgn="base" hangingPunct="0">
              <a:spcAft>
                <a:spcPts val="800"/>
              </a:spcAft>
              <a:buClr>
                <a:srgbClr val="0070C0"/>
              </a:buClr>
              <a:buFont typeface="Wingdings" panose="05000000000000000000" pitchFamily="2" charset="2"/>
              <a:buChar char="q"/>
              <a:defRPr/>
            </a:pPr>
            <a:r>
              <a:rPr lang="en-US" altLang="en-US" sz="2800" dirty="0">
                <a:solidFill>
                  <a:prstClr val="black"/>
                </a:solidFill>
              </a:rPr>
              <a:t>I will come around to support each one of you</a:t>
            </a:r>
            <a:endParaRPr lang="en-US" altLang="en-US" dirty="0"/>
          </a:p>
        </p:txBody>
      </p:sp>
    </p:spTree>
    <p:extLst>
      <p:ext uri="{BB962C8B-B14F-4D97-AF65-F5344CB8AC3E}">
        <p14:creationId xmlns:p14="http://schemas.microsoft.com/office/powerpoint/2010/main" val="200433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287263" y="841184"/>
            <a:ext cx="9286042" cy="2937272"/>
          </a:xfrm>
        </p:spPr>
        <p:txBody>
          <a:bodyPr/>
          <a:lstStyle/>
          <a:p>
            <a:pPr marL="0" indent="0">
              <a:spcAft>
                <a:spcPts val="600"/>
              </a:spcAft>
              <a:buNone/>
            </a:pPr>
            <a:endParaRPr lang="en-US" altLang="en-US" sz="2100" dirty="0"/>
          </a:p>
          <a:p>
            <a:pPr marL="0" indent="0">
              <a:spcAft>
                <a:spcPts val="600"/>
              </a:spcAft>
              <a:buNone/>
            </a:pPr>
            <a:endParaRPr lang="en-US" altLang="en-US" sz="2100" dirty="0"/>
          </a:p>
          <a:p>
            <a:pPr marL="0" indent="0" algn="ctr">
              <a:spcAft>
                <a:spcPts val="600"/>
              </a:spcAft>
              <a:buNone/>
            </a:pPr>
            <a:r>
              <a:rPr lang="en-US" altLang="en-US" sz="4000" b="1" dirty="0">
                <a:solidFill>
                  <a:srgbClr val="0070C0"/>
                </a:solidFill>
              </a:rPr>
              <a:t>Thank you &amp; any questions</a:t>
            </a:r>
            <a:endParaRPr lang="en-GB" altLang="en-US" sz="4000" b="1" dirty="0">
              <a:solidFill>
                <a:srgbClr val="0070C0"/>
              </a:solidFill>
            </a:endParaRP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27/10/2024</a:t>
            </a:fld>
            <a:endParaRPr lang="en-GB" altLang="en-US">
              <a:solidFill>
                <a:prstClr val="black">
                  <a:tint val="75000"/>
                </a:prstClr>
              </a:solidFill>
              <a:latin typeface="Myriad Pro"/>
            </a:endParaRPr>
          </a:p>
        </p:txBody>
      </p:sp>
      <p:sp>
        <p:nvSpPr>
          <p:cNvPr id="2" name="Title 1">
            <a:extLst>
              <a:ext uri="{FF2B5EF4-FFF2-40B4-BE49-F238E27FC236}">
                <a16:creationId xmlns:a16="http://schemas.microsoft.com/office/drawing/2014/main" id="{AF0E6025-1506-6337-3A7B-7F72F9D82C15}"/>
              </a:ext>
            </a:extLst>
          </p:cNvPr>
          <p:cNvSpPr txBox="1">
            <a:spLocks/>
          </p:cNvSpPr>
          <p:nvPr/>
        </p:nvSpPr>
        <p:spPr>
          <a:xfrm>
            <a:off x="1968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800" b="1" dirty="0">
                <a:solidFill>
                  <a:srgbClr val="00B0F0">
                    <a:lumMod val="50000"/>
                  </a:srgbClr>
                </a:solidFill>
                <a:latin typeface="Calibri" panose="020F0502020204030204" pitchFamily="34" charset="0"/>
                <a:cs typeface="Calibri" panose="020F0502020204030204" pitchFamily="34" charset="0"/>
              </a:rPr>
              <a:t>LCBB5001: Entrepreneurship</a:t>
            </a:r>
            <a:endParaRPr lang="en-GB" sz="1800" dirty="0">
              <a:solidFill>
                <a:srgbClr val="00B0F0">
                  <a:lumMod val="50000"/>
                </a:srgb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2085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32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6952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000" b="1" i="0" u="none" strike="noStrike" kern="1200" cap="none" spc="0" normalizeH="0" baseline="0" noProof="0" dirty="0">
              <a:ln>
                <a:noFill/>
              </a:ln>
              <a:solidFill>
                <a:prstClr val="black"/>
              </a:solidFill>
              <a:effectLst/>
              <a:uLnTx/>
              <a:uFillTx/>
              <a:latin typeface="Myriad Pro"/>
              <a:ea typeface="+mn-ea"/>
              <a:cs typeface="Calibri" panose="020F050202020403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Calibri" panose="020F0502020204030204" pitchFamily="34" charset="0"/>
              </a:rPr>
              <a:t>PowerPoint presentation techniques-how to present, examples of presentations</a:t>
            </a: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indent="0" algn="ctr">
              <a:buNone/>
            </a:pPr>
            <a:endParaRPr lang="en-GB" b="1"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366</Words>
  <Application>Microsoft Office PowerPoint</Application>
  <PresentationFormat>Widescreen</PresentationFormat>
  <Paragraphs>68</Paragraphs>
  <Slides>10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Myriad Pro</vt:lpstr>
      <vt:lpstr>Aptos</vt:lpstr>
      <vt:lpstr>Arial</vt:lpstr>
      <vt:lpstr>Calibri</vt:lpstr>
      <vt:lpstr>Wingdings</vt:lpstr>
      <vt:lpstr>20140311PresentationUWTSDTemplate</vt:lpstr>
      <vt:lpstr>PowerPoint Presentation</vt:lpstr>
      <vt:lpstr>PowerPoint Presentation</vt:lpstr>
      <vt:lpstr> Assessment 2- Presentation &amp; 1500 Words Report </vt:lpstr>
      <vt:lpstr> Assessment 2- Presentation </vt:lpstr>
      <vt:lpstr>PowerPoint Presentation</vt:lpstr>
      <vt:lpstr> Assessment 2- Task 2- 1500 Words Report </vt:lpstr>
      <vt:lpstr>References</vt:lpstr>
      <vt:lpstr>Practical Activity</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 T</dc:creator>
  <cp:lastModifiedBy>Masud Ibrahim</cp:lastModifiedBy>
  <cp:revision>9</cp:revision>
  <dcterms:created xsi:type="dcterms:W3CDTF">2024-01-16T21:31:19Z</dcterms:created>
  <dcterms:modified xsi:type="dcterms:W3CDTF">2024-10-27T09:44:42Z</dcterms:modified>
</cp:coreProperties>
</file>