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
  </p:notesMasterIdLst>
  <p:sldIdLst>
    <p:sldId id="256"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2F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FD3F05-8E18-4B46-981E-AE1E6E3E416C}" v="3" dt="2022-10-28T08:33:33.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2" autoAdjust="0"/>
    <p:restoredTop sz="94660"/>
  </p:normalViewPr>
  <p:slideViewPr>
    <p:cSldViewPr snapToGrid="0">
      <p:cViewPr>
        <p:scale>
          <a:sx n="94" d="100"/>
          <a:sy n="94" d="100"/>
        </p:scale>
        <p:origin x="8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A0B235-679E-417F-9550-BA825FE22EB5}"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D8E079-A900-4334-BA35-259D0A4F6A68}" type="slidenum">
              <a:rPr lang="en-GB" smtClean="0"/>
              <a:t>‹#›</a:t>
            </a:fld>
            <a:endParaRPr lang="en-GB"/>
          </a:p>
        </p:txBody>
      </p:sp>
    </p:spTree>
    <p:extLst>
      <p:ext uri="{BB962C8B-B14F-4D97-AF65-F5344CB8AC3E}">
        <p14:creationId xmlns:p14="http://schemas.microsoft.com/office/powerpoint/2010/main" val="1833249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7D97-1573-876C-B9FD-EC72592CBA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868A9D-1DDC-F68B-7DB6-29303D9716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C9B033-02E7-9E11-81C2-9DF44B511C40}"/>
              </a:ext>
            </a:extLst>
          </p:cNvPr>
          <p:cNvSpPr>
            <a:spLocks noGrp="1"/>
          </p:cNvSpPr>
          <p:nvPr>
            <p:ph type="dt" sz="half" idx="10"/>
          </p:nvPr>
        </p:nvSpPr>
        <p:spPr/>
        <p:txBody>
          <a:bodyPr/>
          <a:lstStyle/>
          <a:p>
            <a:fld id="{01946425-9C57-4242-AD91-513CC84CF796}" type="datetime1">
              <a:rPr lang="en-GB" smtClean="0"/>
              <a:t>28/10/2022</a:t>
            </a:fld>
            <a:endParaRPr lang="en-GB"/>
          </a:p>
        </p:txBody>
      </p:sp>
      <p:sp>
        <p:nvSpPr>
          <p:cNvPr id="5" name="Footer Placeholder 4">
            <a:extLst>
              <a:ext uri="{FF2B5EF4-FFF2-40B4-BE49-F238E27FC236}">
                <a16:creationId xmlns:a16="http://schemas.microsoft.com/office/drawing/2014/main" id="{A6B13565-9082-0A6E-431E-A80AB354E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29F98B-379C-E133-1336-0C65B3C86504}"/>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2812208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8CE59-2EEB-5B56-7D56-E6F2BAF6C3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C8C8BE-C9D3-1C5F-86FD-1978FEA68F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8DCA82-310B-2804-F311-C842065F5A7F}"/>
              </a:ext>
            </a:extLst>
          </p:cNvPr>
          <p:cNvSpPr>
            <a:spLocks noGrp="1"/>
          </p:cNvSpPr>
          <p:nvPr>
            <p:ph type="dt" sz="half" idx="10"/>
          </p:nvPr>
        </p:nvSpPr>
        <p:spPr/>
        <p:txBody>
          <a:bodyPr/>
          <a:lstStyle/>
          <a:p>
            <a:fld id="{54647E5F-CB28-4E50-ABC3-69A01106B62E}" type="datetime1">
              <a:rPr lang="en-GB" smtClean="0"/>
              <a:t>28/10/2022</a:t>
            </a:fld>
            <a:endParaRPr lang="en-GB"/>
          </a:p>
        </p:txBody>
      </p:sp>
      <p:sp>
        <p:nvSpPr>
          <p:cNvPr id="5" name="Footer Placeholder 4">
            <a:extLst>
              <a:ext uri="{FF2B5EF4-FFF2-40B4-BE49-F238E27FC236}">
                <a16:creationId xmlns:a16="http://schemas.microsoft.com/office/drawing/2014/main" id="{407029FD-361B-2742-C33F-036BC74C1E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4CC0FC-33DE-BF97-7A01-E77DF7FFB33E}"/>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2513809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3E133-08E2-F7E8-B4ED-7ABCC1F21C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05A0B6-514F-EEFC-6619-46D52CD4AA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C0F01D-3674-6C39-1F64-8A3B2A8A8605}"/>
              </a:ext>
            </a:extLst>
          </p:cNvPr>
          <p:cNvSpPr>
            <a:spLocks noGrp="1"/>
          </p:cNvSpPr>
          <p:nvPr>
            <p:ph type="dt" sz="half" idx="10"/>
          </p:nvPr>
        </p:nvSpPr>
        <p:spPr/>
        <p:txBody>
          <a:bodyPr/>
          <a:lstStyle/>
          <a:p>
            <a:fld id="{EF750AB1-5013-4639-B936-84BE161B72DF}" type="datetime1">
              <a:rPr lang="en-GB" smtClean="0"/>
              <a:t>28/10/2022</a:t>
            </a:fld>
            <a:endParaRPr lang="en-GB"/>
          </a:p>
        </p:txBody>
      </p:sp>
      <p:sp>
        <p:nvSpPr>
          <p:cNvPr id="5" name="Footer Placeholder 4">
            <a:extLst>
              <a:ext uri="{FF2B5EF4-FFF2-40B4-BE49-F238E27FC236}">
                <a16:creationId xmlns:a16="http://schemas.microsoft.com/office/drawing/2014/main" id="{3FE1D27E-2D7B-F3B4-F37D-AC5D4151C5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86BAC-871C-976C-D8A7-856E9C1863BD}"/>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1664413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965F-F00B-7FD9-6696-AFB92DF01D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DFE8BC-4FA2-A05E-A596-FA100D521C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FB6641-31F9-B4F9-1C92-4546264CD7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22A5E4-4011-DE3A-4A0F-206C5470E6BC}"/>
              </a:ext>
            </a:extLst>
          </p:cNvPr>
          <p:cNvSpPr>
            <a:spLocks noGrp="1"/>
          </p:cNvSpPr>
          <p:nvPr>
            <p:ph type="dt" sz="half" idx="10"/>
          </p:nvPr>
        </p:nvSpPr>
        <p:spPr/>
        <p:txBody>
          <a:bodyPr/>
          <a:lstStyle/>
          <a:p>
            <a:fld id="{B3708070-EC4B-4581-9AF4-5A82698FBD6C}" type="datetime1">
              <a:rPr lang="en-GB" smtClean="0"/>
              <a:t>28/10/2022</a:t>
            </a:fld>
            <a:endParaRPr lang="en-GB"/>
          </a:p>
        </p:txBody>
      </p:sp>
      <p:sp>
        <p:nvSpPr>
          <p:cNvPr id="6" name="Footer Placeholder 5">
            <a:extLst>
              <a:ext uri="{FF2B5EF4-FFF2-40B4-BE49-F238E27FC236}">
                <a16:creationId xmlns:a16="http://schemas.microsoft.com/office/drawing/2014/main" id="{0E931B47-177B-9FD8-B41E-8D2A7B2E26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745CD4-7D07-D77E-113A-15060C3DF602}"/>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83235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15E72-17B7-A293-9110-DB3A61D360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3977AD-BF59-DCA2-5096-8A62CAEC99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574D9D-08C7-4C31-47DB-12BE35D17F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ACBA00-D374-128C-7EAA-DB1828CAA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21E32D-4C16-F70C-502D-6A68924091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6575BA-B057-1424-9899-1ADA83806594}"/>
              </a:ext>
            </a:extLst>
          </p:cNvPr>
          <p:cNvSpPr>
            <a:spLocks noGrp="1"/>
          </p:cNvSpPr>
          <p:nvPr>
            <p:ph type="dt" sz="half" idx="10"/>
          </p:nvPr>
        </p:nvSpPr>
        <p:spPr/>
        <p:txBody>
          <a:bodyPr/>
          <a:lstStyle/>
          <a:p>
            <a:fld id="{52C7F82D-6B58-4F28-A714-DA074018F289}" type="datetime1">
              <a:rPr lang="en-GB" smtClean="0"/>
              <a:t>28/10/2022</a:t>
            </a:fld>
            <a:endParaRPr lang="en-GB"/>
          </a:p>
        </p:txBody>
      </p:sp>
      <p:sp>
        <p:nvSpPr>
          <p:cNvPr id="8" name="Footer Placeholder 7">
            <a:extLst>
              <a:ext uri="{FF2B5EF4-FFF2-40B4-BE49-F238E27FC236}">
                <a16:creationId xmlns:a16="http://schemas.microsoft.com/office/drawing/2014/main" id="{1934AC1D-83E3-1B95-CCF7-CE2AD1CB63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090B1D-228B-FECE-7440-DB06AE86B793}"/>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685271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683FE-952E-9F6B-897E-F0593EF99C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05A5E1-D4F0-CA3C-4131-19BF978F36D3}"/>
              </a:ext>
            </a:extLst>
          </p:cNvPr>
          <p:cNvSpPr>
            <a:spLocks noGrp="1"/>
          </p:cNvSpPr>
          <p:nvPr>
            <p:ph type="dt" sz="half" idx="10"/>
          </p:nvPr>
        </p:nvSpPr>
        <p:spPr/>
        <p:txBody>
          <a:bodyPr/>
          <a:lstStyle/>
          <a:p>
            <a:fld id="{6B673C8A-BC0E-45BC-A698-540E4675C0BC}" type="datetime1">
              <a:rPr lang="en-GB" smtClean="0"/>
              <a:t>28/10/2022</a:t>
            </a:fld>
            <a:endParaRPr lang="en-GB"/>
          </a:p>
        </p:txBody>
      </p:sp>
      <p:sp>
        <p:nvSpPr>
          <p:cNvPr id="4" name="Footer Placeholder 3">
            <a:extLst>
              <a:ext uri="{FF2B5EF4-FFF2-40B4-BE49-F238E27FC236}">
                <a16:creationId xmlns:a16="http://schemas.microsoft.com/office/drawing/2014/main" id="{993C5EAA-A0E8-3449-5188-88E938D012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0395AB-EBA7-A957-D2CB-DA9B08691F7D}"/>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388932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87F912-44FB-BB98-6850-A3FE76369E65}"/>
              </a:ext>
            </a:extLst>
          </p:cNvPr>
          <p:cNvSpPr>
            <a:spLocks noGrp="1"/>
          </p:cNvSpPr>
          <p:nvPr>
            <p:ph type="dt" sz="half" idx="10"/>
          </p:nvPr>
        </p:nvSpPr>
        <p:spPr/>
        <p:txBody>
          <a:bodyPr/>
          <a:lstStyle/>
          <a:p>
            <a:fld id="{A75187F5-B5A5-4589-B921-D4A7319325C5}" type="datetime1">
              <a:rPr lang="en-GB" smtClean="0"/>
              <a:t>28/10/2022</a:t>
            </a:fld>
            <a:endParaRPr lang="en-GB"/>
          </a:p>
        </p:txBody>
      </p:sp>
      <p:sp>
        <p:nvSpPr>
          <p:cNvPr id="3" name="Footer Placeholder 2">
            <a:extLst>
              <a:ext uri="{FF2B5EF4-FFF2-40B4-BE49-F238E27FC236}">
                <a16:creationId xmlns:a16="http://schemas.microsoft.com/office/drawing/2014/main" id="{B5059FCA-FB7C-00ED-F668-F3E0497D1C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EE8235-C36B-1171-A221-260FEE0F3A54}"/>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3554064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A35EB-6D33-6581-89B1-14ED216087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AE505D-0E6C-108C-828E-B9FBE27650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021D23-B96E-5C56-4748-0EE67F9E4B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C3A13C-759C-E061-5CE4-BF4155083470}"/>
              </a:ext>
            </a:extLst>
          </p:cNvPr>
          <p:cNvSpPr>
            <a:spLocks noGrp="1"/>
          </p:cNvSpPr>
          <p:nvPr>
            <p:ph type="dt" sz="half" idx="10"/>
          </p:nvPr>
        </p:nvSpPr>
        <p:spPr/>
        <p:txBody>
          <a:bodyPr/>
          <a:lstStyle/>
          <a:p>
            <a:fld id="{5EC36083-433C-4BA5-BC1A-B2A0623E262D}" type="datetime1">
              <a:rPr lang="en-GB" smtClean="0"/>
              <a:t>28/10/2022</a:t>
            </a:fld>
            <a:endParaRPr lang="en-GB"/>
          </a:p>
        </p:txBody>
      </p:sp>
      <p:sp>
        <p:nvSpPr>
          <p:cNvPr id="6" name="Footer Placeholder 5">
            <a:extLst>
              <a:ext uri="{FF2B5EF4-FFF2-40B4-BE49-F238E27FC236}">
                <a16:creationId xmlns:a16="http://schemas.microsoft.com/office/drawing/2014/main" id="{0C74EDED-1E10-D84B-3C95-0F089E55CC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579E33-0B19-5457-84DB-72E74C197E04}"/>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474797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2A3E7-CA6F-9F5B-1840-5493684EE8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37BA51-35C3-A2E1-CE8B-010DE3FD00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5D62E2-9A3D-425A-C60F-90246182C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477A3E-EB14-E8AF-E075-3A17E801C12D}"/>
              </a:ext>
            </a:extLst>
          </p:cNvPr>
          <p:cNvSpPr>
            <a:spLocks noGrp="1"/>
          </p:cNvSpPr>
          <p:nvPr>
            <p:ph type="dt" sz="half" idx="10"/>
          </p:nvPr>
        </p:nvSpPr>
        <p:spPr/>
        <p:txBody>
          <a:bodyPr/>
          <a:lstStyle/>
          <a:p>
            <a:fld id="{6D14FAB1-1CA6-492B-B1F0-DEAD27B49A54}" type="datetime1">
              <a:rPr lang="en-GB" smtClean="0"/>
              <a:t>28/10/2022</a:t>
            </a:fld>
            <a:endParaRPr lang="en-GB"/>
          </a:p>
        </p:txBody>
      </p:sp>
      <p:sp>
        <p:nvSpPr>
          <p:cNvPr id="6" name="Footer Placeholder 5">
            <a:extLst>
              <a:ext uri="{FF2B5EF4-FFF2-40B4-BE49-F238E27FC236}">
                <a16:creationId xmlns:a16="http://schemas.microsoft.com/office/drawing/2014/main" id="{FB436531-E313-E1BF-09FC-5B9B014162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C8FC0-3706-58D0-1194-F3F181496C93}"/>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549592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48CBD-0A00-59CC-7D22-60D0D291F7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37E255-848B-B93E-04E8-7915EA3877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B9FAF2-6FAD-2B06-2717-2021373ACE73}"/>
              </a:ext>
            </a:extLst>
          </p:cNvPr>
          <p:cNvSpPr>
            <a:spLocks noGrp="1"/>
          </p:cNvSpPr>
          <p:nvPr>
            <p:ph type="dt" sz="half" idx="10"/>
          </p:nvPr>
        </p:nvSpPr>
        <p:spPr/>
        <p:txBody>
          <a:bodyPr/>
          <a:lstStyle/>
          <a:p>
            <a:fld id="{91120704-4A91-4262-87B5-03A5C12134E7}" type="datetime1">
              <a:rPr lang="en-GB" smtClean="0"/>
              <a:t>28/10/2022</a:t>
            </a:fld>
            <a:endParaRPr lang="en-GB"/>
          </a:p>
        </p:txBody>
      </p:sp>
      <p:sp>
        <p:nvSpPr>
          <p:cNvPr id="5" name="Footer Placeholder 4">
            <a:extLst>
              <a:ext uri="{FF2B5EF4-FFF2-40B4-BE49-F238E27FC236}">
                <a16:creationId xmlns:a16="http://schemas.microsoft.com/office/drawing/2014/main" id="{7850DAE1-5943-C24A-6FE1-1CDC8DCC02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DCD69B-A8E2-EF02-8AFD-4D368EBD824F}"/>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4182956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552E02-8618-1FBA-75CA-AB626B29B9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39CF8D-34D4-A30C-4FD7-59A62D108B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CFE9C-2339-9384-64BB-59E8D28421EC}"/>
              </a:ext>
            </a:extLst>
          </p:cNvPr>
          <p:cNvSpPr>
            <a:spLocks noGrp="1"/>
          </p:cNvSpPr>
          <p:nvPr>
            <p:ph type="dt" sz="half" idx="10"/>
          </p:nvPr>
        </p:nvSpPr>
        <p:spPr/>
        <p:txBody>
          <a:bodyPr/>
          <a:lstStyle/>
          <a:p>
            <a:fld id="{C7ABC1DD-8598-4398-9C98-B8021BC24825}" type="datetime1">
              <a:rPr lang="en-GB" smtClean="0"/>
              <a:t>28/10/2022</a:t>
            </a:fld>
            <a:endParaRPr lang="en-GB"/>
          </a:p>
        </p:txBody>
      </p:sp>
      <p:sp>
        <p:nvSpPr>
          <p:cNvPr id="5" name="Footer Placeholder 4">
            <a:extLst>
              <a:ext uri="{FF2B5EF4-FFF2-40B4-BE49-F238E27FC236}">
                <a16:creationId xmlns:a16="http://schemas.microsoft.com/office/drawing/2014/main" id="{186B7BC9-8954-1C85-1AFD-4DE309F21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C6EB-B06B-D474-9E0D-83CEEBE45160}"/>
              </a:ext>
            </a:extLst>
          </p:cNvPr>
          <p:cNvSpPr>
            <a:spLocks noGrp="1"/>
          </p:cNvSpPr>
          <p:nvPr>
            <p:ph type="sldNum" sz="quarter" idx="12"/>
          </p:nvPr>
        </p:nvSpPr>
        <p:spPr/>
        <p:txBody>
          <a:bodyPr/>
          <a:lstStyle/>
          <a:p>
            <a:fld id="{781E62E9-F102-456D-9A67-AC7704B6C77F}" type="slidenum">
              <a:rPr lang="en-GB" smtClean="0"/>
              <a:t>‹#›</a:t>
            </a:fld>
            <a:endParaRPr lang="en-GB"/>
          </a:p>
        </p:txBody>
      </p:sp>
    </p:spTree>
    <p:extLst>
      <p:ext uri="{BB962C8B-B14F-4D97-AF65-F5344CB8AC3E}">
        <p14:creationId xmlns:p14="http://schemas.microsoft.com/office/powerpoint/2010/main" val="1488802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0A1AD0-BC3A-26F3-83FC-1919E98B1D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858509-8423-9269-6525-E309D57AEC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9AF92-1C3E-1144-5158-C68B32D612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1808B4-D34D-4592-968B-150807F1352A}" type="datetime1">
              <a:rPr lang="en-GB" smtClean="0"/>
              <a:t>28/10/2022</a:t>
            </a:fld>
            <a:endParaRPr lang="en-GB"/>
          </a:p>
        </p:txBody>
      </p:sp>
      <p:sp>
        <p:nvSpPr>
          <p:cNvPr id="5" name="Footer Placeholder 4">
            <a:extLst>
              <a:ext uri="{FF2B5EF4-FFF2-40B4-BE49-F238E27FC236}">
                <a16:creationId xmlns:a16="http://schemas.microsoft.com/office/drawing/2014/main" id="{305D6AE0-7C2F-58F0-56BE-29718A75CC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60B341-2013-6582-B051-11A97D6610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1E62E9-F102-456D-9A67-AC7704B6C77F}" type="slidenum">
              <a:rPr lang="en-GB" smtClean="0"/>
              <a:t>‹#›</a:t>
            </a:fld>
            <a:endParaRPr lang="en-GB"/>
          </a:p>
        </p:txBody>
      </p:sp>
    </p:spTree>
    <p:extLst>
      <p:ext uri="{BB962C8B-B14F-4D97-AF65-F5344CB8AC3E}">
        <p14:creationId xmlns:p14="http://schemas.microsoft.com/office/powerpoint/2010/main" val="31799575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qmu.ac.uk/study-here/student-services/effective-learning-service-els/qmu-guidelines-critical-thinking/" TargetMode="External"/><Relationship Id="rId3" Type="http://schemas.openxmlformats.org/officeDocument/2006/relationships/hyperlink" Target="https://www.imperial.ac.uk/students/success-guide/ug/effective-study/in-class-and-in-lectures/effective-note-taking/" TargetMode="External"/><Relationship Id="rId7" Type="http://schemas.openxmlformats.org/officeDocument/2006/relationships/hyperlink" Target="https://www.sheffield.ac.uk/academic-skills/study-skills-online/time-management%C2%A0" TargetMode="External"/><Relationship Id="rId2" Type="http://schemas.openxmlformats.org/officeDocument/2006/relationships/hyperlink" Target="https://students.dartmouth.edu/academic-skills/learning-resources/listening-participation/notetaking" TargetMode="External"/><Relationship Id="rId1" Type="http://schemas.openxmlformats.org/officeDocument/2006/relationships/slideLayout" Target="../slideLayouts/slideLayout2.xml"/><Relationship Id="rId6" Type="http://schemas.openxmlformats.org/officeDocument/2006/relationships/hyperlink" Target="https://www.uopeople.edu/blog/reflective-thinking/%C2%A0" TargetMode="External"/><Relationship Id="rId5" Type="http://schemas.openxmlformats.org/officeDocument/2006/relationships/hyperlink" Target="https://learningcenter.unc.edu/tips-and-tools/effective-note-taking-in-class/" TargetMode="External"/><Relationship Id="rId4" Type="http://schemas.openxmlformats.org/officeDocument/2006/relationships/hyperlink" Target="https://help.open.ac.uk/notetaking-techniq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61D0B9-8E37-70F0-2CC1-C0B88B9F4159}"/>
              </a:ext>
            </a:extLst>
          </p:cNvPr>
          <p:cNvSpPr txBox="1"/>
          <p:nvPr/>
        </p:nvSpPr>
        <p:spPr>
          <a:xfrm>
            <a:off x="29471" y="255320"/>
            <a:ext cx="4783790" cy="2308324"/>
          </a:xfrm>
          <a:prstGeom prst="rect">
            <a:avLst/>
          </a:prstGeom>
          <a:noFill/>
          <a:ln w="28575">
            <a:solidFill>
              <a:schemeClr val="accent2"/>
            </a:solidFill>
          </a:ln>
        </p:spPr>
        <p:txBody>
          <a:bodyPr wrap="square" lIns="91440" tIns="45720" rIns="91440" bIns="45720" rtlCol="0" anchor="t">
            <a:spAutoFit/>
          </a:bodyPr>
          <a:lstStyle/>
          <a:p>
            <a:r>
              <a:rPr lang="en-GB" sz="1200" u="sng" dirty="0">
                <a:latin typeface="Arial" panose="020B0604020202020204" pitchFamily="34" charset="0"/>
                <a:cs typeface="Arial" panose="020B0604020202020204" pitchFamily="34" charset="0"/>
              </a:rPr>
              <a:t>Introduction</a:t>
            </a:r>
          </a:p>
          <a:p>
            <a:r>
              <a:rPr lang="en-GB" sz="1100" dirty="0">
                <a:latin typeface="Arial"/>
                <a:cs typeface="Arial"/>
              </a:rPr>
              <a:t>According to Eales-Reynolds et al (2013), critical thinking is having a clear, unopinionated mind when it comes to others’ ideas while also being open to questioning your own viewpoints. Furthermore, Cottrell (2013) states that critical thinking is evaluating the arguments and their evidence. Similarly, Hopkins and Reid (2018) convey that critical thinking is to study </a:t>
            </a:r>
            <a:r>
              <a:rPr lang="en-GB" sz="1100">
                <a:latin typeface="Arial"/>
                <a:cs typeface="Arial"/>
              </a:rPr>
              <a:t>a subject in depth and assess its strengths and weaknesses. In order to</a:t>
            </a:r>
            <a:r>
              <a:rPr lang="en-GB" sz="1100" dirty="0">
                <a:latin typeface="Arial"/>
                <a:cs typeface="Arial"/>
              </a:rPr>
              <a:t> do this, everything that has been read must be questioned unbiasedly and be thought through logically and reasonably. The University of Essex (2016) emphasises that critical thinking is fundamental to students and their learning as it teaches a skill that can be applied in several settings suggesting, they can see the 'bigger picture' leading to avoiding making brisk judgments and actions.  </a:t>
            </a:r>
          </a:p>
        </p:txBody>
      </p:sp>
      <p:sp>
        <p:nvSpPr>
          <p:cNvPr id="5" name="TextBox 4">
            <a:extLst>
              <a:ext uri="{FF2B5EF4-FFF2-40B4-BE49-F238E27FC236}">
                <a16:creationId xmlns:a16="http://schemas.microsoft.com/office/drawing/2014/main" id="{9980F560-7566-A4C4-3FE4-C2A0F0F9DB0F}"/>
              </a:ext>
            </a:extLst>
          </p:cNvPr>
          <p:cNvSpPr txBox="1"/>
          <p:nvPr/>
        </p:nvSpPr>
        <p:spPr>
          <a:xfrm>
            <a:off x="64257" y="2570436"/>
            <a:ext cx="2621609" cy="3154710"/>
          </a:xfrm>
          <a:prstGeom prst="rect">
            <a:avLst/>
          </a:prstGeom>
          <a:noFill/>
          <a:ln w="28575">
            <a:solidFill>
              <a:schemeClr val="accent1">
                <a:lumMod val="60000"/>
                <a:lumOff val="40000"/>
              </a:schemeClr>
            </a:solidFill>
          </a:ln>
        </p:spPr>
        <p:txBody>
          <a:bodyPr wrap="square" lIns="91440" tIns="45720" rIns="91440" bIns="45720" rtlCol="0" anchor="t">
            <a:spAutoFit/>
          </a:bodyPr>
          <a:lstStyle/>
          <a:p>
            <a:r>
              <a:rPr lang="en-GB" sz="1200" u="sng" dirty="0">
                <a:latin typeface="Arial" panose="020B0604020202020204" pitchFamily="34" charset="0"/>
                <a:cs typeface="Arial" panose="020B0604020202020204" pitchFamily="34" charset="0"/>
              </a:rPr>
              <a:t>Time management</a:t>
            </a:r>
          </a:p>
          <a:p>
            <a:r>
              <a:rPr lang="en-GB" sz="1100" dirty="0">
                <a:latin typeface="Arial"/>
                <a:cs typeface="Arial"/>
              </a:rPr>
              <a:t>Burns and Sinfield (2016) imply that time management is important due to having a number of time-consuming stages throughout life and many of them being key suggesting that managing time wisely will conclude in being successful. In relation to this, The University of Sheffield (2022) indicates that time management is a skill that one is to learn that is significant but can also be a difficult skill to grasp. While having to be in certain situations where one must determine what needs to be done instead of being told, they need to master time management in both social settings and academic settings. </a:t>
            </a:r>
            <a:endParaRPr lang="en-GB"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C1F990D-6077-BF40-8D2F-B5598FDA0A45}"/>
              </a:ext>
            </a:extLst>
          </p:cNvPr>
          <p:cNvSpPr txBox="1"/>
          <p:nvPr/>
        </p:nvSpPr>
        <p:spPr>
          <a:xfrm>
            <a:off x="4844792" y="476965"/>
            <a:ext cx="7174006" cy="3154710"/>
          </a:xfrm>
          <a:prstGeom prst="rect">
            <a:avLst/>
          </a:prstGeom>
          <a:noFill/>
          <a:ln w="28575">
            <a:solidFill>
              <a:srgbClr val="7030A0"/>
            </a:solidFill>
          </a:ln>
        </p:spPr>
        <p:txBody>
          <a:bodyPr wrap="square" lIns="91440" tIns="45720" rIns="91440" bIns="45720" rtlCol="0" anchor="t">
            <a:spAutoFit/>
          </a:bodyPr>
          <a:lstStyle/>
          <a:p>
            <a:r>
              <a:rPr lang="en-GB" sz="1200" u="sng" dirty="0">
                <a:latin typeface="Arial" panose="020B0604020202020204" pitchFamily="34" charset="0"/>
                <a:cs typeface="Arial" panose="020B0604020202020204" pitchFamily="34" charset="0"/>
              </a:rPr>
              <a:t>Note-taking</a:t>
            </a:r>
          </a:p>
          <a:p>
            <a:r>
              <a:rPr lang="en-GB" sz="1100" dirty="0">
                <a:latin typeface="Arial"/>
                <a:cs typeface="Arial"/>
              </a:rPr>
              <a:t>Creating notes can help an individual have the power over the information they need for themselves which is necessary for a student. Having a good system while taking notes allows an individual to select needed and useful information that can be written down in a structure of their own choice making it easier for them to understand. It stimulates the brain as it allows students to have a mind of their own while having to process all the information that is coming in their direction (Burns and Sinfield 2016). Likewise, The Open University (2022) indicates that note-taking is a crucial part of studying. Each individual is to have their own way of taking notes during classes suggesting there is no right or wrong way. Meanwhile, it is suggested that in order to have valid and clear notes, one should keep their notes shorts, direct and brief. This way, the only information that is being consumed are the core points being conveyed. The Imperial College of London (2022) agrees that each individual has their own preferable way when it comes to taking notes. While each person is different, the context of the notes is what will be useful and therefore, suggested that they are short and detailed but can also question any troubles that occur. The Open University (2022) offers suggestions on how to take notes effectively such as colour coordinating notes and keeping them in order and organized with files or dividers for example. Dartmouth College (2022) advises that it is helpful to have a reason and a goal when it comes to writing notes. The goal is what one wishes to capture from the lecture while the reason would be what one is hoping to achieve when one reaches the end of their note-taking. Equally, The Learning Centre (2022) advises that taking notes in lectures and classes can help widen listening skills and help one focus on the main aspects and understanding. </a:t>
            </a:r>
            <a:endParaRPr lang="en-GB" sz="1200"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0AFCA-740A-76C6-75C2-B43EE32A3D2E}"/>
              </a:ext>
            </a:extLst>
          </p:cNvPr>
          <p:cNvSpPr txBox="1"/>
          <p:nvPr/>
        </p:nvSpPr>
        <p:spPr>
          <a:xfrm>
            <a:off x="4843948" y="3629682"/>
            <a:ext cx="6841395" cy="2816156"/>
          </a:xfrm>
          <a:prstGeom prst="rect">
            <a:avLst/>
          </a:prstGeom>
          <a:noFill/>
          <a:ln w="28575">
            <a:solidFill>
              <a:srgbClr val="00B050"/>
            </a:solidFill>
          </a:ln>
        </p:spPr>
        <p:txBody>
          <a:bodyPr wrap="square" lIns="91440" tIns="45720" rIns="91440" bIns="45720" rtlCol="0" anchor="t">
            <a:spAutoFit/>
          </a:bodyPr>
          <a:lstStyle/>
          <a:p>
            <a:r>
              <a:rPr lang="en-GB" sz="1200" u="sng" dirty="0">
                <a:latin typeface="Arial"/>
                <a:cs typeface="Arial"/>
              </a:rPr>
              <a:t>Reflection</a:t>
            </a:r>
            <a:endParaRPr lang="en-US" dirty="0">
              <a:latin typeface="Calibri" panose="020F0502020204030204"/>
              <a:cs typeface="Calibri" panose="020F0502020204030204"/>
            </a:endParaRPr>
          </a:p>
          <a:p>
            <a:r>
              <a:rPr lang="en-US" sz="1100" dirty="0">
                <a:latin typeface="Arial"/>
                <a:cs typeface="Calibri"/>
              </a:rPr>
              <a:t>Price and Maier (2007) recommend that reflecting on your own work is practical as it deepens your understanding of the work being done. By working individually or collectively and allowing time afterwards to reflect can help develop skills and knowledge. As identified by Smale and Fowlie (2015), there are many different aspects as to why reflection is important such as understanding what has been taught, why it has been taught and how it all pieces together. It is suggested that one can spend too much time on trying to understand what has been taught which can lead to not using time effectively to reflect on the entirety the work. By taking the time to understand and perceive what one has learnt, it leads to deepening the development one can progress to in higher education (Smale and Fowlie 2015). As claimed by The University of People (2022), reflection is other known as persistently thinking and looking over all that been taught and learnt. The University of People (2022) refer to reflection as going over the situation and grasping its understanding in order to learn and progress ready for the future. It has been broken down into three stages by The University of People (2022) which include: being aware of what you are doing, seeking to progress within yourself and lastly to motivate yourself. The end goal of reflective thinking, in the opinion of The University of People (2022) is to practice self-reflection on a daily basis leading to it coming naturally in the hope of gaining a better experience when the situation occurs again.  </a:t>
            </a:r>
            <a:endParaRPr lang="en-US" dirty="0"/>
          </a:p>
        </p:txBody>
      </p:sp>
      <p:sp>
        <p:nvSpPr>
          <p:cNvPr id="11" name="TextBox 10">
            <a:extLst>
              <a:ext uri="{FF2B5EF4-FFF2-40B4-BE49-F238E27FC236}">
                <a16:creationId xmlns:a16="http://schemas.microsoft.com/office/drawing/2014/main" id="{886BD27C-7F67-5B7B-7563-92DC4D6E7755}"/>
              </a:ext>
            </a:extLst>
          </p:cNvPr>
          <p:cNvSpPr txBox="1"/>
          <p:nvPr/>
        </p:nvSpPr>
        <p:spPr>
          <a:xfrm>
            <a:off x="37520" y="5722355"/>
            <a:ext cx="4784578" cy="1123384"/>
          </a:xfrm>
          <a:prstGeom prst="rect">
            <a:avLst/>
          </a:prstGeom>
          <a:noFill/>
          <a:ln w="28575">
            <a:solidFill>
              <a:srgbClr val="CC2FA5"/>
            </a:solidFill>
          </a:ln>
        </p:spPr>
        <p:txBody>
          <a:bodyPr wrap="square" lIns="91440" tIns="45720" rIns="91440" bIns="45720" rtlCol="0" anchor="t">
            <a:spAutoFit/>
          </a:bodyPr>
          <a:lstStyle/>
          <a:p>
            <a:r>
              <a:rPr lang="en-GB" sz="1200" u="sng" dirty="0">
                <a:latin typeface="Arial" panose="020B0604020202020204" pitchFamily="34" charset="0"/>
                <a:cs typeface="Arial" panose="020B0604020202020204" pitchFamily="34" charset="0"/>
              </a:rPr>
              <a:t>Conclusion </a:t>
            </a:r>
          </a:p>
          <a:p>
            <a:r>
              <a:rPr lang="en-GB" sz="1100" dirty="0">
                <a:latin typeface="Arial"/>
                <a:cs typeface="Arial"/>
              </a:rPr>
              <a:t>To conclude my poster presentation, critical thinking is a fundamental aspect of learning and development as it can widen one's skills in academic learning and writing due to being able to be self-critical and being open to having different perspectives on your own views and others' views. Stated by The Queen Margaret University (2022), critical thinking is </a:t>
            </a:r>
          </a:p>
        </p:txBody>
      </p:sp>
      <p:sp>
        <p:nvSpPr>
          <p:cNvPr id="12" name="TextBox 11">
            <a:extLst>
              <a:ext uri="{FF2B5EF4-FFF2-40B4-BE49-F238E27FC236}">
                <a16:creationId xmlns:a16="http://schemas.microsoft.com/office/drawing/2014/main" id="{609844B3-124C-4CA9-6700-825D9B7107B7}"/>
              </a:ext>
            </a:extLst>
          </p:cNvPr>
          <p:cNvSpPr txBox="1"/>
          <p:nvPr/>
        </p:nvSpPr>
        <p:spPr>
          <a:xfrm>
            <a:off x="2534209" y="-87897"/>
            <a:ext cx="7123581" cy="646331"/>
          </a:xfrm>
          <a:prstGeom prst="rect">
            <a:avLst/>
          </a:prstGeom>
          <a:noFill/>
        </p:spPr>
        <p:txBody>
          <a:bodyPr wrap="square" rtlCol="0">
            <a:spAutoFit/>
          </a:bodyPr>
          <a:lstStyle/>
          <a:p>
            <a:pPr algn="ctr"/>
            <a:r>
              <a:rPr lang="en-GB" u="sng" dirty="0"/>
              <a:t>Skills and personal qualities that influence the development of critical thinking </a:t>
            </a:r>
          </a:p>
        </p:txBody>
      </p:sp>
      <p:sp>
        <p:nvSpPr>
          <p:cNvPr id="3" name="TextBox 2">
            <a:extLst>
              <a:ext uri="{FF2B5EF4-FFF2-40B4-BE49-F238E27FC236}">
                <a16:creationId xmlns:a16="http://schemas.microsoft.com/office/drawing/2014/main" id="{31848A96-C748-C90C-2BD6-A605E090A82C}"/>
              </a:ext>
            </a:extLst>
          </p:cNvPr>
          <p:cNvSpPr txBox="1"/>
          <p:nvPr/>
        </p:nvSpPr>
        <p:spPr>
          <a:xfrm>
            <a:off x="2685888" y="2565680"/>
            <a:ext cx="2158815" cy="3139321"/>
          </a:xfrm>
          <a:prstGeom prst="rect">
            <a:avLst/>
          </a:prstGeom>
          <a:noFill/>
          <a:ln w="28575">
            <a:solidFill>
              <a:schemeClr val="accent1">
                <a:lumMod val="60000"/>
                <a:lumOff val="40000"/>
              </a:schemeClr>
            </a:solidFill>
          </a:ln>
        </p:spPr>
        <p:txBody>
          <a:bodyPr wrap="square" rtlCol="0">
            <a:spAutoFit/>
          </a:bodyPr>
          <a:lstStyle/>
          <a:p>
            <a:r>
              <a:rPr lang="en-GB" sz="1100" dirty="0">
                <a:latin typeface="Arial" panose="020B0604020202020204" pitchFamily="34" charset="0"/>
                <a:cs typeface="Arial" panose="020B0604020202020204" pitchFamily="34" charset="0"/>
              </a:rPr>
              <a:t>The University of Sheffield (2022) states that time management is about constructing maintainable practices that can be carried through to the future. The University of Sheffield (2022) highlights that procrastination can influence anxiety and stress levels. Procrastination can be seen as a barrier when it comes to effective time management skills and can be difficult to overcome. Adding organisation while highlighting the most important tasks can help an individual reach their end goal. </a:t>
            </a:r>
            <a:endParaRPr lang="en-GB" sz="1100" dirty="0"/>
          </a:p>
        </p:txBody>
      </p:sp>
      <p:sp>
        <p:nvSpPr>
          <p:cNvPr id="2" name="TextBox 1">
            <a:extLst>
              <a:ext uri="{FF2B5EF4-FFF2-40B4-BE49-F238E27FC236}">
                <a16:creationId xmlns:a16="http://schemas.microsoft.com/office/drawing/2014/main" id="{AA39E633-2C2E-58F0-4405-4749C3FFC166}"/>
              </a:ext>
            </a:extLst>
          </p:cNvPr>
          <p:cNvSpPr txBox="1"/>
          <p:nvPr/>
        </p:nvSpPr>
        <p:spPr>
          <a:xfrm>
            <a:off x="-19793" y="0"/>
            <a:ext cx="2127661"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rPr>
              <a:t>Iola Evans (2218548) ECGE4005P</a:t>
            </a:r>
            <a:endParaRPr lang="en-US" dirty="0"/>
          </a:p>
        </p:txBody>
      </p:sp>
      <p:sp>
        <p:nvSpPr>
          <p:cNvPr id="8" name="TextBox 7">
            <a:extLst>
              <a:ext uri="{FF2B5EF4-FFF2-40B4-BE49-F238E27FC236}">
                <a16:creationId xmlns:a16="http://schemas.microsoft.com/office/drawing/2014/main" id="{05E41705-4AFB-1B3F-440C-215CD7D2F764}"/>
              </a:ext>
            </a:extLst>
          </p:cNvPr>
          <p:cNvSpPr txBox="1"/>
          <p:nvPr/>
        </p:nvSpPr>
        <p:spPr>
          <a:xfrm>
            <a:off x="4815973" y="6583947"/>
            <a:ext cx="6834604" cy="261610"/>
          </a:xfrm>
          <a:prstGeom prst="rect">
            <a:avLst/>
          </a:prstGeom>
          <a:noFill/>
          <a:ln w="28575">
            <a:solidFill>
              <a:srgbClr val="CC2FA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An everyday task to achieve constant self-improvement and gaining an automatic everyday skill. </a:t>
            </a:r>
            <a:endParaRPr lang="en-US" dirty="0"/>
          </a:p>
        </p:txBody>
      </p:sp>
    </p:spTree>
    <p:extLst>
      <p:ext uri="{BB962C8B-B14F-4D97-AF65-F5344CB8AC3E}">
        <p14:creationId xmlns:p14="http://schemas.microsoft.com/office/powerpoint/2010/main" val="1540924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2B2FA-F75A-70AB-6D38-A5E3B36BA472}"/>
              </a:ext>
            </a:extLst>
          </p:cNvPr>
          <p:cNvSpPr>
            <a:spLocks noGrp="1"/>
          </p:cNvSpPr>
          <p:nvPr>
            <p:ph type="title"/>
          </p:nvPr>
        </p:nvSpPr>
        <p:spPr>
          <a:xfrm>
            <a:off x="2673" y="-2507"/>
            <a:ext cx="1772654" cy="576932"/>
          </a:xfrm>
        </p:spPr>
        <p:txBody>
          <a:bodyPr>
            <a:normAutofit/>
          </a:bodyPr>
          <a:lstStyle/>
          <a:p>
            <a:r>
              <a:rPr lang="en-GB" sz="2000" u="sng" dirty="0">
                <a:latin typeface="Arial"/>
                <a:cs typeface="Calibri Light"/>
              </a:rPr>
              <a:t>Reference list</a:t>
            </a:r>
          </a:p>
        </p:txBody>
      </p:sp>
      <p:sp>
        <p:nvSpPr>
          <p:cNvPr id="3" name="Content Placeholder 2">
            <a:extLst>
              <a:ext uri="{FF2B5EF4-FFF2-40B4-BE49-F238E27FC236}">
                <a16:creationId xmlns:a16="http://schemas.microsoft.com/office/drawing/2014/main" id="{34486616-3349-D4D5-CDA4-1F07ACF5BC79}"/>
              </a:ext>
            </a:extLst>
          </p:cNvPr>
          <p:cNvSpPr>
            <a:spLocks noGrp="1"/>
          </p:cNvSpPr>
          <p:nvPr>
            <p:ph idx="1"/>
          </p:nvPr>
        </p:nvSpPr>
        <p:spPr>
          <a:xfrm>
            <a:off x="216568" y="816309"/>
            <a:ext cx="10515600" cy="4351338"/>
          </a:xfrm>
        </p:spPr>
        <p:txBody>
          <a:bodyPr vert="horz" lIns="91440" tIns="45720" rIns="91440" bIns="45720" rtlCol="0" anchor="t">
            <a:normAutofit fontScale="40000" lnSpcReduction="20000"/>
          </a:bodyPr>
          <a:lstStyle/>
          <a:p>
            <a:r>
              <a:rPr lang="en-GB" dirty="0">
                <a:latin typeface="Arial"/>
                <a:ea typeface="+mn-lt"/>
                <a:cs typeface="+mn-lt"/>
              </a:rPr>
              <a:t>Burns, T. and Sinfield, S. (2016) </a:t>
            </a:r>
            <a:r>
              <a:rPr lang="en-GB" i="1" dirty="0">
                <a:latin typeface="Arial"/>
                <a:ea typeface="+mn-lt"/>
                <a:cs typeface="+mn-lt"/>
              </a:rPr>
              <a:t>Essential Study Skills: The Complete Guide To Success At University. </a:t>
            </a:r>
            <a:r>
              <a:rPr lang="en-GB" dirty="0">
                <a:latin typeface="Arial"/>
                <a:ea typeface="+mn-lt"/>
                <a:cs typeface="+mn-lt"/>
              </a:rPr>
              <a:t>4th </a:t>
            </a:r>
            <a:r>
              <a:rPr lang="en-GB" dirty="0" err="1">
                <a:latin typeface="Arial"/>
                <a:ea typeface="+mn-lt"/>
                <a:cs typeface="+mn-lt"/>
              </a:rPr>
              <a:t>edn</a:t>
            </a:r>
            <a:r>
              <a:rPr lang="en-GB" dirty="0">
                <a:latin typeface="Arial"/>
                <a:ea typeface="+mn-lt"/>
                <a:cs typeface="+mn-lt"/>
              </a:rPr>
              <a:t>. London: SAGE Publications Limited. </a:t>
            </a:r>
            <a:endParaRPr lang="en-GB" dirty="0">
              <a:latin typeface="Arial"/>
              <a:cs typeface="Calibri" panose="020F0502020204030204"/>
            </a:endParaRPr>
          </a:p>
          <a:p>
            <a:r>
              <a:rPr lang="en-GB" dirty="0">
                <a:latin typeface="Arial"/>
                <a:ea typeface="+mn-lt"/>
                <a:cs typeface="+mn-lt"/>
              </a:rPr>
              <a:t>Cottrell, S. (2013) </a:t>
            </a:r>
            <a:r>
              <a:rPr lang="en-GB" i="1" dirty="0">
                <a:latin typeface="Arial"/>
                <a:ea typeface="+mn-lt"/>
                <a:cs typeface="+mn-lt"/>
              </a:rPr>
              <a:t>The Study Skills Handbook. </a:t>
            </a:r>
            <a:r>
              <a:rPr lang="en-GB" dirty="0">
                <a:latin typeface="Arial"/>
                <a:ea typeface="+mn-lt"/>
                <a:cs typeface="+mn-lt"/>
              </a:rPr>
              <a:t>4th </a:t>
            </a:r>
            <a:r>
              <a:rPr lang="en-GB" dirty="0" err="1">
                <a:latin typeface="Arial"/>
                <a:ea typeface="+mn-lt"/>
                <a:cs typeface="+mn-lt"/>
              </a:rPr>
              <a:t>edn</a:t>
            </a:r>
            <a:r>
              <a:rPr lang="en-GB" dirty="0">
                <a:latin typeface="Arial"/>
                <a:ea typeface="+mn-lt"/>
                <a:cs typeface="+mn-lt"/>
              </a:rPr>
              <a:t>. Hampshire: Palgrave Macmillian. </a:t>
            </a:r>
            <a:endParaRPr lang="en-GB" dirty="0">
              <a:latin typeface="Arial"/>
              <a:cs typeface="Arial"/>
            </a:endParaRPr>
          </a:p>
          <a:p>
            <a:r>
              <a:rPr lang="en-GB" dirty="0">
                <a:latin typeface="Arial"/>
                <a:ea typeface="+mn-lt"/>
                <a:cs typeface="+mn-lt"/>
              </a:rPr>
              <a:t>Dartmouth Academic Skills Centre (2022) </a:t>
            </a:r>
            <a:r>
              <a:rPr lang="en-GB" i="1" dirty="0">
                <a:latin typeface="Arial"/>
                <a:ea typeface="+mn-lt"/>
                <a:cs typeface="+mn-lt"/>
              </a:rPr>
              <a:t>Notetaking</a:t>
            </a:r>
            <a:r>
              <a:rPr lang="en-GB" dirty="0">
                <a:latin typeface="Arial"/>
                <a:ea typeface="+mn-lt"/>
                <a:cs typeface="+mn-lt"/>
              </a:rPr>
              <a:t>. Available at: </a:t>
            </a:r>
            <a:r>
              <a:rPr lang="en-GB" dirty="0">
                <a:latin typeface="Arial"/>
                <a:ea typeface="+mn-lt"/>
                <a:cs typeface="+mn-lt"/>
                <a:hlinkClick r:id="rId2"/>
              </a:rPr>
              <a:t>https://students.dartmouth.edu/academic-skills/learning-resources/listening-participation/notetaking</a:t>
            </a:r>
            <a:r>
              <a:rPr lang="en-GB" dirty="0">
                <a:latin typeface="Arial"/>
                <a:ea typeface="+mn-lt"/>
                <a:cs typeface="+mn-lt"/>
              </a:rPr>
              <a:t> (Accessed on: 23rd October 2022)</a:t>
            </a:r>
            <a:r>
              <a:rPr lang="en-US" dirty="0">
                <a:latin typeface="Arial"/>
                <a:ea typeface="+mn-lt"/>
                <a:cs typeface="+mn-lt"/>
              </a:rPr>
              <a:t> </a:t>
            </a:r>
            <a:endParaRPr lang="en-GB" dirty="0">
              <a:latin typeface="Arial"/>
              <a:cs typeface="Arial"/>
            </a:endParaRPr>
          </a:p>
          <a:p>
            <a:r>
              <a:rPr lang="en-GB" dirty="0">
                <a:latin typeface="Arial"/>
                <a:ea typeface="+mn-lt"/>
                <a:cs typeface="+mn-lt"/>
              </a:rPr>
              <a:t>Eales-Reynolds, L. et al (2013) </a:t>
            </a:r>
            <a:r>
              <a:rPr lang="en-GB" i="1" dirty="0">
                <a:latin typeface="Arial"/>
                <a:ea typeface="+mn-lt"/>
                <a:cs typeface="+mn-lt"/>
              </a:rPr>
              <a:t>Critical Thinking Skills for Education Students. </a:t>
            </a:r>
            <a:r>
              <a:rPr lang="en-GB" dirty="0">
                <a:latin typeface="Arial"/>
                <a:ea typeface="+mn-lt"/>
                <a:cs typeface="+mn-lt"/>
              </a:rPr>
              <a:t>2nd </a:t>
            </a:r>
            <a:r>
              <a:rPr lang="en-GB" dirty="0" err="1">
                <a:latin typeface="Arial"/>
                <a:ea typeface="+mn-lt"/>
                <a:cs typeface="+mn-lt"/>
              </a:rPr>
              <a:t>edn</a:t>
            </a:r>
            <a:r>
              <a:rPr lang="en-GB" dirty="0">
                <a:latin typeface="Arial"/>
                <a:ea typeface="+mn-lt"/>
                <a:cs typeface="+mn-lt"/>
              </a:rPr>
              <a:t>. London: Learning Matters Limited. </a:t>
            </a:r>
            <a:endParaRPr lang="en-GB" dirty="0">
              <a:latin typeface="Arial"/>
              <a:cs typeface="Arial"/>
            </a:endParaRPr>
          </a:p>
          <a:p>
            <a:r>
              <a:rPr lang="en-GB" dirty="0">
                <a:latin typeface="Arial"/>
                <a:ea typeface="+mn-lt"/>
                <a:cs typeface="+mn-lt"/>
              </a:rPr>
              <a:t>Hopkins, D. and Reid, T. (2018) </a:t>
            </a:r>
            <a:r>
              <a:rPr lang="en-GB" i="1" dirty="0">
                <a:latin typeface="Arial"/>
                <a:ea typeface="+mn-lt"/>
                <a:cs typeface="+mn-lt"/>
              </a:rPr>
              <a:t>The Academic Skills Handbook. </a:t>
            </a:r>
            <a:r>
              <a:rPr lang="en-GB" dirty="0">
                <a:latin typeface="Arial"/>
                <a:ea typeface="+mn-lt"/>
                <a:cs typeface="+mn-lt"/>
              </a:rPr>
              <a:t>London: SAGE Publications Limited. </a:t>
            </a:r>
            <a:r>
              <a:rPr lang="en-US" dirty="0">
                <a:latin typeface="Arial"/>
                <a:ea typeface="+mn-lt"/>
                <a:cs typeface="+mn-lt"/>
              </a:rPr>
              <a:t> </a:t>
            </a:r>
            <a:endParaRPr lang="en-GB" dirty="0">
              <a:latin typeface="Arial"/>
              <a:cs typeface="Arial"/>
            </a:endParaRPr>
          </a:p>
          <a:p>
            <a:r>
              <a:rPr lang="en-GB" dirty="0">
                <a:latin typeface="Arial"/>
                <a:ea typeface="+mn-lt"/>
                <a:cs typeface="+mn-lt"/>
              </a:rPr>
              <a:t>Imperial College London (2022) </a:t>
            </a:r>
            <a:r>
              <a:rPr lang="en-GB" i="1" dirty="0">
                <a:latin typeface="Arial"/>
                <a:ea typeface="+mn-lt"/>
                <a:cs typeface="+mn-lt"/>
              </a:rPr>
              <a:t>Effective Note-Taking. </a:t>
            </a:r>
            <a:r>
              <a:rPr lang="en-GB" dirty="0">
                <a:latin typeface="Arial"/>
                <a:ea typeface="+mn-lt"/>
                <a:cs typeface="+mn-lt"/>
              </a:rPr>
              <a:t>Available at: </a:t>
            </a:r>
            <a:r>
              <a:rPr lang="en-GB" dirty="0">
                <a:latin typeface="Arial"/>
                <a:ea typeface="+mn-lt"/>
                <a:cs typeface="+mn-lt"/>
                <a:hlinkClick r:id="rId3"/>
              </a:rPr>
              <a:t>https://www.imperial.ac.uk/students/success-guide/ug/effective-study/in-class-and-in-lectures/effective-note-taking/</a:t>
            </a:r>
            <a:r>
              <a:rPr lang="en-GB" dirty="0">
                <a:latin typeface="Arial"/>
                <a:ea typeface="+mn-lt"/>
                <a:cs typeface="+mn-lt"/>
              </a:rPr>
              <a:t> (Accessed on: 23rd October 2022)</a:t>
            </a:r>
            <a:r>
              <a:rPr lang="en-US" dirty="0">
                <a:latin typeface="Arial"/>
                <a:ea typeface="+mn-lt"/>
                <a:cs typeface="+mn-lt"/>
              </a:rPr>
              <a:t> </a:t>
            </a:r>
            <a:endParaRPr lang="en-GB" dirty="0">
              <a:latin typeface="Arial"/>
              <a:cs typeface="Arial"/>
            </a:endParaRPr>
          </a:p>
          <a:p>
            <a:r>
              <a:rPr lang="en-GB" dirty="0">
                <a:latin typeface="Arial"/>
                <a:ea typeface="+mn-lt"/>
                <a:cs typeface="+mn-lt"/>
              </a:rPr>
              <a:t>Smale, B. and Fowlie. (2016) </a:t>
            </a:r>
            <a:r>
              <a:rPr lang="en-GB" i="1" dirty="0">
                <a:latin typeface="Arial"/>
                <a:ea typeface="+mn-lt"/>
                <a:cs typeface="+mn-lt"/>
              </a:rPr>
              <a:t>How To Succeed at University: An Essential Guide to Academic Skills, Personal Development and Employability. </a:t>
            </a:r>
            <a:r>
              <a:rPr lang="en-GB" dirty="0">
                <a:latin typeface="Arial"/>
                <a:ea typeface="+mn-lt"/>
                <a:cs typeface="+mn-lt"/>
              </a:rPr>
              <a:t>2nd </a:t>
            </a:r>
            <a:r>
              <a:rPr lang="en-GB" dirty="0" err="1">
                <a:latin typeface="Arial"/>
                <a:ea typeface="+mn-lt"/>
                <a:cs typeface="+mn-lt"/>
              </a:rPr>
              <a:t>edn</a:t>
            </a:r>
            <a:r>
              <a:rPr lang="en-GB" dirty="0">
                <a:latin typeface="Arial"/>
                <a:ea typeface="+mn-lt"/>
                <a:cs typeface="+mn-lt"/>
              </a:rPr>
              <a:t>. London: SAGE Publications Limited.</a:t>
            </a:r>
            <a:r>
              <a:rPr lang="en-US" dirty="0">
                <a:latin typeface="Arial"/>
                <a:ea typeface="+mn-lt"/>
                <a:cs typeface="+mn-lt"/>
              </a:rPr>
              <a:t> </a:t>
            </a:r>
            <a:endParaRPr lang="en-GB" dirty="0">
              <a:latin typeface="Arial"/>
              <a:cs typeface="Arial"/>
            </a:endParaRPr>
          </a:p>
          <a:p>
            <a:r>
              <a:rPr lang="en-GB" dirty="0">
                <a:latin typeface="Arial"/>
                <a:ea typeface="+mn-lt"/>
                <a:cs typeface="+mn-lt"/>
              </a:rPr>
              <a:t>The Open University (2022) </a:t>
            </a:r>
            <a:r>
              <a:rPr lang="en-GB" i="1" dirty="0">
                <a:latin typeface="Arial"/>
                <a:ea typeface="+mn-lt"/>
                <a:cs typeface="+mn-lt"/>
              </a:rPr>
              <a:t>Note Taking Techniques. </a:t>
            </a:r>
            <a:r>
              <a:rPr lang="en-GB" dirty="0">
                <a:latin typeface="Arial"/>
                <a:ea typeface="+mn-lt"/>
                <a:cs typeface="+mn-lt"/>
              </a:rPr>
              <a:t>Available at </a:t>
            </a:r>
            <a:r>
              <a:rPr lang="en-GB" dirty="0">
                <a:latin typeface="Arial"/>
                <a:ea typeface="+mn-lt"/>
                <a:cs typeface="+mn-lt"/>
                <a:hlinkClick r:id="rId4"/>
              </a:rPr>
              <a:t>https://help.open.ac.uk/notetaking-techniques</a:t>
            </a:r>
            <a:r>
              <a:rPr lang="en-GB" dirty="0">
                <a:latin typeface="Arial"/>
                <a:ea typeface="+mn-lt"/>
                <a:cs typeface="+mn-lt"/>
              </a:rPr>
              <a:t>  (Accessed on: 23rd October 2022)</a:t>
            </a:r>
            <a:r>
              <a:rPr lang="en-US" dirty="0">
                <a:latin typeface="Arial"/>
                <a:ea typeface="+mn-lt"/>
                <a:cs typeface="+mn-lt"/>
              </a:rPr>
              <a:t> </a:t>
            </a:r>
            <a:endParaRPr lang="en-GB" dirty="0">
              <a:latin typeface="Arial"/>
              <a:cs typeface="Arial"/>
            </a:endParaRPr>
          </a:p>
          <a:p>
            <a:r>
              <a:rPr lang="en-GB" dirty="0">
                <a:latin typeface="Arial"/>
                <a:ea typeface="+mn-lt"/>
                <a:cs typeface="+mn-lt"/>
              </a:rPr>
              <a:t>The University of North Carolina at Chapel Hill (2022) </a:t>
            </a:r>
            <a:r>
              <a:rPr lang="en-GB" i="1" dirty="0">
                <a:latin typeface="Arial"/>
                <a:ea typeface="+mn-lt"/>
                <a:cs typeface="+mn-lt"/>
              </a:rPr>
              <a:t>Effective Note Taking in Class. </a:t>
            </a:r>
            <a:r>
              <a:rPr lang="en-GB" dirty="0">
                <a:latin typeface="Arial"/>
                <a:ea typeface="+mn-lt"/>
                <a:cs typeface="+mn-lt"/>
              </a:rPr>
              <a:t>Available at: </a:t>
            </a:r>
            <a:r>
              <a:rPr lang="en-GB" dirty="0">
                <a:latin typeface="Arial"/>
                <a:ea typeface="+mn-lt"/>
                <a:cs typeface="+mn-lt"/>
                <a:hlinkClick r:id="rId5"/>
              </a:rPr>
              <a:t>https://learningcenter.unc.edu/tips-and-tools/effective-note-taking-in-class/</a:t>
            </a:r>
            <a:r>
              <a:rPr lang="en-GB" dirty="0">
                <a:latin typeface="Arial"/>
                <a:ea typeface="+mn-lt"/>
                <a:cs typeface="+mn-lt"/>
              </a:rPr>
              <a:t> (Accessed on: 23rd October 2022)</a:t>
            </a:r>
            <a:r>
              <a:rPr lang="en-US" dirty="0">
                <a:latin typeface="Arial"/>
                <a:ea typeface="+mn-lt"/>
                <a:cs typeface="+mn-lt"/>
              </a:rPr>
              <a:t> </a:t>
            </a:r>
            <a:endParaRPr lang="en-GB" dirty="0">
              <a:latin typeface="Arial"/>
              <a:cs typeface="Arial"/>
            </a:endParaRPr>
          </a:p>
          <a:p>
            <a:r>
              <a:rPr lang="en-GB" dirty="0">
                <a:latin typeface="Arial"/>
                <a:ea typeface="+mn-lt"/>
                <a:cs typeface="+mn-lt"/>
              </a:rPr>
              <a:t>The University of People (2022) </a:t>
            </a:r>
            <a:r>
              <a:rPr lang="en-GB" i="1" dirty="0">
                <a:latin typeface="Arial"/>
                <a:ea typeface="+mn-lt"/>
                <a:cs typeface="+mn-lt"/>
              </a:rPr>
              <a:t>Reflective Thinking: What Really Matters. </a:t>
            </a:r>
            <a:r>
              <a:rPr lang="en-GB" dirty="0">
                <a:latin typeface="Arial"/>
                <a:ea typeface="+mn-lt"/>
                <a:cs typeface="+mn-lt"/>
              </a:rPr>
              <a:t>Available at: </a:t>
            </a:r>
            <a:r>
              <a:rPr lang="en-GB" dirty="0">
                <a:latin typeface="Arial"/>
                <a:ea typeface="+mn-lt"/>
                <a:cs typeface="+mn-lt"/>
                <a:hlinkClick r:id="rId6"/>
              </a:rPr>
              <a:t>https://www.uopeople.edu/blog/reflective-thinking/ </a:t>
            </a:r>
            <a:r>
              <a:rPr lang="en-GB" dirty="0">
                <a:latin typeface="Arial"/>
                <a:ea typeface="+mn-lt"/>
                <a:cs typeface="+mn-lt"/>
              </a:rPr>
              <a:t>(Accessed on 25th October 2022) </a:t>
            </a:r>
            <a:endParaRPr lang="en-GB" dirty="0">
              <a:latin typeface="Arial"/>
              <a:cs typeface="Arial"/>
            </a:endParaRPr>
          </a:p>
          <a:p>
            <a:r>
              <a:rPr lang="en-GB" dirty="0">
                <a:latin typeface="Arial"/>
                <a:ea typeface="+mn-lt"/>
                <a:cs typeface="+mn-lt"/>
              </a:rPr>
              <a:t>The University of Sheffield (2022) </a:t>
            </a:r>
            <a:r>
              <a:rPr lang="en-GB" i="1" dirty="0">
                <a:latin typeface="Arial"/>
                <a:ea typeface="+mn-lt"/>
                <a:cs typeface="+mn-lt"/>
              </a:rPr>
              <a:t>Time Management. </a:t>
            </a:r>
            <a:r>
              <a:rPr lang="en-GB" dirty="0">
                <a:latin typeface="Arial"/>
                <a:ea typeface="+mn-lt"/>
                <a:cs typeface="+mn-lt"/>
              </a:rPr>
              <a:t>Available at </a:t>
            </a:r>
            <a:r>
              <a:rPr lang="en-GB" dirty="0">
                <a:latin typeface="Arial"/>
                <a:ea typeface="+mn-lt"/>
                <a:cs typeface="+mn-lt"/>
                <a:hlinkClick r:id="rId7"/>
              </a:rPr>
              <a:t>https://www.sheffield.ac.uk/academic-skills/study-skills-online/time-management </a:t>
            </a:r>
            <a:r>
              <a:rPr lang="en-GB" dirty="0">
                <a:latin typeface="Arial"/>
                <a:ea typeface="+mn-lt"/>
                <a:cs typeface="+mn-lt"/>
              </a:rPr>
              <a:t>(Accessed on: 23rd October 2022)</a:t>
            </a:r>
            <a:r>
              <a:rPr lang="en-US" dirty="0">
                <a:latin typeface="Arial"/>
                <a:ea typeface="+mn-lt"/>
                <a:cs typeface="+mn-lt"/>
              </a:rPr>
              <a:t> </a:t>
            </a:r>
            <a:endParaRPr lang="en-GB" dirty="0">
              <a:latin typeface="Arial"/>
              <a:cs typeface="Arial"/>
            </a:endParaRPr>
          </a:p>
          <a:p>
            <a:r>
              <a:rPr lang="en-GB" dirty="0">
                <a:latin typeface="Arial"/>
                <a:ea typeface="+mn-lt"/>
                <a:cs typeface="+mn-lt"/>
              </a:rPr>
              <a:t>The Queen Margaret University (2022)</a:t>
            </a:r>
            <a:r>
              <a:rPr lang="en-GB" i="1" dirty="0">
                <a:latin typeface="Arial"/>
                <a:ea typeface="+mn-lt"/>
                <a:cs typeface="+mn-lt"/>
              </a:rPr>
              <a:t> QMU</a:t>
            </a:r>
            <a:r>
              <a:rPr lang="en-GB" dirty="0">
                <a:latin typeface="Arial"/>
                <a:ea typeface="+mn-lt"/>
                <a:cs typeface="+mn-lt"/>
              </a:rPr>
              <a:t> </a:t>
            </a:r>
            <a:r>
              <a:rPr lang="en-GB" i="1" dirty="0">
                <a:latin typeface="Arial"/>
                <a:ea typeface="+mn-lt"/>
                <a:cs typeface="+mn-lt"/>
              </a:rPr>
              <a:t>Guidelines Critical Thinking. </a:t>
            </a:r>
            <a:r>
              <a:rPr lang="en-GB" dirty="0">
                <a:latin typeface="Arial"/>
                <a:ea typeface="+mn-lt"/>
                <a:cs typeface="+mn-lt"/>
              </a:rPr>
              <a:t>Available at: </a:t>
            </a:r>
            <a:r>
              <a:rPr lang="en-GB" dirty="0">
                <a:latin typeface="Arial"/>
                <a:ea typeface="+mn-lt"/>
                <a:cs typeface="+mn-lt"/>
                <a:hlinkClick r:id="rId8"/>
              </a:rPr>
              <a:t>https://www.qmu.ac.uk/study-here/student-services/effective-learning-service-els/qmu-guidelines-critical-thinking/</a:t>
            </a:r>
            <a:r>
              <a:rPr lang="en-GB" dirty="0">
                <a:latin typeface="Arial"/>
                <a:ea typeface="+mn-lt"/>
                <a:cs typeface="+mn-lt"/>
              </a:rPr>
              <a:t> (Accessed on: 25th October 2022)</a:t>
            </a:r>
          </a:p>
          <a:p>
            <a:r>
              <a:rPr lang="en-GB" dirty="0">
                <a:latin typeface="Arial"/>
                <a:ea typeface="+mn-lt"/>
                <a:cs typeface="+mn-lt"/>
              </a:rPr>
              <a:t>UWTSD Harvard Referencing Guide</a:t>
            </a:r>
            <a:endParaRPr lang="en-GB" dirty="0">
              <a:latin typeface="Calibri" panose="020F0502020204030204"/>
              <a:cs typeface="Calibri" panose="020F0502020204030204"/>
            </a:endParaRPr>
          </a:p>
          <a:p>
            <a:endParaRPr lang="en-GB" dirty="0">
              <a:cs typeface="Calibri"/>
            </a:endParaRPr>
          </a:p>
        </p:txBody>
      </p:sp>
    </p:spTree>
    <p:extLst>
      <p:ext uri="{BB962C8B-B14F-4D97-AF65-F5344CB8AC3E}">
        <p14:creationId xmlns:p14="http://schemas.microsoft.com/office/powerpoint/2010/main" val="22101416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5" ma:contentTypeDescription="Create a new document." ma:contentTypeScope="" ma:versionID="1129be85e8dc52590581cf3c3ab4aebe">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8448eb5b3d6ca998fd3c5cd27ce2aba3"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90DB461-F00F-48A5-90F5-05ECB9D6BD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6FEF9D0-4785-4BA1-A361-6E74C702B62C}">
  <ds:schemaRefs>
    <ds:schemaRef ds:uri="http://schemas.microsoft.com/sharepoint/v3/contenttype/forms"/>
  </ds:schemaRefs>
</ds:datastoreItem>
</file>

<file path=customXml/itemProps3.xml><?xml version="1.0" encoding="utf-8"?>
<ds:datastoreItem xmlns:ds="http://schemas.openxmlformats.org/officeDocument/2006/customXml" ds:itemID="{1A701F62-D85A-4C2F-BCDC-D861ED09B381}">
  <ds:schemaRefs>
    <ds:schemaRef ds:uri="http://purl.org/dc/dcmitype/"/>
    <ds:schemaRef ds:uri="http://schemas.microsoft.com/office/2006/documentManagement/types"/>
    <ds:schemaRef ds:uri="http://purl.org/dc/elements/1.1/"/>
    <ds:schemaRef ds:uri="da3f2772-8f1e-4acb-bd98-3a0ee892f48a"/>
    <ds:schemaRef ds:uri="http://purl.org/dc/terms/"/>
    <ds:schemaRef ds:uri="http://schemas.microsoft.com/office/infopath/2007/PartnerControls"/>
    <ds:schemaRef ds:uri="http://www.w3.org/XML/1998/namespace"/>
    <ds:schemaRef ds:uri="http://schemas.openxmlformats.org/package/2006/metadata/core-properties"/>
    <ds:schemaRef ds:uri="0cb976d4-72d8-43fd-a100-21d54766e95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356</TotalTime>
  <Words>1489</Words>
  <Application>Microsoft Office PowerPoint</Application>
  <PresentationFormat>Widescreen</PresentationFormat>
  <Paragraphs>28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 Evans</dc:creator>
  <cp:lastModifiedBy>Iola Evans (2218548)</cp:lastModifiedBy>
  <cp:revision>613</cp:revision>
  <dcterms:created xsi:type="dcterms:W3CDTF">2022-10-23T16:49:27Z</dcterms:created>
  <dcterms:modified xsi:type="dcterms:W3CDTF">2022-10-28T08:33:41Z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