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sldIdLst>
    <p:sldId id="256" r:id="rId5"/>
    <p:sldId id="433" r:id="rId6"/>
    <p:sldId id="442" r:id="rId7"/>
    <p:sldId id="425" r:id="rId8"/>
    <p:sldId id="429" r:id="rId9"/>
    <p:sldId id="257" r:id="rId10"/>
    <p:sldId id="276" r:id="rId11"/>
    <p:sldId id="260" r:id="rId12"/>
    <p:sldId id="258" r:id="rId13"/>
    <p:sldId id="441" r:id="rId14"/>
    <p:sldId id="428" r:id="rId15"/>
    <p:sldId id="453" r:id="rId16"/>
    <p:sldId id="452" r:id="rId17"/>
    <p:sldId id="454" r:id="rId18"/>
    <p:sldId id="431" r:id="rId19"/>
    <p:sldId id="445" r:id="rId20"/>
    <p:sldId id="436" r:id="rId21"/>
    <p:sldId id="435" r:id="rId22"/>
    <p:sldId id="437" r:id="rId23"/>
    <p:sldId id="455" r:id="rId24"/>
    <p:sldId id="421" r:id="rId25"/>
    <p:sldId id="456" r:id="rId26"/>
    <p:sldId id="458" r:id="rId27"/>
    <p:sldId id="459" r:id="rId28"/>
    <p:sldId id="460" r:id="rId29"/>
    <p:sldId id="461" r:id="rId30"/>
    <p:sldId id="462" r:id="rId31"/>
    <p:sldId id="468" r:id="rId32"/>
    <p:sldId id="464" r:id="rId33"/>
    <p:sldId id="465" r:id="rId34"/>
    <p:sldId id="466" r:id="rId35"/>
    <p:sldId id="467" r:id="rId36"/>
  </p:sldIdLst>
  <p:sldSz cx="12192000" cy="6858000"/>
  <p:notesSz cx="688181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a Mata" initials="MM" lastIdx="3" clrIdx="0">
    <p:extLst>
      <p:ext uri="{19B8F6BF-5375-455C-9EA6-DF929625EA0E}">
        <p15:presenceInfo xmlns:p15="http://schemas.microsoft.com/office/powerpoint/2012/main" userId="S::m.mata@uwtsd.ac.uk::9fdc7529-043f-4784-95c8-5c8f4e22c06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18" autoAdjust="0"/>
    <p:restoredTop sz="83117" autoAdjust="0"/>
  </p:normalViewPr>
  <p:slideViewPr>
    <p:cSldViewPr snapToGrid="0">
      <p:cViewPr varScale="1">
        <p:scale>
          <a:sx n="41" d="100"/>
          <a:sy n="41" d="100"/>
        </p:scale>
        <p:origin x="1186" y="43"/>
      </p:cViewPr>
      <p:guideLst/>
    </p:cSldViewPr>
  </p:slideViewPr>
  <p:outlineViewPr>
    <p:cViewPr>
      <p:scale>
        <a:sx n="33" d="100"/>
        <a:sy n="33" d="100"/>
      </p:scale>
      <p:origin x="0" y="-250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1.xml.rels><?xml version="1.0" encoding="UTF-8" standalone="yes"?>
<Relationships xmlns="http://schemas.openxmlformats.org/package/2006/relationships"><Relationship Id="rId1" Type="http://schemas.openxmlformats.org/officeDocument/2006/relationships/hyperlink" Target="https://youtu.be/gwyqT7rcCYk" TargetMode="External"/></Relationships>
</file>

<file path=ppt/diagrams/_rels/data2.xml.rels><?xml version="1.0" encoding="UTF-8" standalone="yes"?>
<Relationships xmlns="http://schemas.openxmlformats.org/package/2006/relationships"><Relationship Id="rId1" Type="http://schemas.openxmlformats.org/officeDocument/2006/relationships/hyperlink" Target="https://www.jesip.org.uk/doctrine" TargetMode="External"/></Relationships>
</file>

<file path=ppt/diagrams/_rels/data3.xml.rels><?xml version="1.0" encoding="UTF-8" standalone="yes"?>
<Relationships xmlns="http://schemas.openxmlformats.org/package/2006/relationships"><Relationship Id="rId2" Type="http://schemas.openxmlformats.org/officeDocument/2006/relationships/hyperlink" Target="https://www.youtube.com/watch?v=oykRby9PKml" TargetMode="External"/><Relationship Id="rId1" Type="http://schemas.openxmlformats.org/officeDocument/2006/relationships/hyperlink" Target="https://www.bbc.co.uk/news/uk-england-merseyside-59346012"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youtu.be/gwyqT7rcCYk"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jesip.org.uk/doctrine" TargetMode="External"/></Relationships>
</file>

<file path=ppt/diagrams/_rels/drawing3.xml.rels><?xml version="1.0" encoding="UTF-8" standalone="yes"?>
<Relationships xmlns="http://schemas.openxmlformats.org/package/2006/relationships"><Relationship Id="rId2" Type="http://schemas.openxmlformats.org/officeDocument/2006/relationships/hyperlink" Target="https://www.youtube.com/watch?v=oykRby9PKml" TargetMode="External"/><Relationship Id="rId1" Type="http://schemas.openxmlformats.org/officeDocument/2006/relationships/hyperlink" Target="https://www.bbc.co.uk/news/uk-england-merseyside-59346012"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266D7-6BFD-4BC0-89B0-CED8A92A35A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9DC5A74-6CD9-4100-9A9E-5286E2B5E70E}">
      <dgm:prSet/>
      <dgm:spPr/>
      <dgm:t>
        <a:bodyPr/>
        <a:lstStyle/>
        <a:p>
          <a:r>
            <a:rPr lang="en-GB" dirty="0"/>
            <a:t>Example of a Terrorist Attack:</a:t>
          </a:r>
          <a:endParaRPr lang="en-US" dirty="0"/>
        </a:p>
      </dgm:t>
    </dgm:pt>
    <dgm:pt modelId="{FC6213BE-5376-4E0B-B9B1-08310B67FE4E}" type="parTrans" cxnId="{EC1CF806-BDC4-4310-93C1-5EF930A73454}">
      <dgm:prSet/>
      <dgm:spPr/>
      <dgm:t>
        <a:bodyPr/>
        <a:lstStyle/>
        <a:p>
          <a:endParaRPr lang="en-US"/>
        </a:p>
      </dgm:t>
    </dgm:pt>
    <dgm:pt modelId="{60C839DD-B302-47E5-9C5F-0018DE666943}" type="sibTrans" cxnId="{EC1CF806-BDC4-4310-93C1-5EF930A73454}">
      <dgm:prSet/>
      <dgm:spPr/>
      <dgm:t>
        <a:bodyPr/>
        <a:lstStyle/>
        <a:p>
          <a:endParaRPr lang="en-US"/>
        </a:p>
      </dgm:t>
    </dgm:pt>
    <dgm:pt modelId="{0A81CB53-6AB3-4568-8C55-FB5ABDFC9B29}">
      <dgm:prSet/>
      <dgm:spPr/>
      <dgm:t>
        <a:bodyPr/>
        <a:lstStyle/>
        <a:p>
          <a:r>
            <a:rPr lang="en-GB" dirty="0"/>
            <a:t>London Bombings (7/7) 7 July 2005</a:t>
          </a:r>
          <a:endParaRPr lang="en-US" dirty="0"/>
        </a:p>
      </dgm:t>
    </dgm:pt>
    <dgm:pt modelId="{AA186CDD-C17A-4854-A6C3-6442998455F5}" type="parTrans" cxnId="{1531A6BC-A196-40F7-91F4-995CB118FF86}">
      <dgm:prSet/>
      <dgm:spPr/>
      <dgm:t>
        <a:bodyPr/>
        <a:lstStyle/>
        <a:p>
          <a:endParaRPr lang="en-US"/>
        </a:p>
      </dgm:t>
    </dgm:pt>
    <dgm:pt modelId="{F4D46B47-9075-459E-ACD8-E5485E845C81}" type="sibTrans" cxnId="{1531A6BC-A196-40F7-91F4-995CB118FF86}">
      <dgm:prSet/>
      <dgm:spPr/>
      <dgm:t>
        <a:bodyPr/>
        <a:lstStyle/>
        <a:p>
          <a:endParaRPr lang="en-US"/>
        </a:p>
      </dgm:t>
    </dgm:pt>
    <dgm:pt modelId="{8DF2F771-594D-4D68-B81A-F22F819BEAFA}">
      <dgm:prSet/>
      <dgm:spPr/>
      <dgm:t>
        <a:bodyPr/>
        <a:lstStyle/>
        <a:p>
          <a:r>
            <a:rPr lang="en-GB" dirty="0">
              <a:hlinkClick xmlns:r="http://schemas.openxmlformats.org/officeDocument/2006/relationships" r:id="rId1"/>
            </a:rPr>
            <a:t>London 7/7 attacks: How the day unfolded</a:t>
          </a:r>
          <a:endParaRPr lang="en-US" dirty="0"/>
        </a:p>
      </dgm:t>
    </dgm:pt>
    <dgm:pt modelId="{F20636EF-9062-42CB-99D9-E26641056888}" type="parTrans" cxnId="{60D14FFF-3C25-40A7-AD60-F50BE730E260}">
      <dgm:prSet/>
      <dgm:spPr/>
      <dgm:t>
        <a:bodyPr/>
        <a:lstStyle/>
        <a:p>
          <a:endParaRPr lang="en-US"/>
        </a:p>
      </dgm:t>
    </dgm:pt>
    <dgm:pt modelId="{2D8D25A3-66A8-4B84-A296-D711D57A3D6F}" type="sibTrans" cxnId="{60D14FFF-3C25-40A7-AD60-F50BE730E260}">
      <dgm:prSet/>
      <dgm:spPr/>
      <dgm:t>
        <a:bodyPr/>
        <a:lstStyle/>
        <a:p>
          <a:endParaRPr lang="en-US"/>
        </a:p>
      </dgm:t>
    </dgm:pt>
    <dgm:pt modelId="{D2F765B4-E2AF-48AB-A856-DE7E209BEBB2}">
      <dgm:prSet/>
      <dgm:spPr/>
      <dgm:t>
        <a:bodyPr/>
        <a:lstStyle/>
        <a:p>
          <a:r>
            <a:rPr lang="en-GB" dirty="0"/>
            <a:t>Link length: 3.42 minutes</a:t>
          </a:r>
          <a:endParaRPr lang="en-US" dirty="0"/>
        </a:p>
      </dgm:t>
    </dgm:pt>
    <dgm:pt modelId="{08BF25C9-4E86-469F-90C2-C5DA78DD8D1B}" type="parTrans" cxnId="{A69008B0-CD43-4EE2-ABFA-831FFA7BD509}">
      <dgm:prSet/>
      <dgm:spPr/>
      <dgm:t>
        <a:bodyPr/>
        <a:lstStyle/>
        <a:p>
          <a:endParaRPr lang="en-US"/>
        </a:p>
      </dgm:t>
    </dgm:pt>
    <dgm:pt modelId="{2D56FD9C-F8BE-4D5B-BD24-418FFD9B260F}" type="sibTrans" cxnId="{A69008B0-CD43-4EE2-ABFA-831FFA7BD509}">
      <dgm:prSet/>
      <dgm:spPr/>
      <dgm:t>
        <a:bodyPr/>
        <a:lstStyle/>
        <a:p>
          <a:endParaRPr lang="en-US"/>
        </a:p>
      </dgm:t>
    </dgm:pt>
    <dgm:pt modelId="{B4D0A855-962D-42AF-B4BC-A535AD0C66BC}" type="pres">
      <dgm:prSet presAssocID="{3A1266D7-6BFD-4BC0-89B0-CED8A92A35A1}" presName="vert0" presStyleCnt="0">
        <dgm:presLayoutVars>
          <dgm:dir/>
          <dgm:animOne val="branch"/>
          <dgm:animLvl val="lvl"/>
        </dgm:presLayoutVars>
      </dgm:prSet>
      <dgm:spPr/>
    </dgm:pt>
    <dgm:pt modelId="{A98A9A6A-7879-4B75-BA7D-12DBD40A5C73}" type="pres">
      <dgm:prSet presAssocID="{89DC5A74-6CD9-4100-9A9E-5286E2B5E70E}" presName="thickLine" presStyleLbl="alignNode1" presStyleIdx="0" presStyleCnt="4"/>
      <dgm:spPr/>
    </dgm:pt>
    <dgm:pt modelId="{B2E0C425-B840-4315-9A8F-351DF69F6E6C}" type="pres">
      <dgm:prSet presAssocID="{89DC5A74-6CD9-4100-9A9E-5286E2B5E70E}" presName="horz1" presStyleCnt="0"/>
      <dgm:spPr/>
    </dgm:pt>
    <dgm:pt modelId="{D706D627-76B8-47C3-B992-1033F8231CFC}" type="pres">
      <dgm:prSet presAssocID="{89DC5A74-6CD9-4100-9A9E-5286E2B5E70E}" presName="tx1" presStyleLbl="revTx" presStyleIdx="0" presStyleCnt="4"/>
      <dgm:spPr/>
    </dgm:pt>
    <dgm:pt modelId="{7CEFF849-C0B0-4937-8AEB-3A3B6B7D7B81}" type="pres">
      <dgm:prSet presAssocID="{89DC5A74-6CD9-4100-9A9E-5286E2B5E70E}" presName="vert1" presStyleCnt="0"/>
      <dgm:spPr/>
    </dgm:pt>
    <dgm:pt modelId="{395180B3-88E9-43F3-B28C-D8E7A4C1F6E0}" type="pres">
      <dgm:prSet presAssocID="{0A81CB53-6AB3-4568-8C55-FB5ABDFC9B29}" presName="thickLine" presStyleLbl="alignNode1" presStyleIdx="1" presStyleCnt="4"/>
      <dgm:spPr/>
    </dgm:pt>
    <dgm:pt modelId="{77DF7EA8-9026-4ABD-BC3E-72A94746F2B4}" type="pres">
      <dgm:prSet presAssocID="{0A81CB53-6AB3-4568-8C55-FB5ABDFC9B29}" presName="horz1" presStyleCnt="0"/>
      <dgm:spPr/>
    </dgm:pt>
    <dgm:pt modelId="{D20DF09B-37F4-418D-9C5A-043C08D447E9}" type="pres">
      <dgm:prSet presAssocID="{0A81CB53-6AB3-4568-8C55-FB5ABDFC9B29}" presName="tx1" presStyleLbl="revTx" presStyleIdx="1" presStyleCnt="4"/>
      <dgm:spPr/>
    </dgm:pt>
    <dgm:pt modelId="{5231E8F4-FFFF-471E-9938-D473A59E60D8}" type="pres">
      <dgm:prSet presAssocID="{0A81CB53-6AB3-4568-8C55-FB5ABDFC9B29}" presName="vert1" presStyleCnt="0"/>
      <dgm:spPr/>
    </dgm:pt>
    <dgm:pt modelId="{648241D8-EAFF-4A17-9885-4FB5ACB917F7}" type="pres">
      <dgm:prSet presAssocID="{8DF2F771-594D-4D68-B81A-F22F819BEAFA}" presName="thickLine" presStyleLbl="alignNode1" presStyleIdx="2" presStyleCnt="4"/>
      <dgm:spPr/>
    </dgm:pt>
    <dgm:pt modelId="{10C6F886-4F7D-4E61-9AB7-4D8B3274F5FD}" type="pres">
      <dgm:prSet presAssocID="{8DF2F771-594D-4D68-B81A-F22F819BEAFA}" presName="horz1" presStyleCnt="0"/>
      <dgm:spPr/>
    </dgm:pt>
    <dgm:pt modelId="{34E0EC9B-0238-4F40-A343-117BA391A882}" type="pres">
      <dgm:prSet presAssocID="{8DF2F771-594D-4D68-B81A-F22F819BEAFA}" presName="tx1" presStyleLbl="revTx" presStyleIdx="2" presStyleCnt="4"/>
      <dgm:spPr/>
    </dgm:pt>
    <dgm:pt modelId="{7AF56D13-8FAD-4CB4-A578-C43BE20BD6A1}" type="pres">
      <dgm:prSet presAssocID="{8DF2F771-594D-4D68-B81A-F22F819BEAFA}" presName="vert1" presStyleCnt="0"/>
      <dgm:spPr/>
    </dgm:pt>
    <dgm:pt modelId="{54B3223A-60B6-408D-871F-590BBF322661}" type="pres">
      <dgm:prSet presAssocID="{D2F765B4-E2AF-48AB-A856-DE7E209BEBB2}" presName="thickLine" presStyleLbl="alignNode1" presStyleIdx="3" presStyleCnt="4"/>
      <dgm:spPr/>
    </dgm:pt>
    <dgm:pt modelId="{DD8C90BF-2D63-4444-9438-5DE92CC8F0B0}" type="pres">
      <dgm:prSet presAssocID="{D2F765B4-E2AF-48AB-A856-DE7E209BEBB2}" presName="horz1" presStyleCnt="0"/>
      <dgm:spPr/>
    </dgm:pt>
    <dgm:pt modelId="{8B0C05D4-CD90-49C4-BEDD-4334033EA392}" type="pres">
      <dgm:prSet presAssocID="{D2F765B4-E2AF-48AB-A856-DE7E209BEBB2}" presName="tx1" presStyleLbl="revTx" presStyleIdx="3" presStyleCnt="4"/>
      <dgm:spPr/>
    </dgm:pt>
    <dgm:pt modelId="{C18AC3A0-CABF-458C-92ED-F716B6C3C5CE}" type="pres">
      <dgm:prSet presAssocID="{D2F765B4-E2AF-48AB-A856-DE7E209BEBB2}" presName="vert1" presStyleCnt="0"/>
      <dgm:spPr/>
    </dgm:pt>
  </dgm:ptLst>
  <dgm:cxnLst>
    <dgm:cxn modelId="{EC1CF806-BDC4-4310-93C1-5EF930A73454}" srcId="{3A1266D7-6BFD-4BC0-89B0-CED8A92A35A1}" destId="{89DC5A74-6CD9-4100-9A9E-5286E2B5E70E}" srcOrd="0" destOrd="0" parTransId="{FC6213BE-5376-4E0B-B9B1-08310B67FE4E}" sibTransId="{60C839DD-B302-47E5-9C5F-0018DE666943}"/>
    <dgm:cxn modelId="{262B0153-3C5E-4852-BD13-668B6F8A1B60}" type="presOf" srcId="{89DC5A74-6CD9-4100-9A9E-5286E2B5E70E}" destId="{D706D627-76B8-47C3-B992-1033F8231CFC}" srcOrd="0" destOrd="0" presId="urn:microsoft.com/office/officeart/2008/layout/LinedList"/>
    <dgm:cxn modelId="{BF3F9655-02DA-4140-A1B1-0AFB2E59B2D0}" type="presOf" srcId="{D2F765B4-E2AF-48AB-A856-DE7E209BEBB2}" destId="{8B0C05D4-CD90-49C4-BEDD-4334033EA392}" srcOrd="0" destOrd="0" presId="urn:microsoft.com/office/officeart/2008/layout/LinedList"/>
    <dgm:cxn modelId="{E97CC477-0362-4E8B-B34D-0E3DCBE4E8D5}" type="presOf" srcId="{3A1266D7-6BFD-4BC0-89B0-CED8A92A35A1}" destId="{B4D0A855-962D-42AF-B4BC-A535AD0C66BC}" srcOrd="0" destOrd="0" presId="urn:microsoft.com/office/officeart/2008/layout/LinedList"/>
    <dgm:cxn modelId="{A69008B0-CD43-4EE2-ABFA-831FFA7BD509}" srcId="{3A1266D7-6BFD-4BC0-89B0-CED8A92A35A1}" destId="{D2F765B4-E2AF-48AB-A856-DE7E209BEBB2}" srcOrd="3" destOrd="0" parTransId="{08BF25C9-4E86-469F-90C2-C5DA78DD8D1B}" sibTransId="{2D56FD9C-F8BE-4D5B-BD24-418FFD9B260F}"/>
    <dgm:cxn modelId="{1531A6BC-A196-40F7-91F4-995CB118FF86}" srcId="{3A1266D7-6BFD-4BC0-89B0-CED8A92A35A1}" destId="{0A81CB53-6AB3-4568-8C55-FB5ABDFC9B29}" srcOrd="1" destOrd="0" parTransId="{AA186CDD-C17A-4854-A6C3-6442998455F5}" sibTransId="{F4D46B47-9075-459E-ACD8-E5485E845C81}"/>
    <dgm:cxn modelId="{561518CA-1812-4060-9BA8-D9793392973F}" type="presOf" srcId="{0A81CB53-6AB3-4568-8C55-FB5ABDFC9B29}" destId="{D20DF09B-37F4-418D-9C5A-043C08D447E9}" srcOrd="0" destOrd="0" presId="urn:microsoft.com/office/officeart/2008/layout/LinedList"/>
    <dgm:cxn modelId="{E8E379D5-CB64-4750-9838-0D018BA0FD67}" type="presOf" srcId="{8DF2F771-594D-4D68-B81A-F22F819BEAFA}" destId="{34E0EC9B-0238-4F40-A343-117BA391A882}" srcOrd="0" destOrd="0" presId="urn:microsoft.com/office/officeart/2008/layout/LinedList"/>
    <dgm:cxn modelId="{60D14FFF-3C25-40A7-AD60-F50BE730E260}" srcId="{3A1266D7-6BFD-4BC0-89B0-CED8A92A35A1}" destId="{8DF2F771-594D-4D68-B81A-F22F819BEAFA}" srcOrd="2" destOrd="0" parTransId="{F20636EF-9062-42CB-99D9-E26641056888}" sibTransId="{2D8D25A3-66A8-4B84-A296-D711D57A3D6F}"/>
    <dgm:cxn modelId="{E857303B-93F0-45A4-858A-122FE42E611F}" type="presParOf" srcId="{B4D0A855-962D-42AF-B4BC-A535AD0C66BC}" destId="{A98A9A6A-7879-4B75-BA7D-12DBD40A5C73}" srcOrd="0" destOrd="0" presId="urn:microsoft.com/office/officeart/2008/layout/LinedList"/>
    <dgm:cxn modelId="{E26B9C20-E97F-45C6-B4D3-56A387234B87}" type="presParOf" srcId="{B4D0A855-962D-42AF-B4BC-A535AD0C66BC}" destId="{B2E0C425-B840-4315-9A8F-351DF69F6E6C}" srcOrd="1" destOrd="0" presId="urn:microsoft.com/office/officeart/2008/layout/LinedList"/>
    <dgm:cxn modelId="{371EF59D-1A1D-444A-BA01-C126159E3634}" type="presParOf" srcId="{B2E0C425-B840-4315-9A8F-351DF69F6E6C}" destId="{D706D627-76B8-47C3-B992-1033F8231CFC}" srcOrd="0" destOrd="0" presId="urn:microsoft.com/office/officeart/2008/layout/LinedList"/>
    <dgm:cxn modelId="{B578243F-6000-47D1-9FCE-3C7BBD448A39}" type="presParOf" srcId="{B2E0C425-B840-4315-9A8F-351DF69F6E6C}" destId="{7CEFF849-C0B0-4937-8AEB-3A3B6B7D7B81}" srcOrd="1" destOrd="0" presId="urn:microsoft.com/office/officeart/2008/layout/LinedList"/>
    <dgm:cxn modelId="{A4C1E954-C9D4-4278-81D8-8689FFDAD913}" type="presParOf" srcId="{B4D0A855-962D-42AF-B4BC-A535AD0C66BC}" destId="{395180B3-88E9-43F3-B28C-D8E7A4C1F6E0}" srcOrd="2" destOrd="0" presId="urn:microsoft.com/office/officeart/2008/layout/LinedList"/>
    <dgm:cxn modelId="{5468D932-B8E9-42BA-985E-C288BDA19E43}" type="presParOf" srcId="{B4D0A855-962D-42AF-B4BC-A535AD0C66BC}" destId="{77DF7EA8-9026-4ABD-BC3E-72A94746F2B4}" srcOrd="3" destOrd="0" presId="urn:microsoft.com/office/officeart/2008/layout/LinedList"/>
    <dgm:cxn modelId="{6D6032E7-D21D-47C8-84D1-3255FE0AB488}" type="presParOf" srcId="{77DF7EA8-9026-4ABD-BC3E-72A94746F2B4}" destId="{D20DF09B-37F4-418D-9C5A-043C08D447E9}" srcOrd="0" destOrd="0" presId="urn:microsoft.com/office/officeart/2008/layout/LinedList"/>
    <dgm:cxn modelId="{E35A1F16-A763-4B44-8531-7042DC437EE9}" type="presParOf" srcId="{77DF7EA8-9026-4ABD-BC3E-72A94746F2B4}" destId="{5231E8F4-FFFF-471E-9938-D473A59E60D8}" srcOrd="1" destOrd="0" presId="urn:microsoft.com/office/officeart/2008/layout/LinedList"/>
    <dgm:cxn modelId="{4F4F7750-04FA-4720-A448-0CE9F72F6F68}" type="presParOf" srcId="{B4D0A855-962D-42AF-B4BC-A535AD0C66BC}" destId="{648241D8-EAFF-4A17-9885-4FB5ACB917F7}" srcOrd="4" destOrd="0" presId="urn:microsoft.com/office/officeart/2008/layout/LinedList"/>
    <dgm:cxn modelId="{B51F3B95-0083-4A09-BF59-CDA1532293CF}" type="presParOf" srcId="{B4D0A855-962D-42AF-B4BC-A535AD0C66BC}" destId="{10C6F886-4F7D-4E61-9AB7-4D8B3274F5FD}" srcOrd="5" destOrd="0" presId="urn:microsoft.com/office/officeart/2008/layout/LinedList"/>
    <dgm:cxn modelId="{46AA036F-3A78-4D9A-8ED5-67DC5BBB81C6}" type="presParOf" srcId="{10C6F886-4F7D-4E61-9AB7-4D8B3274F5FD}" destId="{34E0EC9B-0238-4F40-A343-117BA391A882}" srcOrd="0" destOrd="0" presId="urn:microsoft.com/office/officeart/2008/layout/LinedList"/>
    <dgm:cxn modelId="{668879C6-3038-4C6D-BAFC-17FB20700FFC}" type="presParOf" srcId="{10C6F886-4F7D-4E61-9AB7-4D8B3274F5FD}" destId="{7AF56D13-8FAD-4CB4-A578-C43BE20BD6A1}" srcOrd="1" destOrd="0" presId="urn:microsoft.com/office/officeart/2008/layout/LinedList"/>
    <dgm:cxn modelId="{294A0C4D-32E5-4299-A790-B1EB9846E913}" type="presParOf" srcId="{B4D0A855-962D-42AF-B4BC-A535AD0C66BC}" destId="{54B3223A-60B6-408D-871F-590BBF322661}" srcOrd="6" destOrd="0" presId="urn:microsoft.com/office/officeart/2008/layout/LinedList"/>
    <dgm:cxn modelId="{36016D7C-1E63-4291-9AB9-266E8D3D32FF}" type="presParOf" srcId="{B4D0A855-962D-42AF-B4BC-A535AD0C66BC}" destId="{DD8C90BF-2D63-4444-9438-5DE92CC8F0B0}" srcOrd="7" destOrd="0" presId="urn:microsoft.com/office/officeart/2008/layout/LinedList"/>
    <dgm:cxn modelId="{3BFCC732-1DB4-4A6B-9EF2-6B3E97D0BAA2}" type="presParOf" srcId="{DD8C90BF-2D63-4444-9438-5DE92CC8F0B0}" destId="{8B0C05D4-CD90-49C4-BEDD-4334033EA392}" srcOrd="0" destOrd="0" presId="urn:microsoft.com/office/officeart/2008/layout/LinedList"/>
    <dgm:cxn modelId="{9DDBE6C0-9B78-4D36-83FF-5234E396335E}" type="presParOf" srcId="{DD8C90BF-2D63-4444-9438-5DE92CC8F0B0}" destId="{C18AC3A0-CABF-458C-92ED-F716B6C3C5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4AFBAB-E33C-4CDB-A8D6-9F44BA8303C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5836E60-33EB-4AD1-9046-6F46A13C2EC1}">
      <dgm:prSet/>
      <dgm:spPr/>
      <dgm:t>
        <a:bodyPr/>
        <a:lstStyle/>
        <a:p>
          <a:r>
            <a:rPr lang="en-GB"/>
            <a:t>The Civil Contingencies Act 2004 defines an emergency (major incident) as:</a:t>
          </a:r>
          <a:endParaRPr lang="en-US"/>
        </a:p>
      </dgm:t>
    </dgm:pt>
    <dgm:pt modelId="{0257B7C3-1FE4-4C1E-8F83-675CA83EFFFD}" type="parTrans" cxnId="{E15FB0C5-F7D1-47D8-86EF-96A6F42A8929}">
      <dgm:prSet/>
      <dgm:spPr/>
      <dgm:t>
        <a:bodyPr/>
        <a:lstStyle/>
        <a:p>
          <a:endParaRPr lang="en-US"/>
        </a:p>
      </dgm:t>
    </dgm:pt>
    <dgm:pt modelId="{0AF5401F-3E90-4114-BA1D-28368558872D}" type="sibTrans" cxnId="{E15FB0C5-F7D1-47D8-86EF-96A6F42A8929}">
      <dgm:prSet/>
      <dgm:spPr/>
      <dgm:t>
        <a:bodyPr/>
        <a:lstStyle/>
        <a:p>
          <a:endParaRPr lang="en-US"/>
        </a:p>
      </dgm:t>
    </dgm:pt>
    <dgm:pt modelId="{7227813B-717A-44FE-AD1E-78E24BABB07C}">
      <dgm:prSet/>
      <dgm:spPr/>
      <dgm:t>
        <a:bodyPr/>
        <a:lstStyle/>
        <a:p>
          <a:r>
            <a:rPr lang="en-GB"/>
            <a:t>an event or situation which threatens serious damage to human welfare;</a:t>
          </a:r>
          <a:endParaRPr lang="en-US"/>
        </a:p>
      </dgm:t>
    </dgm:pt>
    <dgm:pt modelId="{61700943-8494-4C16-877D-265A0F239056}" type="parTrans" cxnId="{92B0DB79-D6C7-4165-B7BE-8D82DA6C767C}">
      <dgm:prSet/>
      <dgm:spPr/>
      <dgm:t>
        <a:bodyPr/>
        <a:lstStyle/>
        <a:p>
          <a:endParaRPr lang="en-US"/>
        </a:p>
      </dgm:t>
    </dgm:pt>
    <dgm:pt modelId="{27430109-994F-4EC5-BEFB-412C5C87498F}" type="sibTrans" cxnId="{92B0DB79-D6C7-4165-B7BE-8D82DA6C767C}">
      <dgm:prSet/>
      <dgm:spPr/>
      <dgm:t>
        <a:bodyPr/>
        <a:lstStyle/>
        <a:p>
          <a:endParaRPr lang="en-US"/>
        </a:p>
      </dgm:t>
    </dgm:pt>
    <dgm:pt modelId="{CF6B0F3C-44D6-4335-8394-F7581B822B7D}">
      <dgm:prSet/>
      <dgm:spPr/>
      <dgm:t>
        <a:bodyPr/>
        <a:lstStyle/>
        <a:p>
          <a:r>
            <a:rPr lang="en-GB"/>
            <a:t>an event or situation which threatens serious damage to the environment; or war, or terrorism, which threatens serious damage to security</a:t>
          </a:r>
          <a:endParaRPr lang="en-US"/>
        </a:p>
      </dgm:t>
    </dgm:pt>
    <dgm:pt modelId="{E2007A9D-DE89-4C58-B8DA-E57392835BFF}" type="parTrans" cxnId="{648B7582-EA32-48EF-B555-CE00F93161E3}">
      <dgm:prSet/>
      <dgm:spPr/>
      <dgm:t>
        <a:bodyPr/>
        <a:lstStyle/>
        <a:p>
          <a:endParaRPr lang="en-US"/>
        </a:p>
      </dgm:t>
    </dgm:pt>
    <dgm:pt modelId="{B9EA8C34-1B39-42D8-8FBC-40CD7C738B34}" type="sibTrans" cxnId="{648B7582-EA32-48EF-B555-CE00F93161E3}">
      <dgm:prSet/>
      <dgm:spPr/>
      <dgm:t>
        <a:bodyPr/>
        <a:lstStyle/>
        <a:p>
          <a:endParaRPr lang="en-US"/>
        </a:p>
      </dgm:t>
    </dgm:pt>
    <dgm:pt modelId="{CB88840B-91E3-4D15-A160-E8D6B1E1B314}">
      <dgm:prSet/>
      <dgm:spPr/>
      <dgm:t>
        <a:bodyPr/>
        <a:lstStyle/>
        <a:p>
          <a:r>
            <a:rPr lang="en-GB"/>
            <a:t>The Joint Emergency Services Interoperability Principles (JESIP) Joint Doctrine defined a major incident as:</a:t>
          </a:r>
          <a:endParaRPr lang="en-US"/>
        </a:p>
      </dgm:t>
    </dgm:pt>
    <dgm:pt modelId="{27FF6471-259E-462A-8950-DE5E9B89CEAC}" type="parTrans" cxnId="{1D9D4DCF-69BD-45E5-BD17-1C5575ABD8B0}">
      <dgm:prSet/>
      <dgm:spPr/>
      <dgm:t>
        <a:bodyPr/>
        <a:lstStyle/>
        <a:p>
          <a:endParaRPr lang="en-US"/>
        </a:p>
      </dgm:t>
    </dgm:pt>
    <dgm:pt modelId="{6AC56E14-8EBC-4290-B3E7-D67E77840965}" type="sibTrans" cxnId="{1D9D4DCF-69BD-45E5-BD17-1C5575ABD8B0}">
      <dgm:prSet/>
      <dgm:spPr/>
      <dgm:t>
        <a:bodyPr/>
        <a:lstStyle/>
        <a:p>
          <a:endParaRPr lang="en-US"/>
        </a:p>
      </dgm:t>
    </dgm:pt>
    <dgm:pt modelId="{14432F2E-5CED-4233-A5CE-B66628CA4C8F}">
      <dgm:prSet/>
      <dgm:spPr/>
      <dgm:t>
        <a:bodyPr/>
        <a:lstStyle/>
        <a:p>
          <a:r>
            <a:rPr lang="en-GB"/>
            <a:t>An event or situation with a range of serious consequences which requires special arrangements to be implemented by one or more emergency responder agency: </a:t>
          </a:r>
          <a:r>
            <a:rPr lang="en-GB">
              <a:hlinkClick xmlns:r="http://schemas.openxmlformats.org/officeDocument/2006/relationships" r:id="rId1"/>
            </a:rPr>
            <a:t>https://www.jesip.org.uk/doctrine</a:t>
          </a:r>
          <a:r>
            <a:rPr lang="en-GB"/>
            <a:t> </a:t>
          </a:r>
          <a:endParaRPr lang="en-US"/>
        </a:p>
      </dgm:t>
    </dgm:pt>
    <dgm:pt modelId="{3573C9D4-8CBC-4C4C-BB4B-D4A2FE1ACD68}" type="parTrans" cxnId="{A5BCA26D-B82E-499B-97C9-F14C2D35E52F}">
      <dgm:prSet/>
      <dgm:spPr/>
      <dgm:t>
        <a:bodyPr/>
        <a:lstStyle/>
        <a:p>
          <a:endParaRPr lang="en-US"/>
        </a:p>
      </dgm:t>
    </dgm:pt>
    <dgm:pt modelId="{C2FAA88C-3FFD-4E2A-916D-12938F0CFDF6}" type="sibTrans" cxnId="{A5BCA26D-B82E-499B-97C9-F14C2D35E52F}">
      <dgm:prSet/>
      <dgm:spPr/>
      <dgm:t>
        <a:bodyPr/>
        <a:lstStyle/>
        <a:p>
          <a:endParaRPr lang="en-US"/>
        </a:p>
      </dgm:t>
    </dgm:pt>
    <dgm:pt modelId="{C97D95B6-8FE7-4CEB-B398-2573586627EB}">
      <dgm:prSet/>
      <dgm:spPr/>
      <dgm:t>
        <a:bodyPr/>
        <a:lstStyle/>
        <a:p>
          <a:r>
            <a:rPr lang="en-GB"/>
            <a:t>(</a:t>
          </a:r>
          <a:r>
            <a:rPr lang="en-GB" i="1"/>
            <a:t>Top tip: download JESIP Ap</a:t>
          </a:r>
          <a:r>
            <a:rPr lang="en-GB"/>
            <a:t>p)</a:t>
          </a:r>
          <a:endParaRPr lang="en-US"/>
        </a:p>
      </dgm:t>
    </dgm:pt>
    <dgm:pt modelId="{E764F77E-2722-4577-8D6F-885E9694C8CD}" type="parTrans" cxnId="{ABE1406F-8C1E-4A83-9A74-81EA758EB08E}">
      <dgm:prSet/>
      <dgm:spPr/>
      <dgm:t>
        <a:bodyPr/>
        <a:lstStyle/>
        <a:p>
          <a:endParaRPr lang="en-US"/>
        </a:p>
      </dgm:t>
    </dgm:pt>
    <dgm:pt modelId="{DE0E309D-319B-4044-848C-E0365B587040}" type="sibTrans" cxnId="{ABE1406F-8C1E-4A83-9A74-81EA758EB08E}">
      <dgm:prSet/>
      <dgm:spPr/>
      <dgm:t>
        <a:bodyPr/>
        <a:lstStyle/>
        <a:p>
          <a:endParaRPr lang="en-US"/>
        </a:p>
      </dgm:t>
    </dgm:pt>
    <dgm:pt modelId="{CDE21055-855C-4DFB-9767-BBFE21163AE4}" type="pres">
      <dgm:prSet presAssocID="{8A4AFBAB-E33C-4CDB-A8D6-9F44BA8303CC}" presName="vert0" presStyleCnt="0">
        <dgm:presLayoutVars>
          <dgm:dir/>
          <dgm:animOne val="branch"/>
          <dgm:animLvl val="lvl"/>
        </dgm:presLayoutVars>
      </dgm:prSet>
      <dgm:spPr/>
    </dgm:pt>
    <dgm:pt modelId="{9DE2C6E8-D11C-4DED-A7C4-47A2E4358AB6}" type="pres">
      <dgm:prSet presAssocID="{D5836E60-33EB-4AD1-9046-6F46A13C2EC1}" presName="thickLine" presStyleLbl="alignNode1" presStyleIdx="0" presStyleCnt="6"/>
      <dgm:spPr/>
    </dgm:pt>
    <dgm:pt modelId="{24AC9DDB-6048-4F20-9CED-D7DFB521E3AF}" type="pres">
      <dgm:prSet presAssocID="{D5836E60-33EB-4AD1-9046-6F46A13C2EC1}" presName="horz1" presStyleCnt="0"/>
      <dgm:spPr/>
    </dgm:pt>
    <dgm:pt modelId="{2DF68EF6-CCFE-4904-8ABA-AA7610D1C053}" type="pres">
      <dgm:prSet presAssocID="{D5836E60-33EB-4AD1-9046-6F46A13C2EC1}" presName="tx1" presStyleLbl="revTx" presStyleIdx="0" presStyleCnt="6"/>
      <dgm:spPr/>
    </dgm:pt>
    <dgm:pt modelId="{2907201E-6856-494C-ACA7-BE328992576A}" type="pres">
      <dgm:prSet presAssocID="{D5836E60-33EB-4AD1-9046-6F46A13C2EC1}" presName="vert1" presStyleCnt="0"/>
      <dgm:spPr/>
    </dgm:pt>
    <dgm:pt modelId="{B52FE50A-3B67-417B-A60E-158F732EA181}" type="pres">
      <dgm:prSet presAssocID="{7227813B-717A-44FE-AD1E-78E24BABB07C}" presName="thickLine" presStyleLbl="alignNode1" presStyleIdx="1" presStyleCnt="6"/>
      <dgm:spPr/>
    </dgm:pt>
    <dgm:pt modelId="{E27BEF93-A525-434F-8EBA-9BB55ADD108D}" type="pres">
      <dgm:prSet presAssocID="{7227813B-717A-44FE-AD1E-78E24BABB07C}" presName="horz1" presStyleCnt="0"/>
      <dgm:spPr/>
    </dgm:pt>
    <dgm:pt modelId="{95934DF4-770E-4CE3-96C0-8AF65049A6D0}" type="pres">
      <dgm:prSet presAssocID="{7227813B-717A-44FE-AD1E-78E24BABB07C}" presName="tx1" presStyleLbl="revTx" presStyleIdx="1" presStyleCnt="6"/>
      <dgm:spPr/>
    </dgm:pt>
    <dgm:pt modelId="{3A52DFC8-861E-45DA-BCB1-EECDCA6FDC2C}" type="pres">
      <dgm:prSet presAssocID="{7227813B-717A-44FE-AD1E-78E24BABB07C}" presName="vert1" presStyleCnt="0"/>
      <dgm:spPr/>
    </dgm:pt>
    <dgm:pt modelId="{A35D9D04-CA9B-4766-81AF-170AB7A266B6}" type="pres">
      <dgm:prSet presAssocID="{CF6B0F3C-44D6-4335-8394-F7581B822B7D}" presName="thickLine" presStyleLbl="alignNode1" presStyleIdx="2" presStyleCnt="6"/>
      <dgm:spPr/>
    </dgm:pt>
    <dgm:pt modelId="{A2C34D4F-1F96-4F7F-AA37-9F0F03E4DD73}" type="pres">
      <dgm:prSet presAssocID="{CF6B0F3C-44D6-4335-8394-F7581B822B7D}" presName="horz1" presStyleCnt="0"/>
      <dgm:spPr/>
    </dgm:pt>
    <dgm:pt modelId="{F10EB405-1FA8-4C05-8FFE-7C8E348B30D7}" type="pres">
      <dgm:prSet presAssocID="{CF6B0F3C-44D6-4335-8394-F7581B822B7D}" presName="tx1" presStyleLbl="revTx" presStyleIdx="2" presStyleCnt="6"/>
      <dgm:spPr/>
    </dgm:pt>
    <dgm:pt modelId="{99C570B3-C3C2-4E53-B5A8-F8B023131571}" type="pres">
      <dgm:prSet presAssocID="{CF6B0F3C-44D6-4335-8394-F7581B822B7D}" presName="vert1" presStyleCnt="0"/>
      <dgm:spPr/>
    </dgm:pt>
    <dgm:pt modelId="{B82F64A4-98E2-4357-9387-026E21EE27B6}" type="pres">
      <dgm:prSet presAssocID="{CB88840B-91E3-4D15-A160-E8D6B1E1B314}" presName="thickLine" presStyleLbl="alignNode1" presStyleIdx="3" presStyleCnt="6"/>
      <dgm:spPr/>
    </dgm:pt>
    <dgm:pt modelId="{3298EB36-DEC1-431F-9A09-7538711DF46F}" type="pres">
      <dgm:prSet presAssocID="{CB88840B-91E3-4D15-A160-E8D6B1E1B314}" presName="horz1" presStyleCnt="0"/>
      <dgm:spPr/>
    </dgm:pt>
    <dgm:pt modelId="{A984F49D-1A58-4ABA-A2CA-8FDF44B51F1B}" type="pres">
      <dgm:prSet presAssocID="{CB88840B-91E3-4D15-A160-E8D6B1E1B314}" presName="tx1" presStyleLbl="revTx" presStyleIdx="3" presStyleCnt="6"/>
      <dgm:spPr/>
    </dgm:pt>
    <dgm:pt modelId="{5FA54938-1F84-4486-8034-4F9FDB328459}" type="pres">
      <dgm:prSet presAssocID="{CB88840B-91E3-4D15-A160-E8D6B1E1B314}" presName="vert1" presStyleCnt="0"/>
      <dgm:spPr/>
    </dgm:pt>
    <dgm:pt modelId="{F742B904-E3E3-4AEC-8201-7713C75F49B4}" type="pres">
      <dgm:prSet presAssocID="{14432F2E-5CED-4233-A5CE-B66628CA4C8F}" presName="thickLine" presStyleLbl="alignNode1" presStyleIdx="4" presStyleCnt="6"/>
      <dgm:spPr/>
    </dgm:pt>
    <dgm:pt modelId="{9BC4FBC2-327E-4F77-9362-38CFBB0E0EE3}" type="pres">
      <dgm:prSet presAssocID="{14432F2E-5CED-4233-A5CE-B66628CA4C8F}" presName="horz1" presStyleCnt="0"/>
      <dgm:spPr/>
    </dgm:pt>
    <dgm:pt modelId="{76B9CA27-B76A-48CC-8C0F-1A841CC558CA}" type="pres">
      <dgm:prSet presAssocID="{14432F2E-5CED-4233-A5CE-B66628CA4C8F}" presName="tx1" presStyleLbl="revTx" presStyleIdx="4" presStyleCnt="6"/>
      <dgm:spPr/>
    </dgm:pt>
    <dgm:pt modelId="{A47C8C63-69C6-4E45-93BF-FE0BEA851EB5}" type="pres">
      <dgm:prSet presAssocID="{14432F2E-5CED-4233-A5CE-B66628CA4C8F}" presName="vert1" presStyleCnt="0"/>
      <dgm:spPr/>
    </dgm:pt>
    <dgm:pt modelId="{9CE856ED-0752-4FAC-A8C4-F2B51A5DB3C3}" type="pres">
      <dgm:prSet presAssocID="{C97D95B6-8FE7-4CEB-B398-2573586627EB}" presName="thickLine" presStyleLbl="alignNode1" presStyleIdx="5" presStyleCnt="6"/>
      <dgm:spPr/>
    </dgm:pt>
    <dgm:pt modelId="{E5F3994D-C530-4CB7-AB3D-0BC3FE5BBF12}" type="pres">
      <dgm:prSet presAssocID="{C97D95B6-8FE7-4CEB-B398-2573586627EB}" presName="horz1" presStyleCnt="0"/>
      <dgm:spPr/>
    </dgm:pt>
    <dgm:pt modelId="{E7A70F98-8E5A-4EF2-ACC4-8DA021D1B824}" type="pres">
      <dgm:prSet presAssocID="{C97D95B6-8FE7-4CEB-B398-2573586627EB}" presName="tx1" presStyleLbl="revTx" presStyleIdx="5" presStyleCnt="6"/>
      <dgm:spPr/>
    </dgm:pt>
    <dgm:pt modelId="{952758ED-29C2-45A0-B379-BC9615C4F106}" type="pres">
      <dgm:prSet presAssocID="{C97D95B6-8FE7-4CEB-B398-2573586627EB}" presName="vert1" presStyleCnt="0"/>
      <dgm:spPr/>
    </dgm:pt>
  </dgm:ptLst>
  <dgm:cxnLst>
    <dgm:cxn modelId="{9C948E01-5C88-4374-BC02-96562E954B1A}" type="presOf" srcId="{14432F2E-5CED-4233-A5CE-B66628CA4C8F}" destId="{76B9CA27-B76A-48CC-8C0F-1A841CC558CA}" srcOrd="0" destOrd="0" presId="urn:microsoft.com/office/officeart/2008/layout/LinedList"/>
    <dgm:cxn modelId="{19BC8704-0745-4F34-9DDA-4AA0E9212747}" type="presOf" srcId="{8A4AFBAB-E33C-4CDB-A8D6-9F44BA8303CC}" destId="{CDE21055-855C-4DFB-9767-BBFE21163AE4}" srcOrd="0" destOrd="0" presId="urn:microsoft.com/office/officeart/2008/layout/LinedList"/>
    <dgm:cxn modelId="{9BDD6206-9188-4662-B115-D29C5F43BD35}" type="presOf" srcId="{7227813B-717A-44FE-AD1E-78E24BABB07C}" destId="{95934DF4-770E-4CE3-96C0-8AF65049A6D0}" srcOrd="0" destOrd="0" presId="urn:microsoft.com/office/officeart/2008/layout/LinedList"/>
    <dgm:cxn modelId="{D84F7E0F-1516-470E-A0A8-2DB8E24871DC}" type="presOf" srcId="{D5836E60-33EB-4AD1-9046-6F46A13C2EC1}" destId="{2DF68EF6-CCFE-4904-8ABA-AA7610D1C053}" srcOrd="0" destOrd="0" presId="urn:microsoft.com/office/officeart/2008/layout/LinedList"/>
    <dgm:cxn modelId="{95AA7820-2D9E-4BF6-9F5E-8B09BD261F55}" type="presOf" srcId="{CB88840B-91E3-4D15-A160-E8D6B1E1B314}" destId="{A984F49D-1A58-4ABA-A2CA-8FDF44B51F1B}" srcOrd="0" destOrd="0" presId="urn:microsoft.com/office/officeart/2008/layout/LinedList"/>
    <dgm:cxn modelId="{14252B65-ED16-4CE9-8B14-1F2218F8B364}" type="presOf" srcId="{CF6B0F3C-44D6-4335-8394-F7581B822B7D}" destId="{F10EB405-1FA8-4C05-8FFE-7C8E348B30D7}" srcOrd="0" destOrd="0" presId="urn:microsoft.com/office/officeart/2008/layout/LinedList"/>
    <dgm:cxn modelId="{A5BCA26D-B82E-499B-97C9-F14C2D35E52F}" srcId="{8A4AFBAB-E33C-4CDB-A8D6-9F44BA8303CC}" destId="{14432F2E-5CED-4233-A5CE-B66628CA4C8F}" srcOrd="4" destOrd="0" parTransId="{3573C9D4-8CBC-4C4C-BB4B-D4A2FE1ACD68}" sibTransId="{C2FAA88C-3FFD-4E2A-916D-12938F0CFDF6}"/>
    <dgm:cxn modelId="{ABE1406F-8C1E-4A83-9A74-81EA758EB08E}" srcId="{8A4AFBAB-E33C-4CDB-A8D6-9F44BA8303CC}" destId="{C97D95B6-8FE7-4CEB-B398-2573586627EB}" srcOrd="5" destOrd="0" parTransId="{E764F77E-2722-4577-8D6F-885E9694C8CD}" sibTransId="{DE0E309D-319B-4044-848C-E0365B587040}"/>
    <dgm:cxn modelId="{92B0DB79-D6C7-4165-B7BE-8D82DA6C767C}" srcId="{8A4AFBAB-E33C-4CDB-A8D6-9F44BA8303CC}" destId="{7227813B-717A-44FE-AD1E-78E24BABB07C}" srcOrd="1" destOrd="0" parTransId="{61700943-8494-4C16-877D-265A0F239056}" sibTransId="{27430109-994F-4EC5-BEFB-412C5C87498F}"/>
    <dgm:cxn modelId="{648B7582-EA32-48EF-B555-CE00F93161E3}" srcId="{8A4AFBAB-E33C-4CDB-A8D6-9F44BA8303CC}" destId="{CF6B0F3C-44D6-4335-8394-F7581B822B7D}" srcOrd="2" destOrd="0" parTransId="{E2007A9D-DE89-4C58-B8DA-E57392835BFF}" sibTransId="{B9EA8C34-1B39-42D8-8FBC-40CD7C738B34}"/>
    <dgm:cxn modelId="{E15FB0C5-F7D1-47D8-86EF-96A6F42A8929}" srcId="{8A4AFBAB-E33C-4CDB-A8D6-9F44BA8303CC}" destId="{D5836E60-33EB-4AD1-9046-6F46A13C2EC1}" srcOrd="0" destOrd="0" parTransId="{0257B7C3-1FE4-4C1E-8F83-675CA83EFFFD}" sibTransId="{0AF5401F-3E90-4114-BA1D-28368558872D}"/>
    <dgm:cxn modelId="{1B1119C9-C5BC-4EDA-909C-35375E1C0370}" type="presOf" srcId="{C97D95B6-8FE7-4CEB-B398-2573586627EB}" destId="{E7A70F98-8E5A-4EF2-ACC4-8DA021D1B824}" srcOrd="0" destOrd="0" presId="urn:microsoft.com/office/officeart/2008/layout/LinedList"/>
    <dgm:cxn modelId="{1D9D4DCF-69BD-45E5-BD17-1C5575ABD8B0}" srcId="{8A4AFBAB-E33C-4CDB-A8D6-9F44BA8303CC}" destId="{CB88840B-91E3-4D15-A160-E8D6B1E1B314}" srcOrd="3" destOrd="0" parTransId="{27FF6471-259E-462A-8950-DE5E9B89CEAC}" sibTransId="{6AC56E14-8EBC-4290-B3E7-D67E77840965}"/>
    <dgm:cxn modelId="{733C186C-E5DD-4E09-9B46-AF90F9C8FC98}" type="presParOf" srcId="{CDE21055-855C-4DFB-9767-BBFE21163AE4}" destId="{9DE2C6E8-D11C-4DED-A7C4-47A2E4358AB6}" srcOrd="0" destOrd="0" presId="urn:microsoft.com/office/officeart/2008/layout/LinedList"/>
    <dgm:cxn modelId="{E2856B08-C8F6-4164-90CA-E53392EC17B4}" type="presParOf" srcId="{CDE21055-855C-4DFB-9767-BBFE21163AE4}" destId="{24AC9DDB-6048-4F20-9CED-D7DFB521E3AF}" srcOrd="1" destOrd="0" presId="urn:microsoft.com/office/officeart/2008/layout/LinedList"/>
    <dgm:cxn modelId="{F9F6537B-1572-48FC-A40E-F1315067329E}" type="presParOf" srcId="{24AC9DDB-6048-4F20-9CED-D7DFB521E3AF}" destId="{2DF68EF6-CCFE-4904-8ABA-AA7610D1C053}" srcOrd="0" destOrd="0" presId="urn:microsoft.com/office/officeart/2008/layout/LinedList"/>
    <dgm:cxn modelId="{F9022228-0318-4B9A-906D-2DD02CA2E12C}" type="presParOf" srcId="{24AC9DDB-6048-4F20-9CED-D7DFB521E3AF}" destId="{2907201E-6856-494C-ACA7-BE328992576A}" srcOrd="1" destOrd="0" presId="urn:microsoft.com/office/officeart/2008/layout/LinedList"/>
    <dgm:cxn modelId="{2F1822AA-3385-48D3-818F-419FC4CF2FA8}" type="presParOf" srcId="{CDE21055-855C-4DFB-9767-BBFE21163AE4}" destId="{B52FE50A-3B67-417B-A60E-158F732EA181}" srcOrd="2" destOrd="0" presId="urn:microsoft.com/office/officeart/2008/layout/LinedList"/>
    <dgm:cxn modelId="{08CC327E-E348-4150-80B5-64DF29EC5259}" type="presParOf" srcId="{CDE21055-855C-4DFB-9767-BBFE21163AE4}" destId="{E27BEF93-A525-434F-8EBA-9BB55ADD108D}" srcOrd="3" destOrd="0" presId="urn:microsoft.com/office/officeart/2008/layout/LinedList"/>
    <dgm:cxn modelId="{76DB676B-3733-4476-B25A-4B2129386070}" type="presParOf" srcId="{E27BEF93-A525-434F-8EBA-9BB55ADD108D}" destId="{95934DF4-770E-4CE3-96C0-8AF65049A6D0}" srcOrd="0" destOrd="0" presId="urn:microsoft.com/office/officeart/2008/layout/LinedList"/>
    <dgm:cxn modelId="{C360281B-5E2E-417C-B934-7F95A8F6062C}" type="presParOf" srcId="{E27BEF93-A525-434F-8EBA-9BB55ADD108D}" destId="{3A52DFC8-861E-45DA-BCB1-EECDCA6FDC2C}" srcOrd="1" destOrd="0" presId="urn:microsoft.com/office/officeart/2008/layout/LinedList"/>
    <dgm:cxn modelId="{4BA082A1-AE17-4919-8D39-E1ECD344657E}" type="presParOf" srcId="{CDE21055-855C-4DFB-9767-BBFE21163AE4}" destId="{A35D9D04-CA9B-4766-81AF-170AB7A266B6}" srcOrd="4" destOrd="0" presId="urn:microsoft.com/office/officeart/2008/layout/LinedList"/>
    <dgm:cxn modelId="{72FD8CF8-C00D-4E27-9BC0-F1F02D5A1406}" type="presParOf" srcId="{CDE21055-855C-4DFB-9767-BBFE21163AE4}" destId="{A2C34D4F-1F96-4F7F-AA37-9F0F03E4DD73}" srcOrd="5" destOrd="0" presId="urn:microsoft.com/office/officeart/2008/layout/LinedList"/>
    <dgm:cxn modelId="{BA59AD19-E867-4473-A573-886DF086DCE6}" type="presParOf" srcId="{A2C34D4F-1F96-4F7F-AA37-9F0F03E4DD73}" destId="{F10EB405-1FA8-4C05-8FFE-7C8E348B30D7}" srcOrd="0" destOrd="0" presId="urn:microsoft.com/office/officeart/2008/layout/LinedList"/>
    <dgm:cxn modelId="{FF9A9A74-7ACD-495B-AA85-0093A8A5DA6E}" type="presParOf" srcId="{A2C34D4F-1F96-4F7F-AA37-9F0F03E4DD73}" destId="{99C570B3-C3C2-4E53-B5A8-F8B023131571}" srcOrd="1" destOrd="0" presId="urn:microsoft.com/office/officeart/2008/layout/LinedList"/>
    <dgm:cxn modelId="{A13949B9-1756-400E-B667-A14196312CBD}" type="presParOf" srcId="{CDE21055-855C-4DFB-9767-BBFE21163AE4}" destId="{B82F64A4-98E2-4357-9387-026E21EE27B6}" srcOrd="6" destOrd="0" presId="urn:microsoft.com/office/officeart/2008/layout/LinedList"/>
    <dgm:cxn modelId="{5B2770E6-7815-48A1-A317-56FD183CA008}" type="presParOf" srcId="{CDE21055-855C-4DFB-9767-BBFE21163AE4}" destId="{3298EB36-DEC1-431F-9A09-7538711DF46F}" srcOrd="7" destOrd="0" presId="urn:microsoft.com/office/officeart/2008/layout/LinedList"/>
    <dgm:cxn modelId="{A949BA43-9F22-4AB7-B22A-330A81989BF0}" type="presParOf" srcId="{3298EB36-DEC1-431F-9A09-7538711DF46F}" destId="{A984F49D-1A58-4ABA-A2CA-8FDF44B51F1B}" srcOrd="0" destOrd="0" presId="urn:microsoft.com/office/officeart/2008/layout/LinedList"/>
    <dgm:cxn modelId="{01EA8A12-C36F-4187-B2E5-8AB4328EDA93}" type="presParOf" srcId="{3298EB36-DEC1-431F-9A09-7538711DF46F}" destId="{5FA54938-1F84-4486-8034-4F9FDB328459}" srcOrd="1" destOrd="0" presId="urn:microsoft.com/office/officeart/2008/layout/LinedList"/>
    <dgm:cxn modelId="{FEB03400-EE9E-46C7-B65F-1C7F7A37FC4C}" type="presParOf" srcId="{CDE21055-855C-4DFB-9767-BBFE21163AE4}" destId="{F742B904-E3E3-4AEC-8201-7713C75F49B4}" srcOrd="8" destOrd="0" presId="urn:microsoft.com/office/officeart/2008/layout/LinedList"/>
    <dgm:cxn modelId="{A6D317F1-4CDC-4CF5-9F6D-A985E69B34F4}" type="presParOf" srcId="{CDE21055-855C-4DFB-9767-BBFE21163AE4}" destId="{9BC4FBC2-327E-4F77-9362-38CFBB0E0EE3}" srcOrd="9" destOrd="0" presId="urn:microsoft.com/office/officeart/2008/layout/LinedList"/>
    <dgm:cxn modelId="{EF0B4163-B7BD-48AB-9839-B5FD3565F59D}" type="presParOf" srcId="{9BC4FBC2-327E-4F77-9362-38CFBB0E0EE3}" destId="{76B9CA27-B76A-48CC-8C0F-1A841CC558CA}" srcOrd="0" destOrd="0" presId="urn:microsoft.com/office/officeart/2008/layout/LinedList"/>
    <dgm:cxn modelId="{F1E77E9F-034D-44B8-A4A9-EC7FB8F6C498}" type="presParOf" srcId="{9BC4FBC2-327E-4F77-9362-38CFBB0E0EE3}" destId="{A47C8C63-69C6-4E45-93BF-FE0BEA851EB5}" srcOrd="1" destOrd="0" presId="urn:microsoft.com/office/officeart/2008/layout/LinedList"/>
    <dgm:cxn modelId="{11B43F77-7224-4893-A04B-8998D5F82266}" type="presParOf" srcId="{CDE21055-855C-4DFB-9767-BBFE21163AE4}" destId="{9CE856ED-0752-4FAC-A8C4-F2B51A5DB3C3}" srcOrd="10" destOrd="0" presId="urn:microsoft.com/office/officeart/2008/layout/LinedList"/>
    <dgm:cxn modelId="{A3407D7E-0B69-4E5A-89B1-D31572EE7BDB}" type="presParOf" srcId="{CDE21055-855C-4DFB-9767-BBFE21163AE4}" destId="{E5F3994D-C530-4CB7-AB3D-0BC3FE5BBF12}" srcOrd="11" destOrd="0" presId="urn:microsoft.com/office/officeart/2008/layout/LinedList"/>
    <dgm:cxn modelId="{8380E143-6BF7-49D5-A179-16830E1D5C71}" type="presParOf" srcId="{E5F3994D-C530-4CB7-AB3D-0BC3FE5BBF12}" destId="{E7A70F98-8E5A-4EF2-ACC4-8DA021D1B824}" srcOrd="0" destOrd="0" presId="urn:microsoft.com/office/officeart/2008/layout/LinedList"/>
    <dgm:cxn modelId="{BC3D586E-FF78-47E1-9DF1-D3AFFA4475C2}" type="presParOf" srcId="{E5F3994D-C530-4CB7-AB3D-0BC3FE5BBF12}" destId="{952758ED-29C2-45A0-B379-BC9615C4F10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1266D7-6BFD-4BC0-89B0-CED8A92A35A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9DC5A74-6CD9-4100-9A9E-5286E2B5E70E}">
      <dgm:prSet/>
      <dgm:spPr/>
      <dgm:t>
        <a:bodyPr/>
        <a:lstStyle/>
        <a:p>
          <a:r>
            <a:rPr lang="en-GB" dirty="0"/>
            <a:t>Example of a recent Terrorist Attack:</a:t>
          </a:r>
          <a:endParaRPr lang="en-US" dirty="0"/>
        </a:p>
      </dgm:t>
    </dgm:pt>
    <dgm:pt modelId="{FC6213BE-5376-4E0B-B9B1-08310B67FE4E}" type="parTrans" cxnId="{EC1CF806-BDC4-4310-93C1-5EF930A73454}">
      <dgm:prSet/>
      <dgm:spPr/>
      <dgm:t>
        <a:bodyPr/>
        <a:lstStyle/>
        <a:p>
          <a:endParaRPr lang="en-US"/>
        </a:p>
      </dgm:t>
    </dgm:pt>
    <dgm:pt modelId="{60C839DD-B302-47E5-9C5F-0018DE666943}" type="sibTrans" cxnId="{EC1CF806-BDC4-4310-93C1-5EF930A73454}">
      <dgm:prSet/>
      <dgm:spPr/>
      <dgm:t>
        <a:bodyPr/>
        <a:lstStyle/>
        <a:p>
          <a:endParaRPr lang="en-US"/>
        </a:p>
      </dgm:t>
    </dgm:pt>
    <dgm:pt modelId="{0A81CB53-6AB3-4568-8C55-FB5ABDFC9B29}">
      <dgm:prSet/>
      <dgm:spPr/>
      <dgm:t>
        <a:bodyPr/>
        <a:lstStyle/>
        <a:p>
          <a:r>
            <a:rPr lang="en-GB" dirty="0"/>
            <a:t>Liverpool Women’s Hospital Bomb 14 November 2021</a:t>
          </a:r>
          <a:endParaRPr lang="en-US" dirty="0"/>
        </a:p>
      </dgm:t>
    </dgm:pt>
    <dgm:pt modelId="{AA186CDD-C17A-4854-A6C3-6442998455F5}" type="parTrans" cxnId="{1531A6BC-A196-40F7-91F4-995CB118FF86}">
      <dgm:prSet/>
      <dgm:spPr/>
      <dgm:t>
        <a:bodyPr/>
        <a:lstStyle/>
        <a:p>
          <a:endParaRPr lang="en-US"/>
        </a:p>
      </dgm:t>
    </dgm:pt>
    <dgm:pt modelId="{F4D46B47-9075-459E-ACD8-E5485E845C81}" type="sibTrans" cxnId="{1531A6BC-A196-40F7-91F4-995CB118FF86}">
      <dgm:prSet/>
      <dgm:spPr/>
      <dgm:t>
        <a:bodyPr/>
        <a:lstStyle/>
        <a:p>
          <a:endParaRPr lang="en-US"/>
        </a:p>
      </dgm:t>
    </dgm:pt>
    <dgm:pt modelId="{8DF2F771-594D-4D68-B81A-F22F819BEAFA}">
      <dgm:prSet/>
      <dgm:spPr/>
      <dgm:t>
        <a:bodyPr/>
        <a:lstStyle/>
        <a:p>
          <a:r>
            <a:rPr lang="en-GB" dirty="0">
              <a:hlinkClick xmlns:r="http://schemas.openxmlformats.org/officeDocument/2006/relationships" r:id="rId1"/>
            </a:rPr>
            <a:t>https://www.bbc.co.uk/news/uk-england-merseyside-59346012</a:t>
          </a:r>
          <a:r>
            <a:rPr lang="en-GB" dirty="0"/>
            <a:t> </a:t>
          </a:r>
          <a:endParaRPr lang="en-US" dirty="0"/>
        </a:p>
      </dgm:t>
    </dgm:pt>
    <dgm:pt modelId="{F20636EF-9062-42CB-99D9-E26641056888}" type="parTrans" cxnId="{60D14FFF-3C25-40A7-AD60-F50BE730E260}">
      <dgm:prSet/>
      <dgm:spPr/>
      <dgm:t>
        <a:bodyPr/>
        <a:lstStyle/>
        <a:p>
          <a:endParaRPr lang="en-US"/>
        </a:p>
      </dgm:t>
    </dgm:pt>
    <dgm:pt modelId="{2D8D25A3-66A8-4B84-A296-D711D57A3D6F}" type="sibTrans" cxnId="{60D14FFF-3C25-40A7-AD60-F50BE730E260}">
      <dgm:prSet/>
      <dgm:spPr/>
      <dgm:t>
        <a:bodyPr/>
        <a:lstStyle/>
        <a:p>
          <a:endParaRPr lang="en-US"/>
        </a:p>
      </dgm:t>
    </dgm:pt>
    <dgm:pt modelId="{D2F765B4-E2AF-48AB-A856-DE7E209BEBB2}">
      <dgm:prSet/>
      <dgm:spPr/>
      <dgm:t>
        <a:bodyPr/>
        <a:lstStyle/>
        <a:p>
          <a:r>
            <a:rPr lang="en-GB" dirty="0"/>
            <a:t>Link length: 1.38 minutes</a:t>
          </a:r>
          <a:endParaRPr lang="en-US" dirty="0"/>
        </a:p>
      </dgm:t>
    </dgm:pt>
    <dgm:pt modelId="{08BF25C9-4E86-469F-90C2-C5DA78DD8D1B}" type="parTrans" cxnId="{A69008B0-CD43-4EE2-ABFA-831FFA7BD509}">
      <dgm:prSet/>
      <dgm:spPr/>
      <dgm:t>
        <a:bodyPr/>
        <a:lstStyle/>
        <a:p>
          <a:endParaRPr lang="en-US"/>
        </a:p>
      </dgm:t>
    </dgm:pt>
    <dgm:pt modelId="{2D56FD9C-F8BE-4D5B-BD24-418FFD9B260F}" type="sibTrans" cxnId="{A69008B0-CD43-4EE2-ABFA-831FFA7BD509}">
      <dgm:prSet/>
      <dgm:spPr/>
      <dgm:t>
        <a:bodyPr/>
        <a:lstStyle/>
        <a:p>
          <a:endParaRPr lang="en-US"/>
        </a:p>
      </dgm:t>
    </dgm:pt>
    <dgm:pt modelId="{7267E67F-BD20-4387-8001-31D237312A36}">
      <dgm:prSet/>
      <dgm:spPr/>
      <dgm:t>
        <a:bodyPr/>
        <a:lstStyle/>
        <a:p>
          <a:r>
            <a:rPr lang="en-GB" dirty="0">
              <a:hlinkClick xmlns:r="http://schemas.openxmlformats.org/officeDocument/2006/relationships" r:id="rId2"/>
            </a:rPr>
            <a:t>https://www.youtube.com/watch?v=oykRby9PKml</a:t>
          </a:r>
          <a:r>
            <a:rPr lang="en-GB" dirty="0"/>
            <a:t>  </a:t>
          </a:r>
          <a:endParaRPr lang="en-US" dirty="0"/>
        </a:p>
      </dgm:t>
    </dgm:pt>
    <dgm:pt modelId="{8D3A4FF8-D812-4E0E-9928-E16399AC3893}" type="parTrans" cxnId="{511784C4-4632-41B8-B98F-B37D6ABA1C59}">
      <dgm:prSet/>
      <dgm:spPr/>
      <dgm:t>
        <a:bodyPr/>
        <a:lstStyle/>
        <a:p>
          <a:endParaRPr lang="en-GB"/>
        </a:p>
      </dgm:t>
    </dgm:pt>
    <dgm:pt modelId="{DADFB704-868F-48C4-A4EB-69858B815494}" type="sibTrans" cxnId="{511784C4-4632-41B8-B98F-B37D6ABA1C59}">
      <dgm:prSet/>
      <dgm:spPr/>
      <dgm:t>
        <a:bodyPr/>
        <a:lstStyle/>
        <a:p>
          <a:endParaRPr lang="en-GB"/>
        </a:p>
      </dgm:t>
    </dgm:pt>
    <dgm:pt modelId="{7B9BF4C1-EA4C-4179-930D-D9C890E73A55}">
      <dgm:prSet/>
      <dgm:spPr/>
      <dgm:t>
        <a:bodyPr/>
        <a:lstStyle/>
        <a:p>
          <a:r>
            <a:rPr lang="en-US" dirty="0"/>
            <a:t>Link length 48 seconds</a:t>
          </a:r>
        </a:p>
      </dgm:t>
    </dgm:pt>
    <dgm:pt modelId="{1CD8D942-A4A1-4D52-8230-0444BE08FF45}" type="parTrans" cxnId="{ED1C79D1-1960-4E16-ACBB-6EAEC3807C88}">
      <dgm:prSet/>
      <dgm:spPr/>
      <dgm:t>
        <a:bodyPr/>
        <a:lstStyle/>
        <a:p>
          <a:endParaRPr lang="en-GB"/>
        </a:p>
      </dgm:t>
    </dgm:pt>
    <dgm:pt modelId="{2B9219DD-0D91-42BC-AB99-7E3B4578D05A}" type="sibTrans" cxnId="{ED1C79D1-1960-4E16-ACBB-6EAEC3807C88}">
      <dgm:prSet/>
      <dgm:spPr/>
      <dgm:t>
        <a:bodyPr/>
        <a:lstStyle/>
        <a:p>
          <a:endParaRPr lang="en-GB"/>
        </a:p>
      </dgm:t>
    </dgm:pt>
    <dgm:pt modelId="{B4D0A855-962D-42AF-B4BC-A535AD0C66BC}" type="pres">
      <dgm:prSet presAssocID="{3A1266D7-6BFD-4BC0-89B0-CED8A92A35A1}" presName="vert0" presStyleCnt="0">
        <dgm:presLayoutVars>
          <dgm:dir/>
          <dgm:animOne val="branch"/>
          <dgm:animLvl val="lvl"/>
        </dgm:presLayoutVars>
      </dgm:prSet>
      <dgm:spPr/>
    </dgm:pt>
    <dgm:pt modelId="{A98A9A6A-7879-4B75-BA7D-12DBD40A5C73}" type="pres">
      <dgm:prSet presAssocID="{89DC5A74-6CD9-4100-9A9E-5286E2B5E70E}" presName="thickLine" presStyleLbl="alignNode1" presStyleIdx="0" presStyleCnt="6"/>
      <dgm:spPr/>
    </dgm:pt>
    <dgm:pt modelId="{B2E0C425-B840-4315-9A8F-351DF69F6E6C}" type="pres">
      <dgm:prSet presAssocID="{89DC5A74-6CD9-4100-9A9E-5286E2B5E70E}" presName="horz1" presStyleCnt="0"/>
      <dgm:spPr/>
    </dgm:pt>
    <dgm:pt modelId="{D706D627-76B8-47C3-B992-1033F8231CFC}" type="pres">
      <dgm:prSet presAssocID="{89DC5A74-6CD9-4100-9A9E-5286E2B5E70E}" presName="tx1" presStyleLbl="revTx" presStyleIdx="0" presStyleCnt="6"/>
      <dgm:spPr/>
    </dgm:pt>
    <dgm:pt modelId="{7CEFF849-C0B0-4937-8AEB-3A3B6B7D7B81}" type="pres">
      <dgm:prSet presAssocID="{89DC5A74-6CD9-4100-9A9E-5286E2B5E70E}" presName="vert1" presStyleCnt="0"/>
      <dgm:spPr/>
    </dgm:pt>
    <dgm:pt modelId="{395180B3-88E9-43F3-B28C-D8E7A4C1F6E0}" type="pres">
      <dgm:prSet presAssocID="{0A81CB53-6AB3-4568-8C55-FB5ABDFC9B29}" presName="thickLine" presStyleLbl="alignNode1" presStyleIdx="1" presStyleCnt="6"/>
      <dgm:spPr/>
    </dgm:pt>
    <dgm:pt modelId="{77DF7EA8-9026-4ABD-BC3E-72A94746F2B4}" type="pres">
      <dgm:prSet presAssocID="{0A81CB53-6AB3-4568-8C55-FB5ABDFC9B29}" presName="horz1" presStyleCnt="0"/>
      <dgm:spPr/>
    </dgm:pt>
    <dgm:pt modelId="{D20DF09B-37F4-418D-9C5A-043C08D447E9}" type="pres">
      <dgm:prSet presAssocID="{0A81CB53-6AB3-4568-8C55-FB5ABDFC9B29}" presName="tx1" presStyleLbl="revTx" presStyleIdx="1" presStyleCnt="6"/>
      <dgm:spPr/>
    </dgm:pt>
    <dgm:pt modelId="{5231E8F4-FFFF-471E-9938-D473A59E60D8}" type="pres">
      <dgm:prSet presAssocID="{0A81CB53-6AB3-4568-8C55-FB5ABDFC9B29}" presName="vert1" presStyleCnt="0"/>
      <dgm:spPr/>
    </dgm:pt>
    <dgm:pt modelId="{648241D8-EAFF-4A17-9885-4FB5ACB917F7}" type="pres">
      <dgm:prSet presAssocID="{8DF2F771-594D-4D68-B81A-F22F819BEAFA}" presName="thickLine" presStyleLbl="alignNode1" presStyleIdx="2" presStyleCnt="6"/>
      <dgm:spPr/>
    </dgm:pt>
    <dgm:pt modelId="{10C6F886-4F7D-4E61-9AB7-4D8B3274F5FD}" type="pres">
      <dgm:prSet presAssocID="{8DF2F771-594D-4D68-B81A-F22F819BEAFA}" presName="horz1" presStyleCnt="0"/>
      <dgm:spPr/>
    </dgm:pt>
    <dgm:pt modelId="{34E0EC9B-0238-4F40-A343-117BA391A882}" type="pres">
      <dgm:prSet presAssocID="{8DF2F771-594D-4D68-B81A-F22F819BEAFA}" presName="tx1" presStyleLbl="revTx" presStyleIdx="2" presStyleCnt="6"/>
      <dgm:spPr/>
    </dgm:pt>
    <dgm:pt modelId="{7AF56D13-8FAD-4CB4-A578-C43BE20BD6A1}" type="pres">
      <dgm:prSet presAssocID="{8DF2F771-594D-4D68-B81A-F22F819BEAFA}" presName="vert1" presStyleCnt="0"/>
      <dgm:spPr/>
    </dgm:pt>
    <dgm:pt modelId="{54B3223A-60B6-408D-871F-590BBF322661}" type="pres">
      <dgm:prSet presAssocID="{D2F765B4-E2AF-48AB-A856-DE7E209BEBB2}" presName="thickLine" presStyleLbl="alignNode1" presStyleIdx="3" presStyleCnt="6"/>
      <dgm:spPr/>
    </dgm:pt>
    <dgm:pt modelId="{DD8C90BF-2D63-4444-9438-5DE92CC8F0B0}" type="pres">
      <dgm:prSet presAssocID="{D2F765B4-E2AF-48AB-A856-DE7E209BEBB2}" presName="horz1" presStyleCnt="0"/>
      <dgm:spPr/>
    </dgm:pt>
    <dgm:pt modelId="{8B0C05D4-CD90-49C4-BEDD-4334033EA392}" type="pres">
      <dgm:prSet presAssocID="{D2F765B4-E2AF-48AB-A856-DE7E209BEBB2}" presName="tx1" presStyleLbl="revTx" presStyleIdx="3" presStyleCnt="6"/>
      <dgm:spPr/>
    </dgm:pt>
    <dgm:pt modelId="{C18AC3A0-CABF-458C-92ED-F716B6C3C5CE}" type="pres">
      <dgm:prSet presAssocID="{D2F765B4-E2AF-48AB-A856-DE7E209BEBB2}" presName="vert1" presStyleCnt="0"/>
      <dgm:spPr/>
    </dgm:pt>
    <dgm:pt modelId="{9D0B49ED-C4C8-4BAA-9E60-E8C6031B6296}" type="pres">
      <dgm:prSet presAssocID="{7267E67F-BD20-4387-8001-31D237312A36}" presName="thickLine" presStyleLbl="alignNode1" presStyleIdx="4" presStyleCnt="6"/>
      <dgm:spPr/>
    </dgm:pt>
    <dgm:pt modelId="{2C64FCB9-4600-459C-B260-933512C47D95}" type="pres">
      <dgm:prSet presAssocID="{7267E67F-BD20-4387-8001-31D237312A36}" presName="horz1" presStyleCnt="0"/>
      <dgm:spPr/>
    </dgm:pt>
    <dgm:pt modelId="{0A5E671A-BD7E-4ED8-B3EF-47D8AD9B95A0}" type="pres">
      <dgm:prSet presAssocID="{7267E67F-BD20-4387-8001-31D237312A36}" presName="tx1" presStyleLbl="revTx" presStyleIdx="4" presStyleCnt="6"/>
      <dgm:spPr/>
    </dgm:pt>
    <dgm:pt modelId="{F12D1AAE-4138-4B9E-8817-6121821AB03C}" type="pres">
      <dgm:prSet presAssocID="{7267E67F-BD20-4387-8001-31D237312A36}" presName="vert1" presStyleCnt="0"/>
      <dgm:spPr/>
    </dgm:pt>
    <dgm:pt modelId="{B814EC6E-C3BB-4346-9632-0CCA25BBE36F}" type="pres">
      <dgm:prSet presAssocID="{7B9BF4C1-EA4C-4179-930D-D9C890E73A55}" presName="thickLine" presStyleLbl="alignNode1" presStyleIdx="5" presStyleCnt="6"/>
      <dgm:spPr/>
    </dgm:pt>
    <dgm:pt modelId="{2512FBA0-9F40-443F-BD04-F78F951C2788}" type="pres">
      <dgm:prSet presAssocID="{7B9BF4C1-EA4C-4179-930D-D9C890E73A55}" presName="horz1" presStyleCnt="0"/>
      <dgm:spPr/>
    </dgm:pt>
    <dgm:pt modelId="{B558A9B5-5A70-478F-997C-8CAFCDC4A8E8}" type="pres">
      <dgm:prSet presAssocID="{7B9BF4C1-EA4C-4179-930D-D9C890E73A55}" presName="tx1" presStyleLbl="revTx" presStyleIdx="5" presStyleCnt="6"/>
      <dgm:spPr/>
    </dgm:pt>
    <dgm:pt modelId="{7433C338-410E-4091-BB3F-10E2121B90D2}" type="pres">
      <dgm:prSet presAssocID="{7B9BF4C1-EA4C-4179-930D-D9C890E73A55}" presName="vert1" presStyleCnt="0"/>
      <dgm:spPr/>
    </dgm:pt>
  </dgm:ptLst>
  <dgm:cxnLst>
    <dgm:cxn modelId="{EC1CF806-BDC4-4310-93C1-5EF930A73454}" srcId="{3A1266D7-6BFD-4BC0-89B0-CED8A92A35A1}" destId="{89DC5A74-6CD9-4100-9A9E-5286E2B5E70E}" srcOrd="0" destOrd="0" parTransId="{FC6213BE-5376-4E0B-B9B1-08310B67FE4E}" sibTransId="{60C839DD-B302-47E5-9C5F-0018DE666943}"/>
    <dgm:cxn modelId="{5C3DD20E-D81B-4630-9E61-5DD45F55CA92}" type="presOf" srcId="{7B9BF4C1-EA4C-4179-930D-D9C890E73A55}" destId="{B558A9B5-5A70-478F-997C-8CAFCDC4A8E8}" srcOrd="0" destOrd="0" presId="urn:microsoft.com/office/officeart/2008/layout/LinedList"/>
    <dgm:cxn modelId="{262B0153-3C5E-4852-BD13-668B6F8A1B60}" type="presOf" srcId="{89DC5A74-6CD9-4100-9A9E-5286E2B5E70E}" destId="{D706D627-76B8-47C3-B992-1033F8231CFC}" srcOrd="0" destOrd="0" presId="urn:microsoft.com/office/officeart/2008/layout/LinedList"/>
    <dgm:cxn modelId="{BF3F9655-02DA-4140-A1B1-0AFB2E59B2D0}" type="presOf" srcId="{D2F765B4-E2AF-48AB-A856-DE7E209BEBB2}" destId="{8B0C05D4-CD90-49C4-BEDD-4334033EA392}" srcOrd="0" destOrd="0" presId="urn:microsoft.com/office/officeart/2008/layout/LinedList"/>
    <dgm:cxn modelId="{E97CC477-0362-4E8B-B34D-0E3DCBE4E8D5}" type="presOf" srcId="{3A1266D7-6BFD-4BC0-89B0-CED8A92A35A1}" destId="{B4D0A855-962D-42AF-B4BC-A535AD0C66BC}" srcOrd="0" destOrd="0" presId="urn:microsoft.com/office/officeart/2008/layout/LinedList"/>
    <dgm:cxn modelId="{A69008B0-CD43-4EE2-ABFA-831FFA7BD509}" srcId="{3A1266D7-6BFD-4BC0-89B0-CED8A92A35A1}" destId="{D2F765B4-E2AF-48AB-A856-DE7E209BEBB2}" srcOrd="3" destOrd="0" parTransId="{08BF25C9-4E86-469F-90C2-C5DA78DD8D1B}" sibTransId="{2D56FD9C-F8BE-4D5B-BD24-418FFD9B260F}"/>
    <dgm:cxn modelId="{1531A6BC-A196-40F7-91F4-995CB118FF86}" srcId="{3A1266D7-6BFD-4BC0-89B0-CED8A92A35A1}" destId="{0A81CB53-6AB3-4568-8C55-FB5ABDFC9B29}" srcOrd="1" destOrd="0" parTransId="{AA186CDD-C17A-4854-A6C3-6442998455F5}" sibTransId="{F4D46B47-9075-459E-ACD8-E5485E845C81}"/>
    <dgm:cxn modelId="{1BD669C4-10E3-4412-A024-603562F0C50C}" type="presOf" srcId="{7267E67F-BD20-4387-8001-31D237312A36}" destId="{0A5E671A-BD7E-4ED8-B3EF-47D8AD9B95A0}" srcOrd="0" destOrd="0" presId="urn:microsoft.com/office/officeart/2008/layout/LinedList"/>
    <dgm:cxn modelId="{511784C4-4632-41B8-B98F-B37D6ABA1C59}" srcId="{3A1266D7-6BFD-4BC0-89B0-CED8A92A35A1}" destId="{7267E67F-BD20-4387-8001-31D237312A36}" srcOrd="4" destOrd="0" parTransId="{8D3A4FF8-D812-4E0E-9928-E16399AC3893}" sibTransId="{DADFB704-868F-48C4-A4EB-69858B815494}"/>
    <dgm:cxn modelId="{561518CA-1812-4060-9BA8-D9793392973F}" type="presOf" srcId="{0A81CB53-6AB3-4568-8C55-FB5ABDFC9B29}" destId="{D20DF09B-37F4-418D-9C5A-043C08D447E9}" srcOrd="0" destOrd="0" presId="urn:microsoft.com/office/officeart/2008/layout/LinedList"/>
    <dgm:cxn modelId="{ED1C79D1-1960-4E16-ACBB-6EAEC3807C88}" srcId="{3A1266D7-6BFD-4BC0-89B0-CED8A92A35A1}" destId="{7B9BF4C1-EA4C-4179-930D-D9C890E73A55}" srcOrd="5" destOrd="0" parTransId="{1CD8D942-A4A1-4D52-8230-0444BE08FF45}" sibTransId="{2B9219DD-0D91-42BC-AB99-7E3B4578D05A}"/>
    <dgm:cxn modelId="{E8E379D5-CB64-4750-9838-0D018BA0FD67}" type="presOf" srcId="{8DF2F771-594D-4D68-B81A-F22F819BEAFA}" destId="{34E0EC9B-0238-4F40-A343-117BA391A882}" srcOrd="0" destOrd="0" presId="urn:microsoft.com/office/officeart/2008/layout/LinedList"/>
    <dgm:cxn modelId="{60D14FFF-3C25-40A7-AD60-F50BE730E260}" srcId="{3A1266D7-6BFD-4BC0-89B0-CED8A92A35A1}" destId="{8DF2F771-594D-4D68-B81A-F22F819BEAFA}" srcOrd="2" destOrd="0" parTransId="{F20636EF-9062-42CB-99D9-E26641056888}" sibTransId="{2D8D25A3-66A8-4B84-A296-D711D57A3D6F}"/>
    <dgm:cxn modelId="{E857303B-93F0-45A4-858A-122FE42E611F}" type="presParOf" srcId="{B4D0A855-962D-42AF-B4BC-A535AD0C66BC}" destId="{A98A9A6A-7879-4B75-BA7D-12DBD40A5C73}" srcOrd="0" destOrd="0" presId="urn:microsoft.com/office/officeart/2008/layout/LinedList"/>
    <dgm:cxn modelId="{E26B9C20-E97F-45C6-B4D3-56A387234B87}" type="presParOf" srcId="{B4D0A855-962D-42AF-B4BC-A535AD0C66BC}" destId="{B2E0C425-B840-4315-9A8F-351DF69F6E6C}" srcOrd="1" destOrd="0" presId="urn:microsoft.com/office/officeart/2008/layout/LinedList"/>
    <dgm:cxn modelId="{371EF59D-1A1D-444A-BA01-C126159E3634}" type="presParOf" srcId="{B2E0C425-B840-4315-9A8F-351DF69F6E6C}" destId="{D706D627-76B8-47C3-B992-1033F8231CFC}" srcOrd="0" destOrd="0" presId="urn:microsoft.com/office/officeart/2008/layout/LinedList"/>
    <dgm:cxn modelId="{B578243F-6000-47D1-9FCE-3C7BBD448A39}" type="presParOf" srcId="{B2E0C425-B840-4315-9A8F-351DF69F6E6C}" destId="{7CEFF849-C0B0-4937-8AEB-3A3B6B7D7B81}" srcOrd="1" destOrd="0" presId="urn:microsoft.com/office/officeart/2008/layout/LinedList"/>
    <dgm:cxn modelId="{A4C1E954-C9D4-4278-81D8-8689FFDAD913}" type="presParOf" srcId="{B4D0A855-962D-42AF-B4BC-A535AD0C66BC}" destId="{395180B3-88E9-43F3-B28C-D8E7A4C1F6E0}" srcOrd="2" destOrd="0" presId="urn:microsoft.com/office/officeart/2008/layout/LinedList"/>
    <dgm:cxn modelId="{5468D932-B8E9-42BA-985E-C288BDA19E43}" type="presParOf" srcId="{B4D0A855-962D-42AF-B4BC-A535AD0C66BC}" destId="{77DF7EA8-9026-4ABD-BC3E-72A94746F2B4}" srcOrd="3" destOrd="0" presId="urn:microsoft.com/office/officeart/2008/layout/LinedList"/>
    <dgm:cxn modelId="{6D6032E7-D21D-47C8-84D1-3255FE0AB488}" type="presParOf" srcId="{77DF7EA8-9026-4ABD-BC3E-72A94746F2B4}" destId="{D20DF09B-37F4-418D-9C5A-043C08D447E9}" srcOrd="0" destOrd="0" presId="urn:microsoft.com/office/officeart/2008/layout/LinedList"/>
    <dgm:cxn modelId="{E35A1F16-A763-4B44-8531-7042DC437EE9}" type="presParOf" srcId="{77DF7EA8-9026-4ABD-BC3E-72A94746F2B4}" destId="{5231E8F4-FFFF-471E-9938-D473A59E60D8}" srcOrd="1" destOrd="0" presId="urn:microsoft.com/office/officeart/2008/layout/LinedList"/>
    <dgm:cxn modelId="{4F4F7750-04FA-4720-A448-0CE9F72F6F68}" type="presParOf" srcId="{B4D0A855-962D-42AF-B4BC-A535AD0C66BC}" destId="{648241D8-EAFF-4A17-9885-4FB5ACB917F7}" srcOrd="4" destOrd="0" presId="urn:microsoft.com/office/officeart/2008/layout/LinedList"/>
    <dgm:cxn modelId="{B51F3B95-0083-4A09-BF59-CDA1532293CF}" type="presParOf" srcId="{B4D0A855-962D-42AF-B4BC-A535AD0C66BC}" destId="{10C6F886-4F7D-4E61-9AB7-4D8B3274F5FD}" srcOrd="5" destOrd="0" presId="urn:microsoft.com/office/officeart/2008/layout/LinedList"/>
    <dgm:cxn modelId="{46AA036F-3A78-4D9A-8ED5-67DC5BBB81C6}" type="presParOf" srcId="{10C6F886-4F7D-4E61-9AB7-4D8B3274F5FD}" destId="{34E0EC9B-0238-4F40-A343-117BA391A882}" srcOrd="0" destOrd="0" presId="urn:microsoft.com/office/officeart/2008/layout/LinedList"/>
    <dgm:cxn modelId="{668879C6-3038-4C6D-BAFC-17FB20700FFC}" type="presParOf" srcId="{10C6F886-4F7D-4E61-9AB7-4D8B3274F5FD}" destId="{7AF56D13-8FAD-4CB4-A578-C43BE20BD6A1}" srcOrd="1" destOrd="0" presId="urn:microsoft.com/office/officeart/2008/layout/LinedList"/>
    <dgm:cxn modelId="{294A0C4D-32E5-4299-A790-B1EB9846E913}" type="presParOf" srcId="{B4D0A855-962D-42AF-B4BC-A535AD0C66BC}" destId="{54B3223A-60B6-408D-871F-590BBF322661}" srcOrd="6" destOrd="0" presId="urn:microsoft.com/office/officeart/2008/layout/LinedList"/>
    <dgm:cxn modelId="{36016D7C-1E63-4291-9AB9-266E8D3D32FF}" type="presParOf" srcId="{B4D0A855-962D-42AF-B4BC-A535AD0C66BC}" destId="{DD8C90BF-2D63-4444-9438-5DE92CC8F0B0}" srcOrd="7" destOrd="0" presId="urn:microsoft.com/office/officeart/2008/layout/LinedList"/>
    <dgm:cxn modelId="{3BFCC732-1DB4-4A6B-9EF2-6B3E97D0BAA2}" type="presParOf" srcId="{DD8C90BF-2D63-4444-9438-5DE92CC8F0B0}" destId="{8B0C05D4-CD90-49C4-BEDD-4334033EA392}" srcOrd="0" destOrd="0" presId="urn:microsoft.com/office/officeart/2008/layout/LinedList"/>
    <dgm:cxn modelId="{9DDBE6C0-9B78-4D36-83FF-5234E396335E}" type="presParOf" srcId="{DD8C90BF-2D63-4444-9438-5DE92CC8F0B0}" destId="{C18AC3A0-CABF-458C-92ED-F716B6C3C5CE}" srcOrd="1" destOrd="0" presId="urn:microsoft.com/office/officeart/2008/layout/LinedList"/>
    <dgm:cxn modelId="{710F933C-B4C5-46CA-BCAF-AD363EA653CF}" type="presParOf" srcId="{B4D0A855-962D-42AF-B4BC-A535AD0C66BC}" destId="{9D0B49ED-C4C8-4BAA-9E60-E8C6031B6296}" srcOrd="8" destOrd="0" presId="urn:microsoft.com/office/officeart/2008/layout/LinedList"/>
    <dgm:cxn modelId="{D6E0C63E-2EE9-4EFE-A60B-C7D3826F3183}" type="presParOf" srcId="{B4D0A855-962D-42AF-B4BC-A535AD0C66BC}" destId="{2C64FCB9-4600-459C-B260-933512C47D95}" srcOrd="9" destOrd="0" presId="urn:microsoft.com/office/officeart/2008/layout/LinedList"/>
    <dgm:cxn modelId="{471D684E-730A-4BC0-8197-7B9335217C36}" type="presParOf" srcId="{2C64FCB9-4600-459C-B260-933512C47D95}" destId="{0A5E671A-BD7E-4ED8-B3EF-47D8AD9B95A0}" srcOrd="0" destOrd="0" presId="urn:microsoft.com/office/officeart/2008/layout/LinedList"/>
    <dgm:cxn modelId="{4027ECD7-05FA-4E88-AE58-0551464F7D89}" type="presParOf" srcId="{2C64FCB9-4600-459C-B260-933512C47D95}" destId="{F12D1AAE-4138-4B9E-8817-6121821AB03C}" srcOrd="1" destOrd="0" presId="urn:microsoft.com/office/officeart/2008/layout/LinedList"/>
    <dgm:cxn modelId="{D5582BE8-4280-4A23-AC65-58D7A00B7DA7}" type="presParOf" srcId="{B4D0A855-962D-42AF-B4BC-A535AD0C66BC}" destId="{B814EC6E-C3BB-4346-9632-0CCA25BBE36F}" srcOrd="10" destOrd="0" presId="urn:microsoft.com/office/officeart/2008/layout/LinedList"/>
    <dgm:cxn modelId="{9FA74C00-4365-4BCD-94E5-4DF7379FE1EB}" type="presParOf" srcId="{B4D0A855-962D-42AF-B4BC-A535AD0C66BC}" destId="{2512FBA0-9F40-443F-BD04-F78F951C2788}" srcOrd="11" destOrd="0" presId="urn:microsoft.com/office/officeart/2008/layout/LinedList"/>
    <dgm:cxn modelId="{3EDDA185-81C7-43F1-972C-C33F5592B65B}" type="presParOf" srcId="{2512FBA0-9F40-443F-BD04-F78F951C2788}" destId="{B558A9B5-5A70-478F-997C-8CAFCDC4A8E8}" srcOrd="0" destOrd="0" presId="urn:microsoft.com/office/officeart/2008/layout/LinedList"/>
    <dgm:cxn modelId="{9AEDAD50-046F-4C23-8CB1-3230BEF233D7}" type="presParOf" srcId="{2512FBA0-9F40-443F-BD04-F78F951C2788}" destId="{7433C338-410E-4091-BB3F-10E2121B90D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A9A6A-7879-4B75-BA7D-12DBD40A5C73}">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6D627-76B8-47C3-B992-1033F8231CFC}">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Example of a Terrorist Attack:</a:t>
          </a:r>
          <a:endParaRPr lang="en-US" sz="3500" kern="1200" dirty="0"/>
        </a:p>
      </dsp:txBody>
      <dsp:txXfrm>
        <a:off x="0" y="0"/>
        <a:ext cx="6492875" cy="1276350"/>
      </dsp:txXfrm>
    </dsp:sp>
    <dsp:sp modelId="{395180B3-88E9-43F3-B28C-D8E7A4C1F6E0}">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0DF09B-37F4-418D-9C5A-043C08D447E9}">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London Bombings (7/7) 7 July 2005</a:t>
          </a:r>
          <a:endParaRPr lang="en-US" sz="3500" kern="1200" dirty="0"/>
        </a:p>
      </dsp:txBody>
      <dsp:txXfrm>
        <a:off x="0" y="1276350"/>
        <a:ext cx="6492875" cy="1276350"/>
      </dsp:txXfrm>
    </dsp:sp>
    <dsp:sp modelId="{648241D8-EAFF-4A17-9885-4FB5ACB917F7}">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0EC9B-0238-4F40-A343-117BA391A882}">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hlinkClick xmlns:r="http://schemas.openxmlformats.org/officeDocument/2006/relationships" r:id="rId1"/>
            </a:rPr>
            <a:t>London 7/7 attacks: How the day unfolded</a:t>
          </a:r>
          <a:endParaRPr lang="en-US" sz="3500" kern="1200" dirty="0"/>
        </a:p>
      </dsp:txBody>
      <dsp:txXfrm>
        <a:off x="0" y="2552700"/>
        <a:ext cx="6492875" cy="1276350"/>
      </dsp:txXfrm>
    </dsp:sp>
    <dsp:sp modelId="{54B3223A-60B6-408D-871F-590BBF322661}">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C05D4-CD90-49C4-BEDD-4334033EA392}">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Link length: 3.42 minutes</a:t>
          </a:r>
          <a:endParaRPr lang="en-US" sz="3500" kern="1200" dirty="0"/>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2C6E8-D11C-4DED-A7C4-47A2E4358AB6}">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F68EF6-CCFE-4904-8ABA-AA7610D1C053}">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Civil Contingencies Act 2004 defines an emergency (major incident) as:</a:t>
          </a:r>
          <a:endParaRPr lang="en-US" sz="1700" kern="1200"/>
        </a:p>
      </dsp:txBody>
      <dsp:txXfrm>
        <a:off x="0" y="2492"/>
        <a:ext cx="6492875" cy="850069"/>
      </dsp:txXfrm>
    </dsp:sp>
    <dsp:sp modelId="{B52FE50A-3B67-417B-A60E-158F732EA181}">
      <dsp:nvSpPr>
        <dsp:cNvPr id="0" name=""/>
        <dsp:cNvSpPr/>
      </dsp:nvSpPr>
      <dsp:spPr>
        <a:xfrm>
          <a:off x="0" y="852561"/>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34DF4-770E-4CE3-96C0-8AF65049A6D0}">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 event or situation which threatens serious damage to human welfare;</a:t>
          </a:r>
          <a:endParaRPr lang="en-US" sz="1700" kern="1200"/>
        </a:p>
      </dsp:txBody>
      <dsp:txXfrm>
        <a:off x="0" y="852561"/>
        <a:ext cx="6492875" cy="850069"/>
      </dsp:txXfrm>
    </dsp:sp>
    <dsp:sp modelId="{A35D9D04-CA9B-4766-81AF-170AB7A266B6}">
      <dsp:nvSpPr>
        <dsp:cNvPr id="0" name=""/>
        <dsp:cNvSpPr/>
      </dsp:nvSpPr>
      <dsp:spPr>
        <a:xfrm>
          <a:off x="0" y="1702630"/>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0EB405-1FA8-4C05-8FFE-7C8E348B30D7}">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 event or situation which threatens serious damage to the environment; or war, or terrorism, which threatens serious damage to security</a:t>
          </a:r>
          <a:endParaRPr lang="en-US" sz="1700" kern="1200"/>
        </a:p>
      </dsp:txBody>
      <dsp:txXfrm>
        <a:off x="0" y="1702630"/>
        <a:ext cx="6492875" cy="850069"/>
      </dsp:txXfrm>
    </dsp:sp>
    <dsp:sp modelId="{B82F64A4-98E2-4357-9387-026E21EE27B6}">
      <dsp:nvSpPr>
        <dsp:cNvPr id="0" name=""/>
        <dsp:cNvSpPr/>
      </dsp:nvSpPr>
      <dsp:spPr>
        <a:xfrm>
          <a:off x="0" y="2552699"/>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4F49D-1A58-4ABA-A2CA-8FDF44B51F1B}">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Joint Emergency Services Interoperability Principles (JESIP) Joint Doctrine defined a major incident as:</a:t>
          </a:r>
          <a:endParaRPr lang="en-US" sz="1700" kern="1200"/>
        </a:p>
      </dsp:txBody>
      <dsp:txXfrm>
        <a:off x="0" y="2552699"/>
        <a:ext cx="6492875" cy="850069"/>
      </dsp:txXfrm>
    </dsp:sp>
    <dsp:sp modelId="{F742B904-E3E3-4AEC-8201-7713C75F49B4}">
      <dsp:nvSpPr>
        <dsp:cNvPr id="0" name=""/>
        <dsp:cNvSpPr/>
      </dsp:nvSpPr>
      <dsp:spPr>
        <a:xfrm>
          <a:off x="0" y="3402769"/>
          <a:ext cx="6492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B9CA27-B76A-48CC-8C0F-1A841CC558CA}">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 event or situation with a range of serious consequences which requires special arrangements to be implemented by one or more emergency responder agency: </a:t>
          </a:r>
          <a:r>
            <a:rPr lang="en-GB" sz="1700" kern="1200">
              <a:hlinkClick xmlns:r="http://schemas.openxmlformats.org/officeDocument/2006/relationships" r:id="rId1"/>
            </a:rPr>
            <a:t>https://www.jesip.org.uk/doctrine</a:t>
          </a:r>
          <a:r>
            <a:rPr lang="en-GB" sz="1700" kern="1200"/>
            <a:t> </a:t>
          </a:r>
          <a:endParaRPr lang="en-US" sz="1700" kern="1200"/>
        </a:p>
      </dsp:txBody>
      <dsp:txXfrm>
        <a:off x="0" y="3402769"/>
        <a:ext cx="6492875" cy="850069"/>
      </dsp:txXfrm>
    </dsp:sp>
    <dsp:sp modelId="{9CE856ED-0752-4FAC-A8C4-F2B51A5DB3C3}">
      <dsp:nvSpPr>
        <dsp:cNvPr id="0" name=""/>
        <dsp:cNvSpPr/>
      </dsp:nvSpPr>
      <dsp:spPr>
        <a:xfrm>
          <a:off x="0" y="4252838"/>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70F98-8E5A-4EF2-ACC4-8DA021D1B824}">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
          </a:r>
          <a:r>
            <a:rPr lang="en-GB" sz="1700" i="1" kern="1200"/>
            <a:t>Top tip: download JESIP Ap</a:t>
          </a:r>
          <a:r>
            <a:rPr lang="en-GB" sz="1700" kern="1200"/>
            <a:t>p)</a:t>
          </a:r>
          <a:endParaRPr lang="en-US" sz="1700" kern="1200"/>
        </a:p>
      </dsp:txBody>
      <dsp:txXfrm>
        <a:off x="0" y="4252838"/>
        <a:ext cx="6492875" cy="8500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A9A6A-7879-4B75-BA7D-12DBD40A5C73}">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6D627-76B8-47C3-B992-1033F8231CFC}">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Example of a recent Terrorist Attack:</a:t>
          </a:r>
          <a:endParaRPr lang="en-US" sz="2300" kern="1200" dirty="0"/>
        </a:p>
      </dsp:txBody>
      <dsp:txXfrm>
        <a:off x="0" y="2492"/>
        <a:ext cx="6492875" cy="850069"/>
      </dsp:txXfrm>
    </dsp:sp>
    <dsp:sp modelId="{395180B3-88E9-43F3-B28C-D8E7A4C1F6E0}">
      <dsp:nvSpPr>
        <dsp:cNvPr id="0" name=""/>
        <dsp:cNvSpPr/>
      </dsp:nvSpPr>
      <dsp:spPr>
        <a:xfrm>
          <a:off x="0" y="852561"/>
          <a:ext cx="6492875"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0DF09B-37F4-418D-9C5A-043C08D447E9}">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Liverpool Women’s Hospital Bomb 14 November 2021</a:t>
          </a:r>
          <a:endParaRPr lang="en-US" sz="2300" kern="1200" dirty="0"/>
        </a:p>
      </dsp:txBody>
      <dsp:txXfrm>
        <a:off x="0" y="852561"/>
        <a:ext cx="6492875" cy="850069"/>
      </dsp:txXfrm>
    </dsp:sp>
    <dsp:sp modelId="{648241D8-EAFF-4A17-9885-4FB5ACB917F7}">
      <dsp:nvSpPr>
        <dsp:cNvPr id="0" name=""/>
        <dsp:cNvSpPr/>
      </dsp:nvSpPr>
      <dsp:spPr>
        <a:xfrm>
          <a:off x="0" y="1702630"/>
          <a:ext cx="6492875"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0EC9B-0238-4F40-A343-117BA391A882}">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hlinkClick xmlns:r="http://schemas.openxmlformats.org/officeDocument/2006/relationships" r:id="rId1"/>
            </a:rPr>
            <a:t>https://www.bbc.co.uk/news/uk-england-merseyside-59346012</a:t>
          </a:r>
          <a:r>
            <a:rPr lang="en-GB" sz="2300" kern="1200" dirty="0"/>
            <a:t> </a:t>
          </a:r>
          <a:endParaRPr lang="en-US" sz="2300" kern="1200" dirty="0"/>
        </a:p>
      </dsp:txBody>
      <dsp:txXfrm>
        <a:off x="0" y="1702630"/>
        <a:ext cx="6492875" cy="850069"/>
      </dsp:txXfrm>
    </dsp:sp>
    <dsp:sp modelId="{54B3223A-60B6-408D-871F-590BBF322661}">
      <dsp:nvSpPr>
        <dsp:cNvPr id="0" name=""/>
        <dsp:cNvSpPr/>
      </dsp:nvSpPr>
      <dsp:spPr>
        <a:xfrm>
          <a:off x="0" y="2552699"/>
          <a:ext cx="6492875"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C05D4-CD90-49C4-BEDD-4334033EA392}">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Link length: 1.38 minutes</a:t>
          </a:r>
          <a:endParaRPr lang="en-US" sz="2300" kern="1200" dirty="0"/>
        </a:p>
      </dsp:txBody>
      <dsp:txXfrm>
        <a:off x="0" y="2552699"/>
        <a:ext cx="6492875" cy="850069"/>
      </dsp:txXfrm>
    </dsp:sp>
    <dsp:sp modelId="{9D0B49ED-C4C8-4BAA-9E60-E8C6031B6296}">
      <dsp:nvSpPr>
        <dsp:cNvPr id="0" name=""/>
        <dsp:cNvSpPr/>
      </dsp:nvSpPr>
      <dsp:spPr>
        <a:xfrm>
          <a:off x="0" y="3402769"/>
          <a:ext cx="6492875"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5E671A-BD7E-4ED8-B3EF-47D8AD9B95A0}">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hlinkClick xmlns:r="http://schemas.openxmlformats.org/officeDocument/2006/relationships" r:id="rId2"/>
            </a:rPr>
            <a:t>https://www.youtube.com/watch?v=oykRby9PKml</a:t>
          </a:r>
          <a:r>
            <a:rPr lang="en-GB" sz="2300" kern="1200" dirty="0"/>
            <a:t>  </a:t>
          </a:r>
          <a:endParaRPr lang="en-US" sz="2300" kern="1200" dirty="0"/>
        </a:p>
      </dsp:txBody>
      <dsp:txXfrm>
        <a:off x="0" y="3402769"/>
        <a:ext cx="6492875" cy="850069"/>
      </dsp:txXfrm>
    </dsp:sp>
    <dsp:sp modelId="{B814EC6E-C3BB-4346-9632-0CCA25BBE36F}">
      <dsp:nvSpPr>
        <dsp:cNvPr id="0" name=""/>
        <dsp:cNvSpPr/>
      </dsp:nvSpPr>
      <dsp:spPr>
        <a:xfrm>
          <a:off x="0" y="4252838"/>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8A9B5-5A70-478F-997C-8CAFCDC4A8E8}">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Link length 48 seconds</a:t>
          </a:r>
        </a:p>
      </dsp:txBody>
      <dsp:txXfrm>
        <a:off x="0" y="4252838"/>
        <a:ext cx="6492875" cy="8500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1879"/>
          </a:xfrm>
          <a:prstGeom prst="rect">
            <a:avLst/>
          </a:prstGeom>
        </p:spPr>
        <p:txBody>
          <a:bodyPr vert="horz" lIns="96478" tIns="48239" rIns="96478" bIns="48239" rtlCol="0"/>
          <a:lstStyle>
            <a:lvl1pPr algn="l">
              <a:defRPr sz="1300"/>
            </a:lvl1pPr>
          </a:lstStyle>
          <a:p>
            <a:endParaRPr lang="en-GB"/>
          </a:p>
        </p:txBody>
      </p:sp>
      <p:sp>
        <p:nvSpPr>
          <p:cNvPr id="3" name="Date Placeholder 2"/>
          <p:cNvSpPr>
            <a:spLocks noGrp="1"/>
          </p:cNvSpPr>
          <p:nvPr>
            <p:ph type="dt" idx="1"/>
          </p:nvPr>
        </p:nvSpPr>
        <p:spPr>
          <a:xfrm>
            <a:off x="3898102" y="0"/>
            <a:ext cx="2982119" cy="501879"/>
          </a:xfrm>
          <a:prstGeom prst="rect">
            <a:avLst/>
          </a:prstGeom>
        </p:spPr>
        <p:txBody>
          <a:bodyPr vert="horz" lIns="96478" tIns="48239" rIns="96478" bIns="48239" rtlCol="0"/>
          <a:lstStyle>
            <a:lvl1pPr algn="r">
              <a:defRPr sz="1300"/>
            </a:lvl1pPr>
          </a:lstStyle>
          <a:p>
            <a:fld id="{2CE05152-35E8-4157-B5CE-68A8B326848D}" type="datetimeFigureOut">
              <a:rPr lang="en-GB"/>
              <a:t>24/11/2021</a:t>
            </a:fld>
            <a:endParaRPr lang="en-GB"/>
          </a:p>
        </p:txBody>
      </p:sp>
      <p:sp>
        <p:nvSpPr>
          <p:cNvPr id="4" name="Slide Image Placeholder 3"/>
          <p:cNvSpPr>
            <a:spLocks noGrp="1" noRot="1" noChangeAspect="1"/>
          </p:cNvSpPr>
          <p:nvPr>
            <p:ph type="sldImg" idx="2"/>
          </p:nvPr>
        </p:nvSpPr>
        <p:spPr>
          <a:xfrm>
            <a:off x="442913" y="1250950"/>
            <a:ext cx="5997575" cy="3375025"/>
          </a:xfrm>
          <a:prstGeom prst="rect">
            <a:avLst/>
          </a:prstGeom>
          <a:noFill/>
          <a:ln w="12700">
            <a:solidFill>
              <a:prstClr val="black"/>
            </a:solidFill>
          </a:ln>
        </p:spPr>
        <p:txBody>
          <a:bodyPr vert="horz" lIns="96478" tIns="48239" rIns="96478" bIns="48239" rtlCol="0" anchor="ctr"/>
          <a:lstStyle/>
          <a:p>
            <a:endParaRPr lang="en-GB"/>
          </a:p>
        </p:txBody>
      </p:sp>
      <p:sp>
        <p:nvSpPr>
          <p:cNvPr id="5" name="Notes Placeholder 4"/>
          <p:cNvSpPr>
            <a:spLocks noGrp="1"/>
          </p:cNvSpPr>
          <p:nvPr>
            <p:ph type="body" sz="quarter" idx="3"/>
          </p:nvPr>
        </p:nvSpPr>
        <p:spPr>
          <a:xfrm>
            <a:off x="688182" y="4813866"/>
            <a:ext cx="5505450" cy="3938617"/>
          </a:xfrm>
          <a:prstGeom prst="rect">
            <a:avLst/>
          </a:prstGeom>
        </p:spPr>
        <p:txBody>
          <a:bodyPr vert="horz" lIns="96478" tIns="48239" rIns="96478" bIns="48239"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500961"/>
            <a:ext cx="2982119" cy="501878"/>
          </a:xfrm>
          <a:prstGeom prst="rect">
            <a:avLst/>
          </a:prstGeom>
        </p:spPr>
        <p:txBody>
          <a:bodyPr vert="horz" lIns="96478" tIns="48239" rIns="96478" bIns="48239" rtlCol="0" anchor="b"/>
          <a:lstStyle>
            <a:lvl1pPr algn="l">
              <a:defRPr sz="1300"/>
            </a:lvl1pPr>
          </a:lstStyle>
          <a:p>
            <a:endParaRPr lang="en-GB"/>
          </a:p>
        </p:txBody>
      </p:sp>
      <p:sp>
        <p:nvSpPr>
          <p:cNvPr id="7" name="Slide Number Placeholder 6"/>
          <p:cNvSpPr>
            <a:spLocks noGrp="1"/>
          </p:cNvSpPr>
          <p:nvPr>
            <p:ph type="sldNum" sz="quarter" idx="5"/>
          </p:nvPr>
        </p:nvSpPr>
        <p:spPr>
          <a:xfrm>
            <a:off x="3898102" y="9500961"/>
            <a:ext cx="2982119" cy="501878"/>
          </a:xfrm>
          <a:prstGeom prst="rect">
            <a:avLst/>
          </a:prstGeom>
        </p:spPr>
        <p:txBody>
          <a:bodyPr vert="horz" lIns="96478" tIns="48239" rIns="96478" bIns="48239" rtlCol="0" anchor="b"/>
          <a:lstStyle>
            <a:lvl1pPr algn="r">
              <a:defRPr sz="1300"/>
            </a:lvl1pPr>
          </a:lstStyle>
          <a:p>
            <a:fld id="{9F4D2B90-ABB1-478B-BED8-E3D1D9571436}" type="slidenum">
              <a:rPr lang="en-GB"/>
              <a:t>‹#›</a:t>
            </a:fld>
            <a:endParaRPr lang="en-GB"/>
          </a:p>
        </p:txBody>
      </p:sp>
    </p:spTree>
    <p:extLst>
      <p:ext uri="{BB962C8B-B14F-4D97-AF65-F5344CB8AC3E}">
        <p14:creationId xmlns:p14="http://schemas.microsoft.com/office/powerpoint/2010/main" val="3757814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3A5AD-BC99-49B7-9C94-EC6B2CFAC714}" type="slidenum">
              <a:rPr lang="en-GB" smtClean="0"/>
              <a:t>8</a:t>
            </a:fld>
            <a:endParaRPr lang="en-GB"/>
          </a:p>
        </p:txBody>
      </p:sp>
    </p:spTree>
    <p:extLst>
      <p:ext uri="{BB962C8B-B14F-4D97-AF65-F5344CB8AC3E}">
        <p14:creationId xmlns:p14="http://schemas.microsoft.com/office/powerpoint/2010/main" val="2019597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4D2B90-ABB1-478B-BED8-E3D1D9571436}" type="slidenum">
              <a:rPr lang="en-GB" smtClean="0"/>
              <a:t>9</a:t>
            </a:fld>
            <a:endParaRPr lang="en-GB"/>
          </a:p>
        </p:txBody>
      </p:sp>
    </p:spTree>
    <p:extLst>
      <p:ext uri="{BB962C8B-B14F-4D97-AF65-F5344CB8AC3E}">
        <p14:creationId xmlns:p14="http://schemas.microsoft.com/office/powerpoint/2010/main" val="3566598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4D2B90-ABB1-478B-BED8-E3D1D9571436}" type="slidenum">
              <a:rPr lang="en-GB" smtClean="0"/>
              <a:t>13</a:t>
            </a:fld>
            <a:endParaRPr lang="en-GB"/>
          </a:p>
        </p:txBody>
      </p:sp>
    </p:spTree>
    <p:extLst>
      <p:ext uri="{BB962C8B-B14F-4D97-AF65-F5344CB8AC3E}">
        <p14:creationId xmlns:p14="http://schemas.microsoft.com/office/powerpoint/2010/main" val="429665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4D2B90-ABB1-478B-BED8-E3D1D9571436}" type="slidenum">
              <a:rPr lang="en-GB" smtClean="0"/>
              <a:t>14</a:t>
            </a:fld>
            <a:endParaRPr lang="en-GB"/>
          </a:p>
        </p:txBody>
      </p:sp>
    </p:spTree>
    <p:extLst>
      <p:ext uri="{BB962C8B-B14F-4D97-AF65-F5344CB8AC3E}">
        <p14:creationId xmlns:p14="http://schemas.microsoft.com/office/powerpoint/2010/main" val="1953650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4D2B90-ABB1-478B-BED8-E3D1D9571436}" type="slidenum">
              <a:rPr lang="en-GB" smtClean="0"/>
              <a:t>18</a:t>
            </a:fld>
            <a:endParaRPr lang="en-GB"/>
          </a:p>
        </p:txBody>
      </p:sp>
    </p:spTree>
    <p:extLst>
      <p:ext uri="{BB962C8B-B14F-4D97-AF65-F5344CB8AC3E}">
        <p14:creationId xmlns:p14="http://schemas.microsoft.com/office/powerpoint/2010/main" val="3421083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53C05-6757-4F7F-AF2A-58564ADD9A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8B74F4-1931-49FA-8572-425FB6465C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2F5198-881D-428F-96C1-C5F5DB168B51}"/>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5" name="Footer Placeholder 4">
            <a:extLst>
              <a:ext uri="{FF2B5EF4-FFF2-40B4-BE49-F238E27FC236}">
                <a16:creationId xmlns:a16="http://schemas.microsoft.com/office/drawing/2014/main" id="{12A5CCB7-A89B-48C7-A9D4-EE3EB0F105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EF1B25-55A1-4A6F-967F-731CF434F091}"/>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718985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4F083-A798-4232-BDB0-A7D8E31206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60854E-1484-4FC2-83E4-E5458ACE5B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65EEF-7D41-4C72-8998-1BCDF8473E81}"/>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5" name="Footer Placeholder 4">
            <a:extLst>
              <a:ext uri="{FF2B5EF4-FFF2-40B4-BE49-F238E27FC236}">
                <a16:creationId xmlns:a16="http://schemas.microsoft.com/office/drawing/2014/main" id="{83D8EC42-801E-46C0-A26E-9039911788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A4478-738C-4C1E-9B04-F1973B987F6E}"/>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162800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0F832-E13D-474B-A638-D1B6DD008E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7B8EF-B638-425D-AA0E-036EFF6165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4AC8CF-93B5-48ED-8E57-943E79E23651}"/>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5" name="Footer Placeholder 4">
            <a:extLst>
              <a:ext uri="{FF2B5EF4-FFF2-40B4-BE49-F238E27FC236}">
                <a16:creationId xmlns:a16="http://schemas.microsoft.com/office/drawing/2014/main" id="{474A6D4B-AF11-42BC-96B9-7039D25AEA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DE5F4-1356-45A1-BA02-C9BCD56BC426}"/>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4069801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358F6-5101-4FD5-88F7-29D220362C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1250BB-6381-47DF-9347-692B333DBA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2278D6-3274-4351-9961-4C3F48239A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EAAB9A-0329-495C-828A-F7E178601F84}"/>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6" name="Footer Placeholder 5">
            <a:extLst>
              <a:ext uri="{FF2B5EF4-FFF2-40B4-BE49-F238E27FC236}">
                <a16:creationId xmlns:a16="http://schemas.microsoft.com/office/drawing/2014/main" id="{341304D7-8639-439F-A2DD-A1CA547833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D3EC36-1D68-49AD-86D8-BD4A91B3B83C}"/>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36129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F6468-B2E6-4E77-9289-41E6DDA13F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DEF708-0892-4BEC-893B-560FFA5627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A6F5FB-A741-4C12-99C0-2A60F842FA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12D088-EC09-4D0F-BF03-5499509B1D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64A7AC-4D5A-4CFE-BB52-6E65A4B256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F29C10-AF11-451C-8AB1-E9C30C8A7CEF}"/>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8" name="Footer Placeholder 7">
            <a:extLst>
              <a:ext uri="{FF2B5EF4-FFF2-40B4-BE49-F238E27FC236}">
                <a16:creationId xmlns:a16="http://schemas.microsoft.com/office/drawing/2014/main" id="{E6322150-D833-42C8-AB20-78A33876B0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BAD06E-BEDD-467E-AC8D-0A45DC7445E2}"/>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133846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4BAE4-35B6-4709-AFEF-DCDEF60F4C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A5BDE7-605A-46B1-962D-AADAB20191B2}"/>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4" name="Footer Placeholder 3">
            <a:extLst>
              <a:ext uri="{FF2B5EF4-FFF2-40B4-BE49-F238E27FC236}">
                <a16:creationId xmlns:a16="http://schemas.microsoft.com/office/drawing/2014/main" id="{9DF971E5-A478-44BB-BBB2-4F055D837A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4268A0-2814-4C23-BD4F-46579FE61278}"/>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3006575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CD4F11-99D6-4393-8D3D-D4C93CCB1E4F}"/>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3" name="Footer Placeholder 2">
            <a:extLst>
              <a:ext uri="{FF2B5EF4-FFF2-40B4-BE49-F238E27FC236}">
                <a16:creationId xmlns:a16="http://schemas.microsoft.com/office/drawing/2014/main" id="{4B183194-ECE9-42E6-9B18-596A12CBA0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604080-477B-4169-9A14-CEABAF95735E}"/>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320325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B0ED3-30C7-45EF-9C48-8C0E0F763C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9BDE55-1A95-48A3-9804-8A140B781C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31EE75-DE18-4865-BDC3-A7B037A08F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A850C2-AE2B-48AD-8536-BF9B06CF28C1}"/>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6" name="Footer Placeholder 5">
            <a:extLst>
              <a:ext uri="{FF2B5EF4-FFF2-40B4-BE49-F238E27FC236}">
                <a16:creationId xmlns:a16="http://schemas.microsoft.com/office/drawing/2014/main" id="{06CAFBA8-A36A-4A33-8758-85979FCAB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EA6C0-FD0B-4095-90B6-8EDF3B026A9E}"/>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673909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CBF9-CD6D-41DF-A4CE-194AACF850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1D74DA-DB37-46E0-9A68-62AA8B5573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43043F-EA41-4ECF-97C9-CA32CDD548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DAFE22-D13D-4664-A48E-1E70122C1E24}"/>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6" name="Footer Placeholder 5">
            <a:extLst>
              <a:ext uri="{FF2B5EF4-FFF2-40B4-BE49-F238E27FC236}">
                <a16:creationId xmlns:a16="http://schemas.microsoft.com/office/drawing/2014/main" id="{28C4A8BC-1C85-4480-BA21-687A9A21D6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EA1452-3D18-4D11-81AA-842685A2E730}"/>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27136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344BE-977E-46A8-AAE3-BBCE81B116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6F11CA-DE9E-4149-8A3C-BD604C3ACC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CB271F-B161-4CDF-BE65-7078F209D0B0}"/>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5" name="Footer Placeholder 4">
            <a:extLst>
              <a:ext uri="{FF2B5EF4-FFF2-40B4-BE49-F238E27FC236}">
                <a16:creationId xmlns:a16="http://schemas.microsoft.com/office/drawing/2014/main" id="{A9201871-4FEB-49DA-8309-483448DF7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024585-7634-43BE-B0C1-372ABBF1373A}"/>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4143544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98D8B2-A463-43C4-8087-092E15E28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38BB1C-CAA1-47B6-BE8F-E71EE40CC8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0B9D5-4284-40BD-89ED-15F95A670926}"/>
              </a:ext>
            </a:extLst>
          </p:cNvPr>
          <p:cNvSpPr>
            <a:spLocks noGrp="1"/>
          </p:cNvSpPr>
          <p:nvPr>
            <p:ph type="dt" sz="half" idx="10"/>
          </p:nvPr>
        </p:nvSpPr>
        <p:spPr/>
        <p:txBody>
          <a:bodyPr/>
          <a:lstStyle/>
          <a:p>
            <a:fld id="{19049A1B-CC01-4C22-833B-DDAFF2E68954}" type="datetimeFigureOut">
              <a:rPr lang="en-GB" smtClean="0"/>
              <a:t>24/11/2021</a:t>
            </a:fld>
            <a:endParaRPr lang="en-GB"/>
          </a:p>
        </p:txBody>
      </p:sp>
      <p:sp>
        <p:nvSpPr>
          <p:cNvPr id="5" name="Footer Placeholder 4">
            <a:extLst>
              <a:ext uri="{FF2B5EF4-FFF2-40B4-BE49-F238E27FC236}">
                <a16:creationId xmlns:a16="http://schemas.microsoft.com/office/drawing/2014/main" id="{DED07819-7400-43A2-B6D0-5586EB68DB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13F29F-CDBF-41D0-A315-CB5A28CA5F27}"/>
              </a:ext>
            </a:extLst>
          </p:cNvPr>
          <p:cNvSpPr>
            <a:spLocks noGrp="1"/>
          </p:cNvSpPr>
          <p:nvPr>
            <p:ph type="sldNum" sz="quarter" idx="12"/>
          </p:nvPr>
        </p:nvSpPr>
        <p:spPr/>
        <p:txBody>
          <a:bodyPr/>
          <a:lstStyle/>
          <a:p>
            <a:fld id="{66F34737-8911-4608-8CF1-5B7304FC67E6}" type="slidenum">
              <a:rPr lang="en-GB" smtClean="0"/>
              <a:t>‹#›</a:t>
            </a:fld>
            <a:endParaRPr lang="en-GB"/>
          </a:p>
        </p:txBody>
      </p:sp>
    </p:spTree>
    <p:extLst>
      <p:ext uri="{BB962C8B-B14F-4D97-AF65-F5344CB8AC3E}">
        <p14:creationId xmlns:p14="http://schemas.microsoft.com/office/powerpoint/2010/main" val="3515846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1C86C-468E-4188-AC41-96959583DE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291804-311A-4CE3-84E8-A248BDEC7A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3D1635-7BE9-4CD0-BA48-FD297025F9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049A1B-CC01-4C22-833B-DDAFF2E68954}" type="datetimeFigureOut">
              <a:rPr lang="en-GB" smtClean="0"/>
              <a:t>24/11/2021</a:t>
            </a:fld>
            <a:endParaRPr lang="en-GB"/>
          </a:p>
        </p:txBody>
      </p:sp>
      <p:sp>
        <p:nvSpPr>
          <p:cNvPr id="5" name="Footer Placeholder 4">
            <a:extLst>
              <a:ext uri="{FF2B5EF4-FFF2-40B4-BE49-F238E27FC236}">
                <a16:creationId xmlns:a16="http://schemas.microsoft.com/office/drawing/2014/main" id="{D51F2F43-BE64-450A-BC22-6311301B82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0B06226-97B0-4C4A-931C-DF814B3E7B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F34737-8911-4608-8CF1-5B7304FC67E6}" type="slidenum">
              <a:rPr lang="en-GB" smtClean="0"/>
              <a:t>‹#›</a:t>
            </a:fld>
            <a:endParaRPr lang="en-GB"/>
          </a:p>
        </p:txBody>
      </p:sp>
    </p:spTree>
    <p:extLst>
      <p:ext uri="{BB962C8B-B14F-4D97-AF65-F5344CB8AC3E}">
        <p14:creationId xmlns:p14="http://schemas.microsoft.com/office/powerpoint/2010/main" val="12040032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www.cambridge.gov.uk/media/1253/cca-short-guide.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jesip.org.uk/home"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45">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70D7F95-8DD0-47F6-9741-0DE7CCE6943E}"/>
              </a:ext>
            </a:extLst>
          </p:cNvPr>
          <p:cNvSpPr>
            <a:spLocks noGrp="1"/>
          </p:cNvSpPr>
          <p:nvPr>
            <p:ph type="subTitle" idx="1"/>
          </p:nvPr>
        </p:nvSpPr>
        <p:spPr>
          <a:xfrm>
            <a:off x="1116498" y="733379"/>
            <a:ext cx="4613919" cy="2347607"/>
          </a:xfrm>
        </p:spPr>
        <p:txBody>
          <a:bodyPr anchor="t">
            <a:noAutofit/>
          </a:bodyPr>
          <a:lstStyle/>
          <a:p>
            <a:pPr algn="l"/>
            <a:r>
              <a:rPr lang="en-GB" sz="2800" b="1" dirty="0">
                <a:latin typeface="Arial" panose="020B0604020202020204" pitchFamily="34" charset="0"/>
                <a:cs typeface="Arial" panose="020B0604020202020204" pitchFamily="34" charset="0"/>
              </a:rPr>
              <a:t>Policing Terrorism</a:t>
            </a:r>
          </a:p>
          <a:p>
            <a:pPr algn="l"/>
            <a:r>
              <a:rPr lang="en-GB" sz="2800" b="1" dirty="0">
                <a:latin typeface="Arial" panose="020B0604020202020204" pitchFamily="34" charset="0"/>
                <a:cs typeface="Arial" panose="020B0604020202020204" pitchFamily="34" charset="0"/>
              </a:rPr>
              <a:t>Joint Working </a:t>
            </a:r>
          </a:p>
          <a:p>
            <a:pPr algn="l"/>
            <a:endParaRPr lang="en-GB" sz="2800" b="1" dirty="0">
              <a:latin typeface="Arial" panose="020B0604020202020204" pitchFamily="34" charset="0"/>
              <a:cs typeface="Arial" panose="020B0604020202020204" pitchFamily="34" charset="0"/>
            </a:endParaRPr>
          </a:p>
          <a:p>
            <a:pPr algn="l"/>
            <a:endParaRPr lang="en-GB" sz="2800" b="1" dirty="0">
              <a:latin typeface="Arial" panose="020B0604020202020204" pitchFamily="34" charset="0"/>
              <a:cs typeface="Arial" panose="020B0604020202020204" pitchFamily="34" charset="0"/>
            </a:endParaRPr>
          </a:p>
          <a:p>
            <a:pPr algn="l"/>
            <a:r>
              <a:rPr lang="en-GB" sz="2800" b="1" dirty="0">
                <a:latin typeface="Arial" panose="020B0604020202020204" pitchFamily="34" charset="0"/>
                <a:cs typeface="Arial" panose="020B0604020202020204" pitchFamily="34" charset="0"/>
              </a:rPr>
              <a:t>Stephen Chapman</a:t>
            </a:r>
          </a:p>
        </p:txBody>
      </p:sp>
      <p:sp>
        <p:nvSpPr>
          <p:cNvPr id="101" name="Rectangle 47">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 name="Group 49">
            <a:extLst>
              <a:ext uri="{FF2B5EF4-FFF2-40B4-BE49-F238E27FC236}">
                <a16:creationId xmlns:a16="http://schemas.microsoft.com/office/drawing/2014/main" id="{1F49CE81-B2F4-47B2-9D4A-886DCE0A84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51" name="Rectangle 64">
              <a:extLst>
                <a:ext uri="{FF2B5EF4-FFF2-40B4-BE49-F238E27FC236}">
                  <a16:creationId xmlns:a16="http://schemas.microsoft.com/office/drawing/2014/main" id="{4BE32177-3EAD-42DA-997C-8DAE1BFEE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66">
              <a:extLst>
                <a:ext uri="{FF2B5EF4-FFF2-40B4-BE49-F238E27FC236}">
                  <a16:creationId xmlns:a16="http://schemas.microsoft.com/office/drawing/2014/main" id="{A0DEE160-9825-4DB5-8188-911AC13EA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9C5FEDB5-0AEE-40E4-9CA6-6718B956D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66">
              <a:extLst>
                <a:ext uri="{FF2B5EF4-FFF2-40B4-BE49-F238E27FC236}">
                  <a16:creationId xmlns:a16="http://schemas.microsoft.com/office/drawing/2014/main" id="{1A11DF2D-1D4B-45DA-906B-2A1F84C99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B6A5BAC0-9806-4124-A584-7F924A658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66">
              <a:extLst>
                <a:ext uri="{FF2B5EF4-FFF2-40B4-BE49-F238E27FC236}">
                  <a16:creationId xmlns:a16="http://schemas.microsoft.com/office/drawing/2014/main" id="{A8F6BFA3-38BE-4F0A-94D9-EF0E6EA01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4">
              <a:extLst>
                <a:ext uri="{FF2B5EF4-FFF2-40B4-BE49-F238E27FC236}">
                  <a16:creationId xmlns:a16="http://schemas.microsoft.com/office/drawing/2014/main" id="{BE6BCF21-959F-419E-BCA4-B20AF92EF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66">
              <a:extLst>
                <a:ext uri="{FF2B5EF4-FFF2-40B4-BE49-F238E27FC236}">
                  <a16:creationId xmlns:a16="http://schemas.microsoft.com/office/drawing/2014/main" id="{54B6E037-E222-42EB-9AEB-C45EF209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4">
              <a:extLst>
                <a:ext uri="{FF2B5EF4-FFF2-40B4-BE49-F238E27FC236}">
                  <a16:creationId xmlns:a16="http://schemas.microsoft.com/office/drawing/2014/main" id="{A0494426-372E-42B8-87E1-170F1B59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66">
              <a:extLst>
                <a:ext uri="{FF2B5EF4-FFF2-40B4-BE49-F238E27FC236}">
                  <a16:creationId xmlns:a16="http://schemas.microsoft.com/office/drawing/2014/main" id="{14DB5AB5-5D73-4375-8CF4-DF4B7A5D7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009B2A6E-6D36-4A9A-AFAA-CF4D85914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66">
              <a:extLst>
                <a:ext uri="{FF2B5EF4-FFF2-40B4-BE49-F238E27FC236}">
                  <a16:creationId xmlns:a16="http://schemas.microsoft.com/office/drawing/2014/main" id="{85DC0718-B29F-47A6-931F-F0EF9FA99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AAED958D-AFCC-4BEF-818A-EFF7E41D17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66">
              <a:extLst>
                <a:ext uri="{FF2B5EF4-FFF2-40B4-BE49-F238E27FC236}">
                  <a16:creationId xmlns:a16="http://schemas.microsoft.com/office/drawing/2014/main" id="{C216DD5A-D1AE-429E-937E-456A5034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A845B253-9DEE-45AC-AADA-FAA6812C3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66">
              <a:extLst>
                <a:ext uri="{FF2B5EF4-FFF2-40B4-BE49-F238E27FC236}">
                  <a16:creationId xmlns:a16="http://schemas.microsoft.com/office/drawing/2014/main" id="{CE7B6CBF-757B-4B55-84CB-062B712D3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4">
              <a:extLst>
                <a:ext uri="{FF2B5EF4-FFF2-40B4-BE49-F238E27FC236}">
                  <a16:creationId xmlns:a16="http://schemas.microsoft.com/office/drawing/2014/main" id="{2CC28C7A-EF33-43D3-90CD-DCAC92546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BC0C9DCF-F15B-4B7A-A16B-37B4335E6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4">
              <a:extLst>
                <a:ext uri="{FF2B5EF4-FFF2-40B4-BE49-F238E27FC236}">
                  <a16:creationId xmlns:a16="http://schemas.microsoft.com/office/drawing/2014/main" id="{94991FD1-406A-4958-87D4-8DFA9FEA4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5CD32F69-27AD-4088-877C-E2A40F8B0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EBBD2D1F-C689-4DB4-9220-FE6A728F1C29}"/>
              </a:ext>
            </a:extLst>
          </p:cNvPr>
          <p:cNvPicPr>
            <a:picLocks noChangeAspect="1"/>
          </p:cNvPicPr>
          <p:nvPr/>
        </p:nvPicPr>
        <p:blipFill>
          <a:blip r:embed="rId2"/>
          <a:stretch>
            <a:fillRect/>
          </a:stretch>
        </p:blipFill>
        <p:spPr>
          <a:xfrm>
            <a:off x="6479837" y="674152"/>
            <a:ext cx="5586942" cy="1928102"/>
          </a:xfrm>
          <a:prstGeom prst="rect">
            <a:avLst/>
          </a:prstGeom>
        </p:spPr>
      </p:pic>
      <p:sp>
        <p:nvSpPr>
          <p:cNvPr id="111" name="Rectangle 71">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0CB4A69-47AE-4807-970D-2FA24A63E40D}"/>
              </a:ext>
            </a:extLst>
          </p:cNvPr>
          <p:cNvPicPr>
            <a:picLocks noChangeAspect="1"/>
          </p:cNvPicPr>
          <p:nvPr/>
        </p:nvPicPr>
        <p:blipFill>
          <a:blip r:embed="rId3"/>
          <a:stretch>
            <a:fillRect/>
          </a:stretch>
        </p:blipFill>
        <p:spPr>
          <a:xfrm>
            <a:off x="6479838" y="3276406"/>
            <a:ext cx="5586942" cy="3217700"/>
          </a:xfrm>
          <a:prstGeom prst="rect">
            <a:avLst/>
          </a:prstGeom>
        </p:spPr>
      </p:pic>
    </p:spTree>
    <p:extLst>
      <p:ext uri="{BB962C8B-B14F-4D97-AF65-F5344CB8AC3E}">
        <p14:creationId xmlns:p14="http://schemas.microsoft.com/office/powerpoint/2010/main" val="364079491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B6BBC89-5175-456D-96A9-666D5773C7A3}"/>
              </a:ext>
            </a:extLst>
          </p:cNvPr>
          <p:cNvSpPr>
            <a:spLocks noGrp="1"/>
          </p:cNvSpPr>
          <p:nvPr>
            <p:ph type="title"/>
          </p:nvPr>
        </p:nvSpPr>
        <p:spPr>
          <a:xfrm>
            <a:off x="660041" y="2767106"/>
            <a:ext cx="2880828" cy="3071906"/>
          </a:xfrm>
        </p:spPr>
        <p:txBody>
          <a:bodyPr vert="horz" lIns="91440" tIns="45720" rIns="91440" bIns="45720" rtlCol="0" anchor="t">
            <a:normAutofit fontScale="90000"/>
          </a:bodyPr>
          <a:lstStyle/>
          <a:p>
            <a:r>
              <a:rPr lang="en-US" sz="4000" b="1" kern="1200" dirty="0">
                <a:solidFill>
                  <a:srgbClr val="FFFFFF"/>
                </a:solidFill>
                <a:latin typeface="+mj-lt"/>
                <a:ea typeface="+mj-ea"/>
                <a:cs typeface="+mj-cs"/>
              </a:rPr>
              <a:t>Joint working:</a:t>
            </a:r>
            <a:br>
              <a:rPr lang="en-US" sz="4000" b="1" kern="1200" dirty="0">
                <a:solidFill>
                  <a:srgbClr val="FFFFFF"/>
                </a:solidFill>
                <a:latin typeface="+mj-lt"/>
                <a:ea typeface="+mj-ea"/>
                <a:cs typeface="+mj-cs"/>
              </a:rPr>
            </a:br>
            <a:br>
              <a:rPr lang="en-US" sz="4000" b="1" kern="1200" dirty="0">
                <a:solidFill>
                  <a:srgbClr val="FFFFFF"/>
                </a:solidFill>
                <a:latin typeface="+mj-lt"/>
                <a:ea typeface="+mj-ea"/>
                <a:cs typeface="+mj-cs"/>
              </a:rPr>
            </a:br>
            <a:r>
              <a:rPr lang="en-US" sz="4000" b="1" kern="1200" dirty="0">
                <a:solidFill>
                  <a:srgbClr val="FFFFFF"/>
                </a:solidFill>
                <a:latin typeface="+mj-lt"/>
                <a:ea typeface="+mj-ea"/>
                <a:cs typeface="+mj-cs"/>
              </a:rPr>
              <a:t>Working together, saving lives</a:t>
            </a:r>
          </a:p>
        </p:txBody>
      </p:sp>
      <p:pic>
        <p:nvPicPr>
          <p:cNvPr id="4" name="Content Placeholder 3">
            <a:extLst>
              <a:ext uri="{FF2B5EF4-FFF2-40B4-BE49-F238E27FC236}">
                <a16:creationId xmlns:a16="http://schemas.microsoft.com/office/drawing/2014/main" id="{AFB7E4AF-83CF-4533-A02E-EE278C0F5C9B}"/>
              </a:ext>
            </a:extLst>
          </p:cNvPr>
          <p:cNvPicPr>
            <a:picLocks noGrp="1" noChangeAspect="1"/>
          </p:cNvPicPr>
          <p:nvPr>
            <p:ph idx="1"/>
          </p:nvPr>
        </p:nvPicPr>
        <p:blipFill>
          <a:blip r:embed="rId2"/>
          <a:stretch>
            <a:fillRect/>
          </a:stretch>
        </p:blipFill>
        <p:spPr>
          <a:xfrm>
            <a:off x="4502428" y="1396758"/>
            <a:ext cx="7225748" cy="4064484"/>
          </a:xfrm>
          <a:prstGeom prst="rect">
            <a:avLst/>
          </a:prstGeom>
        </p:spPr>
      </p:pic>
    </p:spTree>
    <p:extLst>
      <p:ext uri="{BB962C8B-B14F-4D97-AF65-F5344CB8AC3E}">
        <p14:creationId xmlns:p14="http://schemas.microsoft.com/office/powerpoint/2010/main" val="530718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D6C13D5-B8B4-4F15-BFE0-85F898497B4D}"/>
              </a:ext>
            </a:extLst>
          </p:cNvPr>
          <p:cNvSpPr>
            <a:spLocks noGrp="1"/>
          </p:cNvSpPr>
          <p:nvPr>
            <p:ph type="title"/>
          </p:nvPr>
        </p:nvSpPr>
        <p:spPr>
          <a:xfrm>
            <a:off x="535020" y="685800"/>
            <a:ext cx="2780271" cy="5105400"/>
          </a:xfrm>
        </p:spPr>
        <p:txBody>
          <a:bodyPr>
            <a:normAutofit/>
          </a:bodyPr>
          <a:lstStyle/>
          <a:p>
            <a:r>
              <a:rPr lang="en-GB" sz="4000" b="1">
                <a:solidFill>
                  <a:srgbClr val="FFFFFF"/>
                </a:solidFill>
                <a:latin typeface="Arial" panose="020B0604020202020204" pitchFamily="34" charset="0"/>
                <a:cs typeface="Arial" panose="020B0604020202020204" pitchFamily="34" charset="0"/>
              </a:rPr>
              <a:t>Joint Working – What is it?</a:t>
            </a:r>
          </a:p>
        </p:txBody>
      </p:sp>
      <p:graphicFrame>
        <p:nvGraphicFramePr>
          <p:cNvPr id="5" name="Content Placeholder 2">
            <a:extLst>
              <a:ext uri="{FF2B5EF4-FFF2-40B4-BE49-F238E27FC236}">
                <a16:creationId xmlns:a16="http://schemas.microsoft.com/office/drawing/2014/main" id="{88442B4C-700B-4D31-90A1-293A882FF93B}"/>
              </a:ext>
            </a:extLst>
          </p:cNvPr>
          <p:cNvGraphicFramePr>
            <a:graphicFrameLocks noGrp="1"/>
          </p:cNvGraphicFramePr>
          <p:nvPr>
            <p:ph idx="1"/>
            <p:extLst>
              <p:ext uri="{D42A27DB-BD31-4B8C-83A1-F6EECF244321}">
                <p14:modId xmlns:p14="http://schemas.microsoft.com/office/powerpoint/2010/main" val="209398665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400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D81C74-47DF-4286-B48D-5AE3D2F9188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Why do we work jointly?</a:t>
            </a:r>
          </a:p>
        </p:txBody>
      </p:sp>
      <p:sp>
        <p:nvSpPr>
          <p:cNvPr id="5" name="Content Placeholder 4">
            <a:extLst>
              <a:ext uri="{FF2B5EF4-FFF2-40B4-BE49-F238E27FC236}">
                <a16:creationId xmlns:a16="http://schemas.microsoft.com/office/drawing/2014/main" id="{31C97613-65AD-4FC0-BFDA-40595FC5E5D2}"/>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Lessons identified being repeated</a:t>
            </a:r>
          </a:p>
          <a:p>
            <a:r>
              <a:rPr lang="en-GB" dirty="0">
                <a:latin typeface="Arial" panose="020B0604020202020204" pitchFamily="34" charset="0"/>
                <a:cs typeface="Arial" panose="020B0604020202020204" pitchFamily="34" charset="0"/>
              </a:rPr>
              <a:t>Not lessons learned</a:t>
            </a:r>
          </a:p>
          <a:p>
            <a:r>
              <a:rPr lang="en-GB" dirty="0">
                <a:latin typeface="Arial" panose="020B0604020202020204" pitchFamily="34" charset="0"/>
                <a:cs typeface="Arial" panose="020B0604020202020204" pitchFamily="34" charset="0"/>
              </a:rPr>
              <a:t>Sub optimal performance</a:t>
            </a:r>
          </a:p>
          <a:p>
            <a:endParaRPr lang="en-GB" dirty="0"/>
          </a:p>
        </p:txBody>
      </p:sp>
      <p:pic>
        <p:nvPicPr>
          <p:cNvPr id="7" name="Content Placeholder 6">
            <a:extLst>
              <a:ext uri="{FF2B5EF4-FFF2-40B4-BE49-F238E27FC236}">
                <a16:creationId xmlns:a16="http://schemas.microsoft.com/office/drawing/2014/main" id="{0345FA67-087A-42BC-81F9-C17E52B700A1}"/>
              </a:ext>
            </a:extLst>
          </p:cNvPr>
          <p:cNvPicPr>
            <a:picLocks noGrp="1" noChangeAspect="1"/>
          </p:cNvPicPr>
          <p:nvPr>
            <p:ph sz="half" idx="2"/>
          </p:nvPr>
        </p:nvPicPr>
        <p:blipFill>
          <a:blip r:embed="rId2"/>
          <a:stretch>
            <a:fillRect/>
          </a:stretch>
        </p:blipFill>
        <p:spPr>
          <a:xfrm>
            <a:off x="7156865" y="1825625"/>
            <a:ext cx="3212269" cy="4351338"/>
          </a:xfrm>
          <a:prstGeom prst="rect">
            <a:avLst/>
          </a:prstGeom>
        </p:spPr>
      </p:pic>
    </p:spTree>
    <p:extLst>
      <p:ext uri="{BB962C8B-B14F-4D97-AF65-F5344CB8AC3E}">
        <p14:creationId xmlns:p14="http://schemas.microsoft.com/office/powerpoint/2010/main" val="4168935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E8CD4E-6381-4807-AA5B-CE0024A8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1" name="Rectangle 20">
            <a:extLst>
              <a:ext uri="{FF2B5EF4-FFF2-40B4-BE49-F238E27FC236}">
                <a16:creationId xmlns:a16="http://schemas.microsoft.com/office/drawing/2014/main" id="{7C6A4DDC-3049-4FEA-B9FF-CBCF8B277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509" y="548417"/>
            <a:ext cx="7491158" cy="57611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6" name="Picture 5" descr="Graphical user interface, text, application&#10;&#10;Description automatically generated">
            <a:extLst>
              <a:ext uri="{FF2B5EF4-FFF2-40B4-BE49-F238E27FC236}">
                <a16:creationId xmlns:a16="http://schemas.microsoft.com/office/drawing/2014/main" id="{C3213080-9500-4BCF-8B00-B740D06D979F}"/>
              </a:ext>
            </a:extLst>
          </p:cNvPr>
          <p:cNvPicPr>
            <a:picLocks noChangeAspect="1"/>
          </p:cNvPicPr>
          <p:nvPr/>
        </p:nvPicPr>
        <p:blipFill>
          <a:blip r:embed="rId2"/>
          <a:stretch>
            <a:fillRect/>
          </a:stretch>
        </p:blipFill>
        <p:spPr>
          <a:xfrm>
            <a:off x="1493281" y="1031016"/>
            <a:ext cx="5412415" cy="4817049"/>
          </a:xfrm>
          <a:prstGeom prst="rect">
            <a:avLst/>
          </a:prstGeom>
        </p:spPr>
      </p:pic>
      <p:sp>
        <p:nvSpPr>
          <p:cNvPr id="23" name="Rectangle 22">
            <a:extLst>
              <a:ext uri="{FF2B5EF4-FFF2-40B4-BE49-F238E27FC236}">
                <a16:creationId xmlns:a16="http://schemas.microsoft.com/office/drawing/2014/main" id="{87BCB2CF-F2CE-43B5-93CB-386479577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1" y="548418"/>
            <a:ext cx="3704425" cy="186831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13" name="Picture 12" descr="A yellow sign with black text&#10;&#10;Description automatically generated with low confidence">
            <a:extLst>
              <a:ext uri="{FF2B5EF4-FFF2-40B4-BE49-F238E27FC236}">
                <a16:creationId xmlns:a16="http://schemas.microsoft.com/office/drawing/2014/main" id="{03DFEAE3-7110-48B2-96D8-6E8BF8A17691}"/>
              </a:ext>
            </a:extLst>
          </p:cNvPr>
          <p:cNvPicPr>
            <a:picLocks noChangeAspect="1"/>
          </p:cNvPicPr>
          <p:nvPr/>
        </p:nvPicPr>
        <p:blipFill>
          <a:blip r:embed="rId3"/>
          <a:stretch>
            <a:fillRect/>
          </a:stretch>
        </p:blipFill>
        <p:spPr>
          <a:xfrm>
            <a:off x="8779941" y="709284"/>
            <a:ext cx="2216760" cy="1546577"/>
          </a:xfrm>
          <a:prstGeom prst="rect">
            <a:avLst/>
          </a:prstGeom>
        </p:spPr>
      </p:pic>
      <p:pic>
        <p:nvPicPr>
          <p:cNvPr id="12" name="Picture 11" descr="A group of people in uniform marching&#10;&#10;Description automatically generated with low confidence">
            <a:extLst>
              <a:ext uri="{FF2B5EF4-FFF2-40B4-BE49-F238E27FC236}">
                <a16:creationId xmlns:a16="http://schemas.microsoft.com/office/drawing/2014/main" id="{FD695A7E-90A4-4889-8909-54B4FABDB68E}"/>
              </a:ext>
            </a:extLst>
          </p:cNvPr>
          <p:cNvPicPr>
            <a:picLocks noChangeAspect="1"/>
          </p:cNvPicPr>
          <p:nvPr/>
        </p:nvPicPr>
        <p:blipFill>
          <a:blip r:embed="rId4"/>
          <a:stretch>
            <a:fillRect/>
          </a:stretch>
        </p:blipFill>
        <p:spPr>
          <a:xfrm>
            <a:off x="8587675" y="2700138"/>
            <a:ext cx="2601291" cy="1487860"/>
          </a:xfrm>
          <a:prstGeom prst="rect">
            <a:avLst/>
          </a:prstGeom>
        </p:spPr>
      </p:pic>
      <p:sp>
        <p:nvSpPr>
          <p:cNvPr id="25" name="Rectangle 24">
            <a:extLst>
              <a:ext uri="{FF2B5EF4-FFF2-40B4-BE49-F238E27FC236}">
                <a16:creationId xmlns:a16="http://schemas.microsoft.com/office/drawing/2014/main" id="{2C68A941-4039-4496-9008-274182DF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1" y="2529926"/>
            <a:ext cx="3704425" cy="18276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14" name="Picture 13" descr="A group of men wearing safety vests and reflectors&#10;&#10;Description automatically generated with low confidence">
            <a:extLst>
              <a:ext uri="{FF2B5EF4-FFF2-40B4-BE49-F238E27FC236}">
                <a16:creationId xmlns:a16="http://schemas.microsoft.com/office/drawing/2014/main" id="{C0341B31-66D5-424B-A978-B3E3FD4FE5E3}"/>
              </a:ext>
            </a:extLst>
          </p:cNvPr>
          <p:cNvPicPr>
            <a:picLocks noChangeAspect="1"/>
          </p:cNvPicPr>
          <p:nvPr/>
        </p:nvPicPr>
        <p:blipFill>
          <a:blip r:embed="rId5"/>
          <a:stretch>
            <a:fillRect/>
          </a:stretch>
        </p:blipFill>
        <p:spPr>
          <a:xfrm>
            <a:off x="8778728" y="4606119"/>
            <a:ext cx="2219185" cy="1554293"/>
          </a:xfrm>
          <a:prstGeom prst="rect">
            <a:avLst/>
          </a:prstGeom>
        </p:spPr>
      </p:pic>
      <p:sp>
        <p:nvSpPr>
          <p:cNvPr id="27" name="Rectangle 26">
            <a:extLst>
              <a:ext uri="{FF2B5EF4-FFF2-40B4-BE49-F238E27FC236}">
                <a16:creationId xmlns:a16="http://schemas.microsoft.com/office/drawing/2014/main" id="{878B897E-FBB2-4D71-AA1C-3C4DA4A26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214" y="4441273"/>
            <a:ext cx="3704425" cy="186831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spTree>
    <p:extLst>
      <p:ext uri="{BB962C8B-B14F-4D97-AF65-F5344CB8AC3E}">
        <p14:creationId xmlns:p14="http://schemas.microsoft.com/office/powerpoint/2010/main" val="874483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Civil Contingencies Act 2004</a:t>
            </a:r>
          </a:p>
        </p:txBody>
      </p:sp>
      <p:pic>
        <p:nvPicPr>
          <p:cNvPr id="5" name="Picture 4"/>
          <p:cNvPicPr>
            <a:picLocks noChangeAspect="1"/>
          </p:cNvPicPr>
          <p:nvPr/>
        </p:nvPicPr>
        <p:blipFill>
          <a:blip r:embed="rId2"/>
          <a:stretch>
            <a:fillRect/>
          </a:stretch>
        </p:blipFill>
        <p:spPr>
          <a:xfrm>
            <a:off x="1695450" y="1320800"/>
            <a:ext cx="8801100" cy="4860290"/>
          </a:xfrm>
          <a:prstGeom prst="rect">
            <a:avLst/>
          </a:prstGeom>
        </p:spPr>
      </p:pic>
    </p:spTree>
    <p:extLst>
      <p:ext uri="{BB962C8B-B14F-4D97-AF65-F5344CB8AC3E}">
        <p14:creationId xmlns:p14="http://schemas.microsoft.com/office/powerpoint/2010/main" val="2255892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A41CEF0-8F85-448B-86D2-3A190BB7F9C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Definition of an Emergency  (Major Incident)</a:t>
            </a:r>
          </a:p>
        </p:txBody>
      </p:sp>
      <p:graphicFrame>
        <p:nvGraphicFramePr>
          <p:cNvPr id="5" name="Content Placeholder 2">
            <a:extLst>
              <a:ext uri="{FF2B5EF4-FFF2-40B4-BE49-F238E27FC236}">
                <a16:creationId xmlns:a16="http://schemas.microsoft.com/office/drawing/2014/main" id="{5DB35C9B-9E07-475B-9164-D390AC7526FF}"/>
              </a:ext>
            </a:extLst>
          </p:cNvPr>
          <p:cNvGraphicFramePr>
            <a:graphicFrameLocks noGrp="1"/>
          </p:cNvGraphicFramePr>
          <p:nvPr>
            <p:ph idx="1"/>
            <p:extLst>
              <p:ext uri="{D42A27DB-BD31-4B8C-83A1-F6EECF244321}">
                <p14:modId xmlns:p14="http://schemas.microsoft.com/office/powerpoint/2010/main" val="397941918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086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WHAT THE ACT AND THE REGULATIONS REQUIRE</a:t>
            </a:r>
          </a:p>
        </p:txBody>
      </p:sp>
      <p:sp>
        <p:nvSpPr>
          <p:cNvPr id="5" name="TextBox 4">
            <a:extLst>
              <a:ext uri="{FF2B5EF4-FFF2-40B4-BE49-F238E27FC236}">
                <a16:creationId xmlns:a16="http://schemas.microsoft.com/office/drawing/2014/main" id="{CF9C78BE-52A0-414A-BD5F-4D10355F04E8}"/>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The Act, and accompanying regulations and non-legislative measures, will deliver a single framework for civil protection in the United Kingdom to meet the challenges of the twenty-first century. The Act is separated into two substantive parts: local arrangements for civil protection (Part 1) and emergency powers (Part 2). The overall objective for both parts of the Act is to modernise outdated legislation. Key to this is an updating of the definition of what constitutes an “emergency”</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hlinkClick r:id="rId3"/>
              </a:rPr>
              <a:t>https://www.cambridge.gov.uk/media/1253/cca-short-guide.pdf</a:t>
            </a: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324803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Category 1 and Category 2 Responders</a:t>
            </a:r>
          </a:p>
        </p:txBody>
      </p:sp>
      <p:sp>
        <p:nvSpPr>
          <p:cNvPr id="3" name="Content Placeholder 2"/>
          <p:cNvSpPr>
            <a:spLocks noGrp="1"/>
          </p:cNvSpPr>
          <p:nvPr>
            <p:ph idx="1"/>
          </p:nvPr>
        </p:nvSpPr>
        <p:spPr>
          <a:xfrm>
            <a:off x="1141412" y="1801246"/>
            <a:ext cx="9905999" cy="591684"/>
          </a:xfrm>
        </p:spPr>
        <p:txBody>
          <a:bodyPr>
            <a:noAutofit/>
          </a:bodyPr>
          <a:lstStyle/>
          <a:p>
            <a:pPr marL="0" indent="0">
              <a:buNone/>
            </a:pPr>
            <a:r>
              <a:rPr lang="en-GB" sz="2400" dirty="0">
                <a:latin typeface="Arial" panose="020B0604020202020204" pitchFamily="34" charset="0"/>
                <a:cs typeface="Arial" panose="020B0604020202020204" pitchFamily="34" charset="0"/>
              </a:rPr>
              <a:t>These are the of Category 1 and Category 2 Responders in the Schedule 1</a:t>
            </a:r>
          </a:p>
        </p:txBody>
      </p:sp>
      <p:sp>
        <p:nvSpPr>
          <p:cNvPr id="4" name="TextBox 3"/>
          <p:cNvSpPr txBox="1"/>
          <p:nvPr/>
        </p:nvSpPr>
        <p:spPr>
          <a:xfrm>
            <a:off x="1280160" y="2651760"/>
            <a:ext cx="3011922" cy="421653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Category 1:</a:t>
            </a:r>
          </a:p>
          <a:p>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Police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Fire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Ambulance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HM Coastguard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Local Authorities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NHS Bodies- Public Health Wales, Health Board.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Natural Resources Wales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Port Health Authorities</a:t>
            </a:r>
          </a:p>
        </p:txBody>
      </p:sp>
      <p:sp>
        <p:nvSpPr>
          <p:cNvPr id="5" name="TextBox 4"/>
          <p:cNvSpPr txBox="1"/>
          <p:nvPr/>
        </p:nvSpPr>
        <p:spPr>
          <a:xfrm>
            <a:off x="4478695" y="2762482"/>
            <a:ext cx="7043574" cy="360098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Category 2:                          Non-Categorised:</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Health and Safety Executive     - British Red Cross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Transport for Wales                    - The Salvation Army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Network Rail                               - RNLI</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Train Operating Companies       - Mountain Rescue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Utilities                                        - Cave Rescue</a:t>
            </a:r>
          </a:p>
          <a:p>
            <a:r>
              <a:rPr lang="en-GB" sz="2000" dirty="0">
                <a:latin typeface="Arial" panose="020B0604020202020204" pitchFamily="34" charset="0"/>
                <a:cs typeface="Arial" panose="020B0604020202020204" pitchFamily="34" charset="0"/>
              </a:rPr>
              <a:t> – Water, Electricity and Gas          - Charities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Highways Wales                         - Non-Government</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Airport operators                           Agencies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Harbour Authorities</a:t>
            </a:r>
          </a:p>
        </p:txBody>
      </p:sp>
    </p:spTree>
    <p:extLst>
      <p:ext uri="{BB962C8B-B14F-4D97-AF65-F5344CB8AC3E}">
        <p14:creationId xmlns:p14="http://schemas.microsoft.com/office/powerpoint/2010/main" val="2546372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4D187-6C2F-46E5-9613-BE112EF63662}"/>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700" b="1" kern="1200">
                <a:solidFill>
                  <a:srgbClr val="FFFFFF"/>
                </a:solidFill>
                <a:latin typeface="+mj-lt"/>
                <a:ea typeface="+mj-ea"/>
                <a:cs typeface="+mj-cs"/>
              </a:rPr>
              <a:t>Joint Emergency Services Interoperability Programme – Joint Doctrine</a:t>
            </a:r>
          </a:p>
        </p:txBody>
      </p:sp>
      <p:sp>
        <p:nvSpPr>
          <p:cNvPr id="4" name="Content Placeholder 3">
            <a:extLst>
              <a:ext uri="{FF2B5EF4-FFF2-40B4-BE49-F238E27FC236}">
                <a16:creationId xmlns:a16="http://schemas.microsoft.com/office/drawing/2014/main" id="{A18B3C62-A458-48FE-B630-C2323CDBED19}"/>
              </a:ext>
            </a:extLst>
          </p:cNvPr>
          <p:cNvSpPr>
            <a:spLocks noGrp="1"/>
          </p:cNvSpPr>
          <p:nvPr>
            <p:ph sz="half" idx="2"/>
          </p:nvPr>
        </p:nvSpPr>
        <p:spPr>
          <a:xfrm>
            <a:off x="4134811" y="586855"/>
            <a:ext cx="3810300" cy="5546047"/>
          </a:xfrm>
        </p:spPr>
        <p:txBody>
          <a:bodyPr vert="horz" lIns="91440" tIns="45720" rIns="91440" bIns="45720" rtlCol="0" anchor="ctr">
            <a:normAutofit/>
          </a:bodyPr>
          <a:lstStyle/>
          <a:p>
            <a:pPr marL="0"/>
            <a:r>
              <a:rPr lang="en-US" sz="2400" b="1" dirty="0">
                <a:latin typeface="Arial" panose="020B0604020202020204" pitchFamily="34" charset="0"/>
                <a:cs typeface="Arial" panose="020B0604020202020204" pitchFamily="34" charset="0"/>
              </a:rPr>
              <a:t>Link: </a:t>
            </a:r>
          </a:p>
          <a:p>
            <a:pPr marL="0"/>
            <a:r>
              <a:rPr lang="en-US" sz="2400" dirty="0">
                <a:latin typeface="Arial" panose="020B0604020202020204" pitchFamily="34" charset="0"/>
                <a:cs typeface="Arial" panose="020B0604020202020204" pitchFamily="34" charset="0"/>
                <a:hlinkClick r:id="rId2"/>
              </a:rPr>
              <a:t>https://jesip.org.uk/home</a:t>
            </a:r>
            <a:endParaRPr lang="en-US" sz="2400" dirty="0">
              <a:latin typeface="Arial" panose="020B0604020202020204" pitchFamily="34" charset="0"/>
              <a:cs typeface="Arial" panose="020B0604020202020204" pitchFamily="34" charset="0"/>
            </a:endParaRPr>
          </a:p>
          <a:p>
            <a:pPr marL="0"/>
            <a:endParaRPr lang="en-US" sz="2400" dirty="0">
              <a:latin typeface="Arial" panose="020B0604020202020204" pitchFamily="34" charset="0"/>
              <a:cs typeface="Arial" panose="020B0604020202020204" pitchFamily="34" charset="0"/>
            </a:endParaRPr>
          </a:p>
          <a:p>
            <a:pPr marL="0" indent="0">
              <a:buNone/>
            </a:pPr>
            <a:r>
              <a:rPr lang="en-US" sz="2400" b="1" dirty="0">
                <a:latin typeface="Arial" panose="020B0604020202020204" pitchFamily="34" charset="0"/>
                <a:cs typeface="Arial" panose="020B0604020202020204" pitchFamily="34" charset="0"/>
              </a:rPr>
              <a:t>Top tip</a:t>
            </a:r>
            <a:r>
              <a:rPr lang="en-US" sz="2400" dirty="0">
                <a:latin typeface="Arial" panose="020B0604020202020204" pitchFamily="34" charset="0"/>
                <a:cs typeface="Arial" panose="020B0604020202020204" pitchFamily="34" charset="0"/>
              </a:rPr>
              <a:t>: Download the JESIP App </a:t>
            </a:r>
          </a:p>
        </p:txBody>
      </p:sp>
      <p:pic>
        <p:nvPicPr>
          <p:cNvPr id="5" name="Content Placeholder 4">
            <a:extLst>
              <a:ext uri="{FF2B5EF4-FFF2-40B4-BE49-F238E27FC236}">
                <a16:creationId xmlns:a16="http://schemas.microsoft.com/office/drawing/2014/main" id="{766CDE9A-4AF8-4933-80A8-343E56D3FF97}"/>
              </a:ext>
            </a:extLst>
          </p:cNvPr>
          <p:cNvPicPr>
            <a:picLocks noGrp="1" noChangeAspect="1"/>
          </p:cNvPicPr>
          <p:nvPr>
            <p:ph sz="half" idx="1"/>
          </p:nvPr>
        </p:nvPicPr>
        <p:blipFill>
          <a:blip r:embed="rId3"/>
          <a:stretch>
            <a:fillRect/>
          </a:stretch>
        </p:blipFill>
        <p:spPr>
          <a:xfrm>
            <a:off x="8081972" y="1156819"/>
            <a:ext cx="3615776" cy="4450186"/>
          </a:xfrm>
          <a:prstGeom prst="rect">
            <a:avLst/>
          </a:prstGeom>
        </p:spPr>
      </p:pic>
    </p:spTree>
    <p:extLst>
      <p:ext uri="{BB962C8B-B14F-4D97-AF65-F5344CB8AC3E}">
        <p14:creationId xmlns:p14="http://schemas.microsoft.com/office/powerpoint/2010/main" val="479397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C9A2F11-8CCF-4236-8908-E63EEB145EF8}"/>
              </a:ext>
            </a:extLst>
          </p:cNvPr>
          <p:cNvPicPr>
            <a:picLocks noChangeAspect="1"/>
          </p:cNvPicPr>
          <p:nvPr/>
        </p:nvPicPr>
        <p:blipFill>
          <a:blip r:embed="rId2"/>
          <a:stretch>
            <a:fillRect/>
          </a:stretch>
        </p:blipFill>
        <p:spPr>
          <a:xfrm>
            <a:off x="1297644" y="643467"/>
            <a:ext cx="3983311" cy="5571066"/>
          </a:xfrm>
          <a:prstGeom prst="rect">
            <a:avLst/>
          </a:prstGeom>
        </p:spPr>
      </p:pic>
      <p:pic>
        <p:nvPicPr>
          <p:cNvPr id="6" name="Picture 5">
            <a:extLst>
              <a:ext uri="{FF2B5EF4-FFF2-40B4-BE49-F238E27FC236}">
                <a16:creationId xmlns:a16="http://schemas.microsoft.com/office/drawing/2014/main" id="{DD1BD694-1640-4191-847F-E95329E2E815}"/>
              </a:ext>
            </a:extLst>
          </p:cNvPr>
          <p:cNvPicPr>
            <a:picLocks noChangeAspect="1"/>
          </p:cNvPicPr>
          <p:nvPr/>
        </p:nvPicPr>
        <p:blipFill>
          <a:blip r:embed="rId3"/>
          <a:stretch>
            <a:fillRect/>
          </a:stretch>
        </p:blipFill>
        <p:spPr>
          <a:xfrm>
            <a:off x="6256865" y="1027906"/>
            <a:ext cx="5291667" cy="4802188"/>
          </a:xfrm>
          <a:prstGeom prst="rect">
            <a:avLst/>
          </a:prstGeom>
        </p:spPr>
      </p:pic>
    </p:spTree>
    <p:extLst>
      <p:ext uri="{BB962C8B-B14F-4D97-AF65-F5344CB8AC3E}">
        <p14:creationId xmlns:p14="http://schemas.microsoft.com/office/powerpoint/2010/main" val="3319410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F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9F7C141-EBD1-46D0-B1F8-07BC8C8D4EFA}"/>
              </a:ext>
            </a:extLst>
          </p:cNvPr>
          <p:cNvPicPr>
            <a:picLocks noChangeAspect="1"/>
          </p:cNvPicPr>
          <p:nvPr/>
        </p:nvPicPr>
        <p:blipFill>
          <a:blip r:embed="rId2"/>
          <a:stretch>
            <a:fillRect/>
          </a:stretch>
        </p:blipFill>
        <p:spPr>
          <a:xfrm>
            <a:off x="4229692" y="643467"/>
            <a:ext cx="3732615" cy="5571066"/>
          </a:xfrm>
          <a:prstGeom prst="rect">
            <a:avLst/>
          </a:prstGeom>
        </p:spPr>
      </p:pic>
    </p:spTree>
    <p:extLst>
      <p:ext uri="{BB962C8B-B14F-4D97-AF65-F5344CB8AC3E}">
        <p14:creationId xmlns:p14="http://schemas.microsoft.com/office/powerpoint/2010/main" val="1190347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D6C13D5-B8B4-4F15-BFE0-85F898497B4D}"/>
              </a:ext>
            </a:extLst>
          </p:cNvPr>
          <p:cNvSpPr>
            <a:spLocks noGrp="1"/>
          </p:cNvSpPr>
          <p:nvPr>
            <p:ph type="title"/>
          </p:nvPr>
        </p:nvSpPr>
        <p:spPr>
          <a:xfrm>
            <a:off x="535020" y="685800"/>
            <a:ext cx="2780271" cy="5105400"/>
          </a:xfrm>
        </p:spPr>
        <p:txBody>
          <a:bodyPr>
            <a:normAutofit/>
          </a:bodyPr>
          <a:lstStyle/>
          <a:p>
            <a:r>
              <a:rPr lang="en-GB" sz="4000" b="1" dirty="0">
                <a:solidFill>
                  <a:srgbClr val="FFFFFF"/>
                </a:solidFill>
                <a:latin typeface="Arial" panose="020B0604020202020204" pitchFamily="34" charset="0"/>
                <a:cs typeface="Arial" panose="020B0604020202020204" pitchFamily="34" charset="0"/>
              </a:rPr>
              <a:t>Recent event of terrorism</a:t>
            </a:r>
          </a:p>
        </p:txBody>
      </p:sp>
      <p:graphicFrame>
        <p:nvGraphicFramePr>
          <p:cNvPr id="5" name="Content Placeholder 2">
            <a:extLst>
              <a:ext uri="{FF2B5EF4-FFF2-40B4-BE49-F238E27FC236}">
                <a16:creationId xmlns:a16="http://schemas.microsoft.com/office/drawing/2014/main" id="{88442B4C-700B-4D31-90A1-293A882FF93B}"/>
              </a:ext>
            </a:extLst>
          </p:cNvPr>
          <p:cNvGraphicFramePr>
            <a:graphicFrameLocks noGrp="1"/>
          </p:cNvGraphicFramePr>
          <p:nvPr>
            <p:ph idx="1"/>
            <p:extLst>
              <p:ext uri="{D42A27DB-BD31-4B8C-83A1-F6EECF244321}">
                <p14:modId xmlns:p14="http://schemas.microsoft.com/office/powerpoint/2010/main" val="2474062840"/>
              </p:ext>
            </p:extLst>
          </p:nvPr>
        </p:nvGraphicFramePr>
        <p:xfrm>
          <a:off x="499601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8217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1831A-8FB4-429F-84BB-59BB77D6F79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Legal and guidance framework</a:t>
            </a:r>
          </a:p>
        </p:txBody>
      </p:sp>
      <p:sp>
        <p:nvSpPr>
          <p:cNvPr id="3" name="Content Placeholder 2">
            <a:extLst>
              <a:ext uri="{FF2B5EF4-FFF2-40B4-BE49-F238E27FC236}">
                <a16:creationId xmlns:a16="http://schemas.microsoft.com/office/drawing/2014/main" id="{C1D06187-A481-4E0C-9F41-63B68D54A119}"/>
              </a:ext>
            </a:extLst>
          </p:cNvPr>
          <p:cNvSpPr>
            <a:spLocks noGrp="1"/>
          </p:cNvSpPr>
          <p:nvPr>
            <p:ph idx="1"/>
          </p:nvPr>
        </p:nvSpPr>
        <p:spPr/>
        <p:txBody>
          <a:bodyPr>
            <a:normAutofit/>
          </a:bodyPr>
          <a:lstStyle/>
          <a:p>
            <a:pPr marL="0" indent="0">
              <a:buNone/>
            </a:pPr>
            <a:endParaRPr lang="en-GB" dirty="0"/>
          </a:p>
          <a:p>
            <a:pPr marL="0" indent="0" algn="just">
              <a:buNone/>
            </a:pPr>
            <a:r>
              <a:rPr lang="en-GB" dirty="0">
                <a:latin typeface="Arial" panose="020B0604020202020204" pitchFamily="34" charset="0"/>
                <a:cs typeface="Arial" panose="020B0604020202020204" pitchFamily="34" charset="0"/>
              </a:rPr>
              <a:t>The relevant legal and guidance framework that govern the response to terrorist incidents includes:</a:t>
            </a:r>
          </a:p>
          <a:p>
            <a:pPr marL="0" indent="0" algn="just">
              <a:buNone/>
            </a:pPr>
            <a:endParaRPr lang="en-GB" dirty="0">
              <a:latin typeface="Arial" panose="020B0604020202020204" pitchFamily="34" charset="0"/>
              <a:cs typeface="Arial" panose="020B0604020202020204" pitchFamily="34" charset="0"/>
            </a:endParaRPr>
          </a:p>
          <a:p>
            <a:pPr marL="457200" lvl="1" indent="0" algn="just">
              <a:buNone/>
            </a:pPr>
            <a:r>
              <a:rPr lang="en-GB" dirty="0">
                <a:latin typeface="Arial" panose="020B0604020202020204" pitchFamily="34" charset="0"/>
                <a:cs typeface="Arial" panose="020B0604020202020204" pitchFamily="34" charset="0"/>
              </a:rPr>
              <a:t>•	Human Rights Act 1998 ECHR Article 2 – right to life</a:t>
            </a:r>
          </a:p>
          <a:p>
            <a:pPr marL="457200" lvl="1" indent="0" algn="just">
              <a:buNone/>
            </a:pPr>
            <a:r>
              <a:rPr lang="en-GB" dirty="0">
                <a:latin typeface="Arial" panose="020B0604020202020204" pitchFamily="34" charset="0"/>
                <a:cs typeface="Arial" panose="020B0604020202020204" pitchFamily="34" charset="0"/>
              </a:rPr>
              <a:t>•	Health and Safety at Work Act 1974</a:t>
            </a:r>
          </a:p>
          <a:p>
            <a:pPr marL="457200" lvl="1" indent="0" algn="just">
              <a:buNone/>
            </a:pPr>
            <a:r>
              <a:rPr lang="en-GB" dirty="0">
                <a:latin typeface="Arial" panose="020B0604020202020204" pitchFamily="34" charset="0"/>
                <a:cs typeface="Arial" panose="020B0604020202020204" pitchFamily="34" charset="0"/>
              </a:rPr>
              <a:t>•	Corporate Manslaughter and Homicide Act 2007</a:t>
            </a:r>
          </a:p>
          <a:p>
            <a:pPr marL="457200" lvl="1" indent="0" algn="just">
              <a:buNone/>
            </a:pPr>
            <a:r>
              <a:rPr lang="en-GB" dirty="0">
                <a:latin typeface="Arial" panose="020B0604020202020204" pitchFamily="34" charset="0"/>
                <a:cs typeface="Arial" panose="020B0604020202020204" pitchFamily="34" charset="0"/>
              </a:rPr>
              <a:t>•	Joint Doctrine, The Interoperability Framework Edition 3,   2021</a:t>
            </a:r>
          </a:p>
          <a:p>
            <a:pPr marL="457200" lvl="1" indent="0" algn="just">
              <a:buNone/>
            </a:pPr>
            <a:r>
              <a:rPr lang="en-GB" dirty="0">
                <a:latin typeface="Arial" panose="020B0604020202020204" pitchFamily="34" charset="0"/>
                <a:cs typeface="Arial" panose="020B0604020202020204" pitchFamily="34" charset="0"/>
              </a:rPr>
              <a:t>•	Joint Arrangements for Responding to a Marauding Terrorist Attack</a:t>
            </a:r>
          </a:p>
          <a:p>
            <a:pPr marL="457200" lvl="1" indent="0" algn="just">
              <a:buNone/>
            </a:pPr>
            <a:r>
              <a:rPr lang="en-GB" dirty="0">
                <a:latin typeface="Arial" panose="020B0604020202020204" pitchFamily="34" charset="0"/>
                <a:cs typeface="Arial" panose="020B0604020202020204" pitchFamily="34" charset="0"/>
              </a:rPr>
              <a:t>     (JESIP)</a:t>
            </a:r>
          </a:p>
          <a:p>
            <a:pPr marL="0" indent="0">
              <a:buNone/>
            </a:pPr>
            <a:endParaRPr lang="en-GB" dirty="0"/>
          </a:p>
        </p:txBody>
      </p:sp>
    </p:spTree>
    <p:extLst>
      <p:ext uri="{BB962C8B-B14F-4D97-AF65-F5344CB8AC3E}">
        <p14:creationId xmlns:p14="http://schemas.microsoft.com/office/powerpoint/2010/main" val="39142491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820BB7A9-08F7-4AC9-B6D1-B7215134E46F}"/>
              </a:ext>
            </a:extLst>
          </p:cNvPr>
          <p:cNvPicPr>
            <a:picLocks noChangeAspect="1"/>
          </p:cNvPicPr>
          <p:nvPr/>
        </p:nvPicPr>
        <p:blipFill>
          <a:blip r:embed="rId2"/>
          <a:stretch>
            <a:fillRect/>
          </a:stretch>
        </p:blipFill>
        <p:spPr>
          <a:xfrm>
            <a:off x="643467" y="701850"/>
            <a:ext cx="3278292" cy="2507894"/>
          </a:xfrm>
          <a:prstGeom prst="rect">
            <a:avLst/>
          </a:prstGeom>
        </p:spPr>
      </p:pic>
      <p:pic>
        <p:nvPicPr>
          <p:cNvPr id="2" name="Picture 1" descr="Diagram&#10;&#10;Description automatically generated with medium confidence">
            <a:extLst>
              <a:ext uri="{FF2B5EF4-FFF2-40B4-BE49-F238E27FC236}">
                <a16:creationId xmlns:a16="http://schemas.microsoft.com/office/drawing/2014/main" id="{5802CB7B-0B96-49BE-B8A6-DF8A215B1CF6}"/>
              </a:ext>
            </a:extLst>
          </p:cNvPr>
          <p:cNvPicPr>
            <a:picLocks noChangeAspect="1"/>
          </p:cNvPicPr>
          <p:nvPr/>
        </p:nvPicPr>
        <p:blipFill>
          <a:blip r:embed="rId3"/>
          <a:stretch>
            <a:fillRect/>
          </a:stretch>
        </p:blipFill>
        <p:spPr>
          <a:xfrm>
            <a:off x="4243493" y="1162862"/>
            <a:ext cx="3743538" cy="4532270"/>
          </a:xfrm>
          <a:prstGeom prst="rect">
            <a:avLst/>
          </a:prstGeom>
        </p:spPr>
      </p:pic>
      <p:pic>
        <p:nvPicPr>
          <p:cNvPr id="4" name="Picture 3" descr="Text, letter&#10;&#10;Description automatically generated">
            <a:extLst>
              <a:ext uri="{FF2B5EF4-FFF2-40B4-BE49-F238E27FC236}">
                <a16:creationId xmlns:a16="http://schemas.microsoft.com/office/drawing/2014/main" id="{CBA5342C-FD4B-4213-9281-F50F4DC25DFE}"/>
              </a:ext>
            </a:extLst>
          </p:cNvPr>
          <p:cNvPicPr>
            <a:picLocks noChangeAspect="1"/>
          </p:cNvPicPr>
          <p:nvPr/>
        </p:nvPicPr>
        <p:blipFill>
          <a:blip r:embed="rId4"/>
          <a:stretch>
            <a:fillRect/>
          </a:stretch>
        </p:blipFill>
        <p:spPr>
          <a:xfrm>
            <a:off x="8757393" y="643466"/>
            <a:ext cx="2342511" cy="2624662"/>
          </a:xfrm>
          <a:prstGeom prst="rect">
            <a:avLst/>
          </a:prstGeom>
        </p:spPr>
      </p:pic>
      <p:pic>
        <p:nvPicPr>
          <p:cNvPr id="7" name="Picture 6" descr="A gavel and a flag&#10;&#10;Description automatically generated with medium confidence">
            <a:extLst>
              <a:ext uri="{FF2B5EF4-FFF2-40B4-BE49-F238E27FC236}">
                <a16:creationId xmlns:a16="http://schemas.microsoft.com/office/drawing/2014/main" id="{78C3FFA3-B421-4989-882B-1BDBBF561D57}"/>
              </a:ext>
            </a:extLst>
          </p:cNvPr>
          <p:cNvPicPr>
            <a:picLocks noChangeAspect="1"/>
          </p:cNvPicPr>
          <p:nvPr/>
        </p:nvPicPr>
        <p:blipFill>
          <a:blip r:embed="rId5"/>
          <a:stretch>
            <a:fillRect/>
          </a:stretch>
        </p:blipFill>
        <p:spPr>
          <a:xfrm>
            <a:off x="643467" y="3985117"/>
            <a:ext cx="3278292" cy="1834156"/>
          </a:xfrm>
          <a:prstGeom prst="rect">
            <a:avLst/>
          </a:prstGeom>
        </p:spPr>
      </p:pic>
      <p:pic>
        <p:nvPicPr>
          <p:cNvPr id="5" name="Picture 4" descr="Text&#10;&#10;Description automatically generated">
            <a:extLst>
              <a:ext uri="{FF2B5EF4-FFF2-40B4-BE49-F238E27FC236}">
                <a16:creationId xmlns:a16="http://schemas.microsoft.com/office/drawing/2014/main" id="{B13E9D1E-A4A9-4133-90E9-CA71D90A37B4}"/>
              </a:ext>
            </a:extLst>
          </p:cNvPr>
          <p:cNvPicPr>
            <a:picLocks noChangeAspect="1"/>
          </p:cNvPicPr>
          <p:nvPr/>
        </p:nvPicPr>
        <p:blipFill>
          <a:blip r:embed="rId6"/>
          <a:stretch>
            <a:fillRect/>
          </a:stretch>
        </p:blipFill>
        <p:spPr>
          <a:xfrm>
            <a:off x="8765291" y="3589863"/>
            <a:ext cx="2326713" cy="2643992"/>
          </a:xfrm>
          <a:prstGeom prst="rect">
            <a:avLst/>
          </a:prstGeom>
        </p:spPr>
      </p:pic>
    </p:spTree>
    <p:extLst>
      <p:ext uri="{BB962C8B-B14F-4D97-AF65-F5344CB8AC3E}">
        <p14:creationId xmlns:p14="http://schemas.microsoft.com/office/powerpoint/2010/main" val="198164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6135B38-12E5-4CEC-850A-576F355FD95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Joint working – decision making</a:t>
            </a:r>
          </a:p>
        </p:txBody>
      </p:sp>
      <p:pic>
        <p:nvPicPr>
          <p:cNvPr id="4" name="Content Placeholder 3">
            <a:extLst>
              <a:ext uri="{FF2B5EF4-FFF2-40B4-BE49-F238E27FC236}">
                <a16:creationId xmlns:a16="http://schemas.microsoft.com/office/drawing/2014/main" id="{EA34D018-30B0-4B9C-98F6-75E9A99EE5CA}"/>
              </a:ext>
            </a:extLst>
          </p:cNvPr>
          <p:cNvPicPr>
            <a:picLocks noGrp="1" noChangeAspect="1"/>
          </p:cNvPicPr>
          <p:nvPr>
            <p:ph idx="1"/>
          </p:nvPr>
        </p:nvPicPr>
        <p:blipFill>
          <a:blip r:embed="rId2"/>
          <a:stretch>
            <a:fillRect/>
          </a:stretch>
        </p:blipFill>
        <p:spPr>
          <a:xfrm>
            <a:off x="4502428" y="1396758"/>
            <a:ext cx="7225748" cy="4064484"/>
          </a:xfrm>
          <a:prstGeom prst="rect">
            <a:avLst/>
          </a:prstGeom>
        </p:spPr>
      </p:pic>
    </p:spTree>
    <p:extLst>
      <p:ext uri="{BB962C8B-B14F-4D97-AF65-F5344CB8AC3E}">
        <p14:creationId xmlns:p14="http://schemas.microsoft.com/office/powerpoint/2010/main" val="3138310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D47-4620-4B5A-BC97-1CC3539553D0}"/>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Joint Decision Model</a:t>
            </a:r>
          </a:p>
        </p:txBody>
      </p:sp>
      <p:sp>
        <p:nvSpPr>
          <p:cNvPr id="4" name="TextBox 3">
            <a:extLst>
              <a:ext uri="{FF2B5EF4-FFF2-40B4-BE49-F238E27FC236}">
                <a16:creationId xmlns:a16="http://schemas.microsoft.com/office/drawing/2014/main" id="{3F688F8A-0E39-4C4D-B16C-F978AE4052F4}"/>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2400" b="0" i="0" dirty="0">
                <a:effectLst/>
                <a:latin typeface="Arial" panose="020B0604020202020204" pitchFamily="34" charset="0"/>
                <a:cs typeface="Arial" panose="020B0604020202020204" pitchFamily="34" charset="0"/>
              </a:rPr>
              <a:t>Along with a commander’s personal experience and knowledge of any given situation, the Joint Decision Model (JDM) is designed to help commanders make effective decisions together.</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b="1" i="0" dirty="0">
                <a:effectLst/>
                <a:latin typeface="Arial" panose="020B0604020202020204" pitchFamily="34" charset="0"/>
                <a:cs typeface="Arial" panose="020B0604020202020204" pitchFamily="34" charset="0"/>
              </a:rPr>
              <a:t>Overarching Aim:</a:t>
            </a:r>
          </a:p>
          <a:p>
            <a:pPr>
              <a:lnSpc>
                <a:spcPct val="90000"/>
              </a:lnSpc>
              <a:spcAft>
                <a:spcPts val="600"/>
              </a:spcAft>
            </a:pPr>
            <a:br>
              <a:rPr lang="en-US" sz="2400" dirty="0">
                <a:latin typeface="Arial" panose="020B0604020202020204" pitchFamily="34" charset="0"/>
                <a:cs typeface="Arial" panose="020B0604020202020204" pitchFamily="34" charset="0"/>
              </a:rPr>
            </a:br>
            <a:r>
              <a:rPr lang="en-US" sz="2400" b="0" i="0" dirty="0">
                <a:effectLst/>
                <a:latin typeface="Arial" panose="020B0604020202020204" pitchFamily="34" charset="0"/>
                <a:cs typeface="Arial" panose="020B0604020202020204" pitchFamily="34" charset="0"/>
              </a:rPr>
              <a:t>The overarching aim or purpose for using the JDM is common to all those involved in emergency response - the words in the </a:t>
            </a:r>
            <a:r>
              <a:rPr lang="en-US" sz="2400" b="0" i="0" dirty="0" err="1">
                <a:effectLst/>
                <a:latin typeface="Arial" panose="020B0604020202020204" pitchFamily="34" charset="0"/>
                <a:cs typeface="Arial" panose="020B0604020202020204" pitchFamily="34" charset="0"/>
              </a:rPr>
              <a:t>centre</a:t>
            </a:r>
            <a:r>
              <a:rPr lang="en-US" sz="2400" b="0" i="0" dirty="0">
                <a:effectLst/>
                <a:latin typeface="Arial" panose="020B0604020202020204" pitchFamily="34" charset="0"/>
                <a:cs typeface="Arial" panose="020B0604020202020204" pitchFamily="34" charset="0"/>
              </a:rPr>
              <a:t> “Working Together – Saving Lives, Reducing Harm”. All commander and responder staff should remind themselves of the importance of this purpose when responding to a multi-agency incident and applying JESIP.</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95869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4126D8-EEA2-4295-A08C-F469AD64B001}"/>
              </a:ext>
            </a:extLst>
          </p:cNvPr>
          <p:cNvSpPr txBox="1"/>
          <p:nvPr/>
        </p:nvSpPr>
        <p:spPr>
          <a:xfrm>
            <a:off x="671804" y="2695001"/>
            <a:ext cx="11215396" cy="637097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Commanders </a:t>
            </a:r>
            <a:r>
              <a:rPr lang="en-GB" sz="2400" dirty="0">
                <a:latin typeface="Arial" panose="020B0604020202020204" pitchFamily="34" charset="0"/>
                <a:cs typeface="Arial" panose="020B0604020202020204" pitchFamily="34" charset="0"/>
              </a:rPr>
              <a:t>should use the Joint Decision Model (JDM) to help bring together the available information, reconcile objectives and make effective decisions – together. Like most decision models, the JDM centres around three primary considerations: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Situation </a:t>
            </a:r>
            <a:r>
              <a:rPr lang="en-GB" sz="2400" dirty="0">
                <a:latin typeface="Arial" panose="020B0604020202020204" pitchFamily="34" charset="0"/>
                <a:cs typeface="Arial" panose="020B0604020202020204" pitchFamily="34" charset="0"/>
              </a:rPr>
              <a:t>- </a:t>
            </a:r>
            <a:r>
              <a:rPr lang="en-GB" sz="2400" b="0" i="0" dirty="0">
                <a:solidFill>
                  <a:srgbClr val="505258"/>
                </a:solidFill>
                <a:effectLst/>
                <a:latin typeface="Arial" panose="020B0604020202020204" pitchFamily="34" charset="0"/>
                <a:cs typeface="Arial" panose="020B0604020202020204" pitchFamily="34" charset="0"/>
              </a:rPr>
              <a:t>What is happening? What are the impacts? What are the risks?</a:t>
            </a:r>
          </a:p>
          <a:p>
            <a:r>
              <a:rPr lang="en-GB" sz="2400" b="1" dirty="0">
                <a:solidFill>
                  <a:srgbClr val="505258"/>
                </a:solidFill>
                <a:latin typeface="Arial" panose="020B0604020202020204" pitchFamily="34" charset="0"/>
                <a:cs typeface="Arial" panose="020B0604020202020204" pitchFamily="34" charset="0"/>
              </a:rPr>
              <a:t>Direction</a:t>
            </a:r>
            <a:r>
              <a:rPr lang="en-GB" sz="2400" dirty="0">
                <a:solidFill>
                  <a:srgbClr val="505258"/>
                </a:solidFill>
                <a:latin typeface="Arial" panose="020B0604020202020204" pitchFamily="34" charset="0"/>
                <a:cs typeface="Arial" panose="020B0604020202020204" pitchFamily="34" charset="0"/>
              </a:rPr>
              <a:t> - </a:t>
            </a:r>
            <a:r>
              <a:rPr lang="en-GB" sz="2400" b="0" i="0" dirty="0">
                <a:solidFill>
                  <a:srgbClr val="505258"/>
                </a:solidFill>
                <a:effectLst/>
                <a:latin typeface="Arial" panose="020B0604020202020204" pitchFamily="34" charset="0"/>
                <a:cs typeface="Arial" panose="020B0604020202020204" pitchFamily="34" charset="0"/>
              </a:rPr>
              <a:t>What do you want/need to achieve in the first hour (the desired outcomes)? What are the aims and objectives of the emergency response?</a:t>
            </a:r>
          </a:p>
          <a:p>
            <a:r>
              <a:rPr lang="en-GB" sz="2400" b="1" dirty="0">
                <a:solidFill>
                  <a:srgbClr val="505258"/>
                </a:solidFill>
                <a:latin typeface="Arial" panose="020B0604020202020204" pitchFamily="34" charset="0"/>
                <a:cs typeface="Arial" panose="020B0604020202020204" pitchFamily="34" charset="0"/>
              </a:rPr>
              <a:t>Action</a:t>
            </a:r>
            <a:r>
              <a:rPr lang="en-GB" sz="2400" dirty="0">
                <a:solidFill>
                  <a:srgbClr val="505258"/>
                </a:solidFill>
                <a:latin typeface="Arial" panose="020B0604020202020204" pitchFamily="34" charset="0"/>
                <a:cs typeface="Arial" panose="020B0604020202020204" pitchFamily="34" charset="0"/>
              </a:rPr>
              <a:t> - </a:t>
            </a:r>
            <a:r>
              <a:rPr lang="en-GB" sz="2400" b="0" i="0" dirty="0">
                <a:solidFill>
                  <a:srgbClr val="505258"/>
                </a:solidFill>
                <a:effectLst/>
                <a:latin typeface="Arial" panose="020B0604020202020204" pitchFamily="34" charset="0"/>
                <a:cs typeface="Arial" panose="020B0604020202020204" pitchFamily="34" charset="0"/>
              </a:rPr>
              <a:t>What do you need to do to resolve the situation and achieve your desired outcomes?</a:t>
            </a:r>
          </a:p>
          <a:p>
            <a:endParaRPr lang="en-GB" sz="2400" b="0" i="0" dirty="0">
              <a:solidFill>
                <a:srgbClr val="505258"/>
              </a:solidFill>
              <a:effectLst/>
              <a:latin typeface="Arial" panose="020B0604020202020204" pitchFamily="34" charset="0"/>
              <a:cs typeface="Arial" panose="020B0604020202020204" pitchFamily="34" charset="0"/>
            </a:endParaRPr>
          </a:p>
          <a:p>
            <a:endParaRPr lang="en-GB" sz="2400" dirty="0">
              <a:solidFill>
                <a:srgbClr val="505258"/>
              </a:solidFill>
              <a:latin typeface="Arial" panose="020B0604020202020204" pitchFamily="34" charset="0"/>
              <a:cs typeface="Arial" panose="020B0604020202020204" pitchFamily="34" charset="0"/>
            </a:endParaRPr>
          </a:p>
          <a:p>
            <a:endParaRPr lang="en-GB" sz="2400" b="0" i="0" dirty="0">
              <a:solidFill>
                <a:srgbClr val="505258"/>
              </a:solidFill>
              <a:effectLst/>
              <a:latin typeface="Arial" panose="020B0604020202020204" pitchFamily="34" charset="0"/>
              <a:cs typeface="Arial" panose="020B0604020202020204" pitchFamily="34" charset="0"/>
            </a:endParaRPr>
          </a:p>
          <a:p>
            <a:endParaRPr lang="en-GB" sz="2400" dirty="0">
              <a:solidFill>
                <a:srgbClr val="505258"/>
              </a:solidFill>
              <a:latin typeface="Arial" panose="020B0604020202020204" pitchFamily="34" charset="0"/>
              <a:cs typeface="Arial" panose="020B0604020202020204" pitchFamily="34" charset="0"/>
            </a:endParaRPr>
          </a:p>
          <a:p>
            <a:endParaRPr lang="en-GB" sz="2400" dirty="0">
              <a:solidFill>
                <a:srgbClr val="505258"/>
              </a:solidFill>
              <a:latin typeface="Arial" panose="020B0604020202020204" pitchFamily="34" charset="0"/>
              <a:cs typeface="Arial" panose="020B0604020202020204" pitchFamily="34" charset="0"/>
            </a:endParaRPr>
          </a:p>
          <a:p>
            <a:endParaRPr lang="en-GB" sz="2400" dirty="0">
              <a:solidFill>
                <a:srgbClr val="505258"/>
              </a:solidFill>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5489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E5E007F-FE4D-4CA7-9863-72748C738362}"/>
              </a:ext>
            </a:extLst>
          </p:cNvPr>
          <p:cNvPicPr>
            <a:picLocks noChangeAspect="1"/>
          </p:cNvPicPr>
          <p:nvPr/>
        </p:nvPicPr>
        <p:blipFill>
          <a:blip r:embed="rId2"/>
          <a:stretch>
            <a:fillRect/>
          </a:stretch>
        </p:blipFill>
        <p:spPr>
          <a:xfrm>
            <a:off x="3224316" y="643466"/>
            <a:ext cx="5743368" cy="5571067"/>
          </a:xfrm>
          <a:prstGeom prst="rect">
            <a:avLst/>
          </a:prstGeom>
        </p:spPr>
      </p:pic>
    </p:spTree>
    <p:extLst>
      <p:ext uri="{BB962C8B-B14F-4D97-AF65-F5344CB8AC3E}">
        <p14:creationId xmlns:p14="http://schemas.microsoft.com/office/powerpoint/2010/main" val="2024033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08C91-85EB-411F-B7B7-CD633CB4FA9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b="1" kern="1200">
                <a:solidFill>
                  <a:srgbClr val="FFFFFF"/>
                </a:solidFill>
                <a:latin typeface="+mj-lt"/>
                <a:ea typeface="+mj-ea"/>
                <a:cs typeface="+mj-cs"/>
              </a:rPr>
              <a:t>Some of the organisations and agencies you will work with: </a:t>
            </a:r>
          </a:p>
        </p:txBody>
      </p:sp>
      <p:pic>
        <p:nvPicPr>
          <p:cNvPr id="7" name="Content Placeholder 6">
            <a:extLst>
              <a:ext uri="{FF2B5EF4-FFF2-40B4-BE49-F238E27FC236}">
                <a16:creationId xmlns:a16="http://schemas.microsoft.com/office/drawing/2014/main" id="{2EEA1F37-F20B-4C12-86B5-69DABE35C579}"/>
              </a:ext>
            </a:extLst>
          </p:cNvPr>
          <p:cNvPicPr>
            <a:picLocks noGrp="1" noChangeAspect="1"/>
          </p:cNvPicPr>
          <p:nvPr>
            <p:ph idx="1"/>
          </p:nvPr>
        </p:nvPicPr>
        <p:blipFill>
          <a:blip r:embed="rId2"/>
          <a:stretch>
            <a:fillRect/>
          </a:stretch>
        </p:blipFill>
        <p:spPr>
          <a:xfrm>
            <a:off x="4777316" y="1520763"/>
            <a:ext cx="6780700" cy="3814144"/>
          </a:xfrm>
          <a:prstGeom prst="rect">
            <a:avLst/>
          </a:prstGeom>
        </p:spPr>
      </p:pic>
    </p:spTree>
    <p:extLst>
      <p:ext uri="{BB962C8B-B14F-4D97-AF65-F5344CB8AC3E}">
        <p14:creationId xmlns:p14="http://schemas.microsoft.com/office/powerpoint/2010/main" val="26866815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4AFE0-38CA-4DB1-8DE3-6566D76047D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100" b="1">
                <a:solidFill>
                  <a:srgbClr val="FFFFFF"/>
                </a:solidFill>
                <a:latin typeface="Arial" panose="020B0604020202020204" pitchFamily="34" charset="0"/>
                <a:cs typeface="Arial" panose="020B0604020202020204" pitchFamily="34" charset="0"/>
              </a:rPr>
              <a:t>Thank you for listening.</a:t>
            </a:r>
            <a:br>
              <a:rPr lang="en-US" sz="3100" b="1">
                <a:solidFill>
                  <a:srgbClr val="FFFFFF"/>
                </a:solidFill>
                <a:latin typeface="Arial" panose="020B0604020202020204" pitchFamily="34" charset="0"/>
                <a:cs typeface="Arial" panose="020B0604020202020204" pitchFamily="34" charset="0"/>
              </a:rPr>
            </a:br>
            <a:br>
              <a:rPr lang="en-US" sz="3100" b="1">
                <a:solidFill>
                  <a:srgbClr val="FFFFFF"/>
                </a:solidFill>
                <a:latin typeface="Arial" panose="020B0604020202020204" pitchFamily="34" charset="0"/>
                <a:cs typeface="Arial" panose="020B0604020202020204" pitchFamily="34" charset="0"/>
              </a:rPr>
            </a:br>
            <a:r>
              <a:rPr lang="en-US" sz="3100" b="1">
                <a:solidFill>
                  <a:srgbClr val="FFFFFF"/>
                </a:solidFill>
                <a:latin typeface="Arial" panose="020B0604020202020204" pitchFamily="34" charset="0"/>
                <a:cs typeface="Arial" panose="020B0604020202020204" pitchFamily="34" charset="0"/>
              </a:rPr>
              <a:t>Any questions??</a:t>
            </a:r>
          </a:p>
        </p:txBody>
      </p:sp>
      <p:pic>
        <p:nvPicPr>
          <p:cNvPr id="4" name="Video 3">
            <a:extLst>
              <a:ext uri="{FF2B5EF4-FFF2-40B4-BE49-F238E27FC236}">
                <a16:creationId xmlns:a16="http://schemas.microsoft.com/office/drawing/2014/main" id="{07C7C199-3AC9-40C3-83EE-DCA6D98E0FF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4777316" y="1526180"/>
            <a:ext cx="6780700" cy="3803311"/>
          </a:xfrm>
          <a:prstGeom prst="rect">
            <a:avLst/>
          </a:prstGeom>
        </p:spPr>
      </p:pic>
    </p:spTree>
    <p:extLst>
      <p:ext uri="{BB962C8B-B14F-4D97-AF65-F5344CB8AC3E}">
        <p14:creationId xmlns:p14="http://schemas.microsoft.com/office/powerpoint/2010/main" val="10263254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92A99-F7EA-40DE-A9EB-DB3C54CE99E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Further background and useful information</a:t>
            </a:r>
          </a:p>
        </p:txBody>
      </p:sp>
      <p:sp>
        <p:nvSpPr>
          <p:cNvPr id="3" name="Content Placeholder 2">
            <a:extLst>
              <a:ext uri="{FF2B5EF4-FFF2-40B4-BE49-F238E27FC236}">
                <a16:creationId xmlns:a16="http://schemas.microsoft.com/office/drawing/2014/main" id="{647DF2DD-545E-4E65-99F4-FE6C89302B93}"/>
              </a:ext>
            </a:extLst>
          </p:cNvPr>
          <p:cNvSpPr>
            <a:spLocks noGrp="1"/>
          </p:cNvSpPr>
          <p:nvPr>
            <p:ph idx="1"/>
          </p:nvPr>
        </p:nvSpPr>
        <p:spPr/>
        <p:txBody>
          <a:bodyPr>
            <a:normAutofit fontScale="85000" lnSpcReduction="20000"/>
          </a:bodyPr>
          <a:lstStyle/>
          <a:p>
            <a:pPr marL="0" indent="0" algn="just">
              <a:lnSpc>
                <a:spcPct val="107000"/>
              </a:lnSpc>
              <a:spcBef>
                <a:spcPts val="1200"/>
              </a:spcBef>
              <a:spcAft>
                <a:spcPts val="1200"/>
              </a:spcAft>
              <a:buNone/>
            </a:pPr>
            <a:r>
              <a:rPr lang="en-GB" sz="2400" b="1" dirty="0">
                <a:solidFill>
                  <a:srgbClr val="202122"/>
                </a:solidFill>
                <a:effectLst/>
                <a:latin typeface="Arial" panose="020B0604020202020204" pitchFamily="34" charset="0"/>
                <a:ea typeface="Calibri" panose="020F0502020204030204" pitchFamily="34" charset="0"/>
                <a:cs typeface="Arial" panose="020B0604020202020204" pitchFamily="34" charset="0"/>
              </a:rPr>
              <a:t>Roles and Responsibilities</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200"/>
              </a:spcBef>
              <a:spcAft>
                <a:spcPts val="1200"/>
              </a:spcAft>
            </a:pPr>
            <a:r>
              <a:rPr lang="en-GB" sz="2400" dirty="0">
                <a:solidFill>
                  <a:srgbClr val="202122"/>
                </a:solidFill>
                <a:effectLst/>
                <a:latin typeface="Arial" panose="020B0604020202020204" pitchFamily="34" charset="0"/>
                <a:ea typeface="Calibri" panose="020F0502020204030204" pitchFamily="34" charset="0"/>
                <a:cs typeface="Arial" panose="020B0604020202020204" pitchFamily="34" charset="0"/>
              </a:rPr>
              <a:t>Each agency has well defined roles and responsibilities.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200"/>
              </a:spcBef>
              <a:spcAft>
                <a:spcPts val="1200"/>
              </a:spcAft>
            </a:pPr>
            <a:r>
              <a:rPr lang="en-GB" sz="2400" dirty="0">
                <a:solidFill>
                  <a:srgbClr val="202122"/>
                </a:solidFill>
                <a:effectLst/>
                <a:latin typeface="Arial" panose="020B0604020202020204" pitchFamily="34" charset="0"/>
                <a:ea typeface="Calibri" panose="020F0502020204030204" pitchFamily="34" charset="0"/>
                <a:cs typeface="Arial" panose="020B0604020202020204" pitchFamily="34" charset="0"/>
              </a:rPr>
              <a:t>The Police are responsible for preventing and detecting crime.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200"/>
              </a:spcBef>
              <a:spcAft>
                <a:spcPts val="1200"/>
              </a:spcAft>
            </a:pPr>
            <a:r>
              <a:rPr lang="en-GB" sz="2400" dirty="0">
                <a:solidFill>
                  <a:srgbClr val="202122"/>
                </a:solidFill>
                <a:effectLst/>
                <a:latin typeface="Arial" panose="020B0604020202020204" pitchFamily="34" charset="0"/>
                <a:ea typeface="Calibri" panose="020F0502020204030204" pitchFamily="34" charset="0"/>
                <a:cs typeface="Arial" panose="020B0604020202020204" pitchFamily="34" charset="0"/>
              </a:rPr>
              <a:t>In the terrorism context, their role in the response phase is to locate, confront and neutralise the threat, before a terrorist can strike, or indeed after they have done so.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Bef>
                <a:spcPts val="1200"/>
              </a:spcBef>
              <a:spcAft>
                <a:spcPts val="1200"/>
              </a:spcAft>
            </a:pPr>
            <a:r>
              <a:rPr lang="en-GB" sz="2400" dirty="0">
                <a:solidFill>
                  <a:srgbClr val="202122"/>
                </a:solidFill>
                <a:effectLst/>
                <a:latin typeface="Arial" panose="020B0604020202020204" pitchFamily="34" charset="0"/>
                <a:ea typeface="Calibri" panose="020F0502020204030204" pitchFamily="34" charset="0"/>
                <a:cs typeface="Arial" panose="020B0604020202020204" pitchFamily="34" charset="0"/>
              </a:rPr>
              <a:t>The shooting at Stockwell Tube Station on 22 July 2005 was an example of how preventing a terrorist committing an atrocity would be managed.  However, this proved to be a case of mistaken identity.  In the cases of Westminster Bridge, London Bridge and Borough Market, these are examples where armed police have intervened once the attack has commenced.</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60300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F0489E-A594-4DD7-993D-0E187F921629}"/>
              </a:ext>
            </a:extLst>
          </p:cNvPr>
          <p:cNvSpPr txBox="1"/>
          <p:nvPr/>
        </p:nvSpPr>
        <p:spPr>
          <a:xfrm>
            <a:off x="1045029" y="1847462"/>
            <a:ext cx="10058400" cy="452431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Challenges</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Defining the common purpose (Joint plans / arrangements)</a:t>
            </a:r>
          </a:p>
          <a:p>
            <a:r>
              <a:rPr lang="en-GB" sz="2400" dirty="0">
                <a:latin typeface="Arial" panose="020B0604020202020204" pitchFamily="34" charset="0"/>
                <a:cs typeface="Arial" panose="020B0604020202020204" pitchFamily="34" charset="0"/>
              </a:rPr>
              <a:t>•	Training and exercising</a:t>
            </a:r>
          </a:p>
          <a:p>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Organisational</a:t>
            </a:r>
            <a:r>
              <a:rPr lang="en-GB" sz="2400" dirty="0">
                <a:latin typeface="Arial" panose="020B0604020202020204" pitchFamily="34" charset="0"/>
                <a:cs typeface="Arial" panose="020B0604020202020204" pitchFamily="34" charset="0"/>
              </a:rPr>
              <a:t> churn</a:t>
            </a:r>
          </a:p>
          <a:p>
            <a:r>
              <a:rPr lang="en-GB" sz="2400" dirty="0">
                <a:latin typeface="Arial" panose="020B0604020202020204" pitchFamily="34" charset="0"/>
                <a:cs typeface="Arial" panose="020B0604020202020204" pitchFamily="34" charset="0"/>
              </a:rPr>
              <a:t>•	Competing pressures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The Joint Doctrine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blueprint for how organisations work together in response to major incidents and emergencies – it is scalable.</a:t>
            </a:r>
          </a:p>
          <a:p>
            <a:r>
              <a:rPr lang="en-GB" sz="2400" dirty="0">
                <a:latin typeface="Arial" panose="020B0604020202020204" pitchFamily="34" charset="0"/>
                <a:cs typeface="Arial" panose="020B0604020202020204" pitchFamily="34" charset="0"/>
              </a:rPr>
              <a:t>Specific joint plans and working arrangements for terrorist incidents.</a:t>
            </a:r>
          </a:p>
        </p:txBody>
      </p:sp>
    </p:spTree>
    <p:extLst>
      <p:ext uri="{BB962C8B-B14F-4D97-AF65-F5344CB8AC3E}">
        <p14:creationId xmlns:p14="http://schemas.microsoft.com/office/powerpoint/2010/main" val="205011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9E3146-BCBB-4E55-83FD-7684ADB38486}"/>
              </a:ext>
            </a:extLst>
          </p:cNvPr>
          <p:cNvSpPr txBox="1"/>
          <p:nvPr/>
        </p:nvSpPr>
        <p:spPr>
          <a:xfrm>
            <a:off x="842865" y="239333"/>
            <a:ext cx="10506270" cy="6863417"/>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Common Objectives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All responder partners are bound by common objectives, which is to save lives and reduce harm.  Stopping the attack or cause is primacy, or limiting the impact.</a:t>
            </a:r>
          </a:p>
          <a:p>
            <a:r>
              <a:rPr lang="en-GB" sz="2000" dirty="0">
                <a:latin typeface="Arial" panose="020B0604020202020204" pitchFamily="34" charset="0"/>
                <a:cs typeface="Arial" panose="020B0604020202020204" pitchFamily="34" charset="0"/>
              </a:rPr>
              <a:t>Rescue of casualties is then able to take place.</a:t>
            </a:r>
          </a:p>
          <a:p>
            <a:r>
              <a:rPr lang="en-GB" sz="2000" dirty="0">
                <a:latin typeface="Arial" panose="020B0604020202020204" pitchFamily="34" charset="0"/>
                <a:cs typeface="Arial" panose="020B0604020202020204" pitchFamily="34" charset="0"/>
              </a:rPr>
              <a:t>The ability to co-ordinate many agencies efforts to achieve common objectives is a complex area.</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How do we work jointly in response to dealing with the consequences of a terrorist incident?</a:t>
            </a:r>
          </a:p>
          <a:p>
            <a:r>
              <a:rPr lang="en-GB" sz="2000" b="1" dirty="0">
                <a:latin typeface="Arial" panose="020B0604020202020204" pitchFamily="34" charset="0"/>
                <a:cs typeface="Arial" panose="020B0604020202020204" pitchFamily="34" charset="0"/>
              </a:rPr>
              <a:t>Risk Appetite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Every agency will have a differing risk appetite. Emergency services may broadly be less adverse to risk, given their primary roles.  Within each of the emergency services, some elements may be more proactive as regards risk.</a:t>
            </a:r>
          </a:p>
          <a:p>
            <a:r>
              <a:rPr lang="en-GB" sz="2000" dirty="0">
                <a:latin typeface="Arial" panose="020B0604020202020204" pitchFamily="34" charset="0"/>
                <a:cs typeface="Arial" panose="020B0604020202020204" pitchFamily="34" charset="0"/>
              </a:rPr>
              <a:t>Armed policing, Urban Search and Rescue (USAR) within the Fire Service and the Hazardous Area Response Team (HART) within the ambulance service will al operate in areas of risk and threat that other elements of their organisations.</a:t>
            </a:r>
          </a:p>
          <a:p>
            <a:r>
              <a:rPr lang="en-GB" sz="2000" dirty="0">
                <a:latin typeface="Arial" panose="020B0604020202020204" pitchFamily="34" charset="0"/>
                <a:cs typeface="Arial" panose="020B0604020202020204" pitchFamily="34" charset="0"/>
              </a:rPr>
              <a:t>Non-emergency service responders may have a very different appetite to risk.  Given how litigious society is, this is not unexpected.</a:t>
            </a:r>
          </a:p>
          <a:p>
            <a:r>
              <a:rPr lang="en-GB" sz="2000" dirty="0">
                <a:latin typeface="Arial" panose="020B0604020202020204" pitchFamily="34" charset="0"/>
                <a:cs typeface="Arial" panose="020B0604020202020204" pitchFamily="34" charset="0"/>
              </a:rPr>
              <a:t>When we examine the response to terrorist incidents in the UK, it is helpful to consider these issues.</a:t>
            </a:r>
          </a:p>
        </p:txBody>
      </p:sp>
    </p:spTree>
    <p:extLst>
      <p:ext uri="{BB962C8B-B14F-4D97-AF65-F5344CB8AC3E}">
        <p14:creationId xmlns:p14="http://schemas.microsoft.com/office/powerpoint/2010/main" val="760728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9EAB45-4D6E-4F8F-ABBF-EAB18BADAEA6}"/>
              </a:ext>
            </a:extLst>
          </p:cNvPr>
          <p:cNvSpPr txBox="1"/>
          <p:nvPr/>
        </p:nvSpPr>
        <p:spPr>
          <a:xfrm>
            <a:off x="578498" y="-351986"/>
            <a:ext cx="11364686" cy="6155531"/>
          </a:xfrm>
          <a:prstGeom prst="rect">
            <a:avLst/>
          </a:prstGeom>
          <a:noFill/>
        </p:spPr>
        <p:txBody>
          <a:bodyPr wrap="square">
            <a:spAutoFit/>
          </a:bodyPr>
          <a:lstStyle/>
          <a:p>
            <a:endParaRPr lang="en-GB" b="1" dirty="0"/>
          </a:p>
          <a:p>
            <a:endParaRPr lang="en-GB" b="1" dirty="0"/>
          </a:p>
          <a:p>
            <a:pPr algn="just"/>
            <a:r>
              <a:rPr lang="en-GB" sz="2000" b="1" dirty="0">
                <a:latin typeface="Arial" panose="020B0604020202020204" pitchFamily="34" charset="0"/>
                <a:cs typeface="Arial" panose="020B0604020202020204" pitchFamily="34" charset="0"/>
              </a:rPr>
              <a:t>Why do we need to work jointly in response to terrorist incidents?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What differentiates a terrorist incident from a major incident?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Deliberately caused to kill and maim</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Mixed methodology</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Marauding Terrorist Attack (MTA) – ballistic threats, bladed weapons, vehicle as a weapon, Improvised Explosive Device (IED), can be person borne (PBIED), vehicle borne (VBIED)</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Can contain shrapnel to maximise death and serious injury (Manchester Arena, Liverpool Women’s Hospital)</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Chemical, Biological, Radiological, Nuclear (CBRN) threat</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High versus low sophistication – 7/7 versus Westminster Bridge (attack planning, network and expertise to plan and deliver and the likelihood of detection)</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Terrorist vary methodology – Liverpool more sophisticated that Westminster Bridge, for example</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Streatham Terrorist incident 2 February 2020, (three injuries, 2 by stabbing and one as a result of police discharging a firearm) – police armed surveillance teams neutralised the threat very quickly </a:t>
            </a:r>
          </a:p>
          <a:p>
            <a:endParaRPr lang="en-GB" dirty="0"/>
          </a:p>
        </p:txBody>
      </p:sp>
    </p:spTree>
    <p:extLst>
      <p:ext uri="{BB962C8B-B14F-4D97-AF65-F5344CB8AC3E}">
        <p14:creationId xmlns:p14="http://schemas.microsoft.com/office/powerpoint/2010/main" val="1146740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D5C012-2F1C-4868-A049-C0B0CCCDAB8A}"/>
              </a:ext>
            </a:extLst>
          </p:cNvPr>
          <p:cNvSpPr txBox="1"/>
          <p:nvPr/>
        </p:nvSpPr>
        <p:spPr>
          <a:xfrm>
            <a:off x="447868" y="63512"/>
            <a:ext cx="10804849" cy="4401205"/>
          </a:xfrm>
          <a:prstGeom prst="rect">
            <a:avLst/>
          </a:prstGeom>
          <a:noFill/>
        </p:spPr>
        <p:txBody>
          <a:bodyPr wrap="square">
            <a:spAutoFit/>
          </a:bodyPr>
          <a:lstStyle/>
          <a:p>
            <a:pPr algn="just"/>
            <a:r>
              <a:rPr lang="en-GB" sz="2000" b="1" dirty="0">
                <a:latin typeface="Arial" panose="020B0604020202020204" pitchFamily="34" charset="0"/>
                <a:cs typeface="Arial" panose="020B0604020202020204" pitchFamily="34" charset="0"/>
              </a:rPr>
              <a:t>Why do we need to work jointly in response to terrorist incidents?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	Stop or contain the threat (neutralise MTA, isolate CBRN)</a:t>
            </a:r>
          </a:p>
          <a:p>
            <a:pPr algn="just"/>
            <a:r>
              <a:rPr lang="en-GB" sz="2000" dirty="0">
                <a:latin typeface="Arial" panose="020B0604020202020204" pitchFamily="34" charset="0"/>
                <a:cs typeface="Arial" panose="020B0604020202020204" pitchFamily="34" charset="0"/>
              </a:rPr>
              <a:t>•	Create a permissive environment (for rescuers to access casualties)</a:t>
            </a:r>
          </a:p>
          <a:p>
            <a:pPr algn="just"/>
            <a:r>
              <a:rPr lang="en-GB" sz="2000" dirty="0">
                <a:latin typeface="Arial" panose="020B0604020202020204" pitchFamily="34" charset="0"/>
                <a:cs typeface="Arial" panose="020B0604020202020204" pitchFamily="34" charset="0"/>
              </a:rPr>
              <a:t>•	Manage known or perceived risks</a:t>
            </a:r>
          </a:p>
          <a:p>
            <a:pPr algn="just"/>
            <a:r>
              <a:rPr lang="en-GB" sz="2000" dirty="0">
                <a:latin typeface="Arial" panose="020B0604020202020204" pitchFamily="34" charset="0"/>
                <a:cs typeface="Arial" panose="020B0604020202020204" pitchFamily="34" charset="0"/>
              </a:rPr>
              <a:t>•	Save lives, reduce harm</a:t>
            </a:r>
          </a:p>
          <a:p>
            <a:pPr algn="just"/>
            <a:r>
              <a:rPr lang="en-GB" sz="2000" dirty="0">
                <a:latin typeface="Arial" panose="020B0604020202020204" pitchFamily="34" charset="0"/>
                <a:cs typeface="Arial" panose="020B0604020202020204" pitchFamily="34" charset="0"/>
              </a:rPr>
              <a:t>•	Evacuate versus stay put</a:t>
            </a:r>
          </a:p>
          <a:p>
            <a:pPr algn="just"/>
            <a:r>
              <a:rPr lang="en-GB" sz="2000" dirty="0">
                <a:latin typeface="Arial" panose="020B0604020202020204" pitchFamily="34" charset="0"/>
                <a:cs typeface="Arial" panose="020B0604020202020204" pitchFamily="34" charset="0"/>
              </a:rPr>
              <a:t>•	Facilitate investigations (evidence preservation at scene or scenes)</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What agencies are involved in the response to terrorist incidents?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Police, Fire, Ambulance, NHS, Local Authorities, Transport companies, Venue operators, Government agencies (MI5, Border Force, National Crime Agency, National Counter Terrorism Police, Defence and Scientific Laboratory (DSTL), Atomic Weapons Authority (AWE), Military)</a:t>
            </a:r>
          </a:p>
        </p:txBody>
      </p:sp>
    </p:spTree>
    <p:extLst>
      <p:ext uri="{BB962C8B-B14F-4D97-AF65-F5344CB8AC3E}">
        <p14:creationId xmlns:p14="http://schemas.microsoft.com/office/powerpoint/2010/main" val="40825412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75602C-E2BA-4EB1-A213-79AA09D9EB4D}"/>
              </a:ext>
            </a:extLst>
          </p:cNvPr>
          <p:cNvSpPr txBox="1"/>
          <p:nvPr/>
        </p:nvSpPr>
        <p:spPr>
          <a:xfrm>
            <a:off x="821094" y="1175657"/>
            <a:ext cx="10245012" cy="5324535"/>
          </a:xfrm>
          <a:prstGeom prst="rect">
            <a:avLst/>
          </a:prstGeom>
          <a:noFill/>
        </p:spPr>
        <p:txBody>
          <a:bodyPr wrap="square">
            <a:spAutoFit/>
          </a:bodyPr>
          <a:lstStyle/>
          <a:p>
            <a:pPr algn="just"/>
            <a:r>
              <a:rPr lang="en-GB" sz="2000" dirty="0">
                <a:latin typeface="Arial" panose="020B0604020202020204" pitchFamily="34" charset="0"/>
                <a:cs typeface="Arial" panose="020B0604020202020204" pitchFamily="34" charset="0"/>
              </a:rPr>
              <a:t>Emergency services will be mostly concerned with consequence management – dealing with what has already happened. CT Policing and security services will be concerned with establishing whether there are other related threats that need to be stopped – a manhunt.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Terrorist incidents will be actively investigated by CT Policing. They will be concerned with identifying perpetrators and establishing whether they are part of a wider network and whether other attacks are likely.  This may lead to the raising of the UK Threat level.  This was raised to </a:t>
            </a:r>
            <a:r>
              <a:rPr lang="en-GB" sz="2000" b="1" dirty="0">
                <a:latin typeface="Arial" panose="020B0604020202020204" pitchFamily="34" charset="0"/>
                <a:cs typeface="Arial" panose="020B0604020202020204" pitchFamily="34" charset="0"/>
              </a:rPr>
              <a:t>SEVERE</a:t>
            </a:r>
            <a:r>
              <a:rPr lang="en-GB" sz="2000" dirty="0">
                <a:latin typeface="Arial" panose="020B0604020202020204" pitchFamily="34" charset="0"/>
                <a:cs typeface="Arial" panose="020B0604020202020204" pitchFamily="34" charset="0"/>
              </a:rPr>
              <a:t> following the Liverpool Hospital bombing on 14 November 2021.</a:t>
            </a: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Competence – Skills, knowledge and experience acquired within individual organisations, to enable individuals to be competent in their role.</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Once competent in their role, the overall response to an incident involving many different agencies depends on the ability to successfully co-ordinate disparate organisations and capabilities towards achieving common goals.  Manchester Arena Inquiry has highlighted that this did not work effectively.</a:t>
            </a:r>
          </a:p>
        </p:txBody>
      </p:sp>
    </p:spTree>
    <p:extLst>
      <p:ext uri="{BB962C8B-B14F-4D97-AF65-F5344CB8AC3E}">
        <p14:creationId xmlns:p14="http://schemas.microsoft.com/office/powerpoint/2010/main" val="1371171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FFE0B4-129B-49DF-9C59-BE26B58ECE98}"/>
              </a:ext>
            </a:extLst>
          </p:cNvPr>
          <p:cNvSpPr txBox="1"/>
          <p:nvPr/>
        </p:nvSpPr>
        <p:spPr>
          <a:xfrm>
            <a:off x="690465" y="-351986"/>
            <a:ext cx="11066106" cy="6555641"/>
          </a:xfrm>
          <a:prstGeom prst="rect">
            <a:avLst/>
          </a:prstGeom>
          <a:noFill/>
        </p:spPr>
        <p:txBody>
          <a:bodyPr wrap="square">
            <a:spAutoFit/>
          </a:bodyPr>
          <a:lstStyle/>
          <a:p>
            <a:pPr algn="just"/>
            <a:endParaRPr lang="en-GB" sz="2000" b="1" dirty="0">
              <a:latin typeface="Arial" panose="020B0604020202020204" pitchFamily="34" charset="0"/>
              <a:cs typeface="Arial" panose="020B0604020202020204" pitchFamily="34" charset="0"/>
            </a:endParaRP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Brief history of recent terrorist attacks in the UK</a:t>
            </a:r>
          </a:p>
          <a:p>
            <a:pPr algn="just"/>
            <a:r>
              <a:rPr lang="en-GB" sz="2000" b="1" dirty="0">
                <a:latin typeface="Arial" panose="020B0604020202020204" pitchFamily="34" charset="0"/>
                <a:cs typeface="Arial" panose="020B0604020202020204" pitchFamily="34" charset="0"/>
              </a:rPr>
              <a:t>Murder of Lee Rigby 2013</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On the afternoon of 22 May 2013, a British Army soldier, Fusilier Lee Rigby of the Royal Regiment of Fusiliers, was attacked and killed by Michael </a:t>
            </a:r>
            <a:r>
              <a:rPr lang="en-GB" sz="2000" dirty="0" err="1">
                <a:latin typeface="Arial" panose="020B0604020202020204" pitchFamily="34" charset="0"/>
                <a:cs typeface="Arial" panose="020B0604020202020204" pitchFamily="34" charset="0"/>
              </a:rPr>
              <a:t>Adebolajo</a:t>
            </a:r>
            <a:r>
              <a:rPr lang="en-GB" sz="2000" dirty="0">
                <a:latin typeface="Arial" panose="020B0604020202020204" pitchFamily="34" charset="0"/>
                <a:cs typeface="Arial" panose="020B0604020202020204" pitchFamily="34" charset="0"/>
              </a:rPr>
              <a:t> and Michael Adebowale near the Royal Artillery Barracks in Woolwich, southeast London. </a:t>
            </a:r>
          </a:p>
          <a:p>
            <a:pPr algn="just"/>
            <a:r>
              <a:rPr lang="en-GB" sz="2000" dirty="0">
                <a:latin typeface="Arial" panose="020B0604020202020204" pitchFamily="34" charset="0"/>
                <a:cs typeface="Arial" panose="020B0604020202020204" pitchFamily="34" charset="0"/>
              </a:rPr>
              <a:t>Rigby was off duty and walking along Wellington Street when he was attacked. </a:t>
            </a:r>
            <a:r>
              <a:rPr lang="en-GB" sz="2000" dirty="0" err="1">
                <a:latin typeface="Arial" panose="020B0604020202020204" pitchFamily="34" charset="0"/>
                <a:cs typeface="Arial" panose="020B0604020202020204" pitchFamily="34" charset="0"/>
              </a:rPr>
              <a:t>Adebolajo</a:t>
            </a:r>
            <a:r>
              <a:rPr lang="en-GB" sz="2000" dirty="0">
                <a:latin typeface="Arial" panose="020B0604020202020204" pitchFamily="34" charset="0"/>
                <a:cs typeface="Arial" panose="020B0604020202020204" pitchFamily="34" charset="0"/>
              </a:rPr>
              <a:t> and Adebowale ran him down with a car, then used knives and a cleaver to stab and hack him to death. The men dragged Rigby's body into the road and remained at the scene until police arrived. They told passers-by that they had killed a soldier to avenge the killing of Muslims by the British armed forces. Unarmed police arrived at the scene nine minutes after an emergency call was received and set up a cordon. Armed police officers arrived five minutes later. The assailants, armed with a cleaver and brandishing a gun, charged at the police, who fired shots that wounded them both. They were apprehended and taken to separate hospitals. </a:t>
            </a:r>
            <a:r>
              <a:rPr lang="en-GB" sz="2000" dirty="0" err="1">
                <a:latin typeface="Arial" panose="020B0604020202020204" pitchFamily="34" charset="0"/>
                <a:cs typeface="Arial" panose="020B0604020202020204" pitchFamily="34" charset="0"/>
              </a:rPr>
              <a:t>Adebolajo</a:t>
            </a:r>
            <a:r>
              <a:rPr lang="en-GB" sz="2000" dirty="0">
                <a:latin typeface="Arial" panose="020B0604020202020204" pitchFamily="34" charset="0"/>
                <a:cs typeface="Arial" panose="020B0604020202020204" pitchFamily="34" charset="0"/>
              </a:rPr>
              <a:t> and Adebowale are British of Nigerian descent, were raised as Christians, and converted to Islam. On 19 December 2013, both of the attackers were found guilty of Rigby's murder. On 26 February 2014, they were sentenced to life imprisonment, with </a:t>
            </a:r>
            <a:r>
              <a:rPr lang="en-GB" sz="2000" dirty="0" err="1">
                <a:latin typeface="Arial" panose="020B0604020202020204" pitchFamily="34" charset="0"/>
                <a:cs typeface="Arial" panose="020B0604020202020204" pitchFamily="34" charset="0"/>
              </a:rPr>
              <a:t>Adebolajo</a:t>
            </a:r>
            <a:r>
              <a:rPr lang="en-GB" sz="2000" dirty="0">
                <a:latin typeface="Arial" panose="020B0604020202020204" pitchFamily="34" charset="0"/>
                <a:cs typeface="Arial" panose="020B0604020202020204" pitchFamily="34" charset="0"/>
              </a:rPr>
              <a:t> given a whole life order and Adebowale ordered to serve at least 45 years. The attack was condemned by political and Muslim leaders in the United Kingdom and in the international press.</a:t>
            </a:r>
          </a:p>
        </p:txBody>
      </p:sp>
    </p:spTree>
    <p:extLst>
      <p:ext uri="{BB962C8B-B14F-4D97-AF65-F5344CB8AC3E}">
        <p14:creationId xmlns:p14="http://schemas.microsoft.com/office/powerpoint/2010/main" val="1903879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DA0FE8-FF1B-4021-BF85-338E133265D3}"/>
              </a:ext>
            </a:extLst>
          </p:cNvPr>
          <p:cNvSpPr txBox="1"/>
          <p:nvPr/>
        </p:nvSpPr>
        <p:spPr>
          <a:xfrm>
            <a:off x="559837" y="617510"/>
            <a:ext cx="11140751" cy="4401205"/>
          </a:xfrm>
          <a:prstGeom prst="rect">
            <a:avLst/>
          </a:prstGeom>
          <a:noFill/>
        </p:spPr>
        <p:txBody>
          <a:bodyPr wrap="square">
            <a:spAutoFit/>
          </a:bodyPr>
          <a:lstStyle/>
          <a:p>
            <a:pPr algn="just"/>
            <a:r>
              <a:rPr lang="en-GB" sz="2000" b="1" dirty="0">
                <a:latin typeface="Arial" panose="020B0604020202020204" pitchFamily="34" charset="0"/>
                <a:cs typeface="Arial" panose="020B0604020202020204" pitchFamily="34" charset="0"/>
              </a:rPr>
              <a:t>Westminster Bridge 2017</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On 22 March 2017, a terrorist attack took place outside the Palace of Westminster in London, seat of the British Parliament. The attacker, 52-year-old Briton Khalid Masood, drove a car into pedestrians on the pavement along the south side of Westminster Bridge and Bridge Street, injuring more than 50 people, four of them fatally. He then crashed the car into the perimeter fence of the palace grounds and ran into New Palace Yard, where he fatally stabbed an unarmed police officer. He was then shot by an armed police officer, and died at the scene.</a:t>
            </a:r>
          </a:p>
          <a:p>
            <a:pPr algn="just"/>
            <a:r>
              <a:rPr lang="en-GB" sz="2000" dirty="0">
                <a:latin typeface="Arial" panose="020B0604020202020204" pitchFamily="34" charset="0"/>
                <a:cs typeface="Arial" panose="020B0604020202020204" pitchFamily="34" charset="0"/>
              </a:rPr>
              <a:t>Police treated the attack as "Islamist-related terrorism". Masood said in a final text message that he was waging jihad in revenge for Western military action in Muslim countries in the Middle East. </a:t>
            </a:r>
            <a:r>
              <a:rPr lang="en-GB" sz="2000" dirty="0" err="1">
                <a:latin typeface="Arial" panose="020B0604020202020204" pitchFamily="34" charset="0"/>
                <a:cs typeface="Arial" panose="020B0604020202020204" pitchFamily="34" charset="0"/>
              </a:rPr>
              <a:t>Amaq</a:t>
            </a:r>
            <a:r>
              <a:rPr lang="en-GB" sz="2000" dirty="0">
                <a:latin typeface="Arial" panose="020B0604020202020204" pitchFamily="34" charset="0"/>
                <a:cs typeface="Arial" panose="020B0604020202020204" pitchFamily="34" charset="0"/>
              </a:rPr>
              <a:t> News Agency, which is linked to Islamic State, said the attacker answered the group's calls to target citizens of states that were fighting against it, though the claim was questioned by the UK police and government. Police have found no link with a terrorist organisation and believe Masood acted alone. </a:t>
            </a:r>
          </a:p>
        </p:txBody>
      </p:sp>
    </p:spTree>
    <p:extLst>
      <p:ext uri="{BB962C8B-B14F-4D97-AF65-F5344CB8AC3E}">
        <p14:creationId xmlns:p14="http://schemas.microsoft.com/office/powerpoint/2010/main" val="5232266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C19337-C148-4E3F-8DAC-3713D750FA26}"/>
              </a:ext>
            </a:extLst>
          </p:cNvPr>
          <p:cNvSpPr txBox="1"/>
          <p:nvPr/>
        </p:nvSpPr>
        <p:spPr>
          <a:xfrm>
            <a:off x="783771" y="1033008"/>
            <a:ext cx="10655560" cy="4093428"/>
          </a:xfrm>
          <a:prstGeom prst="rect">
            <a:avLst/>
          </a:prstGeom>
          <a:noFill/>
        </p:spPr>
        <p:txBody>
          <a:bodyPr wrap="square">
            <a:spAutoFit/>
          </a:bodyPr>
          <a:lstStyle/>
          <a:p>
            <a:pPr algn="just"/>
            <a:r>
              <a:rPr lang="en-GB" sz="2000" b="1" dirty="0">
                <a:latin typeface="Arial" panose="020B0604020202020204" pitchFamily="34" charset="0"/>
                <a:cs typeface="Arial" panose="020B0604020202020204" pitchFamily="34" charset="0"/>
              </a:rPr>
              <a:t>Manchester Arena Attack 2017</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On 22 May 2017, an Islamist extremist suicide bomber detonated a shrapnel-laden homemade bomb as people were leaving the Manchester Arena following a concert by American singer Ariana Grande.</a:t>
            </a:r>
          </a:p>
          <a:p>
            <a:pPr algn="just"/>
            <a:r>
              <a:rPr lang="en-GB" sz="2000" dirty="0">
                <a:latin typeface="Arial" panose="020B0604020202020204" pitchFamily="34" charset="0"/>
                <a:cs typeface="Arial" panose="020B0604020202020204" pitchFamily="34" charset="0"/>
              </a:rPr>
              <a:t>Twenty-three people died, including the attacker, and 1,017 were injured, some of them children. Several hundred more suffered psychological trauma. The bomber was Salman Ramadan Abedi, a 22-year-old local man of Libyan ancestry. After initial suspicions of a terrorist network, police later said they believed Abedi had largely acted alone but that others had been aware of his plans. In March 2020, the bomber's brother, Hashem Abedi, was found guilty of 22 counts of murder relating to the attack.</a:t>
            </a:r>
          </a:p>
          <a:p>
            <a:pPr algn="just"/>
            <a:r>
              <a:rPr lang="en-GB" sz="2000" dirty="0">
                <a:latin typeface="Arial" panose="020B0604020202020204" pitchFamily="34" charset="0"/>
                <a:cs typeface="Arial" panose="020B0604020202020204" pitchFamily="34" charset="0"/>
              </a:rPr>
              <a:t>The incident was the deadliest terrorist attack and the first suicide bombing in the United Kingdom since the 7 July 2005 London bombings.</a:t>
            </a:r>
          </a:p>
        </p:txBody>
      </p:sp>
    </p:spTree>
    <p:extLst>
      <p:ext uri="{BB962C8B-B14F-4D97-AF65-F5344CB8AC3E}">
        <p14:creationId xmlns:p14="http://schemas.microsoft.com/office/powerpoint/2010/main" val="3503631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5E24B6-74F3-4CC6-AEF4-B788BFF9181D}"/>
              </a:ext>
            </a:extLst>
          </p:cNvPr>
          <p:cNvSpPr txBox="1"/>
          <p:nvPr/>
        </p:nvSpPr>
        <p:spPr>
          <a:xfrm>
            <a:off x="727788" y="-767485"/>
            <a:ext cx="10823510" cy="7017306"/>
          </a:xfrm>
          <a:prstGeom prst="rect">
            <a:avLst/>
          </a:prstGeom>
          <a:noFill/>
        </p:spPr>
        <p:txBody>
          <a:bodyPr wrap="square">
            <a:spAutoFit/>
          </a:bodyPr>
          <a:lstStyle/>
          <a:p>
            <a:endParaRPr lang="en-GB" dirty="0"/>
          </a:p>
          <a:p>
            <a:endParaRPr lang="en-GB" dirty="0"/>
          </a:p>
          <a:p>
            <a:endParaRPr lang="en-GB" dirty="0"/>
          </a:p>
          <a:p>
            <a:endParaRPr lang="en-GB" b="1" dirty="0"/>
          </a:p>
          <a:p>
            <a:pPr algn="just"/>
            <a:r>
              <a:rPr lang="en-GB" b="1" dirty="0">
                <a:latin typeface="Arial" panose="020B0604020202020204" pitchFamily="34" charset="0"/>
                <a:cs typeface="Arial" panose="020B0604020202020204" pitchFamily="34" charset="0"/>
              </a:rPr>
              <a:t>London Bridge / Borough Market 2017</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 3 June 2017, a terrorist vehicle-ramming and stabbing took place in London, England. A van was deliberately driven into pedestrians on London Bridge, and then crashed on the south bank of the River Thames. Its three occupants then ran to the nearby Borough Market area and began stabbing people in and around restaurants and pubs. They were shot dead by City of London Police officers, and were found to be wearing fake explosive vests. Eight people were killed and 48 were injured, including members of the public and four unarmed police officers who attempted to stop the assailants. British authorities described the perpetrators as "radical Islamic terrorists".</a:t>
            </a:r>
          </a:p>
          <a:p>
            <a:pPr algn="just"/>
            <a:r>
              <a:rPr lang="en-GB" dirty="0">
                <a:latin typeface="Arial" panose="020B0604020202020204" pitchFamily="34" charset="0"/>
                <a:cs typeface="Arial" panose="020B0604020202020204" pitchFamily="34" charset="0"/>
              </a:rPr>
              <a:t>The Islamic State (ISIS) claimed responsibility for the attack.</a:t>
            </a:r>
          </a:p>
          <a:p>
            <a:pPr algn="just"/>
            <a:r>
              <a:rPr lang="en-GB" dirty="0">
                <a:latin typeface="Arial" panose="020B0604020202020204" pitchFamily="34" charset="0"/>
                <a:cs typeface="Arial" panose="020B0604020202020204" pitchFamily="34" charset="0"/>
              </a:rPr>
              <a:t>London Bridge 2019</a:t>
            </a:r>
          </a:p>
          <a:p>
            <a:pPr algn="just"/>
            <a:r>
              <a:rPr lang="en-GB" dirty="0">
                <a:latin typeface="Arial" panose="020B0604020202020204" pitchFamily="34" charset="0"/>
                <a:cs typeface="Arial" panose="020B0604020202020204" pitchFamily="34" charset="0"/>
              </a:rPr>
              <a:t>On 29 November 2019, five people were stabbed, two fatally, in Central London. The attacker, Briton Usman Khan, had been released from prison in 2018 on licence after serving a sentence for terrorist offences.</a:t>
            </a:r>
          </a:p>
          <a:p>
            <a:pPr algn="just"/>
            <a:r>
              <a:rPr lang="en-GB" dirty="0">
                <a:latin typeface="Arial" panose="020B0604020202020204" pitchFamily="34" charset="0"/>
                <a:cs typeface="Arial" panose="020B0604020202020204" pitchFamily="34" charset="0"/>
              </a:rPr>
              <a:t>Khan was attending an offender rehabilitation conference in Fishmongers' Hall when he threatened to detonate what turned out to be a fake suicide vest and started attacking people with two knives taped to his wrists, killing two of the conference participants by stabbing them in the chest.[1] Several people fought back, some attacking Khan with a fire extinguisher, a pike and a narwhal tusk as he fled the building and emerged on to London Bridge, where he was partially disarmed by a plain-clothes police officer. He was restrained by members of the public until additional police officers arrived, pulled away those restraining him, and shot him.</a:t>
            </a:r>
          </a:p>
        </p:txBody>
      </p:sp>
    </p:spTree>
    <p:extLst>
      <p:ext uri="{BB962C8B-B14F-4D97-AF65-F5344CB8AC3E}">
        <p14:creationId xmlns:p14="http://schemas.microsoft.com/office/powerpoint/2010/main" val="19940120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192655-DC2F-41DA-96C4-C1AF030DCC2A}"/>
              </a:ext>
            </a:extLst>
          </p:cNvPr>
          <p:cNvSpPr txBox="1"/>
          <p:nvPr/>
        </p:nvSpPr>
        <p:spPr>
          <a:xfrm>
            <a:off x="615820" y="-213487"/>
            <a:ext cx="11122090" cy="6494085"/>
          </a:xfrm>
          <a:prstGeom prst="rect">
            <a:avLst/>
          </a:prstGeom>
          <a:noFill/>
        </p:spPr>
        <p:txBody>
          <a:bodyPr wrap="square">
            <a:spAutoFit/>
          </a:bodyPr>
          <a:lstStyle/>
          <a:p>
            <a:endParaRPr lang="en-GB" dirty="0"/>
          </a:p>
          <a:p>
            <a:pPr algn="just"/>
            <a:endParaRPr lang="en-GB" dirty="0"/>
          </a:p>
          <a:p>
            <a:pPr algn="just"/>
            <a:r>
              <a:rPr lang="en-GB" sz="2000" b="1" dirty="0">
                <a:latin typeface="Arial" panose="020B0604020202020204" pitchFamily="34" charset="0"/>
                <a:cs typeface="Arial" panose="020B0604020202020204" pitchFamily="34" charset="0"/>
              </a:rPr>
              <a:t>Streatham 2020</a:t>
            </a:r>
          </a:p>
          <a:p>
            <a:pPr algn="just"/>
            <a:r>
              <a:rPr lang="en-GB" sz="2000" dirty="0">
                <a:latin typeface="Arial" panose="020B0604020202020204" pitchFamily="34" charset="0"/>
                <a:cs typeface="Arial" panose="020B0604020202020204" pitchFamily="34" charset="0"/>
              </a:rPr>
              <a:t>On 2 February 2020 two people were stabbed in Streatham, London in what police termed a terrorist incident. The attacker, Sudesh Amman, was shot dead by the police. A nearby woman was slightly injured by broken glass as a result. At the time Amman was under active counter-terrorism surveillance, after having recently being released from prison on licence; he had been convicted in 2018 for disseminating terrorist material. Following the attack, the British government introduced the Terrorist Offenders Bill, a piece of emergency legislation intended to prevent those convicted of terrorist offences from being released early from prison.</a:t>
            </a:r>
          </a:p>
          <a:p>
            <a:pPr algn="just"/>
            <a:r>
              <a:rPr lang="en-GB" sz="2000" b="1" dirty="0">
                <a:latin typeface="Arial" panose="020B0604020202020204" pitchFamily="34" charset="0"/>
                <a:cs typeface="Arial" panose="020B0604020202020204" pitchFamily="34" charset="0"/>
              </a:rPr>
              <a:t>Sir David Amess 2021</a:t>
            </a:r>
          </a:p>
          <a:p>
            <a:pPr algn="just"/>
            <a:r>
              <a:rPr lang="en-GB" sz="2000" dirty="0">
                <a:latin typeface="Arial" panose="020B0604020202020204" pitchFamily="34" charset="0"/>
                <a:cs typeface="Arial" panose="020B0604020202020204" pitchFamily="34" charset="0"/>
              </a:rPr>
              <a:t>On 15 October 2021, Sir David Amess, a British Conservative Party politician and Member of Parliament (MP) for Southend West, died after being stabbed multiple times at his constituency surgery at </a:t>
            </a:r>
            <a:r>
              <a:rPr lang="en-GB" sz="2000" dirty="0" err="1">
                <a:latin typeface="Arial" panose="020B0604020202020204" pitchFamily="34" charset="0"/>
                <a:cs typeface="Arial" panose="020B0604020202020204" pitchFamily="34" charset="0"/>
              </a:rPr>
              <a:t>Belfairs</a:t>
            </a:r>
            <a:r>
              <a:rPr lang="en-GB" sz="2000" dirty="0">
                <a:latin typeface="Arial" panose="020B0604020202020204" pitchFamily="34" charset="0"/>
                <a:cs typeface="Arial" panose="020B0604020202020204" pitchFamily="34" charset="0"/>
              </a:rPr>
              <a:t> Methodist Church Hall in Leigh-on-Sea, Essex. Ali Harbi Ali, a 25-year-old British man, was arrested at the scene and was later charged with murder and the preparation of terrorist acts.</a:t>
            </a:r>
          </a:p>
          <a:p>
            <a:pPr algn="just"/>
            <a:r>
              <a:rPr lang="en-GB" sz="2000" b="1" dirty="0">
                <a:latin typeface="Arial" panose="020B0604020202020204" pitchFamily="34" charset="0"/>
                <a:cs typeface="Arial" panose="020B0604020202020204" pitchFamily="34" charset="0"/>
              </a:rPr>
              <a:t>Liverpool Women’s Hospital Bombing 2021</a:t>
            </a:r>
          </a:p>
          <a:p>
            <a:pPr algn="just"/>
            <a:r>
              <a:rPr lang="en-GB" sz="2000" dirty="0">
                <a:latin typeface="Arial" panose="020B0604020202020204" pitchFamily="34" charset="0"/>
                <a:cs typeface="Arial" panose="020B0604020202020204" pitchFamily="34" charset="0"/>
              </a:rPr>
              <a:t>On 14 November 2021, a taxi carrying a passenger arrived at the main entrance of Liverpool Women's Hospital in Liverpool, England. An improvised explosive device carried by the passenger ignited, killing him and injuring the driver. The police later declared it to be a terrorist incident.</a:t>
            </a:r>
          </a:p>
        </p:txBody>
      </p:sp>
    </p:spTree>
    <p:extLst>
      <p:ext uri="{BB962C8B-B14F-4D97-AF65-F5344CB8AC3E}">
        <p14:creationId xmlns:p14="http://schemas.microsoft.com/office/powerpoint/2010/main" val="1500256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2" ma:contentTypeDescription="Create a new document." ma:contentTypeScope="" ma:versionID="3c9462bcd96b33cf2543491f1f63aee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97b86b12ea99c7f62ba1963ed11371f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AutoKeyPoints" minOccurs="0"/>
                <xsd:element ref="ns4:MediaServiceKeyPoints" minOccurs="0"/>
                <xsd:element ref="ns4:MediaServiceDateTake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B9F6C6-EB87-4898-B7DB-CD4279419A6B}">
  <ds:schemaRefs>
    <ds:schemaRef ds:uri="http://schemas.microsoft.com/sharepoint/v3/contenttype/forms"/>
  </ds:schemaRefs>
</ds:datastoreItem>
</file>

<file path=customXml/itemProps2.xml><?xml version="1.0" encoding="utf-8"?>
<ds:datastoreItem xmlns:ds="http://schemas.openxmlformats.org/officeDocument/2006/customXml" ds:itemID="{77ED3653-B652-4687-9E05-027CA90AFDED}">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a3276f14-397d-4ed7-b8c7-ece791485ff1"/>
    <ds:schemaRef ds:uri="http://purl.org/dc/elements/1.1/"/>
    <ds:schemaRef ds:uri="bf13d2f1-3fb4-4d24-806f-713eb38c1b0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5A61A02D-12D0-49FE-ADA3-DAE540A0DE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3478</TotalTime>
  <Words>2819</Words>
  <Application>Microsoft Office PowerPoint</Application>
  <PresentationFormat>Widescreen</PresentationFormat>
  <Paragraphs>195</Paragraphs>
  <Slides>32</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Gill Sans MT</vt:lpstr>
      <vt:lpstr>Office Theme</vt:lpstr>
      <vt:lpstr>PowerPoint Presentation</vt:lpstr>
      <vt:lpstr>Joint working:  Working together, saving lives</vt:lpstr>
      <vt:lpstr>Joint Working – What is it?</vt:lpstr>
      <vt:lpstr>Why do we work jointly?</vt:lpstr>
      <vt:lpstr>PowerPoint Presentation</vt:lpstr>
      <vt:lpstr>Civil Contingencies Act 2004</vt:lpstr>
      <vt:lpstr>Definition of an Emergency  (Major Incident)</vt:lpstr>
      <vt:lpstr>WHAT THE ACT AND THE REGULATIONS REQUIRE</vt:lpstr>
      <vt:lpstr>Category 1 and Category 2 Responders</vt:lpstr>
      <vt:lpstr>Joint Emergency Services Interoperability Programme – Joint Doctrine</vt:lpstr>
      <vt:lpstr>PowerPoint Presentation</vt:lpstr>
      <vt:lpstr>PowerPoint Presentation</vt:lpstr>
      <vt:lpstr>Recent event of terrorism</vt:lpstr>
      <vt:lpstr>Legal and guidance framework</vt:lpstr>
      <vt:lpstr>PowerPoint Presentation</vt:lpstr>
      <vt:lpstr>Joint working – decision making</vt:lpstr>
      <vt:lpstr>Joint Decision Model</vt:lpstr>
      <vt:lpstr>PowerPoint Presentation</vt:lpstr>
      <vt:lpstr>PowerPoint Presentation</vt:lpstr>
      <vt:lpstr>Some of the organisations and agencies you will work with: </vt:lpstr>
      <vt:lpstr>Thank you for listening.  Any questions??</vt:lpstr>
      <vt:lpstr>Further background and useful 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Boundaryless Career Module 2 Unit 1 Topic 3</dc:title>
  <dc:creator>Deborah Lloyd</dc:creator>
  <cp:lastModifiedBy>Stephen Chapman</cp:lastModifiedBy>
  <cp:revision>93</cp:revision>
  <cp:lastPrinted>2021-11-24T13:29:12Z</cp:lastPrinted>
  <dcterms:created xsi:type="dcterms:W3CDTF">2020-11-05T14:44:29Z</dcterms:created>
  <dcterms:modified xsi:type="dcterms:W3CDTF">2021-11-24T13:50:30Z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