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3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notesMasterIdLst>
    <p:notesMasterId r:id="rId28"/>
  </p:notesMasterIdLst>
  <p:handoutMasterIdLst>
    <p:handoutMasterId r:id="rId29"/>
  </p:handoutMasterIdLst>
  <p:sldIdLst>
    <p:sldId id="589" r:id="rId5"/>
    <p:sldId id="673" r:id="rId6"/>
    <p:sldId id="678" r:id="rId7"/>
    <p:sldId id="645" r:id="rId8"/>
    <p:sldId id="596" r:id="rId9"/>
    <p:sldId id="663" r:id="rId10"/>
    <p:sldId id="616" r:id="rId11"/>
    <p:sldId id="671" r:id="rId12"/>
    <p:sldId id="679" r:id="rId13"/>
    <p:sldId id="669" r:id="rId14"/>
    <p:sldId id="666" r:id="rId15"/>
    <p:sldId id="636" r:id="rId16"/>
    <p:sldId id="664" r:id="rId17"/>
    <p:sldId id="665" r:id="rId18"/>
    <p:sldId id="672" r:id="rId19"/>
    <p:sldId id="585" r:id="rId20"/>
    <p:sldId id="677" r:id="rId21"/>
    <p:sldId id="675" r:id="rId22"/>
    <p:sldId id="676" r:id="rId23"/>
    <p:sldId id="381" r:id="rId24"/>
    <p:sldId id="612" r:id="rId25"/>
    <p:sldId id="661" r:id="rId26"/>
    <p:sldId id="529" r:id="rId27"/>
  </p:sldIdLst>
  <p:sldSz cx="9144000" cy="5143500" type="screen16x9"/>
  <p:notesSz cx="6797675" cy="9872663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02B2D58-50A2-437C-9D3E-068956BE114E}">
          <p14:sldIdLst>
            <p14:sldId id="589"/>
            <p14:sldId id="673"/>
            <p14:sldId id="678"/>
            <p14:sldId id="645"/>
            <p14:sldId id="596"/>
            <p14:sldId id="663"/>
            <p14:sldId id="616"/>
            <p14:sldId id="671"/>
            <p14:sldId id="679"/>
            <p14:sldId id="669"/>
            <p14:sldId id="666"/>
            <p14:sldId id="636"/>
            <p14:sldId id="664"/>
            <p14:sldId id="665"/>
            <p14:sldId id="672"/>
            <p14:sldId id="585"/>
            <p14:sldId id="677"/>
            <p14:sldId id="675"/>
            <p14:sldId id="676"/>
            <p14:sldId id="381"/>
            <p14:sldId id="612"/>
            <p14:sldId id="661"/>
            <p14:sldId id="52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orient="horz" pos="278">
          <p15:clr>
            <a:srgbClr val="A4A3A4"/>
          </p15:clr>
        </p15:guide>
        <p15:guide id="3" orient="horz" pos="2963">
          <p15:clr>
            <a:srgbClr val="A4A3A4"/>
          </p15:clr>
        </p15:guide>
        <p15:guide id="4" orient="horz" pos="598">
          <p15:clr>
            <a:srgbClr val="A4A3A4"/>
          </p15:clr>
        </p15:guide>
        <p15:guide id="5" orient="horz" pos="161">
          <p15:clr>
            <a:srgbClr val="A4A3A4"/>
          </p15:clr>
        </p15:guide>
        <p15:guide id="6" orient="horz" pos="2859">
          <p15:clr>
            <a:srgbClr val="A4A3A4"/>
          </p15:clr>
        </p15:guide>
        <p15:guide id="7" pos="2880">
          <p15:clr>
            <a:srgbClr val="A4A3A4"/>
          </p15:clr>
        </p15:guide>
        <p15:guide id="8" pos="359">
          <p15:clr>
            <a:srgbClr val="A4A3A4"/>
          </p15:clr>
        </p15:guide>
        <p15:guide id="9" pos="5403">
          <p15:clr>
            <a:srgbClr val="A4A3A4"/>
          </p15:clr>
        </p15:guide>
        <p15:guide id="10" pos="3845">
          <p15:clr>
            <a:srgbClr val="A4A3A4"/>
          </p15:clr>
        </p15:guide>
        <p15:guide id="11" pos="1796">
          <p15:clr>
            <a:srgbClr val="A4A3A4"/>
          </p15:clr>
        </p15:guide>
        <p15:guide id="12" pos="5499">
          <p15:clr>
            <a:srgbClr val="A4A3A4"/>
          </p15:clr>
        </p15:guide>
        <p15:guide id="13" pos="263">
          <p15:clr>
            <a:srgbClr val="A4A3A4"/>
          </p15:clr>
        </p15:guide>
        <p15:guide id="14" pos="3607">
          <p15:clr>
            <a:srgbClr val="A4A3A4"/>
          </p15:clr>
        </p15:guide>
        <p15:guide id="15" pos="2644">
          <p15:clr>
            <a:srgbClr val="A4A3A4"/>
          </p15:clr>
        </p15:guide>
        <p15:guide id="16" orient="horz" pos="1252">
          <p15:clr>
            <a:srgbClr val="A4A3A4"/>
          </p15:clr>
        </p15:guide>
        <p15:guide id="17" orient="horz" pos="641">
          <p15:clr>
            <a:srgbClr val="A4A3A4"/>
          </p15:clr>
        </p15:guide>
        <p15:guide id="18" orient="horz" pos="894">
          <p15:clr>
            <a:srgbClr val="A4A3A4"/>
          </p15:clr>
        </p15:guide>
        <p15:guide id="19" orient="horz">
          <p15:clr>
            <a:srgbClr val="A4A3A4"/>
          </p15:clr>
        </p15:guide>
        <p15:guide id="20" pos="3602">
          <p15:clr>
            <a:srgbClr val="A4A3A4"/>
          </p15:clr>
        </p15:guide>
        <p15:guide id="21" pos="2532">
          <p15:clr>
            <a:srgbClr val="A4A3A4"/>
          </p15:clr>
        </p15:guide>
        <p15:guide id="22" orient="horz" pos="2663">
          <p15:clr>
            <a:srgbClr val="A4A3A4"/>
          </p15:clr>
        </p15:guide>
        <p15:guide id="23" orient="horz" pos="229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481" userDrawn="1">
          <p15:clr>
            <a:srgbClr val="A4A3A4"/>
          </p15:clr>
        </p15:guide>
        <p15:guide id="2" pos="2216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ata Steel User" initials="TSU" lastIdx="21" clrIdx="0"/>
  <p:cmAuthor id="2" name="Corus User" initials="CU" lastIdx="9" clrIdx="1"/>
  <p:cmAuthor id="3" name="Clarijs, Carsten" initials="CC" lastIdx="16" clrIdx="2">
    <p:extLst>
      <p:ext uri="{19B8F6BF-5375-455C-9EA6-DF929625EA0E}">
        <p15:presenceInfo xmlns:p15="http://schemas.microsoft.com/office/powerpoint/2012/main" userId="S::Carsten.Clarijs@tatasteeleurope.com::cd7bcef0-98a3-412d-8616-c0d7f2290747" providerId="AD"/>
      </p:ext>
    </p:extLst>
  </p:cmAuthor>
  <p:cmAuthor id="4" name="Ingham, Joanne" initials="IJ" lastIdx="1" clrIdx="3">
    <p:extLst>
      <p:ext uri="{19B8F6BF-5375-455C-9EA6-DF929625EA0E}">
        <p15:presenceInfo xmlns:p15="http://schemas.microsoft.com/office/powerpoint/2012/main" userId="S::joanne.ingham@tatasteeleurope.com::57cb4eda-c314-42cf-a481-9244da3a525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D7EDB"/>
    <a:srgbClr val="080808"/>
    <a:srgbClr val="420C48"/>
    <a:srgbClr val="D8D5CA"/>
    <a:srgbClr val="BEB9A6"/>
    <a:srgbClr val="EBEAE4"/>
    <a:srgbClr val="E5E3DB"/>
    <a:srgbClr val="E0E0E0"/>
    <a:srgbClr val="999999"/>
    <a:srgbClr val="D6D6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E31B21-7095-4C45-97A6-FBDE1123F3A6}" v="3" dt="2023-04-04T06:45:07.3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900" autoAdjust="0"/>
  </p:normalViewPr>
  <p:slideViewPr>
    <p:cSldViewPr snapToGrid="0">
      <p:cViewPr varScale="1">
        <p:scale>
          <a:sx n="129" d="100"/>
          <a:sy n="129" d="100"/>
        </p:scale>
        <p:origin x="1104" y="144"/>
      </p:cViewPr>
      <p:guideLst>
        <p:guide orient="horz" pos="1620"/>
        <p:guide orient="horz" pos="278"/>
        <p:guide orient="horz" pos="2963"/>
        <p:guide orient="horz" pos="598"/>
        <p:guide orient="horz" pos="161"/>
        <p:guide orient="horz" pos="2859"/>
        <p:guide pos="2880"/>
        <p:guide pos="359"/>
        <p:guide pos="5403"/>
        <p:guide pos="3845"/>
        <p:guide pos="1796"/>
        <p:guide pos="5499"/>
        <p:guide pos="263"/>
        <p:guide pos="3607"/>
        <p:guide pos="2644"/>
        <p:guide orient="horz" pos="1252"/>
        <p:guide orient="horz" pos="641"/>
        <p:guide orient="horz" pos="894"/>
        <p:guide orient="horz"/>
        <p:guide pos="3602"/>
        <p:guide pos="2532"/>
        <p:guide orient="horz" pos="2663"/>
        <p:guide orient="horz" pos="2299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481"/>
        <p:guide pos="2216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tags" Target="tags/tag1.xml"/><Relationship Id="rId35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xer, Paul" userId="6e3d03b5-8724-4e54-b04c-35a714c5fdfe" providerId="ADAL" clId="{72E31B21-7095-4C45-97A6-FBDE1123F3A6}"/>
    <pc:docChg chg="undo custSel modSld">
      <pc:chgData name="Boxer, Paul" userId="6e3d03b5-8724-4e54-b04c-35a714c5fdfe" providerId="ADAL" clId="{72E31B21-7095-4C45-97A6-FBDE1123F3A6}" dt="2023-04-04T09:38:13.331" v="1145" actId="20577"/>
      <pc:docMkLst>
        <pc:docMk/>
      </pc:docMkLst>
      <pc:sldChg chg="modSp mod">
        <pc:chgData name="Boxer, Paul" userId="6e3d03b5-8724-4e54-b04c-35a714c5fdfe" providerId="ADAL" clId="{72E31B21-7095-4C45-97A6-FBDE1123F3A6}" dt="2023-04-04T09:25:53.679" v="907" actId="20577"/>
        <pc:sldMkLst>
          <pc:docMk/>
          <pc:sldMk cId="780420100" sldId="381"/>
        </pc:sldMkLst>
        <pc:spChg chg="mod">
          <ac:chgData name="Boxer, Paul" userId="6e3d03b5-8724-4e54-b04c-35a714c5fdfe" providerId="ADAL" clId="{72E31B21-7095-4C45-97A6-FBDE1123F3A6}" dt="2023-04-04T09:25:53.679" v="907" actId="20577"/>
          <ac:spMkLst>
            <pc:docMk/>
            <pc:sldMk cId="780420100" sldId="381"/>
            <ac:spMk id="3" creationId="{7D771AE9-CB6B-4400-B833-38CE6F4A1AFB}"/>
          </ac:spMkLst>
        </pc:spChg>
      </pc:sldChg>
      <pc:sldChg chg="modSp mod">
        <pc:chgData name="Boxer, Paul" userId="6e3d03b5-8724-4e54-b04c-35a714c5fdfe" providerId="ADAL" clId="{72E31B21-7095-4C45-97A6-FBDE1123F3A6}" dt="2023-04-04T06:18:39.630" v="201" actId="20577"/>
        <pc:sldMkLst>
          <pc:docMk/>
          <pc:sldMk cId="2952036484" sldId="529"/>
        </pc:sldMkLst>
        <pc:spChg chg="mod">
          <ac:chgData name="Boxer, Paul" userId="6e3d03b5-8724-4e54-b04c-35a714c5fdfe" providerId="ADAL" clId="{72E31B21-7095-4C45-97A6-FBDE1123F3A6}" dt="2023-04-04T06:18:39.630" v="201" actId="20577"/>
          <ac:spMkLst>
            <pc:docMk/>
            <pc:sldMk cId="2952036484" sldId="529"/>
            <ac:spMk id="16" creationId="{61D12E25-CEC9-4FA1-AE75-12BA88C07F86}"/>
          </ac:spMkLst>
        </pc:spChg>
      </pc:sldChg>
      <pc:sldChg chg="modSp mod">
        <pc:chgData name="Boxer, Paul" userId="6e3d03b5-8724-4e54-b04c-35a714c5fdfe" providerId="ADAL" clId="{72E31B21-7095-4C45-97A6-FBDE1123F3A6}" dt="2023-04-04T09:38:13.331" v="1145" actId="20577"/>
        <pc:sldMkLst>
          <pc:docMk/>
          <pc:sldMk cId="678850542" sldId="596"/>
        </pc:sldMkLst>
        <pc:spChg chg="mod">
          <ac:chgData name="Boxer, Paul" userId="6e3d03b5-8724-4e54-b04c-35a714c5fdfe" providerId="ADAL" clId="{72E31B21-7095-4C45-97A6-FBDE1123F3A6}" dt="2023-04-04T09:36:58.611" v="1120" actId="1076"/>
          <ac:spMkLst>
            <pc:docMk/>
            <pc:sldMk cId="678850542" sldId="596"/>
            <ac:spMk id="6" creationId="{5FAD22B3-BC2E-4075-AFB0-E6435F0C1156}"/>
          </ac:spMkLst>
        </pc:spChg>
        <pc:spChg chg="mod">
          <ac:chgData name="Boxer, Paul" userId="6e3d03b5-8724-4e54-b04c-35a714c5fdfe" providerId="ADAL" clId="{72E31B21-7095-4C45-97A6-FBDE1123F3A6}" dt="2023-04-04T09:38:13.331" v="1145" actId="20577"/>
          <ac:spMkLst>
            <pc:docMk/>
            <pc:sldMk cId="678850542" sldId="596"/>
            <ac:spMk id="7" creationId="{5E465553-5D72-4BA5-B3B8-799517FBEA55}"/>
          </ac:spMkLst>
        </pc:spChg>
        <pc:spChg chg="mod">
          <ac:chgData name="Boxer, Paul" userId="6e3d03b5-8724-4e54-b04c-35a714c5fdfe" providerId="ADAL" clId="{72E31B21-7095-4C45-97A6-FBDE1123F3A6}" dt="2023-04-04T06:49:47.064" v="754" actId="1076"/>
          <ac:spMkLst>
            <pc:docMk/>
            <pc:sldMk cId="678850542" sldId="596"/>
            <ac:spMk id="10" creationId="{8FE4EE62-829A-4593-8A4C-E34FAE388C30}"/>
          </ac:spMkLst>
        </pc:spChg>
        <pc:spChg chg="mod">
          <ac:chgData name="Boxer, Paul" userId="6e3d03b5-8724-4e54-b04c-35a714c5fdfe" providerId="ADAL" clId="{72E31B21-7095-4C45-97A6-FBDE1123F3A6}" dt="2023-04-04T06:49:18.056" v="751" actId="1076"/>
          <ac:spMkLst>
            <pc:docMk/>
            <pc:sldMk cId="678850542" sldId="596"/>
            <ac:spMk id="11" creationId="{F5A48E61-3F28-46E9-8979-EDE8DCA16DD7}"/>
          </ac:spMkLst>
        </pc:spChg>
        <pc:spChg chg="mod">
          <ac:chgData name="Boxer, Paul" userId="6e3d03b5-8724-4e54-b04c-35a714c5fdfe" providerId="ADAL" clId="{72E31B21-7095-4C45-97A6-FBDE1123F3A6}" dt="2023-04-04T06:49:38.696" v="753" actId="1076"/>
          <ac:spMkLst>
            <pc:docMk/>
            <pc:sldMk cId="678850542" sldId="596"/>
            <ac:spMk id="12" creationId="{075DE625-20CF-4809-86F4-0F9D5E70FE5E}"/>
          </ac:spMkLst>
        </pc:spChg>
      </pc:sldChg>
      <pc:sldChg chg="modSp mod">
        <pc:chgData name="Boxer, Paul" userId="6e3d03b5-8724-4e54-b04c-35a714c5fdfe" providerId="ADAL" clId="{72E31B21-7095-4C45-97A6-FBDE1123F3A6}" dt="2023-04-04T09:30:07.525" v="1077" actId="20577"/>
        <pc:sldMkLst>
          <pc:docMk/>
          <pc:sldMk cId="3753449085" sldId="612"/>
        </pc:sldMkLst>
        <pc:spChg chg="mod">
          <ac:chgData name="Boxer, Paul" userId="6e3d03b5-8724-4e54-b04c-35a714c5fdfe" providerId="ADAL" clId="{72E31B21-7095-4C45-97A6-FBDE1123F3A6}" dt="2023-04-04T09:30:07.525" v="1077" actId="20577"/>
          <ac:spMkLst>
            <pc:docMk/>
            <pc:sldMk cId="3753449085" sldId="612"/>
            <ac:spMk id="3" creationId="{FDAC0F23-C56D-4C90-886F-170E2868617A}"/>
          </ac:spMkLst>
        </pc:spChg>
      </pc:sldChg>
      <pc:sldChg chg="modSp mod">
        <pc:chgData name="Boxer, Paul" userId="6e3d03b5-8724-4e54-b04c-35a714c5fdfe" providerId="ADAL" clId="{72E31B21-7095-4C45-97A6-FBDE1123F3A6}" dt="2023-04-04T06:20:30.601" v="276" actId="20577"/>
        <pc:sldMkLst>
          <pc:docMk/>
          <pc:sldMk cId="2870160668" sldId="645"/>
        </pc:sldMkLst>
        <pc:spChg chg="mod">
          <ac:chgData name="Boxer, Paul" userId="6e3d03b5-8724-4e54-b04c-35a714c5fdfe" providerId="ADAL" clId="{72E31B21-7095-4C45-97A6-FBDE1123F3A6}" dt="2023-04-04T06:20:30.601" v="276" actId="20577"/>
          <ac:spMkLst>
            <pc:docMk/>
            <pc:sldMk cId="2870160668" sldId="645"/>
            <ac:spMk id="6" creationId="{A6E725BE-C3F0-408E-AD06-FF1B31551C8A}"/>
          </ac:spMkLst>
        </pc:spChg>
      </pc:sldChg>
      <pc:sldChg chg="modSp mod">
        <pc:chgData name="Boxer, Paul" userId="6e3d03b5-8724-4e54-b04c-35a714c5fdfe" providerId="ADAL" clId="{72E31B21-7095-4C45-97A6-FBDE1123F3A6}" dt="2023-04-04T06:50:03.303" v="761" actId="20577"/>
        <pc:sldMkLst>
          <pc:docMk/>
          <pc:sldMk cId="2836918646" sldId="663"/>
        </pc:sldMkLst>
        <pc:graphicFrameChg chg="mod modGraphic">
          <ac:chgData name="Boxer, Paul" userId="6e3d03b5-8724-4e54-b04c-35a714c5fdfe" providerId="ADAL" clId="{72E31B21-7095-4C45-97A6-FBDE1123F3A6}" dt="2023-04-04T06:50:03.303" v="761" actId="20577"/>
          <ac:graphicFrameMkLst>
            <pc:docMk/>
            <pc:sldMk cId="2836918646" sldId="663"/>
            <ac:graphicFrameMk id="3" creationId="{235B308A-8286-4F3D-9C91-9BB1B1AC15E8}"/>
          </ac:graphicFrameMkLst>
        </pc:graphicFrameChg>
      </pc:sldChg>
      <pc:sldChg chg="addSp delSp modSp mod modNotesTx">
        <pc:chgData name="Boxer, Paul" userId="6e3d03b5-8724-4e54-b04c-35a714c5fdfe" providerId="ADAL" clId="{72E31B21-7095-4C45-97A6-FBDE1123F3A6}" dt="2023-04-04T09:25:40.634" v="884" actId="20577"/>
        <pc:sldMkLst>
          <pc:docMk/>
          <pc:sldMk cId="2576562793" sldId="675"/>
        </pc:sldMkLst>
        <pc:spChg chg="mod">
          <ac:chgData name="Boxer, Paul" userId="6e3d03b5-8724-4e54-b04c-35a714c5fdfe" providerId="ADAL" clId="{72E31B21-7095-4C45-97A6-FBDE1123F3A6}" dt="2023-04-04T06:38:45.962" v="663" actId="1076"/>
          <ac:spMkLst>
            <pc:docMk/>
            <pc:sldMk cId="2576562793" sldId="675"/>
            <ac:spMk id="2" creationId="{5372F152-F665-41DE-A3B8-43E670E9A280}"/>
          </ac:spMkLst>
        </pc:spChg>
        <pc:spChg chg="mod">
          <ac:chgData name="Boxer, Paul" userId="6e3d03b5-8724-4e54-b04c-35a714c5fdfe" providerId="ADAL" clId="{72E31B21-7095-4C45-97A6-FBDE1123F3A6}" dt="2023-04-04T09:25:40.634" v="884" actId="20577"/>
          <ac:spMkLst>
            <pc:docMk/>
            <pc:sldMk cId="2576562793" sldId="675"/>
            <ac:spMk id="7" creationId="{10EF2F24-6F52-4F83-ABFF-6441A4F1C71A}"/>
          </ac:spMkLst>
        </pc:spChg>
        <pc:spChg chg="mod">
          <ac:chgData name="Boxer, Paul" userId="6e3d03b5-8724-4e54-b04c-35a714c5fdfe" providerId="ADAL" clId="{72E31B21-7095-4C45-97A6-FBDE1123F3A6}" dt="2023-04-04T06:38:28.051" v="658" actId="164"/>
          <ac:spMkLst>
            <pc:docMk/>
            <pc:sldMk cId="2576562793" sldId="675"/>
            <ac:spMk id="15" creationId="{E1ECA75F-EC51-4C44-9DC3-C0AE92B2C272}"/>
          </ac:spMkLst>
        </pc:spChg>
        <pc:spChg chg="mod">
          <ac:chgData name="Boxer, Paul" userId="6e3d03b5-8724-4e54-b04c-35a714c5fdfe" providerId="ADAL" clId="{72E31B21-7095-4C45-97A6-FBDE1123F3A6}" dt="2023-04-04T06:46:04.311" v="682" actId="14100"/>
          <ac:spMkLst>
            <pc:docMk/>
            <pc:sldMk cId="2576562793" sldId="675"/>
            <ac:spMk id="19" creationId="{D48B45A0-8B15-45CC-915B-197EE150FE18}"/>
          </ac:spMkLst>
        </pc:spChg>
        <pc:grpChg chg="add mod">
          <ac:chgData name="Boxer, Paul" userId="6e3d03b5-8724-4e54-b04c-35a714c5fdfe" providerId="ADAL" clId="{72E31B21-7095-4C45-97A6-FBDE1123F3A6}" dt="2023-04-04T06:38:59.329" v="665" actId="1076"/>
          <ac:grpSpMkLst>
            <pc:docMk/>
            <pc:sldMk cId="2576562793" sldId="675"/>
            <ac:grpSpMk id="4" creationId="{FB8BCCC9-2FB3-4492-910B-289DDB882AD0}"/>
          </ac:grpSpMkLst>
        </pc:grpChg>
        <pc:picChg chg="del mod">
          <ac:chgData name="Boxer, Paul" userId="6e3d03b5-8724-4e54-b04c-35a714c5fdfe" providerId="ADAL" clId="{72E31B21-7095-4C45-97A6-FBDE1123F3A6}" dt="2023-04-04T06:45:13.636" v="674" actId="21"/>
          <ac:picMkLst>
            <pc:docMk/>
            <pc:sldMk cId="2576562793" sldId="675"/>
            <ac:picMk id="3" creationId="{E723D5AA-D0F2-4005-A9D1-F4165DE0A00A}"/>
          </ac:picMkLst>
        </pc:picChg>
        <pc:picChg chg="add mod">
          <ac:chgData name="Boxer, Paul" userId="6e3d03b5-8724-4e54-b04c-35a714c5fdfe" providerId="ADAL" clId="{72E31B21-7095-4C45-97A6-FBDE1123F3A6}" dt="2023-04-04T06:45:54.903" v="680" actId="14100"/>
          <ac:picMkLst>
            <pc:docMk/>
            <pc:sldMk cId="2576562793" sldId="675"/>
            <ac:picMk id="5" creationId="{0A5A9298-A8F5-4796-B3E6-0497DB72DC7A}"/>
          </ac:picMkLst>
        </pc:picChg>
        <pc:picChg chg="mod">
          <ac:chgData name="Boxer, Paul" userId="6e3d03b5-8724-4e54-b04c-35a714c5fdfe" providerId="ADAL" clId="{72E31B21-7095-4C45-97A6-FBDE1123F3A6}" dt="2023-04-04T06:38:15.299" v="656" actId="14100"/>
          <ac:picMkLst>
            <pc:docMk/>
            <pc:sldMk cId="2576562793" sldId="675"/>
            <ac:picMk id="10" creationId="{C48D2FD6-77E7-42EB-869C-9531A1F926E4}"/>
          </ac:picMkLst>
        </pc:picChg>
        <pc:picChg chg="mod">
          <ac:chgData name="Boxer, Paul" userId="6e3d03b5-8724-4e54-b04c-35a714c5fdfe" providerId="ADAL" clId="{72E31B21-7095-4C45-97A6-FBDE1123F3A6}" dt="2023-04-04T06:39:15.940" v="668" actId="14100"/>
          <ac:picMkLst>
            <pc:docMk/>
            <pc:sldMk cId="2576562793" sldId="675"/>
            <ac:picMk id="16" creationId="{214D07F5-9722-4A02-8785-5751B6671343}"/>
          </ac:picMkLst>
        </pc:picChg>
        <pc:cxnChg chg="mod">
          <ac:chgData name="Boxer, Paul" userId="6e3d03b5-8724-4e54-b04c-35a714c5fdfe" providerId="ADAL" clId="{72E31B21-7095-4C45-97A6-FBDE1123F3A6}" dt="2023-04-04T06:38:59.329" v="665" actId="1076"/>
          <ac:cxnSpMkLst>
            <pc:docMk/>
            <pc:sldMk cId="2576562793" sldId="675"/>
            <ac:cxnSpMk id="12" creationId="{1B268132-5F9C-41BE-8002-CDA4B014B046}"/>
          </ac:cxnSpMkLst>
        </pc:cxnChg>
        <pc:cxnChg chg="mod">
          <ac:chgData name="Boxer, Paul" userId="6e3d03b5-8724-4e54-b04c-35a714c5fdfe" providerId="ADAL" clId="{72E31B21-7095-4C45-97A6-FBDE1123F3A6}" dt="2023-04-04T06:46:12.142" v="683" actId="14100"/>
          <ac:cxnSpMkLst>
            <pc:docMk/>
            <pc:sldMk cId="2576562793" sldId="675"/>
            <ac:cxnSpMk id="21" creationId="{DDEF07FD-F5A7-42B8-B451-29283979BB63}"/>
          </ac:cxnSpMkLst>
        </pc:cxn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49302" cy="552510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nl-NL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85922" y="0"/>
            <a:ext cx="3049302" cy="552510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5DD6265A-E304-4306-9A88-E5792CB4882E}" type="datetimeFigureOut">
              <a:rPr lang="nl-NL" smtClean="0"/>
              <a:t>4-4-2023</a:t>
            </a:fld>
            <a:endParaRPr lang="nl-NL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10495758"/>
            <a:ext cx="3049302" cy="552510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nl-NL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85922" y="10495758"/>
            <a:ext cx="3049302" cy="552510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4C4D0ECF-1825-485F-892B-3B901BEB1B2B}" type="slidenum">
              <a:rPr lang="nl-NL" smtClean="0"/>
              <a:t>‹#›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4926666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49302" cy="552510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nl-NL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85922" y="0"/>
            <a:ext cx="3049302" cy="552510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D14C50CD-24A7-4808-AE3B-2F34A7018126}" type="datetimeFigureOut">
              <a:rPr lang="nl-NL" smtClean="0"/>
              <a:t>4-4-2023</a:t>
            </a:fld>
            <a:endParaRPr lang="nl-NL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163513" y="830263"/>
            <a:ext cx="7362826" cy="41417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nl-NL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3685" y="5248837"/>
            <a:ext cx="5629482" cy="4972583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10495758"/>
            <a:ext cx="3049302" cy="552510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nl-NL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85922" y="10495758"/>
            <a:ext cx="3049302" cy="552510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A5DB9DF4-39C0-4F8C-BEB7-288A19F8CDC5}" type="slidenum">
              <a:rPr lang="nl-NL" smtClean="0"/>
              <a:t>‹#›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385979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1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6498494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2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9497151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3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7433290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7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0103360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8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1184538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9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5515451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Switch in Manual</a:t>
            </a:r>
          </a:p>
          <a:p>
            <a:r>
              <a:rPr lang="en-GB" dirty="0"/>
              <a:t>Fault light in place</a:t>
            </a:r>
          </a:p>
          <a:p>
            <a:r>
              <a:rPr lang="en-GB" dirty="0"/>
              <a:t>DB Numbering DB/0/02 and DB1-11-1, No 240 V but all 240 V breakers</a:t>
            </a:r>
          </a:p>
          <a:p>
            <a:r>
              <a:rPr lang="en-GB" dirty="0"/>
              <a:t>Missing MCB covers – Access to live connections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14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12592699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16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6506851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Hashed line represents ideal profile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17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4733776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L1 – 41 A</a:t>
            </a:r>
          </a:p>
          <a:p>
            <a:r>
              <a:rPr lang="en-GB" dirty="0"/>
              <a:t>L2 – 5 A</a:t>
            </a:r>
          </a:p>
          <a:p>
            <a:r>
              <a:rPr lang="en-GB" dirty="0"/>
              <a:t>L3 – 11 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18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5318714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19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2807906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20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1849721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21</a:t>
            </a:fld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1593356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 bwMode="gray">
      <p:bgPr>
        <a:blipFill dpi="0"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27" name="Group 26"/>
          <p:cNvGrpSpPr/>
          <p:nvPr userDrawn="1"/>
        </p:nvGrpSpPr>
        <p:grpSpPr>
          <a:xfrm>
            <a:off x="7884368" y="336904"/>
            <a:ext cx="688976" cy="601663"/>
            <a:chOff x="7915275" y="358775"/>
            <a:chExt cx="688976" cy="601663"/>
          </a:xfrm>
          <a:solidFill>
            <a:schemeClr val="bg1"/>
          </a:solidFill>
        </p:grpSpPr>
        <p:sp>
          <p:nvSpPr>
            <p:cNvPr id="20" name="Freeform 15"/>
            <p:cNvSpPr>
              <a:spLocks/>
            </p:cNvSpPr>
            <p:nvPr userDrawn="1"/>
          </p:nvSpPr>
          <p:spPr bwMode="auto">
            <a:xfrm>
              <a:off x="8016875" y="358775"/>
              <a:ext cx="485775" cy="344488"/>
            </a:xfrm>
            <a:custGeom>
              <a:avLst/>
              <a:gdLst>
                <a:gd name="T0" fmla="*/ 183 w 183"/>
                <a:gd name="T1" fmla="*/ 43 h 129"/>
                <a:gd name="T2" fmla="*/ 174 w 183"/>
                <a:gd name="T3" fmla="*/ 30 h 129"/>
                <a:gd name="T4" fmla="*/ 139 w 183"/>
                <a:gd name="T5" fmla="*/ 8 h 129"/>
                <a:gd name="T6" fmla="*/ 92 w 183"/>
                <a:gd name="T7" fmla="*/ 0 h 129"/>
                <a:gd name="T8" fmla="*/ 44 w 183"/>
                <a:gd name="T9" fmla="*/ 8 h 129"/>
                <a:gd name="T10" fmla="*/ 9 w 183"/>
                <a:gd name="T11" fmla="*/ 30 h 129"/>
                <a:gd name="T12" fmla="*/ 0 w 183"/>
                <a:gd name="T13" fmla="*/ 43 h 129"/>
                <a:gd name="T14" fmla="*/ 80 w 183"/>
                <a:gd name="T15" fmla="*/ 32 h 129"/>
                <a:gd name="T16" fmla="*/ 86 w 183"/>
                <a:gd name="T17" fmla="*/ 35 h 129"/>
                <a:gd name="T18" fmla="*/ 87 w 183"/>
                <a:gd name="T19" fmla="*/ 47 h 129"/>
                <a:gd name="T20" fmla="*/ 86 w 183"/>
                <a:gd name="T21" fmla="*/ 129 h 129"/>
                <a:gd name="T22" fmla="*/ 92 w 183"/>
                <a:gd name="T23" fmla="*/ 129 h 129"/>
                <a:gd name="T24" fmla="*/ 97 w 183"/>
                <a:gd name="T25" fmla="*/ 129 h 129"/>
                <a:gd name="T26" fmla="*/ 96 w 183"/>
                <a:gd name="T27" fmla="*/ 47 h 129"/>
                <a:gd name="T28" fmla="*/ 97 w 183"/>
                <a:gd name="T29" fmla="*/ 35 h 129"/>
                <a:gd name="T30" fmla="*/ 103 w 183"/>
                <a:gd name="T31" fmla="*/ 32 h 129"/>
                <a:gd name="T32" fmla="*/ 183 w 183"/>
                <a:gd name="T33" fmla="*/ 4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3" h="129">
                  <a:moveTo>
                    <a:pt x="183" y="43"/>
                  </a:moveTo>
                  <a:cubicBezTo>
                    <a:pt x="181" y="39"/>
                    <a:pt x="178" y="34"/>
                    <a:pt x="174" y="30"/>
                  </a:cubicBezTo>
                  <a:cubicBezTo>
                    <a:pt x="165" y="21"/>
                    <a:pt x="153" y="13"/>
                    <a:pt x="139" y="8"/>
                  </a:cubicBezTo>
                  <a:cubicBezTo>
                    <a:pt x="125" y="3"/>
                    <a:pt x="108" y="0"/>
                    <a:pt x="92" y="0"/>
                  </a:cubicBezTo>
                  <a:cubicBezTo>
                    <a:pt x="75" y="0"/>
                    <a:pt x="58" y="3"/>
                    <a:pt x="44" y="8"/>
                  </a:cubicBezTo>
                  <a:cubicBezTo>
                    <a:pt x="30" y="13"/>
                    <a:pt x="18" y="21"/>
                    <a:pt x="9" y="30"/>
                  </a:cubicBezTo>
                  <a:cubicBezTo>
                    <a:pt x="5" y="34"/>
                    <a:pt x="2" y="39"/>
                    <a:pt x="0" y="43"/>
                  </a:cubicBezTo>
                  <a:cubicBezTo>
                    <a:pt x="18" y="39"/>
                    <a:pt x="50" y="33"/>
                    <a:pt x="80" y="32"/>
                  </a:cubicBezTo>
                  <a:cubicBezTo>
                    <a:pt x="83" y="32"/>
                    <a:pt x="85" y="33"/>
                    <a:pt x="86" y="35"/>
                  </a:cubicBezTo>
                  <a:cubicBezTo>
                    <a:pt x="87" y="37"/>
                    <a:pt x="87" y="44"/>
                    <a:pt x="87" y="47"/>
                  </a:cubicBezTo>
                  <a:cubicBezTo>
                    <a:pt x="86" y="129"/>
                    <a:pt x="86" y="129"/>
                    <a:pt x="86" y="129"/>
                  </a:cubicBezTo>
                  <a:cubicBezTo>
                    <a:pt x="88" y="129"/>
                    <a:pt x="90" y="129"/>
                    <a:pt x="92" y="129"/>
                  </a:cubicBezTo>
                  <a:cubicBezTo>
                    <a:pt x="93" y="129"/>
                    <a:pt x="95" y="129"/>
                    <a:pt x="97" y="129"/>
                  </a:cubicBezTo>
                  <a:cubicBezTo>
                    <a:pt x="96" y="47"/>
                    <a:pt x="96" y="47"/>
                    <a:pt x="96" y="47"/>
                  </a:cubicBezTo>
                  <a:cubicBezTo>
                    <a:pt x="96" y="44"/>
                    <a:pt x="96" y="37"/>
                    <a:pt x="97" y="35"/>
                  </a:cubicBezTo>
                  <a:cubicBezTo>
                    <a:pt x="98" y="33"/>
                    <a:pt x="100" y="32"/>
                    <a:pt x="103" y="32"/>
                  </a:cubicBezTo>
                  <a:cubicBezTo>
                    <a:pt x="133" y="33"/>
                    <a:pt x="165" y="39"/>
                    <a:pt x="183" y="4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 dirty="0">
                <a:solidFill>
                  <a:srgbClr val="000000"/>
                </a:solidFill>
              </a:endParaRPr>
            </a:p>
          </p:txBody>
        </p:sp>
        <p:sp>
          <p:nvSpPr>
            <p:cNvPr id="21" name="Freeform 16"/>
            <p:cNvSpPr>
              <a:spLocks/>
            </p:cNvSpPr>
            <p:nvPr userDrawn="1"/>
          </p:nvSpPr>
          <p:spPr bwMode="auto">
            <a:xfrm>
              <a:off x="7989888" y="479425"/>
              <a:ext cx="225425" cy="215900"/>
            </a:xfrm>
            <a:custGeom>
              <a:avLst/>
              <a:gdLst>
                <a:gd name="T0" fmla="*/ 84 w 85"/>
                <a:gd name="T1" fmla="*/ 16 h 81"/>
                <a:gd name="T2" fmla="*/ 69 w 85"/>
                <a:gd name="T3" fmla="*/ 1 h 81"/>
                <a:gd name="T4" fmla="*/ 6 w 85"/>
                <a:gd name="T5" fmla="*/ 9 h 81"/>
                <a:gd name="T6" fmla="*/ 19 w 85"/>
                <a:gd name="T7" fmla="*/ 54 h 81"/>
                <a:gd name="T8" fmla="*/ 54 w 85"/>
                <a:gd name="T9" fmla="*/ 76 h 81"/>
                <a:gd name="T10" fmla="*/ 70 w 85"/>
                <a:gd name="T11" fmla="*/ 81 h 81"/>
                <a:gd name="T12" fmla="*/ 84 w 85"/>
                <a:gd name="T13" fmla="*/ 16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5" h="81">
                  <a:moveTo>
                    <a:pt x="84" y="16"/>
                  </a:moveTo>
                  <a:cubicBezTo>
                    <a:pt x="85" y="6"/>
                    <a:pt x="85" y="0"/>
                    <a:pt x="69" y="1"/>
                  </a:cubicBezTo>
                  <a:cubicBezTo>
                    <a:pt x="51" y="2"/>
                    <a:pt x="33" y="3"/>
                    <a:pt x="6" y="9"/>
                  </a:cubicBezTo>
                  <a:cubicBezTo>
                    <a:pt x="5" y="12"/>
                    <a:pt x="0" y="33"/>
                    <a:pt x="19" y="54"/>
                  </a:cubicBezTo>
                  <a:cubicBezTo>
                    <a:pt x="28" y="63"/>
                    <a:pt x="40" y="71"/>
                    <a:pt x="54" y="76"/>
                  </a:cubicBezTo>
                  <a:cubicBezTo>
                    <a:pt x="59" y="78"/>
                    <a:pt x="65" y="80"/>
                    <a:pt x="70" y="81"/>
                  </a:cubicBezTo>
                  <a:cubicBezTo>
                    <a:pt x="78" y="48"/>
                    <a:pt x="82" y="27"/>
                    <a:pt x="84" y="16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 dirty="0">
                <a:solidFill>
                  <a:srgbClr val="000000"/>
                </a:solidFill>
              </a:endParaRPr>
            </a:p>
          </p:txBody>
        </p:sp>
        <p:sp>
          <p:nvSpPr>
            <p:cNvPr id="22" name="Freeform 17"/>
            <p:cNvSpPr>
              <a:spLocks/>
            </p:cNvSpPr>
            <p:nvPr userDrawn="1"/>
          </p:nvSpPr>
          <p:spPr bwMode="auto">
            <a:xfrm>
              <a:off x="8304213" y="479425"/>
              <a:ext cx="225425" cy="215900"/>
            </a:xfrm>
            <a:custGeom>
              <a:avLst/>
              <a:gdLst>
                <a:gd name="T0" fmla="*/ 1 w 85"/>
                <a:gd name="T1" fmla="*/ 16 h 81"/>
                <a:gd name="T2" fmla="*/ 16 w 85"/>
                <a:gd name="T3" fmla="*/ 1 h 81"/>
                <a:gd name="T4" fmla="*/ 79 w 85"/>
                <a:gd name="T5" fmla="*/ 9 h 81"/>
                <a:gd name="T6" fmla="*/ 66 w 85"/>
                <a:gd name="T7" fmla="*/ 54 h 81"/>
                <a:gd name="T8" fmla="*/ 31 w 85"/>
                <a:gd name="T9" fmla="*/ 76 h 81"/>
                <a:gd name="T10" fmla="*/ 15 w 85"/>
                <a:gd name="T11" fmla="*/ 81 h 81"/>
                <a:gd name="T12" fmla="*/ 1 w 85"/>
                <a:gd name="T13" fmla="*/ 16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5" h="81">
                  <a:moveTo>
                    <a:pt x="1" y="16"/>
                  </a:moveTo>
                  <a:cubicBezTo>
                    <a:pt x="0" y="6"/>
                    <a:pt x="0" y="0"/>
                    <a:pt x="16" y="1"/>
                  </a:cubicBezTo>
                  <a:cubicBezTo>
                    <a:pt x="34" y="2"/>
                    <a:pt x="52" y="3"/>
                    <a:pt x="79" y="9"/>
                  </a:cubicBezTo>
                  <a:cubicBezTo>
                    <a:pt x="80" y="12"/>
                    <a:pt x="85" y="33"/>
                    <a:pt x="66" y="54"/>
                  </a:cubicBezTo>
                  <a:cubicBezTo>
                    <a:pt x="57" y="63"/>
                    <a:pt x="45" y="71"/>
                    <a:pt x="31" y="76"/>
                  </a:cubicBezTo>
                  <a:cubicBezTo>
                    <a:pt x="26" y="78"/>
                    <a:pt x="20" y="80"/>
                    <a:pt x="15" y="81"/>
                  </a:cubicBezTo>
                  <a:cubicBezTo>
                    <a:pt x="7" y="48"/>
                    <a:pt x="3" y="27"/>
                    <a:pt x="1" y="16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 dirty="0">
                <a:solidFill>
                  <a:srgbClr val="000000"/>
                </a:solidFill>
              </a:endParaRPr>
            </a:p>
          </p:txBody>
        </p:sp>
        <p:sp>
          <p:nvSpPr>
            <p:cNvPr id="23" name="Freeform 18"/>
            <p:cNvSpPr>
              <a:spLocks/>
            </p:cNvSpPr>
            <p:nvPr userDrawn="1"/>
          </p:nvSpPr>
          <p:spPr bwMode="auto">
            <a:xfrm>
              <a:off x="7915275" y="790575"/>
              <a:ext cx="165100" cy="169863"/>
            </a:xfrm>
            <a:custGeom>
              <a:avLst/>
              <a:gdLst>
                <a:gd name="T0" fmla="*/ 0 w 104"/>
                <a:gd name="T1" fmla="*/ 0 h 107"/>
                <a:gd name="T2" fmla="*/ 104 w 104"/>
                <a:gd name="T3" fmla="*/ 0 h 107"/>
                <a:gd name="T4" fmla="*/ 104 w 104"/>
                <a:gd name="T5" fmla="*/ 32 h 107"/>
                <a:gd name="T6" fmla="*/ 75 w 104"/>
                <a:gd name="T7" fmla="*/ 32 h 107"/>
                <a:gd name="T8" fmla="*/ 75 w 104"/>
                <a:gd name="T9" fmla="*/ 107 h 107"/>
                <a:gd name="T10" fmla="*/ 32 w 104"/>
                <a:gd name="T11" fmla="*/ 107 h 107"/>
                <a:gd name="T12" fmla="*/ 32 w 104"/>
                <a:gd name="T13" fmla="*/ 32 h 107"/>
                <a:gd name="T14" fmla="*/ 0 w 104"/>
                <a:gd name="T15" fmla="*/ 32 h 107"/>
                <a:gd name="T16" fmla="*/ 0 w 104"/>
                <a:gd name="T17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4" h="107">
                  <a:moveTo>
                    <a:pt x="0" y="0"/>
                  </a:moveTo>
                  <a:lnTo>
                    <a:pt x="104" y="0"/>
                  </a:lnTo>
                  <a:lnTo>
                    <a:pt x="104" y="32"/>
                  </a:lnTo>
                  <a:lnTo>
                    <a:pt x="75" y="32"/>
                  </a:lnTo>
                  <a:lnTo>
                    <a:pt x="75" y="107"/>
                  </a:lnTo>
                  <a:lnTo>
                    <a:pt x="32" y="107"/>
                  </a:lnTo>
                  <a:lnTo>
                    <a:pt x="32" y="32"/>
                  </a:lnTo>
                  <a:lnTo>
                    <a:pt x="0" y="32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 dirty="0">
                <a:solidFill>
                  <a:srgbClr val="000000"/>
                </a:solidFill>
              </a:endParaRPr>
            </a:p>
          </p:txBody>
        </p:sp>
        <p:sp>
          <p:nvSpPr>
            <p:cNvPr id="24" name="Freeform 19"/>
            <p:cNvSpPr>
              <a:spLocks/>
            </p:cNvSpPr>
            <p:nvPr userDrawn="1"/>
          </p:nvSpPr>
          <p:spPr bwMode="auto">
            <a:xfrm>
              <a:off x="8064500" y="790575"/>
              <a:ext cx="201613" cy="169863"/>
            </a:xfrm>
            <a:custGeom>
              <a:avLst/>
              <a:gdLst>
                <a:gd name="T0" fmla="*/ 63 w 127"/>
                <a:gd name="T1" fmla="*/ 44 h 107"/>
                <a:gd name="T2" fmla="*/ 42 w 127"/>
                <a:gd name="T3" fmla="*/ 107 h 107"/>
                <a:gd name="T4" fmla="*/ 0 w 127"/>
                <a:gd name="T5" fmla="*/ 107 h 107"/>
                <a:gd name="T6" fmla="*/ 40 w 127"/>
                <a:gd name="T7" fmla="*/ 0 h 107"/>
                <a:gd name="T8" fmla="*/ 85 w 127"/>
                <a:gd name="T9" fmla="*/ 0 h 107"/>
                <a:gd name="T10" fmla="*/ 127 w 127"/>
                <a:gd name="T11" fmla="*/ 107 h 107"/>
                <a:gd name="T12" fmla="*/ 85 w 127"/>
                <a:gd name="T13" fmla="*/ 107 h 107"/>
                <a:gd name="T14" fmla="*/ 63 w 127"/>
                <a:gd name="T15" fmla="*/ 44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7" h="107">
                  <a:moveTo>
                    <a:pt x="63" y="44"/>
                  </a:moveTo>
                  <a:lnTo>
                    <a:pt x="42" y="107"/>
                  </a:lnTo>
                  <a:lnTo>
                    <a:pt x="0" y="107"/>
                  </a:lnTo>
                  <a:lnTo>
                    <a:pt x="40" y="0"/>
                  </a:lnTo>
                  <a:lnTo>
                    <a:pt x="85" y="0"/>
                  </a:lnTo>
                  <a:lnTo>
                    <a:pt x="127" y="107"/>
                  </a:lnTo>
                  <a:lnTo>
                    <a:pt x="85" y="107"/>
                  </a:lnTo>
                  <a:lnTo>
                    <a:pt x="63" y="4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 dirty="0">
                <a:solidFill>
                  <a:srgbClr val="000000"/>
                </a:solidFill>
              </a:endParaRPr>
            </a:p>
          </p:txBody>
        </p:sp>
        <p:sp>
          <p:nvSpPr>
            <p:cNvPr id="25" name="Freeform 20"/>
            <p:cNvSpPr>
              <a:spLocks/>
            </p:cNvSpPr>
            <p:nvPr userDrawn="1"/>
          </p:nvSpPr>
          <p:spPr bwMode="auto">
            <a:xfrm>
              <a:off x="8250238" y="790575"/>
              <a:ext cx="168275" cy="169863"/>
            </a:xfrm>
            <a:custGeom>
              <a:avLst/>
              <a:gdLst>
                <a:gd name="T0" fmla="*/ 0 w 106"/>
                <a:gd name="T1" fmla="*/ 0 h 107"/>
                <a:gd name="T2" fmla="*/ 106 w 106"/>
                <a:gd name="T3" fmla="*/ 0 h 107"/>
                <a:gd name="T4" fmla="*/ 106 w 106"/>
                <a:gd name="T5" fmla="*/ 32 h 107"/>
                <a:gd name="T6" fmla="*/ 75 w 106"/>
                <a:gd name="T7" fmla="*/ 32 h 107"/>
                <a:gd name="T8" fmla="*/ 75 w 106"/>
                <a:gd name="T9" fmla="*/ 107 h 107"/>
                <a:gd name="T10" fmla="*/ 32 w 106"/>
                <a:gd name="T11" fmla="*/ 107 h 107"/>
                <a:gd name="T12" fmla="*/ 32 w 106"/>
                <a:gd name="T13" fmla="*/ 32 h 107"/>
                <a:gd name="T14" fmla="*/ 0 w 106"/>
                <a:gd name="T15" fmla="*/ 32 h 107"/>
                <a:gd name="T16" fmla="*/ 0 w 106"/>
                <a:gd name="T17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" h="107">
                  <a:moveTo>
                    <a:pt x="0" y="0"/>
                  </a:moveTo>
                  <a:lnTo>
                    <a:pt x="106" y="0"/>
                  </a:lnTo>
                  <a:lnTo>
                    <a:pt x="106" y="32"/>
                  </a:lnTo>
                  <a:lnTo>
                    <a:pt x="75" y="32"/>
                  </a:lnTo>
                  <a:lnTo>
                    <a:pt x="75" y="107"/>
                  </a:lnTo>
                  <a:lnTo>
                    <a:pt x="32" y="107"/>
                  </a:lnTo>
                  <a:lnTo>
                    <a:pt x="32" y="32"/>
                  </a:lnTo>
                  <a:lnTo>
                    <a:pt x="0" y="32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 dirty="0">
                <a:solidFill>
                  <a:srgbClr val="000000"/>
                </a:solidFill>
              </a:endParaRPr>
            </a:p>
          </p:txBody>
        </p:sp>
        <p:sp>
          <p:nvSpPr>
            <p:cNvPr id="26" name="Freeform 21"/>
            <p:cNvSpPr>
              <a:spLocks/>
            </p:cNvSpPr>
            <p:nvPr userDrawn="1"/>
          </p:nvSpPr>
          <p:spPr bwMode="auto">
            <a:xfrm>
              <a:off x="8399463" y="790575"/>
              <a:ext cx="204788" cy="169863"/>
            </a:xfrm>
            <a:custGeom>
              <a:avLst/>
              <a:gdLst>
                <a:gd name="T0" fmla="*/ 63 w 129"/>
                <a:gd name="T1" fmla="*/ 44 h 107"/>
                <a:gd name="T2" fmla="*/ 42 w 129"/>
                <a:gd name="T3" fmla="*/ 107 h 107"/>
                <a:gd name="T4" fmla="*/ 0 w 129"/>
                <a:gd name="T5" fmla="*/ 107 h 107"/>
                <a:gd name="T6" fmla="*/ 42 w 129"/>
                <a:gd name="T7" fmla="*/ 0 h 107"/>
                <a:gd name="T8" fmla="*/ 87 w 129"/>
                <a:gd name="T9" fmla="*/ 0 h 107"/>
                <a:gd name="T10" fmla="*/ 129 w 129"/>
                <a:gd name="T11" fmla="*/ 107 h 107"/>
                <a:gd name="T12" fmla="*/ 87 w 129"/>
                <a:gd name="T13" fmla="*/ 107 h 107"/>
                <a:gd name="T14" fmla="*/ 63 w 129"/>
                <a:gd name="T15" fmla="*/ 44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9" h="107">
                  <a:moveTo>
                    <a:pt x="63" y="44"/>
                  </a:moveTo>
                  <a:lnTo>
                    <a:pt x="42" y="107"/>
                  </a:lnTo>
                  <a:lnTo>
                    <a:pt x="0" y="107"/>
                  </a:lnTo>
                  <a:lnTo>
                    <a:pt x="42" y="0"/>
                  </a:lnTo>
                  <a:lnTo>
                    <a:pt x="87" y="0"/>
                  </a:lnTo>
                  <a:lnTo>
                    <a:pt x="129" y="107"/>
                  </a:lnTo>
                  <a:lnTo>
                    <a:pt x="87" y="107"/>
                  </a:lnTo>
                  <a:lnTo>
                    <a:pt x="63" y="4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 dirty="0">
                <a:solidFill>
                  <a:srgbClr val="000000"/>
                </a:solidFill>
              </a:endParaRPr>
            </a:p>
          </p:txBody>
        </p:sp>
      </p:grp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57200" y="2211712"/>
            <a:ext cx="8229600" cy="1102519"/>
          </a:xfrm>
        </p:spPr>
        <p:txBody>
          <a:bodyPr/>
          <a:lstStyle>
            <a:lvl1pPr>
              <a:defRPr sz="4000" b="0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1" name="Subtitle 2"/>
          <p:cNvSpPr>
            <a:spLocks noGrp="1"/>
          </p:cNvSpPr>
          <p:nvPr>
            <p:ph type="subTitle" idx="1"/>
          </p:nvPr>
        </p:nvSpPr>
        <p:spPr>
          <a:xfrm>
            <a:off x="457200" y="3370619"/>
            <a:ext cx="8229600" cy="327077"/>
          </a:xfrm>
        </p:spPr>
        <p:txBody>
          <a:bodyPr>
            <a:spAutoFit/>
          </a:bodyPr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4" name="Freeform 5"/>
          <p:cNvSpPr>
            <a:spLocks/>
          </p:cNvSpPr>
          <p:nvPr userDrawn="1"/>
        </p:nvSpPr>
        <p:spPr bwMode="gray">
          <a:xfrm>
            <a:off x="727" y="1037441"/>
            <a:ext cx="9136475" cy="693279"/>
          </a:xfrm>
          <a:custGeom>
            <a:avLst/>
            <a:gdLst>
              <a:gd name="T0" fmla="*/ 2721 w 2721"/>
              <a:gd name="T1" fmla="*/ 87 h 255"/>
              <a:gd name="T2" fmla="*/ 0 w 2721"/>
              <a:gd name="T3" fmla="*/ 255 h 255"/>
              <a:gd name="connsiteX0" fmla="*/ 10000 w 10000"/>
              <a:gd name="connsiteY0" fmla="*/ 1764 h 8352"/>
              <a:gd name="connsiteX1" fmla="*/ 9637 w 10000"/>
              <a:gd name="connsiteY1" fmla="*/ 1539 h 8352"/>
              <a:gd name="connsiteX2" fmla="*/ 0 w 10000"/>
              <a:gd name="connsiteY2" fmla="*/ 8352 h 8352"/>
              <a:gd name="connsiteX0" fmla="*/ 9637 w 9637"/>
              <a:gd name="connsiteY0" fmla="*/ 1843 h 10000"/>
              <a:gd name="connsiteX1" fmla="*/ 0 w 9637"/>
              <a:gd name="connsiteY1" fmla="*/ 10000 h 10000"/>
              <a:gd name="connsiteX0" fmla="*/ 9616 w 9616"/>
              <a:gd name="connsiteY0" fmla="*/ 2208 h 9263"/>
              <a:gd name="connsiteX1" fmla="*/ 0 w 9616"/>
              <a:gd name="connsiteY1" fmla="*/ 9263 h 9263"/>
              <a:gd name="connsiteX0" fmla="*/ 10000 w 10000"/>
              <a:gd name="connsiteY0" fmla="*/ 2002 h 9618"/>
              <a:gd name="connsiteX1" fmla="*/ 0 w 10000"/>
              <a:gd name="connsiteY1" fmla="*/ 9618 h 9618"/>
              <a:gd name="connsiteX0" fmla="*/ 10000 w 10000"/>
              <a:gd name="connsiteY0" fmla="*/ 2106 h 10024"/>
              <a:gd name="connsiteX1" fmla="*/ 0 w 10000"/>
              <a:gd name="connsiteY1" fmla="*/ 10024 h 10024"/>
              <a:gd name="connsiteX0" fmla="*/ 10000 w 10000"/>
              <a:gd name="connsiteY0" fmla="*/ 2136 h 9959"/>
              <a:gd name="connsiteX1" fmla="*/ 0 w 10000"/>
              <a:gd name="connsiteY1" fmla="*/ 9959 h 9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000" h="9959">
                <a:moveTo>
                  <a:pt x="10000" y="2136"/>
                </a:moveTo>
                <a:cubicBezTo>
                  <a:pt x="6648" y="-1094"/>
                  <a:pt x="3637" y="-2148"/>
                  <a:pt x="0" y="9959"/>
                </a:cubicBezTo>
              </a:path>
            </a:pathLst>
          </a:custGeom>
          <a:noFill/>
          <a:ln w="8890" cap="flat">
            <a:solidFill>
              <a:schemeClr val="bg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 dirty="0"/>
          </a:p>
        </p:txBody>
      </p:sp>
      <p:grpSp>
        <p:nvGrpSpPr>
          <p:cNvPr id="3" name="Groep 2"/>
          <p:cNvGrpSpPr/>
          <p:nvPr userDrawn="1"/>
        </p:nvGrpSpPr>
        <p:grpSpPr bwMode="gray">
          <a:xfrm>
            <a:off x="457200" y="760765"/>
            <a:ext cx="3678764" cy="4039454"/>
            <a:chOff x="457200" y="760765"/>
            <a:chExt cx="3678764" cy="4039454"/>
          </a:xfrm>
        </p:grpSpPr>
        <p:grpSp>
          <p:nvGrpSpPr>
            <p:cNvPr id="28" name="Group 27"/>
            <p:cNvGrpSpPr/>
            <p:nvPr userDrawn="1"/>
          </p:nvGrpSpPr>
          <p:grpSpPr bwMode="gray">
            <a:xfrm>
              <a:off x="569917" y="760765"/>
              <a:ext cx="1393825" cy="177800"/>
              <a:chOff x="547688" y="782638"/>
              <a:chExt cx="1393825" cy="177800"/>
            </a:xfrm>
            <a:solidFill>
              <a:schemeClr val="bg1"/>
            </a:solidFill>
          </p:grpSpPr>
          <p:sp>
            <p:nvSpPr>
              <p:cNvPr id="8" name="Freeform 5"/>
              <p:cNvSpPr>
                <a:spLocks/>
              </p:cNvSpPr>
              <p:nvPr userDrawn="1"/>
            </p:nvSpPr>
            <p:spPr bwMode="gray">
              <a:xfrm>
                <a:off x="547688" y="785813"/>
                <a:ext cx="165100" cy="169863"/>
              </a:xfrm>
              <a:custGeom>
                <a:avLst/>
                <a:gdLst>
                  <a:gd name="T0" fmla="*/ 0 w 104"/>
                  <a:gd name="T1" fmla="*/ 0 h 107"/>
                  <a:gd name="T2" fmla="*/ 104 w 104"/>
                  <a:gd name="T3" fmla="*/ 0 h 107"/>
                  <a:gd name="T4" fmla="*/ 104 w 104"/>
                  <a:gd name="T5" fmla="*/ 31 h 107"/>
                  <a:gd name="T6" fmla="*/ 74 w 104"/>
                  <a:gd name="T7" fmla="*/ 31 h 107"/>
                  <a:gd name="T8" fmla="*/ 74 w 104"/>
                  <a:gd name="T9" fmla="*/ 107 h 107"/>
                  <a:gd name="T10" fmla="*/ 30 w 104"/>
                  <a:gd name="T11" fmla="*/ 107 h 107"/>
                  <a:gd name="T12" fmla="*/ 30 w 104"/>
                  <a:gd name="T13" fmla="*/ 31 h 107"/>
                  <a:gd name="T14" fmla="*/ 0 w 104"/>
                  <a:gd name="T15" fmla="*/ 31 h 107"/>
                  <a:gd name="T16" fmla="*/ 0 w 104"/>
                  <a:gd name="T17" fmla="*/ 0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04" h="107">
                    <a:moveTo>
                      <a:pt x="0" y="0"/>
                    </a:moveTo>
                    <a:lnTo>
                      <a:pt x="104" y="0"/>
                    </a:lnTo>
                    <a:lnTo>
                      <a:pt x="104" y="31"/>
                    </a:lnTo>
                    <a:lnTo>
                      <a:pt x="74" y="31"/>
                    </a:lnTo>
                    <a:lnTo>
                      <a:pt x="74" y="107"/>
                    </a:lnTo>
                    <a:lnTo>
                      <a:pt x="30" y="107"/>
                    </a:lnTo>
                    <a:lnTo>
                      <a:pt x="30" y="31"/>
                    </a:lnTo>
                    <a:lnTo>
                      <a:pt x="0" y="31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 dirty="0">
                  <a:solidFill>
                    <a:srgbClr val="000000"/>
                  </a:solidFill>
                </a:endParaRPr>
              </a:p>
            </p:txBody>
          </p:sp>
          <p:sp>
            <p:nvSpPr>
              <p:cNvPr id="9" name="Freeform 6"/>
              <p:cNvSpPr>
                <a:spLocks/>
              </p:cNvSpPr>
              <p:nvPr userDrawn="1"/>
            </p:nvSpPr>
            <p:spPr bwMode="gray">
              <a:xfrm>
                <a:off x="693738" y="785813"/>
                <a:ext cx="203200" cy="169863"/>
              </a:xfrm>
              <a:custGeom>
                <a:avLst/>
                <a:gdLst>
                  <a:gd name="T0" fmla="*/ 64 w 128"/>
                  <a:gd name="T1" fmla="*/ 43 h 107"/>
                  <a:gd name="T2" fmla="*/ 42 w 128"/>
                  <a:gd name="T3" fmla="*/ 107 h 107"/>
                  <a:gd name="T4" fmla="*/ 0 w 128"/>
                  <a:gd name="T5" fmla="*/ 107 h 107"/>
                  <a:gd name="T6" fmla="*/ 40 w 128"/>
                  <a:gd name="T7" fmla="*/ 0 h 107"/>
                  <a:gd name="T8" fmla="*/ 86 w 128"/>
                  <a:gd name="T9" fmla="*/ 0 h 107"/>
                  <a:gd name="T10" fmla="*/ 128 w 128"/>
                  <a:gd name="T11" fmla="*/ 107 h 107"/>
                  <a:gd name="T12" fmla="*/ 86 w 128"/>
                  <a:gd name="T13" fmla="*/ 107 h 107"/>
                  <a:gd name="T14" fmla="*/ 64 w 128"/>
                  <a:gd name="T15" fmla="*/ 43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8" h="107">
                    <a:moveTo>
                      <a:pt x="64" y="43"/>
                    </a:moveTo>
                    <a:lnTo>
                      <a:pt x="42" y="107"/>
                    </a:lnTo>
                    <a:lnTo>
                      <a:pt x="0" y="107"/>
                    </a:lnTo>
                    <a:lnTo>
                      <a:pt x="40" y="0"/>
                    </a:lnTo>
                    <a:lnTo>
                      <a:pt x="86" y="0"/>
                    </a:lnTo>
                    <a:lnTo>
                      <a:pt x="128" y="107"/>
                    </a:lnTo>
                    <a:lnTo>
                      <a:pt x="86" y="107"/>
                    </a:lnTo>
                    <a:lnTo>
                      <a:pt x="64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 dirty="0">
                  <a:solidFill>
                    <a:srgbClr val="000000"/>
                  </a:solidFill>
                </a:endParaRPr>
              </a:p>
            </p:txBody>
          </p:sp>
          <p:sp>
            <p:nvSpPr>
              <p:cNvPr id="10" name="Freeform 7"/>
              <p:cNvSpPr>
                <a:spLocks/>
              </p:cNvSpPr>
              <p:nvPr userDrawn="1"/>
            </p:nvSpPr>
            <p:spPr bwMode="gray">
              <a:xfrm>
                <a:off x="881063" y="785813"/>
                <a:ext cx="163513" cy="169863"/>
              </a:xfrm>
              <a:custGeom>
                <a:avLst/>
                <a:gdLst>
                  <a:gd name="T0" fmla="*/ 0 w 103"/>
                  <a:gd name="T1" fmla="*/ 0 h 107"/>
                  <a:gd name="T2" fmla="*/ 103 w 103"/>
                  <a:gd name="T3" fmla="*/ 0 h 107"/>
                  <a:gd name="T4" fmla="*/ 103 w 103"/>
                  <a:gd name="T5" fmla="*/ 31 h 107"/>
                  <a:gd name="T6" fmla="*/ 73 w 103"/>
                  <a:gd name="T7" fmla="*/ 31 h 107"/>
                  <a:gd name="T8" fmla="*/ 73 w 103"/>
                  <a:gd name="T9" fmla="*/ 107 h 107"/>
                  <a:gd name="T10" fmla="*/ 30 w 103"/>
                  <a:gd name="T11" fmla="*/ 107 h 107"/>
                  <a:gd name="T12" fmla="*/ 30 w 103"/>
                  <a:gd name="T13" fmla="*/ 31 h 107"/>
                  <a:gd name="T14" fmla="*/ 0 w 103"/>
                  <a:gd name="T15" fmla="*/ 31 h 107"/>
                  <a:gd name="T16" fmla="*/ 0 w 103"/>
                  <a:gd name="T17" fmla="*/ 0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03" h="107">
                    <a:moveTo>
                      <a:pt x="0" y="0"/>
                    </a:moveTo>
                    <a:lnTo>
                      <a:pt x="103" y="0"/>
                    </a:lnTo>
                    <a:lnTo>
                      <a:pt x="103" y="31"/>
                    </a:lnTo>
                    <a:lnTo>
                      <a:pt x="73" y="31"/>
                    </a:lnTo>
                    <a:lnTo>
                      <a:pt x="73" y="107"/>
                    </a:lnTo>
                    <a:lnTo>
                      <a:pt x="30" y="107"/>
                    </a:lnTo>
                    <a:lnTo>
                      <a:pt x="30" y="31"/>
                    </a:lnTo>
                    <a:lnTo>
                      <a:pt x="0" y="31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 dirty="0">
                  <a:solidFill>
                    <a:srgbClr val="000000"/>
                  </a:solidFill>
                </a:endParaRPr>
              </a:p>
            </p:txBody>
          </p:sp>
          <p:sp>
            <p:nvSpPr>
              <p:cNvPr id="12" name="Freeform 8"/>
              <p:cNvSpPr>
                <a:spLocks/>
              </p:cNvSpPr>
              <p:nvPr userDrawn="1"/>
            </p:nvSpPr>
            <p:spPr bwMode="gray">
              <a:xfrm>
                <a:off x="1027113" y="785813"/>
                <a:ext cx="201613" cy="169863"/>
              </a:xfrm>
              <a:custGeom>
                <a:avLst/>
                <a:gdLst>
                  <a:gd name="T0" fmla="*/ 63 w 127"/>
                  <a:gd name="T1" fmla="*/ 43 h 107"/>
                  <a:gd name="T2" fmla="*/ 42 w 127"/>
                  <a:gd name="T3" fmla="*/ 107 h 107"/>
                  <a:gd name="T4" fmla="*/ 0 w 127"/>
                  <a:gd name="T5" fmla="*/ 107 h 107"/>
                  <a:gd name="T6" fmla="*/ 42 w 127"/>
                  <a:gd name="T7" fmla="*/ 0 h 107"/>
                  <a:gd name="T8" fmla="*/ 85 w 127"/>
                  <a:gd name="T9" fmla="*/ 0 h 107"/>
                  <a:gd name="T10" fmla="*/ 127 w 127"/>
                  <a:gd name="T11" fmla="*/ 107 h 107"/>
                  <a:gd name="T12" fmla="*/ 85 w 127"/>
                  <a:gd name="T13" fmla="*/ 107 h 107"/>
                  <a:gd name="T14" fmla="*/ 63 w 127"/>
                  <a:gd name="T15" fmla="*/ 43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7" h="107">
                    <a:moveTo>
                      <a:pt x="63" y="43"/>
                    </a:moveTo>
                    <a:lnTo>
                      <a:pt x="42" y="107"/>
                    </a:lnTo>
                    <a:lnTo>
                      <a:pt x="0" y="107"/>
                    </a:lnTo>
                    <a:lnTo>
                      <a:pt x="42" y="0"/>
                    </a:lnTo>
                    <a:lnTo>
                      <a:pt x="85" y="0"/>
                    </a:lnTo>
                    <a:lnTo>
                      <a:pt x="127" y="107"/>
                    </a:lnTo>
                    <a:lnTo>
                      <a:pt x="85" y="107"/>
                    </a:lnTo>
                    <a:lnTo>
                      <a:pt x="63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 dirty="0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Freeform 9"/>
              <p:cNvSpPr>
                <a:spLocks/>
              </p:cNvSpPr>
              <p:nvPr userDrawn="1"/>
            </p:nvSpPr>
            <p:spPr bwMode="gray">
              <a:xfrm>
                <a:off x="1306513" y="782638"/>
                <a:ext cx="111125" cy="177800"/>
              </a:xfrm>
              <a:custGeom>
                <a:avLst/>
                <a:gdLst>
                  <a:gd name="T0" fmla="*/ 25 w 42"/>
                  <a:gd name="T1" fmla="*/ 28 h 67"/>
                  <a:gd name="T2" fmla="*/ 13 w 42"/>
                  <a:gd name="T3" fmla="*/ 17 h 67"/>
                  <a:gd name="T4" fmla="*/ 24 w 42"/>
                  <a:gd name="T5" fmla="*/ 10 h 67"/>
                  <a:gd name="T6" fmla="*/ 36 w 42"/>
                  <a:gd name="T7" fmla="*/ 13 h 67"/>
                  <a:gd name="T8" fmla="*/ 39 w 42"/>
                  <a:gd name="T9" fmla="*/ 3 h 67"/>
                  <a:gd name="T10" fmla="*/ 24 w 42"/>
                  <a:gd name="T11" fmla="*/ 0 h 67"/>
                  <a:gd name="T12" fmla="*/ 1 w 42"/>
                  <a:gd name="T13" fmla="*/ 19 h 67"/>
                  <a:gd name="T14" fmla="*/ 18 w 42"/>
                  <a:gd name="T15" fmla="*/ 37 h 67"/>
                  <a:gd name="T16" fmla="*/ 30 w 42"/>
                  <a:gd name="T17" fmla="*/ 48 h 67"/>
                  <a:gd name="T18" fmla="*/ 18 w 42"/>
                  <a:gd name="T19" fmla="*/ 57 h 67"/>
                  <a:gd name="T20" fmla="*/ 2 w 42"/>
                  <a:gd name="T21" fmla="*/ 53 h 67"/>
                  <a:gd name="T22" fmla="*/ 0 w 42"/>
                  <a:gd name="T23" fmla="*/ 63 h 67"/>
                  <a:gd name="T24" fmla="*/ 17 w 42"/>
                  <a:gd name="T25" fmla="*/ 67 h 67"/>
                  <a:gd name="T26" fmla="*/ 42 w 42"/>
                  <a:gd name="T27" fmla="*/ 47 h 67"/>
                  <a:gd name="T28" fmla="*/ 25 w 42"/>
                  <a:gd name="T29" fmla="*/ 28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2" h="67">
                    <a:moveTo>
                      <a:pt x="25" y="28"/>
                    </a:moveTo>
                    <a:cubicBezTo>
                      <a:pt x="17" y="25"/>
                      <a:pt x="13" y="22"/>
                      <a:pt x="13" y="17"/>
                    </a:cubicBezTo>
                    <a:cubicBezTo>
                      <a:pt x="13" y="14"/>
                      <a:pt x="16" y="10"/>
                      <a:pt x="24" y="10"/>
                    </a:cubicBezTo>
                    <a:cubicBezTo>
                      <a:pt x="30" y="10"/>
                      <a:pt x="34" y="11"/>
                      <a:pt x="36" y="1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6" y="1"/>
                      <a:pt x="31" y="0"/>
                      <a:pt x="24" y="0"/>
                    </a:cubicBezTo>
                    <a:cubicBezTo>
                      <a:pt x="10" y="0"/>
                      <a:pt x="1" y="8"/>
                      <a:pt x="1" y="19"/>
                    </a:cubicBezTo>
                    <a:cubicBezTo>
                      <a:pt x="1" y="28"/>
                      <a:pt x="8" y="34"/>
                      <a:pt x="18" y="37"/>
                    </a:cubicBezTo>
                    <a:cubicBezTo>
                      <a:pt x="27" y="40"/>
                      <a:pt x="30" y="43"/>
                      <a:pt x="30" y="48"/>
                    </a:cubicBezTo>
                    <a:cubicBezTo>
                      <a:pt x="30" y="53"/>
                      <a:pt x="26" y="57"/>
                      <a:pt x="18" y="57"/>
                    </a:cubicBezTo>
                    <a:cubicBezTo>
                      <a:pt x="12" y="57"/>
                      <a:pt x="6" y="55"/>
                      <a:pt x="2" y="53"/>
                    </a:cubicBezTo>
                    <a:cubicBezTo>
                      <a:pt x="0" y="63"/>
                      <a:pt x="0" y="63"/>
                      <a:pt x="0" y="63"/>
                    </a:cubicBezTo>
                    <a:cubicBezTo>
                      <a:pt x="3" y="65"/>
                      <a:pt x="10" y="67"/>
                      <a:pt x="17" y="67"/>
                    </a:cubicBezTo>
                    <a:cubicBezTo>
                      <a:pt x="34" y="67"/>
                      <a:pt x="42" y="58"/>
                      <a:pt x="42" y="47"/>
                    </a:cubicBezTo>
                    <a:cubicBezTo>
                      <a:pt x="42" y="38"/>
                      <a:pt x="36" y="32"/>
                      <a:pt x="25" y="28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 dirty="0">
                  <a:solidFill>
                    <a:srgbClr val="000000"/>
                  </a:solidFill>
                </a:endParaRPr>
              </a:p>
            </p:txBody>
          </p:sp>
          <p:sp>
            <p:nvSpPr>
              <p:cNvPr id="15" name="Freeform 10"/>
              <p:cNvSpPr>
                <a:spLocks/>
              </p:cNvSpPr>
              <p:nvPr userDrawn="1"/>
            </p:nvSpPr>
            <p:spPr bwMode="gray">
              <a:xfrm>
                <a:off x="1425575" y="785813"/>
                <a:ext cx="130175" cy="173038"/>
              </a:xfrm>
              <a:custGeom>
                <a:avLst/>
                <a:gdLst>
                  <a:gd name="T0" fmla="*/ 0 w 82"/>
                  <a:gd name="T1" fmla="*/ 16 h 109"/>
                  <a:gd name="T2" fmla="*/ 32 w 82"/>
                  <a:gd name="T3" fmla="*/ 16 h 109"/>
                  <a:gd name="T4" fmla="*/ 32 w 82"/>
                  <a:gd name="T5" fmla="*/ 109 h 109"/>
                  <a:gd name="T6" fmla="*/ 52 w 82"/>
                  <a:gd name="T7" fmla="*/ 109 h 109"/>
                  <a:gd name="T8" fmla="*/ 52 w 82"/>
                  <a:gd name="T9" fmla="*/ 16 h 109"/>
                  <a:gd name="T10" fmla="*/ 82 w 82"/>
                  <a:gd name="T11" fmla="*/ 16 h 109"/>
                  <a:gd name="T12" fmla="*/ 82 w 82"/>
                  <a:gd name="T13" fmla="*/ 0 h 109"/>
                  <a:gd name="T14" fmla="*/ 0 w 82"/>
                  <a:gd name="T15" fmla="*/ 0 h 109"/>
                  <a:gd name="T16" fmla="*/ 0 w 82"/>
                  <a:gd name="T17" fmla="*/ 16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2" h="109">
                    <a:moveTo>
                      <a:pt x="0" y="16"/>
                    </a:moveTo>
                    <a:lnTo>
                      <a:pt x="32" y="16"/>
                    </a:lnTo>
                    <a:lnTo>
                      <a:pt x="32" y="109"/>
                    </a:lnTo>
                    <a:lnTo>
                      <a:pt x="52" y="109"/>
                    </a:lnTo>
                    <a:lnTo>
                      <a:pt x="52" y="16"/>
                    </a:lnTo>
                    <a:lnTo>
                      <a:pt x="82" y="16"/>
                    </a:lnTo>
                    <a:lnTo>
                      <a:pt x="82" y="0"/>
                    </a:lnTo>
                    <a:lnTo>
                      <a:pt x="0" y="0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 dirty="0">
                  <a:solidFill>
                    <a:srgbClr val="000000"/>
                  </a:solidFill>
                </a:endParaRPr>
              </a:p>
            </p:txBody>
          </p:sp>
          <p:sp>
            <p:nvSpPr>
              <p:cNvPr id="16" name="Freeform 11"/>
              <p:cNvSpPr>
                <a:spLocks/>
              </p:cNvSpPr>
              <p:nvPr userDrawn="1"/>
            </p:nvSpPr>
            <p:spPr bwMode="gray">
              <a:xfrm>
                <a:off x="1708150" y="785813"/>
                <a:ext cx="103188" cy="173038"/>
              </a:xfrm>
              <a:custGeom>
                <a:avLst/>
                <a:gdLst>
                  <a:gd name="T0" fmla="*/ 20 w 65"/>
                  <a:gd name="T1" fmla="*/ 60 h 109"/>
                  <a:gd name="T2" fmla="*/ 62 w 65"/>
                  <a:gd name="T3" fmla="*/ 60 h 109"/>
                  <a:gd name="T4" fmla="*/ 62 w 65"/>
                  <a:gd name="T5" fmla="*/ 43 h 109"/>
                  <a:gd name="T6" fmla="*/ 20 w 65"/>
                  <a:gd name="T7" fmla="*/ 43 h 109"/>
                  <a:gd name="T8" fmla="*/ 20 w 65"/>
                  <a:gd name="T9" fmla="*/ 16 h 109"/>
                  <a:gd name="T10" fmla="*/ 63 w 65"/>
                  <a:gd name="T11" fmla="*/ 16 h 109"/>
                  <a:gd name="T12" fmla="*/ 63 w 65"/>
                  <a:gd name="T13" fmla="*/ 0 h 109"/>
                  <a:gd name="T14" fmla="*/ 0 w 65"/>
                  <a:gd name="T15" fmla="*/ 0 h 109"/>
                  <a:gd name="T16" fmla="*/ 0 w 65"/>
                  <a:gd name="T17" fmla="*/ 109 h 109"/>
                  <a:gd name="T18" fmla="*/ 65 w 65"/>
                  <a:gd name="T19" fmla="*/ 109 h 109"/>
                  <a:gd name="T20" fmla="*/ 65 w 65"/>
                  <a:gd name="T21" fmla="*/ 92 h 109"/>
                  <a:gd name="T22" fmla="*/ 20 w 65"/>
                  <a:gd name="T23" fmla="*/ 92 h 109"/>
                  <a:gd name="T24" fmla="*/ 20 w 65"/>
                  <a:gd name="T25" fmla="*/ 60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5" h="109">
                    <a:moveTo>
                      <a:pt x="20" y="60"/>
                    </a:moveTo>
                    <a:lnTo>
                      <a:pt x="62" y="60"/>
                    </a:lnTo>
                    <a:lnTo>
                      <a:pt x="62" y="43"/>
                    </a:lnTo>
                    <a:lnTo>
                      <a:pt x="20" y="43"/>
                    </a:lnTo>
                    <a:lnTo>
                      <a:pt x="20" y="16"/>
                    </a:lnTo>
                    <a:lnTo>
                      <a:pt x="63" y="16"/>
                    </a:lnTo>
                    <a:lnTo>
                      <a:pt x="63" y="0"/>
                    </a:lnTo>
                    <a:lnTo>
                      <a:pt x="0" y="0"/>
                    </a:lnTo>
                    <a:lnTo>
                      <a:pt x="0" y="109"/>
                    </a:lnTo>
                    <a:lnTo>
                      <a:pt x="65" y="109"/>
                    </a:lnTo>
                    <a:lnTo>
                      <a:pt x="65" y="92"/>
                    </a:lnTo>
                    <a:lnTo>
                      <a:pt x="20" y="92"/>
                    </a:lnTo>
                    <a:lnTo>
                      <a:pt x="20" y="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 dirty="0">
                  <a:solidFill>
                    <a:srgbClr val="000000"/>
                  </a:solidFill>
                </a:endParaRPr>
              </a:p>
            </p:txBody>
          </p:sp>
          <p:sp>
            <p:nvSpPr>
              <p:cNvPr id="17" name="Freeform 12"/>
              <p:cNvSpPr>
                <a:spLocks/>
              </p:cNvSpPr>
              <p:nvPr userDrawn="1"/>
            </p:nvSpPr>
            <p:spPr bwMode="gray">
              <a:xfrm>
                <a:off x="1839913" y="785813"/>
                <a:ext cx="101600" cy="173038"/>
              </a:xfrm>
              <a:custGeom>
                <a:avLst/>
                <a:gdLst>
                  <a:gd name="T0" fmla="*/ 20 w 64"/>
                  <a:gd name="T1" fmla="*/ 92 h 109"/>
                  <a:gd name="T2" fmla="*/ 20 w 64"/>
                  <a:gd name="T3" fmla="*/ 0 h 109"/>
                  <a:gd name="T4" fmla="*/ 0 w 64"/>
                  <a:gd name="T5" fmla="*/ 0 h 109"/>
                  <a:gd name="T6" fmla="*/ 0 w 64"/>
                  <a:gd name="T7" fmla="*/ 109 h 109"/>
                  <a:gd name="T8" fmla="*/ 64 w 64"/>
                  <a:gd name="T9" fmla="*/ 109 h 109"/>
                  <a:gd name="T10" fmla="*/ 64 w 64"/>
                  <a:gd name="T11" fmla="*/ 92 h 109"/>
                  <a:gd name="T12" fmla="*/ 20 w 64"/>
                  <a:gd name="T13" fmla="*/ 92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" h="109">
                    <a:moveTo>
                      <a:pt x="20" y="92"/>
                    </a:moveTo>
                    <a:lnTo>
                      <a:pt x="20" y="0"/>
                    </a:lnTo>
                    <a:lnTo>
                      <a:pt x="0" y="0"/>
                    </a:lnTo>
                    <a:lnTo>
                      <a:pt x="0" y="109"/>
                    </a:lnTo>
                    <a:lnTo>
                      <a:pt x="64" y="109"/>
                    </a:lnTo>
                    <a:lnTo>
                      <a:pt x="64" y="92"/>
                    </a:lnTo>
                    <a:lnTo>
                      <a:pt x="20" y="9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 dirty="0">
                  <a:solidFill>
                    <a:srgbClr val="000000"/>
                  </a:solidFill>
                </a:endParaRPr>
              </a:p>
            </p:txBody>
          </p:sp>
          <p:sp>
            <p:nvSpPr>
              <p:cNvPr id="18" name="Freeform 13"/>
              <p:cNvSpPr>
                <a:spLocks/>
              </p:cNvSpPr>
              <p:nvPr userDrawn="1"/>
            </p:nvSpPr>
            <p:spPr bwMode="gray">
              <a:xfrm>
                <a:off x="1576388" y="785813"/>
                <a:ext cx="104775" cy="173038"/>
              </a:xfrm>
              <a:custGeom>
                <a:avLst/>
                <a:gdLst>
                  <a:gd name="T0" fmla="*/ 21 w 66"/>
                  <a:gd name="T1" fmla="*/ 60 h 109"/>
                  <a:gd name="T2" fmla="*/ 61 w 66"/>
                  <a:gd name="T3" fmla="*/ 60 h 109"/>
                  <a:gd name="T4" fmla="*/ 61 w 66"/>
                  <a:gd name="T5" fmla="*/ 43 h 109"/>
                  <a:gd name="T6" fmla="*/ 21 w 66"/>
                  <a:gd name="T7" fmla="*/ 43 h 109"/>
                  <a:gd name="T8" fmla="*/ 21 w 66"/>
                  <a:gd name="T9" fmla="*/ 16 h 109"/>
                  <a:gd name="T10" fmla="*/ 62 w 66"/>
                  <a:gd name="T11" fmla="*/ 16 h 109"/>
                  <a:gd name="T12" fmla="*/ 62 w 66"/>
                  <a:gd name="T13" fmla="*/ 0 h 109"/>
                  <a:gd name="T14" fmla="*/ 0 w 66"/>
                  <a:gd name="T15" fmla="*/ 0 h 109"/>
                  <a:gd name="T16" fmla="*/ 0 w 66"/>
                  <a:gd name="T17" fmla="*/ 109 h 109"/>
                  <a:gd name="T18" fmla="*/ 66 w 66"/>
                  <a:gd name="T19" fmla="*/ 109 h 109"/>
                  <a:gd name="T20" fmla="*/ 66 w 66"/>
                  <a:gd name="T21" fmla="*/ 92 h 109"/>
                  <a:gd name="T22" fmla="*/ 21 w 66"/>
                  <a:gd name="T23" fmla="*/ 92 h 109"/>
                  <a:gd name="T24" fmla="*/ 21 w 66"/>
                  <a:gd name="T25" fmla="*/ 60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6" h="109">
                    <a:moveTo>
                      <a:pt x="21" y="60"/>
                    </a:moveTo>
                    <a:lnTo>
                      <a:pt x="61" y="60"/>
                    </a:lnTo>
                    <a:lnTo>
                      <a:pt x="61" y="43"/>
                    </a:lnTo>
                    <a:lnTo>
                      <a:pt x="21" y="43"/>
                    </a:lnTo>
                    <a:lnTo>
                      <a:pt x="21" y="16"/>
                    </a:lnTo>
                    <a:lnTo>
                      <a:pt x="62" y="16"/>
                    </a:lnTo>
                    <a:lnTo>
                      <a:pt x="62" y="0"/>
                    </a:lnTo>
                    <a:lnTo>
                      <a:pt x="0" y="0"/>
                    </a:lnTo>
                    <a:lnTo>
                      <a:pt x="0" y="109"/>
                    </a:lnTo>
                    <a:lnTo>
                      <a:pt x="66" y="109"/>
                    </a:lnTo>
                    <a:lnTo>
                      <a:pt x="66" y="92"/>
                    </a:lnTo>
                    <a:lnTo>
                      <a:pt x="21" y="92"/>
                    </a:lnTo>
                    <a:lnTo>
                      <a:pt x="21" y="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 dirty="0">
                  <a:solidFill>
                    <a:srgbClr val="000000"/>
                  </a:solidFill>
                </a:endParaRPr>
              </a:p>
            </p:txBody>
          </p:sp>
        </p:grpSp>
        <p:sp>
          <p:nvSpPr>
            <p:cNvPr id="2" name="Tekstvak 1"/>
            <p:cNvSpPr txBox="1"/>
            <p:nvPr userDrawn="1"/>
          </p:nvSpPr>
          <p:spPr bwMode="gray">
            <a:xfrm>
              <a:off x="457200" y="4430887"/>
              <a:ext cx="36787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800" b="1" spc="-20" baseline="0" noProof="0" dirty="0">
                  <a:solidFill>
                    <a:schemeClr val="bg1"/>
                  </a:solidFill>
                </a:rPr>
                <a:t>Together we make the difference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405730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3702997" y="0"/>
            <a:ext cx="5441003" cy="5143500"/>
          </a:xfrm>
          <a:custGeom>
            <a:avLst/>
            <a:gdLst/>
            <a:ahLst/>
            <a:cxnLst/>
            <a:rect l="l" t="t" r="r" b="b"/>
            <a:pathLst>
              <a:path w="5441003" h="5143500">
                <a:moveTo>
                  <a:pt x="245991" y="0"/>
                </a:moveTo>
                <a:lnTo>
                  <a:pt x="5441003" y="0"/>
                </a:lnTo>
                <a:lnTo>
                  <a:pt x="5441003" y="5143500"/>
                </a:lnTo>
                <a:lnTo>
                  <a:pt x="284902" y="5143500"/>
                </a:lnTo>
                <a:cubicBezTo>
                  <a:pt x="153186" y="4282872"/>
                  <a:pt x="2014" y="3344424"/>
                  <a:pt x="0" y="2483796"/>
                </a:cubicBezTo>
                <a:cubicBezTo>
                  <a:pt x="2014" y="1629924"/>
                  <a:pt x="94819" y="847387"/>
                  <a:pt x="245991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184447"/>
            <a:ext cx="3110400" cy="3394800"/>
          </a:xfrm>
        </p:spPr>
        <p:txBody>
          <a:bodyPr/>
          <a:lstStyle>
            <a:lvl1pPr>
              <a:tabLst>
                <a:tab pos="2600325" algn="r"/>
              </a:tabLst>
              <a:defRPr sz="1400"/>
            </a:lvl1pPr>
            <a:lvl2pPr>
              <a:tabLst>
                <a:tab pos="2600325" algn="r"/>
              </a:tabLst>
              <a:defRPr sz="1400"/>
            </a:lvl2pPr>
            <a:lvl3pPr>
              <a:tabLst>
                <a:tab pos="2600325" algn="r"/>
              </a:tabLst>
              <a:defRPr sz="1400"/>
            </a:lvl3pPr>
            <a:lvl4pPr>
              <a:tabLst>
                <a:tab pos="2600325" algn="r"/>
              </a:tabLst>
              <a:defRPr sz="1400"/>
            </a:lvl4pPr>
            <a:lvl5pPr>
              <a:spcBef>
                <a:spcPts val="800"/>
              </a:spcBef>
              <a:tabLst>
                <a:tab pos="2600325" algn="r"/>
              </a:tabLst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7225"/>
            <a:ext cx="320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95D71E4-E973-438F-A4DC-B1518620F05B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139658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5810379" y="0"/>
            <a:ext cx="3333621" cy="5143500"/>
          </a:xfrm>
          <a:custGeom>
            <a:avLst/>
            <a:gdLst/>
            <a:ahLst/>
            <a:cxnLst/>
            <a:rect l="l" t="t" r="r" b="b"/>
            <a:pathLst>
              <a:path w="3333621" h="5143500">
                <a:moveTo>
                  <a:pt x="245991" y="0"/>
                </a:moveTo>
                <a:lnTo>
                  <a:pt x="3333621" y="0"/>
                </a:lnTo>
                <a:lnTo>
                  <a:pt x="3333621" y="5143500"/>
                </a:lnTo>
                <a:lnTo>
                  <a:pt x="284902" y="5143500"/>
                </a:lnTo>
                <a:cubicBezTo>
                  <a:pt x="153186" y="4282872"/>
                  <a:pt x="2014" y="3344424"/>
                  <a:pt x="0" y="2483796"/>
                </a:cubicBezTo>
                <a:cubicBezTo>
                  <a:pt x="2014" y="1629924"/>
                  <a:pt x="94819" y="847387"/>
                  <a:pt x="245991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"/>
          </p:nvPr>
        </p:nvSpPr>
        <p:spPr>
          <a:xfrm>
            <a:off x="457204" y="1184447"/>
            <a:ext cx="2500352" cy="3394800"/>
          </a:xfrm>
        </p:spPr>
        <p:txBody>
          <a:bodyPr/>
          <a:lstStyle>
            <a:lvl1pPr>
              <a:tabLst>
                <a:tab pos="2239963" algn="r"/>
                <a:tab pos="2600325" algn="r"/>
              </a:tabLst>
              <a:defRPr sz="1200"/>
            </a:lvl1pPr>
            <a:lvl2pPr>
              <a:tabLst>
                <a:tab pos="2239963" algn="r"/>
                <a:tab pos="2600325" algn="r"/>
              </a:tabLst>
              <a:defRPr sz="1200"/>
            </a:lvl2pPr>
            <a:lvl3pPr>
              <a:tabLst>
                <a:tab pos="2239963" algn="r"/>
                <a:tab pos="2600325" algn="r"/>
              </a:tabLst>
              <a:defRPr sz="1200"/>
            </a:lvl3pPr>
            <a:lvl4pPr>
              <a:tabLst>
                <a:tab pos="2239963" algn="r"/>
                <a:tab pos="2600325" algn="r"/>
              </a:tabLst>
              <a:defRPr sz="1200"/>
            </a:lvl4pPr>
            <a:lvl5pPr>
              <a:spcBef>
                <a:spcPts val="800"/>
              </a:spcBef>
              <a:tabLst>
                <a:tab pos="2239963" algn="r"/>
                <a:tab pos="2600325" algn="r"/>
              </a:tabLst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7225"/>
            <a:ext cx="320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7"/>
          </p:nvPr>
        </p:nvSpPr>
        <p:spPr>
          <a:xfrm>
            <a:off x="3092065" y="1184447"/>
            <a:ext cx="2500352" cy="3394800"/>
          </a:xfrm>
        </p:spPr>
        <p:txBody>
          <a:bodyPr/>
          <a:lstStyle>
            <a:lvl1pPr>
              <a:tabLst>
                <a:tab pos="2239963" algn="r"/>
                <a:tab pos="2600325" algn="r"/>
              </a:tabLst>
              <a:defRPr sz="1200"/>
            </a:lvl1pPr>
            <a:lvl2pPr>
              <a:tabLst>
                <a:tab pos="2239963" algn="r"/>
                <a:tab pos="2600325" algn="r"/>
              </a:tabLst>
              <a:defRPr sz="1200"/>
            </a:lvl2pPr>
            <a:lvl3pPr>
              <a:tabLst>
                <a:tab pos="2239963" algn="r"/>
                <a:tab pos="2600325" algn="r"/>
              </a:tabLst>
              <a:defRPr sz="1200"/>
            </a:lvl3pPr>
            <a:lvl4pPr>
              <a:tabLst>
                <a:tab pos="2239963" algn="r"/>
                <a:tab pos="2600325" algn="r"/>
              </a:tabLst>
              <a:defRPr sz="1200"/>
            </a:lvl4pPr>
            <a:lvl5pPr>
              <a:spcBef>
                <a:spcPts val="800"/>
              </a:spcBef>
              <a:tabLst>
                <a:tab pos="2239963" algn="r"/>
                <a:tab pos="2600325" algn="r"/>
              </a:tabLst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fld id="{22D0B827-2DDC-4DCA-BC37-D8C8B6574ABB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855758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4449"/>
            <a:ext cx="8229600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7921E-CD43-4085-800D-1BC2DC1605F0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267674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5"/>
          <p:cNvSpPr>
            <a:spLocks/>
          </p:cNvSpPr>
          <p:nvPr userDrawn="1"/>
        </p:nvSpPr>
        <p:spPr bwMode="gray">
          <a:xfrm>
            <a:off x="6465042" y="3291831"/>
            <a:ext cx="2678958" cy="1851670"/>
          </a:xfrm>
          <a:custGeom>
            <a:avLst/>
            <a:gdLst>
              <a:gd name="T0" fmla="*/ 435 w 435"/>
              <a:gd name="T1" fmla="*/ 0 h 300"/>
              <a:gd name="T2" fmla="*/ 12 w 435"/>
              <a:gd name="T3" fmla="*/ 153 h 300"/>
              <a:gd name="T4" fmla="*/ 40 w 435"/>
              <a:gd name="T5" fmla="*/ 300 h 3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5" h="300">
                <a:moveTo>
                  <a:pt x="435" y="0"/>
                </a:moveTo>
                <a:cubicBezTo>
                  <a:pt x="435" y="0"/>
                  <a:pt x="33" y="26"/>
                  <a:pt x="12" y="153"/>
                </a:cubicBezTo>
                <a:cubicBezTo>
                  <a:pt x="12" y="153"/>
                  <a:pt x="0" y="208"/>
                  <a:pt x="40" y="300"/>
                </a:cubicBezTo>
              </a:path>
            </a:pathLst>
          </a:custGeom>
          <a:noFill/>
          <a:ln w="8890" cap="flat">
            <a:solidFill>
              <a:schemeClr val="accent3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4449"/>
            <a:ext cx="8229600" cy="3394472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7CA5-09D6-4499-AB33-BD10E620DAD3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182982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7642"/>
            <a:ext cx="8229600" cy="297004"/>
          </a:xfrm>
        </p:spPr>
        <p:txBody>
          <a:bodyPr anchor="b">
            <a:sp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sz="1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16526"/>
            <a:ext cx="8229600" cy="2963466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570711" y="1511130"/>
            <a:ext cx="80025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EE25A-677C-405A-8F9B-776DDC17EB38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945483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gray">
      <p:bgPr>
        <a:blipFill dpi="0"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3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0" name="Freeform 9"/>
          <p:cNvSpPr>
            <a:spLocks/>
          </p:cNvSpPr>
          <p:nvPr userDrawn="1"/>
        </p:nvSpPr>
        <p:spPr bwMode="gray">
          <a:xfrm flipV="1">
            <a:off x="0" y="972849"/>
            <a:ext cx="6660232" cy="4170653"/>
          </a:xfrm>
          <a:custGeom>
            <a:avLst/>
            <a:gdLst>
              <a:gd name="T0" fmla="*/ 0 w 350"/>
              <a:gd name="T1" fmla="*/ 219 h 219"/>
              <a:gd name="T2" fmla="*/ 339 w 350"/>
              <a:gd name="T3" fmla="*/ 116 h 219"/>
              <a:gd name="T4" fmla="*/ 322 w 350"/>
              <a:gd name="T5" fmla="*/ 0 h 2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50" h="219">
                <a:moveTo>
                  <a:pt x="0" y="219"/>
                </a:moveTo>
                <a:cubicBezTo>
                  <a:pt x="0" y="219"/>
                  <a:pt x="316" y="215"/>
                  <a:pt x="339" y="116"/>
                </a:cubicBezTo>
                <a:cubicBezTo>
                  <a:pt x="339" y="116"/>
                  <a:pt x="350" y="74"/>
                  <a:pt x="322" y="0"/>
                </a:cubicBezTo>
              </a:path>
            </a:pathLst>
          </a:custGeom>
          <a:noFill/>
          <a:ln w="8890" cap="flat">
            <a:solidFill>
              <a:schemeClr val="bg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 dirty="0">
              <a:solidFill>
                <a:srgbClr val="00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gray">
          <a:xfrm>
            <a:off x="457204" y="3137396"/>
            <a:ext cx="6040877" cy="1261884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t">
            <a:spAutoFit/>
          </a:bodyPr>
          <a:lstStyle>
            <a:lvl1pPr algn="l">
              <a:defRPr sz="4000" b="1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4" y="2445914"/>
            <a:ext cx="6040877" cy="733425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b"/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19D3B9B-F074-46F9-989A-BC669655BBD8}" type="datetime1">
              <a:rPr lang="en-GB" smtClean="0"/>
              <a:t>04/04/2023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Tata Steel | TITLE POWERPOINT PRESENTATION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407925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 No Line">
    <p:bg bwMode="gray">
      <p:bgPr>
        <a:blipFill dpi="0"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3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gray">
          <a:xfrm>
            <a:off x="457204" y="3137396"/>
            <a:ext cx="6040877" cy="1261884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t">
            <a:spAutoFit/>
          </a:bodyPr>
          <a:lstStyle>
            <a:lvl1pPr algn="l">
              <a:defRPr sz="4000" b="1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4" y="2445914"/>
            <a:ext cx="6040877" cy="733425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b"/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A89B1B3-1351-4394-97E5-C60BA6D1A05A}" type="datetime1">
              <a:rPr lang="en-GB" smtClean="0"/>
              <a:t>04/04/2023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Tata Steel | TITLE POWERPOINT PRESENTATION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709868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icture 1/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4572000" y="0"/>
            <a:ext cx="4572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5" y="1184449"/>
            <a:ext cx="3740149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337225"/>
            <a:ext cx="374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E5E6DD-5CB3-4B13-8FE9-5D24883D7293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011402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, Content and Picture 1/2 Violet">
    <p:bg bwMode="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4572000" y="0"/>
            <a:ext cx="4572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9079"/>
            <a:ext cx="3740149" cy="3394472"/>
          </a:xfrm>
        </p:spPr>
        <p:txBody>
          <a:bodyPr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7225"/>
            <a:ext cx="3740400" cy="7990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B1B9532-7E1A-49CE-A5BD-7BB533469177}" type="datetime1">
              <a:rPr lang="en-GB" smtClean="0"/>
              <a:t>04/04/2023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Tata Steel | TITLE POWERPOINT PRESENTATION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892229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icture Curv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3702997" y="0"/>
            <a:ext cx="5441003" cy="5143500"/>
          </a:xfrm>
          <a:custGeom>
            <a:avLst/>
            <a:gdLst/>
            <a:ahLst/>
            <a:cxnLst/>
            <a:rect l="l" t="t" r="r" b="b"/>
            <a:pathLst>
              <a:path w="5441003" h="5143500">
                <a:moveTo>
                  <a:pt x="245991" y="0"/>
                </a:moveTo>
                <a:lnTo>
                  <a:pt x="5441003" y="0"/>
                </a:lnTo>
                <a:lnTo>
                  <a:pt x="5441003" y="5143500"/>
                </a:lnTo>
                <a:lnTo>
                  <a:pt x="284902" y="5143500"/>
                </a:lnTo>
                <a:cubicBezTo>
                  <a:pt x="153186" y="4282872"/>
                  <a:pt x="2014" y="3344424"/>
                  <a:pt x="0" y="2483796"/>
                </a:cubicBezTo>
                <a:cubicBezTo>
                  <a:pt x="2014" y="1629924"/>
                  <a:pt x="94819" y="847387"/>
                  <a:pt x="245991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184447"/>
            <a:ext cx="3110400" cy="3394800"/>
          </a:xfrm>
        </p:spPr>
        <p:txBody>
          <a:bodyPr/>
          <a:lstStyle>
            <a:lvl1pPr>
              <a:tabLst>
                <a:tab pos="2600325" algn="r"/>
              </a:tabLst>
              <a:defRPr sz="1400"/>
            </a:lvl1pPr>
            <a:lvl2pPr>
              <a:tabLst>
                <a:tab pos="2600325" algn="r"/>
              </a:tabLst>
              <a:defRPr sz="1400"/>
            </a:lvl2pPr>
            <a:lvl3pPr>
              <a:tabLst>
                <a:tab pos="2600325" algn="r"/>
              </a:tabLst>
              <a:defRPr sz="1400"/>
            </a:lvl3pPr>
            <a:lvl4pPr>
              <a:tabLst>
                <a:tab pos="2600325" algn="r"/>
              </a:tabLst>
              <a:defRPr sz="1400"/>
            </a:lvl4pPr>
            <a:lvl5pPr>
              <a:tabLst>
                <a:tab pos="2600325" algn="r"/>
              </a:tabLst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7225"/>
            <a:ext cx="320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67988AC-E587-4DDA-84C8-802B104B513E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73686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icture 1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6103938" y="0"/>
            <a:ext cx="3040062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184449"/>
            <a:ext cx="5272088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337225"/>
            <a:ext cx="52740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F7C234A-AA53-4BF5-88C1-596684D23AE5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864224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ull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4449"/>
            <a:ext cx="5274000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4"/>
          </p:nvPr>
        </p:nvSpPr>
        <p:spPr bwMode="gray">
          <a:xfrm>
            <a:off x="6439711" y="124403"/>
            <a:ext cx="2704289" cy="4703766"/>
          </a:xfrm>
          <a:custGeom>
            <a:avLst/>
            <a:gdLst>
              <a:gd name="connsiteX0" fmla="*/ 0 w 2553005"/>
              <a:gd name="connsiteY0" fmla="*/ 0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0 w 2553005"/>
              <a:gd name="connsiteY4" fmla="*/ 0 h 4454957"/>
              <a:gd name="connsiteX0" fmla="*/ 117043 w 2553005"/>
              <a:gd name="connsiteY0" fmla="*/ 1338681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117043 w 2553005"/>
              <a:gd name="connsiteY4" fmla="*/ 1338681 h 4454957"/>
              <a:gd name="connsiteX0" fmla="*/ 375477 w 2811439"/>
              <a:gd name="connsiteY0" fmla="*/ 1471949 h 4588225"/>
              <a:gd name="connsiteX1" fmla="*/ 2811439 w 2811439"/>
              <a:gd name="connsiteY1" fmla="*/ 133268 h 4588225"/>
              <a:gd name="connsiteX2" fmla="*/ 2811439 w 2811439"/>
              <a:gd name="connsiteY2" fmla="*/ 4588225 h 4588225"/>
              <a:gd name="connsiteX3" fmla="*/ 258434 w 2811439"/>
              <a:gd name="connsiteY3" fmla="*/ 4588225 h 4588225"/>
              <a:gd name="connsiteX4" fmla="*/ 375477 w 2811439"/>
              <a:gd name="connsiteY4" fmla="*/ 1471949 h 4588225"/>
              <a:gd name="connsiteX0" fmla="*/ 375477 w 2811439"/>
              <a:gd name="connsiteY0" fmla="*/ 1338681 h 4454957"/>
              <a:gd name="connsiteX1" fmla="*/ 2811439 w 2811439"/>
              <a:gd name="connsiteY1" fmla="*/ 0 h 4454957"/>
              <a:gd name="connsiteX2" fmla="*/ 2811439 w 2811439"/>
              <a:gd name="connsiteY2" fmla="*/ 4454957 h 4454957"/>
              <a:gd name="connsiteX3" fmla="*/ 258434 w 2811439"/>
              <a:gd name="connsiteY3" fmla="*/ 4454957 h 4454957"/>
              <a:gd name="connsiteX4" fmla="*/ 375477 w 2811439"/>
              <a:gd name="connsiteY4" fmla="*/ 1338681 h 4454957"/>
              <a:gd name="connsiteX0" fmla="*/ 342142 w 2836626"/>
              <a:gd name="connsiteY0" fmla="*/ 1477669 h 4454957"/>
              <a:gd name="connsiteX1" fmla="*/ 2836626 w 2836626"/>
              <a:gd name="connsiteY1" fmla="*/ 0 h 4454957"/>
              <a:gd name="connsiteX2" fmla="*/ 2836626 w 2836626"/>
              <a:gd name="connsiteY2" fmla="*/ 4454957 h 4454957"/>
              <a:gd name="connsiteX3" fmla="*/ 283621 w 2836626"/>
              <a:gd name="connsiteY3" fmla="*/ 4454957 h 4454957"/>
              <a:gd name="connsiteX4" fmla="*/ 342142 w 2836626"/>
              <a:gd name="connsiteY4" fmla="*/ 1477669 h 4454957"/>
              <a:gd name="connsiteX0" fmla="*/ 360501 w 2854985"/>
              <a:gd name="connsiteY0" fmla="*/ 1477669 h 4454957"/>
              <a:gd name="connsiteX1" fmla="*/ 2854985 w 2854985"/>
              <a:gd name="connsiteY1" fmla="*/ 0 h 4454957"/>
              <a:gd name="connsiteX2" fmla="*/ 2854985 w 2854985"/>
              <a:gd name="connsiteY2" fmla="*/ 4454957 h 4454957"/>
              <a:gd name="connsiteX3" fmla="*/ 301980 w 2854985"/>
              <a:gd name="connsiteY3" fmla="*/ 4454957 h 4454957"/>
              <a:gd name="connsiteX4" fmla="*/ 360501 w 2854985"/>
              <a:gd name="connsiteY4" fmla="*/ 1477669 h 4454957"/>
              <a:gd name="connsiteX0" fmla="*/ 44999 w 2539483"/>
              <a:gd name="connsiteY0" fmla="*/ 1477669 h 4454957"/>
              <a:gd name="connsiteX1" fmla="*/ 2539483 w 2539483"/>
              <a:gd name="connsiteY1" fmla="*/ 0 h 4454957"/>
              <a:gd name="connsiteX2" fmla="*/ 2539483 w 2539483"/>
              <a:gd name="connsiteY2" fmla="*/ 4454957 h 4454957"/>
              <a:gd name="connsiteX3" fmla="*/ 1047182 w 2539483"/>
              <a:gd name="connsiteY3" fmla="*/ 3430829 h 4454957"/>
              <a:gd name="connsiteX4" fmla="*/ 44999 w 2539483"/>
              <a:gd name="connsiteY4" fmla="*/ 1477669 h 4454957"/>
              <a:gd name="connsiteX0" fmla="*/ 45399 w 2539883"/>
              <a:gd name="connsiteY0" fmla="*/ 1477669 h 4615678"/>
              <a:gd name="connsiteX1" fmla="*/ 2539883 w 2539883"/>
              <a:gd name="connsiteY1" fmla="*/ 0 h 4615678"/>
              <a:gd name="connsiteX2" fmla="*/ 2539883 w 2539883"/>
              <a:gd name="connsiteY2" fmla="*/ 4454957 h 4615678"/>
              <a:gd name="connsiteX3" fmla="*/ 1047582 w 2539883"/>
              <a:gd name="connsiteY3" fmla="*/ 3430829 h 4615678"/>
              <a:gd name="connsiteX4" fmla="*/ 45399 w 2539883"/>
              <a:gd name="connsiteY4" fmla="*/ 1477669 h 4615678"/>
              <a:gd name="connsiteX0" fmla="*/ 45399 w 2539883"/>
              <a:gd name="connsiteY0" fmla="*/ 1477669 h 4454957"/>
              <a:gd name="connsiteX1" fmla="*/ 2539883 w 2539883"/>
              <a:gd name="connsiteY1" fmla="*/ 0 h 4454957"/>
              <a:gd name="connsiteX2" fmla="*/ 2539883 w 2539883"/>
              <a:gd name="connsiteY2" fmla="*/ 4454957 h 4454957"/>
              <a:gd name="connsiteX3" fmla="*/ 1047582 w 2539883"/>
              <a:gd name="connsiteY3" fmla="*/ 3430829 h 4454957"/>
              <a:gd name="connsiteX4" fmla="*/ 45399 w 2539883"/>
              <a:gd name="connsiteY4" fmla="*/ 1477669 h 4454957"/>
              <a:gd name="connsiteX0" fmla="*/ 102396 w 2596880"/>
              <a:gd name="connsiteY0" fmla="*/ 1477669 h 4454957"/>
              <a:gd name="connsiteX1" fmla="*/ 2596880 w 2596880"/>
              <a:gd name="connsiteY1" fmla="*/ 0 h 4454957"/>
              <a:gd name="connsiteX2" fmla="*/ 2596880 w 2596880"/>
              <a:gd name="connsiteY2" fmla="*/ 4454957 h 4454957"/>
              <a:gd name="connsiteX3" fmla="*/ 687613 w 2596880"/>
              <a:gd name="connsiteY3" fmla="*/ 2962656 h 4454957"/>
              <a:gd name="connsiteX4" fmla="*/ 102396 w 2596880"/>
              <a:gd name="connsiteY4" fmla="*/ 1477669 h 4454957"/>
              <a:gd name="connsiteX0" fmla="*/ 106554 w 2564462"/>
              <a:gd name="connsiteY0" fmla="*/ 1375256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375256 h 4454957"/>
              <a:gd name="connsiteX0" fmla="*/ 106554 w 2564462"/>
              <a:gd name="connsiteY0" fmla="*/ 1411832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411832 h 4454957"/>
              <a:gd name="connsiteX0" fmla="*/ 108424 w 2566332"/>
              <a:gd name="connsiteY0" fmla="*/ 1411832 h 4454957"/>
              <a:gd name="connsiteX1" fmla="*/ 2566332 w 2566332"/>
              <a:gd name="connsiteY1" fmla="*/ 0 h 4454957"/>
              <a:gd name="connsiteX2" fmla="*/ 2566332 w 2566332"/>
              <a:gd name="connsiteY2" fmla="*/ 4454957 h 4454957"/>
              <a:gd name="connsiteX3" fmla="*/ 657065 w 2566332"/>
              <a:gd name="connsiteY3" fmla="*/ 2962656 h 4454957"/>
              <a:gd name="connsiteX4" fmla="*/ 108424 w 2566332"/>
              <a:gd name="connsiteY4" fmla="*/ 1411832 h 4454957"/>
              <a:gd name="connsiteX0" fmla="*/ 109379 w 2567287"/>
              <a:gd name="connsiteY0" fmla="*/ 1411832 h 4454957"/>
              <a:gd name="connsiteX1" fmla="*/ 2567287 w 2567287"/>
              <a:gd name="connsiteY1" fmla="*/ 0 h 4454957"/>
              <a:gd name="connsiteX2" fmla="*/ 2567287 w 2567287"/>
              <a:gd name="connsiteY2" fmla="*/ 4454957 h 4454957"/>
              <a:gd name="connsiteX3" fmla="*/ 658020 w 2567287"/>
              <a:gd name="connsiteY3" fmla="*/ 2962656 h 4454957"/>
              <a:gd name="connsiteX4" fmla="*/ 109379 w 2567287"/>
              <a:gd name="connsiteY4" fmla="*/ 141183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5185 w 2574827"/>
              <a:gd name="connsiteY0" fmla="*/ 1416252 h 4454957"/>
              <a:gd name="connsiteX1" fmla="*/ 2574827 w 2574827"/>
              <a:gd name="connsiteY1" fmla="*/ 0 h 4454957"/>
              <a:gd name="connsiteX2" fmla="*/ 2574827 w 2574827"/>
              <a:gd name="connsiteY2" fmla="*/ 4454957 h 4454957"/>
              <a:gd name="connsiteX3" fmla="*/ 665560 w 2574827"/>
              <a:gd name="connsiteY3" fmla="*/ 2962656 h 4454957"/>
              <a:gd name="connsiteX4" fmla="*/ 105185 w 2574827"/>
              <a:gd name="connsiteY4" fmla="*/ 1416252 h 4454957"/>
              <a:gd name="connsiteX0" fmla="*/ 91602 w 2561244"/>
              <a:gd name="connsiteY0" fmla="*/ 1416252 h 4454957"/>
              <a:gd name="connsiteX1" fmla="*/ 2561244 w 2561244"/>
              <a:gd name="connsiteY1" fmla="*/ 0 h 4454957"/>
              <a:gd name="connsiteX2" fmla="*/ 2561244 w 2561244"/>
              <a:gd name="connsiteY2" fmla="*/ 4454957 h 4454957"/>
              <a:gd name="connsiteX3" fmla="*/ 651977 w 2561244"/>
              <a:gd name="connsiteY3" fmla="*/ 2962656 h 4454957"/>
              <a:gd name="connsiteX4" fmla="*/ 91602 w 2561244"/>
              <a:gd name="connsiteY4" fmla="*/ 1416252 h 4454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61244" h="4454957">
                <a:moveTo>
                  <a:pt x="91602" y="1416252"/>
                </a:moveTo>
                <a:cubicBezTo>
                  <a:pt x="376476" y="960576"/>
                  <a:pt x="1862642" y="204826"/>
                  <a:pt x="2561244" y="0"/>
                </a:cubicBezTo>
                <a:lnTo>
                  <a:pt x="2561244" y="4454957"/>
                </a:lnTo>
                <a:cubicBezTo>
                  <a:pt x="1866300" y="4061156"/>
                  <a:pt x="1063584" y="3469107"/>
                  <a:pt x="651977" y="2962656"/>
                </a:cubicBezTo>
                <a:cubicBezTo>
                  <a:pt x="240370" y="2456205"/>
                  <a:pt x="-193272" y="1871928"/>
                  <a:pt x="91602" y="141625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lIns="18000" rIns="252000" anchor="ctr" anchorCtr="0"/>
          <a:lstStyle>
            <a:lvl1pPr marL="0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1pPr>
            <a:lvl2pPr marL="179388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2pPr>
            <a:lvl3pPr marL="357187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3pPr>
            <a:lvl4pPr marL="536575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4pPr>
            <a:lvl5pPr marL="0" indent="0" algn="r">
              <a:lnSpc>
                <a:spcPct val="80000"/>
              </a:lnSpc>
              <a:buFont typeface="Arial" panose="020B0604020202020204" pitchFamily="34" charset="0"/>
              <a:buNone/>
              <a:defRPr sz="1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337225"/>
            <a:ext cx="52740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4DF5529-5816-4701-AD82-A14096065691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6959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>
        <p:tmplLst>
          <p:tmpl>
            <p:tnLst>
              <p:par>
                <p:cTn presetID="2" presetClass="entr" presetSubtype="2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2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2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Pull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0" y="0"/>
            <a:ext cx="9144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10" name="Text Placeholder 11"/>
          <p:cNvSpPr>
            <a:spLocks noGrp="1"/>
          </p:cNvSpPr>
          <p:nvPr>
            <p:ph type="body" sz="quarter" idx="14"/>
          </p:nvPr>
        </p:nvSpPr>
        <p:spPr bwMode="gray">
          <a:xfrm>
            <a:off x="6439711" y="124403"/>
            <a:ext cx="2704289" cy="4703766"/>
          </a:xfrm>
          <a:custGeom>
            <a:avLst/>
            <a:gdLst>
              <a:gd name="connsiteX0" fmla="*/ 0 w 2553005"/>
              <a:gd name="connsiteY0" fmla="*/ 0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0 w 2553005"/>
              <a:gd name="connsiteY4" fmla="*/ 0 h 4454957"/>
              <a:gd name="connsiteX0" fmla="*/ 117043 w 2553005"/>
              <a:gd name="connsiteY0" fmla="*/ 1338681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117043 w 2553005"/>
              <a:gd name="connsiteY4" fmla="*/ 1338681 h 4454957"/>
              <a:gd name="connsiteX0" fmla="*/ 375477 w 2811439"/>
              <a:gd name="connsiteY0" fmla="*/ 1471949 h 4588225"/>
              <a:gd name="connsiteX1" fmla="*/ 2811439 w 2811439"/>
              <a:gd name="connsiteY1" fmla="*/ 133268 h 4588225"/>
              <a:gd name="connsiteX2" fmla="*/ 2811439 w 2811439"/>
              <a:gd name="connsiteY2" fmla="*/ 4588225 h 4588225"/>
              <a:gd name="connsiteX3" fmla="*/ 258434 w 2811439"/>
              <a:gd name="connsiteY3" fmla="*/ 4588225 h 4588225"/>
              <a:gd name="connsiteX4" fmla="*/ 375477 w 2811439"/>
              <a:gd name="connsiteY4" fmla="*/ 1471949 h 4588225"/>
              <a:gd name="connsiteX0" fmla="*/ 375477 w 2811439"/>
              <a:gd name="connsiteY0" fmla="*/ 1338681 h 4454957"/>
              <a:gd name="connsiteX1" fmla="*/ 2811439 w 2811439"/>
              <a:gd name="connsiteY1" fmla="*/ 0 h 4454957"/>
              <a:gd name="connsiteX2" fmla="*/ 2811439 w 2811439"/>
              <a:gd name="connsiteY2" fmla="*/ 4454957 h 4454957"/>
              <a:gd name="connsiteX3" fmla="*/ 258434 w 2811439"/>
              <a:gd name="connsiteY3" fmla="*/ 4454957 h 4454957"/>
              <a:gd name="connsiteX4" fmla="*/ 375477 w 2811439"/>
              <a:gd name="connsiteY4" fmla="*/ 1338681 h 4454957"/>
              <a:gd name="connsiteX0" fmla="*/ 342142 w 2836626"/>
              <a:gd name="connsiteY0" fmla="*/ 1477669 h 4454957"/>
              <a:gd name="connsiteX1" fmla="*/ 2836626 w 2836626"/>
              <a:gd name="connsiteY1" fmla="*/ 0 h 4454957"/>
              <a:gd name="connsiteX2" fmla="*/ 2836626 w 2836626"/>
              <a:gd name="connsiteY2" fmla="*/ 4454957 h 4454957"/>
              <a:gd name="connsiteX3" fmla="*/ 283621 w 2836626"/>
              <a:gd name="connsiteY3" fmla="*/ 4454957 h 4454957"/>
              <a:gd name="connsiteX4" fmla="*/ 342142 w 2836626"/>
              <a:gd name="connsiteY4" fmla="*/ 1477669 h 4454957"/>
              <a:gd name="connsiteX0" fmla="*/ 360501 w 2854985"/>
              <a:gd name="connsiteY0" fmla="*/ 1477669 h 4454957"/>
              <a:gd name="connsiteX1" fmla="*/ 2854985 w 2854985"/>
              <a:gd name="connsiteY1" fmla="*/ 0 h 4454957"/>
              <a:gd name="connsiteX2" fmla="*/ 2854985 w 2854985"/>
              <a:gd name="connsiteY2" fmla="*/ 4454957 h 4454957"/>
              <a:gd name="connsiteX3" fmla="*/ 301980 w 2854985"/>
              <a:gd name="connsiteY3" fmla="*/ 4454957 h 4454957"/>
              <a:gd name="connsiteX4" fmla="*/ 360501 w 2854985"/>
              <a:gd name="connsiteY4" fmla="*/ 1477669 h 4454957"/>
              <a:gd name="connsiteX0" fmla="*/ 44999 w 2539483"/>
              <a:gd name="connsiteY0" fmla="*/ 1477669 h 4454957"/>
              <a:gd name="connsiteX1" fmla="*/ 2539483 w 2539483"/>
              <a:gd name="connsiteY1" fmla="*/ 0 h 4454957"/>
              <a:gd name="connsiteX2" fmla="*/ 2539483 w 2539483"/>
              <a:gd name="connsiteY2" fmla="*/ 4454957 h 4454957"/>
              <a:gd name="connsiteX3" fmla="*/ 1047182 w 2539483"/>
              <a:gd name="connsiteY3" fmla="*/ 3430829 h 4454957"/>
              <a:gd name="connsiteX4" fmla="*/ 44999 w 2539483"/>
              <a:gd name="connsiteY4" fmla="*/ 1477669 h 4454957"/>
              <a:gd name="connsiteX0" fmla="*/ 45399 w 2539883"/>
              <a:gd name="connsiteY0" fmla="*/ 1477669 h 4615678"/>
              <a:gd name="connsiteX1" fmla="*/ 2539883 w 2539883"/>
              <a:gd name="connsiteY1" fmla="*/ 0 h 4615678"/>
              <a:gd name="connsiteX2" fmla="*/ 2539883 w 2539883"/>
              <a:gd name="connsiteY2" fmla="*/ 4454957 h 4615678"/>
              <a:gd name="connsiteX3" fmla="*/ 1047582 w 2539883"/>
              <a:gd name="connsiteY3" fmla="*/ 3430829 h 4615678"/>
              <a:gd name="connsiteX4" fmla="*/ 45399 w 2539883"/>
              <a:gd name="connsiteY4" fmla="*/ 1477669 h 4615678"/>
              <a:gd name="connsiteX0" fmla="*/ 45399 w 2539883"/>
              <a:gd name="connsiteY0" fmla="*/ 1477669 h 4454957"/>
              <a:gd name="connsiteX1" fmla="*/ 2539883 w 2539883"/>
              <a:gd name="connsiteY1" fmla="*/ 0 h 4454957"/>
              <a:gd name="connsiteX2" fmla="*/ 2539883 w 2539883"/>
              <a:gd name="connsiteY2" fmla="*/ 4454957 h 4454957"/>
              <a:gd name="connsiteX3" fmla="*/ 1047582 w 2539883"/>
              <a:gd name="connsiteY3" fmla="*/ 3430829 h 4454957"/>
              <a:gd name="connsiteX4" fmla="*/ 45399 w 2539883"/>
              <a:gd name="connsiteY4" fmla="*/ 1477669 h 4454957"/>
              <a:gd name="connsiteX0" fmla="*/ 102396 w 2596880"/>
              <a:gd name="connsiteY0" fmla="*/ 1477669 h 4454957"/>
              <a:gd name="connsiteX1" fmla="*/ 2596880 w 2596880"/>
              <a:gd name="connsiteY1" fmla="*/ 0 h 4454957"/>
              <a:gd name="connsiteX2" fmla="*/ 2596880 w 2596880"/>
              <a:gd name="connsiteY2" fmla="*/ 4454957 h 4454957"/>
              <a:gd name="connsiteX3" fmla="*/ 687613 w 2596880"/>
              <a:gd name="connsiteY3" fmla="*/ 2962656 h 4454957"/>
              <a:gd name="connsiteX4" fmla="*/ 102396 w 2596880"/>
              <a:gd name="connsiteY4" fmla="*/ 1477669 h 4454957"/>
              <a:gd name="connsiteX0" fmla="*/ 106554 w 2564462"/>
              <a:gd name="connsiteY0" fmla="*/ 1375256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375256 h 4454957"/>
              <a:gd name="connsiteX0" fmla="*/ 106554 w 2564462"/>
              <a:gd name="connsiteY0" fmla="*/ 1411832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411832 h 4454957"/>
              <a:gd name="connsiteX0" fmla="*/ 108424 w 2566332"/>
              <a:gd name="connsiteY0" fmla="*/ 1411832 h 4454957"/>
              <a:gd name="connsiteX1" fmla="*/ 2566332 w 2566332"/>
              <a:gd name="connsiteY1" fmla="*/ 0 h 4454957"/>
              <a:gd name="connsiteX2" fmla="*/ 2566332 w 2566332"/>
              <a:gd name="connsiteY2" fmla="*/ 4454957 h 4454957"/>
              <a:gd name="connsiteX3" fmla="*/ 657065 w 2566332"/>
              <a:gd name="connsiteY3" fmla="*/ 2962656 h 4454957"/>
              <a:gd name="connsiteX4" fmla="*/ 108424 w 2566332"/>
              <a:gd name="connsiteY4" fmla="*/ 1411832 h 4454957"/>
              <a:gd name="connsiteX0" fmla="*/ 109379 w 2567287"/>
              <a:gd name="connsiteY0" fmla="*/ 1411832 h 4454957"/>
              <a:gd name="connsiteX1" fmla="*/ 2567287 w 2567287"/>
              <a:gd name="connsiteY1" fmla="*/ 0 h 4454957"/>
              <a:gd name="connsiteX2" fmla="*/ 2567287 w 2567287"/>
              <a:gd name="connsiteY2" fmla="*/ 4454957 h 4454957"/>
              <a:gd name="connsiteX3" fmla="*/ 658020 w 2567287"/>
              <a:gd name="connsiteY3" fmla="*/ 2962656 h 4454957"/>
              <a:gd name="connsiteX4" fmla="*/ 109379 w 2567287"/>
              <a:gd name="connsiteY4" fmla="*/ 141183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5185 w 2574827"/>
              <a:gd name="connsiteY0" fmla="*/ 1416252 h 4454957"/>
              <a:gd name="connsiteX1" fmla="*/ 2574827 w 2574827"/>
              <a:gd name="connsiteY1" fmla="*/ 0 h 4454957"/>
              <a:gd name="connsiteX2" fmla="*/ 2574827 w 2574827"/>
              <a:gd name="connsiteY2" fmla="*/ 4454957 h 4454957"/>
              <a:gd name="connsiteX3" fmla="*/ 665560 w 2574827"/>
              <a:gd name="connsiteY3" fmla="*/ 2962656 h 4454957"/>
              <a:gd name="connsiteX4" fmla="*/ 105185 w 2574827"/>
              <a:gd name="connsiteY4" fmla="*/ 1416252 h 4454957"/>
              <a:gd name="connsiteX0" fmla="*/ 91602 w 2561244"/>
              <a:gd name="connsiteY0" fmla="*/ 1416252 h 4454957"/>
              <a:gd name="connsiteX1" fmla="*/ 2561244 w 2561244"/>
              <a:gd name="connsiteY1" fmla="*/ 0 h 4454957"/>
              <a:gd name="connsiteX2" fmla="*/ 2561244 w 2561244"/>
              <a:gd name="connsiteY2" fmla="*/ 4454957 h 4454957"/>
              <a:gd name="connsiteX3" fmla="*/ 651977 w 2561244"/>
              <a:gd name="connsiteY3" fmla="*/ 2962656 h 4454957"/>
              <a:gd name="connsiteX4" fmla="*/ 91602 w 2561244"/>
              <a:gd name="connsiteY4" fmla="*/ 1416252 h 4454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61244" h="4454957">
                <a:moveTo>
                  <a:pt x="91602" y="1416252"/>
                </a:moveTo>
                <a:cubicBezTo>
                  <a:pt x="376476" y="960576"/>
                  <a:pt x="1862642" y="204826"/>
                  <a:pt x="2561244" y="0"/>
                </a:cubicBezTo>
                <a:lnTo>
                  <a:pt x="2561244" y="4454957"/>
                </a:lnTo>
                <a:cubicBezTo>
                  <a:pt x="1866300" y="4061156"/>
                  <a:pt x="1063584" y="3469107"/>
                  <a:pt x="651977" y="2962656"/>
                </a:cubicBezTo>
                <a:cubicBezTo>
                  <a:pt x="240370" y="2456205"/>
                  <a:pt x="-193272" y="1871928"/>
                  <a:pt x="91602" y="141625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lIns="18000" rIns="252000" anchor="ctr" anchorCtr="0"/>
          <a:lstStyle>
            <a:lvl1pPr marL="0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1pPr>
            <a:lvl2pPr marL="179388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2pPr>
            <a:lvl3pPr marL="357187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3pPr>
            <a:lvl4pPr marL="536575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4pPr>
            <a:lvl5pPr marL="0" indent="0" algn="r">
              <a:lnSpc>
                <a:spcPct val="80000"/>
              </a:lnSpc>
              <a:buFont typeface="Arial" panose="020B0604020202020204" pitchFamily="34" charset="0"/>
              <a:buNone/>
              <a:defRPr sz="1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A45EA40-C02B-4A55-BA37-7FEB02933582}" type="datetime1">
              <a:rPr lang="en-GB" smtClean="0"/>
              <a:t>04/04/2023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Tata Steel | TITLE POWERPOINT PRESENTATION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3290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>
        <p:tmplLst>
          <p:tmpl>
            <p:tnLst>
              <p:par>
                <p:cTn presetID="2" presetClass="entr" presetSubtype="2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84447"/>
            <a:ext cx="4038600" cy="339480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0932"/>
            <a:ext cx="4038600" cy="339480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BFC90-A58D-46E0-87B3-DB56AB627FE2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2328440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and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879387"/>
            <a:ext cx="4038600" cy="169986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885872"/>
            <a:ext cx="4038600" cy="169986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69912" y="1017588"/>
            <a:ext cx="3170600" cy="17892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754804" y="1017588"/>
            <a:ext cx="3170600" cy="17892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F8C278F-D68A-4E3E-815E-823A6CF96EEE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10365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and Pictur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7225"/>
            <a:ext cx="82296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84447"/>
            <a:ext cx="5274000" cy="1442021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28025"/>
            <a:ext cx="5274000" cy="144360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6103938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11" name="Picture Placeholder 2"/>
          <p:cNvSpPr>
            <a:spLocks noGrp="1"/>
          </p:cNvSpPr>
          <p:nvPr>
            <p:ph type="pic" idx="15"/>
          </p:nvPr>
        </p:nvSpPr>
        <p:spPr>
          <a:xfrm>
            <a:off x="6103938" y="2790869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5E76CD9-35CC-40B1-9A6D-E4B453500984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907383"/>
      </p:ext>
    </p:extLst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4" y="1184447"/>
            <a:ext cx="2597285" cy="33948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71443" y="1184447"/>
            <a:ext cx="2599200" cy="33948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Content Placeholder 3"/>
          <p:cNvSpPr>
            <a:spLocks noGrp="1"/>
          </p:cNvSpPr>
          <p:nvPr>
            <p:ph sz="half" idx="13"/>
          </p:nvPr>
        </p:nvSpPr>
        <p:spPr>
          <a:xfrm>
            <a:off x="6087600" y="1184447"/>
            <a:ext cx="2599200" cy="33948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F2FEE4E-64F3-4D7C-97BD-A2D47D5152CB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358244"/>
      </p:ext>
    </p:extLst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and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4" y="2743199"/>
            <a:ext cx="2597285" cy="1836047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71443" y="2743199"/>
            <a:ext cx="2599200" cy="1836047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Content Placeholder 3"/>
          <p:cNvSpPr>
            <a:spLocks noGrp="1"/>
          </p:cNvSpPr>
          <p:nvPr>
            <p:ph sz="half" idx="13"/>
          </p:nvPr>
        </p:nvSpPr>
        <p:spPr>
          <a:xfrm>
            <a:off x="6087600" y="2743199"/>
            <a:ext cx="2599200" cy="1836047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4"/>
          </p:nvPr>
        </p:nvSpPr>
        <p:spPr>
          <a:xfrm>
            <a:off x="569913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11" name="Picture Placeholder 2"/>
          <p:cNvSpPr>
            <a:spLocks noGrp="1"/>
          </p:cNvSpPr>
          <p:nvPr>
            <p:ph type="pic" idx="15"/>
          </p:nvPr>
        </p:nvSpPr>
        <p:spPr>
          <a:xfrm>
            <a:off x="3333683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12" name="Picture Placeholder 2"/>
          <p:cNvSpPr>
            <a:spLocks noGrp="1"/>
          </p:cNvSpPr>
          <p:nvPr>
            <p:ph type="pic" idx="16"/>
          </p:nvPr>
        </p:nvSpPr>
        <p:spPr>
          <a:xfrm>
            <a:off x="6097453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BAC32F1E-744F-46B4-A6C4-01E6BF893D80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969828"/>
      </p:ext>
    </p:extLst>
  </p:cSld>
  <p:clrMapOvr>
    <a:masterClrMapping/>
  </p:clrMapOvr>
  <p:transition spd="slow">
    <p:push dir="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able Placeholder 7"/>
          <p:cNvSpPr>
            <a:spLocks noGrp="1"/>
          </p:cNvSpPr>
          <p:nvPr>
            <p:ph type="tbl" sz="quarter" idx="13"/>
          </p:nvPr>
        </p:nvSpPr>
        <p:spPr>
          <a:xfrm>
            <a:off x="569917" y="1180696"/>
            <a:ext cx="8002587" cy="339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 dirty="0"/>
              <a:t>Click icon to add table</a:t>
            </a:r>
            <a:endParaRPr lang="en-GB" noProof="0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F0AA33A-9D03-4F1A-8446-942D22170815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209189"/>
      </p:ext>
    </p:extLst>
  </p:cSld>
  <p:clrMapOvr>
    <a:masterClrMapping/>
  </p:clrMapOvr>
  <p:transition spd="slow">
    <p:push dir="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FCD8-9B70-4579-8446-397BDFF25A51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831602"/>
      </p:ext>
    </p:extLst>
  </p:cSld>
  <p:clrMapOvr>
    <a:masterClrMapping/>
  </p:clrMapOvr>
  <p:transition spd="slow">
    <p:push dir="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3"/>
          </p:nvPr>
        </p:nvSpPr>
        <p:spPr>
          <a:xfrm>
            <a:off x="569913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8" name="Picture Placeholder 2"/>
          <p:cNvSpPr>
            <a:spLocks noGrp="1"/>
          </p:cNvSpPr>
          <p:nvPr>
            <p:ph type="pic" idx="14"/>
          </p:nvPr>
        </p:nvSpPr>
        <p:spPr>
          <a:xfrm>
            <a:off x="6676463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9" name="Picture Placeholder 2"/>
          <p:cNvSpPr>
            <a:spLocks noGrp="1"/>
          </p:cNvSpPr>
          <p:nvPr>
            <p:ph type="pic" idx="15"/>
          </p:nvPr>
        </p:nvSpPr>
        <p:spPr>
          <a:xfrm>
            <a:off x="2605430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6"/>
          </p:nvPr>
        </p:nvSpPr>
        <p:spPr>
          <a:xfrm>
            <a:off x="4640947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A20BF6D2-C812-45FF-B53B-F4C36D6BAC1E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652531"/>
      </p:ext>
    </p:extLst>
  </p:cSld>
  <p:clrMapOvr>
    <a:masterClrMapping/>
  </p:clrMapOvr>
  <p:transition spd="slow">
    <p:push dir="u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B18C5-6E8D-4277-89B5-DD5C232E8591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89354"/>
      </p:ext>
    </p:extLst>
  </p:cSld>
  <p:clrMapOvr>
    <a:masterClrMapping/>
  </p:clrMapOvr>
  <p:transition spd="slow">
    <p:push dir="u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nd">
    <p:bg bwMode="gray"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1217655"/>
            <a:ext cx="8229600" cy="85725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457200" y="3531685"/>
            <a:ext cx="7345362" cy="1274195"/>
          </a:xfrm>
        </p:spPr>
        <p:txBody>
          <a:bodyPr anchor="b" anchorCtr="0">
            <a:spAutoFit/>
          </a:bodyPr>
          <a:lstStyle>
            <a:lvl1pPr marL="0" indent="0">
              <a:buFontTx/>
              <a:buNone/>
              <a:defRPr sz="1200">
                <a:solidFill>
                  <a:schemeClr val="bg1"/>
                </a:solidFill>
              </a:defRPr>
            </a:lvl1pPr>
            <a:lvl2pPr marL="179388" indent="0">
              <a:buFontTx/>
              <a:buNone/>
              <a:defRPr sz="1200">
                <a:solidFill>
                  <a:schemeClr val="bg1"/>
                </a:solidFill>
              </a:defRPr>
            </a:lvl2pPr>
            <a:lvl3pPr marL="357187" indent="0">
              <a:buFontTx/>
              <a:buNone/>
              <a:defRPr sz="1200">
                <a:solidFill>
                  <a:schemeClr val="bg1"/>
                </a:solidFill>
              </a:defRPr>
            </a:lvl3pPr>
            <a:lvl4pPr marL="536575" indent="0">
              <a:buFontTx/>
              <a:buNone/>
              <a:defRPr sz="1200">
                <a:solidFill>
                  <a:schemeClr val="bg1"/>
                </a:solidFill>
              </a:defRPr>
            </a:lvl4pPr>
            <a:lvl5pPr>
              <a:buFontTx/>
              <a:buNone/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53606225"/>
      </p:ext>
    </p:extLst>
  </p:cSld>
  <p:clrMapOvr>
    <a:masterClrMapping/>
  </p:clrMapOvr>
  <p:transition spd="slow">
    <p:push dir="u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4814" y="633413"/>
            <a:ext cx="8332787" cy="270272"/>
          </a:xfr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Text Placeholder 7"/>
          <p:cNvSpPr>
            <a:spLocks noGrp="1"/>
          </p:cNvSpPr>
          <p:nvPr>
            <p:ph type="body" sz="quarter" idx="12"/>
          </p:nvPr>
        </p:nvSpPr>
        <p:spPr>
          <a:xfrm>
            <a:off x="403226" y="1135348"/>
            <a:ext cx="8348663" cy="277415"/>
          </a:xfrm>
        </p:spPr>
        <p:txBody>
          <a:bodyPr/>
          <a:lstStyle>
            <a:lvl1pPr>
              <a:buNone/>
              <a:defRPr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sz="quarter" idx="13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1B4B54-09DC-443E-B4CF-04486A61900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/>
              <a:t>Introducing Tata Steel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069125"/>
      </p:ext>
    </p:extLst>
  </p:cSld>
  <p:clrMapOvr>
    <a:masterClrMapping/>
  </p:clrMapOvr>
  <p:transition>
    <p:fad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Section Header 2"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2"/>
          <p:cNvSpPr>
            <a:spLocks noGrp="1"/>
          </p:cNvSpPr>
          <p:nvPr>
            <p:ph type="pic" idx="13"/>
          </p:nvPr>
        </p:nvSpPr>
        <p:spPr>
          <a:xfrm>
            <a:off x="0" y="0"/>
            <a:ext cx="9144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nl-NL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gray">
          <a:xfrm>
            <a:off x="0" y="0"/>
            <a:ext cx="9144000" cy="5143500"/>
          </a:xfrm>
          <a:blipFill>
            <a:blip r:embed="rId2"/>
            <a:stretch>
              <a:fillRect/>
            </a:stretch>
          </a:blipFill>
        </p:spPr>
        <p:txBody>
          <a:bodyPr lIns="550800" tIns="3182400" rIns="2448000" anchor="t">
            <a:noAutofit/>
          </a:bodyPr>
          <a:lstStyle>
            <a:lvl1pPr algn="l">
              <a:defRPr sz="4000" b="1" cap="none" baseline="0">
                <a:solidFill>
                  <a:schemeClr val="bg1"/>
                </a:solidFill>
                <a:effectLst>
                  <a:outerShdw blurRad="177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4" y="2445914"/>
            <a:ext cx="6040877" cy="733425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b"/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19D3B9B-F074-46F9-989A-BC669655BBD8}" type="datetime1">
              <a:rPr lang="en-GB" smtClean="0"/>
              <a:t>04/04/2023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Tata Steel | TITLE POWERPOINT PRESENTATION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7135704"/>
      </p:ext>
    </p:extLst>
  </p:cSld>
  <p:clrMapOvr>
    <a:masterClrMapping/>
  </p:clrMapOvr>
  <p:transition spd="slow">
    <p:push dir="u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#8">
    <p:bg bwMode="lt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jdelijke aanduiding voor afbeelding 12">
            <a:extLst>
              <a:ext uri="{FF2B5EF4-FFF2-40B4-BE49-F238E27FC236}">
                <a16:creationId xmlns:a16="http://schemas.microsoft.com/office/drawing/2014/main" id="{2EA932BA-2457-47BD-A3BB-C6F0A00E9C80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nl-NL" dirty="0"/>
              <a:t> Click on </a:t>
            </a:r>
            <a:r>
              <a:rPr lang="nl-NL" dirty="0" err="1"/>
              <a:t>the</a:t>
            </a:r>
            <a:r>
              <a:rPr lang="nl-NL" dirty="0"/>
              <a:t> icon </a:t>
            </a:r>
            <a:br>
              <a:rPr lang="nl-NL" dirty="0"/>
            </a:br>
            <a:br>
              <a:rPr lang="nl-NL" dirty="0"/>
            </a:br>
            <a:br>
              <a:rPr lang="nl-NL" dirty="0"/>
            </a:br>
            <a:br>
              <a:rPr lang="nl-NL" dirty="0"/>
            </a:br>
            <a:r>
              <a:rPr lang="nl-NL" dirty="0"/>
              <a:t>to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an</a:t>
            </a:r>
            <a:r>
              <a:rPr lang="nl-NL" dirty="0"/>
              <a:t> image</a:t>
            </a:r>
            <a:endParaRPr lang="en-GB" dirty="0"/>
          </a:p>
        </p:txBody>
      </p:sp>
      <p:sp>
        <p:nvSpPr>
          <p:cNvPr id="28" name="Tijdelijke aanduiding voor tekst 17">
            <a:extLst>
              <a:ext uri="{FF2B5EF4-FFF2-40B4-BE49-F238E27FC236}">
                <a16:creationId xmlns:a16="http://schemas.microsoft.com/office/drawing/2014/main" id="{10EA886E-1B89-4010-8072-BEFAB579774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 rot="5400000" flipV="1">
            <a:off x="-617092" y="596239"/>
            <a:ext cx="5171306" cy="3954757"/>
          </a:xfrm>
          <a:custGeom>
            <a:avLst/>
            <a:gdLst>
              <a:gd name="connsiteX0" fmla="*/ 0 w 9144000"/>
              <a:gd name="connsiteY0" fmla="*/ 0 h 2114912"/>
              <a:gd name="connsiteX1" fmla="*/ 9144000 w 9144000"/>
              <a:gd name="connsiteY1" fmla="*/ 0 h 2114912"/>
              <a:gd name="connsiteX2" fmla="*/ 9144000 w 9144000"/>
              <a:gd name="connsiteY2" fmla="*/ 1565981 h 2114912"/>
              <a:gd name="connsiteX3" fmla="*/ 4540469 w 9144000"/>
              <a:gd name="connsiteY3" fmla="*/ 1429346 h 2114912"/>
              <a:gd name="connsiteX4" fmla="*/ 563248 w 9144000"/>
              <a:gd name="connsiteY4" fmla="*/ 1969931 h 2114912"/>
              <a:gd name="connsiteX5" fmla="*/ 0 w 9144000"/>
              <a:gd name="connsiteY5" fmla="*/ 2114912 h 2114912"/>
              <a:gd name="connsiteX0" fmla="*/ 0 w 9176952"/>
              <a:gd name="connsiteY0" fmla="*/ 0 h 2192057"/>
              <a:gd name="connsiteX1" fmla="*/ 9144000 w 9176952"/>
              <a:gd name="connsiteY1" fmla="*/ 0 h 2192057"/>
              <a:gd name="connsiteX2" fmla="*/ 9176952 w 9176952"/>
              <a:gd name="connsiteY2" fmla="*/ 2192057 h 2192057"/>
              <a:gd name="connsiteX3" fmla="*/ 4540469 w 9176952"/>
              <a:gd name="connsiteY3" fmla="*/ 1429346 h 2192057"/>
              <a:gd name="connsiteX4" fmla="*/ 563248 w 9176952"/>
              <a:gd name="connsiteY4" fmla="*/ 1969931 h 2192057"/>
              <a:gd name="connsiteX5" fmla="*/ 0 w 9176952"/>
              <a:gd name="connsiteY5" fmla="*/ 2114912 h 2192057"/>
              <a:gd name="connsiteX6" fmla="*/ 0 w 9176952"/>
              <a:gd name="connsiteY6" fmla="*/ 0 h 2192057"/>
              <a:gd name="connsiteX0" fmla="*/ 0 w 9193431"/>
              <a:gd name="connsiteY0" fmla="*/ 3130378 h 5322435"/>
              <a:gd name="connsiteX1" fmla="*/ 9193430 w 9193431"/>
              <a:gd name="connsiteY1" fmla="*/ 0 h 5322435"/>
              <a:gd name="connsiteX2" fmla="*/ 9176952 w 9193431"/>
              <a:gd name="connsiteY2" fmla="*/ 5322435 h 5322435"/>
              <a:gd name="connsiteX3" fmla="*/ 4540469 w 9193431"/>
              <a:gd name="connsiteY3" fmla="*/ 4559724 h 5322435"/>
              <a:gd name="connsiteX4" fmla="*/ 563248 w 9193431"/>
              <a:gd name="connsiteY4" fmla="*/ 5100309 h 5322435"/>
              <a:gd name="connsiteX5" fmla="*/ 0 w 9193431"/>
              <a:gd name="connsiteY5" fmla="*/ 5245290 h 5322435"/>
              <a:gd name="connsiteX6" fmla="*/ 0 w 9193431"/>
              <a:gd name="connsiteY6" fmla="*/ 3130378 h 5322435"/>
              <a:gd name="connsiteX0" fmla="*/ 0 w 9193430"/>
              <a:gd name="connsiteY0" fmla="*/ 49427 h 5322435"/>
              <a:gd name="connsiteX1" fmla="*/ 9193430 w 9193430"/>
              <a:gd name="connsiteY1" fmla="*/ 0 h 5322435"/>
              <a:gd name="connsiteX2" fmla="*/ 9176952 w 9193430"/>
              <a:gd name="connsiteY2" fmla="*/ 5322435 h 5322435"/>
              <a:gd name="connsiteX3" fmla="*/ 4540469 w 9193430"/>
              <a:gd name="connsiteY3" fmla="*/ 4559724 h 5322435"/>
              <a:gd name="connsiteX4" fmla="*/ 563248 w 9193430"/>
              <a:gd name="connsiteY4" fmla="*/ 5100309 h 5322435"/>
              <a:gd name="connsiteX5" fmla="*/ 0 w 9193430"/>
              <a:gd name="connsiteY5" fmla="*/ 5245290 h 5322435"/>
              <a:gd name="connsiteX6" fmla="*/ 0 w 9193430"/>
              <a:gd name="connsiteY6" fmla="*/ 49427 h 5322435"/>
              <a:gd name="connsiteX0" fmla="*/ 0 w 9193433"/>
              <a:gd name="connsiteY0" fmla="*/ 0 h 5273008"/>
              <a:gd name="connsiteX1" fmla="*/ 9193433 w 9193433"/>
              <a:gd name="connsiteY1" fmla="*/ 2 h 5273008"/>
              <a:gd name="connsiteX2" fmla="*/ 9176952 w 9193433"/>
              <a:gd name="connsiteY2" fmla="*/ 5273008 h 5273008"/>
              <a:gd name="connsiteX3" fmla="*/ 4540469 w 9193433"/>
              <a:gd name="connsiteY3" fmla="*/ 4510297 h 5273008"/>
              <a:gd name="connsiteX4" fmla="*/ 563248 w 9193433"/>
              <a:gd name="connsiteY4" fmla="*/ 5050882 h 5273008"/>
              <a:gd name="connsiteX5" fmla="*/ 0 w 9193433"/>
              <a:gd name="connsiteY5" fmla="*/ 5195863 h 5273008"/>
              <a:gd name="connsiteX6" fmla="*/ 0 w 9193433"/>
              <a:gd name="connsiteY6" fmla="*/ 0 h 5273008"/>
              <a:gd name="connsiteX0" fmla="*/ 0 w 9193433"/>
              <a:gd name="connsiteY0" fmla="*/ 0 h 5273008"/>
              <a:gd name="connsiteX1" fmla="*/ 9193433 w 9193433"/>
              <a:gd name="connsiteY1" fmla="*/ 2 h 5273008"/>
              <a:gd name="connsiteX2" fmla="*/ 9176952 w 9193433"/>
              <a:gd name="connsiteY2" fmla="*/ 5273008 h 5273008"/>
              <a:gd name="connsiteX3" fmla="*/ 4276862 w 9193433"/>
              <a:gd name="connsiteY3" fmla="*/ 4740961 h 5273008"/>
              <a:gd name="connsiteX4" fmla="*/ 563248 w 9193433"/>
              <a:gd name="connsiteY4" fmla="*/ 5050882 h 5273008"/>
              <a:gd name="connsiteX5" fmla="*/ 0 w 9193433"/>
              <a:gd name="connsiteY5" fmla="*/ 5195863 h 5273008"/>
              <a:gd name="connsiteX6" fmla="*/ 0 w 9193433"/>
              <a:gd name="connsiteY6" fmla="*/ 0 h 5273008"/>
              <a:gd name="connsiteX0" fmla="*/ 0 w 9193433"/>
              <a:gd name="connsiteY0" fmla="*/ 0 h 5456751"/>
              <a:gd name="connsiteX1" fmla="*/ 9193433 w 9193433"/>
              <a:gd name="connsiteY1" fmla="*/ 2 h 5456751"/>
              <a:gd name="connsiteX2" fmla="*/ 9176952 w 9193433"/>
              <a:gd name="connsiteY2" fmla="*/ 5273008 h 5456751"/>
              <a:gd name="connsiteX3" fmla="*/ 4276862 w 9193433"/>
              <a:gd name="connsiteY3" fmla="*/ 4740961 h 5456751"/>
              <a:gd name="connsiteX4" fmla="*/ 0 w 9193433"/>
              <a:gd name="connsiteY4" fmla="*/ 5195863 h 5456751"/>
              <a:gd name="connsiteX5" fmla="*/ 0 w 9193433"/>
              <a:gd name="connsiteY5" fmla="*/ 0 h 5456751"/>
              <a:gd name="connsiteX0" fmla="*/ 0 w 9193433"/>
              <a:gd name="connsiteY0" fmla="*/ 0 h 5273008"/>
              <a:gd name="connsiteX1" fmla="*/ 9193433 w 9193433"/>
              <a:gd name="connsiteY1" fmla="*/ 2 h 5273008"/>
              <a:gd name="connsiteX2" fmla="*/ 9176952 w 9193433"/>
              <a:gd name="connsiteY2" fmla="*/ 5273008 h 5273008"/>
              <a:gd name="connsiteX3" fmla="*/ 4276862 w 9193433"/>
              <a:gd name="connsiteY3" fmla="*/ 4740961 h 5273008"/>
              <a:gd name="connsiteX4" fmla="*/ 0 w 9193433"/>
              <a:gd name="connsiteY4" fmla="*/ 5195863 h 5273008"/>
              <a:gd name="connsiteX5" fmla="*/ 0 w 9193433"/>
              <a:gd name="connsiteY5" fmla="*/ 0 h 5273008"/>
              <a:gd name="connsiteX0" fmla="*/ 0 w 9193433"/>
              <a:gd name="connsiteY0" fmla="*/ 0 h 5273008"/>
              <a:gd name="connsiteX1" fmla="*/ 9193433 w 9193433"/>
              <a:gd name="connsiteY1" fmla="*/ 2 h 5273008"/>
              <a:gd name="connsiteX2" fmla="*/ 9176952 w 9193433"/>
              <a:gd name="connsiteY2" fmla="*/ 5273008 h 5273008"/>
              <a:gd name="connsiteX3" fmla="*/ 4408670 w 9193433"/>
              <a:gd name="connsiteY3" fmla="*/ 4757441 h 5273008"/>
              <a:gd name="connsiteX4" fmla="*/ 0 w 9193433"/>
              <a:gd name="connsiteY4" fmla="*/ 5195863 h 5273008"/>
              <a:gd name="connsiteX5" fmla="*/ 0 w 9193433"/>
              <a:gd name="connsiteY5" fmla="*/ 0 h 5273008"/>
              <a:gd name="connsiteX0" fmla="*/ 0 w 9193433"/>
              <a:gd name="connsiteY0" fmla="*/ 0 h 5273008"/>
              <a:gd name="connsiteX1" fmla="*/ 9193433 w 9193433"/>
              <a:gd name="connsiteY1" fmla="*/ 2 h 5273008"/>
              <a:gd name="connsiteX2" fmla="*/ 9176952 w 9193433"/>
              <a:gd name="connsiteY2" fmla="*/ 5273008 h 5273008"/>
              <a:gd name="connsiteX3" fmla="*/ 4408670 w 9193433"/>
              <a:gd name="connsiteY3" fmla="*/ 4757441 h 5273008"/>
              <a:gd name="connsiteX4" fmla="*/ 0 w 9193433"/>
              <a:gd name="connsiteY4" fmla="*/ 5195863 h 5273008"/>
              <a:gd name="connsiteX5" fmla="*/ 0 w 9193433"/>
              <a:gd name="connsiteY5" fmla="*/ 0 h 5273008"/>
              <a:gd name="connsiteX0" fmla="*/ 0 w 9193433"/>
              <a:gd name="connsiteY0" fmla="*/ 0 h 5273008"/>
              <a:gd name="connsiteX1" fmla="*/ 9193433 w 9193433"/>
              <a:gd name="connsiteY1" fmla="*/ 2 h 5273008"/>
              <a:gd name="connsiteX2" fmla="*/ 9176952 w 9193433"/>
              <a:gd name="connsiteY2" fmla="*/ 5273008 h 5273008"/>
              <a:gd name="connsiteX3" fmla="*/ 4408670 w 9193433"/>
              <a:gd name="connsiteY3" fmla="*/ 4757441 h 5273008"/>
              <a:gd name="connsiteX4" fmla="*/ 0 w 9193433"/>
              <a:gd name="connsiteY4" fmla="*/ 5195863 h 5273008"/>
              <a:gd name="connsiteX5" fmla="*/ 0 w 9193433"/>
              <a:gd name="connsiteY5" fmla="*/ 0 h 5273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3433" h="5273008">
                <a:moveTo>
                  <a:pt x="0" y="0"/>
                </a:moveTo>
                <a:lnTo>
                  <a:pt x="9193433" y="2"/>
                </a:lnTo>
                <a:cubicBezTo>
                  <a:pt x="9193433" y="521996"/>
                  <a:pt x="9176952" y="4751014"/>
                  <a:pt x="9176952" y="5273008"/>
                </a:cubicBezTo>
                <a:cubicBezTo>
                  <a:pt x="8283573" y="5185422"/>
                  <a:pt x="7102731" y="4847586"/>
                  <a:pt x="4408670" y="4757441"/>
                </a:cubicBezTo>
                <a:cubicBezTo>
                  <a:pt x="2879178" y="4744584"/>
                  <a:pt x="1668398" y="4964535"/>
                  <a:pt x="0" y="51958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pPr lvl="0"/>
            <a:r>
              <a:rPr lang="nl-NL"/>
              <a:t> </a:t>
            </a:r>
            <a:endParaRPr lang="en-GB"/>
          </a:p>
        </p:txBody>
      </p:sp>
      <p:sp>
        <p:nvSpPr>
          <p:cNvPr id="8" name="Tekstvak 7"/>
          <p:cNvSpPr txBox="1"/>
          <p:nvPr userDrawn="1"/>
        </p:nvSpPr>
        <p:spPr>
          <a:xfrm>
            <a:off x="6264000" y="-196701"/>
            <a:ext cx="2880000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750" b="1" dirty="0">
                <a:solidFill>
                  <a:schemeClr val="tx2"/>
                </a:solidFill>
              </a:rPr>
              <a:t>Custom #8</a:t>
            </a:r>
          </a:p>
        </p:txBody>
      </p:sp>
      <p:sp>
        <p:nvSpPr>
          <p:cNvPr id="16" name="Tijdelijke aanduiding voor dianummer 5">
            <a:extLst>
              <a:ext uri="{FF2B5EF4-FFF2-40B4-BE49-F238E27FC236}">
                <a16:creationId xmlns:a16="http://schemas.microsoft.com/office/drawing/2014/main" id="{6A7C9FCF-9A71-4420-8209-6E3F5CAD3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7687" y="4873500"/>
            <a:ext cx="288000" cy="270000"/>
          </a:xfrm>
          <a:solidFill>
            <a:srgbClr val="989173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EBDDAB9-5990-43D2-A618-0ACEEA5B1886}" type="slidenum">
              <a:rPr lang="nl-NL" smtClean="0"/>
              <a:pPr/>
              <a:t>‹#›</a:t>
            </a:fld>
            <a:endParaRPr lang="nl-NL" dirty="0"/>
          </a:p>
        </p:txBody>
      </p:sp>
      <p:sp>
        <p:nvSpPr>
          <p:cNvPr id="15" name="Tijdelijke aanduiding voor verticale tekst 2">
            <a:extLst>
              <a:ext uri="{FF2B5EF4-FFF2-40B4-BE49-F238E27FC236}">
                <a16:creationId xmlns:a16="http://schemas.microsoft.com/office/drawing/2014/main" id="{66F25399-EE2D-4261-B094-2EEDDB0565B4}"/>
              </a:ext>
            </a:extLst>
          </p:cNvPr>
          <p:cNvSpPr>
            <a:spLocks noGrp="1"/>
          </p:cNvSpPr>
          <p:nvPr>
            <p:ph type="body" orient="vert" idx="1" hasCustomPrompt="1"/>
          </p:nvPr>
        </p:nvSpPr>
        <p:spPr>
          <a:xfrm>
            <a:off x="468312" y="1631551"/>
            <a:ext cx="2916000" cy="2722397"/>
          </a:xfrm>
        </p:spPr>
        <p:txBody>
          <a:bodyPr vert="horz" numCol="1" spcCol="360000"/>
          <a:lstStyle>
            <a:lvl1pPr>
              <a:lnSpc>
                <a:spcPct val="90000"/>
              </a:lnSpc>
              <a:spcAft>
                <a:spcPts val="750"/>
              </a:spcAft>
              <a:defRPr sz="1275">
                <a:solidFill>
                  <a:schemeClr val="tx1"/>
                </a:solidFill>
              </a:defRPr>
            </a:lvl1pPr>
            <a:lvl2pPr marL="0" indent="0">
              <a:buNone/>
              <a:defRPr sz="900">
                <a:solidFill>
                  <a:schemeClr val="bg1"/>
                </a:solidFill>
              </a:defRPr>
            </a:lvl2pPr>
            <a:lvl3pPr>
              <a:defRPr sz="900">
                <a:solidFill>
                  <a:schemeClr val="bg1"/>
                </a:solidFill>
              </a:defRPr>
            </a:lvl3pPr>
            <a:lvl4pPr>
              <a:defRPr sz="900">
                <a:solidFill>
                  <a:schemeClr val="bg1"/>
                </a:solidFill>
              </a:defRPr>
            </a:lvl4pPr>
            <a:lvl5pPr>
              <a:defRPr sz="900">
                <a:solidFill>
                  <a:schemeClr val="bg1"/>
                </a:solidFill>
              </a:defRPr>
            </a:lvl5pPr>
            <a:lvl6pPr>
              <a:defRPr sz="900">
                <a:solidFill>
                  <a:schemeClr val="bg1"/>
                </a:solidFill>
              </a:defRPr>
            </a:lvl6pPr>
            <a:lvl7pPr>
              <a:defRPr sz="900">
                <a:solidFill>
                  <a:schemeClr val="bg1"/>
                </a:solidFill>
              </a:defRPr>
            </a:lvl7pPr>
            <a:lvl8pPr>
              <a:defRPr sz="1050">
                <a:solidFill>
                  <a:schemeClr val="bg1"/>
                </a:solidFill>
              </a:defRPr>
            </a:lvl8pPr>
            <a:lvl9pPr>
              <a:defRPr sz="30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noProof="0"/>
              <a:t>Click to add text</a:t>
            </a:r>
          </a:p>
        </p:txBody>
      </p:sp>
      <p:sp>
        <p:nvSpPr>
          <p:cNvPr id="17" name="Tijdelijke aanduiding voor verticale tekst 2">
            <a:extLst>
              <a:ext uri="{FF2B5EF4-FFF2-40B4-BE49-F238E27FC236}">
                <a16:creationId xmlns:a16="http://schemas.microsoft.com/office/drawing/2014/main" id="{9CBD4B49-4B4D-4EB5-B4EB-5B3B6CE3134F}"/>
              </a:ext>
            </a:extLst>
          </p:cNvPr>
          <p:cNvSpPr>
            <a:spLocks noGrp="1"/>
          </p:cNvSpPr>
          <p:nvPr>
            <p:ph type="body" orient="vert" idx="15" hasCustomPrompt="1"/>
          </p:nvPr>
        </p:nvSpPr>
        <p:spPr>
          <a:xfrm>
            <a:off x="468312" y="1285672"/>
            <a:ext cx="2916000" cy="231411"/>
          </a:xfrm>
        </p:spPr>
        <p:txBody>
          <a:bodyPr vert="horz" numCol="1" spcCol="360000" anchor="b"/>
          <a:lstStyle>
            <a:lvl1pPr>
              <a:lnSpc>
                <a:spcPct val="90000"/>
              </a:lnSpc>
              <a:spcAft>
                <a:spcPts val="750"/>
              </a:spcAft>
              <a:defRPr sz="1500" b="1">
                <a:solidFill>
                  <a:schemeClr val="tx2"/>
                </a:solidFill>
              </a:defRPr>
            </a:lvl1pPr>
            <a:lvl2pPr marL="0" indent="0">
              <a:buNone/>
              <a:defRPr sz="900">
                <a:solidFill>
                  <a:schemeClr val="bg1"/>
                </a:solidFill>
              </a:defRPr>
            </a:lvl2pPr>
            <a:lvl3pPr>
              <a:defRPr sz="900">
                <a:solidFill>
                  <a:schemeClr val="bg1"/>
                </a:solidFill>
              </a:defRPr>
            </a:lvl3pPr>
            <a:lvl4pPr>
              <a:defRPr sz="900">
                <a:solidFill>
                  <a:schemeClr val="bg1"/>
                </a:solidFill>
              </a:defRPr>
            </a:lvl4pPr>
            <a:lvl5pPr>
              <a:defRPr sz="900">
                <a:solidFill>
                  <a:schemeClr val="bg1"/>
                </a:solidFill>
              </a:defRPr>
            </a:lvl5pPr>
            <a:lvl6pPr>
              <a:defRPr sz="900">
                <a:solidFill>
                  <a:schemeClr val="bg1"/>
                </a:solidFill>
              </a:defRPr>
            </a:lvl6pPr>
            <a:lvl7pPr>
              <a:defRPr sz="900">
                <a:solidFill>
                  <a:schemeClr val="bg1"/>
                </a:solidFill>
              </a:defRPr>
            </a:lvl7pPr>
            <a:lvl8pPr>
              <a:defRPr sz="1050">
                <a:solidFill>
                  <a:schemeClr val="bg1"/>
                </a:solidFill>
              </a:defRPr>
            </a:lvl8pPr>
            <a:lvl9pPr>
              <a:defRPr sz="30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noProof="0"/>
              <a:t>Title of text below</a:t>
            </a:r>
          </a:p>
        </p:txBody>
      </p:sp>
      <p:grpSp>
        <p:nvGrpSpPr>
          <p:cNvPr id="20" name="GRID" hidden="1">
            <a:extLst>
              <a:ext uri="{FF2B5EF4-FFF2-40B4-BE49-F238E27FC236}">
                <a16:creationId xmlns:a16="http://schemas.microsoft.com/office/drawing/2014/main" id="{6BF266C4-3DBB-43D6-9E10-DD513D10C607}"/>
              </a:ext>
            </a:extLst>
          </p:cNvPr>
          <p:cNvGrpSpPr/>
          <p:nvPr userDrawn="1"/>
        </p:nvGrpSpPr>
        <p:grpSpPr>
          <a:xfrm>
            <a:off x="0" y="0"/>
            <a:ext cx="9144000" cy="5143500"/>
            <a:chOff x="0" y="0"/>
            <a:chExt cx="9144000" cy="6858000"/>
          </a:xfrm>
        </p:grpSpPr>
        <p:sp>
          <p:nvSpPr>
            <p:cNvPr id="21" name="Rechthoek 20">
              <a:extLst>
                <a:ext uri="{FF2B5EF4-FFF2-40B4-BE49-F238E27FC236}">
                  <a16:creationId xmlns:a16="http://schemas.microsoft.com/office/drawing/2014/main" id="{078582BE-7956-454B-B809-4DE5301E7DAA}"/>
                </a:ext>
              </a:extLst>
            </p:cNvPr>
            <p:cNvSpPr/>
            <p:nvPr userDrawn="1"/>
          </p:nvSpPr>
          <p:spPr>
            <a:xfrm>
              <a:off x="0" y="0"/>
              <a:ext cx="468312" cy="6858000"/>
            </a:xfrm>
            <a:prstGeom prst="rect">
              <a:avLst/>
            </a:prstGeom>
            <a:solidFill>
              <a:srgbClr val="FFC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 sz="1350" dirty="0"/>
            </a:p>
          </p:txBody>
        </p:sp>
        <p:sp>
          <p:nvSpPr>
            <p:cNvPr id="22" name="Rechthoek 21">
              <a:extLst>
                <a:ext uri="{FF2B5EF4-FFF2-40B4-BE49-F238E27FC236}">
                  <a16:creationId xmlns:a16="http://schemas.microsoft.com/office/drawing/2014/main" id="{304DB7E1-98BE-4168-8569-0B8D56722CCF}"/>
                </a:ext>
              </a:extLst>
            </p:cNvPr>
            <p:cNvSpPr/>
            <p:nvPr userDrawn="1"/>
          </p:nvSpPr>
          <p:spPr>
            <a:xfrm rot="5400000">
              <a:off x="4333125" y="-4333125"/>
              <a:ext cx="477750" cy="9144000"/>
            </a:xfrm>
            <a:prstGeom prst="rect">
              <a:avLst/>
            </a:prstGeom>
            <a:solidFill>
              <a:srgbClr val="FFC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 sz="1350" dirty="0"/>
            </a:p>
          </p:txBody>
        </p:sp>
        <p:sp>
          <p:nvSpPr>
            <p:cNvPr id="23" name="Rechthoek 22">
              <a:extLst>
                <a:ext uri="{FF2B5EF4-FFF2-40B4-BE49-F238E27FC236}">
                  <a16:creationId xmlns:a16="http://schemas.microsoft.com/office/drawing/2014/main" id="{CE04CB6C-689B-4AB2-9403-8BE88BE3D972}"/>
                </a:ext>
              </a:extLst>
            </p:cNvPr>
            <p:cNvSpPr/>
            <p:nvPr userDrawn="1"/>
          </p:nvSpPr>
          <p:spPr>
            <a:xfrm rot="5400000">
              <a:off x="4333125" y="2047124"/>
              <a:ext cx="477750" cy="9144000"/>
            </a:xfrm>
            <a:prstGeom prst="rect">
              <a:avLst/>
            </a:prstGeom>
            <a:solidFill>
              <a:srgbClr val="FFC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 sz="1350" dirty="0"/>
            </a:p>
          </p:txBody>
        </p:sp>
        <p:sp>
          <p:nvSpPr>
            <p:cNvPr id="24" name="Rechthoek 23">
              <a:extLst>
                <a:ext uri="{FF2B5EF4-FFF2-40B4-BE49-F238E27FC236}">
                  <a16:creationId xmlns:a16="http://schemas.microsoft.com/office/drawing/2014/main" id="{E7FEDE55-88ED-4C94-B6F3-B23C963F7264}"/>
                </a:ext>
              </a:extLst>
            </p:cNvPr>
            <p:cNvSpPr/>
            <p:nvPr userDrawn="1"/>
          </p:nvSpPr>
          <p:spPr>
            <a:xfrm>
              <a:off x="8675688" y="0"/>
              <a:ext cx="468312" cy="6858000"/>
            </a:xfrm>
            <a:prstGeom prst="rect">
              <a:avLst/>
            </a:prstGeom>
            <a:solidFill>
              <a:srgbClr val="FFC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 sz="1350" dirty="0"/>
            </a:p>
          </p:txBody>
        </p:sp>
        <p:sp>
          <p:nvSpPr>
            <p:cNvPr id="25" name="Rechthoek 24">
              <a:extLst>
                <a:ext uri="{FF2B5EF4-FFF2-40B4-BE49-F238E27FC236}">
                  <a16:creationId xmlns:a16="http://schemas.microsoft.com/office/drawing/2014/main" id="{AED59426-1820-4B98-B1DD-3CE084209D10}"/>
                </a:ext>
              </a:extLst>
            </p:cNvPr>
            <p:cNvSpPr/>
            <p:nvPr userDrawn="1"/>
          </p:nvSpPr>
          <p:spPr>
            <a:xfrm>
              <a:off x="3239544" y="0"/>
              <a:ext cx="362460" cy="6858000"/>
            </a:xfrm>
            <a:prstGeom prst="rect">
              <a:avLst/>
            </a:prstGeom>
            <a:solidFill>
              <a:srgbClr val="FFC000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nl-NL" sz="1350" dirty="0"/>
            </a:p>
          </p:txBody>
        </p:sp>
      </p:grpSp>
    </p:spTree>
    <p:extLst>
      <p:ext uri="{BB962C8B-B14F-4D97-AF65-F5344CB8AC3E}">
        <p14:creationId xmlns:p14="http://schemas.microsoft.com/office/powerpoint/2010/main" val="1075934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gray">
          <a:xfrm>
            <a:off x="417600" y="4773037"/>
            <a:ext cx="3311336" cy="162000"/>
          </a:xfrm>
          <a:prstGeom prst="rect">
            <a:avLst/>
          </a:prstGeom>
          <a:noFill/>
        </p:spPr>
        <p:txBody>
          <a:bodyPr vert="horz" lIns="147600" tIns="72000" rIns="91440" bIns="0" rtlCol="0" anchor="ctr">
            <a:noAutofit/>
          </a:bodyPr>
          <a:lstStyle>
            <a:lvl1pPr algn="l">
              <a:defRPr sz="700" b="1" cap="all" baseline="0">
                <a:solidFill>
                  <a:schemeClr val="accent1"/>
                </a:solidFill>
              </a:defRPr>
            </a:lvl1pPr>
          </a:lstStyle>
          <a:p>
            <a:r>
              <a:rPr lang="en-GB" noProof="0" dirty="0"/>
              <a:t>Tata Steel | TITLE POWERPOINT PRESENTATION</a:t>
            </a: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457200" y="337225"/>
            <a:ext cx="8229600" cy="799032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0" y="1184449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gray">
          <a:xfrm>
            <a:off x="3505200" y="4773037"/>
            <a:ext cx="2133600" cy="162000"/>
          </a:xfrm>
          <a:prstGeom prst="rect">
            <a:avLst/>
          </a:prstGeom>
          <a:noFill/>
        </p:spPr>
        <p:txBody>
          <a:bodyPr vert="horz" lIns="147600" tIns="72000" rIns="91440" bIns="0" rtlCol="0" anchor="ctr">
            <a:noAutofit/>
          </a:bodyPr>
          <a:lstStyle>
            <a:lvl1pPr algn="ctr">
              <a:defRPr lang="nl-NL" sz="700" b="1" smtClean="0">
                <a:solidFill>
                  <a:schemeClr val="accent1"/>
                </a:solidFill>
              </a:defRPr>
            </a:lvl1pPr>
          </a:lstStyle>
          <a:p>
            <a:fld id="{F0FAF8E7-4D53-4E3B-8C24-4A4E6823B979}" type="datetime1">
              <a:rPr lang="en-GB" noProof="0" smtClean="0"/>
              <a:t>04/04/2023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8385243" y="4697399"/>
            <a:ext cx="346802" cy="446102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txBody>
          <a:bodyPr vert="horz" wrap="none" lIns="72000" tIns="72000" rIns="72000" bIns="0" rtlCol="0" anchor="t" anchorCtr="0">
            <a:noAutofit/>
          </a:bodyPr>
          <a:lstStyle>
            <a:lvl1pPr algn="ctr">
              <a:defRPr lang="nl-NL" sz="700" b="1" smtClean="0">
                <a:solidFill>
                  <a:schemeClr val="bg1"/>
                </a:solidFill>
              </a:defRPr>
            </a:lvl1pPr>
          </a:lstStyle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  <p:sp>
        <p:nvSpPr>
          <p:cNvPr id="22" name="AutoShape 12"/>
          <p:cNvSpPr>
            <a:spLocks noChangeAspect="1" noChangeArrowheads="1" noTextEdit="1"/>
          </p:cNvSpPr>
          <p:nvPr userDrawn="1"/>
        </p:nvSpPr>
        <p:spPr bwMode="auto">
          <a:xfrm>
            <a:off x="2862263" y="2087563"/>
            <a:ext cx="3419475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446766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861" r:id="rId2"/>
    <p:sldLayoutId id="2147483862" r:id="rId3"/>
    <p:sldLayoutId id="2147483706" r:id="rId4"/>
    <p:sldLayoutId id="2147483690" r:id="rId5"/>
    <p:sldLayoutId id="2147483704" r:id="rId6"/>
    <p:sldLayoutId id="2147483691" r:id="rId7"/>
    <p:sldLayoutId id="2147483844" r:id="rId8"/>
    <p:sldLayoutId id="2147483701" r:id="rId9"/>
    <p:sldLayoutId id="2147483840" r:id="rId10"/>
    <p:sldLayoutId id="2147483841" r:id="rId11"/>
    <p:sldLayoutId id="2147483698" r:id="rId12"/>
    <p:sldLayoutId id="2147483843" r:id="rId13"/>
    <p:sldLayoutId id="2147483857" r:id="rId14"/>
    <p:sldLayoutId id="2147483692" r:id="rId15"/>
    <p:sldLayoutId id="2147483858" r:id="rId16"/>
    <p:sldLayoutId id="2147483859" r:id="rId17"/>
    <p:sldLayoutId id="2147483762" r:id="rId18"/>
    <p:sldLayoutId id="2147483860" r:id="rId19"/>
    <p:sldLayoutId id="2147483700" r:id="rId20"/>
    <p:sldLayoutId id="2147483694" r:id="rId21"/>
    <p:sldLayoutId id="2147483854" r:id="rId22"/>
    <p:sldLayoutId id="2147483695" r:id="rId23"/>
    <p:sldLayoutId id="2147483709" r:id="rId24"/>
    <p:sldLayoutId id="2147483883" r:id="rId25"/>
    <p:sldLayoutId id="2147483891" r:id="rId26"/>
    <p:sldLayoutId id="2147483919" r:id="rId27"/>
  </p:sldLayoutIdLst>
  <p:transition spd="slow">
    <p:push dir="u"/>
  </p:transition>
  <p:hf hdr="0" ftr="0" dt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9388" indent="-179388" algn="l" defTabSz="914400" rtl="0" eaLnBrk="1" latinLnBrk="0" hangingPunct="1">
        <a:lnSpc>
          <a:spcPct val="120000"/>
        </a:lnSpc>
        <a:spcBef>
          <a:spcPts val="0"/>
        </a:spcBef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57188" indent="-177800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536575" indent="-179388" algn="l" defTabSz="914400" rtl="0" eaLnBrk="1" latinLnBrk="0" hangingPunct="1">
        <a:lnSpc>
          <a:spcPct val="120000"/>
        </a:lnSpc>
        <a:spcBef>
          <a:spcPts val="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04863" indent="-268288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0" indent="0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None/>
        <a:defRPr sz="1400" b="1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.xml"/><Relationship Id="rId3" Type="http://schemas.openxmlformats.org/officeDocument/2006/relationships/tags" Target="../tags/tag4.xml"/><Relationship Id="rId7" Type="http://schemas.openxmlformats.org/officeDocument/2006/relationships/slideLayout" Target="../slideLayouts/slideLayout12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tags" Target="../tags/tag7.xml"/><Relationship Id="rId5" Type="http://schemas.openxmlformats.org/officeDocument/2006/relationships/tags" Target="../tags/tag6.xml"/><Relationship Id="rId4" Type="http://schemas.openxmlformats.org/officeDocument/2006/relationships/tags" Target="../tags/tag5.xml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tags" Target="../tags/tag15.xml"/><Relationship Id="rId13" Type="http://schemas.openxmlformats.org/officeDocument/2006/relationships/image" Target="../media/image8.emf"/><Relationship Id="rId3" Type="http://schemas.openxmlformats.org/officeDocument/2006/relationships/tags" Target="../tags/tag10.xml"/><Relationship Id="rId7" Type="http://schemas.openxmlformats.org/officeDocument/2006/relationships/tags" Target="../tags/tag14.xml"/><Relationship Id="rId12" Type="http://schemas.openxmlformats.org/officeDocument/2006/relationships/oleObject" Target="../embeddings/oleObject1.bin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tags" Target="../tags/tag13.xml"/><Relationship Id="rId11" Type="http://schemas.openxmlformats.org/officeDocument/2006/relationships/slideLayout" Target="../slideLayouts/slideLayout12.xml"/><Relationship Id="rId5" Type="http://schemas.openxmlformats.org/officeDocument/2006/relationships/tags" Target="../tags/tag12.xml"/><Relationship Id="rId15" Type="http://schemas.openxmlformats.org/officeDocument/2006/relationships/image" Target="../media/image10.emf"/><Relationship Id="rId10" Type="http://schemas.openxmlformats.org/officeDocument/2006/relationships/tags" Target="../tags/tag17.xml"/><Relationship Id="rId4" Type="http://schemas.openxmlformats.org/officeDocument/2006/relationships/tags" Target="../tags/tag11.xml"/><Relationship Id="rId9" Type="http://schemas.openxmlformats.org/officeDocument/2006/relationships/tags" Target="../tags/tag16.xml"/><Relationship Id="rId1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8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1.emf"/><Relationship Id="rId4" Type="http://schemas.openxmlformats.org/officeDocument/2006/relationships/image" Target="../media/image5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elfhs.ssru.ac.th/phusit_ph/pluginfile.php/48/block_html/content/Moen-Norman-2009%20PDCA.pdf" TargetMode="External"/><Relationship Id="rId3" Type="http://schemas.openxmlformats.org/officeDocument/2006/relationships/hyperlink" Target="https://www.collinsdictionary.com/dictionary/english/plan" TargetMode="External"/><Relationship Id="rId7" Type="http://schemas.openxmlformats.org/officeDocument/2006/relationships/hyperlink" Target="https://find-energy-certificate.service.gov.uk/energy-certificate/2420-6142-0090-4204-5025" TargetMode="External"/><Relationship Id="rId12" Type="http://schemas.openxmlformats.org/officeDocument/2006/relationships/hyperlink" Target="https://en.wikipedia.org/wiki/Plan" TargetMode="External"/><Relationship Id="rId2" Type="http://schemas.openxmlformats.org/officeDocument/2006/relationships/hyperlink" Target="http://www.cardiff.ac.uk/" TargetMode="External"/><Relationship Id="rId1" Type="http://schemas.openxmlformats.org/officeDocument/2006/relationships/slideLayout" Target="../slideLayouts/slideLayout26.xml"/><Relationship Id="rId6" Type="http://schemas.openxmlformats.org/officeDocument/2006/relationships/hyperlink" Target="https://find-energy-certificate.service.gov.uk/energy-certificate/0529-0163-2710-7100-1003" TargetMode="External"/><Relationship Id="rId11" Type="http://schemas.openxmlformats.org/officeDocument/2006/relationships/hyperlink" Target="https://en.wikipedia.org/wiki/Energy_audit" TargetMode="External"/><Relationship Id="rId5" Type="http://schemas.openxmlformats.org/officeDocument/2006/relationships/hyperlink" Target="https://enerixone.com/energy-audit/" TargetMode="External"/><Relationship Id="rId10" Type="http://schemas.openxmlformats.org/officeDocument/2006/relationships/hyperlink" Target="https://theenergyst.com/four-steps-effective-energy-management-iso-50001/#:~:text=The%20question%20of%20where%20to,energy%20planning%20process%20is%20documented." TargetMode="External"/><Relationship Id="rId4" Type="http://schemas.openxmlformats.org/officeDocument/2006/relationships/hyperlink" Target="https://www.xenius.in/energy-audit-and-its-manifold-benefits/" TargetMode="External"/><Relationship Id="rId9" Type="http://schemas.openxmlformats.org/officeDocument/2006/relationships/hyperlink" Target="https://localazy.com/dictionary/pdc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E1DEDA-25CC-4428-B9FD-312FFFB194F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5000"/>
          </a:blip>
          <a:stretch>
            <a:fillRect/>
          </a:stretch>
        </p:blipFill>
        <p:spPr>
          <a:xfrm>
            <a:off x="-1" y="0"/>
            <a:ext cx="9143999" cy="5143500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0" y="3880284"/>
            <a:ext cx="8846634" cy="1287063"/>
          </a:xfrm>
        </p:spPr>
        <p:txBody>
          <a:bodyPr/>
          <a:lstStyle/>
          <a:p>
            <a:pPr marL="0" indent="0" algn="ctr">
              <a:buNone/>
            </a:pPr>
            <a:r>
              <a:rPr lang="en-GB" sz="1400" dirty="0"/>
              <a:t>Student: Paul Boxer</a:t>
            </a:r>
          </a:p>
          <a:p>
            <a:pPr marL="0" indent="0" algn="ctr">
              <a:buNone/>
            </a:pPr>
            <a:r>
              <a:rPr lang="en-GB" sz="1400" dirty="0"/>
              <a:t>Student Number: 0250199</a:t>
            </a:r>
            <a:r>
              <a:rPr lang="en-GB" dirty="0"/>
              <a:t> </a:t>
            </a:r>
          </a:p>
          <a:p>
            <a:pPr marL="0" indent="0" algn="ctr">
              <a:buNone/>
            </a:pPr>
            <a:r>
              <a:rPr lang="en-GB" sz="1400" dirty="0"/>
              <a:t>Subject: Building Services &amp; Energy Performance ACBA7001 </a:t>
            </a:r>
          </a:p>
          <a:p>
            <a:pPr marL="0" indent="0" algn="ctr">
              <a:buNone/>
            </a:pPr>
            <a:r>
              <a:rPr lang="en-GB" sz="1400" dirty="0"/>
              <a:t>Date: April 2023 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171614"/>
            <a:ext cx="9144000" cy="1738962"/>
          </a:xfrm>
        </p:spPr>
        <p:txBody>
          <a:bodyPr/>
          <a:lstStyle/>
          <a:p>
            <a:pPr lvl="4" algn="ctr"/>
            <a:r>
              <a:rPr lang="en-GB" sz="3600" b="1" dirty="0">
                <a:solidFill>
                  <a:schemeClr val="accent1"/>
                </a:solidFill>
                <a:latin typeface="+mn-lt"/>
              </a:rPr>
              <a:t>Energy Audit</a:t>
            </a:r>
            <a:br>
              <a:rPr lang="en-GB" sz="3600" b="1" dirty="0">
                <a:solidFill>
                  <a:schemeClr val="accent1"/>
                </a:solidFill>
                <a:latin typeface="+mn-lt"/>
              </a:rPr>
            </a:br>
            <a:br>
              <a:rPr lang="en-GB" sz="3600" b="1" dirty="0">
                <a:solidFill>
                  <a:schemeClr val="accent1"/>
                </a:solidFill>
                <a:latin typeface="+mn-lt"/>
              </a:rPr>
            </a:br>
            <a:br>
              <a:rPr lang="en-GB" sz="3600" b="1" dirty="0">
                <a:solidFill>
                  <a:schemeClr val="accent1"/>
                </a:solidFill>
                <a:latin typeface="+mn-lt"/>
              </a:rPr>
            </a:br>
            <a:r>
              <a:rPr lang="en-GB" sz="3600" b="1" dirty="0">
                <a:solidFill>
                  <a:schemeClr val="accent1"/>
                </a:solidFill>
                <a:latin typeface="+mn-lt"/>
              </a:rPr>
              <a:t>Julian Hodge Building </a:t>
            </a:r>
            <a:br>
              <a:rPr lang="en-GB" sz="3600" b="1" dirty="0">
                <a:solidFill>
                  <a:schemeClr val="accent1"/>
                </a:solidFill>
                <a:latin typeface="+mn-lt"/>
              </a:rPr>
            </a:br>
            <a:r>
              <a:rPr lang="en-GB" sz="3600" b="1" dirty="0">
                <a:solidFill>
                  <a:schemeClr val="accent1"/>
                </a:solidFill>
                <a:latin typeface="+mn-lt"/>
              </a:rPr>
              <a:t>Cardiff University</a:t>
            </a:r>
            <a:br>
              <a:rPr lang="en-GB" sz="3600" b="1" dirty="0">
                <a:solidFill>
                  <a:schemeClr val="accent1"/>
                </a:solidFill>
                <a:latin typeface="+mn-lt"/>
              </a:rPr>
            </a:br>
            <a:br>
              <a:rPr lang="en-GB" sz="3600" b="1" dirty="0">
                <a:solidFill>
                  <a:schemeClr val="accent1"/>
                </a:solidFill>
                <a:latin typeface="+mn-lt"/>
              </a:rPr>
            </a:br>
            <a:endParaRPr lang="en-GB" sz="3600" b="1" dirty="0">
              <a:solidFill>
                <a:schemeClr val="accent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55488553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46101"/>
          </a:xfrm>
        </p:spPr>
        <p:txBody>
          <a:bodyPr anchor="t">
            <a:normAutofit/>
          </a:bodyPr>
          <a:lstStyle/>
          <a:p>
            <a:r>
              <a:rPr lang="en-GB" dirty="0"/>
              <a:t>Agenda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11955" y="854132"/>
            <a:ext cx="4038600" cy="3843267"/>
          </a:xfrm>
        </p:spPr>
        <p:txBody>
          <a:bodyPr>
            <a:normAutofit/>
          </a:bodyPr>
          <a:lstStyle/>
          <a:p>
            <a:pPr marL="342900" lvl="4" indent="-342900">
              <a:lnSpc>
                <a:spcPct val="110000"/>
              </a:lnSpc>
              <a:spcAft>
                <a:spcPts val="600"/>
              </a:spcAft>
              <a:buAutoNum type="arabicParenR"/>
            </a:pPr>
            <a:r>
              <a:rPr lang="en-GB" dirty="0">
                <a:solidFill>
                  <a:schemeClr val="tx1"/>
                </a:solidFill>
              </a:rPr>
              <a:t>Case study building </a:t>
            </a:r>
          </a:p>
          <a:p>
            <a:pPr marL="342900" lvl="4" indent="-3429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AutoNum type="arabicParenR"/>
            </a:pPr>
            <a:r>
              <a:rPr lang="en-GB" dirty="0">
                <a:solidFill>
                  <a:schemeClr val="tx1"/>
                </a:solidFill>
              </a:rPr>
              <a:t>What are energy audits</a:t>
            </a:r>
          </a:p>
          <a:p>
            <a:pPr marL="342900" lvl="4" indent="-342900">
              <a:lnSpc>
                <a:spcPct val="110000"/>
              </a:lnSpc>
              <a:spcAft>
                <a:spcPts val="600"/>
              </a:spcAft>
              <a:buAutoNum type="arabicParenR"/>
            </a:pPr>
            <a:r>
              <a:rPr lang="en-GB" dirty="0">
                <a:solidFill>
                  <a:schemeClr val="tx1"/>
                </a:solidFill>
              </a:rPr>
              <a:t>Energy audit plan</a:t>
            </a:r>
          </a:p>
          <a:p>
            <a:pPr marL="342900" lvl="4" indent="-342900">
              <a:lnSpc>
                <a:spcPct val="110000"/>
              </a:lnSpc>
              <a:spcAft>
                <a:spcPts val="600"/>
              </a:spcAft>
              <a:buAutoNum type="arabicParenR"/>
            </a:pPr>
            <a:r>
              <a:rPr lang="en-GB" dirty="0">
                <a:solidFill>
                  <a:schemeClr val="tx1"/>
                </a:solidFill>
              </a:rPr>
              <a:t>Data collection and desktop analysis</a:t>
            </a:r>
          </a:p>
          <a:p>
            <a:pPr marL="342900" lvl="4" indent="-342900">
              <a:lnSpc>
                <a:spcPct val="110000"/>
              </a:lnSpc>
              <a:spcAft>
                <a:spcPts val="600"/>
              </a:spcAft>
              <a:buAutoNum type="arabicParenR"/>
            </a:pPr>
            <a:r>
              <a:rPr lang="en-GB" dirty="0">
                <a:solidFill>
                  <a:schemeClr val="tx1"/>
                </a:solidFill>
              </a:rPr>
              <a:t>Site visit</a:t>
            </a:r>
          </a:p>
          <a:p>
            <a:pPr marL="342900" lvl="4" indent="-342900">
              <a:lnSpc>
                <a:spcPct val="110000"/>
              </a:lnSpc>
              <a:spcAft>
                <a:spcPts val="600"/>
              </a:spcAft>
              <a:buAutoNum type="arabicParenR"/>
            </a:pPr>
            <a:r>
              <a:rPr lang="en-GB" dirty="0">
                <a:solidFill>
                  <a:schemeClr val="tx1"/>
                </a:solidFill>
              </a:rPr>
              <a:t>Site visit findings</a:t>
            </a:r>
          </a:p>
          <a:p>
            <a:pPr marL="342900" lvl="4" indent="-342900">
              <a:lnSpc>
                <a:spcPct val="110000"/>
              </a:lnSpc>
              <a:spcAft>
                <a:spcPts val="600"/>
              </a:spcAft>
              <a:buAutoNum type="arabicParenR"/>
            </a:pPr>
            <a:r>
              <a:rPr lang="en-GB" dirty="0">
                <a:solidFill>
                  <a:schemeClr val="tx1"/>
                </a:solidFill>
              </a:rPr>
              <a:t>Data analysis</a:t>
            </a:r>
          </a:p>
          <a:p>
            <a:pPr marL="342900" lvl="4" indent="-342900">
              <a:lnSpc>
                <a:spcPct val="110000"/>
              </a:lnSpc>
              <a:spcAft>
                <a:spcPts val="600"/>
              </a:spcAft>
              <a:buAutoNum type="arabicParenR"/>
            </a:pPr>
            <a:r>
              <a:rPr lang="en-GB" dirty="0">
                <a:solidFill>
                  <a:schemeClr val="tx1"/>
                </a:solidFill>
              </a:rPr>
              <a:t>Initial recommendations</a:t>
            </a:r>
          </a:p>
          <a:p>
            <a:pPr marL="342900" lvl="4" indent="-342900">
              <a:lnSpc>
                <a:spcPct val="110000"/>
              </a:lnSpc>
              <a:spcAft>
                <a:spcPts val="600"/>
              </a:spcAft>
              <a:buAutoNum type="arabicParenR"/>
            </a:pPr>
            <a:r>
              <a:rPr lang="en-GB" dirty="0">
                <a:solidFill>
                  <a:schemeClr val="tx1"/>
                </a:solidFill>
              </a:rPr>
              <a:t>Conclusion</a:t>
            </a:r>
          </a:p>
          <a:p>
            <a:pPr lvl="4">
              <a:lnSpc>
                <a:spcPct val="110000"/>
              </a:lnSpc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Questions</a:t>
            </a:r>
          </a:p>
          <a:p>
            <a:pPr lvl="4">
              <a:lnSpc>
                <a:spcPct val="110000"/>
              </a:lnSpc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10)  References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A266D26-B6F1-4D51-9F3D-880370B74C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5536" y="1460323"/>
            <a:ext cx="4789158" cy="2394579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5100B02-2834-4C93-8C10-6106B6F583B5}"/>
              </a:ext>
            </a:extLst>
          </p:cNvPr>
          <p:cNvSpPr txBox="1"/>
          <p:nvPr/>
        </p:nvSpPr>
        <p:spPr>
          <a:xfrm>
            <a:off x="7077307" y="3854902"/>
            <a:ext cx="184738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Source: www.Xenius.com (2023)</a:t>
            </a:r>
          </a:p>
        </p:txBody>
      </p:sp>
    </p:spTree>
    <p:extLst>
      <p:ext uri="{BB962C8B-B14F-4D97-AF65-F5344CB8AC3E}">
        <p14:creationId xmlns:p14="http://schemas.microsoft.com/office/powerpoint/2010/main" val="45573095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8078410-9E56-4B18-AC5A-F5CC650E4407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40000"/>
          </a:blip>
          <a:stretch>
            <a:fillRect/>
          </a:stretch>
        </p:blipFill>
        <p:spPr>
          <a:xfrm>
            <a:off x="0" y="5999"/>
            <a:ext cx="9154838" cy="5137501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859BB911-967C-409C-B6DD-55A0E3CB6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9143999" cy="527824"/>
          </a:xfrm>
        </p:spPr>
        <p:txBody>
          <a:bodyPr/>
          <a:lstStyle/>
          <a:p>
            <a:r>
              <a:rPr lang="en-GB" sz="2000" dirty="0">
                <a:latin typeface="+mn-lt"/>
              </a:rPr>
              <a:t>1) Case Study – Julian Hodge Building</a:t>
            </a:r>
            <a:br>
              <a:rPr lang="en-GB" sz="1800" dirty="0"/>
            </a:br>
            <a:endParaRPr lang="nl-NL" sz="180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A9DA35E-AAB6-4D9F-BDAE-E4248FD579A1}"/>
              </a:ext>
            </a:extLst>
          </p:cNvPr>
          <p:cNvSpPr>
            <a:spLocks noGrp="1"/>
          </p:cNvSpPr>
          <p:nvPr>
            <p:custDataLst>
              <p:tags r:id="rId1"/>
            </p:custDataLst>
          </p:nvPr>
        </p:nvSpPr>
        <p:spPr bwMode="auto">
          <a:xfrm>
            <a:off x="4394926" y="2125131"/>
            <a:ext cx="263129" cy="15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ctr" anchorCtr="0">
            <a:noAutofit/>
          </a:bodyPr>
          <a:lstStyle>
            <a:lvl1pPr marL="239178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6239" indent="-237061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5415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3124" indent="-35770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867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ct val="0"/>
              </a:spcAft>
              <a:buNone/>
            </a:pPr>
            <a:endParaRPr lang="nl-NL" sz="825" b="1" dirty="0">
              <a:sym typeface="+mn-lt"/>
            </a:endParaRP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F05860D2-1A54-40E2-8A2A-4F87ED84072E}"/>
              </a:ext>
            </a:extLst>
          </p:cNvPr>
          <p:cNvSpPr>
            <a:spLocks noGrp="1"/>
          </p:cNvSpPr>
          <p:nvPr>
            <p:custDataLst>
              <p:tags r:id="rId2"/>
            </p:custDataLst>
          </p:nvPr>
        </p:nvSpPr>
        <p:spPr bwMode="auto">
          <a:xfrm>
            <a:off x="4394928" y="2864529"/>
            <a:ext cx="251222" cy="15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ctr" anchorCtr="0">
            <a:noAutofit/>
          </a:bodyPr>
          <a:lstStyle>
            <a:lvl1pPr marL="239178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6239" indent="-237061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5415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3124" indent="-35770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867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ct val="0"/>
              </a:spcAft>
              <a:buNone/>
            </a:pPr>
            <a:endParaRPr lang="nl-NL" sz="825" b="1" dirty="0">
              <a:sym typeface="+mn-lt"/>
            </a:endParaRP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73ACAD45-3454-44BA-97FF-E8C828A27F41}"/>
              </a:ext>
            </a:extLst>
          </p:cNvPr>
          <p:cNvSpPr>
            <a:spLocks noGrp="1"/>
          </p:cNvSpPr>
          <p:nvPr>
            <p:custDataLst>
              <p:tags r:id="rId3"/>
            </p:custDataLst>
          </p:nvPr>
        </p:nvSpPr>
        <p:spPr bwMode="auto">
          <a:xfrm>
            <a:off x="4394926" y="3356754"/>
            <a:ext cx="438150" cy="15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ctr" anchorCtr="0">
            <a:noAutofit/>
          </a:bodyPr>
          <a:lstStyle>
            <a:lvl1pPr marL="239178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6239" indent="-237061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5415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3124" indent="-35770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867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ct val="0"/>
              </a:spcAft>
              <a:buNone/>
            </a:pPr>
            <a:endParaRPr lang="nl-NL" sz="825" b="1" dirty="0">
              <a:sym typeface="+mn-lt"/>
            </a:endParaRP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FFB6E1DF-868D-459F-BB1F-CA1FBDF431DB}"/>
              </a:ext>
            </a:extLst>
          </p:cNvPr>
          <p:cNvSpPr>
            <a:spLocks noGrp="1"/>
          </p:cNvSpPr>
          <p:nvPr>
            <p:custDataLst>
              <p:tags r:id="rId4"/>
            </p:custDataLst>
          </p:nvPr>
        </p:nvSpPr>
        <p:spPr bwMode="auto">
          <a:xfrm>
            <a:off x="4394928" y="3106202"/>
            <a:ext cx="840581" cy="15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ctr" anchorCtr="0">
            <a:noAutofit/>
          </a:bodyPr>
          <a:lstStyle>
            <a:lvl1pPr marL="239178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6239" indent="-237061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5415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3124" indent="-35770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867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ct val="0"/>
              </a:spcAft>
              <a:buNone/>
            </a:pPr>
            <a:endParaRPr lang="nl-NL" sz="825" b="1" dirty="0">
              <a:sym typeface="+mn-lt"/>
            </a:endParaRP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6FD7B3AC-DB19-41B4-A461-D791A95287F5}"/>
              </a:ext>
            </a:extLst>
          </p:cNvPr>
          <p:cNvSpPr>
            <a:spLocks noGrp="1"/>
          </p:cNvSpPr>
          <p:nvPr>
            <p:custDataLst>
              <p:tags r:id="rId5"/>
            </p:custDataLst>
          </p:nvPr>
        </p:nvSpPr>
        <p:spPr bwMode="auto">
          <a:xfrm>
            <a:off x="4394928" y="2618172"/>
            <a:ext cx="222647" cy="15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ctr" anchorCtr="0">
            <a:noAutofit/>
          </a:bodyPr>
          <a:lstStyle>
            <a:lvl1pPr marL="239178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6239" indent="-237061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5415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3124" indent="-35770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867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ct val="0"/>
              </a:spcAft>
              <a:buNone/>
            </a:pPr>
            <a:endParaRPr lang="nl-NL" sz="825" b="1" dirty="0">
              <a:sym typeface="+mn-lt"/>
            </a:endParaRPr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54CB4D2D-1A14-4F81-B406-466A89B4B350}"/>
              </a:ext>
            </a:extLst>
          </p:cNvPr>
          <p:cNvSpPr>
            <a:spLocks noGrp="1"/>
          </p:cNvSpPr>
          <p:nvPr>
            <p:custDataLst>
              <p:tags r:id="rId6"/>
            </p:custDataLst>
          </p:nvPr>
        </p:nvSpPr>
        <p:spPr bwMode="auto">
          <a:xfrm>
            <a:off x="4395625" y="2371815"/>
            <a:ext cx="152400" cy="15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ctr" anchorCtr="0">
            <a:noAutofit/>
          </a:bodyPr>
          <a:lstStyle>
            <a:lvl1pPr marL="239178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6239" indent="-237061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5415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3124" indent="-35770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867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ct val="0"/>
              </a:spcAft>
              <a:buNone/>
            </a:pPr>
            <a:endParaRPr lang="nl-NL" sz="825" b="1" dirty="0">
              <a:sym typeface="+mn-lt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07B3E2C-91E5-48CD-9CF9-B608DACE0E0D}"/>
              </a:ext>
            </a:extLst>
          </p:cNvPr>
          <p:cNvSpPr txBox="1"/>
          <p:nvPr/>
        </p:nvSpPr>
        <p:spPr>
          <a:xfrm>
            <a:off x="1" y="570430"/>
            <a:ext cx="9143999" cy="48782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/>
              <a:t>Address:	Column Drive, Cardiff, South Wales, CF10 3EU</a:t>
            </a:r>
          </a:p>
          <a:p>
            <a:endParaRPr lang="en-GB" sz="1200" b="1" dirty="0"/>
          </a:p>
          <a:p>
            <a:r>
              <a:rPr lang="en-GB" sz="1200" b="1" dirty="0"/>
              <a:t>Building:	Area circa 3700 m2</a:t>
            </a:r>
          </a:p>
          <a:p>
            <a:r>
              <a:rPr lang="en-GB" sz="1200" b="1" dirty="0"/>
              <a:t>	Original building was built circa 1980</a:t>
            </a:r>
          </a:p>
          <a:p>
            <a:r>
              <a:rPr lang="en-GB" sz="1200" b="1" dirty="0"/>
              <a:t>	“New” 3 story extension built 2001</a:t>
            </a:r>
          </a:p>
          <a:p>
            <a:endParaRPr lang="en-GB" sz="1200" b="1" dirty="0"/>
          </a:p>
          <a:p>
            <a:r>
              <a:rPr lang="en-GB" sz="1200" b="1" dirty="0"/>
              <a:t>Facilities:	Lecture theatre (460 people)</a:t>
            </a:r>
          </a:p>
          <a:p>
            <a:r>
              <a:rPr lang="en-GB" sz="1200" b="1" dirty="0"/>
              <a:t>	IT suites (100 people)</a:t>
            </a:r>
          </a:p>
          <a:p>
            <a:r>
              <a:rPr lang="en-GB" sz="1200" b="1" dirty="0"/>
              <a:t>	Lecture rooms</a:t>
            </a:r>
          </a:p>
          <a:p>
            <a:r>
              <a:rPr lang="en-GB" sz="1200" b="1" dirty="0"/>
              <a:t>	Canteen</a:t>
            </a:r>
          </a:p>
          <a:p>
            <a:r>
              <a:rPr lang="en-GB" sz="1200" b="1" dirty="0"/>
              <a:t>	Offices – mix of open plan and single offices</a:t>
            </a:r>
          </a:p>
          <a:p>
            <a:r>
              <a:rPr lang="en-GB" sz="1200" b="1" dirty="0"/>
              <a:t>	Lift to all floors</a:t>
            </a:r>
          </a:p>
          <a:p>
            <a:r>
              <a:rPr lang="en-GB" sz="1200" b="1" dirty="0"/>
              <a:t>	Wheelchair accessible</a:t>
            </a:r>
          </a:p>
          <a:p>
            <a:endParaRPr lang="en-GB" sz="1200" b="1" dirty="0"/>
          </a:p>
          <a:p>
            <a:r>
              <a:rPr lang="en-GB" sz="1200" b="1" dirty="0"/>
              <a:t>Faculty:	Open to all schools</a:t>
            </a:r>
          </a:p>
          <a:p>
            <a:endParaRPr lang="en-GB" sz="1200" b="1" dirty="0"/>
          </a:p>
          <a:p>
            <a:r>
              <a:rPr lang="en-GB" sz="1200" b="1" dirty="0"/>
              <a:t>Hours:	Open 	Mon – Fri 	24 hours</a:t>
            </a:r>
          </a:p>
          <a:p>
            <a:r>
              <a:rPr lang="en-GB" sz="1200" b="1" dirty="0"/>
              <a:t>	Closed	Sat &amp; Sun</a:t>
            </a:r>
          </a:p>
          <a:p>
            <a:endParaRPr lang="en-GB" sz="1200" b="1" dirty="0"/>
          </a:p>
          <a:p>
            <a:r>
              <a:rPr lang="en-GB" sz="1200" b="1" dirty="0"/>
              <a:t>Services:	2 x Gas Supplies</a:t>
            </a:r>
          </a:p>
          <a:p>
            <a:r>
              <a:rPr lang="en-GB" sz="1200" b="1" dirty="0"/>
              <a:t>	1 x Electrical supply</a:t>
            </a:r>
          </a:p>
          <a:p>
            <a:r>
              <a:rPr lang="en-GB" sz="1200" b="1" dirty="0"/>
              <a:t>	Original building is typically a wet system </a:t>
            </a:r>
          </a:p>
          <a:p>
            <a:r>
              <a:rPr lang="en-GB" sz="1200" b="1" dirty="0"/>
              <a:t>	New extension is typically a dry air system (Displacement ventilation strategy)</a:t>
            </a:r>
          </a:p>
          <a:p>
            <a:r>
              <a:rPr lang="en-GB" sz="1200" b="1" dirty="0"/>
              <a:t>	</a:t>
            </a:r>
          </a:p>
          <a:p>
            <a:endParaRPr lang="en-GB" sz="12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998118244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6E725BE-C3F0-408E-AD06-FF1B31551C8A}"/>
              </a:ext>
            </a:extLst>
          </p:cNvPr>
          <p:cNvSpPr txBox="1"/>
          <p:nvPr/>
        </p:nvSpPr>
        <p:spPr>
          <a:xfrm>
            <a:off x="0" y="517618"/>
            <a:ext cx="60579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effectLst/>
                <a:latin typeface="Arial" panose="020B0604020202020204" pitchFamily="34" charset="0"/>
              </a:rPr>
              <a:t>“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Energy Audits and </a:t>
            </a:r>
            <a:r>
              <a:rPr lang="en-GB" sz="1400" i="1" dirty="0">
                <a:latin typeface="Arial" panose="020B0604020202020204" pitchFamily="34" charset="0"/>
              </a:rPr>
              <a:t>s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urveys are investigations of site energy use, aimed at identifying measures for cost savings, energy savings and reductions in environmental emissions.”</a:t>
            </a:r>
            <a:endParaRPr lang="en-GB" sz="1400" b="0" i="1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pPr algn="r"/>
            <a:r>
              <a:rPr lang="en-GB" sz="900" dirty="0"/>
              <a:t>CIBSE (2012)</a:t>
            </a:r>
          </a:p>
          <a:p>
            <a:endParaRPr lang="en-GB" sz="1200" dirty="0"/>
          </a:p>
          <a:p>
            <a:r>
              <a:rPr lang="en-GB" sz="1400" dirty="0"/>
              <a:t>There are numerous definitions of energy audit, with the same principles:-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Follow a process or system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Conduct surveys.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Analyse the data and develop actions.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Implement solutions to reduce energy.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Do not negatively affect the output.</a:t>
            </a:r>
          </a:p>
          <a:p>
            <a:endParaRPr lang="en-GB" sz="1400" dirty="0"/>
          </a:p>
          <a:p>
            <a:r>
              <a:rPr lang="en-US" sz="1400" dirty="0"/>
              <a:t>ISO 15001 focuses on energy management and the planning process with one of the key primary objectives being continuous improvement.</a:t>
            </a:r>
          </a:p>
          <a:p>
            <a:endParaRPr lang="en-GB" sz="1400" dirty="0"/>
          </a:p>
          <a:p>
            <a:r>
              <a:rPr lang="en-GB" sz="1400" dirty="0"/>
              <a:t>Moen &amp; Norman (2009) suggest that Deming’s PDCA cycle is a widely used continuous improvement management technique. The key elements of an energy audit have been transposed into the PDCA cycle to demonstrate how they complement each other.</a:t>
            </a:r>
            <a:r>
              <a:rPr lang="en-US" sz="1100" i="1" dirty="0"/>
              <a:t>	 		</a:t>
            </a:r>
            <a:endParaRPr lang="en-GB" sz="1100" i="1" dirty="0"/>
          </a:p>
        </p:txBody>
      </p:sp>
      <p:graphicFrame>
        <p:nvGraphicFramePr>
          <p:cNvPr id="5" name="Object 4" hidden="1">
            <a:extLst>
              <a:ext uri="{FF2B5EF4-FFF2-40B4-BE49-F238E27FC236}">
                <a16:creationId xmlns:a16="http://schemas.microsoft.com/office/drawing/2014/main" id="{E3804443-8694-4CA7-AE3D-2FD7B2B7C426}"/>
              </a:ext>
            </a:extLst>
          </p:cNvPr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1191" y="1191"/>
          <a:ext cx="1191" cy="11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think-cell Slide" r:id="rId12" imgW="421" imgH="420" progId="TCLayout.ActiveDocument.1">
                  <p:embed/>
                </p:oleObj>
              </mc:Choice>
              <mc:Fallback>
                <p:oleObj name="think-cell Slide" r:id="rId12" imgW="421" imgH="420" progId="TCLayout.ActiveDocument.1">
                  <p:embed/>
                  <p:pic>
                    <p:nvPicPr>
                      <p:cNvPr id="5" name="Object 4" hidden="1">
                        <a:extLst>
                          <a:ext uri="{FF2B5EF4-FFF2-40B4-BE49-F238E27FC236}">
                            <a16:creationId xmlns:a16="http://schemas.microsoft.com/office/drawing/2014/main" id="{E3804443-8694-4CA7-AE3D-2FD7B2B7C42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1191" y="1191"/>
                        <a:ext cx="1191" cy="119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Rectangle 1" hidden="1">
            <a:extLst>
              <a:ext uri="{FF2B5EF4-FFF2-40B4-BE49-F238E27FC236}">
                <a16:creationId xmlns:a16="http://schemas.microsoft.com/office/drawing/2014/main" id="{C20E06AE-7617-4A43-A5D9-99E18EEE1907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0" y="0"/>
            <a:ext cx="119063" cy="119063"/>
          </a:xfrm>
          <a:prstGeom prst="rect">
            <a:avLst/>
          </a:prstGeom>
          <a:solidFill>
            <a:srgbClr val="3D7EDB"/>
          </a:solidFill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endParaRPr lang="nl-NL" sz="825" b="1" dirty="0">
              <a:solidFill>
                <a:schemeClr val="bg1"/>
              </a:solidFill>
              <a:sym typeface="+mn-lt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96CDEA7-5E13-4172-A27E-8EC256E75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185317" cy="483581"/>
          </a:xfrm>
        </p:spPr>
        <p:txBody>
          <a:bodyPr/>
          <a:lstStyle/>
          <a:p>
            <a:r>
              <a:rPr lang="en-GB" sz="2000" dirty="0">
                <a:latin typeface="+mn-lt"/>
              </a:rPr>
              <a:t>2) What are Energy Audits</a:t>
            </a:r>
            <a:endParaRPr lang="nl-NL" sz="2000" dirty="0">
              <a:latin typeface="+mn-lt"/>
            </a:endParaRP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C61EBEBE-567B-4547-9C53-6C54A97B82CA}"/>
              </a:ext>
            </a:extLst>
          </p:cNvPr>
          <p:cNvSpPr>
            <a:spLocks noGrp="1"/>
          </p:cNvSpPr>
          <p:nvPr>
            <p:custDataLst>
              <p:tags r:id="rId3"/>
            </p:custDataLst>
          </p:nvPr>
        </p:nvSpPr>
        <p:spPr bwMode="auto">
          <a:xfrm>
            <a:off x="3945732" y="1463279"/>
            <a:ext cx="1003697" cy="15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ctr" anchorCtr="0">
            <a:noAutofit/>
          </a:bodyPr>
          <a:lstStyle>
            <a:lvl1pPr marL="239178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6239" indent="-237061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5415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3124" indent="-35770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867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ct val="0"/>
              </a:spcAft>
              <a:buNone/>
            </a:pPr>
            <a:endParaRPr lang="nl-NL" sz="825" b="1" dirty="0"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9428F758-0E25-4D97-82C4-7333F64FAC94}"/>
              </a:ext>
            </a:extLst>
          </p:cNvPr>
          <p:cNvSpPr>
            <a:spLocks noGrp="1"/>
          </p:cNvSpPr>
          <p:nvPr>
            <p:custDataLst>
              <p:tags r:id="rId4"/>
            </p:custDataLst>
          </p:nvPr>
        </p:nvSpPr>
        <p:spPr bwMode="auto">
          <a:xfrm>
            <a:off x="3945731" y="2031207"/>
            <a:ext cx="1009650" cy="15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ctr" anchorCtr="0">
            <a:noAutofit/>
          </a:bodyPr>
          <a:lstStyle>
            <a:lvl1pPr marL="239178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6239" indent="-237061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5415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3124" indent="-35770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867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ct val="0"/>
              </a:spcAft>
              <a:buNone/>
            </a:pPr>
            <a:endParaRPr lang="nl-NL" sz="825" b="1" dirty="0">
              <a:sym typeface="+mn-lt"/>
            </a:endParaRP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304F9B5F-A283-4517-974A-2F77C96B0C4B}"/>
              </a:ext>
            </a:extLst>
          </p:cNvPr>
          <p:cNvSpPr>
            <a:spLocks noGrp="1"/>
          </p:cNvSpPr>
          <p:nvPr>
            <p:custDataLst>
              <p:tags r:id="rId5"/>
            </p:custDataLst>
          </p:nvPr>
        </p:nvSpPr>
        <p:spPr bwMode="auto">
          <a:xfrm>
            <a:off x="3945731" y="1652588"/>
            <a:ext cx="1353741" cy="15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ctr" anchorCtr="0">
            <a:noAutofit/>
          </a:bodyPr>
          <a:lstStyle>
            <a:lvl1pPr marL="239178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6239" indent="-237061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5415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3124" indent="-35770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867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ct val="0"/>
              </a:spcAft>
              <a:buNone/>
            </a:pPr>
            <a:endParaRPr lang="nl-NL" sz="825" b="1" dirty="0">
              <a:sym typeface="+mn-lt"/>
            </a:endParaRP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3EB34373-1B1F-445B-9CC5-E7F4CF6E7D45}"/>
              </a:ext>
            </a:extLst>
          </p:cNvPr>
          <p:cNvSpPr>
            <a:spLocks noGrp="1"/>
          </p:cNvSpPr>
          <p:nvPr>
            <p:custDataLst>
              <p:tags r:id="rId6"/>
            </p:custDataLst>
          </p:nvPr>
        </p:nvSpPr>
        <p:spPr bwMode="auto">
          <a:xfrm>
            <a:off x="3945731" y="2220516"/>
            <a:ext cx="758429" cy="15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ctr" anchorCtr="0">
            <a:noAutofit/>
          </a:bodyPr>
          <a:lstStyle>
            <a:lvl1pPr marL="239178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6239" indent="-237061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5415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3124" indent="-35770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867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ct val="0"/>
              </a:spcAft>
              <a:buNone/>
            </a:pPr>
            <a:endParaRPr lang="nl-NL" sz="825" b="1" dirty="0">
              <a:sym typeface="+mn-lt"/>
            </a:endParaRP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E146EEB-F77C-49D0-B704-98711262E938}"/>
              </a:ext>
            </a:extLst>
          </p:cNvPr>
          <p:cNvSpPr>
            <a:spLocks noGrp="1"/>
          </p:cNvSpPr>
          <p:nvPr>
            <p:custDataLst>
              <p:tags r:id="rId7"/>
            </p:custDataLst>
          </p:nvPr>
        </p:nvSpPr>
        <p:spPr bwMode="auto">
          <a:xfrm>
            <a:off x="3945732" y="1841898"/>
            <a:ext cx="1593056" cy="15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ctr" anchorCtr="0">
            <a:noAutofit/>
          </a:bodyPr>
          <a:lstStyle>
            <a:lvl1pPr marL="239178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6239" indent="-237061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5415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3124" indent="-35770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867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ct val="0"/>
              </a:spcAft>
              <a:buNone/>
            </a:pPr>
            <a:endParaRPr lang="nl-NL" sz="825" b="1" dirty="0">
              <a:sym typeface="+mn-lt"/>
            </a:endParaRP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6C672193-6B77-424D-A68C-A02C6A644AEE}"/>
              </a:ext>
            </a:extLst>
          </p:cNvPr>
          <p:cNvSpPr>
            <a:spLocks noGrp="1"/>
          </p:cNvSpPr>
          <p:nvPr>
            <p:custDataLst>
              <p:tags r:id="rId8"/>
            </p:custDataLst>
          </p:nvPr>
        </p:nvSpPr>
        <p:spPr bwMode="auto">
          <a:xfrm>
            <a:off x="3945731" y="2599135"/>
            <a:ext cx="967979" cy="15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ctr" anchorCtr="0">
            <a:noAutofit/>
          </a:bodyPr>
          <a:lstStyle>
            <a:lvl1pPr marL="239178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6239" indent="-237061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5415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3124" indent="-35770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867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ct val="0"/>
              </a:spcAft>
              <a:buNone/>
            </a:pPr>
            <a:endParaRPr lang="nl-NL" sz="825" b="1" dirty="0">
              <a:sym typeface="+mn-lt"/>
            </a:endParaRPr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90996C04-AE5C-4F01-ACB9-901131E8B61F}"/>
              </a:ext>
            </a:extLst>
          </p:cNvPr>
          <p:cNvSpPr>
            <a:spLocks noGrp="1"/>
          </p:cNvSpPr>
          <p:nvPr>
            <p:custDataLst>
              <p:tags r:id="rId9"/>
            </p:custDataLst>
          </p:nvPr>
        </p:nvSpPr>
        <p:spPr bwMode="auto">
          <a:xfrm>
            <a:off x="3945732" y="2788444"/>
            <a:ext cx="1126331" cy="15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ctr" anchorCtr="0">
            <a:noAutofit/>
          </a:bodyPr>
          <a:lstStyle>
            <a:lvl1pPr marL="239178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6239" indent="-237061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5415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3124" indent="-35770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867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ct val="0"/>
              </a:spcAft>
              <a:buNone/>
            </a:pPr>
            <a:endParaRPr lang="nl-NL" sz="825" b="1" dirty="0">
              <a:sym typeface="+mn-lt"/>
            </a:endParaRP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5A34468B-91C2-41FA-8EF2-C7C6841D08CA}"/>
              </a:ext>
            </a:extLst>
          </p:cNvPr>
          <p:cNvSpPr>
            <a:spLocks noGrp="1"/>
          </p:cNvSpPr>
          <p:nvPr>
            <p:custDataLst>
              <p:tags r:id="rId10"/>
            </p:custDataLst>
          </p:nvPr>
        </p:nvSpPr>
        <p:spPr bwMode="auto">
          <a:xfrm>
            <a:off x="3945731" y="2977754"/>
            <a:ext cx="987029" cy="15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ctr" anchorCtr="0">
            <a:noAutofit/>
          </a:bodyPr>
          <a:lstStyle>
            <a:lvl1pPr marL="239178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6239" indent="-237061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15415" indent="-23917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3124" indent="-357708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8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17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867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ct val="0"/>
              </a:spcAft>
              <a:buNone/>
            </a:pPr>
            <a:endParaRPr lang="nl-NL" sz="825" b="1" dirty="0">
              <a:sym typeface="+mn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69B83A0-24E3-427A-8A77-1BD3114A03E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07491" y="6522"/>
            <a:ext cx="2440120" cy="236520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FD6688D-DD9E-46D7-A74F-36E1D821DBDF}"/>
              </a:ext>
            </a:extLst>
          </p:cNvPr>
          <p:cNvSpPr txBox="1"/>
          <p:nvPr/>
        </p:nvSpPr>
        <p:spPr>
          <a:xfrm>
            <a:off x="7203687" y="2296121"/>
            <a:ext cx="20964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Source: www.Localazy.com (2023)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AF00B5-86AB-47DD-974A-FBD602C56E3E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057900" y="2616570"/>
            <a:ext cx="3086100" cy="216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160668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E465553-5D72-4BA5-B3B8-799517FBEA55}"/>
              </a:ext>
            </a:extLst>
          </p:cNvPr>
          <p:cNvSpPr txBox="1"/>
          <p:nvPr/>
        </p:nvSpPr>
        <p:spPr>
          <a:xfrm>
            <a:off x="29733" y="396575"/>
            <a:ext cx="6229815" cy="38010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effectLst/>
              </a:rPr>
              <a:t>“</a:t>
            </a:r>
            <a:r>
              <a:rPr lang="en-GB" sz="1400" b="0" i="1" dirty="0">
                <a:effectLst/>
              </a:rPr>
              <a:t>A </a:t>
            </a:r>
            <a:r>
              <a:rPr lang="en-GB" sz="1400" i="1" dirty="0">
                <a:effectLst/>
              </a:rPr>
              <a:t>plan</a:t>
            </a:r>
            <a:r>
              <a:rPr lang="en-GB" sz="1400" b="0" i="1" dirty="0">
                <a:effectLst/>
              </a:rPr>
              <a:t> is a method of </a:t>
            </a:r>
            <a:r>
              <a:rPr lang="en-GB" sz="1400" b="0" i="1" u="none" strike="noStrike" dirty="0">
                <a:effectLst/>
              </a:rPr>
              <a:t>achieving</a:t>
            </a:r>
            <a:r>
              <a:rPr lang="en-GB" sz="1400" b="0" i="1" dirty="0">
                <a:effectLst/>
              </a:rPr>
              <a:t> something that you have worked out in detail </a:t>
            </a:r>
            <a:r>
              <a:rPr lang="en-GB" sz="1400" b="0" i="1" u="none" strike="noStrike" dirty="0">
                <a:effectLst/>
              </a:rPr>
              <a:t>beforehand</a:t>
            </a:r>
            <a:r>
              <a:rPr lang="en-GB" sz="1400" b="0" i="0" dirty="0">
                <a:effectLst/>
              </a:rPr>
              <a:t>.”</a:t>
            </a:r>
          </a:p>
          <a:p>
            <a:pPr algn="r"/>
            <a:r>
              <a:rPr lang="en-GB" sz="900" dirty="0"/>
              <a:t>Collins (2023)</a:t>
            </a:r>
          </a:p>
          <a:p>
            <a:endParaRPr lang="en-GB" sz="1200" dirty="0"/>
          </a:p>
          <a:p>
            <a:r>
              <a:rPr lang="en-GB" sz="1400" b="0" i="0" dirty="0">
                <a:effectLst/>
              </a:rPr>
              <a:t>“</a:t>
            </a:r>
            <a:r>
              <a:rPr lang="en-GB" sz="1400" b="0" i="1" dirty="0">
                <a:effectLst/>
              </a:rPr>
              <a:t>A plan is</a:t>
            </a:r>
            <a:r>
              <a:rPr lang="en-GB" sz="1400" i="1" dirty="0">
                <a:effectLst/>
              </a:rPr>
              <a:t> typically any diagram or list of steps with details of timing and resources, used to achieve an objective to do something</a:t>
            </a:r>
            <a:r>
              <a:rPr lang="en-GB" sz="1400" i="0" dirty="0">
                <a:effectLst/>
              </a:rPr>
              <a:t>.”</a:t>
            </a:r>
          </a:p>
          <a:p>
            <a:pPr algn="r"/>
            <a:r>
              <a:rPr lang="en-GB" sz="900" dirty="0"/>
              <a:t>Wikipedia (2023)</a:t>
            </a:r>
          </a:p>
          <a:p>
            <a:endParaRPr lang="en-GB" sz="1200" dirty="0"/>
          </a:p>
          <a:p>
            <a:r>
              <a:rPr lang="en-GB" sz="1400" dirty="0"/>
              <a:t>Both definitions provide key aspects of a good plan including what needs to be achieved, by who, when and created in advance. A plan cannot be created after an event, this is simply an evaluation of what was done.</a:t>
            </a:r>
          </a:p>
          <a:p>
            <a:endParaRPr lang="en-GB" sz="1400" dirty="0"/>
          </a:p>
          <a:p>
            <a:r>
              <a:rPr lang="en-GB" sz="1400" dirty="0"/>
              <a:t>There are numerous approaches to carrying out energy audits, The plan created for this report utilises both the PDCA and CIBSE (2012) guide F (Table 18.2) approach.</a:t>
            </a:r>
          </a:p>
          <a:p>
            <a:endParaRPr lang="en-GB" sz="12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5FAD22B3-BC2E-4075-AFB0-E6435F0C1156}"/>
              </a:ext>
            </a:extLst>
          </p:cNvPr>
          <p:cNvSpPr/>
          <p:nvPr/>
        </p:nvSpPr>
        <p:spPr>
          <a:xfrm>
            <a:off x="1018478" y="3418620"/>
            <a:ext cx="2899317" cy="1579756"/>
          </a:xfrm>
          <a:prstGeom prst="cloud">
            <a:avLst/>
          </a:prstGeom>
          <a:solidFill>
            <a:srgbClr val="92D050"/>
          </a:solidFill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“Plans are of little importance, but planning is essential</a:t>
            </a:r>
            <a:r>
              <a:rPr lang="en-US" altLang="en-US" sz="1400" dirty="0">
                <a:solidFill>
                  <a:srgbClr val="2021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0000"/>
              </a:lnSpc>
            </a:pPr>
            <a:r>
              <a:rPr lang="en-US" sz="1100" dirty="0">
                <a:solidFill>
                  <a:srgbClr val="2021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Winston Churchill</a:t>
            </a:r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8FE4EE62-829A-4593-8A4C-E34FAE388C30}"/>
              </a:ext>
            </a:extLst>
          </p:cNvPr>
          <p:cNvSpPr/>
          <p:nvPr/>
        </p:nvSpPr>
        <p:spPr>
          <a:xfrm>
            <a:off x="5039606" y="3315740"/>
            <a:ext cx="3212296" cy="1579756"/>
          </a:xfrm>
          <a:prstGeom prst="cloud">
            <a:avLst/>
          </a:prstGeom>
          <a:solidFill>
            <a:srgbClr val="92D050"/>
          </a:solidFill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1400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“No battle plan survives contact with the enemy”</a:t>
            </a:r>
          </a:p>
          <a:p>
            <a:pPr algn="ctr">
              <a:lnSpc>
                <a:spcPct val="100000"/>
              </a:lnSpc>
            </a:pPr>
            <a:r>
              <a:rPr lang="en-US" sz="1100" i="1" dirty="0">
                <a:solidFill>
                  <a:srgbClr val="2021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Helmuth von Moltke the elder</a:t>
            </a:r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9CE631-C6BE-45B1-AC65-980C9B87B9B7}"/>
              </a:ext>
            </a:extLst>
          </p:cNvPr>
          <p:cNvSpPr txBox="1"/>
          <p:nvPr/>
        </p:nvSpPr>
        <p:spPr>
          <a:xfrm>
            <a:off x="7203687" y="2296121"/>
            <a:ext cx="20964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Source: www.enerixone.com (2023)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A48E61-3F28-46E9-8979-EDE8DCA16DD7}"/>
              </a:ext>
            </a:extLst>
          </p:cNvPr>
          <p:cNvSpPr txBox="1"/>
          <p:nvPr/>
        </p:nvSpPr>
        <p:spPr>
          <a:xfrm>
            <a:off x="3418962" y="4686826"/>
            <a:ext cx="20964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Source: www.wikipedia.com (2023)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75DE625-20CF-4809-86F4-0F9D5E70FE5E}"/>
              </a:ext>
            </a:extLst>
          </p:cNvPr>
          <p:cNvSpPr txBox="1"/>
          <p:nvPr/>
        </p:nvSpPr>
        <p:spPr>
          <a:xfrm>
            <a:off x="7099611" y="4664664"/>
            <a:ext cx="20964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Source: www.wikipedia.com (2023)</a:t>
            </a:r>
          </a:p>
        </p:txBody>
      </p:sp>
      <p:sp>
        <p:nvSpPr>
          <p:cNvPr id="13" name="Title 3">
            <a:extLst>
              <a:ext uri="{FF2B5EF4-FFF2-40B4-BE49-F238E27FC236}">
                <a16:creationId xmlns:a16="http://schemas.microsoft.com/office/drawing/2014/main" id="{5A2CC0EC-0944-4194-9FE8-C932157361B8}"/>
              </a:ext>
            </a:extLst>
          </p:cNvPr>
          <p:cNvSpPr>
            <a:spLocks noGrp="1"/>
          </p:cNvSpPr>
          <p:nvPr/>
        </p:nvSpPr>
        <p:spPr bwMode="gray">
          <a:xfrm>
            <a:off x="0" y="-883"/>
            <a:ext cx="9144000" cy="386576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3) Energy Audit Plan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F80824F-8145-4DEE-88D9-62AC01C813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4313" y="396575"/>
            <a:ext cx="2542252" cy="245080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DFA7CBF-6B81-4B2E-B812-AD0E1A6CCD86}"/>
              </a:ext>
            </a:extLst>
          </p:cNvPr>
          <p:cNvSpPr txBox="1"/>
          <p:nvPr/>
        </p:nvSpPr>
        <p:spPr>
          <a:xfrm>
            <a:off x="7203687" y="2601123"/>
            <a:ext cx="20964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Source: www.enerixone.com (2023)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897E0EB-F842-43BE-B512-53A41C321568}"/>
              </a:ext>
            </a:extLst>
          </p:cNvPr>
          <p:cNvSpPr/>
          <p:nvPr/>
        </p:nvSpPr>
        <p:spPr>
          <a:xfrm>
            <a:off x="8573598" y="-178418"/>
            <a:ext cx="56137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</a:t>
            </a:r>
            <a:endParaRPr lang="en-US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00B0F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78850542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>
            <a:extLst>
              <a:ext uri="{FF2B5EF4-FFF2-40B4-BE49-F238E27FC236}">
                <a16:creationId xmlns:a16="http://schemas.microsoft.com/office/drawing/2014/main" id="{5A2CC0EC-0944-4194-9FE8-C932157361B8}"/>
              </a:ext>
            </a:extLst>
          </p:cNvPr>
          <p:cNvSpPr>
            <a:spLocks noGrp="1"/>
          </p:cNvSpPr>
          <p:nvPr/>
        </p:nvSpPr>
        <p:spPr bwMode="gray">
          <a:xfrm>
            <a:off x="7432" y="6972"/>
            <a:ext cx="9144000" cy="386576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3) Energy Audit Plan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35B308A-8286-4F3D-9C91-9BB1B1AC15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3701509"/>
              </p:ext>
            </p:extLst>
          </p:nvPr>
        </p:nvGraphicFramePr>
        <p:xfrm>
          <a:off x="7432" y="393548"/>
          <a:ext cx="9136567" cy="4742981"/>
        </p:xfrm>
        <a:graphic>
          <a:graphicData uri="http://schemas.openxmlformats.org/drawingml/2006/table">
            <a:tbl>
              <a:tblPr/>
              <a:tblGrid>
                <a:gridCol w="410168">
                  <a:extLst>
                    <a:ext uri="{9D8B030D-6E8A-4147-A177-3AD203B41FA5}">
                      <a16:colId xmlns:a16="http://schemas.microsoft.com/office/drawing/2014/main" val="4173576331"/>
                    </a:ext>
                  </a:extLst>
                </a:gridCol>
                <a:gridCol w="1362889">
                  <a:extLst>
                    <a:ext uri="{9D8B030D-6E8A-4147-A177-3AD203B41FA5}">
                      <a16:colId xmlns:a16="http://schemas.microsoft.com/office/drawing/2014/main" val="2735339718"/>
                    </a:ext>
                  </a:extLst>
                </a:gridCol>
                <a:gridCol w="696637">
                  <a:extLst>
                    <a:ext uri="{9D8B030D-6E8A-4147-A177-3AD203B41FA5}">
                      <a16:colId xmlns:a16="http://schemas.microsoft.com/office/drawing/2014/main" val="2347728009"/>
                    </a:ext>
                  </a:extLst>
                </a:gridCol>
                <a:gridCol w="1553868">
                  <a:extLst>
                    <a:ext uri="{9D8B030D-6E8A-4147-A177-3AD203B41FA5}">
                      <a16:colId xmlns:a16="http://schemas.microsoft.com/office/drawing/2014/main" val="153287850"/>
                    </a:ext>
                  </a:extLst>
                </a:gridCol>
                <a:gridCol w="3229266">
                  <a:extLst>
                    <a:ext uri="{9D8B030D-6E8A-4147-A177-3AD203B41FA5}">
                      <a16:colId xmlns:a16="http://schemas.microsoft.com/office/drawing/2014/main" val="4068325622"/>
                    </a:ext>
                  </a:extLst>
                </a:gridCol>
                <a:gridCol w="1883739">
                  <a:extLst>
                    <a:ext uri="{9D8B030D-6E8A-4147-A177-3AD203B41FA5}">
                      <a16:colId xmlns:a16="http://schemas.microsoft.com/office/drawing/2014/main" val="1803906453"/>
                    </a:ext>
                  </a:extLst>
                </a:gridCol>
              </a:tblGrid>
              <a:tr h="1910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1" i="0" u="none" strike="noStrike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Step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1" i="0" u="none" strike="noStrike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Task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1" i="0" u="none" strike="noStrike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Who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1" i="0" u="none" strike="noStrike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When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1" i="0" u="none" strike="noStrike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Why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1" i="0" u="none" strike="noStrike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Method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4519794"/>
                  </a:ext>
                </a:extLst>
              </a:tr>
              <a:tr h="320172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Create the plan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Surveyor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X – 7 days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t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To have a process to follow. 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To ensure the objective is met.</a:t>
                      </a:r>
                    </a:p>
                  </a:txBody>
                  <a:tcPr marL="3615" marR="3615" marT="3615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t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Excel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Project</a:t>
                      </a:r>
                    </a:p>
                  </a:txBody>
                  <a:tcPr marL="3615" marR="3615" marT="3615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1638643"/>
                  </a:ext>
                </a:extLst>
              </a:tr>
              <a:tr h="1096542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Desktop Analysis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Surveyor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X – 3 to 5 days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t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Collect data.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Benchmark.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Identify data discrepancies.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Identify areas to explore during site visit.</a:t>
                      </a:r>
                    </a:p>
                  </a:txBody>
                  <a:tcPr marL="3615" marR="3615" marT="3615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DEC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TM44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CIBSE guides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Meter data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Site schematics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Site floor plans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Internet searches</a:t>
                      </a:r>
                    </a:p>
                  </a:txBody>
                  <a:tcPr marL="3615" marR="3615" marT="3615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6382957"/>
                  </a:ext>
                </a:extLst>
              </a:tr>
              <a:tr h="940422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Site visit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Surveyor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Client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X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Collect further data.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Understand users issues.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Understand building layout.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Identify changes to drawings.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Clarify discrepancies.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Explore issues from desktop analysis.</a:t>
                      </a:r>
                    </a:p>
                  </a:txBody>
                  <a:tcPr marL="3615" marR="3615" marT="3615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fr-FR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Questions</a:t>
                      </a:r>
                      <a:br>
                        <a:rPr lang="fr-FR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fr-FR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Photographs</a:t>
                      </a:r>
                      <a:br>
                        <a:rPr lang="fr-FR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fr-FR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Observation</a:t>
                      </a:r>
                      <a:br>
                        <a:rPr lang="fr-FR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fr-FR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Survey</a:t>
                      </a:r>
                      <a:br>
                        <a:rPr lang="fr-FR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fr-FR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</a:t>
                      </a:r>
                      <a:r>
                        <a:rPr lang="fr-FR" sz="10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BMS images</a:t>
                      </a:r>
                      <a:endParaRPr lang="fr-FR" sz="1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615" marR="3615" marT="3615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7216745"/>
                  </a:ext>
                </a:extLst>
              </a:tr>
              <a:tr h="472063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4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Analyse data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Surveyor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X + 1 day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Understand where issues are.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Understand why issues are present.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Provide evidence to back up solutions.</a:t>
                      </a:r>
                    </a:p>
                  </a:txBody>
                  <a:tcPr marL="3615" marR="3615" marT="3615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Excel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Computer packages</a:t>
                      </a:r>
                    </a:p>
                  </a:txBody>
                  <a:tcPr marL="3615" marR="3615" marT="3615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996992"/>
                  </a:ext>
                </a:extLst>
              </a:tr>
              <a:tr h="625336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Provide Solutions inc Cost Benefit Analysis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Surveyor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X + 7 days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Demonstrate to client where energy can be saved.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Provide payback period to assist client in securing funding.</a:t>
                      </a:r>
                    </a:p>
                  </a:txBody>
                  <a:tcPr marL="3615" marR="3615" marT="3615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Report</a:t>
                      </a:r>
                    </a:p>
                  </a:txBody>
                  <a:tcPr marL="3615" marR="3615" marT="3615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4669339"/>
                  </a:ext>
                </a:extLst>
              </a:tr>
              <a:tr h="472063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6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Implement solutions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Client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TBC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Reduce energy usage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Improve building performance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End User satisfaction</a:t>
                      </a:r>
                    </a:p>
                  </a:txBody>
                  <a:tcPr marL="3615" marR="3615" marT="3615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TBC</a:t>
                      </a:r>
                    </a:p>
                  </a:txBody>
                  <a:tcPr marL="3615" marR="3615" marT="3615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8849135"/>
                  </a:ext>
                </a:extLst>
              </a:tr>
              <a:tr h="625336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7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Review data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Surveyor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X days after implementation based on solution</a:t>
                      </a:r>
                    </a:p>
                  </a:txBody>
                  <a:tcPr marL="3615" marR="3615" marT="361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Ensure output not negatively affected.</a:t>
                      </a:r>
                    </a:p>
                    <a:p>
                      <a:pPr algn="l" fontAlgn="t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Ensure solution implemented and adopted correctly.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Demonstrate energy reduction to client.</a:t>
                      </a:r>
                      <a:b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Start point for continuous improvement.</a:t>
                      </a:r>
                    </a:p>
                  </a:txBody>
                  <a:tcPr marL="3615" marR="3615" marT="3615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nb-NO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Meter data</a:t>
                      </a:r>
                      <a:br>
                        <a:rPr lang="nb-NO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nb-NO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• Portable clamp meter</a:t>
                      </a:r>
                    </a:p>
                  </a:txBody>
                  <a:tcPr marL="3615" marR="3615" marT="3615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0965430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D79D0E16-AC57-4DCA-A90A-C4216D02CCA9}"/>
              </a:ext>
            </a:extLst>
          </p:cNvPr>
          <p:cNvSpPr/>
          <p:nvPr/>
        </p:nvSpPr>
        <p:spPr>
          <a:xfrm>
            <a:off x="8573598" y="-178418"/>
            <a:ext cx="56137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</a:t>
            </a:r>
            <a:endParaRPr lang="en-US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00B0F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6918646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6F9CB-FD70-4B92-AE29-7F362DD400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4449"/>
            <a:ext cx="5498431" cy="3394472"/>
          </a:xfrm>
        </p:spPr>
        <p:txBody>
          <a:bodyPr vert="horz" lIns="91440" tIns="45720" rIns="91440" bIns="45720" numCol="2" rtlCol="0" anchor="t">
            <a:noAutofit/>
          </a:bodyPr>
          <a:lstStyle/>
          <a:p>
            <a:pPr marL="0" indent="0">
              <a:buNone/>
            </a:pPr>
            <a:endParaRPr lang="en-GB" altLang="fi-FI" sz="1200" dirty="0">
              <a:solidFill>
                <a:srgbClr val="000000"/>
              </a:solidFill>
              <a:ea typeface="ＭＳ Ｐゴシック" pitchFamily="34" charset="-128"/>
            </a:endParaRPr>
          </a:p>
          <a:p>
            <a:pPr marL="0" indent="0">
              <a:buNone/>
            </a:pPr>
            <a:endParaRPr lang="nl-NL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9DBEE462-85DF-465D-B923-5AB60C02E4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4878160"/>
              </p:ext>
            </p:extLst>
          </p:nvPr>
        </p:nvGraphicFramePr>
        <p:xfrm>
          <a:off x="0" y="453851"/>
          <a:ext cx="9143998" cy="4689648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1015675">
                  <a:extLst>
                    <a:ext uri="{9D8B030D-6E8A-4147-A177-3AD203B41FA5}">
                      <a16:colId xmlns:a16="http://schemas.microsoft.com/office/drawing/2014/main" val="1803017539"/>
                    </a:ext>
                  </a:extLst>
                </a:gridCol>
                <a:gridCol w="1159402">
                  <a:extLst>
                    <a:ext uri="{9D8B030D-6E8A-4147-A177-3AD203B41FA5}">
                      <a16:colId xmlns:a16="http://schemas.microsoft.com/office/drawing/2014/main" val="4172186499"/>
                    </a:ext>
                  </a:extLst>
                </a:gridCol>
                <a:gridCol w="1955998">
                  <a:extLst>
                    <a:ext uri="{9D8B030D-6E8A-4147-A177-3AD203B41FA5}">
                      <a16:colId xmlns:a16="http://schemas.microsoft.com/office/drawing/2014/main" val="3985886965"/>
                    </a:ext>
                  </a:extLst>
                </a:gridCol>
                <a:gridCol w="1782482">
                  <a:extLst>
                    <a:ext uri="{9D8B030D-6E8A-4147-A177-3AD203B41FA5}">
                      <a16:colId xmlns:a16="http://schemas.microsoft.com/office/drawing/2014/main" val="725168691"/>
                    </a:ext>
                  </a:extLst>
                </a:gridCol>
                <a:gridCol w="1167290">
                  <a:extLst>
                    <a:ext uri="{9D8B030D-6E8A-4147-A177-3AD203B41FA5}">
                      <a16:colId xmlns:a16="http://schemas.microsoft.com/office/drawing/2014/main" val="2952631806"/>
                    </a:ext>
                  </a:extLst>
                </a:gridCol>
                <a:gridCol w="2063151">
                  <a:extLst>
                    <a:ext uri="{9D8B030D-6E8A-4147-A177-3AD203B41FA5}">
                      <a16:colId xmlns:a16="http://schemas.microsoft.com/office/drawing/2014/main" val="1969687533"/>
                    </a:ext>
                  </a:extLst>
                </a:gridCol>
              </a:tblGrid>
              <a:tr h="346239">
                <a:tc>
                  <a:txBody>
                    <a:bodyPr/>
                    <a:lstStyle/>
                    <a:p>
                      <a:r>
                        <a:rPr lang="en-GB" sz="1200" dirty="0"/>
                        <a:t>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Relevance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Risks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Credibility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Site Visit Focus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6445397"/>
                  </a:ext>
                </a:extLst>
              </a:tr>
              <a:tr h="1247306">
                <a:tc>
                  <a:txBody>
                    <a:bodyPr/>
                    <a:lstStyle/>
                    <a:p>
                      <a:r>
                        <a:rPr lang="en-GB" sz="1100" b="1" dirty="0"/>
                        <a:t>DEC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Gov.co.uk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Standard document with high level appraisal of :-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Energy use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Building performance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Carbon emissions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Benchmark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Document out of date.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Validity of Data.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Competence of contractor completing DEC.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High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Why 2018 electricity data 50% lower than 2019 &amp; 20.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Why DEC out of date (Expired 2021).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Have recommendations been completed.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5563281"/>
                  </a:ext>
                </a:extLst>
              </a:tr>
              <a:tr h="1440998">
                <a:tc>
                  <a:txBody>
                    <a:bodyPr/>
                    <a:lstStyle/>
                    <a:p>
                      <a:r>
                        <a:rPr lang="en-GB" sz="1100" b="1" dirty="0"/>
                        <a:t>TM44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Gov.co.uk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Standard document with high level appraisal of :-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Ventilation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Document out of date.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Validity of Data.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Competence of contractor completing DEC.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High 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Do AHUs need humidification control.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Refrigerant is R407C what plans in place to replace before 2025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100" dirty="0"/>
                        <a:t>Have recommendations been 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291662"/>
                  </a:ext>
                </a:extLst>
              </a:tr>
              <a:tr h="974756">
                <a:tc>
                  <a:txBody>
                    <a:bodyPr/>
                    <a:lstStyle/>
                    <a:p>
                      <a:r>
                        <a:rPr lang="en-GB" sz="1100" b="1" dirty="0"/>
                        <a:t>Building information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Cardiff.ac.uk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Background data on building facilities and opening times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Data out of date.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Confirmation of facilities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Confirm opening times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Speak to building users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Visual representation of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132100"/>
                  </a:ext>
                </a:extLst>
              </a:tr>
              <a:tr h="680349">
                <a:tc>
                  <a:txBody>
                    <a:bodyPr/>
                    <a:lstStyle/>
                    <a:p>
                      <a:r>
                        <a:rPr lang="en-GB" sz="1100" b="1" dirty="0"/>
                        <a:t>General information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Various websites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Background data on Julian Hodge Building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Unknown source.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Bias.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Reason for website.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Not applicable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9389765"/>
                  </a:ext>
                </a:extLst>
              </a:tr>
            </a:tbl>
          </a:graphicData>
        </a:graphic>
      </p:graphicFrame>
      <p:sp>
        <p:nvSpPr>
          <p:cNvPr id="9" name="Title 5">
            <a:extLst>
              <a:ext uri="{FF2B5EF4-FFF2-40B4-BE49-F238E27FC236}">
                <a16:creationId xmlns:a16="http://schemas.microsoft.com/office/drawing/2014/main" id="{B0E70A34-8D06-4E24-BC64-9B8F31F3453F}"/>
              </a:ext>
            </a:extLst>
          </p:cNvPr>
          <p:cNvSpPr>
            <a:spLocks noGrp="1"/>
          </p:cNvSpPr>
          <p:nvPr/>
        </p:nvSpPr>
        <p:spPr bwMode="gray">
          <a:xfrm>
            <a:off x="0" y="0"/>
            <a:ext cx="9144000" cy="458229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4) Data Collection - Desktop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943F3E8-2141-45F6-9380-8D9FCEE1BEDE}"/>
              </a:ext>
            </a:extLst>
          </p:cNvPr>
          <p:cNvSpPr/>
          <p:nvPr/>
        </p:nvSpPr>
        <p:spPr>
          <a:xfrm>
            <a:off x="8619075" y="-170475"/>
            <a:ext cx="5918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</a:t>
            </a:r>
            <a:endParaRPr lang="en-US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02700937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6F9CB-FD70-4B92-AE29-7F362DD400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4449"/>
            <a:ext cx="5498431" cy="3394472"/>
          </a:xfrm>
        </p:spPr>
        <p:txBody>
          <a:bodyPr vert="horz" lIns="91440" tIns="45720" rIns="91440" bIns="45720" numCol="2" rtlCol="0" anchor="t">
            <a:noAutofit/>
          </a:bodyPr>
          <a:lstStyle/>
          <a:p>
            <a:pPr marL="0" indent="0">
              <a:buNone/>
            </a:pPr>
            <a:endParaRPr lang="en-GB" altLang="fi-FI" sz="1200" dirty="0">
              <a:solidFill>
                <a:srgbClr val="000000"/>
              </a:solidFill>
              <a:ea typeface="ＭＳ Ｐゴシック" pitchFamily="34" charset="-128"/>
            </a:endParaRPr>
          </a:p>
          <a:p>
            <a:pPr marL="0" indent="0">
              <a:buNone/>
            </a:pPr>
            <a:endParaRPr lang="nl-NL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9DBEE462-85DF-465D-B923-5AB60C02E4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3523943"/>
              </p:ext>
            </p:extLst>
          </p:nvPr>
        </p:nvGraphicFramePr>
        <p:xfrm>
          <a:off x="0" y="453851"/>
          <a:ext cx="9143999" cy="4719441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1078772">
                  <a:extLst>
                    <a:ext uri="{9D8B030D-6E8A-4147-A177-3AD203B41FA5}">
                      <a16:colId xmlns:a16="http://schemas.microsoft.com/office/drawing/2014/main" val="1803017539"/>
                    </a:ext>
                  </a:extLst>
                </a:gridCol>
                <a:gridCol w="1135740">
                  <a:extLst>
                    <a:ext uri="{9D8B030D-6E8A-4147-A177-3AD203B41FA5}">
                      <a16:colId xmlns:a16="http://schemas.microsoft.com/office/drawing/2014/main" val="4172186499"/>
                    </a:ext>
                  </a:extLst>
                </a:gridCol>
                <a:gridCol w="1987547">
                  <a:extLst>
                    <a:ext uri="{9D8B030D-6E8A-4147-A177-3AD203B41FA5}">
                      <a16:colId xmlns:a16="http://schemas.microsoft.com/office/drawing/2014/main" val="3985886965"/>
                    </a:ext>
                  </a:extLst>
                </a:gridCol>
                <a:gridCol w="1735160">
                  <a:extLst>
                    <a:ext uri="{9D8B030D-6E8A-4147-A177-3AD203B41FA5}">
                      <a16:colId xmlns:a16="http://schemas.microsoft.com/office/drawing/2014/main" val="725168691"/>
                    </a:ext>
                  </a:extLst>
                </a:gridCol>
                <a:gridCol w="1198838">
                  <a:extLst>
                    <a:ext uri="{9D8B030D-6E8A-4147-A177-3AD203B41FA5}">
                      <a16:colId xmlns:a16="http://schemas.microsoft.com/office/drawing/2014/main" val="2952631806"/>
                    </a:ext>
                  </a:extLst>
                </a:gridCol>
                <a:gridCol w="2007942">
                  <a:extLst>
                    <a:ext uri="{9D8B030D-6E8A-4147-A177-3AD203B41FA5}">
                      <a16:colId xmlns:a16="http://schemas.microsoft.com/office/drawing/2014/main" val="1969687533"/>
                    </a:ext>
                  </a:extLst>
                </a:gridCol>
              </a:tblGrid>
              <a:tr h="372669">
                <a:tc>
                  <a:txBody>
                    <a:bodyPr/>
                    <a:lstStyle/>
                    <a:p>
                      <a:r>
                        <a:rPr lang="en-GB" sz="1200" dirty="0"/>
                        <a:t>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Relevance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Risks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Credibility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Site Visit Focus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6445397"/>
                  </a:ext>
                </a:extLst>
              </a:tr>
              <a:tr h="1543323">
                <a:tc>
                  <a:txBody>
                    <a:bodyPr/>
                    <a:lstStyle/>
                    <a:p>
                      <a:r>
                        <a:rPr lang="en-GB" sz="1100" b="1" dirty="0"/>
                        <a:t>Site drawings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Cardiff Uni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Provided layouts for all areas and building service schematics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100" dirty="0"/>
                        <a:t>Drawings not updated with changes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Confirmation of services.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Location of plant rooms etc and facilities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Visual representation of physical condition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Understand physical layout and restraints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054038"/>
                  </a:ext>
                </a:extLst>
              </a:tr>
              <a:tr h="1107332">
                <a:tc>
                  <a:txBody>
                    <a:bodyPr/>
                    <a:lstStyle/>
                    <a:p>
                      <a:r>
                        <a:rPr lang="en-GB" sz="1000" b="1" dirty="0"/>
                        <a:t>Benchmarking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CIBSE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Enable comparison between Julian Hodge buildings and other similar buildings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Incorrect building type selected.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Assumption that typical buildings are same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Not applicable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1766838"/>
                  </a:ext>
                </a:extLst>
              </a:tr>
              <a:tr h="934117">
                <a:tc>
                  <a:txBody>
                    <a:bodyPr/>
                    <a:lstStyle/>
                    <a:p>
                      <a:r>
                        <a:rPr lang="en-GB" sz="1100" b="1" dirty="0"/>
                        <a:t>Energy audit “How to”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CIBSE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Background research on best methodology to use to complete audit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Data is skewed to company preference or as a means to sell their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Not applicable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9209799"/>
                  </a:ext>
                </a:extLst>
              </a:tr>
              <a:tr h="732208">
                <a:tc>
                  <a:txBody>
                    <a:bodyPr/>
                    <a:lstStyle/>
                    <a:p>
                      <a:r>
                        <a:rPr lang="en-GB" sz="1100" b="1" dirty="0"/>
                        <a:t>Building 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Google Maps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General area around building</a:t>
                      </a:r>
                    </a:p>
                    <a:p>
                      <a:r>
                        <a:rPr lang="en-GB" sz="1100" dirty="0"/>
                        <a:t>Building Orientation</a:t>
                      </a:r>
                    </a:p>
                    <a:p>
                      <a:r>
                        <a:rPr lang="en-GB" sz="1100" dirty="0"/>
                        <a:t>Street &amp; ariel 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Area has changed since images taken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Confirmation no changes since last image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4851830"/>
                  </a:ext>
                </a:extLst>
              </a:tr>
            </a:tbl>
          </a:graphicData>
        </a:graphic>
      </p:graphicFrame>
      <p:sp>
        <p:nvSpPr>
          <p:cNvPr id="9" name="Title 5">
            <a:extLst>
              <a:ext uri="{FF2B5EF4-FFF2-40B4-BE49-F238E27FC236}">
                <a16:creationId xmlns:a16="http://schemas.microsoft.com/office/drawing/2014/main" id="{B0E70A34-8D06-4E24-BC64-9B8F31F3453F}"/>
              </a:ext>
            </a:extLst>
          </p:cNvPr>
          <p:cNvSpPr>
            <a:spLocks noGrp="1"/>
          </p:cNvSpPr>
          <p:nvPr/>
        </p:nvSpPr>
        <p:spPr bwMode="gray">
          <a:xfrm>
            <a:off x="0" y="0"/>
            <a:ext cx="9144000" cy="458229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4) Data Collection - Desktop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C6BB02F-3511-4135-98E0-97862DE01458}"/>
              </a:ext>
            </a:extLst>
          </p:cNvPr>
          <p:cNvSpPr/>
          <p:nvPr/>
        </p:nvSpPr>
        <p:spPr>
          <a:xfrm>
            <a:off x="8619075" y="-170475"/>
            <a:ext cx="5918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</a:t>
            </a:r>
            <a:endParaRPr lang="en-US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21323088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6F9CB-FD70-4B92-AE29-7F362DD400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4449"/>
            <a:ext cx="5498431" cy="3394472"/>
          </a:xfrm>
        </p:spPr>
        <p:txBody>
          <a:bodyPr vert="horz" lIns="91440" tIns="45720" rIns="91440" bIns="45720" numCol="2" rtlCol="0" anchor="t">
            <a:noAutofit/>
          </a:bodyPr>
          <a:lstStyle/>
          <a:p>
            <a:pPr marL="0" indent="0">
              <a:buNone/>
            </a:pPr>
            <a:endParaRPr lang="en-GB" altLang="fi-FI" sz="1200" dirty="0">
              <a:solidFill>
                <a:srgbClr val="000000"/>
              </a:solidFill>
              <a:ea typeface="ＭＳ Ｐゴシック" pitchFamily="34" charset="-128"/>
            </a:endParaRPr>
          </a:p>
          <a:p>
            <a:pPr marL="0" indent="0">
              <a:buNone/>
            </a:pPr>
            <a:endParaRPr lang="nl-NL" dirty="0"/>
          </a:p>
        </p:txBody>
      </p:sp>
      <p:sp>
        <p:nvSpPr>
          <p:cNvPr id="9" name="Title 5">
            <a:extLst>
              <a:ext uri="{FF2B5EF4-FFF2-40B4-BE49-F238E27FC236}">
                <a16:creationId xmlns:a16="http://schemas.microsoft.com/office/drawing/2014/main" id="{B0E70A34-8D06-4E24-BC64-9B8F31F3453F}"/>
              </a:ext>
            </a:extLst>
          </p:cNvPr>
          <p:cNvSpPr>
            <a:spLocks noGrp="1"/>
          </p:cNvSpPr>
          <p:nvPr/>
        </p:nvSpPr>
        <p:spPr bwMode="gray">
          <a:xfrm>
            <a:off x="0" y="0"/>
            <a:ext cx="9144000" cy="458229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4) Data Collection - Desktop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EE6CE9-6BE6-4454-B2A3-CC818C8043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7834" y="2108712"/>
            <a:ext cx="3786166" cy="3217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0C17B91-5E3A-4A22-AAC9-8F27F95C15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7832" y="483583"/>
            <a:ext cx="3786167" cy="140173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FBF894C-7CCE-40F5-98E7-F1A29377F8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57834" y="2757239"/>
            <a:ext cx="3786165" cy="50094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8E4994B-4367-4392-A8C1-92BA8867F0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7834" y="3539854"/>
            <a:ext cx="3786165" cy="20913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02336F4-0FA2-4FB6-B430-9703DC42E8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0020" y="3983286"/>
            <a:ext cx="3786165" cy="32174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392AD73-9F54-44EE-B00B-1CE08DF0B60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19493" y="4526391"/>
            <a:ext cx="3724506" cy="34294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E8F4F2E-A72B-4466-A1CC-CA1C0EE5E0C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" y="717729"/>
            <a:ext cx="2454972" cy="114049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C08B119-45B9-4E39-B0B8-FDA0CAA8033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096" y="3887955"/>
            <a:ext cx="2449728" cy="7544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2116F08-922D-497A-AE23-11C4FCAEFE1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2923" y="1891556"/>
            <a:ext cx="2445901" cy="16124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0D7E0478-9B73-48C7-924E-50A43761BB7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52" y="2098785"/>
            <a:ext cx="2454972" cy="1629881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5781CA49-156B-4ED8-AA63-1C615236392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1415" y="3780044"/>
            <a:ext cx="2239845" cy="147659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B9E2252A-498E-4DD0-B17E-D73E69587881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668815" y="1906948"/>
            <a:ext cx="2484720" cy="1637162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FA29145D-EE79-4E25-9D32-A135CCA06B9A}"/>
              </a:ext>
            </a:extLst>
          </p:cNvPr>
          <p:cNvCxnSpPr>
            <a:cxnSpLocks/>
          </p:cNvCxnSpPr>
          <p:nvPr/>
        </p:nvCxnSpPr>
        <p:spPr>
          <a:xfrm>
            <a:off x="2542437" y="458229"/>
            <a:ext cx="0" cy="468527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5A151FC4-5A10-476B-BBC3-ABE4840474F7}"/>
              </a:ext>
            </a:extLst>
          </p:cNvPr>
          <p:cNvCxnSpPr>
            <a:cxnSpLocks/>
          </p:cNvCxnSpPr>
          <p:nvPr/>
        </p:nvCxnSpPr>
        <p:spPr>
          <a:xfrm>
            <a:off x="5278046" y="458229"/>
            <a:ext cx="0" cy="468527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Picture 38">
            <a:extLst>
              <a:ext uri="{FF2B5EF4-FFF2-40B4-BE49-F238E27FC236}">
                <a16:creationId xmlns:a16="http://schemas.microsoft.com/office/drawing/2014/main" id="{47C19A36-1B24-44C9-89EA-FEC276DC239A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096" y="471384"/>
            <a:ext cx="2239845" cy="24634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3653160-BAE5-4C51-83B4-5D66BEC1CE0E}"/>
              </a:ext>
            </a:extLst>
          </p:cNvPr>
          <p:cNvSpPr txBox="1"/>
          <p:nvPr/>
        </p:nvSpPr>
        <p:spPr>
          <a:xfrm>
            <a:off x="3026198" y="4870427"/>
            <a:ext cx="20964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Source: www.Cardiff.ac.uk (2023)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39EAF19-4A33-4BFB-88C2-31B7D35CFE11}"/>
              </a:ext>
            </a:extLst>
          </p:cNvPr>
          <p:cNvSpPr txBox="1"/>
          <p:nvPr/>
        </p:nvSpPr>
        <p:spPr>
          <a:xfrm>
            <a:off x="7365184" y="4870427"/>
            <a:ext cx="20964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Source: www.Gov.co.uk (2023)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CBE336-AFCC-42EB-BD9D-DE6386371F12}"/>
              </a:ext>
            </a:extLst>
          </p:cNvPr>
          <p:cNvSpPr txBox="1"/>
          <p:nvPr/>
        </p:nvSpPr>
        <p:spPr>
          <a:xfrm>
            <a:off x="9096" y="4814809"/>
            <a:ext cx="20964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Source: www.Gov.co.uk (2023)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5CD4C55-0488-440E-94D6-E78D5D304768}"/>
              </a:ext>
            </a:extLst>
          </p:cNvPr>
          <p:cNvSpPr/>
          <p:nvPr/>
        </p:nvSpPr>
        <p:spPr>
          <a:xfrm>
            <a:off x="8619075" y="-170475"/>
            <a:ext cx="5918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</a:t>
            </a:r>
            <a:endParaRPr lang="en-US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9397419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F2C8C71-DE06-4FD4-B384-CE2079CC914D}"/>
              </a:ext>
            </a:extLst>
          </p:cNvPr>
          <p:cNvSpPr txBox="1"/>
          <p:nvPr/>
        </p:nvSpPr>
        <p:spPr>
          <a:xfrm>
            <a:off x="336395" y="638436"/>
            <a:ext cx="8048848" cy="1538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The purpose of the site visit is to clarify the observations from the desktop exercise; physical verification of site layout and services; gain additional information and understand how the building is both operated and maintained in reality.</a:t>
            </a:r>
          </a:p>
          <a:p>
            <a:endParaRPr lang="en-GB" sz="1400" dirty="0"/>
          </a:p>
          <a:p>
            <a:r>
              <a:rPr lang="en-GB" sz="1400" dirty="0"/>
              <a:t>Relevant site visit data </a:t>
            </a:r>
          </a:p>
          <a:p>
            <a:endParaRPr lang="en-GB" sz="1200" dirty="0"/>
          </a:p>
          <a:p>
            <a:endParaRPr lang="en-GB" sz="1200" dirty="0"/>
          </a:p>
        </p:txBody>
      </p:sp>
      <p:sp>
        <p:nvSpPr>
          <p:cNvPr id="9" name="Title 5">
            <a:extLst>
              <a:ext uri="{FF2B5EF4-FFF2-40B4-BE49-F238E27FC236}">
                <a16:creationId xmlns:a16="http://schemas.microsoft.com/office/drawing/2014/main" id="{B0E70A34-8D06-4E24-BC64-9B8F31F3453F}"/>
              </a:ext>
            </a:extLst>
          </p:cNvPr>
          <p:cNvSpPr>
            <a:spLocks noGrp="1"/>
          </p:cNvSpPr>
          <p:nvPr/>
        </p:nvSpPr>
        <p:spPr bwMode="gray">
          <a:xfrm>
            <a:off x="0" y="0"/>
            <a:ext cx="9144000" cy="458229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5) Site visit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66D50B1-988D-46F2-9DD1-546303675B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0373303"/>
              </p:ext>
            </p:extLst>
          </p:nvPr>
        </p:nvGraphicFramePr>
        <p:xfrm>
          <a:off x="2179444" y="1888244"/>
          <a:ext cx="4555892" cy="2743200"/>
        </p:xfrm>
        <a:graphic>
          <a:graphicData uri="http://schemas.openxmlformats.org/drawingml/2006/table">
            <a:tbl>
              <a:tblPr/>
              <a:tblGrid>
                <a:gridCol w="1255131">
                  <a:extLst>
                    <a:ext uri="{9D8B030D-6E8A-4147-A177-3AD203B41FA5}">
                      <a16:colId xmlns:a16="http://schemas.microsoft.com/office/drawing/2014/main" val="3362324121"/>
                    </a:ext>
                  </a:extLst>
                </a:gridCol>
                <a:gridCol w="3300761">
                  <a:extLst>
                    <a:ext uri="{9D8B030D-6E8A-4147-A177-3AD203B41FA5}">
                      <a16:colId xmlns:a16="http://schemas.microsoft.com/office/drawing/2014/main" val="1413060333"/>
                    </a:ext>
                  </a:extLst>
                </a:gridCol>
              </a:tblGrid>
              <a:tr h="476250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Date: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15</a:t>
                      </a:r>
                      <a:r>
                        <a:rPr lang="en-GB" sz="1400" b="0" i="0" u="none" strike="noStrike" baseline="300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th</a:t>
                      </a:r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May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0802663"/>
                  </a:ext>
                </a:extLst>
              </a:tr>
              <a:tr h="476250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Weather: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Raining 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5424052"/>
                  </a:ext>
                </a:extLst>
              </a:tr>
              <a:tr h="447675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Temperature: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 </a:t>
                      </a:r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+mn-ea"/>
                        </a:rPr>
                        <a:t>°</a:t>
                      </a:r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6067815"/>
                  </a:ext>
                </a:extLst>
              </a:tr>
              <a:tr h="447675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Time: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13:30 (GMT)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1281266"/>
                  </a:ext>
                </a:extLst>
              </a:tr>
              <a:tr h="447675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Duration: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 Hours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05683071"/>
                  </a:ext>
                </a:extLst>
              </a:tr>
              <a:tr h="447675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Restrictions: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Roof Access; Kitchen area and BMS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9015085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7FB23B62-AE59-4FC4-88C0-1070AEC0C071}"/>
              </a:ext>
            </a:extLst>
          </p:cNvPr>
          <p:cNvSpPr/>
          <p:nvPr/>
        </p:nvSpPr>
        <p:spPr>
          <a:xfrm>
            <a:off x="8619075" y="-170475"/>
            <a:ext cx="5918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</a:t>
            </a:r>
            <a:endParaRPr lang="en-US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5426426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93B76E1-2C33-4EFA-97DF-78D3C7DF1B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7202158"/>
              </p:ext>
            </p:extLst>
          </p:nvPr>
        </p:nvGraphicFramePr>
        <p:xfrm>
          <a:off x="0" y="398756"/>
          <a:ext cx="9144001" cy="27366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7756">
                  <a:extLst>
                    <a:ext uri="{9D8B030D-6E8A-4147-A177-3AD203B41FA5}">
                      <a16:colId xmlns:a16="http://schemas.microsoft.com/office/drawing/2014/main" val="1803017539"/>
                    </a:ext>
                  </a:extLst>
                </a:gridCol>
                <a:gridCol w="1895707">
                  <a:extLst>
                    <a:ext uri="{9D8B030D-6E8A-4147-A177-3AD203B41FA5}">
                      <a16:colId xmlns:a16="http://schemas.microsoft.com/office/drawing/2014/main" val="4172186499"/>
                    </a:ext>
                  </a:extLst>
                </a:gridCol>
                <a:gridCol w="1761893">
                  <a:extLst>
                    <a:ext uri="{9D8B030D-6E8A-4147-A177-3AD203B41FA5}">
                      <a16:colId xmlns:a16="http://schemas.microsoft.com/office/drawing/2014/main" val="3985886965"/>
                    </a:ext>
                  </a:extLst>
                </a:gridCol>
                <a:gridCol w="1486829">
                  <a:extLst>
                    <a:ext uri="{9D8B030D-6E8A-4147-A177-3AD203B41FA5}">
                      <a16:colId xmlns:a16="http://schemas.microsoft.com/office/drawing/2014/main" val="725168691"/>
                    </a:ext>
                  </a:extLst>
                </a:gridCol>
                <a:gridCol w="1501698">
                  <a:extLst>
                    <a:ext uri="{9D8B030D-6E8A-4147-A177-3AD203B41FA5}">
                      <a16:colId xmlns:a16="http://schemas.microsoft.com/office/drawing/2014/main" val="2952631806"/>
                    </a:ext>
                  </a:extLst>
                </a:gridCol>
                <a:gridCol w="1680118">
                  <a:extLst>
                    <a:ext uri="{9D8B030D-6E8A-4147-A177-3AD203B41FA5}">
                      <a16:colId xmlns:a16="http://schemas.microsoft.com/office/drawing/2014/main" val="1402018817"/>
                    </a:ext>
                  </a:extLst>
                </a:gridCol>
              </a:tblGrid>
              <a:tr h="267734">
                <a:tc>
                  <a:txBody>
                    <a:bodyPr/>
                    <a:lstStyle/>
                    <a:p>
                      <a:r>
                        <a:rPr lang="en-GB" sz="1100" dirty="0"/>
                        <a:t>Function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Positives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Negatives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Opportunities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Additional research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Additional Questions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6445397"/>
                  </a:ext>
                </a:extLst>
              </a:tr>
              <a:tr h="415668">
                <a:tc>
                  <a:txBody>
                    <a:bodyPr/>
                    <a:lstStyle/>
                    <a:p>
                      <a:r>
                        <a:rPr lang="en-GB" sz="1200" b="1" dirty="0"/>
                        <a:t>Building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Comfortable temperature on entry.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2 entrances with manual revolving doors.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Atrium / Reception clear.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TV screen in reception.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No DEC or building information on display.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Generally poor housekeeping away from utilised areas e.g. small offices, plant rooms etc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Potential security risk with open access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Car parking unclear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Reception TV could be used to benefit Cardiff Uni.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Display energy data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Display bookings.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Display news.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Provide layout.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Provide contact information.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Space utilisation efficiency.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Room booking systems.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Occupancy data collection.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Review need for solar shields.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Seating capacity of lecture theatre.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Seating capacity of canteen.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Seating capacity of IT suite.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No of terminals in IT Suite.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Room booking system.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Utilisation data.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5563281"/>
                  </a:ext>
                </a:extLst>
              </a:tr>
              <a:tr h="415668">
                <a:tc>
                  <a:txBody>
                    <a:bodyPr/>
                    <a:lstStyle/>
                    <a:p>
                      <a:r>
                        <a:rPr lang="en-GB" sz="1200" b="1" dirty="0"/>
                        <a:t>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Facility not abused by staff or students.</a:t>
                      </a:r>
                    </a:p>
                    <a:p>
                      <a:r>
                        <a:rPr lang="en-GB" sz="1000" dirty="0"/>
                        <a:t>Corridor lighting switched off in some unused areas.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No Staff Visible.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No visible control of lighting in rooms e.g. turning off when not in use.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PIR controls on lighting.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Survey end users, students and staff on building performance.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Defect recording system.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132100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AE232230-6620-4A31-B437-4201EC99A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1866" y="3135370"/>
            <a:ext cx="2432134" cy="20081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7A0E228-2FEA-4CA8-BDB0-C80594D1B3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135370"/>
            <a:ext cx="2126166" cy="200813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067D3DD-C64C-4665-8B10-49941703B75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245" r="18683"/>
          <a:stretch/>
        </p:blipFill>
        <p:spPr>
          <a:xfrm>
            <a:off x="2126166" y="3135370"/>
            <a:ext cx="2432134" cy="200813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1F94453-B975-4491-91E4-236CE0E4D0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24262" y="3126550"/>
            <a:ext cx="2221643" cy="2016949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06BF239-9193-4F64-8D51-39BA1492DB11}"/>
              </a:ext>
            </a:extLst>
          </p:cNvPr>
          <p:cNvCxnSpPr/>
          <p:nvPr/>
        </p:nvCxnSpPr>
        <p:spPr>
          <a:xfrm>
            <a:off x="0" y="3126550"/>
            <a:ext cx="9144000" cy="88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D744A8B-7F07-43C1-804C-D5E589AA5566}"/>
              </a:ext>
            </a:extLst>
          </p:cNvPr>
          <p:cNvCxnSpPr>
            <a:cxnSpLocks/>
          </p:cNvCxnSpPr>
          <p:nvPr/>
        </p:nvCxnSpPr>
        <p:spPr>
          <a:xfrm>
            <a:off x="2126166" y="3135370"/>
            <a:ext cx="0" cy="200812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F5B84EA-D790-4FA2-A9B8-30937C598441}"/>
              </a:ext>
            </a:extLst>
          </p:cNvPr>
          <p:cNvCxnSpPr>
            <a:cxnSpLocks/>
          </p:cNvCxnSpPr>
          <p:nvPr/>
        </p:nvCxnSpPr>
        <p:spPr>
          <a:xfrm>
            <a:off x="6742188" y="3135371"/>
            <a:ext cx="0" cy="200812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3A19DB-D720-4CE8-BC44-AB10FA9AC5E5}"/>
              </a:ext>
            </a:extLst>
          </p:cNvPr>
          <p:cNvCxnSpPr>
            <a:cxnSpLocks/>
          </p:cNvCxnSpPr>
          <p:nvPr/>
        </p:nvCxnSpPr>
        <p:spPr>
          <a:xfrm>
            <a:off x="4524262" y="3135371"/>
            <a:ext cx="0" cy="200812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itle 5">
            <a:extLst>
              <a:ext uri="{FF2B5EF4-FFF2-40B4-BE49-F238E27FC236}">
                <a16:creationId xmlns:a16="http://schemas.microsoft.com/office/drawing/2014/main" id="{B0E70A34-8D06-4E24-BC64-9B8F31F3453F}"/>
              </a:ext>
            </a:extLst>
          </p:cNvPr>
          <p:cNvSpPr>
            <a:spLocks noGrp="1"/>
          </p:cNvSpPr>
          <p:nvPr/>
        </p:nvSpPr>
        <p:spPr bwMode="gray">
          <a:xfrm>
            <a:off x="-1" y="0"/>
            <a:ext cx="9143999" cy="398755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6) Site visit - Building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4E0D9E4-5C05-4BF6-B65C-31276884B12C}"/>
              </a:ext>
            </a:extLst>
          </p:cNvPr>
          <p:cNvSpPr/>
          <p:nvPr/>
        </p:nvSpPr>
        <p:spPr>
          <a:xfrm>
            <a:off x="8619075" y="-177909"/>
            <a:ext cx="5918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</a:t>
            </a:r>
            <a:endParaRPr lang="en-US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8838335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46C3B384-1FC2-45BA-A89B-391E6E94EE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2900116"/>
              </p:ext>
            </p:extLst>
          </p:nvPr>
        </p:nvGraphicFramePr>
        <p:xfrm>
          <a:off x="0" y="398756"/>
          <a:ext cx="9144001" cy="29727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59">
                  <a:extLst>
                    <a:ext uri="{9D8B030D-6E8A-4147-A177-3AD203B41FA5}">
                      <a16:colId xmlns:a16="http://schemas.microsoft.com/office/drawing/2014/main" val="1803017539"/>
                    </a:ext>
                  </a:extLst>
                </a:gridCol>
                <a:gridCol w="2096429">
                  <a:extLst>
                    <a:ext uri="{9D8B030D-6E8A-4147-A177-3AD203B41FA5}">
                      <a16:colId xmlns:a16="http://schemas.microsoft.com/office/drawing/2014/main" val="4172186499"/>
                    </a:ext>
                  </a:extLst>
                </a:gridCol>
                <a:gridCol w="2007219">
                  <a:extLst>
                    <a:ext uri="{9D8B030D-6E8A-4147-A177-3AD203B41FA5}">
                      <a16:colId xmlns:a16="http://schemas.microsoft.com/office/drawing/2014/main" val="3985886965"/>
                    </a:ext>
                  </a:extLst>
                </a:gridCol>
                <a:gridCol w="1553737">
                  <a:extLst>
                    <a:ext uri="{9D8B030D-6E8A-4147-A177-3AD203B41FA5}">
                      <a16:colId xmlns:a16="http://schemas.microsoft.com/office/drawing/2014/main" val="725168691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952631806"/>
                    </a:ext>
                  </a:extLst>
                </a:gridCol>
                <a:gridCol w="1427357">
                  <a:extLst>
                    <a:ext uri="{9D8B030D-6E8A-4147-A177-3AD203B41FA5}">
                      <a16:colId xmlns:a16="http://schemas.microsoft.com/office/drawing/2014/main" val="1402018817"/>
                    </a:ext>
                  </a:extLst>
                </a:gridCol>
              </a:tblGrid>
              <a:tr h="270317">
                <a:tc>
                  <a:txBody>
                    <a:bodyPr/>
                    <a:lstStyle/>
                    <a:p>
                      <a:r>
                        <a:rPr lang="en-GB" sz="1100" dirty="0"/>
                        <a:t>Function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Positives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Negatives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Opportunities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Additional research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Additional Questions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6445397"/>
                  </a:ext>
                </a:extLst>
              </a:tr>
              <a:tr h="1083034">
                <a:tc>
                  <a:txBody>
                    <a:bodyPr/>
                    <a:lstStyle/>
                    <a:p>
                      <a:r>
                        <a:rPr lang="en-GB" sz="1200" b="1" dirty="0"/>
                        <a:t>External Fabric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Old Building is 40yr old and no visual defects.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Entrance not clear.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Glassed area visibly clean.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Roof tiles on plant room showing signs of movement.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Staining on walls of newer building.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External drains were blocked at time of visit.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Solar Panels on roof.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Roof loading capability.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Thermographic survey.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Building Construction information.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BIM Models.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132100"/>
                  </a:ext>
                </a:extLst>
              </a:tr>
              <a:tr h="977063">
                <a:tc>
                  <a:txBody>
                    <a:bodyPr/>
                    <a:lstStyle/>
                    <a:p>
                      <a:r>
                        <a:rPr lang="en-GB" sz="1200" b="1" dirty="0"/>
                        <a:t>Internal Fabric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Clean and tidy.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Canteen very high standard.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Atrium open plan.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Minimalistic design.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Wi-Fi connectivity.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Auditorium to high standard.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Canteen glassed area and LED lights off during visit.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Emergency exits clear.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Canteen heater rattling.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Main area lights on.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Documents not displayed:-</a:t>
                      </a:r>
                    </a:p>
                    <a:p>
                      <a:pPr marL="628650" lvl="1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DEC</a:t>
                      </a:r>
                    </a:p>
                    <a:p>
                      <a:pPr marL="628650" lvl="1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Insurance certificate</a:t>
                      </a:r>
                    </a:p>
                    <a:p>
                      <a:pPr marL="628650" lvl="1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Food Hygiene rating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Replace heater for energy and aesthetics.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Install daylight sensor for reception lights.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Effective space utilisation.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9389765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80F32347-4ABE-4312-B5DF-79A18F927B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341070"/>
            <a:ext cx="3580928" cy="180243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3B2DF46-C8CA-4844-8035-5BA17FA7EA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0928" y="3341071"/>
            <a:ext cx="5563072" cy="180243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1A3BA0D-B478-4ACA-AF0D-C9CE61BF55E9}"/>
              </a:ext>
            </a:extLst>
          </p:cNvPr>
          <p:cNvCxnSpPr/>
          <p:nvPr/>
        </p:nvCxnSpPr>
        <p:spPr>
          <a:xfrm>
            <a:off x="0" y="3342140"/>
            <a:ext cx="9144000" cy="88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E68CA1F-5BBC-4414-8DE6-99A10E3ADCB2}"/>
              </a:ext>
            </a:extLst>
          </p:cNvPr>
          <p:cNvCxnSpPr>
            <a:cxnSpLocks/>
          </p:cNvCxnSpPr>
          <p:nvPr/>
        </p:nvCxnSpPr>
        <p:spPr>
          <a:xfrm>
            <a:off x="3580928" y="3341070"/>
            <a:ext cx="7434" cy="180243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5">
            <a:extLst>
              <a:ext uri="{FF2B5EF4-FFF2-40B4-BE49-F238E27FC236}">
                <a16:creationId xmlns:a16="http://schemas.microsoft.com/office/drawing/2014/main" id="{B0E70A34-8D06-4E24-BC64-9B8F31F3453F}"/>
              </a:ext>
            </a:extLst>
          </p:cNvPr>
          <p:cNvSpPr>
            <a:spLocks noGrp="1"/>
          </p:cNvSpPr>
          <p:nvPr/>
        </p:nvSpPr>
        <p:spPr bwMode="gray">
          <a:xfrm>
            <a:off x="-1" y="-464"/>
            <a:ext cx="9143999" cy="389331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6) Site visit - Fabric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CBAA353-F751-41A4-BC26-4D142EC7B45D}"/>
              </a:ext>
            </a:extLst>
          </p:cNvPr>
          <p:cNvSpPr/>
          <p:nvPr/>
        </p:nvSpPr>
        <p:spPr>
          <a:xfrm>
            <a:off x="8619075" y="-177909"/>
            <a:ext cx="5918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</a:t>
            </a:r>
            <a:endParaRPr lang="en-US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5483327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62A62A9-2387-4635-9D66-4FB81A95AA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7167349"/>
              </p:ext>
            </p:extLst>
          </p:nvPr>
        </p:nvGraphicFramePr>
        <p:xfrm>
          <a:off x="0" y="431181"/>
          <a:ext cx="9144001" cy="29995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9005">
                  <a:extLst>
                    <a:ext uri="{9D8B030D-6E8A-4147-A177-3AD203B41FA5}">
                      <a16:colId xmlns:a16="http://schemas.microsoft.com/office/drawing/2014/main" val="1803017539"/>
                    </a:ext>
                  </a:extLst>
                </a:gridCol>
                <a:gridCol w="1910575">
                  <a:extLst>
                    <a:ext uri="{9D8B030D-6E8A-4147-A177-3AD203B41FA5}">
                      <a16:colId xmlns:a16="http://schemas.microsoft.com/office/drawing/2014/main" val="4172186499"/>
                    </a:ext>
                  </a:extLst>
                </a:gridCol>
                <a:gridCol w="1769327">
                  <a:extLst>
                    <a:ext uri="{9D8B030D-6E8A-4147-A177-3AD203B41FA5}">
                      <a16:colId xmlns:a16="http://schemas.microsoft.com/office/drawing/2014/main" val="3985886965"/>
                    </a:ext>
                  </a:extLst>
                </a:gridCol>
                <a:gridCol w="1501698">
                  <a:extLst>
                    <a:ext uri="{9D8B030D-6E8A-4147-A177-3AD203B41FA5}">
                      <a16:colId xmlns:a16="http://schemas.microsoft.com/office/drawing/2014/main" val="725168691"/>
                    </a:ext>
                  </a:extLst>
                </a:gridCol>
                <a:gridCol w="1494263">
                  <a:extLst>
                    <a:ext uri="{9D8B030D-6E8A-4147-A177-3AD203B41FA5}">
                      <a16:colId xmlns:a16="http://schemas.microsoft.com/office/drawing/2014/main" val="2952631806"/>
                    </a:ext>
                  </a:extLst>
                </a:gridCol>
                <a:gridCol w="1509133">
                  <a:extLst>
                    <a:ext uri="{9D8B030D-6E8A-4147-A177-3AD203B41FA5}">
                      <a16:colId xmlns:a16="http://schemas.microsoft.com/office/drawing/2014/main" val="1402018817"/>
                    </a:ext>
                  </a:extLst>
                </a:gridCol>
              </a:tblGrid>
              <a:tr h="282171"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bg1"/>
                          </a:solidFill>
                        </a:rPr>
                        <a:t>Function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bg1"/>
                          </a:solidFill>
                        </a:rPr>
                        <a:t>Positives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bg1"/>
                          </a:solidFill>
                        </a:rPr>
                        <a:t>Negatives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bg1"/>
                          </a:solidFill>
                        </a:rPr>
                        <a:t>Opportunities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bg1"/>
                          </a:solidFill>
                        </a:rPr>
                        <a:t>Additional research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/>
                          </a:solidFill>
                        </a:rPr>
                        <a:t>Additional Questions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6445397"/>
                  </a:ext>
                </a:extLst>
              </a:tr>
              <a:tr h="739129">
                <a:tc>
                  <a:txBody>
                    <a:bodyPr/>
                    <a:lstStyle/>
                    <a:p>
                      <a:r>
                        <a:rPr lang="en-GB" sz="1200" dirty="0"/>
                        <a:t>Mechanical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Plant rooms have drawings on display.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Valves were tagged.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Housekeeping was very poor.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Boiler service required.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TM44 Data incorrect.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Improve housekeeping.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Ensure drawings are up to date.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Update TM44.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5563281"/>
                  </a:ext>
                </a:extLst>
              </a:tr>
              <a:tr h="1863892">
                <a:tc>
                  <a:txBody>
                    <a:bodyPr/>
                    <a:lstStyle/>
                    <a:p>
                      <a:r>
                        <a:rPr lang="en-GB" sz="1200" dirty="0"/>
                        <a:t>Heating and Ventilation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Underfloor heating in reception.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Supplementary heating provided by radiators.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High level window actuators in reception.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Canteen had windows with top / bottom openers.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Displacement ventilation strategy clear in auditorium.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No vision of heating controls.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Radiators were on full in empty rooms.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All AHU were running with little occupancy.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Small radiators entrance ineffective.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Underfloor heating issues.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Ventilation control in auditorium.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Revie impact of small radiators above louvres.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Review building ventilation strategy.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Check underfloor heating temperature.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Effective ventilation controls e.g. CO vs Occupancy.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Effective ventilation of large spaces.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Funding options for energy improvement.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000" dirty="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Provide set points of heating and ventilation.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Provide details of building ventilation strategy.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Provide costs of Gas.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132100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26DEC60A-0DC4-443F-837B-204542BEAA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47" r="8739"/>
          <a:stretch/>
        </p:blipFill>
        <p:spPr>
          <a:xfrm>
            <a:off x="2" y="3316372"/>
            <a:ext cx="1865969" cy="18271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9D934EC-496F-4A37-9CDE-2744562535D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35" r="12239"/>
          <a:stretch/>
        </p:blipFill>
        <p:spPr>
          <a:xfrm>
            <a:off x="1869502" y="3316371"/>
            <a:ext cx="2936489" cy="18271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64CE1D8-5811-46D7-B749-6524A61D3E5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673"/>
          <a:stretch/>
        </p:blipFill>
        <p:spPr>
          <a:xfrm>
            <a:off x="6490010" y="3316372"/>
            <a:ext cx="2653990" cy="182712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6B587E9-B438-4381-B67D-4D10C53FA7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5991" y="3316371"/>
            <a:ext cx="1726892" cy="1827129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AA5A6E6-1AC9-4186-AC0F-EC9097E61BF8}"/>
              </a:ext>
            </a:extLst>
          </p:cNvPr>
          <p:cNvCxnSpPr/>
          <p:nvPr/>
        </p:nvCxnSpPr>
        <p:spPr>
          <a:xfrm>
            <a:off x="0" y="3297532"/>
            <a:ext cx="9144000" cy="88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C10CE6B-9AA4-4D99-AD95-A5EA26D59E00}"/>
              </a:ext>
            </a:extLst>
          </p:cNvPr>
          <p:cNvCxnSpPr>
            <a:cxnSpLocks/>
          </p:cNvCxnSpPr>
          <p:nvPr/>
        </p:nvCxnSpPr>
        <p:spPr>
          <a:xfrm>
            <a:off x="6547751" y="3306352"/>
            <a:ext cx="0" cy="18297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987B934-3FDA-4AC4-A421-90139B4E8067}"/>
              </a:ext>
            </a:extLst>
          </p:cNvPr>
          <p:cNvCxnSpPr>
            <a:cxnSpLocks/>
          </p:cNvCxnSpPr>
          <p:nvPr/>
        </p:nvCxnSpPr>
        <p:spPr>
          <a:xfrm>
            <a:off x="1865971" y="3282664"/>
            <a:ext cx="0" cy="185711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168D6DD-1C50-43F1-AEE2-D5FF77DC94CB}"/>
              </a:ext>
            </a:extLst>
          </p:cNvPr>
          <p:cNvCxnSpPr>
            <a:cxnSpLocks/>
          </p:cNvCxnSpPr>
          <p:nvPr/>
        </p:nvCxnSpPr>
        <p:spPr>
          <a:xfrm>
            <a:off x="4805991" y="3297532"/>
            <a:ext cx="0" cy="18385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itle 5">
            <a:extLst>
              <a:ext uri="{FF2B5EF4-FFF2-40B4-BE49-F238E27FC236}">
                <a16:creationId xmlns:a16="http://schemas.microsoft.com/office/drawing/2014/main" id="{B0E70A34-8D06-4E24-BC64-9B8F31F3453F}"/>
              </a:ext>
            </a:extLst>
          </p:cNvPr>
          <p:cNvSpPr>
            <a:spLocks noGrp="1"/>
          </p:cNvSpPr>
          <p:nvPr/>
        </p:nvSpPr>
        <p:spPr bwMode="gray">
          <a:xfrm>
            <a:off x="-1" y="0"/>
            <a:ext cx="9143999" cy="422361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6) Site visit - Mechanical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96A2BB4-71DA-49EF-9B79-E22E29D4DC57}"/>
              </a:ext>
            </a:extLst>
          </p:cNvPr>
          <p:cNvSpPr/>
          <p:nvPr/>
        </p:nvSpPr>
        <p:spPr>
          <a:xfrm>
            <a:off x="8619075" y="-177909"/>
            <a:ext cx="5918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</a:t>
            </a:r>
            <a:endParaRPr lang="en-US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875542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EEECAEA-F9BC-437A-B2C7-0345F179F8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8039010"/>
              </p:ext>
            </p:extLst>
          </p:nvPr>
        </p:nvGraphicFramePr>
        <p:xfrm>
          <a:off x="0" y="386575"/>
          <a:ext cx="9144001" cy="2896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2624">
                  <a:extLst>
                    <a:ext uri="{9D8B030D-6E8A-4147-A177-3AD203B41FA5}">
                      <a16:colId xmlns:a16="http://schemas.microsoft.com/office/drawing/2014/main" val="1803017539"/>
                    </a:ext>
                  </a:extLst>
                </a:gridCol>
                <a:gridCol w="1880839">
                  <a:extLst>
                    <a:ext uri="{9D8B030D-6E8A-4147-A177-3AD203B41FA5}">
                      <a16:colId xmlns:a16="http://schemas.microsoft.com/office/drawing/2014/main" val="4172186499"/>
                    </a:ext>
                  </a:extLst>
                </a:gridCol>
                <a:gridCol w="1903142">
                  <a:extLst>
                    <a:ext uri="{9D8B030D-6E8A-4147-A177-3AD203B41FA5}">
                      <a16:colId xmlns:a16="http://schemas.microsoft.com/office/drawing/2014/main" val="3985886965"/>
                    </a:ext>
                  </a:extLst>
                </a:gridCol>
                <a:gridCol w="1553736">
                  <a:extLst>
                    <a:ext uri="{9D8B030D-6E8A-4147-A177-3AD203B41FA5}">
                      <a16:colId xmlns:a16="http://schemas.microsoft.com/office/drawing/2014/main" val="725168691"/>
                    </a:ext>
                  </a:extLst>
                </a:gridCol>
                <a:gridCol w="1415514">
                  <a:extLst>
                    <a:ext uri="{9D8B030D-6E8A-4147-A177-3AD203B41FA5}">
                      <a16:colId xmlns:a16="http://schemas.microsoft.com/office/drawing/2014/main" val="2952631806"/>
                    </a:ext>
                  </a:extLst>
                </a:gridCol>
                <a:gridCol w="1558146">
                  <a:extLst>
                    <a:ext uri="{9D8B030D-6E8A-4147-A177-3AD203B41FA5}">
                      <a16:colId xmlns:a16="http://schemas.microsoft.com/office/drawing/2014/main" val="1402018817"/>
                    </a:ext>
                  </a:extLst>
                </a:gridCol>
              </a:tblGrid>
              <a:tr h="275064">
                <a:tc>
                  <a:txBody>
                    <a:bodyPr/>
                    <a:lstStyle/>
                    <a:p>
                      <a:r>
                        <a:rPr lang="en-GB" sz="1100" dirty="0"/>
                        <a:t>Function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Positives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Negatives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Opportunities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Additional research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Additional Questions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6445397"/>
                  </a:ext>
                </a:extLst>
              </a:tr>
              <a:tr h="415668">
                <a:tc>
                  <a:txBody>
                    <a:bodyPr/>
                    <a:lstStyle/>
                    <a:p>
                      <a:r>
                        <a:rPr lang="en-GB" sz="1100" b="1" dirty="0"/>
                        <a:t>Electrical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All distribution boards Identified.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New electrical numbering system ongoing.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All distribution boards circuits identified.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Main incoming Ellison board had metering.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LEDs installed as lights fail.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Downlights had low energy lamps fitted.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Several electrical safety issues identified.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Numbering system incorrect.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No sub metering in place.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Distribution boards mixed use Power &amp; Lighting.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Distribution boards incorrectly marked up.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Several places where cores were exposed.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All computers “on” in IT suite with no occupancy.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Add additional sub metering to distribution boards.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Split boards between small power and lighting.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Produce LED lighting replacement strategy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dirty="0"/>
                        <a:t>Replace lighting with LED.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Funding options for energy improvement.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Provide set points of heating and ventilation.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Provide details of building ventilation strategy.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Provide costs of Electricity.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5563281"/>
                  </a:ext>
                </a:extLst>
              </a:tr>
              <a:tr h="415668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200" b="1" dirty="0"/>
                        <a:t> BMS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BMS system in place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Plans to update front 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Unable to gain access to BMS in audit.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Accelerate BMS front end upgrade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Review big data, IOT 4.0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Provide BMS setpoints and screenshots.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2029538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1C88318E-CCF1-4D83-9041-3DA98075FB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82" r="2233"/>
          <a:stretch/>
        </p:blipFill>
        <p:spPr>
          <a:xfrm>
            <a:off x="0" y="3282919"/>
            <a:ext cx="2921620" cy="186058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D4D40BF-3C35-403D-88A5-D5DE5AE0E1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4863" y="3287355"/>
            <a:ext cx="1979068" cy="18570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19E92D9-F9E9-43BE-B855-F224868956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86185" y="3274051"/>
            <a:ext cx="1657815" cy="18694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BBE7A9B-0DB6-418D-B0D9-AC674CD6A53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7264" r="6101"/>
          <a:stretch/>
        </p:blipFill>
        <p:spPr>
          <a:xfrm>
            <a:off x="4817324" y="3282919"/>
            <a:ext cx="2661425" cy="1860581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827DC8-E31D-495F-B8AB-59296F271990}"/>
              </a:ext>
            </a:extLst>
          </p:cNvPr>
          <p:cNvCxnSpPr/>
          <p:nvPr/>
        </p:nvCxnSpPr>
        <p:spPr>
          <a:xfrm>
            <a:off x="0" y="3260362"/>
            <a:ext cx="9144000" cy="88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114C99A-A656-45A9-80AB-CE943388C945}"/>
              </a:ext>
            </a:extLst>
          </p:cNvPr>
          <p:cNvCxnSpPr>
            <a:cxnSpLocks/>
          </p:cNvCxnSpPr>
          <p:nvPr/>
        </p:nvCxnSpPr>
        <p:spPr>
          <a:xfrm>
            <a:off x="7478749" y="3260362"/>
            <a:ext cx="14870" cy="187570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3B4703A-F060-4D8C-8538-7C2EBBE62FC3}"/>
              </a:ext>
            </a:extLst>
          </p:cNvPr>
          <p:cNvCxnSpPr>
            <a:cxnSpLocks/>
          </p:cNvCxnSpPr>
          <p:nvPr/>
        </p:nvCxnSpPr>
        <p:spPr>
          <a:xfrm flipH="1">
            <a:off x="4802780" y="3260362"/>
            <a:ext cx="11151" cy="188313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53DAF1-AF7B-4B99-AFDA-41E8F269D9BF}"/>
              </a:ext>
            </a:extLst>
          </p:cNvPr>
          <p:cNvCxnSpPr>
            <a:cxnSpLocks/>
          </p:cNvCxnSpPr>
          <p:nvPr/>
        </p:nvCxnSpPr>
        <p:spPr>
          <a:xfrm>
            <a:off x="2834863" y="3282919"/>
            <a:ext cx="0" cy="186058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5">
            <a:extLst>
              <a:ext uri="{FF2B5EF4-FFF2-40B4-BE49-F238E27FC236}">
                <a16:creationId xmlns:a16="http://schemas.microsoft.com/office/drawing/2014/main" id="{B0E70A34-8D06-4E24-BC64-9B8F31F3453F}"/>
              </a:ext>
            </a:extLst>
          </p:cNvPr>
          <p:cNvSpPr>
            <a:spLocks noGrp="1"/>
          </p:cNvSpPr>
          <p:nvPr/>
        </p:nvSpPr>
        <p:spPr bwMode="gray">
          <a:xfrm>
            <a:off x="-1" y="1"/>
            <a:ext cx="9143999" cy="381706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6) Site visit - Electrical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828CA4-4E56-4FE1-A4E0-BF09DFCDB868}"/>
              </a:ext>
            </a:extLst>
          </p:cNvPr>
          <p:cNvSpPr/>
          <p:nvPr/>
        </p:nvSpPr>
        <p:spPr>
          <a:xfrm>
            <a:off x="8619075" y="-177909"/>
            <a:ext cx="5918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</a:t>
            </a:r>
            <a:endParaRPr lang="en-US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02827494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EEECAEA-F9BC-437A-B2C7-0345F179F8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9674910"/>
              </p:ext>
            </p:extLst>
          </p:nvPr>
        </p:nvGraphicFramePr>
        <p:xfrm>
          <a:off x="-1" y="376455"/>
          <a:ext cx="9144001" cy="26878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1045">
                  <a:extLst>
                    <a:ext uri="{9D8B030D-6E8A-4147-A177-3AD203B41FA5}">
                      <a16:colId xmlns:a16="http://schemas.microsoft.com/office/drawing/2014/main" val="1803017539"/>
                    </a:ext>
                  </a:extLst>
                </a:gridCol>
                <a:gridCol w="2207941">
                  <a:extLst>
                    <a:ext uri="{9D8B030D-6E8A-4147-A177-3AD203B41FA5}">
                      <a16:colId xmlns:a16="http://schemas.microsoft.com/office/drawing/2014/main" val="4172186499"/>
                    </a:ext>
                  </a:extLst>
                </a:gridCol>
                <a:gridCol w="1947747">
                  <a:extLst>
                    <a:ext uri="{9D8B030D-6E8A-4147-A177-3AD203B41FA5}">
                      <a16:colId xmlns:a16="http://schemas.microsoft.com/office/drawing/2014/main" val="3985886965"/>
                    </a:ext>
                  </a:extLst>
                </a:gridCol>
                <a:gridCol w="1390185">
                  <a:extLst>
                    <a:ext uri="{9D8B030D-6E8A-4147-A177-3AD203B41FA5}">
                      <a16:colId xmlns:a16="http://schemas.microsoft.com/office/drawing/2014/main" val="725168691"/>
                    </a:ext>
                  </a:extLst>
                </a:gridCol>
                <a:gridCol w="1070517">
                  <a:extLst>
                    <a:ext uri="{9D8B030D-6E8A-4147-A177-3AD203B41FA5}">
                      <a16:colId xmlns:a16="http://schemas.microsoft.com/office/drawing/2014/main" val="2952631806"/>
                    </a:ext>
                  </a:extLst>
                </a:gridCol>
                <a:gridCol w="1516566">
                  <a:extLst>
                    <a:ext uri="{9D8B030D-6E8A-4147-A177-3AD203B41FA5}">
                      <a16:colId xmlns:a16="http://schemas.microsoft.com/office/drawing/2014/main" val="1402018817"/>
                    </a:ext>
                  </a:extLst>
                </a:gridCol>
              </a:tblGrid>
              <a:tr h="273047">
                <a:tc>
                  <a:txBody>
                    <a:bodyPr/>
                    <a:lstStyle/>
                    <a:p>
                      <a:r>
                        <a:rPr lang="en-GB" sz="1100" dirty="0"/>
                        <a:t>Function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Positives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Negatives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Opportunities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Additional research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Additional Questions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6445397"/>
                  </a:ext>
                </a:extLst>
              </a:tr>
              <a:tr h="847949">
                <a:tc>
                  <a:txBody>
                    <a:bodyPr/>
                    <a:lstStyle/>
                    <a:p>
                      <a:r>
                        <a:rPr lang="en-GB" sz="1050" b="1" dirty="0"/>
                        <a:t>Fire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Firefighting equipment available.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Fire extinguisher maintenance up to date.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Optical fire sensor at high level.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Sprinkler system in place.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Detector in plant room covered.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Consumable left in plant rooms – Cardboard boxes and chemicals.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Review fire strategy.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Review fire detection system.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5563281"/>
                  </a:ext>
                </a:extLst>
              </a:tr>
              <a:tr h="88955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050" b="1" dirty="0"/>
                        <a:t>Maintenance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DLO on site during visit.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Maintenance procedures visible in plant rooms.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Evidence of maintenance e.g. light fittings &amp; Boiler.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Maintenance records not up to date.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Several light fittings out.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Boiler Service C light 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Review maintenance strategy.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Review condition survey report.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Is DLO optimum solution.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Organogram of DLO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Key M&amp;E contractors.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Defect Pareto.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Condition Survey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9389765"/>
                  </a:ext>
                </a:extLst>
              </a:tr>
              <a:tr h="539749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050" b="1" dirty="0"/>
                        <a:t>Other – Environment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Recycling bins available.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Incorrect storage of chemicals in plant room.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/>
                        <a:t>Review COSHH / Chemical storage and signage.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9692433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CA5A91F5-5D62-4673-B050-B6EBB60883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170"/>
          <a:stretch/>
        </p:blipFill>
        <p:spPr>
          <a:xfrm>
            <a:off x="2497873" y="3056891"/>
            <a:ext cx="2497874" cy="20875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7CE5ABD-EB34-4D8C-AC1A-F1A615206CB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352"/>
          <a:stretch/>
        </p:blipFill>
        <p:spPr>
          <a:xfrm>
            <a:off x="0" y="3056890"/>
            <a:ext cx="2497873" cy="20866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48E25DF-D0DF-4A08-B1A3-2D1778BF2E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7571" y="3065192"/>
            <a:ext cx="2096429" cy="20783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E369BB3-6FF1-4338-8EBB-79124B3E84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5746" y="3052778"/>
            <a:ext cx="2051824" cy="2090721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62824E-DF74-4AA3-9786-3BBBC2831E3A}"/>
              </a:ext>
            </a:extLst>
          </p:cNvPr>
          <p:cNvCxnSpPr/>
          <p:nvPr/>
        </p:nvCxnSpPr>
        <p:spPr>
          <a:xfrm>
            <a:off x="0" y="3059644"/>
            <a:ext cx="9144000" cy="88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BB70ACA-9C05-434C-B271-64815FE1DF9F}"/>
              </a:ext>
            </a:extLst>
          </p:cNvPr>
          <p:cNvCxnSpPr>
            <a:cxnSpLocks/>
          </p:cNvCxnSpPr>
          <p:nvPr/>
        </p:nvCxnSpPr>
        <p:spPr>
          <a:xfrm>
            <a:off x="2497873" y="3061030"/>
            <a:ext cx="0" cy="207503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CAB5653-68B6-4F3F-8136-D3605854A127}"/>
              </a:ext>
            </a:extLst>
          </p:cNvPr>
          <p:cNvCxnSpPr>
            <a:cxnSpLocks/>
          </p:cNvCxnSpPr>
          <p:nvPr/>
        </p:nvCxnSpPr>
        <p:spPr>
          <a:xfrm>
            <a:off x="7047570" y="3068464"/>
            <a:ext cx="0" cy="207503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F00C133-5047-425A-AFEA-0561ADE26A3D}"/>
              </a:ext>
            </a:extLst>
          </p:cNvPr>
          <p:cNvCxnSpPr>
            <a:cxnSpLocks/>
          </p:cNvCxnSpPr>
          <p:nvPr/>
        </p:nvCxnSpPr>
        <p:spPr>
          <a:xfrm>
            <a:off x="4995746" y="3068464"/>
            <a:ext cx="0" cy="207503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itle 5">
            <a:extLst>
              <a:ext uri="{FF2B5EF4-FFF2-40B4-BE49-F238E27FC236}">
                <a16:creationId xmlns:a16="http://schemas.microsoft.com/office/drawing/2014/main" id="{B0E70A34-8D06-4E24-BC64-9B8F31F3453F}"/>
              </a:ext>
            </a:extLst>
          </p:cNvPr>
          <p:cNvSpPr>
            <a:spLocks noGrp="1"/>
          </p:cNvSpPr>
          <p:nvPr/>
        </p:nvSpPr>
        <p:spPr bwMode="gray">
          <a:xfrm>
            <a:off x="-1" y="2"/>
            <a:ext cx="9143999" cy="368090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6) Site visit - Other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545B1C-C3D1-4DED-A2F5-656210CFD1D1}"/>
              </a:ext>
            </a:extLst>
          </p:cNvPr>
          <p:cNvSpPr/>
          <p:nvPr/>
        </p:nvSpPr>
        <p:spPr>
          <a:xfrm>
            <a:off x="8619075" y="-177909"/>
            <a:ext cx="5918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</a:t>
            </a:r>
            <a:endParaRPr lang="en-US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34158494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135C554F-3B3F-4E40-9283-DC4FF25F29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716912"/>
            <a:ext cx="9144000" cy="142658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EF2F24-6F52-4F83-ABFF-6441A4F1C71A}"/>
              </a:ext>
            </a:extLst>
          </p:cNvPr>
          <p:cNvSpPr txBox="1"/>
          <p:nvPr/>
        </p:nvSpPr>
        <p:spPr>
          <a:xfrm>
            <a:off x="0" y="361584"/>
            <a:ext cx="5969620" cy="3576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</a:t>
            </a:r>
            <a:endParaRPr lang="en-GB" sz="1000" b="1" u="sng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Times New Roman" panose="02020603050405020304" pitchFamily="18" charset="0"/>
              </a:rPr>
              <a:t>Drawing\ gas installation schematics – CMB Engineering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Times New Roman" panose="02020603050405020304" pitchFamily="18" charset="0"/>
              </a:rPr>
              <a:t>Energy Data provided – Cardiff Uni 2023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Times New Roman" panose="02020603050405020304" pitchFamily="18" charset="0"/>
              </a:rPr>
              <a:t>Site visit notes and photos – Julian Hodge building 2023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Times New Roman" panose="02020603050405020304" pitchFamily="18" charset="0"/>
              </a:rPr>
              <a:t>DEC 81 kWh/m2/year = 81 * 3700 = 299,700 kWh/Year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r>
              <a:rPr lang="en-GB" sz="1100" b="1" u="sng" dirty="0">
                <a:latin typeface="Arial" panose="020B0604020202020204" pitchFamily="34" charset="0"/>
                <a:cs typeface="Times New Roman" panose="02020603050405020304" pitchFamily="18" charset="0"/>
              </a:rPr>
              <a:t>Comments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Times New Roman" panose="02020603050405020304" pitchFamily="18" charset="0"/>
              </a:rPr>
              <a:t>2020 Data discarded as Covid year.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Times New Roman" panose="02020603050405020304" pitchFamily="18" charset="0"/>
              </a:rPr>
              <a:t>Metering layout unclear – Difference between Site and Data.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Times New Roman" panose="02020603050405020304" pitchFamily="18" charset="0"/>
              </a:rPr>
              <a:t>Meter Naming and numbering system not clear.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Times New Roman" panose="02020603050405020304" pitchFamily="18" charset="0"/>
              </a:rPr>
              <a:t>Metering data not consistent.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Times New Roman" panose="02020603050405020304" pitchFamily="18" charset="0"/>
              </a:rPr>
              <a:t>Drawings not correct to plant.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Times New Roman" panose="02020603050405020304" pitchFamily="18" charset="0"/>
              </a:rPr>
              <a:t>Data suggests a level of control of gas.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100" dirty="0">
              <a:cs typeface="Arial"/>
            </a:endParaRPr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8EC7B8B1-3DBD-4C47-970C-4DBD00AAF1BB}"/>
              </a:ext>
            </a:extLst>
          </p:cNvPr>
          <p:cNvSpPr/>
          <p:nvPr/>
        </p:nvSpPr>
        <p:spPr>
          <a:xfrm>
            <a:off x="4757327" y="2949551"/>
            <a:ext cx="1932878" cy="799136"/>
          </a:xfrm>
          <a:prstGeom prst="cloud">
            <a:avLst/>
          </a:prstGeom>
          <a:solidFill>
            <a:schemeClr val="bg1"/>
          </a:solidFill>
          <a:ln w="3175">
            <a:solidFill>
              <a:schemeClr val="tx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1400" dirty="0">
                <a:solidFill>
                  <a:schemeClr val="tx1"/>
                </a:solidFill>
              </a:rPr>
              <a:t>Site Visit only 2 meters ??</a:t>
            </a:r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4CF2AD5B-E94A-4FB8-96F4-217D788BA6E4}"/>
              </a:ext>
            </a:extLst>
          </p:cNvPr>
          <p:cNvSpPr/>
          <p:nvPr/>
        </p:nvSpPr>
        <p:spPr>
          <a:xfrm>
            <a:off x="5366927" y="1198639"/>
            <a:ext cx="1691950" cy="799136"/>
          </a:xfrm>
          <a:prstGeom prst="cloud">
            <a:avLst/>
          </a:prstGeom>
          <a:solidFill>
            <a:schemeClr val="bg1"/>
          </a:solidFill>
          <a:ln w="3175">
            <a:solidFill>
              <a:schemeClr val="tx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1400" dirty="0">
                <a:solidFill>
                  <a:schemeClr val="tx1"/>
                </a:solidFill>
              </a:rPr>
              <a:t>Gas data vs Meter data</a:t>
            </a:r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2675CAF2-ADDC-4688-8058-A22035126780}"/>
              </a:ext>
            </a:extLst>
          </p:cNvPr>
          <p:cNvSpPr>
            <a:spLocks noGrp="1"/>
          </p:cNvSpPr>
          <p:nvPr/>
        </p:nvSpPr>
        <p:spPr bwMode="gray">
          <a:xfrm>
            <a:off x="0" y="0"/>
            <a:ext cx="9144000" cy="361585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7) Data Analysis - Gas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EC0529A-1B51-40C2-8DB0-501721D8FB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327" y="421228"/>
            <a:ext cx="4334634" cy="73286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A9919AF-D5B0-4D8B-B167-C62117646A15}"/>
              </a:ext>
            </a:extLst>
          </p:cNvPr>
          <p:cNvSpPr/>
          <p:nvPr/>
        </p:nvSpPr>
        <p:spPr>
          <a:xfrm>
            <a:off x="-1" y="4021873"/>
            <a:ext cx="9143999" cy="126381"/>
          </a:xfrm>
          <a:prstGeom prst="rect">
            <a:avLst/>
          </a:prstGeom>
          <a:solidFill>
            <a:srgbClr val="FFFF00">
              <a:alpha val="25000"/>
            </a:srgbClr>
          </a:solidFill>
          <a:ln w="3175"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8CE8E8-B780-477A-B758-10A786C8D9A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983" t="39632" b="26814"/>
          <a:stretch/>
        </p:blipFill>
        <p:spPr>
          <a:xfrm>
            <a:off x="7313389" y="2447314"/>
            <a:ext cx="1830609" cy="12695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13E975-4F2F-4AD2-A1C9-0446F953070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9911" t="26417" b="6158"/>
          <a:stretch/>
        </p:blipFill>
        <p:spPr>
          <a:xfrm>
            <a:off x="7313387" y="1140368"/>
            <a:ext cx="1830613" cy="1339922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30145D0-01D0-42A3-8F86-411F94CEAC3E}"/>
              </a:ext>
            </a:extLst>
          </p:cNvPr>
          <p:cNvSpPr/>
          <p:nvPr/>
        </p:nvSpPr>
        <p:spPr>
          <a:xfrm>
            <a:off x="8637661" y="-178207"/>
            <a:ext cx="5918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2847538020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1E48D51-A8F9-4A32-89FC-A6FF74FB34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627890"/>
            <a:ext cx="9144000" cy="2929803"/>
          </a:xfrm>
          <a:prstGeom prst="rect">
            <a:avLst/>
          </a:prstGeom>
        </p:spPr>
      </p:pic>
      <p:sp>
        <p:nvSpPr>
          <p:cNvPr id="6" name="Freeform: Shape 5">
            <a:extLst>
              <a:ext uri="{FF2B5EF4-FFF2-40B4-BE49-F238E27FC236}">
                <a16:creationId xmlns:a16="http://schemas.microsoft.com/office/drawing/2014/main" id="{0329450A-1943-4F2F-BD3F-6290ED9B1313}"/>
              </a:ext>
            </a:extLst>
          </p:cNvPr>
          <p:cNvSpPr/>
          <p:nvPr/>
        </p:nvSpPr>
        <p:spPr>
          <a:xfrm>
            <a:off x="-853006" y="215131"/>
            <a:ext cx="9380484" cy="1119728"/>
          </a:xfrm>
          <a:custGeom>
            <a:avLst/>
            <a:gdLst>
              <a:gd name="connsiteX0" fmla="*/ 1470040 w 9380484"/>
              <a:gd name="connsiteY0" fmla="*/ 773610 h 1119728"/>
              <a:gd name="connsiteX1" fmla="*/ 9372538 w 9380484"/>
              <a:gd name="connsiteY1" fmla="*/ 781045 h 1119728"/>
              <a:gd name="connsiteX2" fmla="*/ 2956869 w 9380484"/>
              <a:gd name="connsiteY2" fmla="*/ 1093279 h 1119728"/>
              <a:gd name="connsiteX3" fmla="*/ 3127855 w 9380484"/>
              <a:gd name="connsiteY3" fmla="*/ 1070976 h 1119728"/>
              <a:gd name="connsiteX4" fmla="*/ 2904830 w 9380484"/>
              <a:gd name="connsiteY4" fmla="*/ 1033806 h 1119728"/>
              <a:gd name="connsiteX5" fmla="*/ 191367 w 9380484"/>
              <a:gd name="connsiteY5" fmla="*/ 22762 h 1119728"/>
              <a:gd name="connsiteX6" fmla="*/ 221104 w 9380484"/>
              <a:gd name="connsiteY6" fmla="*/ 305259 h 1119728"/>
              <a:gd name="connsiteX7" fmla="*/ 221104 w 9380484"/>
              <a:gd name="connsiteY7" fmla="*/ 305259 h 1119728"/>
              <a:gd name="connsiteX8" fmla="*/ 221104 w 9380484"/>
              <a:gd name="connsiteY8" fmla="*/ 305259 h 1119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80484" h="1119728">
                <a:moveTo>
                  <a:pt x="1470040" y="773610"/>
                </a:moveTo>
                <a:lnTo>
                  <a:pt x="9372538" y="781045"/>
                </a:lnTo>
                <a:cubicBezTo>
                  <a:pt x="9620343" y="834323"/>
                  <a:pt x="3997650" y="1044957"/>
                  <a:pt x="2956869" y="1093279"/>
                </a:cubicBezTo>
                <a:cubicBezTo>
                  <a:pt x="1916089" y="1141601"/>
                  <a:pt x="3136528" y="1080888"/>
                  <a:pt x="3127855" y="1070976"/>
                </a:cubicBezTo>
                <a:cubicBezTo>
                  <a:pt x="3119182" y="1061064"/>
                  <a:pt x="3394245" y="1208508"/>
                  <a:pt x="2904830" y="1033806"/>
                </a:cubicBezTo>
                <a:cubicBezTo>
                  <a:pt x="2415415" y="859104"/>
                  <a:pt x="638654" y="144186"/>
                  <a:pt x="191367" y="22762"/>
                </a:cubicBezTo>
                <a:cubicBezTo>
                  <a:pt x="-255920" y="-98662"/>
                  <a:pt x="221104" y="305259"/>
                  <a:pt x="221104" y="305259"/>
                </a:cubicBezTo>
                <a:lnTo>
                  <a:pt x="221104" y="305259"/>
                </a:lnTo>
                <a:lnTo>
                  <a:pt x="221104" y="305259"/>
                </a:lnTo>
              </a:path>
            </a:pathLst>
          </a:custGeom>
          <a:noFill/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2AC6C-93F7-4024-83D8-DC4C51824F1B}"/>
              </a:ext>
            </a:extLst>
          </p:cNvPr>
          <p:cNvSpPr/>
          <p:nvPr/>
        </p:nvSpPr>
        <p:spPr>
          <a:xfrm>
            <a:off x="914400" y="996176"/>
            <a:ext cx="7426712" cy="2113996"/>
          </a:xfrm>
          <a:custGeom>
            <a:avLst/>
            <a:gdLst>
              <a:gd name="connsiteX0" fmla="*/ 0 w 7426712"/>
              <a:gd name="connsiteY0" fmla="*/ 170985 h 2113996"/>
              <a:gd name="connsiteX1" fmla="*/ 1962615 w 7426712"/>
              <a:gd name="connsiteY1" fmla="*/ 1865970 h 2113996"/>
              <a:gd name="connsiteX2" fmla="*/ 6177776 w 7426712"/>
              <a:gd name="connsiteY2" fmla="*/ 1910575 h 2113996"/>
              <a:gd name="connsiteX3" fmla="*/ 7396976 w 7426712"/>
              <a:gd name="connsiteY3" fmla="*/ 22302 h 2113996"/>
              <a:gd name="connsiteX4" fmla="*/ 7396976 w 7426712"/>
              <a:gd name="connsiteY4" fmla="*/ 22302 h 2113996"/>
              <a:gd name="connsiteX5" fmla="*/ 7426712 w 7426712"/>
              <a:gd name="connsiteY5" fmla="*/ 0 h 2113996"/>
              <a:gd name="connsiteX6" fmla="*/ 7426712 w 7426712"/>
              <a:gd name="connsiteY6" fmla="*/ 0 h 2113996"/>
              <a:gd name="connsiteX7" fmla="*/ 7426712 w 7426712"/>
              <a:gd name="connsiteY7" fmla="*/ 0 h 2113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26712" h="2113996">
                <a:moveTo>
                  <a:pt x="0" y="170985"/>
                </a:moveTo>
                <a:cubicBezTo>
                  <a:pt x="466493" y="873511"/>
                  <a:pt x="932986" y="1576038"/>
                  <a:pt x="1962615" y="1865970"/>
                </a:cubicBezTo>
                <a:cubicBezTo>
                  <a:pt x="2992244" y="2155902"/>
                  <a:pt x="5272049" y="2217853"/>
                  <a:pt x="6177776" y="1910575"/>
                </a:cubicBezTo>
                <a:cubicBezTo>
                  <a:pt x="7083503" y="1603297"/>
                  <a:pt x="7396976" y="22302"/>
                  <a:pt x="7396976" y="22302"/>
                </a:cubicBezTo>
                <a:lnTo>
                  <a:pt x="7396976" y="22302"/>
                </a:lnTo>
                <a:lnTo>
                  <a:pt x="7426712" y="0"/>
                </a:lnTo>
                <a:lnTo>
                  <a:pt x="7426712" y="0"/>
                </a:lnTo>
                <a:lnTo>
                  <a:pt x="7426712" y="0"/>
                </a:lnTo>
              </a:path>
            </a:pathLst>
          </a:custGeom>
          <a:noFill/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B7510C-E672-450E-A7CD-C1F2E4FD86A1}"/>
              </a:ext>
            </a:extLst>
          </p:cNvPr>
          <p:cNvGrpSpPr/>
          <p:nvPr/>
        </p:nvGrpSpPr>
        <p:grpSpPr>
          <a:xfrm>
            <a:off x="520390" y="1334859"/>
            <a:ext cx="8214731" cy="1598342"/>
            <a:chOff x="542693" y="1137424"/>
            <a:chExt cx="8214731" cy="1598342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FFE3617-A63F-4B31-A355-4E8FB5141D97}"/>
                </a:ext>
              </a:extLst>
            </p:cNvPr>
            <p:cNvCxnSpPr/>
            <p:nvPr/>
          </p:nvCxnSpPr>
          <p:spPr>
            <a:xfrm>
              <a:off x="542693" y="1137424"/>
              <a:ext cx="2178205" cy="1598342"/>
            </a:xfrm>
            <a:prstGeom prst="line">
              <a:avLst/>
            </a:prstGeom>
            <a:ln w="57150">
              <a:solidFill>
                <a:schemeClr val="accent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D23680D-C735-4E29-8AA6-E1F344F29FFE}"/>
                </a:ext>
              </a:extLst>
            </p:cNvPr>
            <p:cNvCxnSpPr/>
            <p:nvPr/>
          </p:nvCxnSpPr>
          <p:spPr>
            <a:xfrm>
              <a:off x="2720898" y="2728332"/>
              <a:ext cx="4267200" cy="0"/>
            </a:xfrm>
            <a:prstGeom prst="line">
              <a:avLst/>
            </a:prstGeom>
            <a:ln w="57150">
              <a:solidFill>
                <a:schemeClr val="accent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9AB13FC-3FBB-4A39-A38B-D4C4B8A09B77}"/>
                </a:ext>
              </a:extLst>
            </p:cNvPr>
            <p:cNvCxnSpPr/>
            <p:nvPr/>
          </p:nvCxnSpPr>
          <p:spPr>
            <a:xfrm flipV="1">
              <a:off x="6995532" y="1479395"/>
              <a:ext cx="1761892" cy="1256371"/>
            </a:xfrm>
            <a:prstGeom prst="line">
              <a:avLst/>
            </a:prstGeom>
            <a:ln w="57150">
              <a:solidFill>
                <a:schemeClr val="accent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3">
            <a:extLst>
              <a:ext uri="{FF2B5EF4-FFF2-40B4-BE49-F238E27FC236}">
                <a16:creationId xmlns:a16="http://schemas.microsoft.com/office/drawing/2014/main" id="{2675CAF2-ADDC-4688-8058-A22035126780}"/>
              </a:ext>
            </a:extLst>
          </p:cNvPr>
          <p:cNvSpPr>
            <a:spLocks noGrp="1"/>
          </p:cNvSpPr>
          <p:nvPr/>
        </p:nvSpPr>
        <p:spPr bwMode="gray">
          <a:xfrm>
            <a:off x="-1" y="4164"/>
            <a:ext cx="9143999" cy="376835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7) Data Analysis - Gas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21C6B2-A4FA-4134-832A-5762DA8778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" y="3681919"/>
            <a:ext cx="9144000" cy="770615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D243CBA-5442-491A-93D5-F9669B569E93}"/>
              </a:ext>
            </a:extLst>
          </p:cNvPr>
          <p:cNvCxnSpPr>
            <a:cxnSpLocks/>
          </p:cNvCxnSpPr>
          <p:nvPr/>
        </p:nvCxnSpPr>
        <p:spPr>
          <a:xfrm>
            <a:off x="3532436" y="4738184"/>
            <a:ext cx="1039562" cy="0"/>
          </a:xfrm>
          <a:prstGeom prst="line">
            <a:avLst/>
          </a:prstGeom>
          <a:ln w="57150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29334496-9C6E-4CB9-9F68-5170BD38D5E8}"/>
              </a:ext>
            </a:extLst>
          </p:cNvPr>
          <p:cNvSpPr txBox="1"/>
          <p:nvPr/>
        </p:nvSpPr>
        <p:spPr>
          <a:xfrm>
            <a:off x="4682492" y="4584296"/>
            <a:ext cx="15011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Average Profile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C9F316-C636-4975-BA6A-CBDBC6288E75}"/>
              </a:ext>
            </a:extLst>
          </p:cNvPr>
          <p:cNvSpPr txBox="1"/>
          <p:nvPr/>
        </p:nvSpPr>
        <p:spPr>
          <a:xfrm>
            <a:off x="3163229" y="358872"/>
            <a:ext cx="29290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Julian Hodge gas meter id 47177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6910C26-D911-4102-9986-8DD47C55F981}"/>
              </a:ext>
            </a:extLst>
          </p:cNvPr>
          <p:cNvSpPr/>
          <p:nvPr/>
        </p:nvSpPr>
        <p:spPr>
          <a:xfrm>
            <a:off x="8637661" y="-178207"/>
            <a:ext cx="5918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3241804219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0EF2F24-6F52-4F83-ABFF-6441A4F1C71A}"/>
              </a:ext>
            </a:extLst>
          </p:cNvPr>
          <p:cNvSpPr txBox="1"/>
          <p:nvPr/>
        </p:nvSpPr>
        <p:spPr>
          <a:xfrm>
            <a:off x="0" y="365085"/>
            <a:ext cx="5495772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</a:t>
            </a:r>
            <a:endParaRPr lang="en-GB" sz="1000" b="1" u="sng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Drawing AD\ADSite\HV &amp; LV Distribution – JAS 2010.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Times New Roman" panose="02020603050405020304" pitchFamily="18" charset="0"/>
              </a:rPr>
              <a:t>Drawing AD\AD06\SM\Electrical Distribution – CMB Engineering 2009.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Times New Roman" panose="02020603050405020304" pitchFamily="18" charset="0"/>
              </a:rPr>
              <a:t>Energy Data provided – Cardiff Uni 2023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Times New Roman" panose="02020603050405020304" pitchFamily="18" charset="0"/>
              </a:rPr>
              <a:t>Site visit notes and photos – Julian Hodge building 2023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Times New Roman" panose="02020603050405020304" pitchFamily="18" charset="0"/>
              </a:rPr>
              <a:t>DEC 171 kWh/m2/year = 171 * 3700 = 632,700 kWh/yr.</a:t>
            </a:r>
          </a:p>
          <a:p>
            <a:endParaRPr lang="en-GB" sz="12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r>
              <a:rPr lang="en-GB" sz="1100" b="1" u="sng" dirty="0">
                <a:latin typeface="Arial" panose="020B0604020202020204" pitchFamily="34" charset="0"/>
                <a:cs typeface="Times New Roman" panose="02020603050405020304" pitchFamily="18" charset="0"/>
              </a:rPr>
              <a:t>Comments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Times New Roman" panose="02020603050405020304" pitchFamily="18" charset="0"/>
              </a:rPr>
              <a:t>2020 Data discarded as Covid year.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Times New Roman" panose="02020603050405020304" pitchFamily="18" charset="0"/>
              </a:rPr>
              <a:t>Limited evidence of BS7671:2018 being followed.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Times New Roman" panose="02020603050405020304" pitchFamily="18" charset="0"/>
              </a:rPr>
              <a:t>Mains distribution unclear – Drawing does not show M6. 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Times New Roman" panose="02020603050405020304" pitchFamily="18" charset="0"/>
              </a:rPr>
              <a:t>Mains distribution unknown supplies.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Times New Roman" panose="02020603050405020304" pitchFamily="18" charset="0"/>
              </a:rPr>
              <a:t>Distribution board inconstant numbering format.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Times New Roman" panose="02020603050405020304" pitchFamily="18" charset="0"/>
              </a:rPr>
              <a:t>Metering data invalid – Sub meter greater than incomer ?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Times New Roman" panose="02020603050405020304" pitchFamily="18" charset="0"/>
              </a:rPr>
              <a:t>M2 Loading imbalance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Times New Roman" panose="02020603050405020304" pitchFamily="18" charset="0"/>
              </a:rPr>
              <a:t>M6 Meter reading variability.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48D2FD6-77E7-42EB-869C-9531A1F92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6597840" y="-566859"/>
            <a:ext cx="1979033" cy="3112753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4C177D8-6897-40A4-9CAA-3AE6266EA232}"/>
              </a:ext>
            </a:extLst>
          </p:cNvPr>
          <p:cNvCxnSpPr>
            <a:cxnSpLocks/>
          </p:cNvCxnSpPr>
          <p:nvPr/>
        </p:nvCxnSpPr>
        <p:spPr>
          <a:xfrm>
            <a:off x="6787376" y="1157993"/>
            <a:ext cx="0" cy="334042"/>
          </a:xfrm>
          <a:prstGeom prst="line">
            <a:avLst/>
          </a:prstGeom>
          <a:ln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B268132-5F9C-41BE-8002-CDA4B014B046}"/>
              </a:ext>
            </a:extLst>
          </p:cNvPr>
          <p:cNvCxnSpPr>
            <a:cxnSpLocks/>
            <a:endCxn id="2" idx="1"/>
          </p:cNvCxnSpPr>
          <p:nvPr/>
        </p:nvCxnSpPr>
        <p:spPr>
          <a:xfrm>
            <a:off x="6815965" y="1273368"/>
            <a:ext cx="514020" cy="395"/>
          </a:xfrm>
          <a:prstGeom prst="line">
            <a:avLst/>
          </a:prstGeom>
          <a:ln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FB8BCCC9-2FB3-4492-910B-289DDB882AD0}"/>
              </a:ext>
            </a:extLst>
          </p:cNvPr>
          <p:cNvGrpSpPr/>
          <p:nvPr/>
        </p:nvGrpSpPr>
        <p:grpSpPr>
          <a:xfrm>
            <a:off x="7120789" y="1043155"/>
            <a:ext cx="1931102" cy="500069"/>
            <a:chOff x="6835260" y="1232087"/>
            <a:chExt cx="2165739" cy="519895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5372F152-F665-41DE-A3B8-43E670E9A280}"/>
                </a:ext>
              </a:extLst>
            </p:cNvPr>
            <p:cNvSpPr txBox="1"/>
            <p:nvPr/>
          </p:nvSpPr>
          <p:spPr>
            <a:xfrm>
              <a:off x="7069874" y="1308411"/>
              <a:ext cx="1590773" cy="3268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/>
                <a:t>M6 Refectory ??</a:t>
              </a:r>
            </a:p>
          </p:txBody>
        </p:sp>
        <p:sp>
          <p:nvSpPr>
            <p:cNvPr id="15" name="Cloud 14">
              <a:extLst>
                <a:ext uri="{FF2B5EF4-FFF2-40B4-BE49-F238E27FC236}">
                  <a16:creationId xmlns:a16="http://schemas.microsoft.com/office/drawing/2014/main" id="{E1ECA75F-EC51-4C44-9DC3-C0AE92B2C272}"/>
                </a:ext>
              </a:extLst>
            </p:cNvPr>
            <p:cNvSpPr/>
            <p:nvPr/>
          </p:nvSpPr>
          <p:spPr>
            <a:xfrm rot="257753">
              <a:off x="6835260" y="1232087"/>
              <a:ext cx="2165739" cy="519895"/>
            </a:xfrm>
            <a:prstGeom prst="cloud">
              <a:avLst/>
            </a:prstGeom>
            <a:noFill/>
            <a:ln w="3175">
              <a:solidFill>
                <a:schemeClr val="bg1"/>
              </a:solidFill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0000"/>
                </a:lnSpc>
              </a:pPr>
              <a:endParaRPr lang="en-GB" sz="14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214D07F5-9722-4A02-8785-5751B667134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6733" t="33911"/>
          <a:stretch/>
        </p:blipFill>
        <p:spPr>
          <a:xfrm>
            <a:off x="5969620" y="2037422"/>
            <a:ext cx="3166944" cy="1912888"/>
          </a:xfrm>
          <a:prstGeom prst="rect">
            <a:avLst/>
          </a:prstGeom>
        </p:spPr>
      </p:pic>
      <p:sp>
        <p:nvSpPr>
          <p:cNvPr id="19" name="Cloud 18">
            <a:extLst>
              <a:ext uri="{FF2B5EF4-FFF2-40B4-BE49-F238E27FC236}">
                <a16:creationId xmlns:a16="http://schemas.microsoft.com/office/drawing/2014/main" id="{D48B45A0-8B15-45CC-915B-197EE150FE18}"/>
              </a:ext>
            </a:extLst>
          </p:cNvPr>
          <p:cNvSpPr/>
          <p:nvPr/>
        </p:nvSpPr>
        <p:spPr>
          <a:xfrm>
            <a:off x="5858107" y="2950563"/>
            <a:ext cx="1924224" cy="999747"/>
          </a:xfrm>
          <a:prstGeom prst="cloud">
            <a:avLst/>
          </a:prstGeom>
          <a:solidFill>
            <a:schemeClr val="bg1"/>
          </a:solidFill>
          <a:ln w="3175">
            <a:solidFill>
              <a:schemeClr val="tx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1200" dirty="0">
                <a:solidFill>
                  <a:schemeClr val="tx1"/>
                </a:solidFill>
              </a:rPr>
              <a:t>Fed from M2, M5 M6 ??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DDEF07FD-F5A7-42B8-B451-29283979BB63}"/>
              </a:ext>
            </a:extLst>
          </p:cNvPr>
          <p:cNvCxnSpPr>
            <a:cxnSpLocks/>
          </p:cNvCxnSpPr>
          <p:nvPr/>
        </p:nvCxnSpPr>
        <p:spPr>
          <a:xfrm flipV="1">
            <a:off x="7315033" y="3345366"/>
            <a:ext cx="467298" cy="13856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itle 3">
            <a:extLst>
              <a:ext uri="{FF2B5EF4-FFF2-40B4-BE49-F238E27FC236}">
                <a16:creationId xmlns:a16="http://schemas.microsoft.com/office/drawing/2014/main" id="{2675CAF2-ADDC-4688-8058-A22035126780}"/>
              </a:ext>
            </a:extLst>
          </p:cNvPr>
          <p:cNvSpPr>
            <a:spLocks noGrp="1"/>
          </p:cNvSpPr>
          <p:nvPr/>
        </p:nvSpPr>
        <p:spPr bwMode="gray">
          <a:xfrm>
            <a:off x="-1" y="10470"/>
            <a:ext cx="5495771" cy="361585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7) Data Analysis - Electricity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09531C4-9208-41D3-9C68-A41643E8F1DE}"/>
              </a:ext>
            </a:extLst>
          </p:cNvPr>
          <p:cNvSpPr/>
          <p:nvPr/>
        </p:nvSpPr>
        <p:spPr>
          <a:xfrm>
            <a:off x="8637661" y="-178207"/>
            <a:ext cx="5918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5A9298-A8F5-4796-B3E6-0497DB72DC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7022" y="3895493"/>
            <a:ext cx="4690851" cy="1234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562793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0EF2F24-6F52-4F83-ABFF-6441A4F1C71A}"/>
              </a:ext>
            </a:extLst>
          </p:cNvPr>
          <p:cNvSpPr txBox="1"/>
          <p:nvPr/>
        </p:nvSpPr>
        <p:spPr>
          <a:xfrm>
            <a:off x="0" y="361585"/>
            <a:ext cx="5077522" cy="7146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b="1" u="sng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endParaRPr lang="en-US" sz="1100" dirty="0">
              <a:cs typeface="Arial"/>
            </a:endParaRPr>
          </a:p>
          <a:p>
            <a:pPr marL="0" indent="0">
              <a:buNone/>
            </a:pPr>
            <a:endParaRPr lang="en-US" sz="1100" dirty="0">
              <a:cs typeface="Arial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42E34F5F-FE3F-4296-9F40-CE41E12107A9}"/>
              </a:ext>
            </a:extLst>
          </p:cNvPr>
          <p:cNvSpPr/>
          <p:nvPr/>
        </p:nvSpPr>
        <p:spPr>
          <a:xfrm>
            <a:off x="4908395" y="866466"/>
            <a:ext cx="594732" cy="505434"/>
          </a:xfrm>
          <a:prstGeom prst="star5">
            <a:avLst/>
          </a:prstGeom>
          <a:solidFill>
            <a:srgbClr val="FFFF00">
              <a:alpha val="40000"/>
            </a:srgbClr>
          </a:solidFill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endParaRPr lang="en-GB" sz="1400" dirty="0">
              <a:solidFill>
                <a:schemeClr val="bg1"/>
              </a:solidFill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DF1446D-C033-482F-9232-EF2A897C3823}"/>
              </a:ext>
            </a:extLst>
          </p:cNvPr>
          <p:cNvGrpSpPr/>
          <p:nvPr/>
        </p:nvGrpSpPr>
        <p:grpSpPr>
          <a:xfrm>
            <a:off x="0" y="436396"/>
            <a:ext cx="9144000" cy="4005383"/>
            <a:chOff x="0" y="718894"/>
            <a:chExt cx="9144000" cy="4005383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2E3E1F66-6639-4293-8A5C-A57E53D2C6DD}"/>
                </a:ext>
              </a:extLst>
            </p:cNvPr>
            <p:cNvGrpSpPr/>
            <p:nvPr/>
          </p:nvGrpSpPr>
          <p:grpSpPr>
            <a:xfrm>
              <a:off x="0" y="718894"/>
              <a:ext cx="9144000" cy="4005383"/>
              <a:chOff x="0" y="446046"/>
              <a:chExt cx="9144000" cy="4005383"/>
            </a:xfrm>
          </p:grpSpPr>
          <p:pic>
            <p:nvPicPr>
              <p:cNvPr id="2" name="Picture 1">
                <a:extLst>
                  <a:ext uri="{FF2B5EF4-FFF2-40B4-BE49-F238E27FC236}">
                    <a16:creationId xmlns:a16="http://schemas.microsoft.com/office/drawing/2014/main" id="{8D00A585-4EBD-441B-B769-F13C32245FB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446046"/>
                <a:ext cx="9144000" cy="4005383"/>
              </a:xfrm>
              <a:prstGeom prst="rect">
                <a:avLst/>
              </a:prstGeom>
            </p:spPr>
          </p:pic>
          <p:sp>
            <p:nvSpPr>
              <p:cNvPr id="3" name="Star: 5 Points 2">
                <a:extLst>
                  <a:ext uri="{FF2B5EF4-FFF2-40B4-BE49-F238E27FC236}">
                    <a16:creationId xmlns:a16="http://schemas.microsoft.com/office/drawing/2014/main" id="{E0686FB3-125F-44CC-8137-70F7965C600E}"/>
                  </a:ext>
                </a:extLst>
              </p:cNvPr>
              <p:cNvSpPr/>
              <p:nvPr/>
            </p:nvSpPr>
            <p:spPr>
              <a:xfrm>
                <a:off x="3360236" y="1217608"/>
                <a:ext cx="535258" cy="440362"/>
              </a:xfrm>
              <a:prstGeom prst="star5">
                <a:avLst/>
              </a:prstGeom>
              <a:solidFill>
                <a:srgbClr val="FFFF00">
                  <a:alpha val="40000"/>
                </a:srgbClr>
              </a:solidFill>
              <a:ln w="3175">
                <a:noFill/>
                <a:miter lim="800000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lnSpc>
                    <a:spcPct val="100000"/>
                  </a:lnSpc>
                </a:pPr>
                <a:endParaRPr lang="en-GB" sz="1400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0" name="Star: 5 Points 9">
                <a:extLst>
                  <a:ext uri="{FF2B5EF4-FFF2-40B4-BE49-F238E27FC236}">
                    <a16:creationId xmlns:a16="http://schemas.microsoft.com/office/drawing/2014/main" id="{839E2042-219E-47F8-865B-E0501883EB58}"/>
                  </a:ext>
                </a:extLst>
              </p:cNvPr>
              <p:cNvSpPr/>
              <p:nvPr/>
            </p:nvSpPr>
            <p:spPr>
              <a:xfrm>
                <a:off x="7240860" y="1080265"/>
                <a:ext cx="535258" cy="440362"/>
              </a:xfrm>
              <a:prstGeom prst="star5">
                <a:avLst/>
              </a:prstGeom>
              <a:solidFill>
                <a:srgbClr val="FFFF00">
                  <a:alpha val="40000"/>
                </a:srgbClr>
              </a:solidFill>
              <a:ln w="3175">
                <a:noFill/>
                <a:miter lim="800000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lnSpc>
                    <a:spcPct val="100000"/>
                  </a:lnSpc>
                </a:pPr>
                <a:endParaRPr lang="en-GB" sz="1400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1" name="Star: 5 Points 10">
                <a:extLst>
                  <a:ext uri="{FF2B5EF4-FFF2-40B4-BE49-F238E27FC236}">
                    <a16:creationId xmlns:a16="http://schemas.microsoft.com/office/drawing/2014/main" id="{97B9ED6B-AA4C-471D-9CFC-D51BD8C6C8F5}"/>
                  </a:ext>
                </a:extLst>
              </p:cNvPr>
              <p:cNvSpPr/>
              <p:nvPr/>
            </p:nvSpPr>
            <p:spPr>
              <a:xfrm>
                <a:off x="8437756" y="777246"/>
                <a:ext cx="535258" cy="440362"/>
              </a:xfrm>
              <a:prstGeom prst="star5">
                <a:avLst/>
              </a:prstGeom>
              <a:solidFill>
                <a:srgbClr val="FFFF00">
                  <a:alpha val="40000"/>
                </a:srgbClr>
              </a:solidFill>
              <a:ln w="3175">
                <a:noFill/>
                <a:miter lim="800000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lnSpc>
                    <a:spcPct val="100000"/>
                  </a:lnSpc>
                </a:pPr>
                <a:endParaRPr lang="en-GB" sz="1400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12" name="Star: 5 Points 11">
              <a:extLst>
                <a:ext uri="{FF2B5EF4-FFF2-40B4-BE49-F238E27FC236}">
                  <a16:creationId xmlns:a16="http://schemas.microsoft.com/office/drawing/2014/main" id="{658977CA-DD7C-4A5A-AC18-0B2DAB41E4DF}"/>
                </a:ext>
              </a:extLst>
            </p:cNvPr>
            <p:cNvSpPr/>
            <p:nvPr/>
          </p:nvSpPr>
          <p:spPr>
            <a:xfrm>
              <a:off x="5519856" y="1585229"/>
              <a:ext cx="353122" cy="372581"/>
            </a:xfrm>
            <a:prstGeom prst="star5">
              <a:avLst/>
            </a:prstGeom>
            <a:solidFill>
              <a:srgbClr val="FFFF00">
                <a:alpha val="40000"/>
              </a:srgbClr>
            </a:solidFill>
            <a:ln w="3175">
              <a:noFill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0000"/>
                </a:lnSpc>
              </a:pPr>
              <a:endParaRPr lang="en-GB" sz="1400" dirty="0">
                <a:solidFill>
                  <a:schemeClr val="bg1"/>
                </a:solidFill>
              </a:endParaRPr>
            </a:p>
          </p:txBody>
        </p:sp>
      </p:grpSp>
      <p:sp>
        <p:nvSpPr>
          <p:cNvPr id="13" name="Title 3">
            <a:extLst>
              <a:ext uri="{FF2B5EF4-FFF2-40B4-BE49-F238E27FC236}">
                <a16:creationId xmlns:a16="http://schemas.microsoft.com/office/drawing/2014/main" id="{2675CAF2-ADDC-4688-8058-A22035126780}"/>
              </a:ext>
            </a:extLst>
          </p:cNvPr>
          <p:cNvSpPr>
            <a:spLocks noGrp="1"/>
          </p:cNvSpPr>
          <p:nvPr/>
        </p:nvSpPr>
        <p:spPr bwMode="gray">
          <a:xfrm>
            <a:off x="-1" y="6325"/>
            <a:ext cx="9143999" cy="361585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7) Data Analysis - Gas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B31412A2-9D94-476B-BEE6-10A73C43F8C9}"/>
              </a:ext>
            </a:extLst>
          </p:cNvPr>
          <p:cNvSpPr/>
          <p:nvPr/>
        </p:nvSpPr>
        <p:spPr>
          <a:xfrm>
            <a:off x="2540621" y="4595624"/>
            <a:ext cx="353122" cy="372581"/>
          </a:xfrm>
          <a:prstGeom prst="star5">
            <a:avLst/>
          </a:prstGeom>
          <a:solidFill>
            <a:srgbClr val="FFFF00">
              <a:alpha val="40000"/>
            </a:srgbClr>
          </a:solidFill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56067B-8450-422B-9BDF-A43628BEF8C3}"/>
              </a:ext>
            </a:extLst>
          </p:cNvPr>
          <p:cNvSpPr txBox="1"/>
          <p:nvPr/>
        </p:nvSpPr>
        <p:spPr>
          <a:xfrm>
            <a:off x="3040566" y="4640228"/>
            <a:ext cx="24792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Sub meter exceeds incomer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A91EFBE-5C1F-43E8-A8F0-F42F2FF59D54}"/>
              </a:ext>
            </a:extLst>
          </p:cNvPr>
          <p:cNvSpPr/>
          <p:nvPr/>
        </p:nvSpPr>
        <p:spPr>
          <a:xfrm>
            <a:off x="8637661" y="-178207"/>
            <a:ext cx="5918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1398762210"/>
      </p:ext>
    </p:extLst>
  </p:cSld>
  <p:clrMapOvr>
    <a:masterClrMapping/>
  </p:clrMapOvr>
  <p:transition spd="slow">
    <p:push dir="u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71AE9-CB6B-4400-B833-38CE6F4A1A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73097"/>
            <a:ext cx="9143999" cy="410582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dirty="0">
                <a:cs typeface="Arial"/>
              </a:rPr>
              <a:t>1) Conduct a full mechanical and electrical survey to identify system supplies, provide accurate drawings and correctly label.</a:t>
            </a:r>
          </a:p>
          <a:p>
            <a:pPr marL="0" indent="0">
              <a:buNone/>
            </a:pPr>
            <a:endParaRPr lang="en-GB" dirty="0">
              <a:cs typeface="Arial"/>
            </a:endParaRPr>
          </a:p>
          <a:p>
            <a:pPr marL="0" indent="0">
              <a:buNone/>
            </a:pPr>
            <a:r>
              <a:rPr lang="en-GB" dirty="0">
                <a:cs typeface="Arial"/>
              </a:rPr>
              <a:t>2) Obtain a new DEC as not having a DEC is a breach of Energy Performance of Buildings (England &amp; Wales) Regulations 2012.</a:t>
            </a:r>
          </a:p>
          <a:p>
            <a:pPr marL="0" indent="0">
              <a:buNone/>
            </a:pPr>
            <a:endParaRPr lang="en-GB" dirty="0">
              <a:cs typeface="Arial"/>
            </a:endParaRPr>
          </a:p>
          <a:p>
            <a:pPr marL="0" indent="0">
              <a:buNone/>
            </a:pPr>
            <a:r>
              <a:rPr lang="en-GB" dirty="0">
                <a:cs typeface="Arial"/>
              </a:rPr>
              <a:t>3) Based on a thorough electrical survey understand the following :-</a:t>
            </a:r>
          </a:p>
          <a:p>
            <a:pPr>
              <a:buClrTx/>
              <a:buFont typeface="Arial" panose="020B0604020202020204" pitchFamily="34" charset="0"/>
              <a:buChar char="•"/>
            </a:pPr>
            <a:r>
              <a:rPr lang="en-GB" dirty="0">
                <a:cs typeface="Arial"/>
              </a:rPr>
              <a:t>Incoming supply meter reading lower than sub meters.</a:t>
            </a:r>
          </a:p>
          <a:p>
            <a:pPr>
              <a:buClrTx/>
              <a:buFont typeface="Arial" panose="020B0604020202020204" pitchFamily="34" charset="0"/>
              <a:buChar char="•"/>
            </a:pPr>
            <a:r>
              <a:rPr lang="en-GB" dirty="0">
                <a:cs typeface="Arial"/>
              </a:rPr>
              <a:t>M6 meter variability.</a:t>
            </a:r>
          </a:p>
          <a:p>
            <a:pPr>
              <a:buClrTx/>
              <a:buFont typeface="Arial" panose="020B0604020202020204" pitchFamily="34" charset="0"/>
              <a:buChar char="•"/>
            </a:pPr>
            <a:r>
              <a:rPr lang="en-GB" dirty="0">
                <a:cs typeface="Arial"/>
              </a:rPr>
              <a:t>M2 loading imbalance investigation.</a:t>
            </a:r>
          </a:p>
          <a:p>
            <a:pPr marL="0" indent="0">
              <a:buNone/>
            </a:pPr>
            <a:endParaRPr lang="en-GB" dirty="0">
              <a:cs typeface="Arial"/>
            </a:endParaRPr>
          </a:p>
          <a:p>
            <a:pPr marL="0" indent="0">
              <a:buNone/>
            </a:pPr>
            <a:r>
              <a:rPr lang="en-GB" dirty="0">
                <a:cs typeface="Arial"/>
              </a:rPr>
              <a:t>4) Based on a thorough Gas survey understand the following :-</a:t>
            </a:r>
          </a:p>
          <a:p>
            <a:pPr>
              <a:buClrTx/>
              <a:buFont typeface="Arial" panose="020B0604020202020204" pitchFamily="34" charset="0"/>
              <a:buChar char="•"/>
            </a:pPr>
            <a:r>
              <a:rPr lang="en-GB" dirty="0">
                <a:cs typeface="Arial"/>
              </a:rPr>
              <a:t>Meter billing data accuracy.</a:t>
            </a:r>
          </a:p>
          <a:p>
            <a:pPr>
              <a:buClrTx/>
              <a:buFont typeface="Arial" panose="020B0604020202020204" pitchFamily="34" charset="0"/>
              <a:buChar char="•"/>
            </a:pPr>
            <a:r>
              <a:rPr lang="en-GB" dirty="0">
                <a:cs typeface="Arial"/>
              </a:rPr>
              <a:t>Heating off timing (usage not fully drop off until June).</a:t>
            </a:r>
          </a:p>
          <a:p>
            <a:endParaRPr lang="en-GB" dirty="0">
              <a:cs typeface="Arial"/>
            </a:endParaRPr>
          </a:p>
          <a:p>
            <a:pPr marL="0" indent="0">
              <a:buNone/>
            </a:pPr>
            <a:endParaRPr lang="en-GB" dirty="0">
              <a:cs typeface="Arial"/>
            </a:endParaRPr>
          </a:p>
          <a:p>
            <a:endParaRPr lang="en-GB" sz="1100" dirty="0">
              <a:cs typeface="Arial"/>
            </a:endParaRPr>
          </a:p>
          <a:p>
            <a:endParaRPr lang="en-GB" sz="1100" dirty="0">
              <a:cs typeface="Arial"/>
            </a:endParaRPr>
          </a:p>
          <a:p>
            <a:endParaRPr lang="en-GB" sz="1100" dirty="0">
              <a:cs typeface="Arial"/>
            </a:endParaRPr>
          </a:p>
          <a:p>
            <a:endParaRPr lang="en-GB" sz="1100" dirty="0">
              <a:cs typeface="Arial"/>
            </a:endParaRPr>
          </a:p>
          <a:p>
            <a:pPr marL="0" indent="0">
              <a:buNone/>
            </a:pPr>
            <a:endParaRPr lang="en-GB" sz="1100" dirty="0">
              <a:cs typeface="Arial"/>
            </a:endParaRPr>
          </a:p>
          <a:p>
            <a:pPr marL="0" indent="0">
              <a:buNone/>
            </a:pPr>
            <a:endParaRPr lang="nl-NL" dirty="0">
              <a:cs typeface="Arial"/>
            </a:endParaRPr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4E2EF2B0-8ABE-4EDE-BB46-BE3AAB1CFC22}"/>
              </a:ext>
            </a:extLst>
          </p:cNvPr>
          <p:cNvSpPr>
            <a:spLocks noGrp="1"/>
          </p:cNvSpPr>
          <p:nvPr/>
        </p:nvSpPr>
        <p:spPr bwMode="gray">
          <a:xfrm>
            <a:off x="-1" y="1"/>
            <a:ext cx="9144000" cy="379140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fi-FI" sz="2000" b="1" dirty="0">
                <a:solidFill>
                  <a:schemeClr val="accent1"/>
                </a:solidFill>
                <a:latin typeface="Arial"/>
                <a:cs typeface="Arial"/>
              </a:rPr>
              <a:t>8) Initial Recommendations</a:t>
            </a:r>
            <a:endParaRPr lang="nl-NL" sz="2000" b="1" dirty="0">
              <a:solidFill>
                <a:schemeClr val="accent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2205DF9-C061-45E9-AE55-F7F54A73FAC9}"/>
              </a:ext>
            </a:extLst>
          </p:cNvPr>
          <p:cNvSpPr/>
          <p:nvPr/>
        </p:nvSpPr>
        <p:spPr>
          <a:xfrm>
            <a:off x="8637661" y="-178207"/>
            <a:ext cx="5918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780420100"/>
      </p:ext>
    </p:extLst>
  </p:cSld>
  <p:clrMapOvr>
    <a:masterClrMapping/>
  </p:clrMapOvr>
  <p:transition spd="slow">
    <p:push dir="u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FF2AE3D-1246-4E09-BA30-75C46EEDD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-4745"/>
            <a:ext cx="9143999" cy="413624"/>
          </a:xfrm>
        </p:spPr>
        <p:txBody>
          <a:bodyPr/>
          <a:lstStyle/>
          <a:p>
            <a:r>
              <a:rPr lang="en-GB" sz="2000" dirty="0">
                <a:latin typeface="+mn-lt"/>
              </a:rPr>
              <a:t>9)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C0F23-C56D-4C90-886F-170E286861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36252"/>
            <a:ext cx="9144000" cy="4807248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GB" sz="1000" b="1" u="sng" dirty="0"/>
              <a:t>Plan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ü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Steps 1 – 4 of the initial plan were followed and provided a useful guide.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û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Several items of data identified in the plan were not available when initially thought (learning).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0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000" b="1" u="sng" dirty="0"/>
              <a:t>Desktop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ü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Site based questions were developed from the analysis.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ü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TM44 provided useful insight and recommendation report highlighted several questions.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û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There is not current DEC in place, breach of EPB Regulations 2012. Numerous recommendations from 2019 report useful.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û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The desktop analysis pre site visit did not provide the level of detail expected to fully take advantage of the site visit (learning).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0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000" b="1" u="sng" dirty="0"/>
              <a:t>Site Visit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ü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Planned site visit questions asked, however the site visit answered the majority of questions.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ü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Site visit provide invaluable data that drawings and documents cannot provide.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ü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Site visit identified both good practices and areas that need improvement.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û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Site visit identified TM44 inaccuracies.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û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Site visit identified drawings inaccuracies.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û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Site visit had limitations in access to roof, canteen and BMS (Note: some limitations were expected).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0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000" b="1" u="sng" dirty="0"/>
              <a:t>Data analysis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ü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Detailed meter data provided.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û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Data analysis highlighted inconstancies in data.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0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000" b="1" u="sng" dirty="0"/>
              <a:t>Overall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ü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Approach followed was helpful in keeping report </a:t>
            </a:r>
            <a:r>
              <a:rPr lang="en-GB" sz="1200"/>
              <a:t>on track.</a:t>
            </a:r>
            <a:endParaRPr lang="en-GB" sz="12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ü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Several basic improvement opportunities identified.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ü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Surveyor gained invaluable knowledge in the energy audit process (self-development).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>
                <a:latin typeface="Wingdings" panose="05000000000000000000" pitchFamily="2" charset="2"/>
              </a:rPr>
              <a:t>û</a:t>
            </a:r>
            <a:r>
              <a:rPr lang="en-GB" sz="1200" dirty="0">
                <a:latin typeface="MS Shell Dlg 2" panose="020B0604030504040204" pitchFamily="34" charset="0"/>
              </a:rPr>
              <a:t> </a:t>
            </a:r>
            <a:r>
              <a:rPr lang="en-GB" sz="1200" dirty="0"/>
              <a:t>Surveyor missed opportunities in site visit to back up findings with photos (learning).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44972F-8CC3-491C-A8A7-A03DF8137D45}"/>
              </a:ext>
            </a:extLst>
          </p:cNvPr>
          <p:cNvSpPr/>
          <p:nvPr/>
        </p:nvSpPr>
        <p:spPr>
          <a:xfrm>
            <a:off x="8184781" y="1852859"/>
            <a:ext cx="6848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124764-CDEA-4017-94CB-FCC86FC9FA0E}"/>
              </a:ext>
            </a:extLst>
          </p:cNvPr>
          <p:cNvSpPr/>
          <p:nvPr/>
        </p:nvSpPr>
        <p:spPr>
          <a:xfrm>
            <a:off x="8184781" y="3347870"/>
            <a:ext cx="6848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FC8A65-D7D7-429E-A93A-2C465134AF1E}"/>
              </a:ext>
            </a:extLst>
          </p:cNvPr>
          <p:cNvSpPr/>
          <p:nvPr/>
        </p:nvSpPr>
        <p:spPr>
          <a:xfrm>
            <a:off x="8204017" y="202067"/>
            <a:ext cx="6463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00B0F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2D8172F-B3A0-4F8D-AF8A-6F2723FF85CE}"/>
              </a:ext>
            </a:extLst>
          </p:cNvPr>
          <p:cNvSpPr/>
          <p:nvPr/>
        </p:nvSpPr>
        <p:spPr>
          <a:xfrm>
            <a:off x="8204017" y="4271200"/>
            <a:ext cx="6848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3753449085"/>
      </p:ext>
    </p:extLst>
  </p:cSld>
  <p:clrMapOvr>
    <a:masterClrMapping/>
  </p:clrMapOvr>
  <p:transition spd="slow">
    <p:push dir="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F3CF8A6-738E-4989-8480-05D2CE6AF4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7641" y="690912"/>
            <a:ext cx="3308718" cy="330871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81D4D11-E4DA-4CAC-8DE1-F7806340B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913050"/>
            <a:ext cx="9143999" cy="413624"/>
          </a:xfrm>
        </p:spPr>
        <p:txBody>
          <a:bodyPr/>
          <a:lstStyle/>
          <a:p>
            <a:pPr algn="ctr"/>
            <a:r>
              <a:rPr lang="en-GB" sz="4000" dirty="0">
                <a:latin typeface="+mn-lt"/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2884720098"/>
      </p:ext>
    </p:extLst>
  </p:cSld>
  <p:clrMapOvr>
    <a:masterClrMapping/>
  </p:clrMapOvr>
  <p:transition spd="slow">
    <p:push dir="u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61D12E25-CEC9-4FA1-AE75-12BA88C07F86}"/>
              </a:ext>
            </a:extLst>
          </p:cNvPr>
          <p:cNvSpPr txBox="1"/>
          <p:nvPr/>
        </p:nvSpPr>
        <p:spPr>
          <a:xfrm>
            <a:off x="0" y="726169"/>
            <a:ext cx="914400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Cardiff University (2023) Julian Hodge building information. Available at: </a:t>
            </a:r>
            <a:r>
              <a:rPr lang="en-GB" sz="1000" dirty="0">
                <a:hlinkClick r:id="rId2"/>
              </a:rPr>
              <a:t>www.Cardiff.ac.uk</a:t>
            </a:r>
            <a:r>
              <a:rPr lang="en-GB" sz="1000" dirty="0"/>
              <a:t>. Accessed 8</a:t>
            </a:r>
            <a:r>
              <a:rPr lang="en-GB" sz="1000" baseline="30000" dirty="0"/>
              <a:t>th</a:t>
            </a:r>
            <a:r>
              <a:rPr lang="en-GB" sz="1000" dirty="0"/>
              <a:t> March 2023.</a:t>
            </a:r>
          </a:p>
          <a:p>
            <a:endParaRPr lang="en-GB" sz="1000" b="1" dirty="0"/>
          </a:p>
          <a:p>
            <a:r>
              <a:rPr lang="en-GB" sz="1000" dirty="0"/>
              <a:t>CIBSE (2012) energy efficiency in buildings guide F</a:t>
            </a:r>
          </a:p>
          <a:p>
            <a:endParaRPr lang="en-GB" sz="1000" b="1" dirty="0"/>
          </a:p>
          <a:p>
            <a:r>
              <a:rPr lang="en-GB" sz="1000" dirty="0"/>
              <a:t>Collins (2023) Definition of a plan. Available at: </a:t>
            </a:r>
            <a:r>
              <a:rPr lang="en-GB" sz="1000" dirty="0">
                <a:solidFill>
                  <a:srgbClr val="3D7EDB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Plan definition and meaning | Collins English Dictionary (collinsdictionary.com)</a:t>
            </a:r>
            <a:r>
              <a:rPr lang="en-GB" sz="1000" dirty="0">
                <a:solidFill>
                  <a:srgbClr val="3D7EDB"/>
                </a:solidFill>
              </a:rPr>
              <a:t> </a:t>
            </a:r>
            <a:r>
              <a:rPr lang="en-GB" sz="1000" dirty="0"/>
              <a:t>Accessed 20</a:t>
            </a:r>
            <a:r>
              <a:rPr lang="en-GB" sz="1000" baseline="30000" dirty="0"/>
              <a:t>th</a:t>
            </a:r>
            <a:r>
              <a:rPr lang="en-GB" sz="1000" dirty="0"/>
              <a:t> March 2023.</a:t>
            </a:r>
          </a:p>
          <a:p>
            <a:endParaRPr lang="en-GB" sz="1000" dirty="0"/>
          </a:p>
          <a:p>
            <a:r>
              <a:rPr lang="en-GB" sz="1000" dirty="0"/>
              <a:t>Energy Audit image (2023) available at: </a:t>
            </a:r>
            <a:r>
              <a:rPr lang="en-GB" sz="1000" dirty="0">
                <a:hlinkClick r:id="rId4"/>
              </a:rPr>
              <a:t>Energy audit and its manifold benefits (xenius.in)</a:t>
            </a:r>
            <a:r>
              <a:rPr lang="en-GB" sz="1000" dirty="0"/>
              <a:t> Accessed 18</a:t>
            </a:r>
            <a:r>
              <a:rPr lang="en-GB" sz="1000" baseline="30000" dirty="0"/>
              <a:t>th</a:t>
            </a:r>
            <a:r>
              <a:rPr lang="en-GB" sz="1000" dirty="0"/>
              <a:t> March 2023.</a:t>
            </a:r>
          </a:p>
          <a:p>
            <a:endParaRPr lang="en-GB" sz="1000" b="1" dirty="0"/>
          </a:p>
          <a:p>
            <a:r>
              <a:rPr lang="en-GB" sz="1000" dirty="0"/>
              <a:t>Energy audit process (2023) Available at: </a:t>
            </a:r>
            <a:r>
              <a:rPr lang="en-GB" sz="1000" dirty="0">
                <a:solidFill>
                  <a:srgbClr val="3D7EDB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Energy Audit - (enerixone.com)</a:t>
            </a:r>
            <a:r>
              <a:rPr lang="en-GB" sz="1000" dirty="0">
                <a:solidFill>
                  <a:srgbClr val="3D7EDB"/>
                </a:solidFill>
              </a:rPr>
              <a:t> </a:t>
            </a:r>
            <a:r>
              <a:rPr lang="en-GB" sz="1000" dirty="0"/>
              <a:t>Accessed 20</a:t>
            </a:r>
            <a:r>
              <a:rPr lang="en-GB" sz="1000" baseline="30000" dirty="0"/>
              <a:t>th</a:t>
            </a:r>
            <a:r>
              <a:rPr lang="en-GB" sz="1000" dirty="0"/>
              <a:t> March 2023.</a:t>
            </a:r>
          </a:p>
          <a:p>
            <a:endParaRPr lang="en-GB" sz="1000" dirty="0"/>
          </a:p>
          <a:p>
            <a:r>
              <a:rPr lang="en-GB" sz="1000" dirty="0"/>
              <a:t>Julian Hodge DEC (2020) available at: </a:t>
            </a:r>
            <a:r>
              <a:rPr lang="en-GB" sz="1000" dirty="0">
                <a:hlinkClick r:id="rId6"/>
              </a:rPr>
              <a:t>Display energy certificate (DEC) – Find an energy certificate – GOV.UK (find-energy-certificate.service.gov.uk)</a:t>
            </a:r>
            <a:r>
              <a:rPr lang="en-GB" sz="1000" dirty="0"/>
              <a:t>Accessed 8</a:t>
            </a:r>
            <a:r>
              <a:rPr lang="en-GB" sz="1000" baseline="30000" dirty="0"/>
              <a:t>th</a:t>
            </a:r>
            <a:r>
              <a:rPr lang="en-GB" sz="1000" dirty="0"/>
              <a:t> March 2023.</a:t>
            </a:r>
          </a:p>
          <a:p>
            <a:endParaRPr lang="en-GB" sz="1000" dirty="0"/>
          </a:p>
          <a:p>
            <a:r>
              <a:rPr lang="en-GB" sz="1000" dirty="0"/>
              <a:t>Julian Hodge TM44 (2021) available at: </a:t>
            </a:r>
            <a:r>
              <a:rPr lang="en-GB" sz="1000" dirty="0">
                <a:hlinkClick r:id="rId7"/>
              </a:rPr>
              <a:t>Air conditioning inspection certificate – Find an energy certificate – GOV.UK (find-energy-certificate.service.gov.uk)</a:t>
            </a:r>
            <a:r>
              <a:rPr lang="en-GB" sz="1000" dirty="0"/>
              <a:t> Accessed 8</a:t>
            </a:r>
            <a:r>
              <a:rPr lang="en-GB" sz="1000" baseline="30000" dirty="0"/>
              <a:t>th</a:t>
            </a:r>
            <a:r>
              <a:rPr lang="en-GB" sz="1000" dirty="0"/>
              <a:t> March 2023.</a:t>
            </a:r>
          </a:p>
          <a:p>
            <a:endParaRPr lang="en-GB" sz="1000" b="1" dirty="0"/>
          </a:p>
          <a:p>
            <a:r>
              <a:rPr lang="en-GB" sz="1000" dirty="0"/>
              <a:t>Moen, R; Norman, C (2009) Evolution of PDCA cycle. Available at</a:t>
            </a:r>
            <a:r>
              <a:rPr lang="en-GB" sz="1000" b="1" dirty="0"/>
              <a:t>: </a:t>
            </a:r>
            <a:r>
              <a:rPr lang="en-GB" sz="1000" dirty="0">
                <a:solidFill>
                  <a:srgbClr val="3D7EDB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Microsoft Word - NA01_Moen Norman fullpaper.doc (ssru.ac.th)</a:t>
            </a:r>
            <a:r>
              <a:rPr lang="en-GB" sz="1000" dirty="0">
                <a:solidFill>
                  <a:srgbClr val="3D7EDB"/>
                </a:solidFill>
              </a:rPr>
              <a:t> </a:t>
            </a:r>
            <a:r>
              <a:rPr lang="en-GB" sz="1000" dirty="0"/>
              <a:t>Accessed 9</a:t>
            </a:r>
            <a:r>
              <a:rPr lang="en-GB" sz="1000" baseline="30000" dirty="0"/>
              <a:t>th</a:t>
            </a:r>
            <a:r>
              <a:rPr lang="en-GB" sz="1000" dirty="0"/>
              <a:t> March 2023.</a:t>
            </a:r>
          </a:p>
          <a:p>
            <a:endParaRPr lang="en-GB" sz="1000" b="1" dirty="0"/>
          </a:p>
          <a:p>
            <a:r>
              <a:rPr lang="en-GB" sz="1000" dirty="0"/>
              <a:t>PDCA cycle (2023) Available at: </a:t>
            </a:r>
            <a:r>
              <a:rPr lang="en-GB" sz="1000" u="sng" dirty="0">
                <a:solidFill>
                  <a:srgbClr val="3D7EDB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PDCA | </a:t>
            </a:r>
            <a:r>
              <a:rPr lang="en-GB" sz="1000" u="sng" dirty="0" err="1">
                <a:solidFill>
                  <a:srgbClr val="3D7EDB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Localazy</a:t>
            </a:r>
            <a:r>
              <a:rPr lang="en-GB" sz="1000" u="sng" dirty="0">
                <a:solidFill>
                  <a:srgbClr val="3D7EDB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000" dirty="0"/>
              <a:t>Accessed 20</a:t>
            </a:r>
            <a:r>
              <a:rPr lang="en-GB" sz="1000" baseline="30000" dirty="0"/>
              <a:t>th</a:t>
            </a:r>
            <a:r>
              <a:rPr lang="en-GB" sz="1000" dirty="0"/>
              <a:t> March 2023.</a:t>
            </a:r>
          </a:p>
          <a:p>
            <a:endParaRPr lang="en-GB" sz="1000" b="1" dirty="0"/>
          </a:p>
          <a:p>
            <a:r>
              <a:rPr lang="en-GB" sz="1000" dirty="0"/>
              <a:t>Smith, T (2014) for steps to effective energy management. Available at: </a:t>
            </a:r>
            <a:r>
              <a:rPr lang="en-GB" sz="1000" dirty="0">
                <a:solidFill>
                  <a:srgbClr val="3D7EDB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Four steps to effective energy management with ISO 50001 | theenergyst.com</a:t>
            </a:r>
            <a:r>
              <a:rPr lang="en-GB" sz="1000" dirty="0">
                <a:solidFill>
                  <a:srgbClr val="3D7EDB"/>
                </a:solidFill>
              </a:rPr>
              <a:t>.</a:t>
            </a:r>
            <a:r>
              <a:rPr lang="en-GB" sz="1000" b="1" dirty="0"/>
              <a:t> </a:t>
            </a:r>
            <a:r>
              <a:rPr lang="en-GB" sz="1000" dirty="0"/>
              <a:t>Accessed 28</a:t>
            </a:r>
            <a:r>
              <a:rPr lang="en-GB" sz="1000" baseline="30000" dirty="0"/>
              <a:t>th</a:t>
            </a:r>
            <a:r>
              <a:rPr lang="en-GB" sz="1000" dirty="0"/>
              <a:t> March 2023.</a:t>
            </a:r>
          </a:p>
          <a:p>
            <a:endParaRPr lang="en-GB" sz="1200" dirty="0"/>
          </a:p>
          <a:p>
            <a:r>
              <a:rPr lang="en-GB" sz="1000" dirty="0"/>
              <a:t>Wikipedia (2023) Energy Audit definition. Available at: </a:t>
            </a:r>
            <a:r>
              <a:rPr lang="en-GB" sz="1000" dirty="0">
                <a:solidFill>
                  <a:srgbClr val="3D7EDB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Energy audit – Wikipedia</a:t>
            </a:r>
            <a:r>
              <a:rPr lang="en-GB" sz="1000" dirty="0">
                <a:solidFill>
                  <a:srgbClr val="3D7EDB"/>
                </a:solidFill>
              </a:rPr>
              <a:t> </a:t>
            </a:r>
            <a:r>
              <a:rPr lang="en-GB" sz="1000" dirty="0"/>
              <a:t>Accessed 8</a:t>
            </a:r>
            <a:r>
              <a:rPr lang="en-GB" sz="1000" baseline="30000" dirty="0"/>
              <a:t>th</a:t>
            </a:r>
            <a:r>
              <a:rPr lang="en-GB" sz="1000" dirty="0"/>
              <a:t> March 2023.</a:t>
            </a:r>
          </a:p>
          <a:p>
            <a:endParaRPr lang="en-GB" sz="1000" b="1" dirty="0"/>
          </a:p>
          <a:p>
            <a:r>
              <a:rPr lang="en-GB" sz="1000" dirty="0"/>
              <a:t>Wikipedia (2023) Plan definition. Available at</a:t>
            </a:r>
            <a:r>
              <a:rPr lang="en-GB" sz="1000" b="1" dirty="0"/>
              <a:t>: </a:t>
            </a:r>
            <a:r>
              <a:rPr lang="en-GB" sz="1000" dirty="0">
                <a:solidFill>
                  <a:srgbClr val="3D7EDB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Plan – Wikipedia</a:t>
            </a:r>
            <a:r>
              <a:rPr lang="en-GB" sz="1000" dirty="0">
                <a:solidFill>
                  <a:srgbClr val="3D7EDB"/>
                </a:solidFill>
              </a:rPr>
              <a:t> </a:t>
            </a:r>
            <a:r>
              <a:rPr lang="en-GB" sz="1000" dirty="0"/>
              <a:t>Accessed 8</a:t>
            </a:r>
            <a:r>
              <a:rPr lang="en-GB" sz="1000" baseline="30000" dirty="0"/>
              <a:t>th</a:t>
            </a:r>
            <a:r>
              <a:rPr lang="en-GB" sz="1000" dirty="0"/>
              <a:t> March 2023.</a:t>
            </a:r>
          </a:p>
          <a:p>
            <a:endParaRPr lang="en-GB" sz="1200" b="1" dirty="0">
              <a:solidFill>
                <a:schemeClr val="bg1"/>
              </a:solidFill>
            </a:endParaRPr>
          </a:p>
          <a:p>
            <a:endParaRPr lang="en-GB" sz="12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11D773-78D2-47C0-BDB4-63CF7BCBEA37}"/>
              </a:ext>
            </a:extLst>
          </p:cNvPr>
          <p:cNvSpPr txBox="1"/>
          <p:nvPr/>
        </p:nvSpPr>
        <p:spPr>
          <a:xfrm>
            <a:off x="-1" y="0"/>
            <a:ext cx="9143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1"/>
                </a:solidFill>
              </a:rPr>
              <a:t>10</a:t>
            </a:r>
            <a:r>
              <a:rPr lang="en-GB" sz="2000" b="1" dirty="0">
                <a:solidFill>
                  <a:schemeClr val="accent1"/>
                </a:solidFill>
                <a:latin typeface="+mn-lt"/>
              </a:rPr>
              <a:t>) References</a:t>
            </a:r>
            <a:endParaRPr lang="en-GB" sz="20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036484"/>
      </p:ext>
    </p:extLst>
  </p:cSld>
  <p:clrMapOvr>
    <a:masterClrMapping/>
  </p:clrMapOvr>
  <p:transition spd="slow">
    <p:push dir="u"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UNDODONOTDELETE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x.aSsKZ2RYO5Fn41hroQPA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9EVThNlIQxuwYjseD1S0ow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afGcmlmTSlq3WKFe8MKTQQ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qAEdOwNGTiK2N3W8sizCBA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BXtXAkv0SVmq42YtmZHNCw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lTqouBvdTauNTefScyAVJA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bl44wj04Q9GpBpiw3r.XFA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_7WYZuX_QmebWPXFgGFvPg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7z7ZQLMsRcu7IXRXm_AQZA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qqBfqOwLT4SDP0r6d_p.Og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JKK3mpvXSveK5WJOEIe3FQ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272ZPlWgRwaD_fLyVRWGjw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gV5Pr.zOReGuZmjDdIc4mg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PwLEPRmYQGGV_5AjzswG.Q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8G.PXHGwS0uFaFLQdu5ypQ"/>
</p:tagLst>
</file>

<file path=ppt/theme/theme1.xml><?xml version="1.0" encoding="utf-8"?>
<a:theme xmlns:a="http://schemas.openxmlformats.org/drawingml/2006/main" name="2_Office Theme">
  <a:themeElements>
    <a:clrScheme name="TaTa new">
      <a:dk1>
        <a:srgbClr val="000000"/>
      </a:dk1>
      <a:lt1>
        <a:srgbClr val="FFFFFF"/>
      </a:lt1>
      <a:dk2>
        <a:srgbClr val="5A245A"/>
      </a:dk2>
      <a:lt2>
        <a:srgbClr val="0083A9"/>
      </a:lt2>
      <a:accent1>
        <a:srgbClr val="3D7EDB"/>
      </a:accent1>
      <a:accent2>
        <a:srgbClr val="002B45"/>
      </a:accent2>
      <a:accent3>
        <a:srgbClr val="BEB9A6"/>
      </a:accent3>
      <a:accent4>
        <a:srgbClr val="FFA100"/>
      </a:accent4>
      <a:accent5>
        <a:srgbClr val="34B233"/>
      </a:accent5>
      <a:accent6>
        <a:srgbClr val="ED2939"/>
      </a:accent6>
      <a:hlink>
        <a:srgbClr val="3D7EDB"/>
      </a:hlink>
      <a:folHlink>
        <a:srgbClr val="3D7EDB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D7EDB"/>
        </a:solidFill>
        <a:ln w="3175">
          <a:noFill/>
          <a:miter lim="800000"/>
        </a:ln>
      </a:spPr>
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lnSpc>
            <a:spcPct val="100000"/>
          </a:lnSpc>
          <a:defRPr sz="1400" dirty="0" smtClean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14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TataSteel_with instructions_final" id="{46D50F7B-E949-42EE-8343-38FCD6BF2F83}" vid="{2F319172-4D88-468D-88B1-29608B331D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5fd8cf3e-89ed-4cbf-80a8-eef28e3655c6"/>
    <SharedWithUsers xmlns="594e1da6-6f6d-493e-abc1-df5b908e4e8d">
      <UserInfo>
        <DisplayName>Stein-Langedijk, Manon van</DisplayName>
        <AccountId>196</AccountId>
        <AccountType/>
      </UserInfo>
      <UserInfo>
        <DisplayName>Lippe, Edward van der</DisplayName>
        <AccountId>11866</AccountId>
        <AccountType/>
      </UserInfo>
    </SharedWithUsers>
    <AkId xmlns="a65276bd-2b1c-4b39-b293-fa8bfa0d375f">1</AkId>
    <i04bf273f3a1417fb355545f122902a6 xmlns="594e1da6-6f6d-493e-abc1-df5b908e4e8d">
      <Terms xmlns="http://schemas.microsoft.com/office/infopath/2007/PartnerControls"/>
    </i04bf273f3a1417fb355545f122902a6>
    <AkLanguageId xmlns="a65276bd-2b1c-4b39-b293-fa8bfa0d375f">1</AkLanguageId>
    <j1730db0358a4356a2a1d6de7f94250a xmlns="a65276bd-2b1c-4b39-b293-fa8bfa0d375f">
      <Terms xmlns="http://schemas.microsoft.com/office/infopath/2007/PartnerControls"/>
    </j1730db0358a4356a2a1d6de7f94250a>
    <ebd9335f6597412a88518e60d1847b4a xmlns="594e1da6-6f6d-493e-abc1-df5b908e4e8d">
      <Terms xmlns="http://schemas.microsoft.com/office/infopath/2007/PartnerControls"/>
    </ebd9335f6597412a88518e60d1847b4a>
    <TSELanguageCode xmlns="594e1da6-6f6d-493e-abc1-df5b908e4e8d">en-GB</TSELanguageCode>
    <AkLanguageCode xmlns="a65276bd-2b1c-4b39-b293-fa8bfa0d375f" xsi:nil="true"/>
    <Number xmlns="a65276bd-2b1c-4b39-b293-fa8bfa0d375f" xsi:nil="true"/>
    <pff9b59be39746ad967c5b0ed8feb644 xmlns="594e1da6-6f6d-493e-abc1-df5b908e4e8d">
      <Terms xmlns="http://schemas.microsoft.com/office/infopath/2007/PartnerControls"/>
    </pff9b59be39746ad967c5b0ed8feb644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SE Service Documents" ma:contentTypeID="0x010100E785ED6960FD144EAC60FB9B57C25D3E00B29F421E591844419E5EBE105FA2C685" ma:contentTypeVersion="23" ma:contentTypeDescription="Create a new document." ma:contentTypeScope="" ma:versionID="50f3a641278de873a4a8b45a2c5be790">
  <xsd:schema xmlns:xsd="http://www.w3.org/2001/XMLSchema" xmlns:xs="http://www.w3.org/2001/XMLSchema" xmlns:p="http://schemas.microsoft.com/office/2006/metadata/properties" xmlns:ns2="594e1da6-6f6d-493e-abc1-df5b908e4e8d" xmlns:ns3="a65276bd-2b1c-4b39-b293-fa8bfa0d375f" xmlns:ns4="5fd8cf3e-89ed-4cbf-80a8-eef28e3655c6" targetNamespace="http://schemas.microsoft.com/office/2006/metadata/properties" ma:root="true" ma:fieldsID="05d4ab3f9e5f2478c0362375c58729a9" ns2:_="" ns3:_="" ns4:_="">
    <xsd:import namespace="594e1da6-6f6d-493e-abc1-df5b908e4e8d"/>
    <xsd:import namespace="a65276bd-2b1c-4b39-b293-fa8bfa0d375f"/>
    <xsd:import namespace="5fd8cf3e-89ed-4cbf-80a8-eef28e3655c6"/>
    <xsd:element name="properties">
      <xsd:complexType>
        <xsd:sequence>
          <xsd:element name="documentManagement">
            <xsd:complexType>
              <xsd:all>
                <xsd:element ref="ns2:TSELanguageCode"/>
                <xsd:element ref="ns3:AkId" minOccurs="0"/>
                <xsd:element ref="ns3:AkLanguageId" minOccurs="0"/>
                <xsd:element ref="ns3:AkLanguageCode" minOccurs="0"/>
                <xsd:element ref="ns3:Number" minOccurs="0"/>
                <xsd:element ref="ns4:TaxCatchAllLabel" minOccurs="0"/>
                <xsd:element ref="ns2:i04bf273f3a1417fb355545f122902a6" minOccurs="0"/>
                <xsd:element ref="ns2:pff9b59be39746ad967c5b0ed8feb644" minOccurs="0"/>
                <xsd:element ref="ns2:ebd9335f6597412a88518e60d1847b4a" minOccurs="0"/>
                <xsd:element ref="ns4:TaxCatchAll" minOccurs="0"/>
                <xsd:element ref="ns3:j1730db0358a4356a2a1d6de7f94250a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94e1da6-6f6d-493e-abc1-df5b908e4e8d" elementFormDefault="qualified">
    <xsd:import namespace="http://schemas.microsoft.com/office/2006/documentManagement/types"/>
    <xsd:import namespace="http://schemas.microsoft.com/office/infopath/2007/PartnerControls"/>
    <xsd:element name="TSELanguageCode" ma:index="4" ma:displayName="Language Code" ma:default="en-GB" ma:format="Dropdown" ma:internalName="TSELanguageCode" ma:readOnly="false">
      <xsd:simpleType>
        <xsd:restriction base="dms:Choice">
          <xsd:enumeration value="en-GB"/>
          <xsd:enumeration value="nl-NL"/>
          <xsd:enumeration value="fr-FR"/>
          <xsd:enumeration value="de-DE"/>
        </xsd:restriction>
      </xsd:simpleType>
    </xsd:element>
    <xsd:element name="i04bf273f3a1417fb355545f122902a6" ma:index="13" ma:taxonomy="true" ma:internalName="i04bf273f3a1417fb355545f122902a6" ma:taxonomyFieldName="TSLocation" ma:displayName="Location" ma:readOnly="false" ma:fieldId="{204bf273-f3a1-417f-b355-545f122902a6}" ma:taxonomyMulti="true" ma:sspId="5d55ca15-9147-4a84-933c-225cdb2e1b02" ma:termSetId="ce4d3149-6b54-4cf8-9738-f12cd85fae39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pff9b59be39746ad967c5b0ed8feb644" ma:index="15" nillable="true" ma:taxonomy="true" ma:internalName="pff9b59be39746ad967c5b0ed8feb644" ma:taxonomyFieldName="TSService0" ma:displayName="Service Category" ma:readOnly="false" ma:fieldId="{9ff9b59b-e397-46ad-967c-5b0ed8feb644}" ma:taxonomyMulti="true" ma:sspId="5d55ca15-9147-4a84-933c-225cdb2e1b02" ma:termSetId="f957863a-f7b7-4bc3-a1f7-d2e3e22c107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ebd9335f6597412a88518e60d1847b4a" ma:index="18" ma:taxonomy="true" ma:internalName="ebd9335f6597412a88518e60d1847b4a" ma:taxonomyFieldName="TSDepartment" ma:displayName="Department" ma:readOnly="false" ma:fieldId="{ebd9335f-6597-412a-8851-8e60d1847b4a}" ma:sspId="5d55ca15-9147-4a84-933c-225cdb2e1b02" ma:termSetId="3685de31-2771-4ae6-8df2-bf446d0c8a6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aredWithUsers" ma:index="2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276bd-2b1c-4b39-b293-fa8bfa0d375f" elementFormDefault="qualified">
    <xsd:import namespace="http://schemas.microsoft.com/office/2006/documentManagement/types"/>
    <xsd:import namespace="http://schemas.microsoft.com/office/infopath/2007/PartnerControls"/>
    <xsd:element name="AkId" ma:index="5" nillable="true" ma:displayName="AkId" ma:default="1" ma:internalName="AkId" ma:readOnly="false" ma:percentage="FALSE">
      <xsd:simpleType>
        <xsd:restriction base="dms:Number"/>
      </xsd:simpleType>
    </xsd:element>
    <xsd:element name="AkLanguageId" ma:index="6" nillable="true" ma:displayName="AkLanguageId" ma:default="1" ma:internalName="AkLanguageId" ma:readOnly="false" ma:percentage="FALSE">
      <xsd:simpleType>
        <xsd:restriction base="dms:Number"/>
      </xsd:simpleType>
    </xsd:element>
    <xsd:element name="AkLanguageCode" ma:index="7" nillable="true" ma:displayName="AkLanguageCode" ma:internalName="AkLanguageCode" ma:readOnly="false">
      <xsd:simpleType>
        <xsd:restriction base="dms:Text"/>
      </xsd:simpleType>
    </xsd:element>
    <xsd:element name="Number" ma:index="9" nillable="true" ma:displayName="Number" ma:decimals="0" ma:internalName="Number" ma:readOnly="false" ma:percentage="FALSE">
      <xsd:simpleType>
        <xsd:restriction base="dms:Number"/>
      </xsd:simpleType>
    </xsd:element>
    <xsd:element name="j1730db0358a4356a2a1d6de7f94250a" ma:index="21" nillable="true" ma:taxonomy="true" ma:internalName="j1730db0358a4356a2a1d6de7f94250a" ma:taxonomyFieldName="TSService" ma:displayName="Service Category" ma:readOnly="false" ma:fieldId="{31730db0-358a-4356-a2a1-d6de7f94250a}" ma:taxonomyMulti="true" ma:sspId="5d55ca15-9147-4a84-933c-225cdb2e1b02" ma:termSetId="f957863a-f7b7-4bc3-a1f7-d2e3e22c107c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ediaServiceMetadata" ma:index="25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6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2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d8cf3e-89ed-4cbf-80a8-eef28e3655c6" elementFormDefault="qualified">
    <xsd:import namespace="http://schemas.microsoft.com/office/2006/documentManagement/types"/>
    <xsd:import namespace="http://schemas.microsoft.com/office/infopath/2007/PartnerControls"/>
    <xsd:element name="TaxCatchAllLabel" ma:index="11" nillable="true" ma:displayName="Taxonomy Catch All Column1" ma:hidden="true" ma:list="{b4567d59-d5ff-46f0-aeec-aa15ea19b073}" ma:internalName="TaxCatchAllLabel" ma:readOnly="true" ma:showField="CatchAllDataLabel" ma:web="594e1da6-6f6d-493e-abc1-df5b908e4e8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" ma:index="19" nillable="true" ma:displayName="Taxonomy Catch All Column" ma:hidden="true" ma:list="{b4567d59-d5ff-46f0-aeec-aa15ea19b073}" ma:internalName="TaxCatchAll" ma:readOnly="false" ma:showField="CatchAllData" ma:web="594e1da6-6f6d-493e-abc1-df5b908e4e8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6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BACEA6-70C9-470B-BCC8-5B8E28C9D9D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9592CD8-B590-42A6-8EDC-5F3847C67ECF}">
  <ds:schemaRefs>
    <ds:schemaRef ds:uri="http://schemas.microsoft.com/office/2006/documentManagement/types"/>
    <ds:schemaRef ds:uri="594e1da6-6f6d-493e-abc1-df5b908e4e8d"/>
    <ds:schemaRef ds:uri="http://purl.org/dc/terms/"/>
    <ds:schemaRef ds:uri="http://schemas.microsoft.com/office/infopath/2007/PartnerControls"/>
    <ds:schemaRef ds:uri="http://purl.org/dc/dcmitype/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5fd8cf3e-89ed-4cbf-80a8-eef28e3655c6"/>
    <ds:schemaRef ds:uri="a65276bd-2b1c-4b39-b293-fa8bfa0d375f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8E42C99-200E-4EBE-B946-CA089C0B726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94e1da6-6f6d-493e-abc1-df5b908e4e8d"/>
    <ds:schemaRef ds:uri="a65276bd-2b1c-4b39-b293-fa8bfa0d375f"/>
    <ds:schemaRef ds:uri="5fd8cf3e-89ed-4cbf-80a8-eef28e3655c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TataSteel_CorporatePresentation</Template>
  <TotalTime>0</TotalTime>
  <Words>3258</Words>
  <Application>Microsoft Office PowerPoint</Application>
  <PresentationFormat>On-screen Show (16:9)</PresentationFormat>
  <Paragraphs>573</Paragraphs>
  <Slides>23</Slides>
  <Notes>13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MS Shell Dlg 2</vt:lpstr>
      <vt:lpstr>Wingdings</vt:lpstr>
      <vt:lpstr>2_Office Theme</vt:lpstr>
      <vt:lpstr>think-cell Slide</vt:lpstr>
      <vt:lpstr>Energy Audit   Julian Hodge Building  Cardiff University  </vt:lpstr>
      <vt:lpstr>Agenda</vt:lpstr>
      <vt:lpstr>1) Case Study – Julian Hodge Building </vt:lpstr>
      <vt:lpstr>2) What are Energy Audits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9) Conclusion</vt:lpstr>
      <vt:lpstr>Questions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TataSteel_CorporatePresentation</dc:title>
  <cp:lastModifiedBy>Boxer, Paul</cp:lastModifiedBy>
  <cp:revision>149</cp:revision>
  <cp:lastPrinted>2023-03-28T08:01:59Z</cp:lastPrinted>
  <dcterms:created xsi:type="dcterms:W3CDTF">2019-09-16T14:12:19Z</dcterms:created>
  <dcterms:modified xsi:type="dcterms:W3CDTF">2023-04-04T09:38:20Z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0x010100E785ED6960FD144EAC60FB9B57C25D3E00B29F421E591844419E5EBE105FA2C685</vt:lpwstr>
  </property>
  <property fmtid="{D5CDD505-2E9C-101B-9397-08002B2CF9AE}" pid="3" name="TSDepartment">
    <vt:lpwstr/>
  </property>
  <property fmtid="{D5CDD505-2E9C-101B-9397-08002B2CF9AE}" pid="4" name="TSService">
    <vt:lpwstr/>
  </property>
  <property fmtid="{D5CDD505-2E9C-101B-9397-08002B2CF9AE}" pid="5" name="TSLocation">
    <vt:lpwstr/>
  </property>
  <property fmtid="{D5CDD505-2E9C-101B-9397-08002B2CF9AE}" pid="6" name="ClassificationContentMarkingFooterLocations">
    <vt:lpwstr>2_Office Theme:8\3_Office Theme:8</vt:lpwstr>
  </property>
  <property fmtid="{D5CDD505-2E9C-101B-9397-08002B2CF9AE}" pid="7" name="ClassificationContentMarkingFooterText">
    <vt:lpwstr>Sensitivity: general</vt:lpwstr>
  </property>
  <property fmtid="{D5CDD505-2E9C-101B-9397-08002B2CF9AE}" pid="8" name="TSService0">
    <vt:lpwstr/>
  </property>
  <property fmtid="{D5CDD505-2E9C-101B-9397-08002B2CF9AE}" pid="9" name="_ExtendedDescription">
    <vt:lpwstr/>
  </property>
  <property fmtid="{D5CDD505-2E9C-101B-9397-08002B2CF9AE}" pid="10" name="MSIP_Label_e4b089d7-9996-4d4c-b4fd-bd63e9680112_Enabled">
    <vt:lpwstr>true</vt:lpwstr>
  </property>
  <property fmtid="{D5CDD505-2E9C-101B-9397-08002B2CF9AE}" pid="11" name="MSIP_Label_e4b089d7-9996-4d4c-b4fd-bd63e9680112_SetDate">
    <vt:lpwstr>2023-03-31T09:53:26Z</vt:lpwstr>
  </property>
  <property fmtid="{D5CDD505-2E9C-101B-9397-08002B2CF9AE}" pid="12" name="MSIP_Label_e4b089d7-9996-4d4c-b4fd-bd63e9680112_Method">
    <vt:lpwstr>Privileged</vt:lpwstr>
  </property>
  <property fmtid="{D5CDD505-2E9C-101B-9397-08002B2CF9AE}" pid="13" name="MSIP_Label_e4b089d7-9996-4d4c-b4fd-bd63e9680112_Name">
    <vt:lpwstr>e4b089d7-9996-4d4c-b4fd-bd63e9680112</vt:lpwstr>
  </property>
  <property fmtid="{D5CDD505-2E9C-101B-9397-08002B2CF9AE}" pid="14" name="MSIP_Label_e4b089d7-9996-4d4c-b4fd-bd63e9680112_SiteId">
    <vt:lpwstr>44bbd632-fe04-42d7-933e-2649dcd22649</vt:lpwstr>
  </property>
  <property fmtid="{D5CDD505-2E9C-101B-9397-08002B2CF9AE}" pid="15" name="MSIP_Label_e4b089d7-9996-4d4c-b4fd-bd63e9680112_ActionId">
    <vt:lpwstr>b083197f-22f5-4328-8817-85363956cca9</vt:lpwstr>
  </property>
  <property fmtid="{D5CDD505-2E9C-101B-9397-08002B2CF9AE}" pid="16" name="MSIP_Label_e4b089d7-9996-4d4c-b4fd-bd63e9680112_ContentBits">
    <vt:lpwstr>0</vt:lpwstr>
  </property>
</Properties>
</file>