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5"/>
  </p:notesMasterIdLst>
  <p:handoutMasterIdLst>
    <p:handoutMasterId r:id="rId66"/>
  </p:handoutMasterIdLst>
  <p:sldIdLst>
    <p:sldId id="367" r:id="rId5"/>
    <p:sldId id="726" r:id="rId6"/>
    <p:sldId id="337" r:id="rId7"/>
    <p:sldId id="393" r:id="rId8"/>
    <p:sldId id="365" r:id="rId9"/>
    <p:sldId id="394" r:id="rId10"/>
    <p:sldId id="308" r:id="rId11"/>
    <p:sldId id="295" r:id="rId12"/>
    <p:sldId id="312" r:id="rId13"/>
    <p:sldId id="291" r:id="rId14"/>
    <p:sldId id="395" r:id="rId15"/>
    <p:sldId id="274" r:id="rId16"/>
    <p:sldId id="297" r:id="rId17"/>
    <p:sldId id="298" r:id="rId18"/>
    <p:sldId id="299" r:id="rId19"/>
    <p:sldId id="300" r:id="rId20"/>
    <p:sldId id="313" r:id="rId21"/>
    <p:sldId id="303" r:id="rId22"/>
    <p:sldId id="304" r:id="rId23"/>
    <p:sldId id="356" r:id="rId24"/>
    <p:sldId id="396" r:id="rId25"/>
    <p:sldId id="397" r:id="rId26"/>
    <p:sldId id="357" r:id="rId27"/>
    <p:sldId id="305" r:id="rId28"/>
    <p:sldId id="359" r:id="rId29"/>
    <p:sldId id="307" r:id="rId30"/>
    <p:sldId id="398" r:id="rId31"/>
    <p:sldId id="309" r:id="rId32"/>
    <p:sldId id="727" r:id="rId33"/>
    <p:sldId id="341" r:id="rId34"/>
    <p:sldId id="342" r:id="rId35"/>
    <p:sldId id="310" r:id="rId36"/>
    <p:sldId id="344" r:id="rId37"/>
    <p:sldId id="328" r:id="rId38"/>
    <p:sldId id="350" r:id="rId39"/>
    <p:sldId id="402" r:id="rId40"/>
    <p:sldId id="374" r:id="rId41"/>
    <p:sldId id="643" r:id="rId42"/>
    <p:sldId id="671" r:id="rId43"/>
    <p:sldId id="672" r:id="rId44"/>
    <p:sldId id="363" r:id="rId45"/>
    <p:sldId id="646" r:id="rId46"/>
    <p:sldId id="343" r:id="rId47"/>
    <p:sldId id="647" r:id="rId48"/>
    <p:sldId id="353" r:id="rId49"/>
    <p:sldId id="345" r:id="rId50"/>
    <p:sldId id="354" r:id="rId51"/>
    <p:sldId id="673" r:id="rId52"/>
    <p:sldId id="674" r:id="rId53"/>
    <p:sldId id="346" r:id="rId54"/>
    <p:sldId id="675" r:id="rId55"/>
    <p:sldId id="355" r:id="rId56"/>
    <p:sldId id="347" r:id="rId57"/>
    <p:sldId id="648" r:id="rId58"/>
    <p:sldId id="677" r:id="rId59"/>
    <p:sldId id="678" r:id="rId60"/>
    <p:sldId id="676" r:id="rId61"/>
    <p:sldId id="670" r:id="rId62"/>
    <p:sldId id="642" r:id="rId63"/>
    <p:sldId id="351" r:id="rId6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FE5"/>
    <a:srgbClr val="173AFF"/>
    <a:srgbClr val="B5DDE9"/>
    <a:srgbClr val="B8D0EE"/>
    <a:srgbClr val="D5E5FB"/>
    <a:srgbClr val="EFE2FE"/>
    <a:srgbClr val="A8C9F6"/>
    <a:srgbClr val="A4CEFC"/>
    <a:srgbClr val="E3D5FF"/>
    <a:srgbClr val="D8C5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63180A-EEA8-4E1B-B31C-3A641D43C5CC}" v="2442" dt="2025-10-29T02:11:27.399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614" autoAdjust="0"/>
  </p:normalViewPr>
  <p:slideViewPr>
    <p:cSldViewPr>
      <p:cViewPr varScale="1">
        <p:scale>
          <a:sx n="62" d="100"/>
          <a:sy n="62" d="100"/>
        </p:scale>
        <p:origin x="1332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viewProps" Target="viewProps.xml"/><Relationship Id="rId7" Type="http://schemas.openxmlformats.org/officeDocument/2006/relationships/slide" Target="slides/slide3.xml"/><Relationship Id="rId71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. Grewal" userId="e95042fc648cfaf9" providerId="LiveId" clId="{CE74F4FD-8FA4-4BA3-A5B8-4F1BAAC41793}"/>
    <pc:docChg chg="undo custSel addSld delSld modSld sldOrd">
      <pc:chgData name="I. Grewal" userId="e95042fc648cfaf9" providerId="LiveId" clId="{CE74F4FD-8FA4-4BA3-A5B8-4F1BAAC41793}" dt="2025-10-29T02:11:23.351" v="5850" actId="478"/>
      <pc:docMkLst>
        <pc:docMk/>
      </pc:docMkLst>
      <pc:sldChg chg="addSp delSp modSp add mod ord">
        <pc:chgData name="I. Grewal" userId="e95042fc648cfaf9" providerId="LiveId" clId="{CE74F4FD-8FA4-4BA3-A5B8-4F1BAAC41793}" dt="2025-10-29T01:59:10.411" v="5743" actId="208"/>
        <pc:sldMkLst>
          <pc:docMk/>
          <pc:sldMk cId="3508595535" sldId="291"/>
        </pc:sldMkLst>
        <pc:spChg chg="del">
          <ac:chgData name="I. Grewal" userId="e95042fc648cfaf9" providerId="LiveId" clId="{CE74F4FD-8FA4-4BA3-A5B8-4F1BAAC41793}" dt="2025-10-28T03:14:22.820" v="4554" actId="478"/>
          <ac:spMkLst>
            <pc:docMk/>
            <pc:sldMk cId="3508595535" sldId="291"/>
            <ac:spMk id="2" creationId="{CEB98356-6FD9-A35D-D3A6-474D736B2909}"/>
          </ac:spMkLst>
        </pc:spChg>
        <pc:spChg chg="mod">
          <ac:chgData name="I. Grewal" userId="e95042fc648cfaf9" providerId="LiveId" clId="{CE74F4FD-8FA4-4BA3-A5B8-4F1BAAC41793}" dt="2025-10-28T03:15:34.232" v="4571" actId="14100"/>
          <ac:spMkLst>
            <pc:docMk/>
            <pc:sldMk cId="3508595535" sldId="291"/>
            <ac:spMk id="3" creationId="{B25ACF4E-3521-274A-F4F2-056B4A604976}"/>
          </ac:spMkLst>
        </pc:spChg>
        <pc:spChg chg="mod">
          <ac:chgData name="I. Grewal" userId="e95042fc648cfaf9" providerId="LiveId" clId="{CE74F4FD-8FA4-4BA3-A5B8-4F1BAAC41793}" dt="2025-10-29T01:59:00.734" v="5742" actId="208"/>
          <ac:spMkLst>
            <pc:docMk/>
            <pc:sldMk cId="3508595535" sldId="291"/>
            <ac:spMk id="4" creationId="{FF7CF109-2772-5E23-D471-3FAEB8475BBA}"/>
          </ac:spMkLst>
        </pc:spChg>
        <pc:spChg chg="mod">
          <ac:chgData name="I. Grewal" userId="e95042fc648cfaf9" providerId="LiveId" clId="{CE74F4FD-8FA4-4BA3-A5B8-4F1BAAC41793}" dt="2025-10-29T01:59:00.734" v="5742" actId="208"/>
          <ac:spMkLst>
            <pc:docMk/>
            <pc:sldMk cId="3508595535" sldId="291"/>
            <ac:spMk id="5" creationId="{6EBF90DA-99B8-8A66-D70C-F552627487FF}"/>
          </ac:spMkLst>
        </pc:spChg>
        <pc:spChg chg="add del mod ord">
          <ac:chgData name="I. Grewal" userId="e95042fc648cfaf9" providerId="LiveId" clId="{CE74F4FD-8FA4-4BA3-A5B8-4F1BAAC41793}" dt="2025-10-28T03:16:14.653" v="4574" actId="208"/>
          <ac:spMkLst>
            <pc:docMk/>
            <pc:sldMk cId="3508595535" sldId="291"/>
            <ac:spMk id="6" creationId="{6FE143B5-FF9D-28C5-A85D-2B242551C83C}"/>
          </ac:spMkLst>
        </pc:spChg>
        <pc:spChg chg="mod">
          <ac:chgData name="I. Grewal" userId="e95042fc648cfaf9" providerId="LiveId" clId="{CE74F4FD-8FA4-4BA3-A5B8-4F1BAAC41793}" dt="2025-10-29T01:59:00.734" v="5742" actId="208"/>
          <ac:spMkLst>
            <pc:docMk/>
            <pc:sldMk cId="3508595535" sldId="291"/>
            <ac:spMk id="7" creationId="{774D5F3C-8B96-7C54-E46E-3252D205598D}"/>
          </ac:spMkLst>
        </pc:spChg>
        <pc:spChg chg="mod">
          <ac:chgData name="I. Grewal" userId="e95042fc648cfaf9" providerId="LiveId" clId="{CE74F4FD-8FA4-4BA3-A5B8-4F1BAAC41793}" dt="2025-10-29T01:59:10.411" v="5743" actId="208"/>
          <ac:spMkLst>
            <pc:docMk/>
            <pc:sldMk cId="3508595535" sldId="291"/>
            <ac:spMk id="8" creationId="{35741192-7814-7D4B-700B-B0DF46BC3A46}"/>
          </ac:spMkLst>
        </pc:spChg>
        <pc:spChg chg="mod">
          <ac:chgData name="I. Grewal" userId="e95042fc648cfaf9" providerId="LiveId" clId="{CE74F4FD-8FA4-4BA3-A5B8-4F1BAAC41793}" dt="2025-10-29T01:59:10.411" v="5743" actId="208"/>
          <ac:spMkLst>
            <pc:docMk/>
            <pc:sldMk cId="3508595535" sldId="291"/>
            <ac:spMk id="9" creationId="{0FF000DA-5D18-3287-D325-54D848E4D2D3}"/>
          </ac:spMkLst>
        </pc:spChg>
        <pc:spChg chg="mod">
          <ac:chgData name="I. Grewal" userId="e95042fc648cfaf9" providerId="LiveId" clId="{CE74F4FD-8FA4-4BA3-A5B8-4F1BAAC41793}" dt="2025-10-29T01:59:10.411" v="5743" actId="208"/>
          <ac:spMkLst>
            <pc:docMk/>
            <pc:sldMk cId="3508595535" sldId="291"/>
            <ac:spMk id="10" creationId="{F5E3F41A-61EA-90C6-1435-9DBAAE6DED18}"/>
          </ac:spMkLst>
        </pc:spChg>
        <pc:spChg chg="mod">
          <ac:chgData name="I. Grewal" userId="e95042fc648cfaf9" providerId="LiveId" clId="{CE74F4FD-8FA4-4BA3-A5B8-4F1BAAC41793}" dt="2025-10-29T01:59:00.734" v="5742" actId="208"/>
          <ac:spMkLst>
            <pc:docMk/>
            <pc:sldMk cId="3508595535" sldId="291"/>
            <ac:spMk id="11" creationId="{764899B3-24F6-6E4A-4301-A5CDEC7BE18F}"/>
          </ac:spMkLst>
        </pc:spChg>
        <pc:spChg chg="mod">
          <ac:chgData name="I. Grewal" userId="e95042fc648cfaf9" providerId="LiveId" clId="{CE74F4FD-8FA4-4BA3-A5B8-4F1BAAC41793}" dt="2025-10-29T01:59:10.411" v="5743" actId="208"/>
          <ac:spMkLst>
            <pc:docMk/>
            <pc:sldMk cId="3508595535" sldId="291"/>
            <ac:spMk id="12" creationId="{49DE24B2-B7EA-7F82-D12E-B244732DE841}"/>
          </ac:spMkLst>
        </pc:spChg>
        <pc:spChg chg="mod">
          <ac:chgData name="I. Grewal" userId="e95042fc648cfaf9" providerId="LiveId" clId="{CE74F4FD-8FA4-4BA3-A5B8-4F1BAAC41793}" dt="2025-10-29T01:59:10.411" v="5743" actId="208"/>
          <ac:spMkLst>
            <pc:docMk/>
            <pc:sldMk cId="3508595535" sldId="291"/>
            <ac:spMk id="13" creationId="{DDDC42D3-2D4B-68BE-9CF2-2C6AE02095FF}"/>
          </ac:spMkLst>
        </pc:spChg>
        <pc:spChg chg="mod">
          <ac:chgData name="I. Grewal" userId="e95042fc648cfaf9" providerId="LiveId" clId="{CE74F4FD-8FA4-4BA3-A5B8-4F1BAAC41793}" dt="2025-10-29T01:59:10.411" v="5743" actId="208"/>
          <ac:spMkLst>
            <pc:docMk/>
            <pc:sldMk cId="3508595535" sldId="291"/>
            <ac:spMk id="14" creationId="{57F5214A-928C-4304-529F-86F9E6D9456B}"/>
          </ac:spMkLst>
        </pc:spChg>
        <pc:spChg chg="mod">
          <ac:chgData name="I. Grewal" userId="e95042fc648cfaf9" providerId="LiveId" clId="{CE74F4FD-8FA4-4BA3-A5B8-4F1BAAC41793}" dt="2025-10-29T01:59:10.411" v="5743" actId="208"/>
          <ac:spMkLst>
            <pc:docMk/>
            <pc:sldMk cId="3508595535" sldId="291"/>
            <ac:spMk id="15" creationId="{0523E7FE-4053-9A2A-5D56-5D5AF62F61FB}"/>
          </ac:spMkLst>
        </pc:spChg>
        <pc:spChg chg="mod">
          <ac:chgData name="I. Grewal" userId="e95042fc648cfaf9" providerId="LiveId" clId="{CE74F4FD-8FA4-4BA3-A5B8-4F1BAAC41793}" dt="2025-10-29T01:59:10.411" v="5743" actId="208"/>
          <ac:spMkLst>
            <pc:docMk/>
            <pc:sldMk cId="3508595535" sldId="291"/>
            <ac:spMk id="16" creationId="{ABD0BBBC-7028-52BF-AEA3-D1A64ADD4849}"/>
          </ac:spMkLst>
        </pc:spChg>
        <pc:spChg chg="mod">
          <ac:chgData name="I. Grewal" userId="e95042fc648cfaf9" providerId="LiveId" clId="{CE74F4FD-8FA4-4BA3-A5B8-4F1BAAC41793}" dt="2025-10-29T01:59:10.411" v="5743" actId="208"/>
          <ac:spMkLst>
            <pc:docMk/>
            <pc:sldMk cId="3508595535" sldId="291"/>
            <ac:spMk id="17" creationId="{EF6FE80C-E045-B125-DA74-D97368BF2A5B}"/>
          </ac:spMkLst>
        </pc:spChg>
        <pc:spChg chg="del">
          <ac:chgData name="I. Grewal" userId="e95042fc648cfaf9" providerId="LiveId" clId="{CE74F4FD-8FA4-4BA3-A5B8-4F1BAAC41793}" dt="2025-10-28T03:13:59.653" v="4549" actId="478"/>
          <ac:spMkLst>
            <pc:docMk/>
            <pc:sldMk cId="3508595535" sldId="291"/>
            <ac:spMk id="18" creationId="{95B9F6BB-490E-3E3D-E16B-9657FC465ACF}"/>
          </ac:spMkLst>
        </pc:spChg>
        <pc:spChg chg="add del mod">
          <ac:chgData name="I. Grewal" userId="e95042fc648cfaf9" providerId="LiveId" clId="{CE74F4FD-8FA4-4BA3-A5B8-4F1BAAC41793}" dt="2025-10-28T03:14:29.508" v="4557" actId="478"/>
          <ac:spMkLst>
            <pc:docMk/>
            <pc:sldMk cId="3508595535" sldId="291"/>
            <ac:spMk id="20" creationId="{C5F33015-68A5-B575-86FD-834E0022098F}"/>
          </ac:spMkLst>
        </pc:spChg>
      </pc:sldChg>
      <pc:sldChg chg="modSp">
        <pc:chgData name="I. Grewal" userId="e95042fc648cfaf9" providerId="LiveId" clId="{CE74F4FD-8FA4-4BA3-A5B8-4F1BAAC41793}" dt="2025-10-28T01:15:15.308" v="1937" actId="20577"/>
        <pc:sldMkLst>
          <pc:docMk/>
          <pc:sldMk cId="1308598193" sldId="313"/>
        </pc:sldMkLst>
        <pc:spChg chg="mod">
          <ac:chgData name="I. Grewal" userId="e95042fc648cfaf9" providerId="LiveId" clId="{CE74F4FD-8FA4-4BA3-A5B8-4F1BAAC41793}" dt="2025-10-28T01:15:15.308" v="1937" actId="20577"/>
          <ac:spMkLst>
            <pc:docMk/>
            <pc:sldMk cId="1308598193" sldId="313"/>
            <ac:spMk id="28" creationId="{95378BF4-E543-4683-83CF-4271D58AEF5C}"/>
          </ac:spMkLst>
        </pc:spChg>
      </pc:sldChg>
      <pc:sldChg chg="modNotesTx">
        <pc:chgData name="I. Grewal" userId="e95042fc648cfaf9" providerId="LiveId" clId="{CE74F4FD-8FA4-4BA3-A5B8-4F1BAAC41793}" dt="2025-10-28T01:15:56.348" v="1938" actId="20577"/>
        <pc:sldMkLst>
          <pc:docMk/>
          <pc:sldMk cId="1683214063" sldId="328"/>
        </pc:sldMkLst>
      </pc:sldChg>
      <pc:sldChg chg="modSp mod">
        <pc:chgData name="I. Grewal" userId="e95042fc648cfaf9" providerId="LiveId" clId="{CE74F4FD-8FA4-4BA3-A5B8-4F1BAAC41793}" dt="2025-10-28T03:44:28.512" v="5565" actId="20577"/>
        <pc:sldMkLst>
          <pc:docMk/>
          <pc:sldMk cId="3211389921" sldId="337"/>
        </pc:sldMkLst>
        <pc:spChg chg="mod">
          <ac:chgData name="I. Grewal" userId="e95042fc648cfaf9" providerId="LiveId" clId="{CE74F4FD-8FA4-4BA3-A5B8-4F1BAAC41793}" dt="2025-10-28T03:44:28.512" v="5565" actId="20577"/>
          <ac:spMkLst>
            <pc:docMk/>
            <pc:sldMk cId="3211389921" sldId="337"/>
            <ac:spMk id="3" creationId="{00000000-0000-0000-0000-000000000000}"/>
          </ac:spMkLst>
        </pc:spChg>
      </pc:sldChg>
      <pc:sldChg chg="modSp">
        <pc:chgData name="I. Grewal" userId="e95042fc648cfaf9" providerId="LiveId" clId="{CE74F4FD-8FA4-4BA3-A5B8-4F1BAAC41793}" dt="2025-10-24T00:12:47.847" v="359" actId="6549"/>
        <pc:sldMkLst>
          <pc:docMk/>
          <pc:sldMk cId="2012557125" sldId="342"/>
        </pc:sldMkLst>
        <pc:spChg chg="mod">
          <ac:chgData name="I. Grewal" userId="e95042fc648cfaf9" providerId="LiveId" clId="{CE74F4FD-8FA4-4BA3-A5B8-4F1BAAC41793}" dt="2025-10-24T00:12:47.847" v="359" actId="6549"/>
          <ac:spMkLst>
            <pc:docMk/>
            <pc:sldMk cId="2012557125" sldId="342"/>
            <ac:spMk id="3" creationId="{E46EFF6C-8334-466E-875C-75E429A8BD44}"/>
          </ac:spMkLst>
        </pc:spChg>
      </pc:sldChg>
      <pc:sldChg chg="addSp delSp modSp mod addAnim delAnim modAnim">
        <pc:chgData name="I. Grewal" userId="e95042fc648cfaf9" providerId="LiveId" clId="{CE74F4FD-8FA4-4BA3-A5B8-4F1BAAC41793}" dt="2025-10-28T01:43:12.931" v="2575" actId="14100"/>
        <pc:sldMkLst>
          <pc:docMk/>
          <pc:sldMk cId="1938865686" sldId="343"/>
        </pc:sldMkLst>
        <pc:spChg chg="mod">
          <ac:chgData name="I. Grewal" userId="e95042fc648cfaf9" providerId="LiveId" clId="{CE74F4FD-8FA4-4BA3-A5B8-4F1BAAC41793}" dt="2025-10-24T23:17:32.606" v="1649" actId="20577"/>
          <ac:spMkLst>
            <pc:docMk/>
            <pc:sldMk cId="1938865686" sldId="343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8T01:43:12.931" v="2575" actId="14100"/>
          <ac:spMkLst>
            <pc:docMk/>
            <pc:sldMk cId="1938865686" sldId="343"/>
            <ac:spMk id="3" creationId="{00000000-0000-0000-0000-000000000000}"/>
          </ac:spMkLst>
        </pc:spChg>
        <pc:spChg chg="add del mod">
          <ac:chgData name="I. Grewal" userId="e95042fc648cfaf9" providerId="LiveId" clId="{CE74F4FD-8FA4-4BA3-A5B8-4F1BAAC41793}" dt="2025-10-28T01:36:53.144" v="2333" actId="478"/>
          <ac:spMkLst>
            <pc:docMk/>
            <pc:sldMk cId="1938865686" sldId="343"/>
            <ac:spMk id="4" creationId="{91E2DF52-A59D-59CA-35B0-BC7CF6DCA7BC}"/>
          </ac:spMkLst>
        </pc:spChg>
        <pc:spChg chg="add mod ord">
          <ac:chgData name="I. Grewal" userId="e95042fc648cfaf9" providerId="LiveId" clId="{CE74F4FD-8FA4-4BA3-A5B8-4F1BAAC41793}" dt="2025-10-28T01:40:25.662" v="2509" actId="167"/>
          <ac:spMkLst>
            <pc:docMk/>
            <pc:sldMk cId="1938865686" sldId="343"/>
            <ac:spMk id="6" creationId="{E4847991-653F-2F5C-36D4-EAE2A1AA9591}"/>
          </ac:spMkLst>
        </pc:spChg>
      </pc:sldChg>
      <pc:sldChg chg="addSp delSp modSp mod addAnim delAnim modAnim">
        <pc:chgData name="I. Grewal" userId="e95042fc648cfaf9" providerId="LiveId" clId="{CE74F4FD-8FA4-4BA3-A5B8-4F1BAAC41793}" dt="2025-10-28T02:13:36.330" v="3276" actId="14100"/>
        <pc:sldMkLst>
          <pc:docMk/>
          <pc:sldMk cId="1043012045" sldId="345"/>
        </pc:sldMkLst>
        <pc:spChg chg="mod">
          <ac:chgData name="I. Grewal" userId="e95042fc648cfaf9" providerId="LiveId" clId="{CE74F4FD-8FA4-4BA3-A5B8-4F1BAAC41793}" dt="2025-10-28T01:51:00.263" v="2686" actId="20577"/>
          <ac:spMkLst>
            <pc:docMk/>
            <pc:sldMk cId="1043012045" sldId="345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8T02:13:36.330" v="3276" actId="14100"/>
          <ac:spMkLst>
            <pc:docMk/>
            <pc:sldMk cId="1043012045" sldId="345"/>
            <ac:spMk id="3" creationId="{00000000-0000-0000-0000-000000000000}"/>
          </ac:spMkLst>
        </pc:spChg>
        <pc:spChg chg="add del mod">
          <ac:chgData name="I. Grewal" userId="e95042fc648cfaf9" providerId="LiveId" clId="{CE74F4FD-8FA4-4BA3-A5B8-4F1BAAC41793}" dt="2025-10-28T02:00:14.900" v="2879" actId="478"/>
          <ac:spMkLst>
            <pc:docMk/>
            <pc:sldMk cId="1043012045" sldId="345"/>
            <ac:spMk id="4" creationId="{41F925A8-A6BB-A171-7E02-D3CC02FCA388}"/>
          </ac:spMkLst>
        </pc:spChg>
      </pc:sldChg>
      <pc:sldChg chg="addSp modSp mod modAnim">
        <pc:chgData name="I. Grewal" userId="e95042fc648cfaf9" providerId="LiveId" clId="{CE74F4FD-8FA4-4BA3-A5B8-4F1BAAC41793}" dt="2025-10-28T02:45:27.191" v="4039"/>
        <pc:sldMkLst>
          <pc:docMk/>
          <pc:sldMk cId="763439247" sldId="346"/>
        </pc:sldMkLst>
        <pc:spChg chg="mod">
          <ac:chgData name="I. Grewal" userId="e95042fc648cfaf9" providerId="LiveId" clId="{CE74F4FD-8FA4-4BA3-A5B8-4F1BAAC41793}" dt="2025-10-24T23:18:40.610" v="1744" actId="313"/>
          <ac:spMkLst>
            <pc:docMk/>
            <pc:sldMk cId="763439247" sldId="346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8T02:44:34.336" v="4031" actId="20577"/>
          <ac:spMkLst>
            <pc:docMk/>
            <pc:sldMk cId="763439247" sldId="346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10-28T02:45:12.675" v="4037" actId="1076"/>
          <ac:spMkLst>
            <pc:docMk/>
            <pc:sldMk cId="763439247" sldId="346"/>
            <ac:spMk id="4" creationId="{43BEE368-5D4D-2882-A0CA-1B5C9DFAD838}"/>
          </ac:spMkLst>
        </pc:spChg>
        <pc:spChg chg="add mod">
          <ac:chgData name="I. Grewal" userId="e95042fc648cfaf9" providerId="LiveId" clId="{CE74F4FD-8FA4-4BA3-A5B8-4F1BAAC41793}" dt="2025-10-28T02:45:05.151" v="4035" actId="14100"/>
          <ac:spMkLst>
            <pc:docMk/>
            <pc:sldMk cId="763439247" sldId="346"/>
            <ac:spMk id="6" creationId="{40972B88-B7A9-74C5-3427-6B19BA0CB1BC}"/>
          </ac:spMkLst>
        </pc:spChg>
        <pc:spChg chg="add mod">
          <ac:chgData name="I. Grewal" userId="e95042fc648cfaf9" providerId="LiveId" clId="{CE74F4FD-8FA4-4BA3-A5B8-4F1BAAC41793}" dt="2025-10-28T02:45:08.238" v="4036" actId="1076"/>
          <ac:spMkLst>
            <pc:docMk/>
            <pc:sldMk cId="763439247" sldId="346"/>
            <ac:spMk id="7" creationId="{1DECB03E-9EB4-71B3-09DE-4544F8441B3B}"/>
          </ac:spMkLst>
        </pc:spChg>
        <pc:spChg chg="add mod">
          <ac:chgData name="I. Grewal" userId="e95042fc648cfaf9" providerId="LiveId" clId="{CE74F4FD-8FA4-4BA3-A5B8-4F1BAAC41793}" dt="2025-10-28T02:45:19.830" v="4038" actId="1076"/>
          <ac:spMkLst>
            <pc:docMk/>
            <pc:sldMk cId="763439247" sldId="346"/>
            <ac:spMk id="8" creationId="{7557F61F-8CF6-F893-6B09-34C020D3F7D1}"/>
          </ac:spMkLst>
        </pc:spChg>
      </pc:sldChg>
      <pc:sldChg chg="modSp mod">
        <pc:chgData name="I. Grewal" userId="e95042fc648cfaf9" providerId="LiveId" clId="{CE74F4FD-8FA4-4BA3-A5B8-4F1BAAC41793}" dt="2025-10-28T03:09:19.616" v="4471" actId="1076"/>
        <pc:sldMkLst>
          <pc:docMk/>
          <pc:sldMk cId="911715800" sldId="347"/>
        </pc:sldMkLst>
        <pc:spChg chg="mod">
          <ac:chgData name="I. Grewal" userId="e95042fc648cfaf9" providerId="LiveId" clId="{CE74F4FD-8FA4-4BA3-A5B8-4F1BAAC41793}" dt="2025-10-24T00:36:19.987" v="1328" actId="1076"/>
          <ac:spMkLst>
            <pc:docMk/>
            <pc:sldMk cId="911715800" sldId="347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8T03:09:16.496" v="4470" actId="27636"/>
          <ac:spMkLst>
            <pc:docMk/>
            <pc:sldMk cId="911715800" sldId="347"/>
            <ac:spMk id="3" creationId="{00000000-0000-0000-0000-000000000000}"/>
          </ac:spMkLst>
        </pc:spChg>
        <pc:picChg chg="mod">
          <ac:chgData name="I. Grewal" userId="e95042fc648cfaf9" providerId="LiveId" clId="{CE74F4FD-8FA4-4BA3-A5B8-4F1BAAC41793}" dt="2025-10-28T03:09:19.616" v="4471" actId="1076"/>
          <ac:picMkLst>
            <pc:docMk/>
            <pc:sldMk cId="911715800" sldId="347"/>
            <ac:picMk id="6" creationId="{00000000-0000-0000-0000-000000000000}"/>
          </ac:picMkLst>
        </pc:picChg>
      </pc:sldChg>
      <pc:sldChg chg="addSp modSp del mod">
        <pc:chgData name="I. Grewal" userId="e95042fc648cfaf9" providerId="LiveId" clId="{CE74F4FD-8FA4-4BA3-A5B8-4F1BAAC41793}" dt="2025-10-29T01:53:50.550" v="5713" actId="47"/>
        <pc:sldMkLst>
          <pc:docMk/>
          <pc:sldMk cId="855203505" sldId="348"/>
        </pc:sldMkLst>
        <pc:spChg chg="add mod">
          <ac:chgData name="I. Grewal" userId="e95042fc648cfaf9" providerId="LiveId" clId="{CE74F4FD-8FA4-4BA3-A5B8-4F1BAAC41793}" dt="2025-10-28T03:18:33.253" v="4591" actId="6549"/>
          <ac:spMkLst>
            <pc:docMk/>
            <pc:sldMk cId="855203505" sldId="348"/>
            <ac:spMk id="5" creationId="{EE41237C-C020-71F6-D284-BB0A8FC143D1}"/>
          </ac:spMkLst>
        </pc:spChg>
      </pc:sldChg>
      <pc:sldChg chg="addSp delSp modSp del mod">
        <pc:chgData name="I. Grewal" userId="e95042fc648cfaf9" providerId="LiveId" clId="{CE74F4FD-8FA4-4BA3-A5B8-4F1BAAC41793}" dt="2025-10-29T01:58:08.974" v="5741" actId="47"/>
        <pc:sldMkLst>
          <pc:docMk/>
          <pc:sldMk cId="4186351021" sldId="349"/>
        </pc:sldMkLst>
        <pc:spChg chg="add del mod">
          <ac:chgData name="I. Grewal" userId="e95042fc648cfaf9" providerId="LiveId" clId="{CE74F4FD-8FA4-4BA3-A5B8-4F1BAAC41793}" dt="2025-10-29T01:58:06.947" v="5740" actId="478"/>
          <ac:spMkLst>
            <pc:docMk/>
            <pc:sldMk cId="4186351021" sldId="349"/>
            <ac:spMk id="5" creationId="{133372D5-7204-5666-A69E-CDAC65A90186}"/>
          </ac:spMkLst>
        </pc:spChg>
      </pc:sldChg>
      <pc:sldChg chg="delSp mod">
        <pc:chgData name="I. Grewal" userId="e95042fc648cfaf9" providerId="LiveId" clId="{CE74F4FD-8FA4-4BA3-A5B8-4F1BAAC41793}" dt="2025-10-28T03:43:56.044" v="5539" actId="478"/>
        <pc:sldMkLst>
          <pc:docMk/>
          <pc:sldMk cId="1804774672" sldId="351"/>
        </pc:sldMkLst>
        <pc:spChg chg="del">
          <ac:chgData name="I. Grewal" userId="e95042fc648cfaf9" providerId="LiveId" clId="{CE74F4FD-8FA4-4BA3-A5B8-4F1BAAC41793}" dt="2025-10-28T03:43:53.391" v="5538" actId="478"/>
          <ac:spMkLst>
            <pc:docMk/>
            <pc:sldMk cId="1804774672" sldId="351"/>
            <ac:spMk id="5" creationId="{C7AF683C-1DA1-F577-96F6-CA2A91738C52}"/>
          </ac:spMkLst>
        </pc:spChg>
        <pc:spChg chg="del">
          <ac:chgData name="I. Grewal" userId="e95042fc648cfaf9" providerId="LiveId" clId="{CE74F4FD-8FA4-4BA3-A5B8-4F1BAAC41793}" dt="2025-10-28T03:43:56.044" v="5539" actId="478"/>
          <ac:spMkLst>
            <pc:docMk/>
            <pc:sldMk cId="1804774672" sldId="351"/>
            <ac:spMk id="7" creationId="{697DDD93-7A77-3CD9-82B7-303A81C2FE96}"/>
          </ac:spMkLst>
        </pc:spChg>
      </pc:sldChg>
      <pc:sldChg chg="addSp delSp modSp mod addAnim delAnim modAnim">
        <pc:chgData name="I. Grewal" userId="e95042fc648cfaf9" providerId="LiveId" clId="{CE74F4FD-8FA4-4BA3-A5B8-4F1BAAC41793}" dt="2025-10-29T02:01:16.566" v="5744"/>
        <pc:sldMkLst>
          <pc:docMk/>
          <pc:sldMk cId="2214031517" sldId="353"/>
        </pc:sldMkLst>
        <pc:spChg chg="del">
          <ac:chgData name="I. Grewal" userId="e95042fc648cfaf9" providerId="LiveId" clId="{CE74F4FD-8FA4-4BA3-A5B8-4F1BAAC41793}" dt="2025-10-28T01:33:25.889" v="2179" actId="478"/>
          <ac:spMkLst>
            <pc:docMk/>
            <pc:sldMk cId="2214031517" sldId="353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8T02:24:19.597" v="3563" actId="20577"/>
          <ac:spMkLst>
            <pc:docMk/>
            <pc:sldMk cId="2214031517" sldId="353"/>
            <ac:spMk id="3" creationId="{00000000-0000-0000-0000-000000000000}"/>
          </ac:spMkLst>
        </pc:spChg>
        <pc:spChg chg="add del mod">
          <ac:chgData name="I. Grewal" userId="e95042fc648cfaf9" providerId="LiveId" clId="{CE74F4FD-8FA4-4BA3-A5B8-4F1BAAC41793}" dt="2025-10-28T01:33:28.350" v="2180" actId="478"/>
          <ac:spMkLst>
            <pc:docMk/>
            <pc:sldMk cId="2214031517" sldId="353"/>
            <ac:spMk id="6" creationId="{7BE3E29A-7864-FC38-BA71-BFD570BEB1A1}"/>
          </ac:spMkLst>
        </pc:spChg>
        <pc:spChg chg="add mod">
          <ac:chgData name="I. Grewal" userId="e95042fc648cfaf9" providerId="LiveId" clId="{CE74F4FD-8FA4-4BA3-A5B8-4F1BAAC41793}" dt="2025-10-28T01:44:57.605" v="2590" actId="1076"/>
          <ac:spMkLst>
            <pc:docMk/>
            <pc:sldMk cId="2214031517" sldId="353"/>
            <ac:spMk id="7" creationId="{EA882228-8883-1A93-CD9E-F25E2B754138}"/>
          </ac:spMkLst>
        </pc:spChg>
        <pc:spChg chg="add mod">
          <ac:chgData name="I. Grewal" userId="e95042fc648cfaf9" providerId="LiveId" clId="{CE74F4FD-8FA4-4BA3-A5B8-4F1BAAC41793}" dt="2025-10-28T02:24:25.158" v="3564" actId="1076"/>
          <ac:spMkLst>
            <pc:docMk/>
            <pc:sldMk cId="2214031517" sldId="353"/>
            <ac:spMk id="8" creationId="{2315322F-67ED-252B-724F-A926CB688C5F}"/>
          </ac:spMkLst>
        </pc:spChg>
      </pc:sldChg>
      <pc:sldChg chg="addSp delSp modSp mod modAnim">
        <pc:chgData name="I. Grewal" userId="e95042fc648cfaf9" providerId="LiveId" clId="{CE74F4FD-8FA4-4BA3-A5B8-4F1BAAC41793}" dt="2025-10-28T02:33:52.517" v="3696" actId="14100"/>
        <pc:sldMkLst>
          <pc:docMk/>
          <pc:sldMk cId="1307425939" sldId="354"/>
        </pc:sldMkLst>
        <pc:spChg chg="add del mod">
          <ac:chgData name="I. Grewal" userId="e95042fc648cfaf9" providerId="LiveId" clId="{CE74F4FD-8FA4-4BA3-A5B8-4F1BAAC41793}" dt="2025-10-28T02:32:10.024" v="3653" actId="478"/>
          <ac:spMkLst>
            <pc:docMk/>
            <pc:sldMk cId="1307425939" sldId="354"/>
            <ac:spMk id="2" creationId="{023E1867-4AE4-4390-E861-4F7C8F4A52B9}"/>
          </ac:spMkLst>
        </pc:spChg>
        <pc:spChg chg="del mod">
          <ac:chgData name="I. Grewal" userId="e95042fc648cfaf9" providerId="LiveId" clId="{CE74F4FD-8FA4-4BA3-A5B8-4F1BAAC41793}" dt="2025-10-28T02:26:48.404" v="3570" actId="478"/>
          <ac:spMkLst>
            <pc:docMk/>
            <pc:sldMk cId="1307425939" sldId="354"/>
            <ac:spMk id="3" creationId="{00000000-0000-0000-0000-000000000000}"/>
          </ac:spMkLst>
        </pc:spChg>
        <pc:spChg chg="add del mod">
          <ac:chgData name="I. Grewal" userId="e95042fc648cfaf9" providerId="LiveId" clId="{CE74F4FD-8FA4-4BA3-A5B8-4F1BAAC41793}" dt="2025-10-28T02:26:44.718" v="3568" actId="478"/>
          <ac:spMkLst>
            <pc:docMk/>
            <pc:sldMk cId="1307425939" sldId="354"/>
            <ac:spMk id="4" creationId="{2B9E25DC-D04A-AF51-3074-4FDA149F5260}"/>
          </ac:spMkLst>
        </pc:spChg>
        <pc:spChg chg="add mod">
          <ac:chgData name="I. Grewal" userId="e95042fc648cfaf9" providerId="LiveId" clId="{CE74F4FD-8FA4-4BA3-A5B8-4F1BAAC41793}" dt="2025-10-28T02:32:10.621" v="3654"/>
          <ac:spMkLst>
            <pc:docMk/>
            <pc:sldMk cId="1307425939" sldId="354"/>
            <ac:spMk id="10" creationId="{CE8D0E46-D02A-7C5F-85F1-41974BCB108E}"/>
          </ac:spMkLst>
        </pc:spChg>
        <pc:spChg chg="add mod">
          <ac:chgData name="I. Grewal" userId="e95042fc648cfaf9" providerId="LiveId" clId="{CE74F4FD-8FA4-4BA3-A5B8-4F1BAAC41793}" dt="2025-10-28T02:04:12.857" v="2963" actId="20577"/>
          <ac:spMkLst>
            <pc:docMk/>
            <pc:sldMk cId="1307425939" sldId="354"/>
            <ac:spMk id="11" creationId="{D8BC5EBF-9C90-4723-E325-B6709D16ABC8}"/>
          </ac:spMkLst>
        </pc:spChg>
        <pc:picChg chg="add mod modCrop">
          <ac:chgData name="I. Grewal" userId="e95042fc648cfaf9" providerId="LiveId" clId="{CE74F4FD-8FA4-4BA3-A5B8-4F1BAAC41793}" dt="2025-10-28T02:33:50.031" v="3694" actId="14100"/>
          <ac:picMkLst>
            <pc:docMk/>
            <pc:sldMk cId="1307425939" sldId="354"/>
            <ac:picMk id="7" creationId="{EECC6547-186C-7BC0-BB46-61A13CB5A95C}"/>
          </ac:picMkLst>
        </pc:picChg>
        <pc:picChg chg="add del mod modCrop">
          <ac:chgData name="I. Grewal" userId="e95042fc648cfaf9" providerId="LiveId" clId="{CE74F4FD-8FA4-4BA3-A5B8-4F1BAAC41793}" dt="2025-10-28T02:28:34.684" v="3596" actId="478"/>
          <ac:picMkLst>
            <pc:docMk/>
            <pc:sldMk cId="1307425939" sldId="354"/>
            <ac:picMk id="9" creationId="{DC48E907-ABDA-B73E-AC56-78FAE9B01261}"/>
          </ac:picMkLst>
        </pc:picChg>
        <pc:picChg chg="add mod modCrop">
          <ac:chgData name="I. Grewal" userId="e95042fc648cfaf9" providerId="LiveId" clId="{CE74F4FD-8FA4-4BA3-A5B8-4F1BAAC41793}" dt="2025-10-28T02:33:52.517" v="3696" actId="14100"/>
          <ac:picMkLst>
            <pc:docMk/>
            <pc:sldMk cId="1307425939" sldId="354"/>
            <ac:picMk id="12" creationId="{AD00DAD0-5409-8187-031C-52AB57CF8717}"/>
          </ac:picMkLst>
        </pc:picChg>
      </pc:sldChg>
      <pc:sldChg chg="addSp delSp modSp mod">
        <pc:chgData name="I. Grewal" userId="e95042fc648cfaf9" providerId="LiveId" clId="{CE74F4FD-8FA4-4BA3-A5B8-4F1BAAC41793}" dt="2025-10-28T03:08:16.187" v="4410" actId="5793"/>
        <pc:sldMkLst>
          <pc:docMk/>
          <pc:sldMk cId="1137942220" sldId="355"/>
        </pc:sldMkLst>
        <pc:spChg chg="add mod">
          <ac:chgData name="I. Grewal" userId="e95042fc648cfaf9" providerId="LiveId" clId="{CE74F4FD-8FA4-4BA3-A5B8-4F1BAAC41793}" dt="2025-10-28T03:07:46.727" v="4391" actId="14100"/>
          <ac:spMkLst>
            <pc:docMk/>
            <pc:sldMk cId="1137942220" sldId="355"/>
            <ac:spMk id="2" creationId="{D3561C9E-1D61-C8B1-667C-864D7ADDB034}"/>
          </ac:spMkLst>
        </pc:spChg>
        <pc:spChg chg="mod">
          <ac:chgData name="I. Grewal" userId="e95042fc648cfaf9" providerId="LiveId" clId="{CE74F4FD-8FA4-4BA3-A5B8-4F1BAAC41793}" dt="2025-10-28T03:08:16.187" v="4410" actId="5793"/>
          <ac:spMkLst>
            <pc:docMk/>
            <pc:sldMk cId="1137942220" sldId="355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10-24T23:18:53.252" v="1747"/>
          <ac:spMkLst>
            <pc:docMk/>
            <pc:sldMk cId="1137942220" sldId="355"/>
            <ac:spMk id="7" creationId="{3E2CFBBC-DDCF-B8B8-A32B-EFAF85538714}"/>
          </ac:spMkLst>
        </pc:spChg>
      </pc:sldChg>
      <pc:sldChg chg="addSp modSp add mod ord modAnim">
        <pc:chgData name="I. Grewal" userId="e95042fc648cfaf9" providerId="LiveId" clId="{CE74F4FD-8FA4-4BA3-A5B8-4F1BAAC41793}" dt="2025-10-28T01:29:00.193" v="2114" actId="1076"/>
        <pc:sldMkLst>
          <pc:docMk/>
          <pc:sldMk cId="2829994034" sldId="363"/>
        </pc:sldMkLst>
        <pc:spChg chg="mod">
          <ac:chgData name="I. Grewal" userId="e95042fc648cfaf9" providerId="LiveId" clId="{CE74F4FD-8FA4-4BA3-A5B8-4F1BAAC41793}" dt="2025-10-24T23:12:31.686" v="1554" actId="27636"/>
          <ac:spMkLst>
            <pc:docMk/>
            <pc:sldMk cId="2829994034" sldId="363"/>
            <ac:spMk id="2" creationId="{072F0A90-DE63-3685-9058-7649CF0F15C6}"/>
          </ac:spMkLst>
        </pc:spChg>
        <pc:spChg chg="add mod">
          <ac:chgData name="I. Grewal" userId="e95042fc648cfaf9" providerId="LiveId" clId="{CE74F4FD-8FA4-4BA3-A5B8-4F1BAAC41793}" dt="2025-10-28T01:29:00.193" v="2114" actId="1076"/>
          <ac:spMkLst>
            <pc:docMk/>
            <pc:sldMk cId="2829994034" sldId="363"/>
            <ac:spMk id="6" creationId="{D803844C-3EC5-B3E2-0EBD-48A4D084BB05}"/>
          </ac:spMkLst>
        </pc:spChg>
        <pc:spChg chg="mod">
          <ac:chgData name="I. Grewal" userId="e95042fc648cfaf9" providerId="LiveId" clId="{CE74F4FD-8FA4-4BA3-A5B8-4F1BAAC41793}" dt="2025-10-24T23:13:43.173" v="1559" actId="207"/>
          <ac:spMkLst>
            <pc:docMk/>
            <pc:sldMk cId="2829994034" sldId="363"/>
            <ac:spMk id="15" creationId="{EC0782C4-95B2-365E-509E-58705571AEEC}"/>
          </ac:spMkLst>
        </pc:spChg>
        <pc:spChg chg="mod">
          <ac:chgData name="I. Grewal" userId="e95042fc648cfaf9" providerId="LiveId" clId="{CE74F4FD-8FA4-4BA3-A5B8-4F1BAAC41793}" dt="2025-10-24T23:13:43.173" v="1559" actId="207"/>
          <ac:spMkLst>
            <pc:docMk/>
            <pc:sldMk cId="2829994034" sldId="363"/>
            <ac:spMk id="16" creationId="{13495EEA-CEA1-2758-5A61-A8AAFD71D590}"/>
          </ac:spMkLst>
        </pc:spChg>
        <pc:spChg chg="mod">
          <ac:chgData name="I. Grewal" userId="e95042fc648cfaf9" providerId="LiveId" clId="{CE74F4FD-8FA4-4BA3-A5B8-4F1BAAC41793}" dt="2025-10-24T23:13:43.173" v="1559" actId="207"/>
          <ac:spMkLst>
            <pc:docMk/>
            <pc:sldMk cId="2829994034" sldId="363"/>
            <ac:spMk id="17" creationId="{310EDFB7-0EE3-9F63-2793-30FBDCD47A8F}"/>
          </ac:spMkLst>
        </pc:spChg>
        <pc:spChg chg="mod">
          <ac:chgData name="I. Grewal" userId="e95042fc648cfaf9" providerId="LiveId" clId="{CE74F4FD-8FA4-4BA3-A5B8-4F1BAAC41793}" dt="2025-10-24T23:13:43.173" v="1559" actId="207"/>
          <ac:spMkLst>
            <pc:docMk/>
            <pc:sldMk cId="2829994034" sldId="363"/>
            <ac:spMk id="18" creationId="{48269B7C-1E81-06D8-DD8C-472207A5125A}"/>
          </ac:spMkLst>
        </pc:spChg>
      </pc:sldChg>
      <pc:sldChg chg="modSp mod">
        <pc:chgData name="I. Grewal" userId="e95042fc648cfaf9" providerId="LiveId" clId="{CE74F4FD-8FA4-4BA3-A5B8-4F1BAAC41793}" dt="2025-10-28T01:14:16.394" v="1921" actId="20578"/>
        <pc:sldMkLst>
          <pc:docMk/>
          <pc:sldMk cId="1634076055" sldId="365"/>
        </pc:sldMkLst>
        <pc:spChg chg="mod">
          <ac:chgData name="I. Grewal" userId="e95042fc648cfaf9" providerId="LiveId" clId="{CE74F4FD-8FA4-4BA3-A5B8-4F1BAAC41793}" dt="2025-10-28T01:14:16.394" v="1921" actId="20578"/>
          <ac:spMkLst>
            <pc:docMk/>
            <pc:sldMk cId="1634076055" sldId="365"/>
            <ac:spMk id="5" creationId="{610AD356-C20C-2161-EA8B-443C9CF4FBF8}"/>
          </ac:spMkLst>
        </pc:spChg>
      </pc:sldChg>
      <pc:sldChg chg="addSp modSp add del mod ord addAnim delAnim modAnim">
        <pc:chgData name="I. Grewal" userId="e95042fc648cfaf9" providerId="LiveId" clId="{CE74F4FD-8FA4-4BA3-A5B8-4F1BAAC41793}" dt="2025-10-28T03:18:03.926" v="4583" actId="47"/>
        <pc:sldMkLst>
          <pc:docMk/>
          <pc:sldMk cId="2147903224" sldId="374"/>
        </pc:sldMkLst>
        <pc:spChg chg="mod">
          <ac:chgData name="I. Grewal" userId="e95042fc648cfaf9" providerId="LiveId" clId="{CE74F4FD-8FA4-4BA3-A5B8-4F1BAAC41793}" dt="2025-10-23T14:31:58.701" v="12"/>
          <ac:spMkLst>
            <pc:docMk/>
            <pc:sldMk cId="2147903224" sldId="374"/>
            <ac:spMk id="6" creationId="{926BFB9B-5C73-1EDC-8F89-8F41506388AA}"/>
          </ac:spMkLst>
        </pc:spChg>
        <pc:spChg chg="add mod">
          <ac:chgData name="I. Grewal" userId="e95042fc648cfaf9" providerId="LiveId" clId="{CE74F4FD-8FA4-4BA3-A5B8-4F1BAAC41793}" dt="2025-10-28T01:22:06.268" v="2033" actId="207"/>
          <ac:spMkLst>
            <pc:docMk/>
            <pc:sldMk cId="2147903224" sldId="374"/>
            <ac:spMk id="11" creationId="{AD0445C8-202E-7E50-5F1B-78EE976B8E12}"/>
          </ac:spMkLst>
        </pc:spChg>
      </pc:sldChg>
      <pc:sldChg chg="delSp mod">
        <pc:chgData name="I. Grewal" userId="e95042fc648cfaf9" providerId="LiveId" clId="{CE74F4FD-8FA4-4BA3-A5B8-4F1BAAC41793}" dt="2025-10-29T02:10:08.676" v="5847" actId="478"/>
        <pc:sldMkLst>
          <pc:docMk/>
          <pc:sldMk cId="1111277003" sldId="393"/>
        </pc:sldMkLst>
        <pc:spChg chg="del">
          <ac:chgData name="I. Grewal" userId="e95042fc648cfaf9" providerId="LiveId" clId="{CE74F4FD-8FA4-4BA3-A5B8-4F1BAAC41793}" dt="2025-10-29T02:10:08.676" v="5847" actId="478"/>
          <ac:spMkLst>
            <pc:docMk/>
            <pc:sldMk cId="1111277003" sldId="393"/>
            <ac:spMk id="2" creationId="{141BFBBE-195F-C9C7-1D87-DAABEF6DD21F}"/>
          </ac:spMkLst>
        </pc:spChg>
      </pc:sldChg>
      <pc:sldChg chg="delSp mod">
        <pc:chgData name="I. Grewal" userId="e95042fc648cfaf9" providerId="LiveId" clId="{CE74F4FD-8FA4-4BA3-A5B8-4F1BAAC41793}" dt="2025-10-29T02:10:27.903" v="5848" actId="478"/>
        <pc:sldMkLst>
          <pc:docMk/>
          <pc:sldMk cId="3511060972" sldId="394"/>
        </pc:sldMkLst>
        <pc:spChg chg="del">
          <ac:chgData name="I. Grewal" userId="e95042fc648cfaf9" providerId="LiveId" clId="{CE74F4FD-8FA4-4BA3-A5B8-4F1BAAC41793}" dt="2025-10-29T02:10:27.903" v="5848" actId="478"/>
          <ac:spMkLst>
            <pc:docMk/>
            <pc:sldMk cId="3511060972" sldId="394"/>
            <ac:spMk id="2" creationId="{141BFBBE-195F-C9C7-1D87-DAABEF6DD21F}"/>
          </ac:spMkLst>
        </pc:spChg>
      </pc:sldChg>
      <pc:sldChg chg="modSp mod">
        <pc:chgData name="I. Grewal" userId="e95042fc648cfaf9" providerId="LiveId" clId="{CE74F4FD-8FA4-4BA3-A5B8-4F1BAAC41793}" dt="2025-10-28T03:25:12.276" v="4822" actId="20577"/>
        <pc:sldMkLst>
          <pc:docMk/>
          <pc:sldMk cId="2540153150" sldId="402"/>
        </pc:sldMkLst>
        <pc:spChg chg="mod">
          <ac:chgData name="I. Grewal" userId="e95042fc648cfaf9" providerId="LiveId" clId="{CE74F4FD-8FA4-4BA3-A5B8-4F1BAAC41793}" dt="2025-10-28T03:25:12.276" v="4822" actId="20577"/>
          <ac:spMkLst>
            <pc:docMk/>
            <pc:sldMk cId="2540153150" sldId="402"/>
            <ac:spMk id="3" creationId="{FB27E61E-4439-473A-3284-F5FC16334B30}"/>
          </ac:spMkLst>
        </pc:spChg>
      </pc:sldChg>
      <pc:sldChg chg="delSp modSp mod">
        <pc:chgData name="I. Grewal" userId="e95042fc648cfaf9" providerId="LiveId" clId="{CE74F4FD-8FA4-4BA3-A5B8-4F1BAAC41793}" dt="2025-10-29T02:11:23.351" v="5850" actId="478"/>
        <pc:sldMkLst>
          <pc:docMk/>
          <pc:sldMk cId="3331443651" sldId="642"/>
        </pc:sldMkLst>
        <pc:spChg chg="mod">
          <ac:chgData name="I. Grewal" userId="e95042fc648cfaf9" providerId="LiveId" clId="{CE74F4FD-8FA4-4BA3-A5B8-4F1BAAC41793}" dt="2025-10-28T03:42:16.581" v="5537" actId="27636"/>
          <ac:spMkLst>
            <pc:docMk/>
            <pc:sldMk cId="3331443651" sldId="642"/>
            <ac:spMk id="3" creationId="{79DDA6D7-C845-FA6F-79A0-8AA8A6447E8B}"/>
          </ac:spMkLst>
        </pc:spChg>
        <pc:spChg chg="del">
          <ac:chgData name="I. Grewal" userId="e95042fc648cfaf9" providerId="LiveId" clId="{CE74F4FD-8FA4-4BA3-A5B8-4F1BAAC41793}" dt="2025-10-29T02:11:23.351" v="5850" actId="478"/>
          <ac:spMkLst>
            <pc:docMk/>
            <pc:sldMk cId="3331443651" sldId="642"/>
            <ac:spMk id="6" creationId="{061BAF4E-947A-EA2B-F949-98CEB82F0FAC}"/>
          </ac:spMkLst>
        </pc:spChg>
      </pc:sldChg>
      <pc:sldChg chg="delSp mod">
        <pc:chgData name="I. Grewal" userId="e95042fc648cfaf9" providerId="LiveId" clId="{CE74F4FD-8FA4-4BA3-A5B8-4F1BAAC41793}" dt="2025-10-29T02:11:01.703" v="5849" actId="478"/>
        <pc:sldMkLst>
          <pc:docMk/>
          <pc:sldMk cId="3614186697" sldId="643"/>
        </pc:sldMkLst>
        <pc:spChg chg="del">
          <ac:chgData name="I. Grewal" userId="e95042fc648cfaf9" providerId="LiveId" clId="{CE74F4FD-8FA4-4BA3-A5B8-4F1BAAC41793}" dt="2025-10-29T02:11:01.703" v="5849" actId="478"/>
          <ac:spMkLst>
            <pc:docMk/>
            <pc:sldMk cId="3614186697" sldId="643"/>
            <ac:spMk id="2" creationId="{53255FFD-A253-847D-5B21-5097E9486EF4}"/>
          </ac:spMkLst>
        </pc:spChg>
      </pc:sldChg>
      <pc:sldChg chg="addSp modSp mod addAnim delAnim modAnim">
        <pc:chgData name="I. Grewal" userId="e95042fc648cfaf9" providerId="LiveId" clId="{CE74F4FD-8FA4-4BA3-A5B8-4F1BAAC41793}" dt="2025-10-24T23:16:53.339" v="1625" actId="14100"/>
        <pc:sldMkLst>
          <pc:docMk/>
          <pc:sldMk cId="1099288690" sldId="646"/>
        </pc:sldMkLst>
        <pc:spChg chg="mod">
          <ac:chgData name="I. Grewal" userId="e95042fc648cfaf9" providerId="LiveId" clId="{CE74F4FD-8FA4-4BA3-A5B8-4F1BAAC41793}" dt="2025-10-24T00:33:44.907" v="1182" actId="255"/>
          <ac:spMkLst>
            <pc:docMk/>
            <pc:sldMk cId="1099288690" sldId="646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4T23:16:00.343" v="1588" actId="20577"/>
          <ac:spMkLst>
            <pc:docMk/>
            <pc:sldMk cId="1099288690" sldId="646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10-24T23:16:53.339" v="1625" actId="14100"/>
          <ac:spMkLst>
            <pc:docMk/>
            <pc:sldMk cId="1099288690" sldId="646"/>
            <ac:spMk id="4" creationId="{1BB699A2-3647-D33A-EE8B-BA8248C4EBA7}"/>
          </ac:spMkLst>
        </pc:spChg>
      </pc:sldChg>
      <pc:sldChg chg="addSp modSp mod">
        <pc:chgData name="I. Grewal" userId="e95042fc648cfaf9" providerId="LiveId" clId="{CE74F4FD-8FA4-4BA3-A5B8-4F1BAAC41793}" dt="2025-10-28T01:48:47.877" v="2662" actId="14100"/>
        <pc:sldMkLst>
          <pc:docMk/>
          <pc:sldMk cId="2380826995" sldId="647"/>
        </pc:sldMkLst>
        <pc:spChg chg="mod">
          <ac:chgData name="I. Grewal" userId="e95042fc648cfaf9" providerId="LiveId" clId="{CE74F4FD-8FA4-4BA3-A5B8-4F1BAAC41793}" dt="2025-10-28T01:44:43.811" v="2589" actId="1076"/>
          <ac:spMkLst>
            <pc:docMk/>
            <pc:sldMk cId="2380826995" sldId="647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28T01:48:33.474" v="2660" actId="207"/>
          <ac:spMkLst>
            <pc:docMk/>
            <pc:sldMk cId="2380826995" sldId="647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10-28T01:48:47.877" v="2662" actId="14100"/>
          <ac:spMkLst>
            <pc:docMk/>
            <pc:sldMk cId="2380826995" sldId="647"/>
            <ac:spMk id="4" creationId="{7D90526B-BDDC-03D9-2970-A817AFA7DE98}"/>
          </ac:spMkLst>
        </pc:spChg>
      </pc:sldChg>
      <pc:sldChg chg="addSp delSp modSp mod">
        <pc:chgData name="I. Grewal" userId="e95042fc648cfaf9" providerId="LiveId" clId="{CE74F4FD-8FA4-4BA3-A5B8-4F1BAAC41793}" dt="2025-10-28T03:11:27.028" v="4530" actId="208"/>
        <pc:sldMkLst>
          <pc:docMk/>
          <pc:sldMk cId="600583148" sldId="648"/>
        </pc:sldMkLst>
        <pc:spChg chg="add mod">
          <ac:chgData name="I. Grewal" userId="e95042fc648cfaf9" providerId="LiveId" clId="{CE74F4FD-8FA4-4BA3-A5B8-4F1BAAC41793}" dt="2025-10-28T03:11:27.028" v="4530" actId="208"/>
          <ac:spMkLst>
            <pc:docMk/>
            <pc:sldMk cId="600583148" sldId="648"/>
            <ac:spMk id="2" creationId="{3DC05AA0-DA93-BB81-9B0F-FF3B15C79A96}"/>
          </ac:spMkLst>
        </pc:spChg>
        <pc:spChg chg="mod">
          <ac:chgData name="I. Grewal" userId="e95042fc648cfaf9" providerId="LiveId" clId="{CE74F4FD-8FA4-4BA3-A5B8-4F1BAAC41793}" dt="2025-10-28T03:11:12.427" v="4526" actId="1076"/>
          <ac:spMkLst>
            <pc:docMk/>
            <pc:sldMk cId="600583148" sldId="648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10-28T03:09:47.876" v="4484" actId="1076"/>
          <ac:spMkLst>
            <pc:docMk/>
            <pc:sldMk cId="600583148" sldId="648"/>
            <ac:spMk id="7" creationId="{00088E96-545C-8CD8-F042-7977E5114BD7}"/>
          </ac:spMkLst>
        </pc:spChg>
      </pc:sldChg>
      <pc:sldChg chg="del">
        <pc:chgData name="I. Grewal" userId="e95042fc648cfaf9" providerId="LiveId" clId="{CE74F4FD-8FA4-4BA3-A5B8-4F1BAAC41793}" dt="2025-10-28T03:18:38.369" v="4592" actId="47"/>
        <pc:sldMkLst>
          <pc:docMk/>
          <pc:sldMk cId="1513112134" sldId="649"/>
        </pc:sldMkLst>
      </pc:sldChg>
      <pc:sldChg chg="addSp modSp del mod">
        <pc:chgData name="I. Grewal" userId="e95042fc648cfaf9" providerId="LiveId" clId="{CE74F4FD-8FA4-4BA3-A5B8-4F1BAAC41793}" dt="2025-10-28T03:18:41.975" v="4593" actId="47"/>
        <pc:sldMkLst>
          <pc:docMk/>
          <pc:sldMk cId="972527727" sldId="650"/>
        </pc:sldMkLst>
      </pc:sldChg>
      <pc:sldChg chg="modSp mod modAnim">
        <pc:chgData name="I. Grewal" userId="e95042fc648cfaf9" providerId="LiveId" clId="{CE74F4FD-8FA4-4BA3-A5B8-4F1BAAC41793}" dt="2025-10-29T02:09:09.576" v="5846" actId="2710"/>
        <pc:sldMkLst>
          <pc:docMk/>
          <pc:sldMk cId="851642509" sldId="670"/>
        </pc:sldMkLst>
        <pc:spChg chg="mod">
          <ac:chgData name="I. Grewal" userId="e95042fc648cfaf9" providerId="LiveId" clId="{CE74F4FD-8FA4-4BA3-A5B8-4F1BAAC41793}" dt="2025-10-29T02:09:09.576" v="5846" actId="2710"/>
          <ac:spMkLst>
            <pc:docMk/>
            <pc:sldMk cId="851642509" sldId="670"/>
            <ac:spMk id="3" creationId="{7382B826-6ED9-62CE-862A-0245D210D555}"/>
          </ac:spMkLst>
        </pc:spChg>
      </pc:sldChg>
      <pc:sldChg chg="modSp add">
        <pc:chgData name="I. Grewal" userId="e95042fc648cfaf9" providerId="LiveId" clId="{CE74F4FD-8FA4-4BA3-A5B8-4F1BAAC41793}" dt="2025-10-23T14:32:22.388" v="15" actId="20577"/>
        <pc:sldMkLst>
          <pc:docMk/>
          <pc:sldMk cId="492746645" sldId="671"/>
        </pc:sldMkLst>
        <pc:spChg chg="mod">
          <ac:chgData name="I. Grewal" userId="e95042fc648cfaf9" providerId="LiveId" clId="{CE74F4FD-8FA4-4BA3-A5B8-4F1BAAC41793}" dt="2025-10-23T14:32:22.388" v="15" actId="20577"/>
          <ac:spMkLst>
            <pc:docMk/>
            <pc:sldMk cId="492746645" sldId="671"/>
            <ac:spMk id="3" creationId="{99A2AD14-EB3F-4FA8-8B6E-B63647CC8A4B}"/>
          </ac:spMkLst>
        </pc:spChg>
      </pc:sldChg>
      <pc:sldChg chg="addSp delSp modSp new mod modAnim">
        <pc:chgData name="I. Grewal" userId="e95042fc648cfaf9" providerId="LiveId" clId="{CE74F4FD-8FA4-4BA3-A5B8-4F1BAAC41793}" dt="2025-10-28T01:28:42.495" v="2113" actId="14100"/>
        <pc:sldMkLst>
          <pc:docMk/>
          <pc:sldMk cId="1427148420" sldId="672"/>
        </pc:sldMkLst>
        <pc:spChg chg="add mod">
          <ac:chgData name="I. Grewal" userId="e95042fc648cfaf9" providerId="LiveId" clId="{CE74F4FD-8FA4-4BA3-A5B8-4F1BAAC41793}" dt="2025-10-28T01:28:38.751" v="2112" actId="14100"/>
          <ac:spMkLst>
            <pc:docMk/>
            <pc:sldMk cId="1427148420" sldId="672"/>
            <ac:spMk id="2" creationId="{96A40425-4E24-3819-8406-EAD3980B75F9}"/>
          </ac:spMkLst>
        </pc:spChg>
        <pc:spChg chg="add del mod">
          <ac:chgData name="I. Grewal" userId="e95042fc648cfaf9" providerId="LiveId" clId="{CE74F4FD-8FA4-4BA3-A5B8-4F1BAAC41793}" dt="2025-10-28T01:23:20.507" v="2040" actId="478"/>
          <ac:spMkLst>
            <pc:docMk/>
            <pc:sldMk cId="1427148420" sldId="672"/>
            <ac:spMk id="3" creationId="{D042D24E-60BE-0E31-FF8C-B23430248AB2}"/>
          </ac:spMkLst>
        </pc:spChg>
        <pc:spChg chg="add mod">
          <ac:chgData name="I. Grewal" userId="e95042fc648cfaf9" providerId="LiveId" clId="{CE74F4FD-8FA4-4BA3-A5B8-4F1BAAC41793}" dt="2025-10-28T01:27:01.424" v="2089" actId="14100"/>
          <ac:spMkLst>
            <pc:docMk/>
            <pc:sldMk cId="1427148420" sldId="672"/>
            <ac:spMk id="5" creationId="{720356C3-6F00-024D-5D4D-E276782302F9}"/>
          </ac:spMkLst>
        </pc:spChg>
        <pc:spChg chg="add mod">
          <ac:chgData name="I. Grewal" userId="e95042fc648cfaf9" providerId="LiveId" clId="{CE74F4FD-8FA4-4BA3-A5B8-4F1BAAC41793}" dt="2025-10-28T01:27:36.171" v="2099" actId="208"/>
          <ac:spMkLst>
            <pc:docMk/>
            <pc:sldMk cId="1427148420" sldId="672"/>
            <ac:spMk id="7" creationId="{B1C9C9AE-8CDC-C575-EAB0-1842BA74685C}"/>
          </ac:spMkLst>
        </pc:spChg>
        <pc:spChg chg="add mod">
          <ac:chgData name="I. Grewal" userId="e95042fc648cfaf9" providerId="LiveId" clId="{CE74F4FD-8FA4-4BA3-A5B8-4F1BAAC41793}" dt="2025-10-28T01:27:28.688" v="2096" actId="14100"/>
          <ac:spMkLst>
            <pc:docMk/>
            <pc:sldMk cId="1427148420" sldId="672"/>
            <ac:spMk id="8" creationId="{C65112AE-5143-6B03-6BFD-91C40F9A0381}"/>
          </ac:spMkLst>
        </pc:spChg>
        <pc:spChg chg="add mod">
          <ac:chgData name="I. Grewal" userId="e95042fc648cfaf9" providerId="LiveId" clId="{CE74F4FD-8FA4-4BA3-A5B8-4F1BAAC41793}" dt="2025-10-28T01:28:42.495" v="2113" actId="14100"/>
          <ac:spMkLst>
            <pc:docMk/>
            <pc:sldMk cId="1427148420" sldId="672"/>
            <ac:spMk id="9" creationId="{E8D3EBED-EBB1-02BE-E58A-25CAC0F7837B}"/>
          </ac:spMkLst>
        </pc:spChg>
        <pc:spChg chg="add mod">
          <ac:chgData name="I. Grewal" userId="e95042fc648cfaf9" providerId="LiveId" clId="{CE74F4FD-8FA4-4BA3-A5B8-4F1BAAC41793}" dt="2025-10-28T01:26:58.633" v="2088" actId="14100"/>
          <ac:spMkLst>
            <pc:docMk/>
            <pc:sldMk cId="1427148420" sldId="672"/>
            <ac:spMk id="10" creationId="{E4A9A177-1C95-7436-B233-3FF0FF804D89}"/>
          </ac:spMkLst>
        </pc:spChg>
        <pc:spChg chg="add mod">
          <ac:chgData name="I. Grewal" userId="e95042fc648cfaf9" providerId="LiveId" clId="{CE74F4FD-8FA4-4BA3-A5B8-4F1BAAC41793}" dt="2025-10-28T01:28:02.733" v="2106" actId="14100"/>
          <ac:spMkLst>
            <pc:docMk/>
            <pc:sldMk cId="1427148420" sldId="672"/>
            <ac:spMk id="11" creationId="{33E7E360-DECD-5712-9938-BA7DFFD9566F}"/>
          </ac:spMkLst>
        </pc:spChg>
        <pc:spChg chg="add mod">
          <ac:chgData name="I. Grewal" userId="e95042fc648cfaf9" providerId="LiveId" clId="{CE74F4FD-8FA4-4BA3-A5B8-4F1BAAC41793}" dt="2025-10-28T01:28:00.195" v="2105" actId="208"/>
          <ac:spMkLst>
            <pc:docMk/>
            <pc:sldMk cId="1427148420" sldId="672"/>
            <ac:spMk id="12" creationId="{462B32C1-B2BE-EDEB-A333-1F62CEBF9E85}"/>
          </ac:spMkLst>
        </pc:spChg>
        <pc:graphicFrameChg chg="add mod modGraphic">
          <ac:chgData name="I. Grewal" userId="e95042fc648cfaf9" providerId="LiveId" clId="{CE74F4FD-8FA4-4BA3-A5B8-4F1BAAC41793}" dt="2025-10-28T01:28:35.585" v="2111" actId="207"/>
          <ac:graphicFrameMkLst>
            <pc:docMk/>
            <pc:sldMk cId="1427148420" sldId="672"/>
            <ac:graphicFrameMk id="6" creationId="{94E7E612-04AD-2EBF-FFFD-111F6378336A}"/>
          </ac:graphicFrameMkLst>
        </pc:graphicFrameChg>
      </pc:sldChg>
      <pc:sldChg chg="addSp delSp modSp add mod">
        <pc:chgData name="I. Grewal" userId="e95042fc648cfaf9" providerId="LiveId" clId="{CE74F4FD-8FA4-4BA3-A5B8-4F1BAAC41793}" dt="2025-10-28T02:34:39.862" v="3737" actId="1076"/>
        <pc:sldMkLst>
          <pc:docMk/>
          <pc:sldMk cId="3157406290" sldId="673"/>
        </pc:sldMkLst>
        <pc:spChg chg="del mod">
          <ac:chgData name="I. Grewal" userId="e95042fc648cfaf9" providerId="LiveId" clId="{CE74F4FD-8FA4-4BA3-A5B8-4F1BAAC41793}" dt="2025-10-28T02:29:07.699" v="3605" actId="478"/>
          <ac:spMkLst>
            <pc:docMk/>
            <pc:sldMk cId="3157406290" sldId="673"/>
            <ac:spMk id="2" creationId="{38A888E2-05C8-9538-7486-4A1481EF605F}"/>
          </ac:spMkLst>
        </pc:spChg>
        <pc:spChg chg="add del mod">
          <ac:chgData name="I. Grewal" userId="e95042fc648cfaf9" providerId="LiveId" clId="{CE74F4FD-8FA4-4BA3-A5B8-4F1BAAC41793}" dt="2025-10-28T02:32:00.282" v="3649" actId="478"/>
          <ac:spMkLst>
            <pc:docMk/>
            <pc:sldMk cId="3157406290" sldId="673"/>
            <ac:spMk id="3" creationId="{930B798D-000C-4F23-ECB4-929B6FF43C65}"/>
          </ac:spMkLst>
        </pc:spChg>
        <pc:spChg chg="add mod">
          <ac:chgData name="I. Grewal" userId="e95042fc648cfaf9" providerId="LiveId" clId="{CE74F4FD-8FA4-4BA3-A5B8-4F1BAAC41793}" dt="2025-10-28T02:32:01.271" v="3650"/>
          <ac:spMkLst>
            <pc:docMk/>
            <pc:sldMk cId="3157406290" sldId="673"/>
            <ac:spMk id="4" creationId="{1FBA785C-D496-2BAC-6495-EEF9FF05439C}"/>
          </ac:spMkLst>
        </pc:spChg>
        <pc:picChg chg="add mod modCrop">
          <ac:chgData name="I. Grewal" userId="e95042fc648cfaf9" providerId="LiveId" clId="{CE74F4FD-8FA4-4BA3-A5B8-4F1BAAC41793}" dt="2025-10-28T02:34:39.862" v="3737" actId="1076"/>
          <ac:picMkLst>
            <pc:docMk/>
            <pc:sldMk cId="3157406290" sldId="673"/>
            <ac:picMk id="6" creationId="{CF784FF6-2D85-B314-4E79-6F9943F3095A}"/>
          </ac:picMkLst>
        </pc:picChg>
        <pc:picChg chg="del">
          <ac:chgData name="I. Grewal" userId="e95042fc648cfaf9" providerId="LiveId" clId="{CE74F4FD-8FA4-4BA3-A5B8-4F1BAAC41793}" dt="2025-10-28T02:29:03.001" v="3602" actId="478"/>
          <ac:picMkLst>
            <pc:docMk/>
            <pc:sldMk cId="3157406290" sldId="673"/>
            <ac:picMk id="7" creationId="{D783604C-9002-B334-A623-9A7C791885CA}"/>
          </ac:picMkLst>
        </pc:picChg>
        <pc:picChg chg="mod modCrop">
          <ac:chgData name="I. Grewal" userId="e95042fc648cfaf9" providerId="LiveId" clId="{CE74F4FD-8FA4-4BA3-A5B8-4F1BAAC41793}" dt="2025-10-28T02:34:35.369" v="3736" actId="1076"/>
          <ac:picMkLst>
            <pc:docMk/>
            <pc:sldMk cId="3157406290" sldId="673"/>
            <ac:picMk id="9" creationId="{166E8853-1B53-0DE3-2E09-C4509A26C40A}"/>
          </ac:picMkLst>
        </pc:picChg>
      </pc:sldChg>
      <pc:sldChg chg="addSp delSp modSp add mod">
        <pc:chgData name="I. Grewal" userId="e95042fc648cfaf9" providerId="LiveId" clId="{CE74F4FD-8FA4-4BA3-A5B8-4F1BAAC41793}" dt="2025-10-28T02:33:44.577" v="3692" actId="1076"/>
        <pc:sldMkLst>
          <pc:docMk/>
          <pc:sldMk cId="3109262582" sldId="674"/>
        </pc:sldMkLst>
        <pc:spChg chg="del">
          <ac:chgData name="I. Grewal" userId="e95042fc648cfaf9" providerId="LiveId" clId="{CE74F4FD-8FA4-4BA3-A5B8-4F1BAAC41793}" dt="2025-10-28T02:29:17.197" v="3611" actId="478"/>
          <ac:spMkLst>
            <pc:docMk/>
            <pc:sldMk cId="3109262582" sldId="674"/>
            <ac:spMk id="2" creationId="{5E428B1B-A83C-A702-179C-9BD49305BF48}"/>
          </ac:spMkLst>
        </pc:spChg>
        <pc:spChg chg="add mod">
          <ac:chgData name="I. Grewal" userId="e95042fc648cfaf9" providerId="LiveId" clId="{CE74F4FD-8FA4-4BA3-A5B8-4F1BAAC41793}" dt="2025-10-28T02:30:44.876" v="3640" actId="2710"/>
          <ac:spMkLst>
            <pc:docMk/>
            <pc:sldMk cId="3109262582" sldId="674"/>
            <ac:spMk id="3" creationId="{E69E10B4-26F5-E20C-A57C-DEE4ABAA8419}"/>
          </ac:spMkLst>
        </pc:spChg>
        <pc:picChg chg="add mod modCrop">
          <ac:chgData name="I. Grewal" userId="e95042fc648cfaf9" providerId="LiveId" clId="{CE74F4FD-8FA4-4BA3-A5B8-4F1BAAC41793}" dt="2025-10-28T02:33:44.577" v="3692" actId="1076"/>
          <ac:picMkLst>
            <pc:docMk/>
            <pc:sldMk cId="3109262582" sldId="674"/>
            <ac:picMk id="6" creationId="{5A5CE380-20DD-F329-42B5-27FE47C6562D}"/>
          </ac:picMkLst>
        </pc:picChg>
        <pc:picChg chg="del">
          <ac:chgData name="I. Grewal" userId="e95042fc648cfaf9" providerId="LiveId" clId="{CE74F4FD-8FA4-4BA3-A5B8-4F1BAAC41793}" dt="2025-10-28T02:29:14.818" v="3609" actId="478"/>
          <ac:picMkLst>
            <pc:docMk/>
            <pc:sldMk cId="3109262582" sldId="674"/>
            <ac:picMk id="7" creationId="{970B7239-C9C1-AAC3-9805-A825694F5017}"/>
          </ac:picMkLst>
        </pc:picChg>
        <pc:picChg chg="add mod modCrop">
          <ac:chgData name="I. Grewal" userId="e95042fc648cfaf9" providerId="LiveId" clId="{CE74F4FD-8FA4-4BA3-A5B8-4F1BAAC41793}" dt="2025-10-28T02:33:44.577" v="3692" actId="1076"/>
          <ac:picMkLst>
            <pc:docMk/>
            <pc:sldMk cId="3109262582" sldId="674"/>
            <ac:picMk id="8" creationId="{781B7662-CDC5-7C33-5D07-6DBCBEC7497F}"/>
          </ac:picMkLst>
        </pc:picChg>
        <pc:picChg chg="del">
          <ac:chgData name="I. Grewal" userId="e95042fc648cfaf9" providerId="LiveId" clId="{CE74F4FD-8FA4-4BA3-A5B8-4F1BAAC41793}" dt="2025-10-28T02:29:13.928" v="3608" actId="478"/>
          <ac:picMkLst>
            <pc:docMk/>
            <pc:sldMk cId="3109262582" sldId="674"/>
            <ac:picMk id="9" creationId="{A52B1F01-5198-9597-945C-4EEBD56D4958}"/>
          </ac:picMkLst>
        </pc:picChg>
      </pc:sldChg>
      <pc:sldChg chg="addSp delSp modSp new mod addAnim delAnim modAnim">
        <pc:chgData name="I. Grewal" userId="e95042fc648cfaf9" providerId="LiveId" clId="{CE74F4FD-8FA4-4BA3-A5B8-4F1BAAC41793}" dt="2025-10-29T02:04:10.121" v="5750"/>
        <pc:sldMkLst>
          <pc:docMk/>
          <pc:sldMk cId="1134581531" sldId="675"/>
        </pc:sldMkLst>
        <pc:spChg chg="del">
          <ac:chgData name="I. Grewal" userId="e95042fc648cfaf9" providerId="LiveId" clId="{CE74F4FD-8FA4-4BA3-A5B8-4F1BAAC41793}" dt="2025-10-28T02:47:11.443" v="4048" actId="478"/>
          <ac:spMkLst>
            <pc:docMk/>
            <pc:sldMk cId="1134581531" sldId="675"/>
            <ac:spMk id="2" creationId="{89FB0E77-421E-55AF-C169-4FB7429EE6AD}"/>
          </ac:spMkLst>
        </pc:spChg>
        <pc:spChg chg="del">
          <ac:chgData name="I. Grewal" userId="e95042fc648cfaf9" providerId="LiveId" clId="{CE74F4FD-8FA4-4BA3-A5B8-4F1BAAC41793}" dt="2025-10-28T02:47:12.874" v="4049" actId="478"/>
          <ac:spMkLst>
            <pc:docMk/>
            <pc:sldMk cId="1134581531" sldId="675"/>
            <ac:spMk id="3" creationId="{3606880B-2292-76BC-740A-D4D64B72836C}"/>
          </ac:spMkLst>
        </pc:spChg>
        <pc:spChg chg="add mod">
          <ac:chgData name="I. Grewal" userId="e95042fc648cfaf9" providerId="LiveId" clId="{CE74F4FD-8FA4-4BA3-A5B8-4F1BAAC41793}" dt="2025-10-28T03:05:35.350" v="4202" actId="14100"/>
          <ac:spMkLst>
            <pc:docMk/>
            <pc:sldMk cId="1134581531" sldId="675"/>
            <ac:spMk id="10" creationId="{D8B8CD36-0519-96F1-D6F2-44693C549EE6}"/>
          </ac:spMkLst>
        </pc:spChg>
        <pc:spChg chg="add mod">
          <ac:chgData name="I. Grewal" userId="e95042fc648cfaf9" providerId="LiveId" clId="{CE74F4FD-8FA4-4BA3-A5B8-4F1BAAC41793}" dt="2025-10-28T03:05:32.333" v="4200" actId="1076"/>
          <ac:spMkLst>
            <pc:docMk/>
            <pc:sldMk cId="1134581531" sldId="675"/>
            <ac:spMk id="11" creationId="{34A07389-6295-8C65-35AC-74F43115A1EB}"/>
          </ac:spMkLst>
        </pc:spChg>
        <pc:spChg chg="add mod">
          <ac:chgData name="I. Grewal" userId="e95042fc648cfaf9" providerId="LiveId" clId="{CE74F4FD-8FA4-4BA3-A5B8-4F1BAAC41793}" dt="2025-10-28T02:53:15.848" v="4101"/>
          <ac:spMkLst>
            <pc:docMk/>
            <pc:sldMk cId="1134581531" sldId="675"/>
            <ac:spMk id="12" creationId="{383F2752-AA38-7E70-E0C8-B37CCC686404}"/>
          </ac:spMkLst>
        </pc:spChg>
        <pc:spChg chg="add mod">
          <ac:chgData name="I. Grewal" userId="e95042fc648cfaf9" providerId="LiveId" clId="{CE74F4FD-8FA4-4BA3-A5B8-4F1BAAC41793}" dt="2025-10-28T03:05:32.333" v="4200" actId="1076"/>
          <ac:spMkLst>
            <pc:docMk/>
            <pc:sldMk cId="1134581531" sldId="675"/>
            <ac:spMk id="13" creationId="{D8586CA5-CBD0-94AA-5CAB-2E52225EBFEE}"/>
          </ac:spMkLst>
        </pc:spChg>
        <pc:spChg chg="add mod">
          <ac:chgData name="I. Grewal" userId="e95042fc648cfaf9" providerId="LiveId" clId="{CE74F4FD-8FA4-4BA3-A5B8-4F1BAAC41793}" dt="2025-10-29T02:02:43.863" v="5747" actId="14100"/>
          <ac:spMkLst>
            <pc:docMk/>
            <pc:sldMk cId="1134581531" sldId="675"/>
            <ac:spMk id="19" creationId="{44DA850C-542B-3168-7215-FD60D33279B8}"/>
          </ac:spMkLst>
        </pc:spChg>
        <pc:spChg chg="add mod">
          <ac:chgData name="I. Grewal" userId="e95042fc648cfaf9" providerId="LiveId" clId="{CE74F4FD-8FA4-4BA3-A5B8-4F1BAAC41793}" dt="2025-10-29T02:01:57.984" v="5745" actId="14100"/>
          <ac:spMkLst>
            <pc:docMk/>
            <pc:sldMk cId="1134581531" sldId="675"/>
            <ac:spMk id="20" creationId="{E1963F31-34C0-7617-DEF3-1CF802571F3F}"/>
          </ac:spMkLst>
        </pc:spChg>
        <pc:picChg chg="add del mod modCrop">
          <ac:chgData name="I. Grewal" userId="e95042fc648cfaf9" providerId="LiveId" clId="{CE74F4FD-8FA4-4BA3-A5B8-4F1BAAC41793}" dt="2025-10-28T02:47:07.995" v="4047" actId="478"/>
          <ac:picMkLst>
            <pc:docMk/>
            <pc:sldMk cId="1134581531" sldId="675"/>
            <ac:picMk id="6" creationId="{215660C5-84CB-F941-62B0-692CC772FBE1}"/>
          </ac:picMkLst>
        </pc:picChg>
        <pc:picChg chg="add mod modCrop">
          <ac:chgData name="I. Grewal" userId="e95042fc648cfaf9" providerId="LiveId" clId="{CE74F4FD-8FA4-4BA3-A5B8-4F1BAAC41793}" dt="2025-10-28T03:05:32.333" v="4200" actId="1076"/>
          <ac:picMkLst>
            <pc:docMk/>
            <pc:sldMk cId="1134581531" sldId="675"/>
            <ac:picMk id="7" creationId="{75FE7E39-1EA0-DBC8-4051-67690C7BEEE8}"/>
          </ac:picMkLst>
        </pc:picChg>
        <pc:picChg chg="add del mod modCrop">
          <ac:chgData name="I. Grewal" userId="e95042fc648cfaf9" providerId="LiveId" clId="{CE74F4FD-8FA4-4BA3-A5B8-4F1BAAC41793}" dt="2025-10-28T02:56:46.727" v="4121" actId="478"/>
          <ac:picMkLst>
            <pc:docMk/>
            <pc:sldMk cId="1134581531" sldId="675"/>
            <ac:picMk id="9" creationId="{B5CA07F3-8E40-D385-6752-8856306A19FD}"/>
          </ac:picMkLst>
        </pc:picChg>
        <pc:picChg chg="add mod modCrop">
          <ac:chgData name="I. Grewal" userId="e95042fc648cfaf9" providerId="LiveId" clId="{CE74F4FD-8FA4-4BA3-A5B8-4F1BAAC41793}" dt="2025-10-28T03:05:31.739" v="4199" actId="1076"/>
          <ac:picMkLst>
            <pc:docMk/>
            <pc:sldMk cId="1134581531" sldId="675"/>
            <ac:picMk id="15" creationId="{336767F9-F054-B2CB-970B-EA3FE8F2EDE5}"/>
          </ac:picMkLst>
        </pc:picChg>
        <pc:picChg chg="add del mod">
          <ac:chgData name="I. Grewal" userId="e95042fc648cfaf9" providerId="LiveId" clId="{CE74F4FD-8FA4-4BA3-A5B8-4F1BAAC41793}" dt="2025-10-28T02:56:56.786" v="4125" actId="478"/>
          <ac:picMkLst>
            <pc:docMk/>
            <pc:sldMk cId="1134581531" sldId="675"/>
            <ac:picMk id="16" creationId="{4F329DA8-3385-5841-ECD8-6FF3EA990B18}"/>
          </ac:picMkLst>
        </pc:picChg>
        <pc:picChg chg="add mod">
          <ac:chgData name="I. Grewal" userId="e95042fc648cfaf9" providerId="LiveId" clId="{CE74F4FD-8FA4-4BA3-A5B8-4F1BAAC41793}" dt="2025-10-28T03:05:31.739" v="4199" actId="1076"/>
          <ac:picMkLst>
            <pc:docMk/>
            <pc:sldMk cId="1134581531" sldId="675"/>
            <ac:picMk id="17" creationId="{0274EF76-A2C9-F45A-ED7D-1AD971953AD1}"/>
          </ac:picMkLst>
        </pc:picChg>
        <pc:picChg chg="add mod modCrop">
          <ac:chgData name="I. Grewal" userId="e95042fc648cfaf9" providerId="LiveId" clId="{CE74F4FD-8FA4-4BA3-A5B8-4F1BAAC41793}" dt="2025-10-28T03:05:31.739" v="4199" actId="1076"/>
          <ac:picMkLst>
            <pc:docMk/>
            <pc:sldMk cId="1134581531" sldId="675"/>
            <ac:picMk id="18" creationId="{C88A03EE-24A8-90A6-F26B-F13D15E5A3B8}"/>
          </ac:picMkLst>
        </pc:picChg>
      </pc:sldChg>
      <pc:sldChg chg="addSp delSp modSp new mod modAnim">
        <pc:chgData name="I. Grewal" userId="e95042fc648cfaf9" providerId="LiveId" clId="{CE74F4FD-8FA4-4BA3-A5B8-4F1BAAC41793}" dt="2025-10-29T02:06:57.941" v="5784" actId="14100"/>
        <pc:sldMkLst>
          <pc:docMk/>
          <pc:sldMk cId="3090655103" sldId="676"/>
        </pc:sldMkLst>
        <pc:spChg chg="del">
          <ac:chgData name="I. Grewal" userId="e95042fc648cfaf9" providerId="LiveId" clId="{CE74F4FD-8FA4-4BA3-A5B8-4F1BAAC41793}" dt="2025-10-28T03:26:49.318" v="4865" actId="478"/>
          <ac:spMkLst>
            <pc:docMk/>
            <pc:sldMk cId="3090655103" sldId="676"/>
            <ac:spMk id="2" creationId="{0E2991BB-E11D-2D4C-C306-3E7580470D7B}"/>
          </ac:spMkLst>
        </pc:spChg>
        <pc:spChg chg="mod">
          <ac:chgData name="I. Grewal" userId="e95042fc648cfaf9" providerId="LiveId" clId="{CE74F4FD-8FA4-4BA3-A5B8-4F1BAAC41793}" dt="2025-10-29T02:06:57.941" v="5784" actId="14100"/>
          <ac:spMkLst>
            <pc:docMk/>
            <pc:sldMk cId="3090655103" sldId="676"/>
            <ac:spMk id="3" creationId="{F016B7FF-5B07-328D-6200-C7DE967192BE}"/>
          </ac:spMkLst>
        </pc:spChg>
        <pc:picChg chg="add mod modCrop">
          <ac:chgData name="I. Grewal" userId="e95042fc648cfaf9" providerId="LiveId" clId="{CE74F4FD-8FA4-4BA3-A5B8-4F1BAAC41793}" dt="2025-10-28T03:32:03.267" v="5136" actId="1076"/>
          <ac:picMkLst>
            <pc:docMk/>
            <pc:sldMk cId="3090655103" sldId="676"/>
            <ac:picMk id="6" creationId="{BBE9A6FF-1586-82FC-4C25-C31CA441BB36}"/>
          </ac:picMkLst>
        </pc:picChg>
      </pc:sldChg>
      <pc:sldChg chg="modSp add mod modAnim">
        <pc:chgData name="I. Grewal" userId="e95042fc648cfaf9" providerId="LiveId" clId="{CE74F4FD-8FA4-4BA3-A5B8-4F1BAAC41793}" dt="2025-10-29T01:53:32.293" v="5712" actId="207"/>
        <pc:sldMkLst>
          <pc:docMk/>
          <pc:sldMk cId="767470312" sldId="677"/>
        </pc:sldMkLst>
        <pc:spChg chg="mod">
          <ac:chgData name="I. Grewal" userId="e95042fc648cfaf9" providerId="LiveId" clId="{CE74F4FD-8FA4-4BA3-A5B8-4F1BAAC41793}" dt="2025-10-29T01:53:18.685" v="5708" actId="1076"/>
          <ac:spMkLst>
            <pc:docMk/>
            <pc:sldMk cId="767470312" sldId="677"/>
            <ac:spMk id="2" creationId="{EBC7F23A-28F1-4275-84D9-B04A813BDEEE}"/>
          </ac:spMkLst>
        </pc:spChg>
        <pc:spChg chg="mod">
          <ac:chgData name="I. Grewal" userId="e95042fc648cfaf9" providerId="LiveId" clId="{CE74F4FD-8FA4-4BA3-A5B8-4F1BAAC41793}" dt="2025-10-29T01:53:32.293" v="5712" actId="207"/>
          <ac:spMkLst>
            <pc:docMk/>
            <pc:sldMk cId="767470312" sldId="677"/>
            <ac:spMk id="3" creationId="{95C97CC0-5CD2-4B5A-8569-E39CD189CA40}"/>
          </ac:spMkLst>
        </pc:spChg>
      </pc:sldChg>
      <pc:sldChg chg="modSp add mod">
        <pc:chgData name="I. Grewal" userId="e95042fc648cfaf9" providerId="LiveId" clId="{CE74F4FD-8FA4-4BA3-A5B8-4F1BAAC41793}" dt="2025-10-29T02:05:41.165" v="5782" actId="20577"/>
        <pc:sldMkLst>
          <pc:docMk/>
          <pc:sldMk cId="1404735434" sldId="678"/>
        </pc:sldMkLst>
        <pc:spChg chg="mod">
          <ac:chgData name="I. Grewal" userId="e95042fc648cfaf9" providerId="LiveId" clId="{CE74F4FD-8FA4-4BA3-A5B8-4F1BAAC41793}" dt="2025-10-29T01:57:31.410" v="5734" actId="20577"/>
          <ac:spMkLst>
            <pc:docMk/>
            <pc:sldMk cId="1404735434" sldId="678"/>
            <ac:spMk id="3" creationId="{95C97CC0-5CD2-4B5A-8569-E39CD189CA40}"/>
          </ac:spMkLst>
        </pc:spChg>
        <pc:spChg chg="mod">
          <ac:chgData name="I. Grewal" userId="e95042fc648cfaf9" providerId="LiveId" clId="{CE74F4FD-8FA4-4BA3-A5B8-4F1BAAC41793}" dt="2025-10-29T02:05:35.277" v="5771" actId="20577"/>
          <ac:spMkLst>
            <pc:docMk/>
            <pc:sldMk cId="1404735434" sldId="678"/>
            <ac:spMk id="4" creationId="{71EA8278-472D-CD6D-0DFB-CC9A940075D8}"/>
          </ac:spMkLst>
        </pc:spChg>
        <pc:spChg chg="mod">
          <ac:chgData name="I. Grewal" userId="e95042fc648cfaf9" providerId="LiveId" clId="{CE74F4FD-8FA4-4BA3-A5B8-4F1BAAC41793}" dt="2025-10-29T02:05:41.165" v="5782" actId="20577"/>
          <ac:spMkLst>
            <pc:docMk/>
            <pc:sldMk cId="1404735434" sldId="678"/>
            <ac:spMk id="5" creationId="{5BBA27BF-044D-0F1C-AD12-D419F494BE7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347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667E14-7496-4FF9-B1E0-7ED2C02393A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1573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Values or attributes = qualities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667E14-7496-4FF9-B1E0-7ED2C02393A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4183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1713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2201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0266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785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7216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9063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656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74A328-B6B1-A149-B67B-B57AED72DC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2E10B5-45BE-4682-E7D1-614F8711E9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D7F212-1001-695A-0E43-45B5C601B0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EA0CC8-5114-A2A6-5323-618CC76F183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019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0F4051A4-5AEC-4D01-99F9-7E6507FA6318}" type="datetime1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DDA29-2DB1-4E37-89D8-5B87D2DA47EE}" type="datetime1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A6993-007F-4ACB-9AFB-7D4622BC8622}" type="datetime1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2989D-94DD-485D-AF65-A6A74E642AF3}" type="datetime1">
              <a:rPr lang="en-GB" smtClean="0"/>
              <a:t>17/10/2026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AC41-47CB-4A9C-B5E1-68BB67E999F0}" type="datetime1">
              <a:rPr lang="en-GB" smtClean="0"/>
              <a:t>17/10/2026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3E3C1-858C-44D4-B2E7-35769EE86FE3}" type="datetime1">
              <a:rPr lang="en-GB" smtClean="0"/>
              <a:t>17/10/2026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29EF2-8D2A-41AB-9851-532183CE7D1D}" type="datetime1">
              <a:rPr lang="en-GB" smtClean="0"/>
              <a:t>17/10/2026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43DB3-198D-4ABF-B17A-6C68AF7522E2}" type="datetime1">
              <a:rPr lang="en-GB" smtClean="0"/>
              <a:t>17/10/2026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D8192-28D6-4F5A-BDB9-2A1080E6EFC9}" type="datetime1">
              <a:rPr lang="en-GB" smtClean="0"/>
              <a:t>17/10/2026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27C79-F410-497D-8521-7511A2686256}" type="datetime1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ADA20-00A9-48F8-BFB8-9CA1AC80C82C}" type="datetime1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29294-A837-4F8E-999C-194120272C80}" type="datetime1">
              <a:rPr lang="en-GB" smtClean="0"/>
              <a:t>17/10/2026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axiongmao.eu/wiki/index.php?title=File:Cv.pn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hyperlink" Target="mailto:jsmith25@yahoo.co.uk" TargetMode="External"/><Relationship Id="rId7" Type="http://schemas.openxmlformats.org/officeDocument/2006/relationships/image" Target="../media/image12.jpeg"/><Relationship Id="rId2" Type="http://schemas.openxmlformats.org/officeDocument/2006/relationships/hyperlink" Target="mailto:ladyj25@yahoo.co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bRLCKD-hII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bRLCKD-hII?feature=oembed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mailto:jpsmith99@gmail.com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dashboard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CV-Builder?missionActionId=61639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careers-advice/interview-advice/the-star-method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careers-advice/interview-advice/the-star-method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nationalcareers.service.gov.uk/careers-advice/interview-advice/the-star-method" TargetMode="Externa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advice.milkround.com/10-job-skills-for-cvs-and-cover-letters-and-how-to-write-about-them-without-using-cliches" TargetMode="External"/><Relationship Id="rId2" Type="http://schemas.openxmlformats.org/officeDocument/2006/relationships/hyperlink" Target="https://www.reed.co.uk/career-advice/five-things-you-need-to-stop-doing-on-your-cover-letter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ed.co.uk/career-advice/free-cover-letter-template/" TargetMode="External"/><Relationship Id="rId4" Type="http://schemas.openxmlformats.org/officeDocument/2006/relationships/hyperlink" Target="https://www.livecareer.com/resources/cover-letters/how-to/write/cover-letter-transferable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24744"/>
            <a:ext cx="8712968" cy="4824536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September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3100" b="1" dirty="0">
                <a:solidFill>
                  <a:srgbClr val="FFFF00"/>
                </a:solidFill>
              </a:rPr>
            </a:br>
            <a:r>
              <a:rPr lang="en-GB" sz="3500" b="1" dirty="0">
                <a:solidFill>
                  <a:schemeClr val="bg1"/>
                </a:solidFill>
              </a:rPr>
              <a:t>Session 5: </a:t>
            </a:r>
            <a:r>
              <a:rPr lang="en-GB" altLang="en-US" sz="3500" b="1" dirty="0">
                <a:solidFill>
                  <a:srgbClr val="FFFF00"/>
                </a:solidFill>
              </a:rPr>
              <a:t>CV and Cover Letter Writing</a:t>
            </a:r>
            <a:endParaRPr lang="en-GB" altLang="en-US" sz="35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2650ED-B961-6EF0-4DAA-6C6B9F7414C9}"/>
              </a:ext>
            </a:extLst>
          </p:cNvPr>
          <p:cNvSpPr/>
          <p:nvPr/>
        </p:nvSpPr>
        <p:spPr>
          <a:xfrm>
            <a:off x="6983547" y="332656"/>
            <a:ext cx="2026568" cy="3603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Lecturers’ version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1790996"/>
              </p:ext>
            </p:extLst>
          </p:nvPr>
        </p:nvGraphicFramePr>
        <p:xfrm>
          <a:off x="179512" y="404663"/>
          <a:ext cx="8784976" cy="600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+ Personal Development Plans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Interview)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74588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Alternative Pathways to Consider upon Graduation + Revision</a:t>
                      </a:r>
                    </a:p>
                    <a:p>
                      <a:endParaRPr lang="en-GB" sz="2000" b="0" dirty="0">
                        <a:solidFill>
                          <a:srgbClr val="0070C0"/>
                        </a:solidFill>
                        <a:latin typeface="+mn-lt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Conduct a </a:t>
            </a:r>
            <a:r>
              <a:rPr lang="en-GB" b="1" dirty="0">
                <a:solidFill>
                  <a:srgbClr val="0070C0"/>
                </a:solidFill>
              </a:rPr>
              <a:t>mid-term module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b="1" dirty="0">
                <a:solidFill>
                  <a:srgbClr val="0070C0"/>
                </a:solidFill>
              </a:rPr>
              <a:t>review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and begin applying the features of </a:t>
            </a:r>
            <a:r>
              <a:rPr lang="en-GB" b="1" dirty="0">
                <a:solidFill>
                  <a:srgbClr val="0070C0"/>
                </a:solidFill>
              </a:rPr>
              <a:t>CV writing</a:t>
            </a:r>
          </a:p>
          <a:p>
            <a:pPr marL="514350" indent="-514350">
              <a:buFont typeface="+mj-lt"/>
              <a:buAutoNum type="arabicPeriod"/>
            </a:pPr>
            <a:endParaRPr lang="en-GB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and begin applying the structure of </a:t>
            </a:r>
            <a:r>
              <a:rPr lang="en-GB" b="1" dirty="0">
                <a:solidFill>
                  <a:srgbClr val="0070C0"/>
                </a:solidFill>
              </a:rPr>
              <a:t>cover letter writing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0427C-28C8-7F56-B585-B8DAA8F49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180FE6-977D-3C04-C095-1296048B150B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Mid-term Module Review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FFE0D0A-5B59-340A-87D5-1CD1ED770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277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7631" y="2387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Mid-Term Module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7784" y="1340767"/>
            <a:ext cx="8499400" cy="5380707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6500" dirty="0"/>
              <a:t>Please, conduct your review using the following</a:t>
            </a:r>
            <a:r>
              <a:rPr lang="en-GB" sz="6500" dirty="0">
                <a:sym typeface="Wingdings" panose="05000000000000000000" pitchFamily="2" charset="2"/>
              </a:rPr>
              <a:t> framework:</a:t>
            </a: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6500" b="1" dirty="0">
                <a:highlight>
                  <a:srgbClr val="00FF00"/>
                </a:highlight>
              </a:rPr>
              <a:t>START</a:t>
            </a:r>
            <a:r>
              <a:rPr lang="en-GB" sz="6500" b="1" dirty="0"/>
              <a:t>: </a:t>
            </a:r>
            <a:r>
              <a:rPr lang="en-GB" sz="6500" dirty="0"/>
              <a:t>identify what (if anything) you would like to see added to the module content and delivery</a:t>
            </a:r>
            <a:br>
              <a:rPr lang="en-GB" sz="6500" dirty="0"/>
            </a:b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6500" b="1" dirty="0">
                <a:highlight>
                  <a:srgbClr val="FF0000"/>
                </a:highlight>
              </a:rPr>
              <a:t>STOP</a:t>
            </a:r>
            <a:r>
              <a:rPr lang="en-GB" sz="6500" b="1" dirty="0"/>
              <a:t>: </a:t>
            </a:r>
            <a:r>
              <a:rPr lang="en-GB" sz="6500" dirty="0"/>
              <a:t>identify what (if anything) you view as a barrier to learning and would like to see removed from the module content and delivery</a:t>
            </a:r>
            <a:br>
              <a:rPr lang="en-GB" sz="6500" dirty="0"/>
            </a:br>
            <a:endParaRPr lang="en-GB" sz="65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br>
              <a:rPr lang="en-GB" sz="6500" dirty="0">
                <a:highlight>
                  <a:srgbClr val="FFFF00"/>
                </a:highlight>
              </a:rPr>
            </a:br>
            <a:r>
              <a:rPr lang="en-GB" sz="6500" b="1" dirty="0">
                <a:highlight>
                  <a:srgbClr val="FFFF00"/>
                </a:highlight>
              </a:rPr>
              <a:t>CONTINUE</a:t>
            </a:r>
            <a:r>
              <a:rPr lang="en-GB" sz="6500" b="1" dirty="0"/>
              <a:t>: </a:t>
            </a:r>
            <a:r>
              <a:rPr lang="en-GB" sz="6500" dirty="0"/>
              <a:t>identify any positive elements you would like to see continued in the module content and delivery</a:t>
            </a:r>
            <a:br>
              <a:rPr lang="en-GB" sz="6500" dirty="0"/>
            </a:br>
            <a:endParaRPr lang="en-GB" sz="6500" dirty="0"/>
          </a:p>
          <a:p>
            <a:pPr marL="0" indent="0">
              <a:spcAft>
                <a:spcPts val="1200"/>
              </a:spcAft>
              <a:buNone/>
            </a:pPr>
            <a:br>
              <a:rPr lang="en-GB" sz="4800" dirty="0"/>
            </a:b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469131-BDB9-2B6E-9364-DEC00F34A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6" name="Graphic 5" descr="Play with solid fill">
            <a:extLst>
              <a:ext uri="{FF2B5EF4-FFF2-40B4-BE49-F238E27FC236}">
                <a16:creationId xmlns:a16="http://schemas.microsoft.com/office/drawing/2014/main" id="{70CC3BF4-3704-F537-28C6-B4C98BD0609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62310" y="2131707"/>
            <a:ext cx="731520" cy="731520"/>
          </a:xfrm>
          <a:prstGeom prst="rect">
            <a:avLst/>
          </a:prstGeom>
        </p:spPr>
      </p:pic>
      <p:pic>
        <p:nvPicPr>
          <p:cNvPr id="8" name="Graphic 7" descr="Stop with solid fill">
            <a:extLst>
              <a:ext uri="{FF2B5EF4-FFF2-40B4-BE49-F238E27FC236}">
                <a16:creationId xmlns:a16="http://schemas.microsoft.com/office/drawing/2014/main" id="{19787640-7D67-AFAD-56FF-C38B7D1347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521589"/>
            <a:ext cx="557784" cy="557784"/>
          </a:xfrm>
          <a:prstGeom prst="rect">
            <a:avLst/>
          </a:prstGeom>
        </p:spPr>
      </p:pic>
      <p:pic>
        <p:nvPicPr>
          <p:cNvPr id="10" name="Graphic 9" descr="Fast Forward with solid fill">
            <a:extLst>
              <a:ext uri="{FF2B5EF4-FFF2-40B4-BE49-F238E27FC236}">
                <a16:creationId xmlns:a16="http://schemas.microsoft.com/office/drawing/2014/main" id="{536B027B-A35C-4F40-9DC4-EE1715A1FD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89742" y="4664578"/>
            <a:ext cx="786384" cy="786384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10AD356-C20C-2161-EA8B-443C9CF4FBF8}"/>
              </a:ext>
            </a:extLst>
          </p:cNvPr>
          <p:cNvSpPr/>
          <p:nvPr/>
        </p:nvSpPr>
        <p:spPr>
          <a:xfrm>
            <a:off x="7740352" y="0"/>
            <a:ext cx="1403648" cy="1743591"/>
          </a:xfrm>
          <a:prstGeom prst="roundRect">
            <a:avLst/>
          </a:prstGeom>
          <a:solidFill>
            <a:srgbClr val="B8D0EE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1500" dirty="0">
                <a:solidFill>
                  <a:schemeClr val="tx1"/>
                </a:solidFill>
              </a:rPr>
              <a:t>PowerPoints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solidFill>
                  <a:schemeClr val="tx1"/>
                </a:solidFill>
              </a:rPr>
              <a:t>Activities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solidFill>
                  <a:schemeClr val="tx1"/>
                </a:solidFill>
              </a:rPr>
              <a:t>Instructions 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solidFill>
                  <a:schemeClr val="tx1"/>
                </a:solidFill>
              </a:rPr>
              <a:t>Feedback 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solidFill>
                  <a:schemeClr val="tx1"/>
                </a:solidFill>
              </a:rPr>
              <a:t>Teaching </a:t>
            </a:r>
          </a:p>
        </p:txBody>
      </p:sp>
    </p:spTree>
    <p:extLst>
      <p:ext uri="{BB962C8B-B14F-4D97-AF65-F5344CB8AC3E}">
        <p14:creationId xmlns:p14="http://schemas.microsoft.com/office/powerpoint/2010/main" val="163407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180FE6-977D-3C04-C095-1296048B150B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CV Writing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DDAE223-15C9-3C21-4415-C8B085AB4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060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Discussion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C74282B-D3D3-A404-8852-182D21C56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ECBB59B-7218-A218-B816-6C4C9930906B}"/>
              </a:ext>
            </a:extLst>
          </p:cNvPr>
          <p:cNvSpPr/>
          <p:nvPr/>
        </p:nvSpPr>
        <p:spPr>
          <a:xfrm>
            <a:off x="360443" y="1740635"/>
            <a:ext cx="2664296" cy="15841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1. What is the </a:t>
            </a:r>
            <a:r>
              <a:rPr lang="en-GB" sz="2000" b="1" dirty="0">
                <a:solidFill>
                  <a:schemeClr val="tx1"/>
                </a:solidFill>
              </a:rPr>
              <a:t>definition</a:t>
            </a:r>
            <a:r>
              <a:rPr lang="en-GB" sz="2000" dirty="0">
                <a:solidFill>
                  <a:schemeClr val="tx1"/>
                </a:solidFill>
              </a:rPr>
              <a:t> of a CV?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C740E06-EA45-A27C-3BC1-4CB5F853C280}"/>
              </a:ext>
            </a:extLst>
          </p:cNvPr>
          <p:cNvSpPr/>
          <p:nvPr/>
        </p:nvSpPr>
        <p:spPr>
          <a:xfrm>
            <a:off x="3211612" y="1740635"/>
            <a:ext cx="2664296" cy="15841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2. What </a:t>
            </a:r>
            <a:r>
              <a:rPr lang="en-GB" sz="2000" b="1" dirty="0">
                <a:solidFill>
                  <a:schemeClr val="tx1"/>
                </a:solidFill>
              </a:rPr>
              <a:t>purpose</a:t>
            </a:r>
            <a:r>
              <a:rPr lang="en-GB" sz="2000" dirty="0">
                <a:solidFill>
                  <a:schemeClr val="tx1"/>
                </a:solidFill>
              </a:rPr>
              <a:t> does a CV serve?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40FA527-5EB3-301E-B467-EEBBA524C3AE}"/>
              </a:ext>
            </a:extLst>
          </p:cNvPr>
          <p:cNvSpPr/>
          <p:nvPr/>
        </p:nvSpPr>
        <p:spPr>
          <a:xfrm>
            <a:off x="6049268" y="1740635"/>
            <a:ext cx="2664296" cy="15841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3. Why is a CV </a:t>
            </a:r>
            <a:r>
              <a:rPr lang="en-GB" sz="2000" b="1" dirty="0">
                <a:solidFill>
                  <a:schemeClr val="tx1"/>
                </a:solidFill>
              </a:rPr>
              <a:t>important </a:t>
            </a:r>
            <a:r>
              <a:rPr lang="en-GB" sz="2000" dirty="0">
                <a:solidFill>
                  <a:schemeClr val="tx1"/>
                </a:solidFill>
              </a:rPr>
              <a:t>to the recruitment process?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877D6A1-59C0-6BC7-41D2-6D9874154B4D}"/>
              </a:ext>
            </a:extLst>
          </p:cNvPr>
          <p:cNvSpPr/>
          <p:nvPr/>
        </p:nvSpPr>
        <p:spPr>
          <a:xfrm>
            <a:off x="1598092" y="3573016"/>
            <a:ext cx="2664296" cy="15841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4. What are a CV’s </a:t>
            </a:r>
            <a:r>
              <a:rPr lang="en-GB" sz="2000" b="1" dirty="0">
                <a:solidFill>
                  <a:schemeClr val="tx1"/>
                </a:solidFill>
              </a:rPr>
              <a:t>key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b="1" dirty="0">
                <a:solidFill>
                  <a:schemeClr val="tx1"/>
                </a:solidFill>
              </a:rPr>
              <a:t>components</a:t>
            </a:r>
            <a:r>
              <a:rPr lang="en-GB" sz="20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6D32275-1150-41AC-68FB-B5E742B37930}"/>
              </a:ext>
            </a:extLst>
          </p:cNvPr>
          <p:cNvSpPr/>
          <p:nvPr/>
        </p:nvSpPr>
        <p:spPr>
          <a:xfrm>
            <a:off x="4478412" y="3573016"/>
            <a:ext cx="2664296" cy="158417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5. What </a:t>
            </a:r>
            <a:r>
              <a:rPr lang="en-GB" sz="2000" b="1" dirty="0">
                <a:solidFill>
                  <a:schemeClr val="tx1"/>
                </a:solidFill>
              </a:rPr>
              <a:t>format and style features </a:t>
            </a:r>
            <a:r>
              <a:rPr lang="en-GB" sz="2000" dirty="0">
                <a:solidFill>
                  <a:schemeClr val="tx1"/>
                </a:solidFill>
              </a:rPr>
              <a:t>should a CV implement?</a:t>
            </a:r>
          </a:p>
        </p:txBody>
      </p:sp>
    </p:spTree>
    <p:extLst>
      <p:ext uri="{BB962C8B-B14F-4D97-AF65-F5344CB8AC3E}">
        <p14:creationId xmlns:p14="http://schemas.microsoft.com/office/powerpoint/2010/main" val="3107300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Curriculum Vitae: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104" y="1628800"/>
            <a:ext cx="5268000" cy="3744416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400" dirty="0"/>
              <a:t>“A CV is </a:t>
            </a:r>
            <a:r>
              <a:rPr lang="en-GB" sz="2400" b="1" dirty="0"/>
              <a:t>a document </a:t>
            </a:r>
            <a:r>
              <a:rPr lang="en-GB" sz="2400" b="1" dirty="0">
                <a:solidFill>
                  <a:srgbClr val="00B0F0"/>
                </a:solidFill>
              </a:rPr>
              <a:t>aimed at convincing an employer </a:t>
            </a:r>
            <a:r>
              <a:rPr lang="en-GB" sz="2400" dirty="0"/>
              <a:t>that who you are, </a:t>
            </a:r>
            <a:r>
              <a:rPr lang="en-GB" sz="2400" b="1" dirty="0"/>
              <a:t>your qualifications</a:t>
            </a:r>
            <a:r>
              <a:rPr lang="en-GB" sz="2400" dirty="0"/>
              <a:t>, </a:t>
            </a:r>
            <a:r>
              <a:rPr lang="en-GB" sz="2400" b="1" dirty="0"/>
              <a:t>work experience and</a:t>
            </a:r>
            <a:r>
              <a:rPr lang="en-GB" sz="2400" dirty="0"/>
              <a:t> your </a:t>
            </a:r>
            <a:r>
              <a:rPr lang="en-GB" sz="2400" b="1" dirty="0"/>
              <a:t>skills</a:t>
            </a:r>
            <a:r>
              <a:rPr lang="en-GB" sz="2400" dirty="0"/>
              <a:t> </a:t>
            </a:r>
            <a:r>
              <a:rPr lang="en-GB" sz="2400" b="1" dirty="0"/>
              <a:t>make it worthwhile for them </a:t>
            </a:r>
            <a:r>
              <a:rPr lang="en-GB" sz="2400" b="1" dirty="0">
                <a:solidFill>
                  <a:srgbClr val="00B0F0"/>
                </a:solidFill>
              </a:rPr>
              <a:t>to offer you </a:t>
            </a:r>
            <a:r>
              <a:rPr lang="en-GB" sz="2400" dirty="0"/>
              <a:t>either </a:t>
            </a:r>
            <a:r>
              <a:rPr lang="en-GB" sz="2400" b="1" dirty="0">
                <a:solidFill>
                  <a:srgbClr val="00B0F0"/>
                </a:solidFill>
              </a:rPr>
              <a:t>work experience </a:t>
            </a:r>
            <a:r>
              <a:rPr lang="en-GB" sz="2400" b="1" dirty="0"/>
              <a:t>or</a:t>
            </a:r>
            <a:r>
              <a:rPr lang="en-GB" sz="2400" b="1" dirty="0">
                <a:solidFill>
                  <a:srgbClr val="00B0F0"/>
                </a:solidFill>
              </a:rPr>
              <a:t> a chance to move forward in a formal selection process</a:t>
            </a:r>
            <a:r>
              <a:rPr lang="en-GB" sz="2400" dirty="0"/>
              <a:t>.”                      </a:t>
            </a:r>
            <a:r>
              <a:rPr lang="en-GB" sz="2400" i="1" dirty="0"/>
              <a:t>     </a:t>
            </a:r>
            <a:r>
              <a:rPr lang="en-GB" sz="2000" dirty="0"/>
              <a:t>(Morgan, 1997, p.339)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A20020-B268-4798-82BC-18F45B2D95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8076" y="1916832"/>
            <a:ext cx="2636520" cy="263652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3A5C2B-6080-328A-6ED5-AAE7F44C2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383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Curriculum Vitae: purpose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4474840" cy="345638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  <a:defRPr/>
            </a:pPr>
            <a:r>
              <a:rPr lang="en-GB" altLang="en-US" sz="2200" dirty="0">
                <a:cs typeface="Arial" charset="0"/>
              </a:rPr>
              <a:t>CVs are designed to get you an interview</a:t>
            </a:r>
          </a:p>
          <a:p>
            <a:pPr marL="0" indent="0">
              <a:lnSpc>
                <a:spcPct val="150000"/>
              </a:lnSpc>
              <a:buNone/>
              <a:defRPr/>
            </a:pPr>
            <a:endParaRPr lang="en-GB" altLang="en-US" sz="2200" dirty="0">
              <a:cs typeface="Arial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A potential employer will take less than 20 seconds to scan your CV in the first instance</a:t>
            </a:r>
          </a:p>
          <a:p>
            <a:pPr marL="0" indent="0">
              <a:buNone/>
              <a:defRPr/>
            </a:pPr>
            <a:endParaRPr lang="en-GB" altLang="en-US" sz="3200" dirty="0">
              <a:cs typeface="Arial" charset="0"/>
            </a:endParaRPr>
          </a:p>
          <a:p>
            <a:pPr marL="222250" lvl="0" indent="-22225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FontTx/>
              <a:buChar char="•"/>
              <a:defRPr/>
            </a:pPr>
            <a:endParaRPr lang="en-US" sz="20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/>
              <a:cs typeface="Tahoma"/>
            </a:endParaRPr>
          </a:p>
        </p:txBody>
      </p:sp>
      <p:pic>
        <p:nvPicPr>
          <p:cNvPr id="5" name="Picture 2" descr="http://media-cache-ec0.pinimg.com/736x/85/a4/53/85a4534ba46f4230269057eb3ea6eaf9.jpg">
            <a:extLst>
              <a:ext uri="{FF2B5EF4-FFF2-40B4-BE49-F238E27FC236}">
                <a16:creationId xmlns:a16="http://schemas.microsoft.com/office/drawing/2014/main" id="{207D105C-13AA-4045-9CBF-5F22A061DB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713" y="3318545"/>
            <a:ext cx="3040062" cy="219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EA9313-F098-ED77-47CA-E2AB4FE78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CC0A955-E5D0-C7EC-3404-7470F88661C1}"/>
              </a:ext>
            </a:extLst>
          </p:cNvPr>
          <p:cNvSpPr/>
          <p:nvPr/>
        </p:nvSpPr>
        <p:spPr>
          <a:xfrm>
            <a:off x="5643330" y="1722450"/>
            <a:ext cx="3040062" cy="1291282"/>
          </a:xfrm>
          <a:prstGeom prst="roundRect">
            <a:avLst/>
          </a:prstGeom>
          <a:solidFill>
            <a:srgbClr val="B8D0EE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What do you think they will be looking for in this very short timeframe?</a:t>
            </a:r>
          </a:p>
        </p:txBody>
      </p:sp>
    </p:spTree>
    <p:extLst>
      <p:ext uri="{BB962C8B-B14F-4D97-AF65-F5344CB8AC3E}">
        <p14:creationId xmlns:p14="http://schemas.microsoft.com/office/powerpoint/2010/main" val="419526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FE143B5-FF9D-28C5-A85D-2B242551C83C}"/>
              </a:ext>
            </a:extLst>
          </p:cNvPr>
          <p:cNvSpPr/>
          <p:nvPr/>
        </p:nvSpPr>
        <p:spPr>
          <a:xfrm>
            <a:off x="20100" y="-5620"/>
            <a:ext cx="911095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ACF4E-3521-274A-F4F2-056B4A6049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650" y="823384"/>
            <a:ext cx="8820846" cy="476585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What would make industry experts cautious about your CV? 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What attracts experts’ attention?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What is the biggest mistake you can make that would make potential employers cautious?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F7CF109-2772-5E23-D471-3FAEB8475BBA}"/>
              </a:ext>
            </a:extLst>
          </p:cNvPr>
          <p:cNvSpPr/>
          <p:nvPr/>
        </p:nvSpPr>
        <p:spPr>
          <a:xfrm>
            <a:off x="800641" y="1556792"/>
            <a:ext cx="1764196" cy="576064"/>
          </a:xfrm>
          <a:prstGeom prst="roundRect">
            <a:avLst/>
          </a:prstGeom>
          <a:solidFill>
            <a:srgbClr val="D5E5FB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Gaps in employment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EBF90DA-99B8-8A66-D70C-F552627487FF}"/>
              </a:ext>
            </a:extLst>
          </p:cNvPr>
          <p:cNvSpPr/>
          <p:nvPr/>
        </p:nvSpPr>
        <p:spPr>
          <a:xfrm>
            <a:off x="2672849" y="1556792"/>
            <a:ext cx="1764196" cy="576064"/>
          </a:xfrm>
          <a:prstGeom prst="roundRect">
            <a:avLst/>
          </a:prstGeom>
          <a:solidFill>
            <a:srgbClr val="D5E5FB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Negative tone or attitude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74D5F3C-8B96-7C54-E46E-3252D205598D}"/>
              </a:ext>
            </a:extLst>
          </p:cNvPr>
          <p:cNvSpPr/>
          <p:nvPr/>
        </p:nvSpPr>
        <p:spPr>
          <a:xfrm>
            <a:off x="4545057" y="1556792"/>
            <a:ext cx="1764196" cy="576064"/>
          </a:xfrm>
          <a:prstGeom prst="roundRect">
            <a:avLst/>
          </a:prstGeom>
          <a:solidFill>
            <a:srgbClr val="D5E5FB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Irrelevant information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5741192-7814-7D4B-700B-B0DF46BC3A46}"/>
              </a:ext>
            </a:extLst>
          </p:cNvPr>
          <p:cNvSpPr/>
          <p:nvPr/>
        </p:nvSpPr>
        <p:spPr>
          <a:xfrm>
            <a:off x="798070" y="3135348"/>
            <a:ext cx="1764196" cy="576064"/>
          </a:xfrm>
          <a:prstGeom prst="roundRect">
            <a:avLst/>
          </a:prstGeom>
          <a:solidFill>
            <a:srgbClr val="B8D0EE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Alignment with vacancy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FF000DA-5D18-3287-D325-54D848E4D2D3}"/>
              </a:ext>
            </a:extLst>
          </p:cNvPr>
          <p:cNvSpPr/>
          <p:nvPr/>
        </p:nvSpPr>
        <p:spPr>
          <a:xfrm>
            <a:off x="2670278" y="3135348"/>
            <a:ext cx="1764196" cy="576064"/>
          </a:xfrm>
          <a:prstGeom prst="roundRect">
            <a:avLst/>
          </a:prstGeom>
          <a:solidFill>
            <a:srgbClr val="B8D0EE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Concise information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5E3F41A-61EA-90C6-1435-9DBAAE6DED18}"/>
              </a:ext>
            </a:extLst>
          </p:cNvPr>
          <p:cNvSpPr/>
          <p:nvPr/>
        </p:nvSpPr>
        <p:spPr>
          <a:xfrm>
            <a:off x="4542486" y="3135348"/>
            <a:ext cx="1764196" cy="576064"/>
          </a:xfrm>
          <a:prstGeom prst="roundRect">
            <a:avLst/>
          </a:prstGeom>
          <a:solidFill>
            <a:srgbClr val="B8D0EE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Professional values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64899B3-24F6-6E4A-4301-A5CDEC7BE18F}"/>
              </a:ext>
            </a:extLst>
          </p:cNvPr>
          <p:cNvSpPr/>
          <p:nvPr/>
        </p:nvSpPr>
        <p:spPr>
          <a:xfrm>
            <a:off x="6417586" y="1556792"/>
            <a:ext cx="1764196" cy="576064"/>
          </a:xfrm>
          <a:prstGeom prst="roundRect">
            <a:avLst/>
          </a:prstGeom>
          <a:solidFill>
            <a:srgbClr val="D5E5FB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Inaccuracies or dishonesty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9DE24B2-B7EA-7F82-D12E-B244732DE841}"/>
              </a:ext>
            </a:extLst>
          </p:cNvPr>
          <p:cNvSpPr/>
          <p:nvPr/>
        </p:nvSpPr>
        <p:spPr>
          <a:xfrm>
            <a:off x="6414694" y="3135348"/>
            <a:ext cx="1764196" cy="576064"/>
          </a:xfrm>
          <a:prstGeom prst="roundRect">
            <a:avLst/>
          </a:prstGeom>
          <a:solidFill>
            <a:srgbClr val="B8D0EE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Positive attitude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DDC42D3-2D4B-68BE-9CF2-2C6AE02095FF}"/>
              </a:ext>
            </a:extLst>
          </p:cNvPr>
          <p:cNvSpPr/>
          <p:nvPr/>
        </p:nvSpPr>
        <p:spPr>
          <a:xfrm>
            <a:off x="33155" y="5223580"/>
            <a:ext cx="1764196" cy="1093447"/>
          </a:xfrm>
          <a:prstGeom prst="roundRect">
            <a:avLst/>
          </a:prstGeom>
          <a:solidFill>
            <a:srgbClr val="B5DDE9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Overselling or underselling yourself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7F5214A-928C-4304-529F-86F9E6D9456B}"/>
              </a:ext>
            </a:extLst>
          </p:cNvPr>
          <p:cNvSpPr/>
          <p:nvPr/>
        </p:nvSpPr>
        <p:spPr>
          <a:xfrm>
            <a:off x="1844567" y="5223580"/>
            <a:ext cx="1764196" cy="1093447"/>
          </a:xfrm>
          <a:prstGeom prst="roundRect">
            <a:avLst/>
          </a:prstGeom>
          <a:solidFill>
            <a:srgbClr val="B5DDE9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Contradicting yourself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523E7FE-4053-9A2A-5D56-5D5AF62F61FB}"/>
              </a:ext>
            </a:extLst>
          </p:cNvPr>
          <p:cNvSpPr/>
          <p:nvPr/>
        </p:nvSpPr>
        <p:spPr>
          <a:xfrm>
            <a:off x="3655979" y="5223580"/>
            <a:ext cx="1764196" cy="1093447"/>
          </a:xfrm>
          <a:prstGeom prst="roundRect">
            <a:avLst/>
          </a:prstGeom>
          <a:solidFill>
            <a:srgbClr val="B5DDE9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Failure to back up your points with examples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BD0BBBC-7028-52BF-AEA3-D1A64ADD4849}"/>
              </a:ext>
            </a:extLst>
          </p:cNvPr>
          <p:cNvSpPr/>
          <p:nvPr/>
        </p:nvSpPr>
        <p:spPr>
          <a:xfrm>
            <a:off x="5456405" y="5223580"/>
            <a:ext cx="1764196" cy="1093447"/>
          </a:xfrm>
          <a:prstGeom prst="roundRect">
            <a:avLst/>
          </a:prstGeom>
          <a:solidFill>
            <a:srgbClr val="B5DDE9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Essaying the CV across pages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F6FE80C-E045-B125-DA74-D97368BF2A5B}"/>
              </a:ext>
            </a:extLst>
          </p:cNvPr>
          <p:cNvSpPr/>
          <p:nvPr/>
        </p:nvSpPr>
        <p:spPr>
          <a:xfrm>
            <a:off x="7280212" y="5223580"/>
            <a:ext cx="1764196" cy="1093447"/>
          </a:xfrm>
          <a:prstGeom prst="roundRect">
            <a:avLst/>
          </a:prstGeom>
          <a:solidFill>
            <a:srgbClr val="B5DDE9"/>
          </a:solidFill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Failure to research the company</a:t>
            </a:r>
          </a:p>
        </p:txBody>
      </p:sp>
    </p:spTree>
    <p:extLst>
      <p:ext uri="{BB962C8B-B14F-4D97-AF65-F5344CB8AC3E}">
        <p14:creationId xmlns:p14="http://schemas.microsoft.com/office/powerpoint/2010/main" val="3508595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allAtOnce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28D20-06A6-48C3-A7C9-1777270B8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762" y="186746"/>
            <a:ext cx="8229600" cy="1143000"/>
          </a:xfrm>
        </p:spPr>
        <p:txBody>
          <a:bodyPr/>
          <a:lstStyle/>
          <a:p>
            <a:r>
              <a:rPr lang="en-GB" b="1" dirty="0"/>
              <a:t>Curriculum Vitae: importance</a:t>
            </a:r>
            <a:endParaRPr lang="en-GB" b="1" dirty="0">
              <a:solidFill>
                <a:srgbClr val="00B0F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9190DF-4558-4817-9BCF-A697F06C4CE3}"/>
              </a:ext>
            </a:extLst>
          </p:cNvPr>
          <p:cNvSpPr txBox="1"/>
          <p:nvPr/>
        </p:nvSpPr>
        <p:spPr>
          <a:xfrm>
            <a:off x="2509204" y="3890043"/>
            <a:ext cx="788115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YOU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296827-B829-4218-9165-1BABBA5FEFF1}"/>
              </a:ext>
            </a:extLst>
          </p:cNvPr>
          <p:cNvSpPr txBox="1"/>
          <p:nvPr/>
        </p:nvSpPr>
        <p:spPr>
          <a:xfrm>
            <a:off x="370320" y="2524974"/>
            <a:ext cx="2135878" cy="707886"/>
          </a:xfrm>
          <a:prstGeom prst="rect">
            <a:avLst/>
          </a:prstGeom>
          <a:solidFill>
            <a:srgbClr val="B8D0EE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YOUR KNOWLEDGE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DDD655-9E9A-402C-9462-F5F1D415B33E}"/>
              </a:ext>
            </a:extLst>
          </p:cNvPr>
          <p:cNvSpPr txBox="1"/>
          <p:nvPr/>
        </p:nvSpPr>
        <p:spPr>
          <a:xfrm>
            <a:off x="3292762" y="2522378"/>
            <a:ext cx="2140709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YOUR ATTRIBUTES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89298B-6714-4F82-B411-5D11C94D4F70}"/>
              </a:ext>
            </a:extLst>
          </p:cNvPr>
          <p:cNvSpPr txBox="1"/>
          <p:nvPr/>
        </p:nvSpPr>
        <p:spPr>
          <a:xfrm>
            <a:off x="364863" y="5028001"/>
            <a:ext cx="2135879" cy="707886"/>
          </a:xfrm>
          <a:prstGeom prst="rect">
            <a:avLst/>
          </a:prstGeom>
          <a:solidFill>
            <a:srgbClr val="D5E5FB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YOUR </a:t>
            </a:r>
          </a:p>
          <a:p>
            <a:pPr algn="ctr"/>
            <a:r>
              <a:rPr lang="en-GB" sz="2000" b="1" dirty="0"/>
              <a:t>SKILLS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EF9C99-A5BC-4A15-B446-861F3B7E45A3}"/>
              </a:ext>
            </a:extLst>
          </p:cNvPr>
          <p:cNvSpPr txBox="1"/>
          <p:nvPr/>
        </p:nvSpPr>
        <p:spPr>
          <a:xfrm>
            <a:off x="3299132" y="4967567"/>
            <a:ext cx="2135879" cy="769441"/>
          </a:xfrm>
          <a:prstGeom prst="rect">
            <a:avLst/>
          </a:prstGeom>
          <a:solidFill>
            <a:srgbClr val="A4CEFC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YOUR OTHER</a:t>
            </a:r>
            <a:r>
              <a:rPr lang="en-GB" sz="2400" b="1" dirty="0"/>
              <a:t> </a:t>
            </a:r>
            <a:r>
              <a:rPr lang="en-GB" sz="2000" b="1" dirty="0"/>
              <a:t>ATTAINMENTS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E04321D-9AA3-4155-9DD1-62EEE21F05D0}"/>
              </a:ext>
            </a:extLst>
          </p:cNvPr>
          <p:cNvCxnSpPr>
            <a:cxnSpLocks/>
          </p:cNvCxnSpPr>
          <p:nvPr/>
        </p:nvCxnSpPr>
        <p:spPr>
          <a:xfrm flipV="1">
            <a:off x="3292762" y="3336023"/>
            <a:ext cx="1003643" cy="554020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ADF4FAD-02CF-478D-8EB5-B7D88F96CCBA}"/>
              </a:ext>
            </a:extLst>
          </p:cNvPr>
          <p:cNvCxnSpPr>
            <a:cxnSpLocks/>
          </p:cNvCxnSpPr>
          <p:nvPr/>
        </p:nvCxnSpPr>
        <p:spPr>
          <a:xfrm>
            <a:off x="3292762" y="4300047"/>
            <a:ext cx="1144768" cy="547289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074FD43-00D1-4C29-8D7C-974C403CCC96}"/>
              </a:ext>
            </a:extLst>
          </p:cNvPr>
          <p:cNvCxnSpPr>
            <a:cxnSpLocks/>
          </p:cNvCxnSpPr>
          <p:nvPr/>
        </p:nvCxnSpPr>
        <p:spPr>
          <a:xfrm flipH="1">
            <a:off x="1424455" y="4290153"/>
            <a:ext cx="1084749" cy="608002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55F88D9-4F55-4479-AD84-F47177612919}"/>
              </a:ext>
            </a:extLst>
          </p:cNvPr>
          <p:cNvCxnSpPr>
            <a:cxnSpLocks/>
          </p:cNvCxnSpPr>
          <p:nvPr/>
        </p:nvCxnSpPr>
        <p:spPr>
          <a:xfrm flipH="1" flipV="1">
            <a:off x="1341213" y="3297333"/>
            <a:ext cx="1156101" cy="592710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B052203-24FB-C6A5-B244-618BCFB816D0}"/>
              </a:ext>
            </a:extLst>
          </p:cNvPr>
          <p:cNvSpPr/>
          <p:nvPr/>
        </p:nvSpPr>
        <p:spPr>
          <a:xfrm>
            <a:off x="6012160" y="2420888"/>
            <a:ext cx="2879744" cy="3105959"/>
          </a:xfrm>
          <a:prstGeom prst="round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Bef>
                <a:spcPts val="600"/>
              </a:spcBef>
            </a:pPr>
            <a:r>
              <a:rPr lang="en-GB" sz="1700" b="1" dirty="0">
                <a:solidFill>
                  <a:schemeClr val="tx1"/>
                </a:solidFill>
              </a:rPr>
              <a:t>Personal branding </a:t>
            </a:r>
            <a:r>
              <a:rPr lang="en-GB" sz="1700" dirty="0">
                <a:solidFill>
                  <a:schemeClr val="tx1"/>
                </a:solidFill>
              </a:rPr>
              <a:t>involves you creating a </a:t>
            </a:r>
            <a:r>
              <a:rPr lang="en-GB" sz="1700" b="1" dirty="0">
                <a:solidFill>
                  <a:srgbClr val="00B0F0"/>
                </a:solidFill>
              </a:rPr>
              <a:t>strategy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  <a:r>
              <a:rPr lang="en-GB" sz="1700" b="1" dirty="0">
                <a:solidFill>
                  <a:srgbClr val="00B0F0"/>
                </a:solidFill>
              </a:rPr>
              <a:t>to</a:t>
            </a:r>
            <a:r>
              <a:rPr lang="en-GB" sz="1700" dirty="0">
                <a:solidFill>
                  <a:srgbClr val="00B0F0"/>
                </a:solidFill>
              </a:rPr>
              <a:t> </a:t>
            </a:r>
            <a:r>
              <a:rPr lang="en-GB" sz="1700" b="1" dirty="0">
                <a:solidFill>
                  <a:srgbClr val="00B0F0"/>
                </a:solidFill>
              </a:rPr>
              <a:t>promote</a:t>
            </a:r>
            <a:r>
              <a:rPr lang="en-GB" sz="1700" dirty="0">
                <a:solidFill>
                  <a:schemeClr val="tx1"/>
                </a:solidFill>
              </a:rPr>
              <a:t> your </a:t>
            </a:r>
            <a:r>
              <a:rPr lang="en-GB" sz="1700" b="1" dirty="0">
                <a:solidFill>
                  <a:schemeClr val="tx1"/>
                </a:solidFill>
              </a:rPr>
              <a:t>skills</a:t>
            </a:r>
            <a:r>
              <a:rPr lang="en-GB" sz="1700" dirty="0">
                <a:solidFill>
                  <a:schemeClr val="tx1"/>
                </a:solidFill>
              </a:rPr>
              <a:t>, </a:t>
            </a:r>
            <a:r>
              <a:rPr lang="en-GB" sz="1700" b="1" dirty="0">
                <a:solidFill>
                  <a:schemeClr val="tx1"/>
                </a:solidFill>
              </a:rPr>
              <a:t>knowledge</a:t>
            </a:r>
            <a:r>
              <a:rPr lang="en-GB" sz="1700" dirty="0">
                <a:solidFill>
                  <a:schemeClr val="tx1"/>
                </a:solidFill>
              </a:rPr>
              <a:t>, </a:t>
            </a:r>
            <a:r>
              <a:rPr lang="en-GB" sz="1700" b="1" dirty="0">
                <a:solidFill>
                  <a:schemeClr val="tx1"/>
                </a:solidFill>
              </a:rPr>
              <a:t>values</a:t>
            </a:r>
            <a:r>
              <a:rPr lang="en-GB" sz="1700" dirty="0">
                <a:solidFill>
                  <a:schemeClr val="tx1"/>
                </a:solidFill>
              </a:rPr>
              <a:t>, </a:t>
            </a:r>
            <a:r>
              <a:rPr lang="en-GB" sz="1700" b="1" dirty="0">
                <a:solidFill>
                  <a:schemeClr val="tx1"/>
                </a:solidFill>
              </a:rPr>
              <a:t>experiences and priorities</a:t>
            </a:r>
            <a:r>
              <a:rPr lang="en-GB" sz="1700" dirty="0">
                <a:solidFill>
                  <a:schemeClr val="tx1"/>
                </a:solidFill>
              </a:rPr>
              <a:t>. </a:t>
            </a:r>
          </a:p>
          <a:p>
            <a:pPr>
              <a:spcBef>
                <a:spcPts val="600"/>
              </a:spcBef>
            </a:pPr>
            <a:endParaRPr lang="en-GB" sz="1700" dirty="0">
              <a:solidFill>
                <a:schemeClr val="tx1"/>
              </a:solidFill>
            </a:endParaRPr>
          </a:p>
          <a:p>
            <a:pPr>
              <a:spcBef>
                <a:spcPts val="600"/>
              </a:spcBef>
            </a:pPr>
            <a:r>
              <a:rPr lang="en-GB" sz="1700" dirty="0">
                <a:solidFill>
                  <a:schemeClr val="tx1"/>
                </a:solidFill>
              </a:rPr>
              <a:t>You are showcasing how these factors </a:t>
            </a:r>
            <a:r>
              <a:rPr lang="en-GB" sz="1700" b="1" dirty="0">
                <a:solidFill>
                  <a:schemeClr val="tx1"/>
                </a:solidFill>
              </a:rPr>
              <a:t>shape </a:t>
            </a:r>
            <a:r>
              <a:rPr lang="en-GB" sz="1700" b="1" dirty="0">
                <a:solidFill>
                  <a:srgbClr val="00B0F0"/>
                </a:solidFill>
              </a:rPr>
              <a:t>your professional identity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C540D8-CD2C-06D9-6CD2-737816234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17582E-8E32-DB2C-1AE4-37967663A559}"/>
              </a:ext>
            </a:extLst>
          </p:cNvPr>
          <p:cNvSpPr txBox="1"/>
          <p:nvPr/>
        </p:nvSpPr>
        <p:spPr>
          <a:xfrm>
            <a:off x="250942" y="1639745"/>
            <a:ext cx="82296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You are </a:t>
            </a:r>
            <a:r>
              <a:rPr lang="en-GB" sz="2000" b="1" dirty="0"/>
              <a:t>creating your </a:t>
            </a:r>
            <a:r>
              <a:rPr lang="en-GB" sz="2000" b="1" dirty="0">
                <a:solidFill>
                  <a:srgbClr val="00B0F0"/>
                </a:solidFill>
              </a:rPr>
              <a:t>personal brand </a:t>
            </a:r>
            <a:r>
              <a:rPr lang="en-GB" sz="2000" dirty="0"/>
              <a:t>through your CV</a:t>
            </a:r>
          </a:p>
        </p:txBody>
      </p:sp>
    </p:spTree>
    <p:extLst>
      <p:ext uri="{BB962C8B-B14F-4D97-AF65-F5344CB8AC3E}">
        <p14:creationId xmlns:p14="http://schemas.microsoft.com/office/powerpoint/2010/main" val="2474104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1FBDDD4-85CB-645F-CC60-09172578254A}"/>
              </a:ext>
            </a:extLst>
          </p:cNvPr>
          <p:cNvSpPr/>
          <p:nvPr/>
        </p:nvSpPr>
        <p:spPr>
          <a:xfrm>
            <a:off x="7538" y="5589240"/>
            <a:ext cx="9136462" cy="12687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B914BB-40D8-4679-90C5-9C72E382E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41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Curriculum Vitae: Task 1</a:t>
            </a:r>
            <a:endParaRPr lang="en-GB" sz="40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F0966-3107-4F94-BBC3-4E4846D71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983162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2400" dirty="0"/>
              <a:t>Using the headlines below make lists that are relevant to you:</a:t>
            </a:r>
            <a:endParaRPr lang="en-GB" sz="3000" b="1" dirty="0">
              <a:solidFill>
                <a:srgbClr val="00B0F0"/>
              </a:solidFill>
            </a:endParaRPr>
          </a:p>
          <a:p>
            <a:pPr marL="0" indent="0">
              <a:lnSpc>
                <a:spcPct val="250000"/>
              </a:lnSpc>
              <a:buNone/>
            </a:pPr>
            <a:r>
              <a:rPr lang="en-GB" sz="2600" b="1" dirty="0">
                <a:solidFill>
                  <a:srgbClr val="00B0F0"/>
                </a:solidFill>
              </a:rPr>
              <a:t>KNOWLEDGE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en-GB" sz="2600" b="1" dirty="0">
                <a:solidFill>
                  <a:srgbClr val="00B0F0"/>
                </a:solidFill>
              </a:rPr>
              <a:t>SKILLS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en-GB" sz="2600" b="1" dirty="0">
                <a:solidFill>
                  <a:srgbClr val="00B0F0"/>
                </a:solidFill>
              </a:rPr>
              <a:t>ATTRIBUTES</a:t>
            </a:r>
          </a:p>
          <a:p>
            <a:pPr marL="0" indent="0">
              <a:lnSpc>
                <a:spcPct val="250000"/>
              </a:lnSpc>
              <a:buNone/>
            </a:pPr>
            <a:r>
              <a:rPr lang="en-GB" sz="2600" b="1" dirty="0">
                <a:solidFill>
                  <a:srgbClr val="00B0F0"/>
                </a:solidFill>
              </a:rPr>
              <a:t>OTHER ATTAINMENTS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706AC30-2668-D461-4EC5-405FF76D9CD6}"/>
              </a:ext>
            </a:extLst>
          </p:cNvPr>
          <p:cNvSpPr/>
          <p:nvPr/>
        </p:nvSpPr>
        <p:spPr>
          <a:xfrm>
            <a:off x="3851708" y="4829090"/>
            <a:ext cx="5204874" cy="730143"/>
          </a:xfrm>
          <a:prstGeom prst="round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dirty="0">
                <a:solidFill>
                  <a:schemeClr val="tx1"/>
                </a:solidFill>
              </a:rPr>
              <a:t>Documenting </a:t>
            </a:r>
            <a:r>
              <a:rPr lang="en-GB" sz="1700" b="1" dirty="0">
                <a:solidFill>
                  <a:schemeClr val="tx1"/>
                </a:solidFill>
              </a:rPr>
              <a:t>characteristics</a:t>
            </a:r>
            <a:r>
              <a:rPr lang="en-GB" sz="1700" dirty="0">
                <a:solidFill>
                  <a:schemeClr val="tx1"/>
                </a:solidFill>
              </a:rPr>
              <a:t> that are </a:t>
            </a:r>
            <a:r>
              <a:rPr lang="en-GB" sz="1700" b="1" dirty="0">
                <a:solidFill>
                  <a:schemeClr val="tx1"/>
                </a:solidFill>
              </a:rPr>
              <a:t>associated with you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53F45D4-8ED0-584B-11DF-C7B07D9F5B0D}"/>
              </a:ext>
            </a:extLst>
          </p:cNvPr>
          <p:cNvSpPr/>
          <p:nvPr/>
        </p:nvSpPr>
        <p:spPr>
          <a:xfrm>
            <a:off x="3851920" y="5853219"/>
            <a:ext cx="5212534" cy="730143"/>
          </a:xfrm>
          <a:prstGeom prst="round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dirty="0">
                <a:solidFill>
                  <a:schemeClr val="tx1"/>
                </a:solidFill>
              </a:rPr>
              <a:t>Stating your </a:t>
            </a:r>
            <a:r>
              <a:rPr lang="en-GB" sz="1700" b="1" dirty="0">
                <a:solidFill>
                  <a:schemeClr val="tx1"/>
                </a:solidFill>
              </a:rPr>
              <a:t>other talents</a:t>
            </a:r>
            <a:r>
              <a:rPr lang="en-GB" sz="1700" dirty="0">
                <a:solidFill>
                  <a:schemeClr val="tx1"/>
                </a:solidFill>
              </a:rPr>
              <a:t>, </a:t>
            </a:r>
            <a:r>
              <a:rPr lang="en-GB" sz="1700" b="1" dirty="0">
                <a:solidFill>
                  <a:schemeClr val="tx1"/>
                </a:solidFill>
              </a:rPr>
              <a:t>experiences</a:t>
            </a:r>
            <a:r>
              <a:rPr lang="en-GB" sz="1700" dirty="0">
                <a:solidFill>
                  <a:schemeClr val="tx1"/>
                </a:solidFill>
              </a:rPr>
              <a:t> and </a:t>
            </a:r>
            <a:r>
              <a:rPr lang="en-GB" sz="1700" b="1" dirty="0">
                <a:solidFill>
                  <a:schemeClr val="tx1"/>
                </a:solidFill>
              </a:rPr>
              <a:t>achievements</a:t>
            </a:r>
            <a:r>
              <a:rPr lang="en-GB" sz="17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E52789-C8F1-929E-926B-CA2701164E66}"/>
              </a:ext>
            </a:extLst>
          </p:cNvPr>
          <p:cNvSpPr/>
          <p:nvPr/>
        </p:nvSpPr>
        <p:spPr>
          <a:xfrm>
            <a:off x="3851463" y="3804961"/>
            <a:ext cx="5195985" cy="730143"/>
          </a:xfrm>
          <a:prstGeom prst="round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dirty="0">
                <a:solidFill>
                  <a:schemeClr val="tx1"/>
                </a:solidFill>
              </a:rPr>
              <a:t>Detailing </a:t>
            </a:r>
            <a:r>
              <a:rPr lang="en-GB" sz="1700" b="1" dirty="0">
                <a:solidFill>
                  <a:schemeClr val="tx1"/>
                </a:solidFill>
              </a:rPr>
              <a:t>specific abilities that make you a suitable candidate</a:t>
            </a:r>
            <a:r>
              <a:rPr lang="en-GB" sz="1700" dirty="0">
                <a:solidFill>
                  <a:schemeClr val="tx1"/>
                </a:solidFill>
              </a:rPr>
              <a:t> for the advertised role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832703D-81E3-69EC-E554-41039FC08CDC}"/>
              </a:ext>
            </a:extLst>
          </p:cNvPr>
          <p:cNvSpPr/>
          <p:nvPr/>
        </p:nvSpPr>
        <p:spPr>
          <a:xfrm>
            <a:off x="3847208" y="2776926"/>
            <a:ext cx="5195985" cy="730143"/>
          </a:xfrm>
          <a:prstGeom prst="round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dirty="0">
                <a:solidFill>
                  <a:schemeClr val="tx1"/>
                </a:solidFill>
              </a:rPr>
              <a:t>Presenting your </a:t>
            </a:r>
            <a:r>
              <a:rPr lang="en-GB" sz="1700" b="1" dirty="0">
                <a:solidFill>
                  <a:schemeClr val="tx1"/>
                </a:solidFill>
              </a:rPr>
              <a:t>educational achievements </a:t>
            </a:r>
            <a:r>
              <a:rPr lang="en-GB" sz="1700" dirty="0">
                <a:solidFill>
                  <a:schemeClr val="tx1"/>
                </a:solidFill>
              </a:rPr>
              <a:t>and </a:t>
            </a:r>
            <a:r>
              <a:rPr lang="en-GB" sz="1700" b="1" dirty="0">
                <a:solidFill>
                  <a:schemeClr val="tx1"/>
                </a:solidFill>
              </a:rPr>
              <a:t>professional experience</a:t>
            </a:r>
            <a:r>
              <a:rPr lang="en-GB" sz="1700" dirty="0">
                <a:solidFill>
                  <a:schemeClr val="tx1"/>
                </a:solidFill>
              </a:rPr>
              <a:t> in chronological order  </a:t>
            </a:r>
          </a:p>
        </p:txBody>
      </p:sp>
    </p:spTree>
    <p:extLst>
      <p:ext uri="{BB962C8B-B14F-4D97-AF65-F5344CB8AC3E}">
        <p14:creationId xmlns:p14="http://schemas.microsoft.com/office/powerpoint/2010/main" val="4058114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508128-8FD4-205A-263C-767A9A77D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A7094-D7D1-0238-7DFE-AA87BADDE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en-GB" sz="3100" b="1" dirty="0">
                <a:solidFill>
                  <a:srgbClr val="00B0F0"/>
                </a:solidFill>
              </a:rPr>
              <a:t>KNOWLEDGE</a:t>
            </a:r>
          </a:p>
          <a:p>
            <a:pPr marL="0" indent="0">
              <a:buNone/>
            </a:pPr>
            <a:endParaRPr lang="en-GB" sz="3600" b="1" dirty="0"/>
          </a:p>
          <a:p>
            <a:r>
              <a:rPr lang="en-GB" sz="2400" b="1" dirty="0"/>
              <a:t>Qualifications and levels of proficiency</a:t>
            </a:r>
          </a:p>
          <a:p>
            <a:endParaRPr lang="en-GB" sz="2400" b="1" dirty="0"/>
          </a:p>
          <a:p>
            <a:r>
              <a:rPr lang="en-GB" sz="2400" b="1" dirty="0"/>
              <a:t>Record of employment  </a:t>
            </a:r>
          </a:p>
          <a:p>
            <a:endParaRPr lang="en-GB" sz="2400" b="1" dirty="0"/>
          </a:p>
          <a:p>
            <a:r>
              <a:rPr lang="en-GB" sz="2400" b="1" dirty="0"/>
              <a:t>Years of experience in both contexts 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endParaRPr lang="en-GB" sz="3600" b="1" dirty="0"/>
          </a:p>
          <a:p>
            <a:endParaRPr lang="en-GB" sz="36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AE2D11-2D90-E520-5983-2F46257F5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647F130-7774-5213-F789-7F1E071E8EDA}"/>
              </a:ext>
            </a:extLst>
          </p:cNvPr>
          <p:cNvSpPr txBox="1">
            <a:spLocks/>
          </p:cNvSpPr>
          <p:nvPr/>
        </p:nvSpPr>
        <p:spPr>
          <a:xfrm>
            <a:off x="539552" y="253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Task 1</a:t>
            </a:r>
            <a:endParaRPr lang="en-GB" sz="4000" b="1" dirty="0">
              <a:solidFill>
                <a:srgbClr val="FF0000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2E36DF5-940E-51FE-3E65-33EAD28B50B2}"/>
              </a:ext>
            </a:extLst>
          </p:cNvPr>
          <p:cNvSpPr/>
          <p:nvPr/>
        </p:nvSpPr>
        <p:spPr>
          <a:xfrm>
            <a:off x="4355976" y="1484784"/>
            <a:ext cx="4546848" cy="97477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What specific information will you include regarding your studies at UWTSD? </a:t>
            </a:r>
          </a:p>
        </p:txBody>
      </p:sp>
    </p:spTree>
    <p:extLst>
      <p:ext uri="{BB962C8B-B14F-4D97-AF65-F5344CB8AC3E}">
        <p14:creationId xmlns:p14="http://schemas.microsoft.com/office/powerpoint/2010/main" val="470727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C84B14-2597-0BAE-5631-CA0BFB613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568C0-212B-679E-C038-583D8863F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600201"/>
            <a:ext cx="4032449" cy="3917032"/>
          </a:xfrm>
        </p:spPr>
        <p:txBody>
          <a:bodyPr>
            <a:normAutofit fontScale="92500" lnSpcReduction="10000"/>
          </a:bodyPr>
          <a:lstStyle/>
          <a:p>
            <a:pPr marL="742950" indent="-742950">
              <a:buFont typeface="+mj-lt"/>
              <a:buAutoNum type="arabicPeriod" startAt="2"/>
            </a:pPr>
            <a:r>
              <a:rPr lang="en-GB" sz="3400" b="1" dirty="0">
                <a:solidFill>
                  <a:srgbClr val="00B0F0"/>
                </a:solidFill>
              </a:rPr>
              <a:t>SKILLS</a:t>
            </a:r>
          </a:p>
          <a:p>
            <a:pPr marL="742950" indent="-742950">
              <a:buFont typeface="+mj-lt"/>
              <a:buAutoNum type="arabicPeriod" startAt="2"/>
            </a:pPr>
            <a:endParaRPr lang="en-GB" sz="2600" b="1" dirty="0"/>
          </a:p>
          <a:p>
            <a:pPr>
              <a:lnSpc>
                <a:spcPct val="150000"/>
              </a:lnSpc>
            </a:pPr>
            <a:r>
              <a:rPr lang="en-GB" sz="2600" b="1" dirty="0"/>
              <a:t>Problem solving                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Time management              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Management                          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Teamwork                                         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Research    </a:t>
            </a:r>
            <a:r>
              <a:rPr lang="en-GB" sz="2600" dirty="0"/>
              <a:t>                          </a:t>
            </a:r>
          </a:p>
          <a:p>
            <a:pPr marL="0" indent="0">
              <a:buNone/>
            </a:pPr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8CFA2D2-ADE5-9744-C099-C2E82B29D67B}"/>
              </a:ext>
            </a:extLst>
          </p:cNvPr>
          <p:cNvSpPr txBox="1">
            <a:spLocks/>
          </p:cNvSpPr>
          <p:nvPr/>
        </p:nvSpPr>
        <p:spPr>
          <a:xfrm>
            <a:off x="4960765" y="2564904"/>
            <a:ext cx="3754760" cy="29523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Communication 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IT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Leadership                          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Autonomy                                          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Customer Service                              </a:t>
            </a:r>
          </a:p>
          <a:p>
            <a:pPr marL="0" indent="0">
              <a:buFont typeface="Arial" pitchFamily="34" charset="0"/>
              <a:buNone/>
            </a:pPr>
            <a:endParaRPr lang="en-GB" sz="36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41E87A-1F38-E224-10FE-36CF50116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2898646-7E33-15D3-EF9E-5E21A1DF73A4}"/>
              </a:ext>
            </a:extLst>
          </p:cNvPr>
          <p:cNvSpPr txBox="1">
            <a:spLocks/>
          </p:cNvSpPr>
          <p:nvPr/>
        </p:nvSpPr>
        <p:spPr>
          <a:xfrm>
            <a:off x="601217" y="44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Task 1</a:t>
            </a:r>
            <a:endParaRPr lang="en-GB" sz="4000" b="1" dirty="0">
              <a:solidFill>
                <a:srgbClr val="FF0000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00360E7-1A4A-9756-24D2-990A4E65C723}"/>
              </a:ext>
            </a:extLst>
          </p:cNvPr>
          <p:cNvSpPr/>
          <p:nvPr/>
        </p:nvSpPr>
        <p:spPr>
          <a:xfrm>
            <a:off x="4283969" y="1383655"/>
            <a:ext cx="4546848" cy="97477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Can you offer a concrete example to demonstrate your communication skills?</a:t>
            </a:r>
          </a:p>
        </p:txBody>
      </p:sp>
    </p:spTree>
    <p:extLst>
      <p:ext uri="{BB962C8B-B14F-4D97-AF65-F5344CB8AC3E}">
        <p14:creationId xmlns:p14="http://schemas.microsoft.com/office/powerpoint/2010/main" val="502965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72DB6-BDA4-43FE-F883-BFA07C1A04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9B929-CE96-0C81-4C65-74D903BCD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600201"/>
            <a:ext cx="4032449" cy="3917032"/>
          </a:xfrm>
        </p:spPr>
        <p:txBody>
          <a:bodyPr>
            <a:normAutofit fontScale="92500" lnSpcReduction="20000"/>
          </a:bodyPr>
          <a:lstStyle/>
          <a:p>
            <a:pPr marL="742950" indent="-742950">
              <a:buFont typeface="+mj-lt"/>
              <a:buAutoNum type="arabicPeriod" startAt="3"/>
            </a:pPr>
            <a:r>
              <a:rPr lang="en-GB" sz="3400" b="1" dirty="0">
                <a:solidFill>
                  <a:srgbClr val="00B0F0"/>
                </a:solidFill>
              </a:rPr>
              <a:t>ATTRIBUTES</a:t>
            </a:r>
          </a:p>
          <a:p>
            <a:pPr marL="742950" indent="-742950">
              <a:buFont typeface="+mj-lt"/>
              <a:buAutoNum type="arabicPeriod" startAt="3"/>
            </a:pPr>
            <a:endParaRPr lang="en-GB" sz="3600" b="1" dirty="0"/>
          </a:p>
          <a:p>
            <a:pPr>
              <a:lnSpc>
                <a:spcPct val="150000"/>
              </a:lnSpc>
            </a:pPr>
            <a:r>
              <a:rPr lang="en-GB" sz="2600" b="1" dirty="0"/>
              <a:t>Honesty 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Reliability 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Compassion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Creativity 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Patience </a:t>
            </a:r>
          </a:p>
          <a:p>
            <a:pPr marL="0" indent="0">
              <a:buNone/>
            </a:pPr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602C417-EC42-3FC4-3D83-C0D8EC74078C}"/>
              </a:ext>
            </a:extLst>
          </p:cNvPr>
          <p:cNvSpPr txBox="1">
            <a:spLocks/>
          </p:cNvSpPr>
          <p:nvPr/>
        </p:nvSpPr>
        <p:spPr>
          <a:xfrm>
            <a:off x="4716017" y="1600201"/>
            <a:ext cx="3999508" cy="3917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buFont typeface="+mj-lt"/>
              <a:buAutoNum type="arabicPeriod" startAt="2"/>
            </a:pPr>
            <a:r>
              <a:rPr lang="en-GB" sz="3600" b="1" dirty="0">
                <a:solidFill>
                  <a:schemeClr val="bg1"/>
                </a:solidFill>
              </a:rPr>
              <a:t>SKILLS</a:t>
            </a:r>
          </a:p>
          <a:p>
            <a:pPr marL="742950" indent="-742950">
              <a:buFont typeface="+mj-lt"/>
              <a:buAutoNum type="arabicPeriod" startAt="2"/>
            </a:pPr>
            <a:endParaRPr lang="en-GB" sz="3600" b="1" dirty="0"/>
          </a:p>
          <a:p>
            <a:pPr>
              <a:lnSpc>
                <a:spcPct val="150000"/>
              </a:lnSpc>
            </a:pPr>
            <a:r>
              <a:rPr lang="en-GB" sz="2600" b="1" dirty="0"/>
              <a:t>Flexibility 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Attention to detail 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Resourcefulness 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Motivation </a:t>
            </a:r>
          </a:p>
          <a:p>
            <a:pPr>
              <a:lnSpc>
                <a:spcPct val="150000"/>
              </a:lnSpc>
            </a:pPr>
            <a:r>
              <a:rPr lang="en-GB" sz="2600" b="1" dirty="0"/>
              <a:t>Multitasking </a:t>
            </a:r>
          </a:p>
          <a:p>
            <a:pPr marL="0" indent="0">
              <a:buFont typeface="Arial" pitchFamily="34" charset="0"/>
              <a:buNone/>
            </a:pPr>
            <a:endParaRPr lang="en-GB" sz="36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C836F1-8B07-FBBC-5EC9-6603C79AB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2469A9B-734D-6C70-5C86-F4F0CB8372AD}"/>
              </a:ext>
            </a:extLst>
          </p:cNvPr>
          <p:cNvSpPr txBox="1">
            <a:spLocks/>
          </p:cNvSpPr>
          <p:nvPr/>
        </p:nvSpPr>
        <p:spPr>
          <a:xfrm>
            <a:off x="601217" y="44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Task 1</a:t>
            </a:r>
            <a:endParaRPr lang="en-GB" sz="4000" b="1" dirty="0">
              <a:solidFill>
                <a:srgbClr val="FF0000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4200829-9BC3-7A1F-D343-083F22EDD54E}"/>
              </a:ext>
            </a:extLst>
          </p:cNvPr>
          <p:cNvSpPr/>
          <p:nvPr/>
        </p:nvSpPr>
        <p:spPr>
          <a:xfrm>
            <a:off x="4283969" y="1383655"/>
            <a:ext cx="4546848" cy="97477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Can you offer examples to demonstrate your reliability and flexibility?</a:t>
            </a:r>
          </a:p>
        </p:txBody>
      </p:sp>
    </p:spTree>
    <p:extLst>
      <p:ext uri="{BB962C8B-B14F-4D97-AF65-F5344CB8AC3E}">
        <p14:creationId xmlns:p14="http://schemas.microsoft.com/office/powerpoint/2010/main" val="388474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A4DE75-2474-F88B-DDF5-896FF7FA4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DB2540F-74DB-D46B-3746-496CDCB757F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C3B4E-B2C4-445E-B570-6E13822B3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480820"/>
            <a:ext cx="8712968" cy="4608155"/>
          </a:xfrm>
        </p:spPr>
        <p:txBody>
          <a:bodyPr>
            <a:normAutofit fontScale="25000" lnSpcReduction="20000"/>
          </a:bodyPr>
          <a:lstStyle/>
          <a:p>
            <a:pPr marL="742950" indent="-742950">
              <a:buFont typeface="+mj-lt"/>
              <a:buAutoNum type="arabicPeriod" startAt="4"/>
            </a:pPr>
            <a:r>
              <a:rPr lang="en-GB" sz="12400" b="1" dirty="0">
                <a:solidFill>
                  <a:srgbClr val="00B0F0"/>
                </a:solidFill>
              </a:rPr>
              <a:t>OTHER ATTAINMENTS </a:t>
            </a:r>
          </a:p>
          <a:p>
            <a:pPr marL="0" indent="0">
              <a:buNone/>
            </a:pPr>
            <a:endParaRPr lang="en-GB" sz="3600" b="1" dirty="0"/>
          </a:p>
          <a:p>
            <a:pPr>
              <a:lnSpc>
                <a:spcPct val="170000"/>
              </a:lnSpc>
            </a:pPr>
            <a:r>
              <a:rPr lang="en-GB" sz="9200" b="1" dirty="0"/>
              <a:t>Languages</a:t>
            </a:r>
            <a:r>
              <a:rPr lang="en-GB" sz="3600" dirty="0"/>
              <a:t>  </a:t>
            </a:r>
            <a:r>
              <a:rPr lang="en-GB" sz="6400" dirty="0"/>
              <a:t>(spoken and written / level of fluency. Could also include Sign Language) </a:t>
            </a:r>
          </a:p>
          <a:p>
            <a:pPr>
              <a:lnSpc>
                <a:spcPct val="170000"/>
              </a:lnSpc>
            </a:pPr>
            <a:endParaRPr lang="en-GB" sz="3600" dirty="0"/>
          </a:p>
          <a:p>
            <a:pPr>
              <a:lnSpc>
                <a:spcPct val="170000"/>
              </a:lnSpc>
            </a:pPr>
            <a:r>
              <a:rPr lang="en-GB" sz="9200" b="1" dirty="0"/>
              <a:t>Informal training </a:t>
            </a:r>
            <a:r>
              <a:rPr lang="en-GB" sz="6400" dirty="0"/>
              <a:t>(e.g. chairing an interview panel; improving MS skills)</a:t>
            </a:r>
          </a:p>
          <a:p>
            <a:pPr>
              <a:lnSpc>
                <a:spcPct val="170000"/>
              </a:lnSpc>
            </a:pPr>
            <a:endParaRPr lang="en-GB" sz="3600" dirty="0"/>
          </a:p>
          <a:p>
            <a:pPr>
              <a:lnSpc>
                <a:spcPct val="170000"/>
              </a:lnSpc>
            </a:pPr>
            <a:r>
              <a:rPr lang="en-GB" sz="9200" b="1" dirty="0"/>
              <a:t>Volunteering experience</a:t>
            </a:r>
            <a:r>
              <a:rPr lang="en-GB" sz="6400" b="1" dirty="0"/>
              <a:t> </a:t>
            </a:r>
            <a:r>
              <a:rPr lang="en-GB" sz="6400" dirty="0"/>
              <a:t>(e.g. charity work; project work) </a:t>
            </a:r>
          </a:p>
          <a:p>
            <a:pPr>
              <a:lnSpc>
                <a:spcPct val="170000"/>
              </a:lnSpc>
            </a:pPr>
            <a:endParaRPr lang="en-GB" sz="3600" dirty="0"/>
          </a:p>
          <a:p>
            <a:pPr>
              <a:lnSpc>
                <a:spcPct val="170000"/>
              </a:lnSpc>
            </a:pPr>
            <a:r>
              <a:rPr lang="en-GB" sz="9200" b="1" dirty="0"/>
              <a:t>Hobbies and interests </a:t>
            </a:r>
            <a:r>
              <a:rPr lang="en-GB" sz="6400" dirty="0"/>
              <a:t>(e.g. sports and clubs)</a:t>
            </a:r>
          </a:p>
          <a:p>
            <a:pPr marL="0" indent="0">
              <a:lnSpc>
                <a:spcPct val="170000"/>
              </a:lnSpc>
              <a:buNone/>
            </a:pPr>
            <a:endParaRPr lang="en-GB" sz="3600" dirty="0"/>
          </a:p>
          <a:p>
            <a:pPr>
              <a:lnSpc>
                <a:spcPct val="170000"/>
              </a:lnSpc>
            </a:pPr>
            <a:r>
              <a:rPr lang="en-GB" sz="9200" b="1" dirty="0"/>
              <a:t>Community work </a:t>
            </a:r>
            <a:r>
              <a:rPr lang="en-GB" sz="6400" dirty="0"/>
              <a:t>(e.g. working with those in need across the community) </a:t>
            </a:r>
          </a:p>
          <a:p>
            <a:pPr marL="0" indent="0">
              <a:buNone/>
            </a:pPr>
            <a:endParaRPr lang="en-GB" sz="3600" b="1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A672C04-DDC9-FF3B-0A92-C02E713CF452}"/>
              </a:ext>
            </a:extLst>
          </p:cNvPr>
          <p:cNvSpPr/>
          <p:nvPr/>
        </p:nvSpPr>
        <p:spPr>
          <a:xfrm>
            <a:off x="3701562" y="6235609"/>
            <a:ext cx="1214510" cy="30148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</a:rPr>
              <a:t>Cooking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FE45CE3-7ABD-C3A0-78A7-78E1E37CD58F}"/>
              </a:ext>
            </a:extLst>
          </p:cNvPr>
          <p:cNvSpPr/>
          <p:nvPr/>
        </p:nvSpPr>
        <p:spPr>
          <a:xfrm>
            <a:off x="5069714" y="6235609"/>
            <a:ext cx="1214510" cy="30148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</a:rPr>
              <a:t>Football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B19D7F4-68F9-DACD-17F3-E0C72E5FECF1}"/>
              </a:ext>
            </a:extLst>
          </p:cNvPr>
          <p:cNvSpPr/>
          <p:nvPr/>
        </p:nvSpPr>
        <p:spPr>
          <a:xfrm>
            <a:off x="6444208" y="6224846"/>
            <a:ext cx="1214510" cy="31225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</a:rPr>
              <a:t>Painting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A601F46-0324-3473-41FC-080755CF4F75}"/>
              </a:ext>
            </a:extLst>
          </p:cNvPr>
          <p:cNvSpPr/>
          <p:nvPr/>
        </p:nvSpPr>
        <p:spPr>
          <a:xfrm>
            <a:off x="617414" y="6007281"/>
            <a:ext cx="2919100" cy="74738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GB" sz="1550" dirty="0">
                <a:solidFill>
                  <a:schemeClr val="tx1"/>
                </a:solidFill>
              </a:rPr>
              <a:t>What skills can be promoted for each of these hobbies? </a:t>
            </a:r>
            <a:r>
              <a:rPr lang="en-GB" sz="1550" dirty="0">
                <a:solidFill>
                  <a:schemeClr val="tx1"/>
                </a:solidFill>
                <a:sym typeface="Wingdings" panose="05000000000000000000" pitchFamily="2" charset="2"/>
              </a:rPr>
              <a:t>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847E9422-49DA-59AC-3BD8-875FD73A26A7}"/>
              </a:ext>
            </a:extLst>
          </p:cNvPr>
          <p:cNvSpPr txBox="1">
            <a:spLocks/>
          </p:cNvSpPr>
          <p:nvPr/>
        </p:nvSpPr>
        <p:spPr>
          <a:xfrm>
            <a:off x="601217" y="4424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Task 1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246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1" grpId="0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Arrow: Down 11">
            <a:extLst>
              <a:ext uri="{FF2B5EF4-FFF2-40B4-BE49-F238E27FC236}">
                <a16:creationId xmlns:a16="http://schemas.microsoft.com/office/drawing/2014/main" id="{AA428E95-14EF-467F-9543-74CF4B96CAA0}"/>
              </a:ext>
            </a:extLst>
          </p:cNvPr>
          <p:cNvSpPr/>
          <p:nvPr/>
        </p:nvSpPr>
        <p:spPr>
          <a:xfrm>
            <a:off x="1550017" y="2299019"/>
            <a:ext cx="533074" cy="487424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DB057B4-A816-4067-9705-A555B07C41F8}"/>
              </a:ext>
            </a:extLst>
          </p:cNvPr>
          <p:cNvSpPr txBox="1"/>
          <p:nvPr/>
        </p:nvSpPr>
        <p:spPr>
          <a:xfrm>
            <a:off x="376451" y="1743757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Personal Data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7BF6F56-E537-4833-9571-836C30A39829}"/>
              </a:ext>
            </a:extLst>
          </p:cNvPr>
          <p:cNvSpPr txBox="1"/>
          <p:nvPr/>
        </p:nvSpPr>
        <p:spPr>
          <a:xfrm>
            <a:off x="376451" y="2924944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Personal statement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4B3B5DC-4D2C-47BD-B0EC-3E39FC3159CC}"/>
              </a:ext>
            </a:extLst>
          </p:cNvPr>
          <p:cNvSpPr txBox="1"/>
          <p:nvPr/>
        </p:nvSpPr>
        <p:spPr>
          <a:xfrm>
            <a:off x="380096" y="4125230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Employment History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BFA8F6F-4B6A-43F9-9FAE-C4E272D7AB48}"/>
              </a:ext>
            </a:extLst>
          </p:cNvPr>
          <p:cNvSpPr txBox="1"/>
          <p:nvPr/>
        </p:nvSpPr>
        <p:spPr>
          <a:xfrm>
            <a:off x="5822008" y="1754965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References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589A3B8-76B2-47D5-958E-1317B4F7250E}"/>
              </a:ext>
            </a:extLst>
          </p:cNvPr>
          <p:cNvSpPr txBox="1"/>
          <p:nvPr/>
        </p:nvSpPr>
        <p:spPr>
          <a:xfrm>
            <a:off x="5834739" y="2932001"/>
            <a:ext cx="2932809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Certificates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5378BF4-E543-4683-83CF-4271D58AEF5C}"/>
              </a:ext>
            </a:extLst>
          </p:cNvPr>
          <p:cNvSpPr txBox="1"/>
          <p:nvPr/>
        </p:nvSpPr>
        <p:spPr>
          <a:xfrm>
            <a:off x="5823244" y="4158474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Key Skills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D2E0A4A-ED9B-4242-B894-BBA782CC2F6D}"/>
              </a:ext>
            </a:extLst>
          </p:cNvPr>
          <p:cNvSpPr txBox="1"/>
          <p:nvPr/>
        </p:nvSpPr>
        <p:spPr>
          <a:xfrm>
            <a:off x="3057898" y="5184169"/>
            <a:ext cx="2914660" cy="41549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100" b="1" dirty="0"/>
              <a:t>Education History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EC928961-480F-43BF-A69D-D241891C987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903" t="10665" r="22258" b="24805"/>
          <a:stretch>
            <a:fillRect/>
          </a:stretch>
        </p:blipFill>
        <p:spPr>
          <a:xfrm>
            <a:off x="3779912" y="2271611"/>
            <a:ext cx="1368152" cy="158106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93542B-28E1-99D0-3770-4B690E746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4" name="Arrow: Bent-Up 3">
            <a:extLst>
              <a:ext uri="{FF2B5EF4-FFF2-40B4-BE49-F238E27FC236}">
                <a16:creationId xmlns:a16="http://schemas.microsoft.com/office/drawing/2014/main" id="{7EEB9621-C46F-4D79-64ED-962B3369E0B9}"/>
              </a:ext>
            </a:extLst>
          </p:cNvPr>
          <p:cNvSpPr/>
          <p:nvPr/>
        </p:nvSpPr>
        <p:spPr>
          <a:xfrm>
            <a:off x="6339246" y="4653136"/>
            <a:ext cx="1219399" cy="946531"/>
          </a:xfrm>
          <a:prstGeom prst="bentUp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955FF7F7-92F0-4B30-DEFF-1412E232B132}"/>
              </a:ext>
            </a:extLst>
          </p:cNvPr>
          <p:cNvSpPr/>
          <p:nvPr/>
        </p:nvSpPr>
        <p:spPr>
          <a:xfrm>
            <a:off x="1550017" y="3518562"/>
            <a:ext cx="533074" cy="487424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16A95E62-0860-CA09-610A-BC3103D6AA82}"/>
              </a:ext>
            </a:extLst>
          </p:cNvPr>
          <p:cNvSpPr/>
          <p:nvPr/>
        </p:nvSpPr>
        <p:spPr>
          <a:xfrm rot="10800000">
            <a:off x="7014039" y="2271611"/>
            <a:ext cx="533074" cy="487424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C0D929AF-9012-AEA7-C5E2-65E55AA8EA51}"/>
              </a:ext>
            </a:extLst>
          </p:cNvPr>
          <p:cNvSpPr/>
          <p:nvPr/>
        </p:nvSpPr>
        <p:spPr>
          <a:xfrm rot="10800000">
            <a:off x="7014038" y="3518562"/>
            <a:ext cx="533074" cy="487424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11" name="Arrow: Bent-Up 10">
            <a:extLst>
              <a:ext uri="{FF2B5EF4-FFF2-40B4-BE49-F238E27FC236}">
                <a16:creationId xmlns:a16="http://schemas.microsoft.com/office/drawing/2014/main" id="{A40EC75C-CE73-1187-C366-64E5913A3D8B}"/>
              </a:ext>
            </a:extLst>
          </p:cNvPr>
          <p:cNvSpPr/>
          <p:nvPr/>
        </p:nvSpPr>
        <p:spPr>
          <a:xfrm rot="5400000">
            <a:off x="1729836" y="4646241"/>
            <a:ext cx="1039529" cy="1110309"/>
          </a:xfrm>
          <a:prstGeom prst="bentUpArrow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EA997DA-35C1-B8F0-637F-3ACD010850C6}"/>
              </a:ext>
            </a:extLst>
          </p:cNvPr>
          <p:cNvSpPr txBox="1">
            <a:spLocks/>
          </p:cNvSpPr>
          <p:nvPr/>
        </p:nvSpPr>
        <p:spPr>
          <a:xfrm>
            <a:off x="380096" y="10307"/>
            <a:ext cx="846106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key components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598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4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82E30CD-B652-95D6-154A-D2BFAE0071B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2508-5744-433C-AE80-FFC1163B4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507288" cy="4315618"/>
          </a:xfrm>
        </p:spPr>
        <p:txBody>
          <a:bodyPr>
            <a:noAutofit/>
          </a:bodyPr>
          <a:lstStyle/>
          <a:p>
            <a:r>
              <a:rPr lang="en-GB" sz="1800" b="1" dirty="0">
                <a:solidFill>
                  <a:srgbClr val="00B0F0"/>
                </a:solidFill>
              </a:rPr>
              <a:t>Name</a:t>
            </a:r>
          </a:p>
          <a:p>
            <a:endParaRPr lang="en-GB" sz="1800" b="1" dirty="0">
              <a:solidFill>
                <a:srgbClr val="00B0F0"/>
              </a:solidFill>
            </a:endParaRPr>
          </a:p>
          <a:p>
            <a:r>
              <a:rPr lang="en-GB" sz="1800" b="1" dirty="0">
                <a:solidFill>
                  <a:srgbClr val="FF0000"/>
                </a:solidFill>
              </a:rPr>
              <a:t>Email address – make sure it is appropriate! </a:t>
            </a:r>
          </a:p>
          <a:p>
            <a:endParaRPr lang="en-GB" sz="1800" b="1" dirty="0">
              <a:solidFill>
                <a:srgbClr val="00B0F0"/>
              </a:solidFill>
            </a:endParaRPr>
          </a:p>
          <a:p>
            <a:r>
              <a:rPr lang="en-GB" sz="1800" b="1" dirty="0">
                <a:solidFill>
                  <a:srgbClr val="7030A0"/>
                </a:solidFill>
              </a:rPr>
              <a:t>Contact telephone – home or mobile</a:t>
            </a:r>
          </a:p>
          <a:p>
            <a:endParaRPr lang="en-GB" sz="1800" b="1" dirty="0">
              <a:solidFill>
                <a:srgbClr val="00B0F0"/>
              </a:solidFill>
            </a:endParaRPr>
          </a:p>
          <a:p>
            <a:r>
              <a:rPr lang="en-GB" sz="1800" b="1" dirty="0"/>
              <a:t>Address (optional) </a:t>
            </a:r>
          </a:p>
          <a:p>
            <a:endParaRPr lang="en-GB" sz="1800" b="1" dirty="0">
              <a:solidFill>
                <a:srgbClr val="00B0F0"/>
              </a:solidFill>
            </a:endParaRPr>
          </a:p>
          <a:p>
            <a:r>
              <a:rPr lang="en-GB" sz="1800" b="1" dirty="0">
                <a:solidFill>
                  <a:srgbClr val="00B050"/>
                </a:solidFill>
              </a:rPr>
              <a:t>Social media (if applicable) </a:t>
            </a:r>
          </a:p>
          <a:p>
            <a:pPr lvl="1"/>
            <a:r>
              <a:rPr lang="en-GB" sz="1800" b="1" dirty="0">
                <a:solidFill>
                  <a:srgbClr val="00B050"/>
                </a:solidFill>
              </a:rPr>
              <a:t>Twitter</a:t>
            </a:r>
          </a:p>
          <a:p>
            <a:pPr lvl="1"/>
            <a:r>
              <a:rPr lang="en-GB" sz="1800" b="1" dirty="0">
                <a:solidFill>
                  <a:srgbClr val="00B050"/>
                </a:solidFill>
              </a:rPr>
              <a:t>Instagram (if it promotes your business)</a:t>
            </a:r>
          </a:p>
          <a:p>
            <a:pPr lvl="1"/>
            <a:r>
              <a:rPr lang="en-GB" sz="1800" b="1" dirty="0">
                <a:solidFill>
                  <a:srgbClr val="00B050"/>
                </a:solidFill>
              </a:rPr>
              <a:t>Facebook page (not your personal account – too informal)</a:t>
            </a:r>
          </a:p>
          <a:p>
            <a:endParaRPr lang="en-GB" sz="1800" b="1" dirty="0">
              <a:solidFill>
                <a:srgbClr val="00B050"/>
              </a:solidFill>
            </a:endParaRPr>
          </a:p>
          <a:p>
            <a:r>
              <a:rPr lang="en-GB" sz="1800" b="1" dirty="0">
                <a:solidFill>
                  <a:schemeClr val="accent6">
                    <a:lumMod val="75000"/>
                  </a:schemeClr>
                </a:solidFill>
              </a:rPr>
              <a:t>LinkedIn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4D535FE-CA18-A893-C17E-C84C4977C99C}"/>
              </a:ext>
            </a:extLst>
          </p:cNvPr>
          <p:cNvSpPr/>
          <p:nvPr/>
        </p:nvSpPr>
        <p:spPr>
          <a:xfrm>
            <a:off x="5436096" y="1421859"/>
            <a:ext cx="2232249" cy="70557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  <a:hlinkClick r:id="rId2"/>
              </a:rPr>
              <a:t>ladyj25@yahoo.co.uk</a:t>
            </a:r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  <a:hlinkClick r:id="rId3"/>
              </a:rPr>
              <a:t>jsmith25@yahoo.co.uk</a:t>
            </a:r>
            <a:r>
              <a:rPr lang="en-GB" sz="1400" dirty="0">
                <a:solidFill>
                  <a:schemeClr val="tx1"/>
                </a:solidFill>
              </a:rPr>
              <a:t>  </a:t>
            </a:r>
          </a:p>
        </p:txBody>
      </p:sp>
      <p:pic>
        <p:nvPicPr>
          <p:cNvPr id="6" name="Graphic 5" descr="Checkmark with solid fill">
            <a:extLst>
              <a:ext uri="{FF2B5EF4-FFF2-40B4-BE49-F238E27FC236}">
                <a16:creationId xmlns:a16="http://schemas.microsoft.com/office/drawing/2014/main" id="{64064087-ACB0-1AF1-0E4B-49A67B2EB4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66695" y="1816586"/>
            <a:ext cx="374904" cy="374904"/>
          </a:xfrm>
          <a:prstGeom prst="rect">
            <a:avLst/>
          </a:prstGeom>
        </p:spPr>
      </p:pic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DB37070F-80EB-0845-2240-9E234BB3993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19998" y="1437863"/>
            <a:ext cx="393192" cy="393192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9E26BF-E654-6BC2-C05F-EB76C7FC8A4E}"/>
              </a:ext>
            </a:extLst>
          </p:cNvPr>
          <p:cNvSpPr/>
          <p:nvPr/>
        </p:nvSpPr>
        <p:spPr>
          <a:xfrm>
            <a:off x="1371311" y="924454"/>
            <a:ext cx="1569677" cy="646293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Jill S. / J. Smith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Jill Smith  </a:t>
            </a:r>
          </a:p>
        </p:txBody>
      </p:sp>
      <p:pic>
        <p:nvPicPr>
          <p:cNvPr id="10" name="Graphic 9" descr="Checkmark with solid fill">
            <a:extLst>
              <a:ext uri="{FF2B5EF4-FFF2-40B4-BE49-F238E27FC236}">
                <a16:creationId xmlns:a16="http://schemas.microsoft.com/office/drawing/2014/main" id="{E367D782-D8B3-5DEC-2B0B-D1D017A22C8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14011" y="1302194"/>
            <a:ext cx="374904" cy="374904"/>
          </a:xfrm>
          <a:prstGeom prst="rect">
            <a:avLst/>
          </a:prstGeom>
        </p:spPr>
      </p:pic>
      <p:pic>
        <p:nvPicPr>
          <p:cNvPr id="11" name="Graphic 10" descr="Close with solid fill">
            <a:extLst>
              <a:ext uri="{FF2B5EF4-FFF2-40B4-BE49-F238E27FC236}">
                <a16:creationId xmlns:a16="http://schemas.microsoft.com/office/drawing/2014/main" id="{E3997860-945B-AB94-3A37-D939A56F31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74516" y="916684"/>
            <a:ext cx="365760" cy="365760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98B92E3-9182-E356-CFA4-86B414D1F5EA}"/>
              </a:ext>
            </a:extLst>
          </p:cNvPr>
          <p:cNvSpPr/>
          <p:nvPr/>
        </p:nvSpPr>
        <p:spPr>
          <a:xfrm>
            <a:off x="4710061" y="2338401"/>
            <a:ext cx="1531853" cy="694154"/>
          </a:xfrm>
          <a:prstGeom prst="round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2527022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020 82527022</a:t>
            </a:r>
          </a:p>
        </p:txBody>
      </p:sp>
      <p:pic>
        <p:nvPicPr>
          <p:cNvPr id="13" name="Graphic 12" descr="Checkmark with solid fill">
            <a:extLst>
              <a:ext uri="{FF2B5EF4-FFF2-40B4-BE49-F238E27FC236}">
                <a16:creationId xmlns:a16="http://schemas.microsoft.com/office/drawing/2014/main" id="{DEC1B33D-5A0E-3CCF-C8C6-55BB051E06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28184" y="2708920"/>
            <a:ext cx="374904" cy="374904"/>
          </a:xfrm>
          <a:prstGeom prst="rect">
            <a:avLst/>
          </a:prstGeom>
        </p:spPr>
      </p:pic>
      <p:pic>
        <p:nvPicPr>
          <p:cNvPr id="14" name="Graphic 13" descr="Close with solid fill">
            <a:extLst>
              <a:ext uri="{FF2B5EF4-FFF2-40B4-BE49-F238E27FC236}">
                <a16:creationId xmlns:a16="http://schemas.microsoft.com/office/drawing/2014/main" id="{1460B7DB-858F-B592-6571-5DD8DB1BAAD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96165" y="2351045"/>
            <a:ext cx="393192" cy="393192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FB802B4-19D2-010B-2854-51D6A93BE24E}"/>
              </a:ext>
            </a:extLst>
          </p:cNvPr>
          <p:cNvSpPr/>
          <p:nvPr/>
        </p:nvSpPr>
        <p:spPr>
          <a:xfrm>
            <a:off x="7236296" y="4040326"/>
            <a:ext cx="1807987" cy="360040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tx1"/>
                </a:solidFill>
              </a:rPr>
              <a:t>Twitter: @Jill.Smith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810B18B-F486-5326-2DE6-752D363D9E9E}"/>
              </a:ext>
            </a:extLst>
          </p:cNvPr>
          <p:cNvSpPr/>
          <p:nvPr/>
        </p:nvSpPr>
        <p:spPr>
          <a:xfrm>
            <a:off x="6660232" y="5264031"/>
            <a:ext cx="2376264" cy="360040"/>
          </a:xfrm>
          <a:prstGeom prst="round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500" dirty="0">
                <a:solidFill>
                  <a:schemeClr val="tx1"/>
                </a:solidFill>
              </a:rPr>
              <a:t>Linkedin.com/in/</a:t>
            </a:r>
            <a:r>
              <a:rPr lang="en-GB" sz="1500" dirty="0" err="1">
                <a:solidFill>
                  <a:schemeClr val="tx1"/>
                </a:solidFill>
              </a:rPr>
              <a:t>jill.smith</a:t>
            </a:r>
            <a:r>
              <a:rPr lang="en-GB" sz="15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322369C-ACAE-F8F9-A8B6-F9502AF5CF9B}"/>
              </a:ext>
            </a:extLst>
          </p:cNvPr>
          <p:cNvSpPr/>
          <p:nvPr/>
        </p:nvSpPr>
        <p:spPr>
          <a:xfrm>
            <a:off x="2267744" y="5624071"/>
            <a:ext cx="3168352" cy="1233929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      </a:t>
            </a:r>
          </a:p>
          <a:p>
            <a:r>
              <a:rPr lang="en-GB" sz="1600" dirty="0">
                <a:solidFill>
                  <a:schemeClr val="tx1"/>
                </a:solidFill>
              </a:rPr>
              <a:t>          @Jill.Smith</a:t>
            </a:r>
          </a:p>
          <a:p>
            <a:r>
              <a:rPr lang="en-GB" sz="1600" dirty="0">
                <a:solidFill>
                  <a:schemeClr val="tx1"/>
                </a:solidFill>
              </a:rPr>
              <a:t>  </a:t>
            </a:r>
          </a:p>
          <a:p>
            <a:r>
              <a:rPr lang="en-GB" sz="1600" dirty="0">
                <a:solidFill>
                  <a:schemeClr val="tx1"/>
                </a:solidFill>
              </a:rPr>
              <a:t>          @jillsmith</a:t>
            </a:r>
          </a:p>
          <a:p>
            <a:r>
              <a:rPr lang="en-GB" sz="1600" dirty="0">
                <a:solidFill>
                  <a:schemeClr val="tx1"/>
                </a:solidFill>
              </a:rPr>
              <a:t>            </a:t>
            </a:r>
          </a:p>
          <a:p>
            <a:r>
              <a:rPr lang="en-GB" sz="1600" dirty="0">
                <a:solidFill>
                  <a:schemeClr val="tx1"/>
                </a:solidFill>
              </a:rPr>
              <a:t>          Linkedin.com/in/</a:t>
            </a:r>
            <a:r>
              <a:rPr lang="en-GB" sz="1600" dirty="0" err="1">
                <a:solidFill>
                  <a:schemeClr val="tx1"/>
                </a:solidFill>
              </a:rPr>
              <a:t>jill.smith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2A8074E-D3A5-33EB-D4C0-FF8A9657CB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546" y="6571144"/>
            <a:ext cx="291465" cy="291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03360E9D-E3CE-62A8-9CD0-259FEE6356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546" y="5646055"/>
            <a:ext cx="291465" cy="291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32BE10D-7FF7-C26E-FD8E-13101938BE6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10806" y="6100027"/>
            <a:ext cx="308610" cy="30861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AC2B1F-5D3D-9C25-44BA-1FD0DB102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7A597E7-4F95-B49E-574B-98FD3CE62198}"/>
              </a:ext>
            </a:extLst>
          </p:cNvPr>
          <p:cNvSpPr txBox="1">
            <a:spLocks/>
          </p:cNvSpPr>
          <p:nvPr/>
        </p:nvSpPr>
        <p:spPr>
          <a:xfrm>
            <a:off x="380096" y="10307"/>
            <a:ext cx="8461064" cy="7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contact details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938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2" grpId="0" animBg="1"/>
      <p:bldP spid="15" grpId="0" animBg="1"/>
      <p:bldP spid="16" grpId="0" animBg="1"/>
      <p:bldP spid="1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318F79F-CDC7-435E-A2E9-42997291B187}"/>
              </a:ext>
            </a:extLst>
          </p:cNvPr>
          <p:cNvSpPr txBox="1"/>
          <p:nvPr/>
        </p:nvSpPr>
        <p:spPr>
          <a:xfrm>
            <a:off x="276450" y="4509120"/>
            <a:ext cx="861997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/>
              <a:t>I am a highly successful individual who is likely to obtain a </a:t>
            </a:r>
            <a:r>
              <a:rPr lang="en-GB" sz="2000" b="1" dirty="0"/>
              <a:t>first-class honours</a:t>
            </a:r>
            <a:r>
              <a:rPr lang="en-GB" sz="2000" dirty="0"/>
              <a:t> degree in Business Studies. I have strong </a:t>
            </a:r>
            <a:r>
              <a:rPr lang="en-GB" sz="2000" b="1" dirty="0"/>
              <a:t>leadership abilities</a:t>
            </a:r>
            <a:r>
              <a:rPr lang="en-GB" sz="2000" dirty="0"/>
              <a:t>, enjoy </a:t>
            </a:r>
            <a:r>
              <a:rPr lang="en-GB" sz="2000" b="1" dirty="0"/>
              <a:t>working in teams</a:t>
            </a:r>
            <a:r>
              <a:rPr lang="en-GB" sz="2000" dirty="0"/>
              <a:t> and can </a:t>
            </a:r>
            <a:r>
              <a:rPr lang="en-GB" sz="2000" b="1" dirty="0"/>
              <a:t>present well</a:t>
            </a:r>
            <a:r>
              <a:rPr lang="en-GB" sz="2000" dirty="0"/>
              <a:t>. </a:t>
            </a:r>
          </a:p>
          <a:p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289D385-E677-C040-747A-A3B03556F2B4}"/>
              </a:ext>
            </a:extLst>
          </p:cNvPr>
          <p:cNvSpPr/>
          <p:nvPr/>
        </p:nvSpPr>
        <p:spPr>
          <a:xfrm>
            <a:off x="240446" y="4509121"/>
            <a:ext cx="8691982" cy="1008112"/>
          </a:xfrm>
          <a:prstGeom prst="round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5A1353-7FD1-413B-A7CF-A0D0C870E4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633500"/>
            <a:ext cx="2693250" cy="17955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48FD9-0CF9-4D72-9861-D34A5DD46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14765"/>
            <a:ext cx="5626968" cy="2922347"/>
          </a:xfrm>
        </p:spPr>
        <p:txBody>
          <a:bodyPr>
            <a:normAutofit fontScale="32500" lnSpcReduction="20000"/>
          </a:bodyPr>
          <a:lstStyle/>
          <a:p>
            <a:r>
              <a:rPr lang="en-GB" sz="6200" dirty="0"/>
              <a:t>Keep it </a:t>
            </a:r>
            <a:r>
              <a:rPr lang="en-GB" sz="6200" b="1" dirty="0">
                <a:solidFill>
                  <a:srgbClr val="00B0F0"/>
                </a:solidFill>
              </a:rPr>
              <a:t>brief</a:t>
            </a:r>
          </a:p>
          <a:p>
            <a:endParaRPr lang="en-GB" sz="6200" dirty="0"/>
          </a:p>
          <a:p>
            <a:r>
              <a:rPr lang="en-GB" sz="6200" dirty="0"/>
              <a:t>Be </a:t>
            </a:r>
            <a:r>
              <a:rPr lang="en-GB" sz="6200" b="1" dirty="0">
                <a:solidFill>
                  <a:srgbClr val="00B0F0"/>
                </a:solidFill>
              </a:rPr>
              <a:t>clear</a:t>
            </a:r>
            <a:r>
              <a:rPr lang="en-GB" sz="6200" dirty="0"/>
              <a:t> and </a:t>
            </a:r>
            <a:r>
              <a:rPr lang="en-GB" sz="6200" b="1" dirty="0">
                <a:solidFill>
                  <a:srgbClr val="00B0F0"/>
                </a:solidFill>
              </a:rPr>
              <a:t>concise</a:t>
            </a:r>
          </a:p>
          <a:p>
            <a:endParaRPr lang="en-GB" sz="6200" dirty="0"/>
          </a:p>
          <a:p>
            <a:r>
              <a:rPr lang="en-GB" sz="6200" dirty="0"/>
              <a:t>Ensure its no longer than three lines, or maybe </a:t>
            </a:r>
            <a:r>
              <a:rPr lang="en-GB" sz="6200" b="1" dirty="0">
                <a:solidFill>
                  <a:srgbClr val="00B0F0"/>
                </a:solidFill>
              </a:rPr>
              <a:t>two to three sentences</a:t>
            </a:r>
          </a:p>
          <a:p>
            <a:endParaRPr lang="en-GB" sz="6200" dirty="0"/>
          </a:p>
          <a:p>
            <a:r>
              <a:rPr lang="en-GB" sz="6200" dirty="0"/>
              <a:t>If you use one, ensure you can </a:t>
            </a:r>
            <a:r>
              <a:rPr lang="en-GB" sz="6200" b="1" dirty="0">
                <a:solidFill>
                  <a:srgbClr val="00B0F0"/>
                </a:solidFill>
              </a:rPr>
              <a:t>offer evidence to support what you are saying</a:t>
            </a:r>
            <a:r>
              <a:rPr lang="en-GB" sz="6200" dirty="0"/>
              <a:t>!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0D52B0-31E8-E051-7590-DD4062C9C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8A2C6AFA-D937-BB50-BCD2-7CF7AF41A9B1}"/>
              </a:ext>
            </a:extLst>
          </p:cNvPr>
          <p:cNvSpPr txBox="1">
            <a:spLocks/>
          </p:cNvSpPr>
          <p:nvPr/>
        </p:nvSpPr>
        <p:spPr>
          <a:xfrm>
            <a:off x="380096" y="10307"/>
            <a:ext cx="846106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profile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410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500" dirty="0"/>
              <a:t>You are about to view a recording entitled, </a:t>
            </a:r>
            <a:r>
              <a:rPr lang="en-GB" sz="2500" i="1" dirty="0"/>
              <a:t>How to write a CV profile [or personal statement] and get noticed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500" i="1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500" dirty="0"/>
              <a:t>Do make notes so that you can complete the related task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5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500" u="sng" dirty="0">
                <a:hlinkClick r:id="rId3"/>
              </a:rPr>
              <a:t>https://www.youtube.com/watch?v=3bRLCKD-hII</a:t>
            </a:r>
            <a:r>
              <a:rPr lang="en-GB" sz="2500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39116B-6401-D2A3-5222-3CD580278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2519F8-731C-6195-FFD5-0B203C1BEA9A}"/>
              </a:ext>
            </a:extLst>
          </p:cNvPr>
          <p:cNvSpPr txBox="1"/>
          <p:nvPr/>
        </p:nvSpPr>
        <p:spPr>
          <a:xfrm>
            <a:off x="8100392" y="5073134"/>
            <a:ext cx="730424" cy="369332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06:17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76BC223-152A-E2D2-65B8-A8BBD01B3A17}"/>
              </a:ext>
            </a:extLst>
          </p:cNvPr>
          <p:cNvSpPr txBox="1">
            <a:spLocks/>
          </p:cNvSpPr>
          <p:nvPr/>
        </p:nvSpPr>
        <p:spPr>
          <a:xfrm>
            <a:off x="380096" y="10307"/>
            <a:ext cx="846106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profile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0816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How to write a CV profile [or personal statement] and get noticed">
            <a:hlinkClick r:id="" action="ppaction://media"/>
            <a:extLst>
              <a:ext uri="{FF2B5EF4-FFF2-40B4-BE49-F238E27FC236}">
                <a16:creationId xmlns:a16="http://schemas.microsoft.com/office/drawing/2014/main" id="{4122496D-48F0-2C6B-084A-3F1BFFD496F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38" y="-33"/>
            <a:ext cx="9144038" cy="685803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E7E99C-5147-AC4B-AC67-A5CD9B016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828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2CBB1AF-4CBF-39AD-03D8-840137C4337D}"/>
              </a:ext>
            </a:extLst>
          </p:cNvPr>
          <p:cNvSpPr/>
          <p:nvPr/>
        </p:nvSpPr>
        <p:spPr>
          <a:xfrm>
            <a:off x="0" y="0"/>
            <a:ext cx="9180512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29F17-A95B-1F1C-6B90-31017EAF2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260647"/>
            <a:ext cx="8784976" cy="6460827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900" dirty="0"/>
              <a:t>A CV profile is the </a:t>
            </a:r>
            <a:r>
              <a:rPr lang="en-GB" sz="1900" b="1" dirty="0"/>
              <a:t>introductory</a:t>
            </a:r>
            <a:r>
              <a:rPr lang="en-GB" sz="1900" dirty="0"/>
              <a:t> paragraph that sits at the top of your CV.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900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900" dirty="0"/>
              <a:t>If written well, your profile should grab recruiters’ </a:t>
            </a:r>
            <a:r>
              <a:rPr lang="en-GB" sz="1900" b="1" dirty="0"/>
              <a:t>attention</a:t>
            </a:r>
            <a:r>
              <a:rPr lang="en-GB" sz="1900" dirty="0"/>
              <a:t> so that they will invest time in reading the rest of your CV.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900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900" dirty="0"/>
              <a:t>You should include the following elements:</a:t>
            </a:r>
          </a:p>
          <a:p>
            <a:pPr marL="514350" indent="-514350">
              <a:lnSpc>
                <a:spcPct val="170000"/>
              </a:lnSpc>
              <a:spcBef>
                <a:spcPts val="0"/>
              </a:spcBef>
              <a:buAutoNum type="arabicPeriod"/>
            </a:pPr>
            <a:r>
              <a:rPr lang="en-GB" sz="1900" dirty="0"/>
              <a:t>Keep it brief to provide an </a:t>
            </a:r>
            <a:r>
              <a:rPr lang="en-GB" sz="1900" b="1" dirty="0"/>
              <a:t>overview</a:t>
            </a:r>
            <a:r>
              <a:rPr lang="en-GB" sz="1900" dirty="0"/>
              <a:t> of your personal brand</a:t>
            </a:r>
          </a:p>
          <a:p>
            <a:pPr marL="514350" indent="-514350">
              <a:lnSpc>
                <a:spcPct val="170000"/>
              </a:lnSpc>
              <a:spcBef>
                <a:spcPts val="0"/>
              </a:spcBef>
              <a:buAutoNum type="arabicPeriod"/>
            </a:pPr>
            <a:r>
              <a:rPr lang="en-GB" sz="1900" dirty="0"/>
              <a:t>Place it at the top of your document so that it gains </a:t>
            </a:r>
            <a:r>
              <a:rPr lang="en-GB" sz="1900" b="1" dirty="0"/>
              <a:t>visibility</a:t>
            </a:r>
            <a:r>
              <a:rPr lang="en-GB" sz="1900" dirty="0"/>
              <a:t> </a:t>
            </a:r>
          </a:p>
          <a:p>
            <a:pPr marL="514350" indent="-514350">
              <a:lnSpc>
                <a:spcPct val="170000"/>
              </a:lnSpc>
              <a:spcBef>
                <a:spcPts val="0"/>
              </a:spcBef>
              <a:buAutoNum type="arabicPeriod"/>
            </a:pPr>
            <a:r>
              <a:rPr lang="en-GB" sz="1900" dirty="0"/>
              <a:t>Tailor it to the job you are </a:t>
            </a:r>
            <a:r>
              <a:rPr lang="en-GB" sz="1900" b="1" dirty="0"/>
              <a:t>applying</a:t>
            </a:r>
            <a:r>
              <a:rPr lang="en-GB" sz="1900" dirty="0"/>
              <a:t> for </a:t>
            </a:r>
          </a:p>
          <a:p>
            <a:pPr marL="514350" indent="-514350">
              <a:lnSpc>
                <a:spcPct val="170000"/>
              </a:lnSpc>
              <a:spcBef>
                <a:spcPts val="0"/>
              </a:spcBef>
              <a:buAutoNum type="arabicPeriod"/>
            </a:pPr>
            <a:r>
              <a:rPr lang="en-GB" sz="1900" dirty="0"/>
              <a:t>Avoid using cliches (like ‘</a:t>
            </a:r>
            <a:r>
              <a:rPr lang="en-GB" sz="1900" i="1" dirty="0"/>
              <a:t>strong communicator</a:t>
            </a:r>
            <a:r>
              <a:rPr lang="en-GB" sz="1900" dirty="0"/>
              <a:t>’ or ‘</a:t>
            </a:r>
            <a:r>
              <a:rPr lang="en-GB" sz="1900" i="1" dirty="0"/>
              <a:t>hardworking team player</a:t>
            </a:r>
            <a:r>
              <a:rPr lang="en-GB" sz="1900" dirty="0"/>
              <a:t>’) so that it is </a:t>
            </a:r>
            <a:r>
              <a:rPr lang="en-GB" sz="1900" b="1" dirty="0"/>
              <a:t>personalised</a:t>
            </a:r>
            <a:r>
              <a:rPr lang="en-GB" sz="1900" dirty="0"/>
              <a:t> rather than generic </a:t>
            </a:r>
          </a:p>
          <a:p>
            <a:pPr marL="514350" indent="-514350">
              <a:lnSpc>
                <a:spcPct val="170000"/>
              </a:lnSpc>
              <a:spcBef>
                <a:spcPts val="0"/>
              </a:spcBef>
              <a:buAutoNum type="arabicPeriod"/>
            </a:pPr>
            <a:r>
              <a:rPr lang="en-GB" sz="1900" dirty="0"/>
              <a:t>Sell yourself by focusing on your </a:t>
            </a:r>
            <a:r>
              <a:rPr lang="en-GB" sz="1900" b="1" dirty="0"/>
              <a:t>highest</a:t>
            </a:r>
            <a:r>
              <a:rPr lang="en-GB" sz="1900" dirty="0"/>
              <a:t> level of </a:t>
            </a:r>
            <a:r>
              <a:rPr lang="en-GB" sz="1900" b="1" dirty="0"/>
              <a:t>achievements</a:t>
            </a:r>
            <a:r>
              <a:rPr lang="en-GB" sz="1900" dirty="0"/>
              <a:t> and use </a:t>
            </a:r>
            <a:r>
              <a:rPr lang="en-GB" sz="1900" b="1" dirty="0"/>
              <a:t>positive</a:t>
            </a:r>
            <a:r>
              <a:rPr lang="en-GB" sz="1900" dirty="0"/>
              <a:t> terms (like ‘</a:t>
            </a:r>
            <a:r>
              <a:rPr lang="en-GB" sz="1900" i="1" dirty="0"/>
              <a:t>accomplished</a:t>
            </a:r>
            <a:r>
              <a:rPr lang="en-GB" sz="1900" dirty="0"/>
              <a:t>’ and ‘</a:t>
            </a:r>
            <a:r>
              <a:rPr lang="en-GB" sz="1900" i="1" dirty="0"/>
              <a:t>innovative</a:t>
            </a:r>
            <a:r>
              <a:rPr lang="en-GB" sz="1900" dirty="0"/>
              <a:t>’ and ‘</a:t>
            </a:r>
            <a:r>
              <a:rPr lang="en-GB" sz="1900" i="1" dirty="0"/>
              <a:t>proactive</a:t>
            </a:r>
            <a:r>
              <a:rPr lang="en-GB" sz="1900" dirty="0"/>
              <a:t>’)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A27ED2-5E95-E47A-CEE1-ACA0FB1A8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D2EE5E2-1BC8-2DAE-4CF8-A497B673B683}"/>
              </a:ext>
            </a:extLst>
          </p:cNvPr>
          <p:cNvSpPr/>
          <p:nvPr/>
        </p:nvSpPr>
        <p:spPr>
          <a:xfrm>
            <a:off x="2627784" y="404664"/>
            <a:ext cx="864096" cy="360040"/>
          </a:xfrm>
          <a:prstGeom prst="rect">
            <a:avLst/>
          </a:prstGeom>
          <a:solidFill>
            <a:srgbClr val="0070C0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195E104-421C-24BD-18FE-8FDDF8D26895}"/>
              </a:ext>
            </a:extLst>
          </p:cNvPr>
          <p:cNvSpPr/>
          <p:nvPr/>
        </p:nvSpPr>
        <p:spPr>
          <a:xfrm>
            <a:off x="5796136" y="1412776"/>
            <a:ext cx="504056" cy="360040"/>
          </a:xfrm>
          <a:prstGeom prst="rect">
            <a:avLst/>
          </a:prstGeom>
          <a:solidFill>
            <a:srgbClr val="0070C0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0E2ED3-A6F2-56AD-7E37-60D182BC4BFF}"/>
              </a:ext>
            </a:extLst>
          </p:cNvPr>
          <p:cNvSpPr/>
          <p:nvPr/>
        </p:nvSpPr>
        <p:spPr>
          <a:xfrm>
            <a:off x="3995936" y="3356992"/>
            <a:ext cx="504056" cy="360040"/>
          </a:xfrm>
          <a:prstGeom prst="rect">
            <a:avLst/>
          </a:prstGeom>
          <a:solidFill>
            <a:srgbClr val="0070C0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3AF4E3-9D9E-3E69-9FF9-9FF970C00893}"/>
              </a:ext>
            </a:extLst>
          </p:cNvPr>
          <p:cNvSpPr/>
          <p:nvPr/>
        </p:nvSpPr>
        <p:spPr>
          <a:xfrm>
            <a:off x="6732240" y="3861048"/>
            <a:ext cx="360040" cy="360040"/>
          </a:xfrm>
          <a:prstGeom prst="rect">
            <a:avLst/>
          </a:prstGeom>
          <a:solidFill>
            <a:srgbClr val="0070C0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44BE53E-0416-D78E-A25D-15A88447BE23}"/>
              </a:ext>
            </a:extLst>
          </p:cNvPr>
          <p:cNvSpPr/>
          <p:nvPr/>
        </p:nvSpPr>
        <p:spPr>
          <a:xfrm>
            <a:off x="3923928" y="4365104"/>
            <a:ext cx="576064" cy="360040"/>
          </a:xfrm>
          <a:prstGeom prst="rect">
            <a:avLst/>
          </a:prstGeom>
          <a:solidFill>
            <a:srgbClr val="0070C0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E69E4E0-288F-E28E-114D-0B915D131B50}"/>
              </a:ext>
            </a:extLst>
          </p:cNvPr>
          <p:cNvSpPr/>
          <p:nvPr/>
        </p:nvSpPr>
        <p:spPr>
          <a:xfrm>
            <a:off x="2483768" y="5301208"/>
            <a:ext cx="720080" cy="360040"/>
          </a:xfrm>
          <a:prstGeom prst="rect">
            <a:avLst/>
          </a:prstGeom>
          <a:solidFill>
            <a:srgbClr val="0070C0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79CAC52-E550-2FB9-7EF9-5C1BE59E0917}"/>
              </a:ext>
            </a:extLst>
          </p:cNvPr>
          <p:cNvSpPr/>
          <p:nvPr/>
        </p:nvSpPr>
        <p:spPr>
          <a:xfrm>
            <a:off x="4590256" y="5805264"/>
            <a:ext cx="557808" cy="360040"/>
          </a:xfrm>
          <a:prstGeom prst="rect">
            <a:avLst/>
          </a:prstGeom>
          <a:solidFill>
            <a:srgbClr val="0070C0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DCCDB4B-9460-732D-9453-E2518B1CE882}"/>
              </a:ext>
            </a:extLst>
          </p:cNvPr>
          <p:cNvSpPr/>
          <p:nvPr/>
        </p:nvSpPr>
        <p:spPr>
          <a:xfrm>
            <a:off x="6516216" y="5805264"/>
            <a:ext cx="936104" cy="360040"/>
          </a:xfrm>
          <a:prstGeom prst="rect">
            <a:avLst/>
          </a:prstGeom>
          <a:solidFill>
            <a:srgbClr val="0070C0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1A65B68-96AF-8658-DC86-BF708316BDFD}"/>
              </a:ext>
            </a:extLst>
          </p:cNvPr>
          <p:cNvSpPr/>
          <p:nvPr/>
        </p:nvSpPr>
        <p:spPr>
          <a:xfrm>
            <a:off x="1187624" y="6317941"/>
            <a:ext cx="432048" cy="360040"/>
          </a:xfrm>
          <a:prstGeom prst="rect">
            <a:avLst/>
          </a:prstGeom>
          <a:solidFill>
            <a:srgbClr val="0070C0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9795124-BBD7-FAEF-CCD8-38340D5744E4}"/>
              </a:ext>
            </a:extLst>
          </p:cNvPr>
          <p:cNvSpPr/>
          <p:nvPr/>
        </p:nvSpPr>
        <p:spPr>
          <a:xfrm>
            <a:off x="251520" y="2564904"/>
            <a:ext cx="8496944" cy="17567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3AD73CB-0DB9-D2D2-EED6-AB858BBE0CAD}"/>
              </a:ext>
            </a:extLst>
          </p:cNvPr>
          <p:cNvSpPr/>
          <p:nvPr/>
        </p:nvSpPr>
        <p:spPr>
          <a:xfrm>
            <a:off x="259904" y="4356720"/>
            <a:ext cx="8776592" cy="232126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67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2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3D7A306-C5D8-3A48-36BE-6DD55247E57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100" dirty="0"/>
              <a:t>Using the </a:t>
            </a:r>
            <a:r>
              <a:rPr lang="en-GB" sz="2100" b="1" dirty="0">
                <a:solidFill>
                  <a:srgbClr val="00B0F0"/>
                </a:solidFill>
              </a:rPr>
              <a:t>Knowledge</a:t>
            </a:r>
            <a:r>
              <a:rPr lang="en-GB" sz="2100" dirty="0"/>
              <a:t>, </a:t>
            </a:r>
            <a:r>
              <a:rPr lang="en-GB" sz="2100" b="1" dirty="0">
                <a:solidFill>
                  <a:srgbClr val="00B0F0"/>
                </a:solidFill>
              </a:rPr>
              <a:t>Skills</a:t>
            </a:r>
            <a:r>
              <a:rPr lang="en-GB" sz="2100" dirty="0"/>
              <a:t>, </a:t>
            </a:r>
            <a:r>
              <a:rPr lang="en-GB" sz="2100" b="1" dirty="0">
                <a:solidFill>
                  <a:srgbClr val="00B0F0"/>
                </a:solidFill>
              </a:rPr>
              <a:t>Attributes</a:t>
            </a:r>
            <a:r>
              <a:rPr lang="en-GB" sz="2100" b="1" dirty="0"/>
              <a:t> </a:t>
            </a:r>
            <a:r>
              <a:rPr lang="en-GB" sz="2100" dirty="0"/>
              <a:t>and </a:t>
            </a:r>
            <a:r>
              <a:rPr lang="en-GB" sz="2100" b="1" dirty="0">
                <a:solidFill>
                  <a:srgbClr val="00B0F0"/>
                </a:solidFill>
              </a:rPr>
              <a:t>Other Attainments </a:t>
            </a:r>
            <a:r>
              <a:rPr lang="en-GB" sz="2100" dirty="0"/>
              <a:t>that you have prepared earlier, now write a </a:t>
            </a:r>
            <a:r>
              <a:rPr lang="en-GB" sz="2100" b="1" dirty="0"/>
              <a:t>Personal Statement</a:t>
            </a:r>
            <a:r>
              <a:rPr lang="en-GB" sz="2100" dirty="0"/>
              <a:t>.</a:t>
            </a:r>
            <a:br>
              <a:rPr lang="en-GB" sz="2100" dirty="0"/>
            </a:br>
            <a:br>
              <a:rPr lang="en-GB" sz="2100" dirty="0"/>
            </a:br>
            <a:endParaRPr lang="en-GB" sz="20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950" dirty="0"/>
              <a:t>Friendly and customer-focused </a:t>
            </a:r>
            <a:r>
              <a:rPr lang="en-GB" sz="1950" b="1" dirty="0"/>
              <a:t>Sales Assistant </a:t>
            </a:r>
            <a:r>
              <a:rPr lang="en-GB" sz="1950" dirty="0"/>
              <a:t>with over 2 years of retail experience. Recognised by supervisors for providing </a:t>
            </a:r>
            <a:r>
              <a:rPr lang="en-GB" sz="1950" b="1" dirty="0"/>
              <a:t>accurate product knowledge </a:t>
            </a:r>
            <a:r>
              <a:rPr lang="en-GB" sz="1950" dirty="0"/>
              <a:t>to new and repeat customers and </a:t>
            </a:r>
            <a:r>
              <a:rPr lang="en-GB" sz="1950" b="1" dirty="0"/>
              <a:t>exceeding monthly sales targets</a:t>
            </a:r>
            <a:r>
              <a:rPr lang="en-GB" sz="1950" dirty="0"/>
              <a:t>. Seeking a responsible sales position at House of Fraser to help maximise sales and enhance shopping experiences for customers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322820-800E-81B3-6BAD-097A01C57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B400D8C-8607-280D-1C54-0F1CA58DADA6}"/>
              </a:ext>
            </a:extLst>
          </p:cNvPr>
          <p:cNvSpPr txBox="1">
            <a:spLocks/>
          </p:cNvSpPr>
          <p:nvPr/>
        </p:nvSpPr>
        <p:spPr>
          <a:xfrm>
            <a:off x="611560" y="1030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Curriculum Vitae: Task 2</a:t>
            </a:r>
            <a:endParaRPr lang="en-GB" sz="4000" b="1" dirty="0">
              <a:solidFill>
                <a:srgbClr val="FF0000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83EF920-3C2A-1559-53C7-638707560BBA}"/>
              </a:ext>
            </a:extLst>
          </p:cNvPr>
          <p:cNvSpPr/>
          <p:nvPr/>
        </p:nvSpPr>
        <p:spPr>
          <a:xfrm>
            <a:off x="395536" y="3429000"/>
            <a:ext cx="8445624" cy="2376264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9E8A1F-21C5-6248-A99A-4057E4EEA71A}"/>
              </a:ext>
            </a:extLst>
          </p:cNvPr>
          <p:cNvSpPr txBox="1"/>
          <p:nvPr/>
        </p:nvSpPr>
        <p:spPr>
          <a:xfrm>
            <a:off x="418037" y="2861816"/>
            <a:ext cx="180020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/>
              <a:t>Example:</a:t>
            </a:r>
          </a:p>
        </p:txBody>
      </p:sp>
    </p:spTree>
    <p:extLst>
      <p:ext uri="{BB962C8B-B14F-4D97-AF65-F5344CB8AC3E}">
        <p14:creationId xmlns:p14="http://schemas.microsoft.com/office/powerpoint/2010/main" val="23224445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BCF6FD7-09E8-F222-29F6-16F669801047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21E92-F333-4888-8E64-CCBC9E67F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b="1" dirty="0"/>
              <a:t>Education and Qualifications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D74CA-7BA1-4223-8346-A1F694D67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200" dirty="0"/>
              <a:t>Exact </a:t>
            </a:r>
            <a:r>
              <a:rPr lang="en-GB" sz="2200" b="1" dirty="0">
                <a:solidFill>
                  <a:srgbClr val="00B0F0"/>
                </a:solidFill>
              </a:rPr>
              <a:t>title</a:t>
            </a:r>
            <a:r>
              <a:rPr lang="en-GB" sz="2200" dirty="0"/>
              <a:t> of qualifications: </a:t>
            </a:r>
            <a:r>
              <a:rPr lang="en-GB" sz="2200" dirty="0" err="1"/>
              <a:t>CertHE</a:t>
            </a:r>
            <a:r>
              <a:rPr lang="en-GB" sz="2200" dirty="0"/>
              <a:t>/GCSE etc.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en-GB" sz="2200" b="1" dirty="0">
                <a:solidFill>
                  <a:srgbClr val="00B0F0"/>
                </a:solidFill>
              </a:rPr>
              <a:t>Dates</a:t>
            </a:r>
            <a:r>
              <a:rPr lang="en-GB" sz="2200" dirty="0"/>
              <a:t> of qualifications (month and year) – start/end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Your </a:t>
            </a:r>
            <a:r>
              <a:rPr lang="en-GB" sz="2200" b="1" dirty="0">
                <a:solidFill>
                  <a:srgbClr val="00B0F0"/>
                </a:solidFill>
              </a:rPr>
              <a:t>result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Always list </a:t>
            </a:r>
            <a:r>
              <a:rPr lang="en-GB" sz="2200" b="1" dirty="0">
                <a:solidFill>
                  <a:srgbClr val="00B0F0"/>
                </a:solidFill>
              </a:rPr>
              <a:t>most recent </a:t>
            </a:r>
            <a:r>
              <a:rPr lang="en-GB" sz="2200" dirty="0"/>
              <a:t>qualification </a:t>
            </a:r>
            <a:r>
              <a:rPr lang="en-GB" sz="2200" b="1" dirty="0">
                <a:solidFill>
                  <a:srgbClr val="00B0F0"/>
                </a:solidFill>
              </a:rPr>
              <a:t>first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4C41F7F-68E1-29D6-4FE8-CBD457EE4EB3}"/>
              </a:ext>
            </a:extLst>
          </p:cNvPr>
          <p:cNvSpPr/>
          <p:nvPr/>
        </p:nvSpPr>
        <p:spPr>
          <a:xfrm>
            <a:off x="1547664" y="4480522"/>
            <a:ext cx="5832648" cy="2102840"/>
          </a:xfrm>
          <a:prstGeom prst="round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highlight>
                  <a:srgbClr val="00FFFF"/>
                </a:highlight>
              </a:rPr>
              <a:t>A-level</a:t>
            </a:r>
            <a:r>
              <a:rPr lang="en-GB" dirty="0">
                <a:solidFill>
                  <a:schemeClr val="tx1"/>
                </a:solidFill>
              </a:rPr>
              <a:t> in </a:t>
            </a:r>
            <a:r>
              <a:rPr lang="en-GB" b="1" dirty="0">
                <a:solidFill>
                  <a:srgbClr val="FF0000"/>
                </a:solidFill>
              </a:rPr>
              <a:t>E</a:t>
            </a:r>
            <a:r>
              <a:rPr lang="en-GB" dirty="0">
                <a:solidFill>
                  <a:schemeClr val="tx1"/>
                </a:solidFill>
              </a:rPr>
              <a:t>nglish – </a:t>
            </a:r>
            <a:r>
              <a:rPr lang="en-GB" b="1" dirty="0">
                <a:solidFill>
                  <a:schemeClr val="tx1"/>
                </a:solidFill>
                <a:highlight>
                  <a:srgbClr val="FFFF00"/>
                </a:highlight>
              </a:rPr>
              <a:t>B</a:t>
            </a:r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</a:rPr>
              <a:t> grade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en-GB" dirty="0">
                <a:solidFill>
                  <a:schemeClr val="tx1"/>
                </a:solidFill>
                <a:highlight>
                  <a:srgbClr val="00FFFF"/>
                </a:highlight>
              </a:rPr>
              <a:t>July 2012</a:t>
            </a:r>
            <a:r>
              <a:rPr lang="en-GB" dirty="0">
                <a:solidFill>
                  <a:schemeClr val="tx1"/>
                </a:solidFill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highlight>
                  <a:srgbClr val="00FFFF"/>
                </a:highlight>
              </a:rPr>
              <a:t>A-level</a:t>
            </a:r>
            <a:r>
              <a:rPr lang="en-GB" dirty="0">
                <a:solidFill>
                  <a:schemeClr val="tx1"/>
                </a:solidFill>
              </a:rPr>
              <a:t> in </a:t>
            </a:r>
            <a:r>
              <a:rPr lang="en-GB" b="1" dirty="0">
                <a:solidFill>
                  <a:srgbClr val="FF0000"/>
                </a:solidFill>
              </a:rPr>
              <a:t>F</a:t>
            </a:r>
            <a:r>
              <a:rPr lang="en-GB" dirty="0">
                <a:solidFill>
                  <a:schemeClr val="tx1"/>
                </a:solidFill>
              </a:rPr>
              <a:t>rench – </a:t>
            </a:r>
            <a:r>
              <a:rPr lang="en-GB" b="1" dirty="0">
                <a:solidFill>
                  <a:schemeClr val="tx1"/>
                </a:solidFill>
                <a:highlight>
                  <a:srgbClr val="FFFF00"/>
                </a:highlight>
              </a:rPr>
              <a:t>B</a:t>
            </a:r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</a:rPr>
              <a:t> grade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en-GB" dirty="0">
                <a:solidFill>
                  <a:schemeClr val="tx1"/>
                </a:solidFill>
                <a:highlight>
                  <a:srgbClr val="00FFFF"/>
                </a:highlight>
              </a:rPr>
              <a:t>July 2012</a:t>
            </a:r>
            <a:r>
              <a:rPr lang="en-GB" dirty="0">
                <a:solidFill>
                  <a:schemeClr val="tx1"/>
                </a:solidFill>
              </a:rPr>
              <a:t>)</a:t>
            </a:r>
          </a:p>
          <a:p>
            <a:pPr>
              <a:lnSpc>
                <a:spcPct val="150000"/>
              </a:lnSpc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highlight>
                  <a:srgbClr val="00FFFF"/>
                </a:highlight>
              </a:rPr>
              <a:t>GCSE</a:t>
            </a:r>
            <a:r>
              <a:rPr lang="en-GB" dirty="0">
                <a:solidFill>
                  <a:schemeClr val="tx1"/>
                </a:solidFill>
              </a:rPr>
              <a:t> in English Literature – </a:t>
            </a:r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</a:rPr>
              <a:t>A</a:t>
            </a:r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</a:rPr>
              <a:t> grade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en-GB" dirty="0">
                <a:solidFill>
                  <a:schemeClr val="tx1"/>
                </a:solidFill>
                <a:highlight>
                  <a:srgbClr val="00FFFF"/>
                </a:highlight>
              </a:rPr>
              <a:t>July 2010</a:t>
            </a:r>
            <a:r>
              <a:rPr lang="en-GB" dirty="0">
                <a:solidFill>
                  <a:schemeClr val="tx1"/>
                </a:solidFill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highlight>
                  <a:srgbClr val="00FFFF"/>
                </a:highlight>
              </a:rPr>
              <a:t>GCSE</a:t>
            </a:r>
            <a:r>
              <a:rPr lang="en-GB" dirty="0">
                <a:solidFill>
                  <a:schemeClr val="tx1"/>
                </a:solidFill>
              </a:rPr>
              <a:t> in Maths – </a:t>
            </a:r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</a:rPr>
              <a:t>C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 </a:t>
            </a:r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</a:rPr>
              <a:t>grade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en-GB" dirty="0">
                <a:solidFill>
                  <a:schemeClr val="tx1"/>
                </a:solidFill>
                <a:highlight>
                  <a:srgbClr val="00FFFF"/>
                </a:highlight>
              </a:rPr>
              <a:t>July 2010</a:t>
            </a:r>
            <a:r>
              <a:rPr lang="en-GB" dirty="0">
                <a:solidFill>
                  <a:schemeClr val="tx1"/>
                </a:solidFill>
              </a:rPr>
              <a:t>)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2DB39D-BBA4-2E20-CBBF-EAB5DB4B7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90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8DF545B-D467-A922-CA10-C8BE7AF5B40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339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Work Experience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84784"/>
            <a:ext cx="8856984" cy="4090465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sz="2200" dirty="0"/>
              <a:t>Start with </a:t>
            </a:r>
            <a:r>
              <a:rPr lang="en-GB" sz="2200" b="1" dirty="0">
                <a:solidFill>
                  <a:srgbClr val="00B0F0"/>
                </a:solidFill>
              </a:rPr>
              <a:t>most recent </a:t>
            </a:r>
            <a:r>
              <a:rPr lang="en-GB" sz="2200" dirty="0"/>
              <a:t>work experience </a:t>
            </a:r>
            <a:r>
              <a:rPr lang="en-GB" sz="2200" b="1" dirty="0">
                <a:solidFill>
                  <a:srgbClr val="00B0F0"/>
                </a:solidFill>
              </a:rPr>
              <a:t>first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Give the </a:t>
            </a:r>
            <a:r>
              <a:rPr lang="en-GB" sz="2200" b="1" dirty="0">
                <a:solidFill>
                  <a:srgbClr val="00B0F0"/>
                </a:solidFill>
              </a:rPr>
              <a:t>dates</a:t>
            </a:r>
            <a:r>
              <a:rPr lang="en-GB" sz="2200" dirty="0"/>
              <a:t> (month and year) of each period of work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State each </a:t>
            </a:r>
            <a:r>
              <a:rPr lang="en-GB" sz="2200" b="1" dirty="0">
                <a:solidFill>
                  <a:srgbClr val="00B0F0"/>
                </a:solidFill>
              </a:rPr>
              <a:t>job title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State 2-3 points outlining</a:t>
            </a:r>
            <a:r>
              <a:rPr lang="en-GB" sz="2200" b="1" dirty="0">
                <a:solidFill>
                  <a:srgbClr val="00B0F0"/>
                </a:solidFill>
              </a:rPr>
              <a:t> </a:t>
            </a:r>
            <a:r>
              <a:rPr lang="en-GB" sz="2200" dirty="0"/>
              <a:t>what you did or your </a:t>
            </a:r>
            <a:r>
              <a:rPr lang="en-GB" sz="2200" b="1" dirty="0">
                <a:solidFill>
                  <a:srgbClr val="00B0F0"/>
                </a:solidFill>
              </a:rPr>
              <a:t>key</a:t>
            </a:r>
            <a:r>
              <a:rPr lang="en-GB" sz="2200" dirty="0"/>
              <a:t> </a:t>
            </a:r>
            <a:r>
              <a:rPr lang="en-GB" sz="2200" b="1" dirty="0">
                <a:solidFill>
                  <a:srgbClr val="00B0F0"/>
                </a:solidFill>
              </a:rPr>
              <a:t>achievements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D45006-112B-4BB7-8A71-3ACE215D7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4C889DB-5465-16B1-5187-08F5E6E1A658}"/>
              </a:ext>
            </a:extLst>
          </p:cNvPr>
          <p:cNvSpPr/>
          <p:nvPr/>
        </p:nvSpPr>
        <p:spPr>
          <a:xfrm>
            <a:off x="899592" y="4293096"/>
            <a:ext cx="7200800" cy="2303900"/>
          </a:xfrm>
          <a:prstGeom prst="round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/>
                </a:solidFill>
              </a:rPr>
              <a:t>Islington Council       </a:t>
            </a:r>
            <a:r>
              <a:rPr lang="en-GB" sz="1600" b="1" dirty="0">
                <a:solidFill>
                  <a:schemeClr val="tx1"/>
                </a:solidFill>
              </a:rPr>
              <a:t>Customer Service Operator        </a:t>
            </a:r>
            <a:r>
              <a:rPr lang="en-GB" sz="1600" dirty="0">
                <a:solidFill>
                  <a:schemeClr val="tx1"/>
                </a:solidFill>
                <a:highlight>
                  <a:srgbClr val="FFFF00"/>
                </a:highlight>
              </a:rPr>
              <a:t>May 2023</a:t>
            </a:r>
            <a:r>
              <a:rPr lang="en-GB" sz="1600" dirty="0">
                <a:solidFill>
                  <a:schemeClr val="tx1"/>
                </a:solidFill>
              </a:rPr>
              <a:t>-present</a:t>
            </a:r>
          </a:p>
          <a:p>
            <a:r>
              <a:rPr lang="en-GB" sz="1600" dirty="0">
                <a:solidFill>
                  <a:schemeClr val="tx1"/>
                </a:solidFill>
              </a:rPr>
              <a:t>London                      Dealing with customer queries                                                                                     </a:t>
            </a:r>
          </a:p>
          <a:p>
            <a:r>
              <a:rPr lang="en-GB" sz="1600" dirty="0">
                <a:solidFill>
                  <a:schemeClr val="tx1"/>
                </a:solidFill>
              </a:rPr>
              <a:t>                                  </a:t>
            </a:r>
            <a:r>
              <a:rPr lang="en-GB" sz="1600" b="1" dirty="0">
                <a:solidFill>
                  <a:srgbClr val="FF0000"/>
                </a:solidFill>
                <a:highlight>
                  <a:srgbClr val="00FFFF"/>
                </a:highlight>
              </a:rPr>
              <a:t>and</a:t>
            </a:r>
            <a:r>
              <a:rPr lang="en-GB" sz="1600" dirty="0">
                <a:solidFill>
                  <a:schemeClr val="tx1"/>
                </a:solidFill>
              </a:rPr>
              <a:t> completing all admin tasks.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St Mary’s Hospital     </a:t>
            </a:r>
            <a:r>
              <a:rPr lang="en-GB" sz="1600" b="1" dirty="0">
                <a:solidFill>
                  <a:schemeClr val="tx1"/>
                </a:solidFill>
              </a:rPr>
              <a:t>Receptionist                                 </a:t>
            </a:r>
            <a:r>
              <a:rPr lang="en-GB" sz="1600" dirty="0">
                <a:solidFill>
                  <a:schemeClr val="tx1"/>
                </a:solidFill>
              </a:rPr>
              <a:t>June 2020-</a:t>
            </a:r>
            <a:r>
              <a:rPr lang="en-GB" sz="1600" dirty="0">
                <a:solidFill>
                  <a:schemeClr val="tx1"/>
                </a:solidFill>
                <a:highlight>
                  <a:srgbClr val="FFFF00"/>
                </a:highlight>
              </a:rPr>
              <a:t>April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>
                <a:solidFill>
                  <a:schemeClr val="tx1"/>
                </a:solidFill>
                <a:highlight>
                  <a:srgbClr val="FFFF00"/>
                </a:highlight>
              </a:rPr>
              <a:t>2023 </a:t>
            </a:r>
            <a:r>
              <a:rPr lang="en-GB" sz="1600" dirty="0">
                <a:solidFill>
                  <a:schemeClr val="tx1"/>
                </a:solidFill>
              </a:rPr>
              <a:t>   London                      Call handling across the Trust</a:t>
            </a:r>
            <a:r>
              <a:rPr lang="en-GB" sz="1600" b="1" dirty="0">
                <a:solidFill>
                  <a:srgbClr val="FF0000"/>
                </a:solidFill>
                <a:highlight>
                  <a:srgbClr val="00FFFF"/>
                </a:highlight>
              </a:rPr>
              <a:t>;</a:t>
            </a:r>
            <a:r>
              <a:rPr lang="en-GB" sz="1600" dirty="0">
                <a:solidFill>
                  <a:schemeClr val="tx1"/>
                </a:solidFill>
              </a:rPr>
              <a:t>                                                                </a:t>
            </a:r>
          </a:p>
          <a:p>
            <a:r>
              <a:rPr lang="en-GB" sz="1600" dirty="0">
                <a:solidFill>
                  <a:schemeClr val="tx1"/>
                </a:solidFill>
              </a:rPr>
              <a:t>                                  updating digital records.                                  </a:t>
            </a:r>
            <a:r>
              <a:rPr lang="en-GB" sz="1600" b="1" dirty="0">
                <a:solidFill>
                  <a:srgbClr val="FF0000"/>
                </a:solidFill>
              </a:rPr>
              <a:t>    </a:t>
            </a:r>
            <a:r>
              <a:rPr lang="en-GB" sz="1600" dirty="0">
                <a:solidFill>
                  <a:srgbClr val="FF0000"/>
                </a:solidFill>
              </a:rPr>
              <a:t>  </a:t>
            </a:r>
            <a:r>
              <a:rPr lang="en-GB" sz="1600" dirty="0">
                <a:solidFill>
                  <a:schemeClr val="tx1"/>
                </a:solidFill>
              </a:rPr>
              <a:t>         </a:t>
            </a:r>
          </a:p>
        </p:txBody>
      </p:sp>
    </p:spTree>
    <p:extLst>
      <p:ext uri="{BB962C8B-B14F-4D97-AF65-F5344CB8AC3E}">
        <p14:creationId xmlns:p14="http://schemas.microsoft.com/office/powerpoint/2010/main" val="2730530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C759E60-B5BA-C0CB-8818-0DA80D7E4EF0}"/>
              </a:ext>
            </a:extLst>
          </p:cNvPr>
          <p:cNvSpPr/>
          <p:nvPr/>
        </p:nvSpPr>
        <p:spPr>
          <a:xfrm>
            <a:off x="0" y="7057"/>
            <a:ext cx="9144000" cy="68509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981E31-9952-4D95-833F-9096A9C87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057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Additional Responsibilities and Activities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C5644-7CD1-4E49-9FBF-6521AB21D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032449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sz="2200" dirty="0"/>
              <a:t>Any additional responsibilities e.g.</a:t>
            </a:r>
          </a:p>
          <a:p>
            <a:pPr lvl="1">
              <a:spcBef>
                <a:spcPts val="0"/>
              </a:spcBef>
            </a:pPr>
            <a:r>
              <a:rPr lang="en-GB" sz="2200" dirty="0"/>
              <a:t>President of a society</a:t>
            </a:r>
          </a:p>
          <a:p>
            <a:pPr lvl="1">
              <a:spcBef>
                <a:spcPts val="0"/>
              </a:spcBef>
            </a:pPr>
            <a:r>
              <a:rPr lang="en-GB" sz="2200" dirty="0"/>
              <a:t>Committee member of a group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You need to show the relevant skills and understanding gained from these activities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E088690-4273-2CCC-2344-9984CF587A81}"/>
              </a:ext>
            </a:extLst>
          </p:cNvPr>
          <p:cNvSpPr/>
          <p:nvPr/>
        </p:nvSpPr>
        <p:spPr>
          <a:xfrm>
            <a:off x="465123" y="4488767"/>
            <a:ext cx="8352928" cy="1584177"/>
          </a:xfrm>
          <a:prstGeom prst="round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>
                <a:solidFill>
                  <a:schemeClr val="tx1"/>
                </a:solidFill>
              </a:rPr>
              <a:t>President of the Islington Cultural Trust </a:t>
            </a:r>
            <a:r>
              <a:rPr lang="en-GB" sz="2000" dirty="0">
                <a:solidFill>
                  <a:schemeClr val="tx1"/>
                </a:solidFill>
              </a:rPr>
              <a:t>– March 2022-present                       </a:t>
            </a:r>
          </a:p>
          <a:p>
            <a:endParaRPr lang="en-GB" sz="2000" b="1" dirty="0">
              <a:solidFill>
                <a:srgbClr val="00B0F0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</a:rPr>
              <a:t>promoting</a:t>
            </a:r>
            <a:r>
              <a:rPr lang="en-GB" sz="2000" dirty="0">
                <a:solidFill>
                  <a:schemeClr val="tx1"/>
                </a:solidFill>
              </a:rPr>
              <a:t> the Trust’s achievements at local and national events; </a:t>
            </a:r>
            <a:r>
              <a:rPr lang="en-GB" sz="2000" b="1" dirty="0">
                <a:solidFill>
                  <a:schemeClr val="tx1"/>
                </a:solidFill>
              </a:rPr>
              <a:t>organising</a:t>
            </a:r>
            <a:r>
              <a:rPr lang="en-GB" sz="2000" dirty="0">
                <a:solidFill>
                  <a:schemeClr val="tx1"/>
                </a:solidFill>
              </a:rPr>
              <a:t> events to raise funds and </a:t>
            </a:r>
            <a:r>
              <a:rPr lang="en-GB" sz="2000" b="1" dirty="0">
                <a:solidFill>
                  <a:schemeClr val="tx1"/>
                </a:solidFill>
              </a:rPr>
              <a:t>executing</a:t>
            </a:r>
            <a:r>
              <a:rPr lang="en-GB" sz="2000" dirty="0">
                <a:solidFill>
                  <a:schemeClr val="tx1"/>
                </a:solidFill>
              </a:rPr>
              <a:t> new projects following the </a:t>
            </a:r>
            <a:r>
              <a:rPr lang="en-GB" sz="2000" b="1" dirty="0">
                <a:solidFill>
                  <a:schemeClr val="tx1"/>
                </a:solidFill>
              </a:rPr>
              <a:t>planning</a:t>
            </a:r>
            <a:r>
              <a:rPr lang="en-GB" sz="2000" dirty="0">
                <a:solidFill>
                  <a:schemeClr val="tx1"/>
                </a:solidFill>
              </a:rPr>
              <a:t> stages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C4107-6EF8-24E8-FA37-185E0D326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074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73497-D54F-4AF2-BE00-76F4C2982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74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Hobbies and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2D93D-667E-4144-88E7-322880016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61742"/>
            <a:ext cx="8568952" cy="3275370"/>
          </a:xfrm>
        </p:spPr>
        <p:txBody>
          <a:bodyPr>
            <a:noAutofit/>
          </a:bodyPr>
          <a:lstStyle/>
          <a:p>
            <a:r>
              <a:rPr lang="en-GB" sz="2200" dirty="0"/>
              <a:t>It may not seem the most relevant part of who you are but including these can reveal a great deal about your abilities on occasions. 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r>
              <a:rPr lang="en-GB" sz="2200" dirty="0"/>
              <a:t>This section gives you an opportunity to show you do more than work and study!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r>
              <a:rPr lang="en-GB" sz="2200" dirty="0"/>
              <a:t>It tells employers about what motivates you and what you enjoy.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B9E5AD-C9EF-C6B6-F9EE-CED0096F1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0017860-FEF6-ED23-0183-1983F748914C}"/>
              </a:ext>
            </a:extLst>
          </p:cNvPr>
          <p:cNvSpPr/>
          <p:nvPr/>
        </p:nvSpPr>
        <p:spPr>
          <a:xfrm>
            <a:off x="179512" y="4384828"/>
            <a:ext cx="8784976" cy="1143000"/>
          </a:xfrm>
          <a:prstGeom prst="round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900" b="1" dirty="0">
                <a:solidFill>
                  <a:schemeClr val="tx1"/>
                </a:solidFill>
              </a:rPr>
              <a:t>Football</a:t>
            </a:r>
            <a:r>
              <a:rPr lang="en-GB" sz="1900" dirty="0">
                <a:solidFill>
                  <a:schemeClr val="tx1"/>
                </a:solidFill>
              </a:rPr>
              <a:t> </a:t>
            </a:r>
            <a:r>
              <a:rPr lang="en-GB" sz="1900" dirty="0">
                <a:solidFill>
                  <a:schemeClr val="tx1"/>
                </a:solidFill>
                <a:sym typeface="Wingdings" panose="05000000000000000000" pitchFamily="2" charset="2"/>
              </a:rPr>
              <a:t> indicating that you are a </a:t>
            </a:r>
            <a:r>
              <a:rPr lang="en-GB" sz="1900" b="1" dirty="0">
                <a:solidFill>
                  <a:srgbClr val="00B0F0"/>
                </a:solidFill>
                <a:sym typeface="Wingdings" panose="05000000000000000000" pitchFamily="2" charset="2"/>
              </a:rPr>
              <a:t>team player</a:t>
            </a:r>
            <a:r>
              <a:rPr lang="en-GB" sz="1900" dirty="0">
                <a:solidFill>
                  <a:schemeClr val="tx1"/>
                </a:solidFill>
                <a:sym typeface="Wingdings" panose="05000000000000000000" pitchFamily="2" charset="2"/>
              </a:rPr>
              <a:t> and a </a:t>
            </a:r>
            <a:r>
              <a:rPr lang="en-GB" sz="1900" b="1" dirty="0">
                <a:solidFill>
                  <a:srgbClr val="00B0F0"/>
                </a:solidFill>
                <a:sym typeface="Wingdings" panose="05000000000000000000" pitchFamily="2" charset="2"/>
              </a:rPr>
              <a:t>competitive</a:t>
            </a:r>
            <a:r>
              <a:rPr lang="en-GB" sz="1900" dirty="0">
                <a:solidFill>
                  <a:schemeClr val="tx1"/>
                </a:solidFill>
                <a:sym typeface="Wingdings" panose="05000000000000000000" pitchFamily="2" charset="2"/>
              </a:rPr>
              <a:t> individual  </a:t>
            </a:r>
          </a:p>
          <a:p>
            <a:endParaRPr lang="en-GB" sz="1900" b="1" dirty="0">
              <a:solidFill>
                <a:schemeClr val="tx1"/>
              </a:solidFill>
              <a:sym typeface="Wingdings" panose="05000000000000000000" pitchFamily="2" charset="2"/>
            </a:endParaRPr>
          </a:p>
          <a:p>
            <a:r>
              <a:rPr lang="en-GB" sz="1900" b="1" dirty="0">
                <a:solidFill>
                  <a:schemeClr val="tx1"/>
                </a:solidFill>
                <a:sym typeface="Wingdings" panose="05000000000000000000" pitchFamily="2" charset="2"/>
              </a:rPr>
              <a:t>Cooking</a:t>
            </a:r>
            <a:r>
              <a:rPr lang="en-GB" sz="1900" dirty="0">
                <a:solidFill>
                  <a:schemeClr val="tx1"/>
                </a:solidFill>
                <a:sym typeface="Wingdings" panose="05000000000000000000" pitchFamily="2" charset="2"/>
              </a:rPr>
              <a:t>  indicating that you are </a:t>
            </a:r>
            <a:r>
              <a:rPr lang="en-GB" sz="1900" b="1" dirty="0">
                <a:solidFill>
                  <a:srgbClr val="00B0F0"/>
                </a:solidFill>
                <a:sym typeface="Wingdings" panose="05000000000000000000" pitchFamily="2" charset="2"/>
              </a:rPr>
              <a:t>process driven </a:t>
            </a:r>
            <a:r>
              <a:rPr lang="en-GB" sz="1900" dirty="0">
                <a:solidFill>
                  <a:schemeClr val="tx1"/>
                </a:solidFill>
                <a:sym typeface="Wingdings" panose="05000000000000000000" pitchFamily="2" charset="2"/>
              </a:rPr>
              <a:t>and a </a:t>
            </a:r>
            <a:r>
              <a:rPr lang="en-GB" sz="1900" b="1" dirty="0">
                <a:solidFill>
                  <a:srgbClr val="00B0F0"/>
                </a:solidFill>
                <a:sym typeface="Wingdings" panose="05000000000000000000" pitchFamily="2" charset="2"/>
              </a:rPr>
              <a:t>creative</a:t>
            </a:r>
            <a:r>
              <a:rPr lang="en-GB" sz="1900" dirty="0">
                <a:solidFill>
                  <a:schemeClr val="tx1"/>
                </a:solidFill>
                <a:sym typeface="Wingdings" panose="05000000000000000000" pitchFamily="2" charset="2"/>
              </a:rPr>
              <a:t> individual  </a:t>
            </a:r>
            <a:endParaRPr lang="en-GB" sz="1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190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5677952-0209-A95E-BAA5-1705A91F8974}"/>
              </a:ext>
            </a:extLst>
          </p:cNvPr>
          <p:cNvSpPr/>
          <p:nvPr/>
        </p:nvSpPr>
        <p:spPr>
          <a:xfrm>
            <a:off x="0" y="0"/>
            <a:ext cx="9144000" cy="68853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082CB1-6980-4437-BAE2-531DB9102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F0268-8506-4278-8F12-B4D179CB5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43000"/>
            <a:ext cx="8640960" cy="3438128"/>
          </a:xfrm>
        </p:spPr>
        <p:txBody>
          <a:bodyPr>
            <a:normAutofit fontScale="92500"/>
          </a:bodyPr>
          <a:lstStyle/>
          <a:p>
            <a:r>
              <a:rPr lang="en-GB" sz="2100" dirty="0"/>
              <a:t>Usually, we need to give details for </a:t>
            </a:r>
            <a:r>
              <a:rPr lang="en-GB" sz="2100" b="1" dirty="0"/>
              <a:t>TWO</a:t>
            </a:r>
            <a:r>
              <a:rPr lang="en-GB" sz="2100" dirty="0"/>
              <a:t> </a:t>
            </a:r>
            <a:r>
              <a:rPr lang="en-GB" sz="2100" b="1" dirty="0"/>
              <a:t>referees</a:t>
            </a:r>
            <a:r>
              <a:rPr lang="en-GB" sz="2100" dirty="0"/>
              <a:t>: one usually academic (personal tutor or lecturer) and one usually from a previous employer.</a:t>
            </a:r>
          </a:p>
          <a:p>
            <a:endParaRPr lang="en-GB" sz="2100" dirty="0"/>
          </a:p>
          <a:p>
            <a:pPr>
              <a:buClr>
                <a:schemeClr val="tx1"/>
              </a:buClr>
            </a:pPr>
            <a:r>
              <a:rPr lang="en-GB" sz="2100" b="1" dirty="0"/>
              <a:t>Do gain consent from referees</a:t>
            </a:r>
            <a:r>
              <a:rPr lang="en-GB" sz="2100" dirty="0"/>
              <a:t> before their details are forwarded!</a:t>
            </a:r>
          </a:p>
          <a:p>
            <a:endParaRPr lang="en-GB" sz="2100" u="sng" dirty="0"/>
          </a:p>
          <a:p>
            <a:r>
              <a:rPr lang="en-GB" sz="2100" dirty="0"/>
              <a:t>Referees should not be a relative, a friend, another student or someone who does not know you well.</a:t>
            </a:r>
          </a:p>
          <a:p>
            <a:endParaRPr lang="en-GB" sz="2100" dirty="0"/>
          </a:p>
          <a:p>
            <a:r>
              <a:rPr lang="en-GB" sz="2100" dirty="0"/>
              <a:t>Include the sentence at the end of your CV: “</a:t>
            </a:r>
            <a:r>
              <a:rPr lang="en-GB" sz="2100" b="1" dirty="0"/>
              <a:t>References available on request</a:t>
            </a:r>
            <a:r>
              <a:rPr lang="en-GB" sz="2100" i="1" dirty="0"/>
              <a:t>”</a:t>
            </a:r>
            <a:r>
              <a:rPr lang="en-GB" sz="2100" dirty="0"/>
              <a:t>. You do not need to offer references until they are asked for.</a:t>
            </a:r>
            <a:endParaRPr lang="en-GB" sz="2100" i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88E350-DC73-01D3-129A-CC8C027BA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61F90F0-2586-DD47-C7C9-EB08A6A63DCE}"/>
              </a:ext>
            </a:extLst>
          </p:cNvPr>
          <p:cNvSpPr/>
          <p:nvPr/>
        </p:nvSpPr>
        <p:spPr>
          <a:xfrm>
            <a:off x="673224" y="4762427"/>
            <a:ext cx="3250704" cy="2014768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500" dirty="0"/>
          </a:p>
          <a:p>
            <a:r>
              <a:rPr lang="en-GB" sz="1500" b="1" dirty="0">
                <a:solidFill>
                  <a:schemeClr val="tx1"/>
                </a:solidFill>
              </a:rPr>
              <a:t>Each referee’s details:</a:t>
            </a:r>
          </a:p>
          <a:p>
            <a:endParaRPr lang="en-GB" sz="15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chemeClr val="tx1"/>
                </a:solidFill>
              </a:rPr>
              <a:t>Title and name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chemeClr val="tx1"/>
                </a:solidFill>
              </a:rPr>
              <a:t>Job title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chemeClr val="tx1"/>
                </a:solidFill>
              </a:rPr>
              <a:t>Place of work and address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chemeClr val="tx1"/>
                </a:solidFill>
              </a:rPr>
              <a:t>Email address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chemeClr val="tx1"/>
                </a:solidFill>
              </a:rPr>
              <a:t>Contact number if applicable </a:t>
            </a:r>
          </a:p>
          <a:p>
            <a:pPr algn="ctr"/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ADE9F73-7542-91EE-2D00-A84F4F54E0A2}"/>
              </a:ext>
            </a:extLst>
          </p:cNvPr>
          <p:cNvSpPr/>
          <p:nvPr/>
        </p:nvSpPr>
        <p:spPr>
          <a:xfrm>
            <a:off x="4067944" y="4760972"/>
            <a:ext cx="3672408" cy="2016223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500" dirty="0"/>
          </a:p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>
                <a:solidFill>
                  <a:schemeClr val="tx1"/>
                </a:solidFill>
              </a:rPr>
              <a:t>   Dr. Joe Bloggs</a:t>
            </a:r>
          </a:p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>
                <a:solidFill>
                  <a:schemeClr val="tx1"/>
                </a:solidFill>
              </a:rPr>
              <a:t>   Lecturer at </a:t>
            </a:r>
            <a:r>
              <a:rPr lang="en-GB" sz="1500" dirty="0" err="1">
                <a:solidFill>
                  <a:schemeClr val="tx1"/>
                </a:solidFill>
              </a:rPr>
              <a:t>Westferry</a:t>
            </a:r>
            <a:r>
              <a:rPr lang="en-GB" sz="1500" dirty="0">
                <a:solidFill>
                  <a:schemeClr val="tx1"/>
                </a:solidFill>
              </a:rPr>
              <a:t> University. </a:t>
            </a:r>
          </a:p>
          <a:p>
            <a:r>
              <a:rPr lang="en-GB" sz="1500" dirty="0">
                <a:solidFill>
                  <a:schemeClr val="tx1"/>
                </a:solidFill>
              </a:rPr>
              <a:t>   1 </a:t>
            </a:r>
            <a:r>
              <a:rPr lang="en-GB" sz="1500" dirty="0" err="1">
                <a:solidFill>
                  <a:schemeClr val="tx1"/>
                </a:solidFill>
              </a:rPr>
              <a:t>Westferry</a:t>
            </a:r>
            <a:r>
              <a:rPr lang="en-GB" sz="1500" dirty="0">
                <a:solidFill>
                  <a:schemeClr val="tx1"/>
                </a:solidFill>
              </a:rPr>
              <a:t> Road, London. E14 4HH </a:t>
            </a:r>
          </a:p>
          <a:p>
            <a:endParaRPr lang="en-GB" sz="1500" dirty="0">
              <a:solidFill>
                <a:schemeClr val="tx1"/>
              </a:solidFill>
              <a:hlinkClick r:id="" action="ppaction://noaction"/>
            </a:endParaRPr>
          </a:p>
          <a:p>
            <a:r>
              <a:rPr lang="en-GB" sz="1500" dirty="0">
                <a:solidFill>
                  <a:schemeClr val="tx1"/>
                </a:solidFill>
                <a:hlinkClick r:id="" action="ppaction://noaction"/>
              </a:rPr>
              <a:t>   j.bloggs@westferry.ac.uk</a:t>
            </a:r>
            <a:r>
              <a:rPr lang="en-GB" sz="1500" dirty="0">
                <a:solidFill>
                  <a:schemeClr val="tx1"/>
                </a:solidFill>
              </a:rPr>
              <a:t> </a:t>
            </a:r>
          </a:p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>
                <a:solidFill>
                  <a:schemeClr val="tx1"/>
                </a:solidFill>
              </a:rPr>
              <a:t>   020 3456 1234</a:t>
            </a:r>
          </a:p>
          <a:p>
            <a:r>
              <a:rPr lang="en-GB" sz="1500" dirty="0">
                <a:solidFill>
                  <a:schemeClr val="tx1"/>
                </a:solidFill>
              </a:rPr>
              <a:t>  </a:t>
            </a:r>
          </a:p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300C42-2DEC-613F-9F92-C1FCF237020D}"/>
              </a:ext>
            </a:extLst>
          </p:cNvPr>
          <p:cNvSpPr/>
          <p:nvPr/>
        </p:nvSpPr>
        <p:spPr>
          <a:xfrm>
            <a:off x="4193704" y="5877272"/>
            <a:ext cx="216024" cy="3405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292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  <p:bldP spid="8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A669D-9DD5-8FBC-4B4D-D036054E7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6857999"/>
          </a:xfrm>
          <a:solidFill>
            <a:schemeClr val="bg1"/>
          </a:solidFill>
        </p:spPr>
        <p:txBody>
          <a:bodyPr>
            <a:normAutofit fontScale="25000" lnSpcReduction="20000"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6800" b="1" dirty="0"/>
              <a:t>Miss. Abi Butler</a:t>
            </a:r>
            <a:endParaRPr lang="en-GB" sz="6800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GB" sz="68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jpsmith99@gmail</a:t>
            </a:r>
            <a:r>
              <a:rPr lang="en-GB" sz="6800" b="1" dirty="0">
                <a:solidFill>
                  <a:srgbClr val="0000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</a:t>
            </a:r>
            <a:r>
              <a:rPr lang="en-GB" sz="68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</a:t>
            </a:r>
            <a:r>
              <a:rPr lang="en-GB" sz="6800" b="1" dirty="0"/>
              <a:t>      07777888999</a:t>
            </a:r>
            <a:endParaRPr lang="en-GB" sz="6800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GB" sz="6800" dirty="0"/>
              <a:t> 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dirty="0"/>
              <a:t>I am a final-year Physics undergraduate with customer service and sales experience in the energy industry. As a tutor and Physics club coordinator I can explain physics concepts to all ages and abilities. I am keen to use my physics skills to train as an energy industry analyst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dirty="0"/>
              <a:t> 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b="1" dirty="0"/>
              <a:t>Education</a:t>
            </a:r>
            <a:endParaRPr lang="en-GB" sz="6800" dirty="0"/>
          </a:p>
          <a:p>
            <a:pPr>
              <a:spcBef>
                <a:spcPts val="0"/>
              </a:spcBef>
            </a:pPr>
            <a:r>
              <a:rPr lang="en-GB" sz="6800" b="1" dirty="0"/>
              <a:t>Birmingham City University (2018-2021)</a:t>
            </a:r>
            <a:r>
              <a:rPr lang="en-GB" sz="6800" dirty="0"/>
              <a:t> - BSc (Hons) Physics. Predicted 2:1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dirty="0"/>
              <a:t>      Modules undertaken include Contemporary Physics and Mathematical Finance</a:t>
            </a:r>
          </a:p>
          <a:p>
            <a:pPr>
              <a:spcBef>
                <a:spcPts val="0"/>
              </a:spcBef>
            </a:pPr>
            <a:endParaRPr lang="en-GB" sz="6800" dirty="0"/>
          </a:p>
          <a:p>
            <a:pPr lvl="0">
              <a:spcBef>
                <a:spcPts val="0"/>
              </a:spcBef>
            </a:pPr>
            <a:r>
              <a:rPr lang="en-GB" sz="6800" b="1" dirty="0"/>
              <a:t>Any Town High School (2010-2017)</a:t>
            </a:r>
            <a:r>
              <a:rPr lang="en-GB" sz="6800" dirty="0"/>
              <a:t> </a:t>
            </a:r>
          </a:p>
          <a:p>
            <a:pPr>
              <a:spcBef>
                <a:spcPts val="0"/>
              </a:spcBef>
            </a:pPr>
            <a:r>
              <a:rPr lang="en-GB" sz="6800" dirty="0"/>
              <a:t>A-levels: Maths, Physics and Chemistry</a:t>
            </a:r>
          </a:p>
          <a:p>
            <a:pPr>
              <a:spcBef>
                <a:spcPts val="0"/>
              </a:spcBef>
            </a:pPr>
            <a:r>
              <a:rPr lang="en-GB" sz="6800" dirty="0"/>
              <a:t>9 GCSEs including English Language and English Literature</a:t>
            </a:r>
          </a:p>
          <a:p>
            <a:pPr marL="0" indent="0">
              <a:spcBef>
                <a:spcPts val="0"/>
              </a:spcBef>
              <a:buNone/>
            </a:pPr>
            <a:endParaRPr lang="en-GB" sz="6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6800" b="1" dirty="0"/>
              <a:t>Employment</a:t>
            </a:r>
            <a:endParaRPr lang="en-GB" sz="6800" dirty="0"/>
          </a:p>
          <a:p>
            <a:pPr lvl="0">
              <a:spcBef>
                <a:spcPts val="0"/>
              </a:spcBef>
            </a:pPr>
            <a:r>
              <a:rPr lang="en-GB" sz="6800" b="1" dirty="0"/>
              <a:t>Inbound customer service adviser, Energex UK call centre (2018-2020)</a:t>
            </a:r>
            <a:endParaRPr lang="en-GB" sz="6800" dirty="0"/>
          </a:p>
          <a:p>
            <a:pPr>
              <a:spcBef>
                <a:spcPts val="0"/>
              </a:spcBef>
            </a:pPr>
            <a:r>
              <a:rPr lang="en-GB" sz="6800" dirty="0"/>
              <a:t>Helping customers assess energy costs and tariffs</a:t>
            </a:r>
          </a:p>
          <a:p>
            <a:pPr>
              <a:spcBef>
                <a:spcPts val="0"/>
              </a:spcBef>
            </a:pPr>
            <a:r>
              <a:rPr lang="en-GB" sz="6800" dirty="0"/>
              <a:t>Ensuring quality and compliance standards during the switching process</a:t>
            </a:r>
          </a:p>
          <a:p>
            <a:pPr marL="0" indent="0">
              <a:spcBef>
                <a:spcPts val="0"/>
              </a:spcBef>
              <a:buNone/>
            </a:pPr>
            <a:endParaRPr lang="en-GB" sz="6800" dirty="0"/>
          </a:p>
          <a:p>
            <a:pPr lvl="0">
              <a:spcBef>
                <a:spcPts val="0"/>
              </a:spcBef>
            </a:pPr>
            <a:r>
              <a:rPr lang="en-GB" sz="6800" b="1" dirty="0"/>
              <a:t>Maths tutoring for 11+ (2017-2018)</a:t>
            </a:r>
            <a:endParaRPr lang="en-GB" sz="6800" dirty="0"/>
          </a:p>
          <a:p>
            <a:pPr>
              <a:spcBef>
                <a:spcPts val="0"/>
              </a:spcBef>
            </a:pPr>
            <a:r>
              <a:rPr lang="en-GB" sz="6800" dirty="0"/>
              <a:t>Assessing pupils’ level of maths and confidence in their abilities</a:t>
            </a:r>
          </a:p>
          <a:p>
            <a:pPr>
              <a:spcBef>
                <a:spcPts val="0"/>
              </a:spcBef>
            </a:pPr>
            <a:r>
              <a:rPr lang="en-GB" sz="6800" dirty="0"/>
              <a:t>Preparing and delivering individual lessons and meeting 100% pass rate with all students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dirty="0"/>
              <a:t> 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b="1" dirty="0"/>
              <a:t>Volunteering</a:t>
            </a:r>
            <a:endParaRPr lang="en-GB" sz="6800" dirty="0"/>
          </a:p>
          <a:p>
            <a:pPr lvl="0">
              <a:spcBef>
                <a:spcPts val="0"/>
              </a:spcBef>
            </a:pPr>
            <a:r>
              <a:rPr lang="en-GB" sz="6800" b="1" dirty="0"/>
              <a:t>Coordinated Year 7 and 8 lunchtime maths club (2015-2017)</a:t>
            </a:r>
            <a:endParaRPr lang="en-GB" sz="6800" dirty="0"/>
          </a:p>
          <a:p>
            <a:pPr>
              <a:spcBef>
                <a:spcPts val="0"/>
              </a:spcBef>
            </a:pPr>
            <a:r>
              <a:rPr lang="en-GB" sz="6800" dirty="0"/>
              <a:t>I started Maths Buzz so younger pupils could enjoy and succeed at maths. I publicised the group and recruited members. I also devised a programme of weekly activities. At the end of the first term teachers reported that pupils were achieving more in class as a result of the club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dirty="0"/>
              <a:t> 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800" b="1" dirty="0"/>
              <a:t>Activities and Achievements</a:t>
            </a:r>
            <a:endParaRPr lang="en-GB" sz="6800" dirty="0"/>
          </a:p>
          <a:p>
            <a:pPr lvl="0">
              <a:spcBef>
                <a:spcPts val="0"/>
              </a:spcBef>
            </a:pPr>
            <a:r>
              <a:rPr lang="en-GB" sz="6800" dirty="0"/>
              <a:t>Duke of Edinburgh Bronze and Silver Awards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6400" dirty="0"/>
              <a:t> 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62C4FD-7DEF-5702-20EC-2F6D67171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13DDFA6-510B-A62B-BF14-3E7F0EFC3460}"/>
              </a:ext>
            </a:extLst>
          </p:cNvPr>
          <p:cNvSpPr/>
          <p:nvPr/>
        </p:nvSpPr>
        <p:spPr>
          <a:xfrm>
            <a:off x="5868144" y="6093296"/>
            <a:ext cx="3167914" cy="72008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500" dirty="0"/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chemeClr val="tx1"/>
                </a:solidFill>
              </a:rPr>
              <a:t>How would you rate this CV?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chemeClr val="tx1"/>
                </a:solidFill>
              </a:rPr>
              <a:t>Can it be improved?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chemeClr val="tx1"/>
                </a:solidFill>
              </a:rPr>
              <a:t>What else can be added here?</a:t>
            </a:r>
          </a:p>
          <a:p>
            <a:r>
              <a:rPr lang="en-GB" sz="1500" dirty="0">
                <a:solidFill>
                  <a:schemeClr val="tx1"/>
                </a:solidFill>
              </a:rPr>
              <a:t> 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9275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C40142A-633D-6CB7-1681-DDBDF306D0F8}"/>
              </a:ext>
            </a:extLst>
          </p:cNvPr>
          <p:cNvSpPr/>
          <p:nvPr/>
        </p:nvSpPr>
        <p:spPr>
          <a:xfrm>
            <a:off x="0" y="10307"/>
            <a:ext cx="9144000" cy="683738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EFF6C-8334-466E-875C-75E429A8B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96544"/>
          </a:xfrm>
        </p:spPr>
        <p:txBody>
          <a:bodyPr>
            <a:normAutofit/>
          </a:bodyPr>
          <a:lstStyle/>
          <a:p>
            <a:pPr marL="117475" indent="0">
              <a:lnSpc>
                <a:spcPct val="110000"/>
              </a:lnSpc>
              <a:spcBef>
                <a:spcPct val="0"/>
              </a:spcBef>
              <a:buNone/>
              <a:defRPr/>
            </a:pPr>
            <a:r>
              <a:rPr lang="en-GB" altLang="en-US" sz="2200" dirty="0">
                <a:cs typeface="Arial" charset="0"/>
              </a:rPr>
              <a:t>There are two basic types of CV: </a:t>
            </a:r>
          </a:p>
          <a:p>
            <a:pPr marL="117475" indent="0">
              <a:lnSpc>
                <a:spcPct val="110000"/>
              </a:lnSpc>
              <a:spcBef>
                <a:spcPct val="0"/>
              </a:spcBef>
              <a:buNone/>
              <a:defRPr/>
            </a:pPr>
            <a:endParaRPr lang="en-GB" altLang="en-US" sz="2200" b="1" dirty="0">
              <a:cs typeface="Arial" charset="0"/>
            </a:endParaRPr>
          </a:p>
          <a:p>
            <a:pPr marL="117475" indent="0">
              <a:lnSpc>
                <a:spcPct val="110000"/>
              </a:lnSpc>
              <a:spcBef>
                <a:spcPct val="0"/>
              </a:spcBef>
              <a:buNone/>
              <a:defRPr/>
            </a:pPr>
            <a:r>
              <a:rPr lang="en-GB" altLang="en-US" sz="2200" b="1" dirty="0">
                <a:cs typeface="Arial" charset="0"/>
              </a:rPr>
              <a:t>General</a:t>
            </a:r>
          </a:p>
          <a:p>
            <a:pPr marL="548640" lvl="1" indent="-201168">
              <a:lnSpc>
                <a:spcPct val="110000"/>
              </a:lnSpc>
              <a:buFont typeface="Verdana"/>
              <a:buChar char="◦"/>
              <a:defRPr/>
            </a:pPr>
            <a:r>
              <a:rPr lang="en-GB" altLang="en-US" sz="2200" dirty="0">
                <a:cs typeface="Arial" charset="0"/>
              </a:rPr>
              <a:t>For </a:t>
            </a:r>
            <a:r>
              <a:rPr lang="en-GB" altLang="en-US" sz="2200" b="1" dirty="0">
                <a:solidFill>
                  <a:srgbClr val="00B0F0"/>
                </a:solidFill>
                <a:cs typeface="Arial" charset="0"/>
              </a:rPr>
              <a:t>speculative</a:t>
            </a:r>
            <a:r>
              <a:rPr lang="en-GB" altLang="en-US" sz="2200" dirty="0">
                <a:cs typeface="Arial" charset="0"/>
              </a:rPr>
              <a:t> approaches </a:t>
            </a:r>
          </a:p>
          <a:p>
            <a:pPr marL="548640" lvl="1" indent="-201168">
              <a:lnSpc>
                <a:spcPct val="110000"/>
              </a:lnSpc>
              <a:buFont typeface="Verdana"/>
              <a:buChar char="◦"/>
              <a:defRPr/>
            </a:pPr>
            <a:r>
              <a:rPr lang="en-GB" altLang="en-US" sz="2200" dirty="0">
                <a:cs typeface="Arial" charset="0"/>
              </a:rPr>
              <a:t>A CV for your network contacts (friends, family or associates)</a:t>
            </a:r>
          </a:p>
          <a:p>
            <a:pPr marL="548640" lvl="1" indent="-201168">
              <a:lnSpc>
                <a:spcPct val="110000"/>
              </a:lnSpc>
              <a:buFont typeface="Verdana"/>
              <a:buChar char="◦"/>
              <a:defRPr/>
            </a:pPr>
            <a:r>
              <a:rPr lang="en-GB" altLang="en-US" sz="2200" dirty="0">
                <a:cs typeface="Arial" charset="0"/>
              </a:rPr>
              <a:t>It is a reminder for them to look out, on your behalf, for employment opportunities</a:t>
            </a:r>
          </a:p>
          <a:p>
            <a:pPr marL="457200" lvl="1" indent="0">
              <a:lnSpc>
                <a:spcPct val="110000"/>
              </a:lnSpc>
              <a:buNone/>
              <a:defRPr/>
            </a:pPr>
            <a:endParaRPr lang="en-GB" altLang="en-US" sz="2200" i="1" dirty="0">
              <a:cs typeface="Arial" charset="0"/>
            </a:endParaRPr>
          </a:p>
          <a:p>
            <a:pPr marL="457200" lvl="1" indent="0">
              <a:lnSpc>
                <a:spcPct val="110000"/>
              </a:lnSpc>
              <a:buNone/>
              <a:defRPr/>
            </a:pPr>
            <a:endParaRPr lang="en-GB" altLang="en-US" sz="2200" i="1" dirty="0">
              <a:cs typeface="Arial" charset="0"/>
            </a:endParaRPr>
          </a:p>
          <a:p>
            <a:pPr marL="117475" indent="0">
              <a:lnSpc>
                <a:spcPct val="110000"/>
              </a:lnSpc>
              <a:spcBef>
                <a:spcPct val="0"/>
              </a:spcBef>
              <a:buNone/>
              <a:defRPr/>
            </a:pPr>
            <a:r>
              <a:rPr lang="en-GB" altLang="en-US" sz="2200" b="1" dirty="0">
                <a:cs typeface="Arial" charset="0"/>
              </a:rPr>
              <a:t>Job-focused </a:t>
            </a:r>
          </a:p>
          <a:p>
            <a:pPr marL="548640" lvl="1" indent="-201168">
              <a:lnSpc>
                <a:spcPct val="110000"/>
              </a:lnSpc>
              <a:buFont typeface="Verdana"/>
              <a:buChar char="◦"/>
              <a:defRPr/>
            </a:pPr>
            <a:r>
              <a:rPr lang="en-GB" altLang="en-US" sz="2200" dirty="0">
                <a:cs typeface="Arial" charset="0"/>
              </a:rPr>
              <a:t>It is </a:t>
            </a:r>
            <a:r>
              <a:rPr lang="en-GB" altLang="en-US" sz="2200" b="1" dirty="0">
                <a:solidFill>
                  <a:srgbClr val="00B0F0"/>
                </a:solidFill>
                <a:cs typeface="Arial" charset="0"/>
              </a:rPr>
              <a:t>tailored </a:t>
            </a:r>
            <a:r>
              <a:rPr lang="en-GB" altLang="en-US" sz="2200" dirty="0">
                <a:cs typeface="Arial" charset="0"/>
              </a:rPr>
              <a:t>to suit a specific vacancy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AD618-BA61-F3AA-4341-504E1AE66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AB78625-3132-52F5-91A3-0C0671E889C1}"/>
              </a:ext>
            </a:extLst>
          </p:cNvPr>
          <p:cNvSpPr txBox="1">
            <a:spLocks/>
          </p:cNvSpPr>
          <p:nvPr/>
        </p:nvSpPr>
        <p:spPr>
          <a:xfrm>
            <a:off x="0" y="10307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400" b="1" dirty="0"/>
              <a:t>Curriculum Vitae: format and style features</a:t>
            </a:r>
            <a:endParaRPr lang="en-GB" sz="3400" b="1" dirty="0">
              <a:solidFill>
                <a:srgbClr val="FF0000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DAD1410-ACF4-7C32-3712-FE5A4C43C8EE}"/>
              </a:ext>
            </a:extLst>
          </p:cNvPr>
          <p:cNvSpPr/>
          <p:nvPr/>
        </p:nvSpPr>
        <p:spPr>
          <a:xfrm>
            <a:off x="5666474" y="3880762"/>
            <a:ext cx="3370022" cy="136815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50" dirty="0"/>
          </a:p>
          <a:p>
            <a:endParaRPr lang="en-GB" sz="1650" dirty="0"/>
          </a:p>
          <a:p>
            <a:r>
              <a:rPr lang="en-GB" sz="1650" dirty="0">
                <a:solidFill>
                  <a:schemeClr val="tx1"/>
                </a:solidFill>
              </a:rPr>
              <a:t>I wish to apply to Company X for the role of a HR Officer. </a:t>
            </a:r>
          </a:p>
          <a:p>
            <a:endParaRPr lang="en-GB" sz="1650" dirty="0">
              <a:solidFill>
                <a:schemeClr val="tx1"/>
              </a:solidFill>
            </a:endParaRPr>
          </a:p>
          <a:p>
            <a:r>
              <a:rPr lang="en-GB" sz="1650" dirty="0">
                <a:solidFill>
                  <a:schemeClr val="tx1"/>
                </a:solidFill>
              </a:rPr>
              <a:t>Should I create a general CV or a job-focused CV?</a:t>
            </a:r>
          </a:p>
          <a:p>
            <a:endParaRPr lang="en-GB" sz="1650" dirty="0">
              <a:solidFill>
                <a:schemeClr val="tx1"/>
              </a:solidFill>
            </a:endParaRPr>
          </a:p>
          <a:p>
            <a:pPr algn="ctr"/>
            <a:endParaRPr lang="en-GB" sz="165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F4F6B28-CDB8-1C2D-B78A-E2F1BBA70670}"/>
              </a:ext>
            </a:extLst>
          </p:cNvPr>
          <p:cNvSpPr/>
          <p:nvPr/>
        </p:nvSpPr>
        <p:spPr>
          <a:xfrm>
            <a:off x="5666474" y="5356748"/>
            <a:ext cx="3370022" cy="136815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50" dirty="0"/>
          </a:p>
          <a:p>
            <a:endParaRPr lang="en-GB" sz="1650" dirty="0"/>
          </a:p>
          <a:p>
            <a:r>
              <a:rPr lang="en-GB" sz="1650" dirty="0">
                <a:solidFill>
                  <a:schemeClr val="tx1"/>
                </a:solidFill>
              </a:rPr>
              <a:t>I am searching for the role of a HR Officer that is London based. </a:t>
            </a:r>
          </a:p>
          <a:p>
            <a:endParaRPr lang="en-GB" sz="1650" dirty="0">
              <a:solidFill>
                <a:schemeClr val="tx1"/>
              </a:solidFill>
            </a:endParaRPr>
          </a:p>
          <a:p>
            <a:r>
              <a:rPr lang="en-GB" sz="1650" dirty="0">
                <a:solidFill>
                  <a:schemeClr val="tx1"/>
                </a:solidFill>
              </a:rPr>
              <a:t>Should I create a general CV or a job-focused CV?</a:t>
            </a:r>
          </a:p>
          <a:p>
            <a:endParaRPr lang="en-GB" sz="1650" dirty="0">
              <a:solidFill>
                <a:schemeClr val="tx1"/>
              </a:solidFill>
            </a:endParaRPr>
          </a:p>
          <a:p>
            <a:pPr algn="ctr"/>
            <a:endParaRPr lang="en-GB" sz="1650" dirty="0"/>
          </a:p>
        </p:txBody>
      </p:sp>
    </p:spTree>
    <p:extLst>
      <p:ext uri="{BB962C8B-B14F-4D97-AF65-F5344CB8AC3E}">
        <p14:creationId xmlns:p14="http://schemas.microsoft.com/office/powerpoint/2010/main" val="56653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8F721A8-BB55-7972-E296-653A0107530B}"/>
              </a:ext>
            </a:extLst>
          </p:cNvPr>
          <p:cNvSpPr/>
          <p:nvPr/>
        </p:nvSpPr>
        <p:spPr>
          <a:xfrm>
            <a:off x="0" y="10307"/>
            <a:ext cx="9144000" cy="683738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EFF6C-8334-466E-875C-75E429A8B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412776"/>
            <a:ext cx="8928992" cy="5184576"/>
          </a:xfrm>
        </p:spPr>
        <p:txBody>
          <a:bodyPr>
            <a:normAutofit fontScale="85000" lnSpcReduction="20000"/>
          </a:bodyPr>
          <a:lstStyle/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sz="2400" b="1" dirty="0">
                <a:solidFill>
                  <a:srgbClr val="00B0F0"/>
                </a:solidFill>
                <a:cs typeface="Arial" charset="0"/>
              </a:rPr>
              <a:t>Chronological</a:t>
            </a:r>
            <a:r>
              <a:rPr lang="en-GB" altLang="en-US" sz="2400" b="1" dirty="0">
                <a:cs typeface="Arial" charset="0"/>
              </a:rPr>
              <a:t> CV (Recommended)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endParaRPr lang="en-GB" altLang="en-US" sz="2400" dirty="0">
              <a:cs typeface="Arial" charset="0"/>
            </a:endParaRP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cs typeface="Arial" charset="0"/>
              </a:rPr>
              <a:t>Most common and easiest to prepare 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endParaRPr lang="en-GB" altLang="en-US" sz="2400" dirty="0">
              <a:cs typeface="Arial" charset="0"/>
            </a:endParaRP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cs typeface="Arial" charset="0"/>
              </a:rPr>
              <a:t>Lists employment history in a chronological order starting with the most recent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endParaRPr lang="en-GB" altLang="en-US" sz="2400" dirty="0">
              <a:cs typeface="Arial" charset="0"/>
            </a:endParaRP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cs typeface="Arial" charset="0"/>
              </a:rPr>
              <a:t>Demonstrates a steady record of employment</a:t>
            </a:r>
          </a:p>
          <a:p>
            <a:pPr marL="347472" lvl="1" indent="0">
              <a:buNone/>
              <a:defRPr/>
            </a:pPr>
            <a:endParaRPr lang="en-GB" altLang="en-US" sz="2400" b="1" dirty="0">
              <a:cs typeface="Arial" charset="0"/>
            </a:endParaRPr>
          </a:p>
          <a:p>
            <a:pPr marL="347472" lvl="1" indent="0">
              <a:buNone/>
              <a:defRPr/>
            </a:pPr>
            <a:endParaRPr lang="en-GB" altLang="en-US" sz="2400" b="1" dirty="0">
              <a:cs typeface="Arial" charset="0"/>
            </a:endParaRPr>
          </a:p>
          <a:p>
            <a:pPr marL="347472" lvl="1" indent="0">
              <a:buNone/>
              <a:defRPr/>
            </a:pPr>
            <a:r>
              <a:rPr lang="en-GB" altLang="en-US" sz="2400" b="1" dirty="0">
                <a:solidFill>
                  <a:srgbClr val="00B0F0"/>
                </a:solidFill>
                <a:cs typeface="Arial" charset="0"/>
              </a:rPr>
              <a:t>Functional</a:t>
            </a:r>
            <a:r>
              <a:rPr lang="en-GB" altLang="en-US" sz="2400" b="1" dirty="0">
                <a:cs typeface="Arial" charset="0"/>
              </a:rPr>
              <a:t> CV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endParaRPr lang="en-GB" altLang="en-US" sz="2400" dirty="0">
              <a:cs typeface="Arial" charset="0"/>
            </a:endParaRP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cs typeface="Arial" charset="0"/>
              </a:rPr>
              <a:t>Highlights skills and accomplishment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endParaRPr lang="en-GB" altLang="en-US" sz="2400" dirty="0">
              <a:cs typeface="Arial" charset="0"/>
            </a:endParaRP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sz="2400" dirty="0">
                <a:cs typeface="Arial" charset="0"/>
              </a:rPr>
              <a:t>Used by candidates who have held many jobs as well as those who are changing careers</a:t>
            </a:r>
          </a:p>
          <a:p>
            <a:pPr marL="347472" lvl="1" indent="0">
              <a:buNone/>
              <a:defRPr/>
            </a:pPr>
            <a:endParaRPr lang="en-GB" altLang="en-US" b="1" dirty="0">
              <a:latin typeface="+mj-lt"/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6E83D9-FE73-19E4-E05B-55D0DCBFC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AF65B56-72C7-A92C-9A08-9A977626A25F}"/>
              </a:ext>
            </a:extLst>
          </p:cNvPr>
          <p:cNvSpPr txBox="1">
            <a:spLocks/>
          </p:cNvSpPr>
          <p:nvPr/>
        </p:nvSpPr>
        <p:spPr>
          <a:xfrm>
            <a:off x="0" y="10307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400" b="1" dirty="0"/>
              <a:t>Curriculum Vitae: format and style features</a:t>
            </a:r>
            <a:endParaRPr lang="en-GB" sz="3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557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4D4EB55-7D87-4F8B-350A-63A66375F7DB}"/>
              </a:ext>
            </a:extLst>
          </p:cNvPr>
          <p:cNvSpPr/>
          <p:nvPr/>
        </p:nvSpPr>
        <p:spPr>
          <a:xfrm>
            <a:off x="0" y="0"/>
            <a:ext cx="9144000" cy="695739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A18D5-8B6D-4C59-A47F-B70E676F5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CV Presentation and Formatting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DD81E-247A-4CC4-A6B3-6FA866C32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712968" cy="568863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en-GB" sz="2000" b="1" dirty="0">
                <a:solidFill>
                  <a:srgbClr val="0070C0"/>
                </a:solidFill>
              </a:rPr>
              <a:t>Avoid spelling mistakes</a:t>
            </a:r>
            <a:r>
              <a:rPr lang="en-GB" sz="2000" dirty="0"/>
              <a:t>!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/>
              <a:t>Ensure its </a:t>
            </a:r>
            <a:r>
              <a:rPr lang="en-GB" sz="2000" b="1" dirty="0">
                <a:solidFill>
                  <a:srgbClr val="0070C0"/>
                </a:solidFill>
              </a:rPr>
              <a:t>no longer than two pages</a:t>
            </a:r>
          </a:p>
          <a:p>
            <a:pPr>
              <a:spcBef>
                <a:spcPts val="0"/>
              </a:spcBef>
            </a:pPr>
            <a:endParaRPr lang="en-GB" sz="2000" b="1" dirty="0"/>
          </a:p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en-GB" sz="2000" b="1" dirty="0">
                <a:solidFill>
                  <a:srgbClr val="0070C0"/>
                </a:solidFill>
              </a:rPr>
              <a:t>Use bold, </a:t>
            </a:r>
            <a:r>
              <a:rPr lang="en-GB" sz="2000" b="1" i="1" dirty="0">
                <a:solidFill>
                  <a:srgbClr val="0070C0"/>
                </a:solidFill>
              </a:rPr>
              <a:t>italics</a:t>
            </a:r>
            <a:r>
              <a:rPr lang="en-GB" sz="2000" b="1" dirty="0">
                <a:solidFill>
                  <a:srgbClr val="0070C0"/>
                </a:solidFill>
              </a:rPr>
              <a:t>, or </a:t>
            </a:r>
            <a:r>
              <a:rPr lang="en-GB" sz="2000" b="1" u="sng" dirty="0">
                <a:solidFill>
                  <a:srgbClr val="0070C0"/>
                </a:solidFill>
              </a:rPr>
              <a:t>underlining</a:t>
            </a:r>
            <a:r>
              <a:rPr lang="en-GB" sz="2000" b="1" dirty="0">
                <a:solidFill>
                  <a:srgbClr val="0070C0"/>
                </a:solidFill>
              </a:rPr>
              <a:t> </a:t>
            </a:r>
            <a:r>
              <a:rPr lang="en-GB" sz="2000" dirty="0"/>
              <a:t>to ensure keywords in your CV stand out!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en-GB" sz="2000" b="1" dirty="0">
                <a:solidFill>
                  <a:srgbClr val="0070C0"/>
                </a:solidFill>
              </a:rPr>
              <a:t>Use bullet points </a:t>
            </a:r>
            <a:r>
              <a:rPr lang="en-GB" sz="2000" dirty="0"/>
              <a:t>to provide key information rather than full sentences</a:t>
            </a:r>
          </a:p>
          <a:p>
            <a:pPr>
              <a:spcBef>
                <a:spcPts val="0"/>
              </a:spcBef>
            </a:pPr>
            <a:endParaRPr lang="en-GB" sz="2000" dirty="0">
              <a:solidFill>
                <a:srgbClr val="0070C0"/>
              </a:solidFill>
            </a:endParaRPr>
          </a:p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en-GB" sz="2000" b="1" dirty="0">
                <a:solidFill>
                  <a:srgbClr val="0070C0"/>
                </a:solidFill>
              </a:rPr>
              <a:t>Avoid colour coding </a:t>
            </a:r>
            <a:r>
              <a:rPr lang="en-GB" sz="2000" dirty="0"/>
              <a:t>as your CV will usually be photocopied, so too many colours will become irrelevant 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en-GB" sz="2000" b="1" dirty="0">
                <a:solidFill>
                  <a:srgbClr val="0070C0"/>
                </a:solidFill>
              </a:rPr>
              <a:t>Avoid clutter </a:t>
            </a:r>
            <a:r>
              <a:rPr lang="en-GB" sz="2000" dirty="0"/>
              <a:t>– you do not need to make use of every bit of space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en-GB" sz="2000" b="1" dirty="0">
                <a:solidFill>
                  <a:srgbClr val="0070C0"/>
                </a:solidFill>
              </a:rPr>
              <a:t>Ensure consistency </a:t>
            </a:r>
            <a:r>
              <a:rPr lang="en-GB" sz="2000" dirty="0"/>
              <a:t>in terms of fonts, font sizes and organisation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/>
              <a:t>In summary, employers will usually look at many CVs at the same time. So, make sure your CV is easy to read and aesthetically appealing!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41D9C6-EE35-6584-B418-415A6515F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8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54009B6-500A-C418-A0C9-BE251CDF46D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8789"/>
            <a:ext cx="8229600" cy="748280"/>
          </a:xfrm>
        </p:spPr>
        <p:txBody>
          <a:bodyPr>
            <a:normAutofit/>
          </a:bodyPr>
          <a:lstStyle/>
          <a:p>
            <a:r>
              <a:rPr lang="en-GB" sz="4000" b="1" dirty="0"/>
              <a:t>Do not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496944" cy="5400600"/>
          </a:xfrm>
        </p:spPr>
        <p:txBody>
          <a:bodyPr>
            <a:normAutofit fontScale="77500" lnSpcReduction="20000"/>
          </a:bodyPr>
          <a:lstStyle/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FF0000"/>
              </a:buClr>
              <a:buFontTx/>
              <a:buChar char="x"/>
              <a:defRPr/>
            </a:pPr>
            <a:r>
              <a:rPr lang="en-GB" sz="2800" dirty="0"/>
              <a:t>… add a photograph of yourself - it is not needed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FF0000"/>
              </a:buClr>
              <a:buFontTx/>
              <a:buChar char="x"/>
              <a:defRPr/>
            </a:pPr>
            <a:endParaRPr lang="en-GB" sz="2800" dirty="0"/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FF0000"/>
              </a:buClr>
              <a:buFontTx/>
              <a:buChar char="x"/>
              <a:defRPr/>
            </a:pPr>
            <a:r>
              <a:rPr lang="en-GB" sz="2800" dirty="0"/>
              <a:t>… use odd-sized paper or loud colours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FF0000"/>
              </a:buClr>
              <a:buFontTx/>
              <a:buChar char="x"/>
              <a:defRPr/>
            </a:pPr>
            <a:endParaRPr lang="en-GB" sz="2800" dirty="0"/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FF0000"/>
              </a:buClr>
              <a:buFontTx/>
              <a:buChar char="x"/>
              <a:defRPr/>
            </a:pPr>
            <a:r>
              <a:rPr lang="en-GB" sz="2800" dirty="0"/>
              <a:t>… include information about your height, weight, date of birth, place of birth, marital status, ethnicity/race or health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FF0000"/>
              </a:buClr>
              <a:buFontTx/>
              <a:buChar char="x"/>
              <a:defRPr/>
            </a:pPr>
            <a:endParaRPr lang="en-GB" sz="2800" dirty="0"/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FF0000"/>
              </a:buClr>
              <a:buFontTx/>
              <a:buChar char="x"/>
              <a:defRPr/>
            </a:pPr>
            <a:r>
              <a:rPr lang="en-GB" sz="2800" dirty="0"/>
              <a:t>… include reasons for leaving your previous job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FF0000"/>
              </a:buClr>
              <a:buFontTx/>
              <a:buChar char="x"/>
              <a:defRPr/>
            </a:pPr>
            <a:endParaRPr lang="en-GB" sz="2800" dirty="0"/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FF0000"/>
              </a:buClr>
              <a:buFontTx/>
              <a:buChar char="x"/>
              <a:defRPr/>
            </a:pPr>
            <a:r>
              <a:rPr lang="en-GB" sz="2800" dirty="0"/>
              <a:t>… mention the names of former supervisors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FF0000"/>
              </a:buClr>
              <a:buFontTx/>
              <a:buChar char="x"/>
              <a:defRPr/>
            </a:pPr>
            <a:endParaRPr lang="en-GB" sz="2800" dirty="0"/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FF0000"/>
              </a:buClr>
              <a:buFontTx/>
              <a:buChar char="x"/>
              <a:defRPr/>
            </a:pPr>
            <a:r>
              <a:rPr lang="en-GB" sz="2800" dirty="0"/>
              <a:t>… state specific addresses or phone numbers of former employers, salary information or the title of “Curriculum Vitae” or “CV"</a:t>
            </a:r>
            <a:endParaRPr lang="en-US" sz="28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cs typeface="Tahoma"/>
            </a:endParaRPr>
          </a:p>
          <a:p>
            <a:pPr marL="0" lv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endParaRPr lang="en-US" sz="20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/>
              <a:cs typeface="Tahoma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96F9D9-9E0F-3EE3-B9C9-599BAF32C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51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C75A42F-C26F-494B-E33B-59F20BAE775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Some Observations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4176464"/>
          </a:xfrm>
        </p:spPr>
        <p:txBody>
          <a:bodyPr>
            <a:normAutofit/>
          </a:bodyPr>
          <a:lstStyle/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sz="2200" dirty="0">
                <a:cs typeface="Arial" charset="0"/>
              </a:rPr>
              <a:t>The jobsite Foosle.com carried out a survey of 500 employers. It found that </a:t>
            </a:r>
            <a:r>
              <a:rPr lang="en-GB" altLang="en-US" sz="2200" b="1" dirty="0">
                <a:cs typeface="Arial" charset="0"/>
              </a:rPr>
              <a:t>60% of these employers think CVs do not accurately represent people applying for jobs in their organisations</a:t>
            </a:r>
            <a:r>
              <a:rPr lang="en-GB" altLang="en-US" sz="2200" dirty="0">
                <a:cs typeface="Arial" charset="0"/>
              </a:rPr>
              <a:t>. </a:t>
            </a:r>
          </a:p>
          <a:p>
            <a:pPr marL="117475" indent="0">
              <a:spcBef>
                <a:spcPct val="0"/>
              </a:spcBef>
              <a:buNone/>
              <a:defRPr/>
            </a:pPr>
            <a:endParaRPr lang="en-GB" altLang="en-US" sz="2200" dirty="0">
              <a:cs typeface="Arial" charset="0"/>
            </a:endParaRPr>
          </a:p>
          <a:p>
            <a:pPr marL="117475" indent="0">
              <a:lnSpc>
                <a:spcPct val="150000"/>
              </a:lnSpc>
              <a:spcBef>
                <a:spcPct val="0"/>
              </a:spcBef>
              <a:buNone/>
              <a:defRPr/>
            </a:pPr>
            <a:endParaRPr lang="en-GB" altLang="en-US" sz="2200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sz="2200" dirty="0">
                <a:cs typeface="Arial" charset="0"/>
              </a:rPr>
              <a:t>Many candidates use buzzwords they think employers wish to hear. </a:t>
            </a:r>
            <a:r>
              <a:rPr lang="en-GB" altLang="en-US" sz="2200" b="1" dirty="0">
                <a:cs typeface="Arial" charset="0"/>
              </a:rPr>
              <a:t>‘Hard-working', 'team player' and 'motivated’ are the most over-used words on CVs</a:t>
            </a:r>
            <a:r>
              <a:rPr lang="en-GB" altLang="en-US" sz="2200" dirty="0">
                <a:cs typeface="Arial" charset="0"/>
              </a:rPr>
              <a:t>. Such buzzwords have become meaningless to employers as they do not help candidates stand out.</a:t>
            </a:r>
          </a:p>
          <a:p>
            <a:pPr marL="117475" indent="0" algn="r">
              <a:spcBef>
                <a:spcPct val="0"/>
              </a:spcBef>
              <a:buNone/>
              <a:defRPr/>
            </a:pPr>
            <a:endParaRPr lang="en-GB" altLang="en-US" sz="2200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sz="2200" dirty="0">
                <a:cs typeface="Arial" charset="0"/>
              </a:rPr>
              <a:t>                                                                          University of Kent (</a:t>
            </a:r>
            <a:r>
              <a:rPr lang="en-GB" altLang="en-US" sz="2200" dirty="0" err="1">
                <a:cs typeface="Arial" charset="0"/>
              </a:rPr>
              <a:t>n.d</a:t>
            </a:r>
            <a:r>
              <a:rPr lang="en-GB" altLang="en-US" sz="2200" dirty="0">
                <a:cs typeface="Arial" charset="0"/>
              </a:rPr>
              <a:t>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1657E-D314-94EC-23F0-8E4B7D389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AEE6A70-B30B-CEB8-BD21-47310CD3C7AB}"/>
              </a:ext>
            </a:extLst>
          </p:cNvPr>
          <p:cNvSpPr/>
          <p:nvPr/>
        </p:nvSpPr>
        <p:spPr>
          <a:xfrm>
            <a:off x="323528" y="2600908"/>
            <a:ext cx="3744416" cy="43204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GB" sz="1500" dirty="0"/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Why do you think this is the case?</a:t>
            </a:r>
          </a:p>
          <a:p>
            <a:pPr algn="ctr">
              <a:lnSpc>
                <a:spcPct val="150000"/>
              </a:lnSpc>
            </a:pPr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9DFCDDC-E7D9-4C43-D21E-628A996808B3}"/>
              </a:ext>
            </a:extLst>
          </p:cNvPr>
          <p:cNvSpPr/>
          <p:nvPr/>
        </p:nvSpPr>
        <p:spPr>
          <a:xfrm>
            <a:off x="323528" y="4725144"/>
            <a:ext cx="3744416" cy="43204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GB" sz="1500" dirty="0"/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What alternatives could be used?</a:t>
            </a:r>
          </a:p>
          <a:p>
            <a:pPr algn="ctr">
              <a:lnSpc>
                <a:spcPct val="150000"/>
              </a:lnSpc>
            </a:pP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77DEDC3-319E-34D1-6F97-0A1BFCF17957}"/>
              </a:ext>
            </a:extLst>
          </p:cNvPr>
          <p:cNvSpPr/>
          <p:nvPr/>
        </p:nvSpPr>
        <p:spPr>
          <a:xfrm>
            <a:off x="363579" y="5302350"/>
            <a:ext cx="4496453" cy="40457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Hardworking</a:t>
            </a:r>
            <a:r>
              <a:rPr lang="en-GB" dirty="0">
                <a:solidFill>
                  <a:schemeClr val="tx1"/>
                </a:solidFill>
              </a:rPr>
              <a:t>: diligent or industrious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A7E0D3-F4F1-C0D5-4401-DE9F311E0A36}"/>
              </a:ext>
            </a:extLst>
          </p:cNvPr>
          <p:cNvSpPr/>
          <p:nvPr/>
        </p:nvSpPr>
        <p:spPr>
          <a:xfrm>
            <a:off x="363579" y="5856620"/>
            <a:ext cx="4496453" cy="40457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Team player</a:t>
            </a:r>
            <a:r>
              <a:rPr lang="en-GB" dirty="0">
                <a:solidFill>
                  <a:schemeClr val="tx1"/>
                </a:solidFill>
              </a:rPr>
              <a:t>: collaborator or contributor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AF8422-E44E-E2BD-E184-660ED16E7A40}"/>
              </a:ext>
            </a:extLst>
          </p:cNvPr>
          <p:cNvSpPr/>
          <p:nvPr/>
        </p:nvSpPr>
        <p:spPr>
          <a:xfrm>
            <a:off x="363579" y="6407755"/>
            <a:ext cx="4496453" cy="40457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Motivated</a:t>
            </a:r>
            <a:r>
              <a:rPr lang="en-GB" dirty="0">
                <a:solidFill>
                  <a:schemeClr val="tx1"/>
                </a:solidFill>
              </a:rPr>
              <a:t>: determined, driven or diligent </a:t>
            </a:r>
          </a:p>
        </p:txBody>
      </p:sp>
    </p:spTree>
    <p:extLst>
      <p:ext uri="{BB962C8B-B14F-4D97-AF65-F5344CB8AC3E}">
        <p14:creationId xmlns:p14="http://schemas.microsoft.com/office/powerpoint/2010/main" val="1683214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4E7D0C-D29D-2501-118E-DFE2A53E212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4305"/>
            <a:ext cx="8229600" cy="904415"/>
          </a:xfrm>
        </p:spPr>
        <p:txBody>
          <a:bodyPr>
            <a:normAutofit/>
          </a:bodyPr>
          <a:lstStyle/>
          <a:p>
            <a:r>
              <a:rPr lang="en-GB" sz="4000" b="1" dirty="0"/>
              <a:t>CV Builder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516" y="1149467"/>
            <a:ext cx="8712968" cy="1143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dirty="0"/>
              <a:t>Go to the UWTSD career service website and find the CV template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hlinkClick r:id="rId3"/>
              </a:rPr>
              <a:t>University of Wales Trinity Saint David</a:t>
            </a: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F507AB-9052-59D4-2BF3-F11E5900C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A9203D3-85EE-1EA8-D065-D1D0150CD8B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420" r="1569" b="33621"/>
          <a:stretch>
            <a:fillRect/>
          </a:stretch>
        </p:blipFill>
        <p:spPr>
          <a:xfrm>
            <a:off x="71754" y="2533214"/>
            <a:ext cx="9000492" cy="3312368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D973ABC-2AC6-CA22-50DA-4C7AAF487AAD}"/>
              </a:ext>
            </a:extLst>
          </p:cNvPr>
          <p:cNvSpPr/>
          <p:nvPr/>
        </p:nvSpPr>
        <p:spPr>
          <a:xfrm>
            <a:off x="683568" y="4846692"/>
            <a:ext cx="1008112" cy="310499"/>
          </a:xfrm>
          <a:prstGeom prst="round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606079D-994F-F877-1FB8-6F3E9768C06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1" t="19761" r="585" b="22280"/>
          <a:stretch>
            <a:fillRect/>
          </a:stretch>
        </p:blipFill>
        <p:spPr>
          <a:xfrm>
            <a:off x="71754" y="2533213"/>
            <a:ext cx="9073007" cy="3312369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E766C41-5C93-F4EB-359F-00A85566ED9C}"/>
              </a:ext>
            </a:extLst>
          </p:cNvPr>
          <p:cNvSpPr/>
          <p:nvPr/>
        </p:nvSpPr>
        <p:spPr>
          <a:xfrm>
            <a:off x="2942040" y="4551197"/>
            <a:ext cx="1917991" cy="295496"/>
          </a:xfrm>
          <a:prstGeom prst="round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8E3C49E-C62E-8B14-AC40-705EED06CF89}"/>
              </a:ext>
            </a:extLst>
          </p:cNvPr>
          <p:cNvSpPr/>
          <p:nvPr/>
        </p:nvSpPr>
        <p:spPr>
          <a:xfrm>
            <a:off x="2942040" y="4966640"/>
            <a:ext cx="2062008" cy="295496"/>
          </a:xfrm>
          <a:prstGeom prst="round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080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4575E2-40E9-0227-E907-43B627D49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9A166A-6FAD-BD9A-BAF7-BD0D466429E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1A8015-4536-5470-5012-ED21A1D83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204" y="4305"/>
            <a:ext cx="8229600" cy="904415"/>
          </a:xfrm>
        </p:spPr>
        <p:txBody>
          <a:bodyPr>
            <a:normAutofit/>
          </a:bodyPr>
          <a:lstStyle/>
          <a:p>
            <a:r>
              <a:rPr lang="en-GB" sz="4000" b="1" dirty="0"/>
              <a:t>CV Builder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7E61E-4439-473A-3284-F5FC16334B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052736"/>
            <a:ext cx="8928484" cy="1447651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200" dirty="0"/>
              <a:t>Locate the </a:t>
            </a:r>
            <a:r>
              <a:rPr lang="en-GB" sz="2200" b="1" dirty="0"/>
              <a:t>CV template </a:t>
            </a:r>
            <a:r>
              <a:rPr lang="en-GB" sz="2200" dirty="0"/>
              <a:t>via the UWTSD career service website. Begin populating the document with information that will promote your personal brand.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F403E7-6D81-22B7-9AE9-36368BFDF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F2F7-C8EC-0B92-688E-B5BE30C44CD3}"/>
              </a:ext>
            </a:extLst>
          </p:cNvPr>
          <p:cNvSpPr txBox="1"/>
          <p:nvPr/>
        </p:nvSpPr>
        <p:spPr>
          <a:xfrm>
            <a:off x="827584" y="6340979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hlinkClick r:id="rId3"/>
              </a:rPr>
              <a:t>https://uwtsd.careercentre.me/CV-Builder?missionActionId=61639</a:t>
            </a:r>
            <a:r>
              <a:rPr lang="en-GB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4A0297-2E8C-790F-E191-FC19935DD6D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775" t="26056" r="15350" b="14725"/>
          <a:stretch>
            <a:fillRect/>
          </a:stretch>
        </p:blipFill>
        <p:spPr>
          <a:xfrm>
            <a:off x="1259632" y="2636912"/>
            <a:ext cx="6480720" cy="338437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4015315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5882A5D-4407-5764-EBF4-E2A91FB5E64A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465ACD-7F1C-547B-B707-2774EFBA1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634082"/>
          </a:xfrm>
        </p:spPr>
        <p:txBody>
          <a:bodyPr/>
          <a:lstStyle/>
          <a:p>
            <a:r>
              <a:rPr lang="en-GB" sz="3000" dirty="0"/>
              <a:t>Which regular jobs are these fancy titles referring to?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EA098-2CCF-DB4B-9115-2D7BF783A1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4186808" cy="3989040"/>
          </a:xfrm>
          <a:ln>
            <a:noFill/>
          </a:ln>
        </p:spPr>
        <p:txBody>
          <a:bodyPr/>
          <a:lstStyle/>
          <a:p>
            <a:pPr marL="0" indent="0" algn="r">
              <a:spcBef>
                <a:spcPts val="0"/>
              </a:spcBef>
              <a:buNone/>
            </a:pPr>
            <a:r>
              <a:rPr lang="en-GB" dirty="0"/>
              <a:t>First Impressions Officer </a:t>
            </a:r>
          </a:p>
          <a:p>
            <a:pPr marL="0" indent="0" algn="r">
              <a:spcBef>
                <a:spcPts val="0"/>
              </a:spcBef>
              <a:buNone/>
            </a:pPr>
            <a:endParaRPr lang="en-GB" dirty="0"/>
          </a:p>
          <a:p>
            <a:pPr marL="0" indent="0" algn="r">
              <a:spcBef>
                <a:spcPts val="0"/>
              </a:spcBef>
              <a:buNone/>
            </a:pPr>
            <a:r>
              <a:rPr lang="en-GB" dirty="0"/>
              <a:t>Flavour Mixologist</a:t>
            </a:r>
          </a:p>
          <a:p>
            <a:pPr marL="0" indent="0" algn="r">
              <a:spcBef>
                <a:spcPts val="0"/>
              </a:spcBef>
              <a:buNone/>
            </a:pPr>
            <a:endParaRPr lang="en-GB" dirty="0"/>
          </a:p>
          <a:p>
            <a:pPr marL="0" indent="0" algn="r">
              <a:spcBef>
                <a:spcPts val="0"/>
              </a:spcBef>
              <a:buNone/>
            </a:pPr>
            <a:r>
              <a:rPr lang="en-GB" dirty="0"/>
              <a:t>Chief of Chatting </a:t>
            </a:r>
          </a:p>
          <a:p>
            <a:pPr marL="0" indent="0" algn="r">
              <a:spcBef>
                <a:spcPts val="0"/>
              </a:spcBef>
              <a:buNone/>
            </a:pPr>
            <a:endParaRPr lang="en-GB" dirty="0"/>
          </a:p>
          <a:p>
            <a:pPr marL="0" indent="0" algn="r">
              <a:spcBef>
                <a:spcPts val="0"/>
              </a:spcBef>
              <a:buNone/>
            </a:pPr>
            <a:r>
              <a:rPr lang="en-GB" dirty="0"/>
              <a:t>Potion Master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617CAA-6131-2B5C-10B8-27288DBBE6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51702" y="1600201"/>
            <a:ext cx="3840778" cy="3989040"/>
          </a:xfrm>
          <a:ln>
            <a:noFill/>
          </a:ln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dirty="0"/>
              <a:t>Receptionist 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Chef 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Call Centre Manager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Pharmacist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6BFB9B-5C73-1EDC-8F89-8F41506388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37</a:t>
            </a:fld>
            <a:endParaRPr lang="en-GB" altLang="en-US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3746CE94-D4C1-0C93-7A2D-2157C901B1DE}"/>
              </a:ext>
            </a:extLst>
          </p:cNvPr>
          <p:cNvSpPr/>
          <p:nvPr/>
        </p:nvSpPr>
        <p:spPr>
          <a:xfrm>
            <a:off x="4458817" y="1722265"/>
            <a:ext cx="432048" cy="288032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7A0957DE-674B-6D19-A72B-DB08B914CBA7}"/>
              </a:ext>
            </a:extLst>
          </p:cNvPr>
          <p:cNvSpPr/>
          <p:nvPr/>
        </p:nvSpPr>
        <p:spPr>
          <a:xfrm>
            <a:off x="4456983" y="2611636"/>
            <a:ext cx="432048" cy="288032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1D160FFA-032B-5FD2-257D-4C58F6DB9B69}"/>
              </a:ext>
            </a:extLst>
          </p:cNvPr>
          <p:cNvSpPr/>
          <p:nvPr/>
        </p:nvSpPr>
        <p:spPr>
          <a:xfrm>
            <a:off x="4458817" y="3447133"/>
            <a:ext cx="432048" cy="288032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2D55E22F-D162-9426-AB8A-8D330AFCC79C}"/>
              </a:ext>
            </a:extLst>
          </p:cNvPr>
          <p:cNvSpPr/>
          <p:nvPr/>
        </p:nvSpPr>
        <p:spPr>
          <a:xfrm>
            <a:off x="4456983" y="4282630"/>
            <a:ext cx="432048" cy="288032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D0445C8-202E-7E50-5F1B-78EE976B8E12}"/>
              </a:ext>
            </a:extLst>
          </p:cNvPr>
          <p:cNvSpPr/>
          <p:nvPr/>
        </p:nvSpPr>
        <p:spPr>
          <a:xfrm>
            <a:off x="2478596" y="5246534"/>
            <a:ext cx="4186808" cy="117171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GB" sz="1500" dirty="0"/>
          </a:p>
          <a:p>
            <a:pPr>
              <a:lnSpc>
                <a:spcPct val="200000"/>
              </a:lnSpc>
            </a:pPr>
            <a:r>
              <a:rPr lang="en-GB" sz="2200" dirty="0">
                <a:solidFill>
                  <a:schemeClr val="tx1"/>
                </a:solidFill>
              </a:rPr>
              <a:t>Do pay attention to job titles when scoping opportunities.  </a:t>
            </a:r>
          </a:p>
          <a:p>
            <a:pPr algn="ctr"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0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A3EF0C-A8A4-85A1-9623-2750D124B3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5888AA7-3512-A277-8527-AD3F9BB0189F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Cover letter writing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373216-AA82-D1A3-AA03-7B7B51912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1866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F143F-C4A5-4E81-B12E-4E3070B1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is a Cover Letter?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2AD14-EB3F-4FA8-8B6E-B63647C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632848" cy="3052935"/>
          </a:xfrm>
        </p:spPr>
        <p:txBody>
          <a:bodyPr/>
          <a:lstStyle/>
          <a:p>
            <a:pPr marL="0" indent="0">
              <a:lnSpc>
                <a:spcPct val="200000"/>
              </a:lnSpc>
              <a:buNone/>
            </a:pPr>
            <a:r>
              <a:rPr lang="en-GB" sz="2500" dirty="0"/>
              <a:t>“A covering letter is </a:t>
            </a:r>
            <a:r>
              <a:rPr lang="en-GB" sz="2500" b="1" dirty="0">
                <a:solidFill>
                  <a:srgbClr val="00B0F0"/>
                </a:solidFill>
              </a:rPr>
              <a:t>a professional business letter </a:t>
            </a:r>
            <a:r>
              <a:rPr lang="en-GB" sz="2500" dirty="0"/>
              <a:t>which </a:t>
            </a:r>
            <a:r>
              <a:rPr lang="en-GB" sz="2500" b="1" dirty="0">
                <a:solidFill>
                  <a:srgbClr val="00B0F0"/>
                </a:solidFill>
              </a:rPr>
              <a:t>provides an employer with an introduction </a:t>
            </a:r>
            <a:r>
              <a:rPr lang="en-GB" sz="2500" dirty="0"/>
              <a:t>to an accompanying CV” </a:t>
            </a:r>
            <a:r>
              <a:rPr lang="en-GB" sz="2500" i="1" dirty="0"/>
              <a:t>   </a:t>
            </a:r>
            <a:r>
              <a:rPr lang="en-GB" sz="2500" dirty="0"/>
              <a:t>(Morgan, 2017, p.339)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ED82D2-6BBB-22A4-E783-C9F7D0451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718FFF-F036-48FD-AD4D-91D0A9D93109}" type="datetime1">
              <a:rPr lang="en-GB" altLang="en-US" smtClean="0"/>
              <a:t>17/10/2026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1BF99-EBC5-B577-B480-14AA1EBB9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746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A74CC2B-EC0F-686C-3D81-7E7F3F1EE2B6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9002B-D25F-74CE-1648-6225F12A9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4E7E612-04AD-2EBF-FFFD-111F637833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6995525"/>
              </p:ext>
            </p:extLst>
          </p:nvPr>
        </p:nvGraphicFramePr>
        <p:xfrm>
          <a:off x="179512" y="618259"/>
          <a:ext cx="8784976" cy="57773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5576">
                  <a:extLst>
                    <a:ext uri="{9D8B030D-6E8A-4147-A177-3AD203B41FA5}">
                      <a16:colId xmlns:a16="http://schemas.microsoft.com/office/drawing/2014/main" val="1891465076"/>
                    </a:ext>
                  </a:extLst>
                </a:gridCol>
                <a:gridCol w="4429400">
                  <a:extLst>
                    <a:ext uri="{9D8B030D-6E8A-4147-A177-3AD203B41FA5}">
                      <a16:colId xmlns:a16="http://schemas.microsoft.com/office/drawing/2014/main" val="301932588"/>
                    </a:ext>
                  </a:extLst>
                </a:gridCol>
              </a:tblGrid>
              <a:tr h="104011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Curriculum Vitae</a:t>
                      </a:r>
                    </a:p>
                    <a:p>
                      <a:pPr algn="ctr"/>
                      <a:endParaRPr lang="en-GB" sz="1500" b="0" dirty="0"/>
                    </a:p>
                    <a:p>
                      <a:pPr algn="ctr"/>
                      <a:r>
                        <a:rPr lang="en-GB" sz="1500" b="0" dirty="0"/>
                        <a:t>(The bones)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Cover Letter </a:t>
                      </a:r>
                    </a:p>
                    <a:p>
                      <a:pPr algn="ctr"/>
                      <a:endParaRPr lang="en-GB" sz="1500" b="0" dirty="0"/>
                    </a:p>
                    <a:p>
                      <a:pPr algn="ctr"/>
                      <a:r>
                        <a:rPr lang="en-GB" sz="1500" b="0" dirty="0"/>
                        <a:t>(The muscle and linkage)</a:t>
                      </a:r>
                    </a:p>
                    <a:p>
                      <a:pPr algn="ctr"/>
                      <a:endParaRPr lang="en-GB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6046865"/>
                  </a:ext>
                </a:extLst>
              </a:tr>
              <a:tr h="1054115">
                <a:tc>
                  <a:txBody>
                    <a:bodyPr/>
                    <a:lstStyle/>
                    <a:p>
                      <a:pPr eaLnBrk="1" hangingPunct="1">
                        <a:lnSpc>
                          <a:spcPct val="150000"/>
                        </a:lnSpc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  <a:cs typeface="Arial" panose="020B0604020202020204" pitchFamily="34" charset="0"/>
                        </a:rPr>
                        <a:t>Longer document (two pages)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5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dirty="0">
                          <a:solidFill>
                            <a:schemeClr val="tx1"/>
                          </a:solidFill>
                          <a:latin typeface="+mn-lt"/>
                          <a:cs typeface="Arial" panose="020B0604020202020204" pitchFamily="34" charset="0"/>
                        </a:rPr>
                        <a:t>Shorter document (one page – around four paragraphs)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5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9822518"/>
                  </a:ext>
                </a:extLst>
              </a:tr>
              <a:tr h="10808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+mn-lt"/>
                        </a:rPr>
                        <a:t>Produced in a note style as </a:t>
                      </a:r>
                      <a:r>
                        <a:rPr lang="en-GB" altLang="en-US" sz="2000" dirty="0">
                          <a:latin typeface="+mn-lt"/>
                          <a:cs typeface="Arial" panose="020B0604020202020204" pitchFamily="34" charset="0"/>
                        </a:rPr>
                        <a:t>bullet points </a:t>
                      </a:r>
                      <a:endParaRPr lang="en-GB" sz="20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5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+mn-lt"/>
                        </a:rPr>
                        <a:t>Produced as a piece of business writing, in paragraph format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5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215237"/>
                  </a:ext>
                </a:extLst>
              </a:tr>
              <a:tr h="10299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dirty="0">
                          <a:latin typeface="+mn-lt"/>
                          <a:cs typeface="Arial" panose="020B0604020202020204" pitchFamily="34" charset="0"/>
                        </a:rPr>
                        <a:t>Highlights specific skills, experiences and expertise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5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dirty="0">
                          <a:latin typeface="+mn-lt"/>
                          <a:cs typeface="Arial" panose="020B0604020202020204" pitchFamily="34" charset="0"/>
                        </a:rPr>
                        <a:t>Demonstrates suitability for the job being applied for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5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3278453"/>
                  </a:ext>
                </a:extLst>
              </a:tr>
              <a:tr h="145418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latin typeface="+mn-lt"/>
                        </a:rPr>
                        <a:t>Is factual and presented in a chronological order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5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latin typeface="+mn-lt"/>
                        </a:rPr>
                        <a:t>Is persuasive and focuses on specific points that align with the job requirements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5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3814992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96A40425-4E24-3819-8406-EAD3980B75F9}"/>
              </a:ext>
            </a:extLst>
          </p:cNvPr>
          <p:cNvSpPr/>
          <p:nvPr/>
        </p:nvSpPr>
        <p:spPr>
          <a:xfrm>
            <a:off x="251520" y="1822502"/>
            <a:ext cx="3960440" cy="936104"/>
          </a:xfrm>
          <a:prstGeom prst="rect">
            <a:avLst/>
          </a:prstGeom>
          <a:solidFill>
            <a:srgbClr val="D5E5FB"/>
          </a:solidFill>
          <a:ln>
            <a:solidFill>
              <a:srgbClr val="D5E5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0356C3-6F00-024D-5D4D-E276782302F9}"/>
              </a:ext>
            </a:extLst>
          </p:cNvPr>
          <p:cNvSpPr/>
          <p:nvPr/>
        </p:nvSpPr>
        <p:spPr>
          <a:xfrm>
            <a:off x="4608004" y="1832449"/>
            <a:ext cx="4078796" cy="936104"/>
          </a:xfrm>
          <a:prstGeom prst="rect">
            <a:avLst/>
          </a:prstGeom>
          <a:solidFill>
            <a:srgbClr val="D5E5FB"/>
          </a:solidFill>
          <a:ln>
            <a:solidFill>
              <a:srgbClr val="D5E5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C9C9AE-8CDC-C575-EAB0-1842BA74685C}"/>
              </a:ext>
            </a:extLst>
          </p:cNvPr>
          <p:cNvSpPr/>
          <p:nvPr/>
        </p:nvSpPr>
        <p:spPr>
          <a:xfrm>
            <a:off x="251520" y="2902622"/>
            <a:ext cx="4104456" cy="936104"/>
          </a:xfrm>
          <a:prstGeom prst="rect">
            <a:avLst/>
          </a:prstGeom>
          <a:solidFill>
            <a:srgbClr val="D5E5FB"/>
          </a:solidFill>
          <a:ln>
            <a:solidFill>
              <a:srgbClr val="D5E5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65112AE-5143-6B03-6BFD-91C40F9A0381}"/>
              </a:ext>
            </a:extLst>
          </p:cNvPr>
          <p:cNvSpPr/>
          <p:nvPr/>
        </p:nvSpPr>
        <p:spPr>
          <a:xfrm>
            <a:off x="4608004" y="2876573"/>
            <a:ext cx="3708412" cy="936104"/>
          </a:xfrm>
          <a:prstGeom prst="rect">
            <a:avLst/>
          </a:prstGeom>
          <a:solidFill>
            <a:srgbClr val="D5E5FB"/>
          </a:solidFill>
          <a:ln>
            <a:solidFill>
              <a:srgbClr val="D5E5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D3EBED-EBB1-02BE-E58A-25CAC0F7837B}"/>
              </a:ext>
            </a:extLst>
          </p:cNvPr>
          <p:cNvSpPr/>
          <p:nvPr/>
        </p:nvSpPr>
        <p:spPr>
          <a:xfrm>
            <a:off x="251520" y="3982742"/>
            <a:ext cx="4104456" cy="864096"/>
          </a:xfrm>
          <a:prstGeom prst="rect">
            <a:avLst/>
          </a:prstGeom>
          <a:solidFill>
            <a:srgbClr val="D5E5FB"/>
          </a:solidFill>
          <a:ln>
            <a:solidFill>
              <a:srgbClr val="D5E5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4A9A177-1C95-7436-B233-3FF0FF804D89}"/>
              </a:ext>
            </a:extLst>
          </p:cNvPr>
          <p:cNvSpPr/>
          <p:nvPr/>
        </p:nvSpPr>
        <p:spPr>
          <a:xfrm>
            <a:off x="4572000" y="3982742"/>
            <a:ext cx="4032448" cy="864096"/>
          </a:xfrm>
          <a:prstGeom prst="rect">
            <a:avLst/>
          </a:prstGeom>
          <a:solidFill>
            <a:srgbClr val="D5E5FB"/>
          </a:solidFill>
          <a:ln>
            <a:solidFill>
              <a:srgbClr val="D5E5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E7E360-DECD-5712-9938-BA7DFFD9566F}"/>
              </a:ext>
            </a:extLst>
          </p:cNvPr>
          <p:cNvSpPr/>
          <p:nvPr/>
        </p:nvSpPr>
        <p:spPr>
          <a:xfrm>
            <a:off x="251520" y="5062862"/>
            <a:ext cx="3528392" cy="1224135"/>
          </a:xfrm>
          <a:prstGeom prst="rect">
            <a:avLst/>
          </a:prstGeom>
          <a:solidFill>
            <a:srgbClr val="D5E5FB"/>
          </a:solidFill>
          <a:ln>
            <a:solidFill>
              <a:srgbClr val="D5E5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2B32C1-B2BE-EDEB-A333-1F62CEBF9E85}"/>
              </a:ext>
            </a:extLst>
          </p:cNvPr>
          <p:cNvSpPr/>
          <p:nvPr/>
        </p:nvSpPr>
        <p:spPr>
          <a:xfrm>
            <a:off x="4608004" y="5076441"/>
            <a:ext cx="4078796" cy="1224135"/>
          </a:xfrm>
          <a:prstGeom prst="rect">
            <a:avLst/>
          </a:prstGeom>
          <a:solidFill>
            <a:srgbClr val="D5E5FB"/>
          </a:solidFill>
          <a:ln>
            <a:solidFill>
              <a:srgbClr val="D5E5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148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9942E8-1826-67CE-8814-9B97A3E1D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0A90-DE63-3685-9058-7649CF0F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114"/>
            <a:ext cx="8229600" cy="825598"/>
          </a:xfrm>
        </p:spPr>
        <p:txBody>
          <a:bodyPr>
            <a:normAutofit/>
          </a:bodyPr>
          <a:lstStyle/>
          <a:p>
            <a:r>
              <a:rPr lang="en-GB" sz="4000" b="1" dirty="0"/>
              <a:t>Structuring a Cover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68802-A1BC-6021-9B23-495C30D1B9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936" y="1059781"/>
            <a:ext cx="8229600" cy="3917032"/>
          </a:xfrm>
        </p:spPr>
        <p:txBody>
          <a:bodyPr/>
          <a:lstStyle/>
          <a:p>
            <a:pPr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 startAt="9"/>
            </a:pPr>
            <a:endParaRPr lang="en-GB" sz="18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Font typeface="+mj-lt"/>
              <a:buAutoNum type="arabicPeriod" startAt="9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2B890-DCED-6F0D-FBCF-D23D70291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2BE291-9000-4F5D-B103-34DD9EDE3819}" type="datetime1">
              <a:rPr lang="en-GB" altLang="en-US" smtClean="0"/>
              <a:t>17/10/2026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B27FBC-32AA-E9A9-F06D-E458CB9BB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41</a:t>
            </a:fld>
            <a:endParaRPr lang="en-GB" alt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981CDC-D779-5F6E-D6DD-5BF30FC40C82}"/>
              </a:ext>
            </a:extLst>
          </p:cNvPr>
          <p:cNvSpPr/>
          <p:nvPr/>
        </p:nvSpPr>
        <p:spPr>
          <a:xfrm>
            <a:off x="821300" y="2260942"/>
            <a:ext cx="7848872" cy="5760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solidFill>
                  <a:schemeClr val="tx1"/>
                </a:solidFill>
              </a:rPr>
              <a:t>B) Introduce yourself and say which</a:t>
            </a:r>
            <a:r>
              <a:rPr lang="en-GB" sz="1800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position you are applying for.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A45B79-93AB-9DAA-7CF4-A397A69C7299}"/>
              </a:ext>
            </a:extLst>
          </p:cNvPr>
          <p:cNvSpPr/>
          <p:nvPr/>
        </p:nvSpPr>
        <p:spPr>
          <a:xfrm>
            <a:off x="827386" y="3261089"/>
            <a:ext cx="7848872" cy="72008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C)</a:t>
            </a:r>
            <a:r>
              <a:rPr lang="en-GB" sz="1800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Show why this job role appeals to you. Ensure you have done your research beforehand.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471909A-09DD-4513-F7FE-995CF207526B}"/>
              </a:ext>
            </a:extLst>
          </p:cNvPr>
          <p:cNvSpPr/>
          <p:nvPr/>
        </p:nvSpPr>
        <p:spPr>
          <a:xfrm>
            <a:off x="827386" y="1260795"/>
            <a:ext cx="7848872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A) </a:t>
            </a:r>
            <a:r>
              <a:rPr lang="en-GB" sz="1800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Match your profile to the requirements listed for this role. Refer to your work experience and skills  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7999B2-CAA1-7768-B3BD-7A130DF53185}"/>
              </a:ext>
            </a:extLst>
          </p:cNvPr>
          <p:cNvSpPr/>
          <p:nvPr/>
        </p:nvSpPr>
        <p:spPr>
          <a:xfrm>
            <a:off x="827386" y="4391042"/>
            <a:ext cx="7848872" cy="7200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D) </a:t>
            </a:r>
            <a:r>
              <a:rPr lang="en-GB" sz="1800" kern="1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State</a:t>
            </a:r>
            <a:r>
              <a:rPr lang="en-GB" sz="18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your phone number and email so that they can contact you. </a:t>
            </a:r>
            <a:r>
              <a:rPr lang="en-GB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Thank them for </a:t>
            </a:r>
            <a:r>
              <a:rPr lang="en-GB" sz="18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their time and consideration.</a:t>
            </a:r>
            <a:endParaRPr lang="en-GB" sz="1800" kern="100" dirty="0">
              <a:solidFill>
                <a:schemeClr val="tx1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C0782C4-95B2-365E-509E-58705571AEEC}"/>
              </a:ext>
            </a:extLst>
          </p:cNvPr>
          <p:cNvSpPr/>
          <p:nvPr/>
        </p:nvSpPr>
        <p:spPr>
          <a:xfrm>
            <a:off x="313444" y="1335234"/>
            <a:ext cx="360040" cy="427186"/>
          </a:xfrm>
          <a:prstGeom prst="ellipse">
            <a:avLst/>
          </a:prstGeom>
          <a:solidFill>
            <a:srgbClr val="00206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3495EEA-CEA1-2758-5A61-A8AAFD71D590}"/>
              </a:ext>
            </a:extLst>
          </p:cNvPr>
          <p:cNvSpPr/>
          <p:nvPr/>
        </p:nvSpPr>
        <p:spPr>
          <a:xfrm>
            <a:off x="313444" y="2373900"/>
            <a:ext cx="360040" cy="427186"/>
          </a:xfrm>
          <a:prstGeom prst="ellipse">
            <a:avLst/>
          </a:prstGeom>
          <a:solidFill>
            <a:srgbClr val="00206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10EDFB7-0EE3-9F63-2793-30FBDCD47A8F}"/>
              </a:ext>
            </a:extLst>
          </p:cNvPr>
          <p:cNvSpPr/>
          <p:nvPr/>
        </p:nvSpPr>
        <p:spPr>
          <a:xfrm>
            <a:off x="313444" y="3395638"/>
            <a:ext cx="360040" cy="427186"/>
          </a:xfrm>
          <a:prstGeom prst="ellipse">
            <a:avLst/>
          </a:prstGeom>
          <a:solidFill>
            <a:srgbClr val="00206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8269B7C-1E81-06D8-DD8C-472207A5125A}"/>
              </a:ext>
            </a:extLst>
          </p:cNvPr>
          <p:cNvSpPr/>
          <p:nvPr/>
        </p:nvSpPr>
        <p:spPr>
          <a:xfrm>
            <a:off x="313444" y="4532945"/>
            <a:ext cx="360040" cy="427186"/>
          </a:xfrm>
          <a:prstGeom prst="ellipse">
            <a:avLst/>
          </a:prstGeom>
          <a:solidFill>
            <a:srgbClr val="00206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03844C-3EC5-B3E2-0EBD-48A4D084BB05}"/>
              </a:ext>
            </a:extLst>
          </p:cNvPr>
          <p:cNvSpPr txBox="1"/>
          <p:nvPr/>
        </p:nvSpPr>
        <p:spPr>
          <a:xfrm>
            <a:off x="2405476" y="5240489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Place these four stages in the correct order</a:t>
            </a:r>
          </a:p>
        </p:txBody>
      </p:sp>
    </p:spTree>
    <p:extLst>
      <p:ext uri="{BB962C8B-B14F-4D97-AF65-F5344CB8AC3E}">
        <p14:creationId xmlns:p14="http://schemas.microsoft.com/office/powerpoint/2010/main" val="2829994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18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cs typeface="Arial" panose="020B0604020202020204" pitchFamily="34" charset="0"/>
              </a:rPr>
              <a:t>Structuring a Cover Letter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4320480"/>
          </a:xfrm>
        </p:spPr>
        <p:txBody>
          <a:bodyPr>
            <a:normAutofit fontScale="92500" lnSpcReduction="10000"/>
          </a:bodyPr>
          <a:lstStyle/>
          <a:p>
            <a:pPr marL="457200" indent="-457200" eaLnBrk="1" hangingPunct="1">
              <a:lnSpc>
                <a:spcPct val="150000"/>
              </a:lnSpc>
            </a:pPr>
            <a:r>
              <a:rPr lang="en-GB" altLang="en-US" sz="2400" dirty="0">
                <a:latin typeface="Verdana" panose="020B0604030504040204" pitchFamily="34" charset="0"/>
              </a:rPr>
              <a:t>Your name and address</a:t>
            </a:r>
          </a:p>
          <a:p>
            <a:pPr marL="457200" indent="-457200" eaLnBrk="1" hangingPunct="1">
              <a:lnSpc>
                <a:spcPct val="150000"/>
              </a:lnSpc>
            </a:pPr>
            <a:r>
              <a:rPr lang="en-GB" altLang="en-US" sz="2400" dirty="0">
                <a:latin typeface="Verdana" panose="020B0604030504040204" pitchFamily="34" charset="0"/>
              </a:rPr>
              <a:t>Contact person’s name and the address of their company</a:t>
            </a:r>
          </a:p>
          <a:p>
            <a:pPr marL="457200" indent="-457200" eaLnBrk="1" hangingPunct="1">
              <a:lnSpc>
                <a:spcPct val="150000"/>
              </a:lnSpc>
            </a:pPr>
            <a:r>
              <a:rPr lang="en-GB" altLang="en-US" sz="2400" dirty="0">
                <a:latin typeface="Verdana" panose="020B0604030504040204" pitchFamily="34" charset="0"/>
              </a:rPr>
              <a:t>Date</a:t>
            </a:r>
          </a:p>
          <a:p>
            <a:pPr marL="457200" indent="-457200" eaLnBrk="1" hangingPunct="1">
              <a:lnSpc>
                <a:spcPct val="150000"/>
              </a:lnSpc>
            </a:pPr>
            <a:r>
              <a:rPr lang="en-GB" altLang="en-US" sz="2400" dirty="0">
                <a:latin typeface="Verdana" panose="020B0604030504040204" pitchFamily="34" charset="0"/>
              </a:rPr>
              <a:t>Subject heading</a:t>
            </a:r>
          </a:p>
          <a:p>
            <a:pPr marL="457200" indent="-457200" eaLnBrk="1" hangingPunct="1">
              <a:lnSpc>
                <a:spcPct val="150000"/>
              </a:lnSpc>
            </a:pPr>
            <a:r>
              <a:rPr lang="en-GB" altLang="en-US" sz="2400" dirty="0">
                <a:latin typeface="Verdana" panose="020B0604030504040204" pitchFamily="34" charset="0"/>
              </a:rPr>
              <a:t>Introduction</a:t>
            </a:r>
          </a:p>
          <a:p>
            <a:pPr marL="457200" indent="-457200" eaLnBrk="1" hangingPunct="1">
              <a:lnSpc>
                <a:spcPct val="150000"/>
              </a:lnSpc>
            </a:pPr>
            <a:r>
              <a:rPr lang="en-GB" altLang="en-US" sz="2400" dirty="0">
                <a:latin typeface="Verdana" panose="020B0604030504040204" pitchFamily="34" charset="0"/>
              </a:rPr>
              <a:t>Arguments</a:t>
            </a:r>
          </a:p>
          <a:p>
            <a:pPr marL="457200" indent="-457200" eaLnBrk="1" hangingPunct="1">
              <a:lnSpc>
                <a:spcPct val="150000"/>
              </a:lnSpc>
            </a:pPr>
            <a:r>
              <a:rPr lang="en-GB" altLang="en-US" sz="2400" dirty="0">
                <a:latin typeface="Verdana" panose="020B0604030504040204" pitchFamily="34" charset="0"/>
              </a:rPr>
              <a:t>Sign off</a:t>
            </a:r>
          </a:p>
          <a:p>
            <a:pPr marL="457200" indent="-457200" eaLnBrk="1" hangingPunct="1">
              <a:lnSpc>
                <a:spcPct val="150000"/>
              </a:lnSpc>
            </a:pPr>
            <a:r>
              <a:rPr lang="en-GB" altLang="en-US" sz="2400" dirty="0">
                <a:latin typeface="Verdana" panose="020B0604030504040204" pitchFamily="34" charset="0"/>
              </a:rPr>
              <a:t>Signature</a:t>
            </a:r>
          </a:p>
          <a:p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42</a:t>
            </a:fld>
            <a:endParaRPr lang="en-GB" alt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BB699A2-3647-D33A-EE8B-BA8248C4EBA7}"/>
              </a:ext>
            </a:extLst>
          </p:cNvPr>
          <p:cNvSpPr/>
          <p:nvPr/>
        </p:nvSpPr>
        <p:spPr>
          <a:xfrm>
            <a:off x="4644008" y="3284984"/>
            <a:ext cx="4392488" cy="2169367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GB" sz="1500" dirty="0"/>
          </a:p>
          <a:p>
            <a:r>
              <a:rPr lang="en-GB" dirty="0">
                <a:solidFill>
                  <a:schemeClr val="tx1"/>
                </a:solidFill>
              </a:rPr>
              <a:t>Do you have experience of writing a cover letter? If so, did you incorporate all these elements?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Did you use an existing template to help you structure your letter? Would you recommend this option?</a:t>
            </a:r>
          </a:p>
          <a:p>
            <a:pPr algn="ctr"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288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4847991-653F-2F5C-36D4-EAE2A1AA959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08504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Cover Letter Writing - Preparation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507288" cy="523669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b="1" dirty="0"/>
              <a:t>Find out the name of the company contact you will be writing to </a:t>
            </a:r>
            <a:r>
              <a:rPr lang="en-GB" sz="2200" dirty="0"/>
              <a:t>(if you do not already know). You can look through the company’s website or LinkedIn profile, or give them a call to find out the name of the hiring manager and their address</a:t>
            </a:r>
          </a:p>
          <a:p>
            <a:pPr marL="0" indent="0" fontAlgn="base">
              <a:spcBef>
                <a:spcPts val="0"/>
              </a:spcBef>
              <a:buNone/>
            </a:pPr>
            <a:endParaRPr lang="en-GB" sz="2200" dirty="0"/>
          </a:p>
          <a:p>
            <a:pPr marL="0" indent="0" fontAlgn="base">
              <a:spcBef>
                <a:spcPts val="0"/>
              </a:spcBef>
              <a:buNone/>
            </a:pPr>
            <a:r>
              <a:rPr lang="en-GB" sz="2200" b="1" dirty="0"/>
              <a:t>Once you know their name, you will address them officially</a:t>
            </a:r>
            <a:r>
              <a:rPr lang="en-GB" sz="2200" dirty="0"/>
              <a:t>: </a:t>
            </a:r>
            <a:r>
              <a:rPr lang="en-US" sz="2200" dirty="0"/>
              <a:t>​</a:t>
            </a:r>
          </a:p>
          <a:p>
            <a:pPr>
              <a:spcBef>
                <a:spcPts val="0"/>
              </a:spcBef>
              <a:buNone/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b="1" dirty="0">
                <a:solidFill>
                  <a:srgbClr val="00B0F0"/>
                </a:solidFill>
              </a:rPr>
              <a:t>Dear Mr</a:t>
            </a:r>
            <a:r>
              <a:rPr lang="en-GB" sz="2200" dirty="0">
                <a:solidFill>
                  <a:srgbClr val="00B0F0"/>
                </a:solidFill>
              </a:rPr>
              <a:t>. Brown,</a:t>
            </a:r>
          </a:p>
          <a:p>
            <a:pPr>
              <a:spcBef>
                <a:spcPts val="0"/>
              </a:spcBef>
            </a:pPr>
            <a:r>
              <a:rPr lang="en-GB" sz="2200" b="1" dirty="0">
                <a:solidFill>
                  <a:srgbClr val="00B0F0"/>
                </a:solidFill>
              </a:rPr>
              <a:t>Dear Ms</a:t>
            </a:r>
            <a:r>
              <a:rPr lang="en-GB" sz="2200" dirty="0">
                <a:solidFill>
                  <a:srgbClr val="00B0F0"/>
                </a:solidFill>
              </a:rPr>
              <a:t>. Jones,</a:t>
            </a:r>
          </a:p>
          <a:p>
            <a:pPr>
              <a:spcBef>
                <a:spcPts val="0"/>
              </a:spcBef>
              <a:buNone/>
            </a:pPr>
            <a:endParaRPr lang="en-GB" sz="2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200" b="1" dirty="0"/>
              <a:t>If you do not know the person’s name, you should use a more generic method: 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b="1" dirty="0"/>
          </a:p>
          <a:p>
            <a:pPr>
              <a:spcBef>
                <a:spcPts val="0"/>
              </a:spcBef>
            </a:pPr>
            <a:r>
              <a:rPr lang="en-GB" sz="2200" b="1" dirty="0">
                <a:solidFill>
                  <a:srgbClr val="00B0F0"/>
                </a:solidFill>
              </a:rPr>
              <a:t>Dear Sir/Madam </a:t>
            </a:r>
            <a:r>
              <a:rPr lang="en-GB" sz="2200" dirty="0"/>
              <a:t>or</a:t>
            </a:r>
            <a:r>
              <a:rPr lang="en-GB" sz="2200" dirty="0">
                <a:solidFill>
                  <a:srgbClr val="00B0F0"/>
                </a:solidFill>
              </a:rPr>
              <a:t> </a:t>
            </a:r>
            <a:r>
              <a:rPr lang="en-GB" sz="2200" b="1" dirty="0">
                <a:solidFill>
                  <a:srgbClr val="00B0F0"/>
                </a:solidFill>
              </a:rPr>
              <a:t>Dear Hiring Manager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865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68"/>
            <a:ext cx="8229600" cy="1143000"/>
          </a:xfrm>
        </p:spPr>
        <p:txBody>
          <a:bodyPr/>
          <a:lstStyle/>
          <a:p>
            <a:r>
              <a:rPr lang="en-GB" b="1" dirty="0"/>
              <a:t>Introduction – 1</a:t>
            </a:r>
            <a:r>
              <a:rPr lang="en-GB" b="1" baseline="30000" dirty="0"/>
              <a:t>st</a:t>
            </a:r>
            <a:r>
              <a:rPr lang="en-GB" b="1" dirty="0"/>
              <a:t>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60000"/>
              </a:lnSpc>
              <a:buNone/>
            </a:pPr>
            <a:r>
              <a:rPr lang="en-GB" sz="2400" b="1" dirty="0"/>
              <a:t>Begin by telling the employer:</a:t>
            </a:r>
          </a:p>
          <a:p>
            <a:pPr>
              <a:lnSpc>
                <a:spcPct val="160000"/>
              </a:lnSpc>
            </a:pPr>
            <a:r>
              <a:rPr lang="en-GB" sz="2400" dirty="0"/>
              <a:t> </a:t>
            </a:r>
            <a:r>
              <a:rPr lang="en-GB" sz="2400" b="1" dirty="0">
                <a:solidFill>
                  <a:srgbClr val="00B0F0"/>
                </a:solidFill>
              </a:rPr>
              <a:t>the position you are applying for </a:t>
            </a:r>
          </a:p>
          <a:p>
            <a:pPr>
              <a:lnSpc>
                <a:spcPct val="160000"/>
              </a:lnSpc>
            </a:pPr>
            <a:r>
              <a:rPr lang="en-GB" sz="2400" dirty="0"/>
              <a:t> </a:t>
            </a:r>
            <a:r>
              <a:rPr lang="en-GB" sz="2400" b="1" dirty="0">
                <a:solidFill>
                  <a:srgbClr val="00B0F0"/>
                </a:solidFill>
              </a:rPr>
              <a:t>how you learned about the opportunity</a:t>
            </a:r>
          </a:p>
          <a:p>
            <a:endParaRPr lang="en-GB" sz="2400" b="1" dirty="0"/>
          </a:p>
          <a:p>
            <a:pPr>
              <a:lnSpc>
                <a:spcPct val="150000"/>
              </a:lnSpc>
              <a:buNone/>
            </a:pPr>
            <a:r>
              <a:rPr lang="en-US" sz="2400" b="1" dirty="0"/>
              <a:t>Example: 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/>
              <a:t>	I wish to apply for the role of IT Manager, currently being advertised on the Indeed website. Please, find enclosed my CV for your consideration.</a:t>
            </a:r>
            <a:endParaRPr lang="en-GB" sz="1800" dirty="0"/>
          </a:p>
          <a:p>
            <a:endParaRPr lang="en-GB" sz="1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44</a:t>
            </a:fld>
            <a:endParaRPr lang="en-GB" alt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D90526B-BDDC-03D9-2970-A817AFA7DE98}"/>
              </a:ext>
            </a:extLst>
          </p:cNvPr>
          <p:cNvSpPr/>
          <p:nvPr/>
        </p:nvSpPr>
        <p:spPr>
          <a:xfrm>
            <a:off x="395536" y="3573016"/>
            <a:ext cx="8229600" cy="1800200"/>
          </a:xfrm>
          <a:prstGeom prst="roundRect">
            <a:avLst/>
          </a:prstGeom>
          <a:noFill/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8269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200" b="1" dirty="0"/>
              <a:t>The rest of this paragraph should briefly present …</a:t>
            </a:r>
          </a:p>
          <a:p>
            <a:r>
              <a:rPr lang="en-GB" sz="2200" b="1" dirty="0">
                <a:solidFill>
                  <a:srgbClr val="00B0F0"/>
                </a:solidFill>
              </a:rPr>
              <a:t>basic information about yourself:  </a:t>
            </a:r>
          </a:p>
          <a:p>
            <a:pPr lvl="1"/>
            <a:r>
              <a:rPr lang="en-GB" sz="2200" dirty="0"/>
              <a:t>your degree</a:t>
            </a:r>
          </a:p>
          <a:p>
            <a:pPr lvl="1"/>
            <a:r>
              <a:rPr lang="en-GB" sz="2200" dirty="0"/>
              <a:t>your area of study/expertise</a:t>
            </a:r>
          </a:p>
          <a:p>
            <a:endParaRPr lang="en-GB" sz="2200" dirty="0"/>
          </a:p>
          <a:p>
            <a:r>
              <a:rPr lang="en-GB" sz="2200" b="1" dirty="0">
                <a:solidFill>
                  <a:srgbClr val="00B0F0"/>
                </a:solidFill>
              </a:rPr>
              <a:t>a statement of intent</a:t>
            </a:r>
          </a:p>
          <a:p>
            <a:endParaRPr lang="en-GB" sz="1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45</a:t>
            </a:fld>
            <a:endParaRPr lang="en-GB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A882228-8883-1A93-CD9E-F25E2B754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1143000"/>
          </a:xfrm>
        </p:spPr>
        <p:txBody>
          <a:bodyPr/>
          <a:lstStyle/>
          <a:p>
            <a:r>
              <a:rPr lang="en-GB" b="1" dirty="0"/>
              <a:t>Introduction – 1</a:t>
            </a:r>
            <a:r>
              <a:rPr lang="en-GB" b="1" baseline="30000" dirty="0"/>
              <a:t>st</a:t>
            </a:r>
            <a:r>
              <a:rPr lang="en-GB" b="1" dirty="0"/>
              <a:t> paragraph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315322F-67ED-252B-724F-A926CB688C5F}"/>
              </a:ext>
            </a:extLst>
          </p:cNvPr>
          <p:cNvSpPr/>
          <p:nvPr/>
        </p:nvSpPr>
        <p:spPr>
          <a:xfrm>
            <a:off x="827584" y="4210665"/>
            <a:ext cx="7406480" cy="1080120"/>
          </a:xfrm>
          <a:prstGeom prst="roundRect">
            <a:avLst/>
          </a:prstGeom>
          <a:noFill/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2100" dirty="0">
                <a:solidFill>
                  <a:schemeClr val="tx1"/>
                </a:solidFill>
              </a:rPr>
              <a:t>Example: </a:t>
            </a:r>
          </a:p>
          <a:p>
            <a:pPr>
              <a:lnSpc>
                <a:spcPct val="150000"/>
              </a:lnSpc>
            </a:pPr>
            <a:r>
              <a:rPr lang="en-GB" sz="2100" dirty="0">
                <a:solidFill>
                  <a:schemeClr val="tx1"/>
                </a:solidFill>
              </a:rPr>
              <a:t>I will set out below why I am the right candidate for this role. </a:t>
            </a:r>
          </a:p>
        </p:txBody>
      </p:sp>
    </p:spTree>
    <p:extLst>
      <p:ext uri="{BB962C8B-B14F-4D97-AF65-F5344CB8AC3E}">
        <p14:creationId xmlns:p14="http://schemas.microsoft.com/office/powerpoint/2010/main" val="2214031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3600" b="1" dirty="0"/>
              <a:t>The Big Pitch – 2</a:t>
            </a:r>
            <a:r>
              <a:rPr lang="en-GB" sz="3600" b="1" baseline="30000" dirty="0"/>
              <a:t>nd</a:t>
            </a:r>
            <a:r>
              <a:rPr lang="en-GB" sz="3600" b="1" dirty="0"/>
              <a:t>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Specify how you meet the company’s needs in terms of: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F0"/>
                </a:solidFill>
              </a:rPr>
              <a:t>your job experiences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F0"/>
                </a:solidFill>
              </a:rPr>
              <a:t>your skills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F0"/>
                </a:solidFill>
              </a:rPr>
              <a:t>your expertise </a:t>
            </a:r>
            <a:endParaRPr lang="en-GB" sz="2400" dirty="0"/>
          </a:p>
          <a:p>
            <a:endParaRPr lang="en-GB" sz="2400" b="1" dirty="0"/>
          </a:p>
          <a:p>
            <a:r>
              <a:rPr lang="en-GB" sz="2400" b="1" dirty="0"/>
              <a:t>Incorporate keywords and phrases from the job description</a:t>
            </a:r>
          </a:p>
          <a:p>
            <a:endParaRPr lang="en-GB" sz="2400" dirty="0"/>
          </a:p>
          <a:p>
            <a:r>
              <a:rPr lang="en-GB" sz="2400" dirty="0"/>
              <a:t>Use the </a:t>
            </a:r>
            <a:r>
              <a:rPr lang="en-GB" sz="2400" b="1" dirty="0"/>
              <a:t>STAR</a:t>
            </a:r>
            <a:r>
              <a:rPr lang="en-GB" sz="2400" dirty="0"/>
              <a:t> </a:t>
            </a:r>
            <a:r>
              <a:rPr lang="en-GB" sz="2400" b="1" dirty="0"/>
              <a:t>method</a:t>
            </a:r>
            <a:r>
              <a:rPr lang="en-GB" sz="2400" dirty="0"/>
              <a:t> (Situation, Task, Action, Result) to help you produce complete statements 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012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47</a:t>
            </a:fld>
            <a:endParaRPr lang="en-GB" alt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8BC5EBF-9C90-4723-E325-B6709D16A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3600" b="1" dirty="0"/>
              <a:t>The Big Pitch – 2</a:t>
            </a:r>
            <a:r>
              <a:rPr lang="en-GB" sz="3600" b="1" baseline="30000" dirty="0"/>
              <a:t>nd</a:t>
            </a:r>
            <a:r>
              <a:rPr lang="en-GB" sz="3600" b="1" dirty="0"/>
              <a:t> paragraph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CC6547-186C-7BC0-BB46-61A13CB5A9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27" t="35757" r="38187" b="22281"/>
          <a:stretch>
            <a:fillRect/>
          </a:stretch>
        </p:blipFill>
        <p:spPr>
          <a:xfrm>
            <a:off x="313563" y="2339898"/>
            <a:ext cx="6490221" cy="3325405"/>
          </a:xfrm>
          <a:prstGeom prst="rect">
            <a:avLst/>
          </a:prstGeom>
          <a:ln>
            <a:solidFill>
              <a:srgbClr val="173AFF"/>
            </a:solidFill>
          </a:ln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E8D0E46-D02A-7C5F-85F1-41974BCB108E}"/>
              </a:ext>
            </a:extLst>
          </p:cNvPr>
          <p:cNvSpPr/>
          <p:nvPr/>
        </p:nvSpPr>
        <p:spPr>
          <a:xfrm>
            <a:off x="6948264" y="4653136"/>
            <a:ext cx="2083429" cy="914222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STAR method | National Careers Service</a:t>
            </a:r>
            <a:endParaRPr lang="en-GB" sz="1400" dirty="0">
              <a:solidFill>
                <a:schemeClr val="tx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D00DAD0-5409-8187-031C-52AB57CF87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27" t="21020" r="38187" b="69060"/>
          <a:stretch>
            <a:fillRect/>
          </a:stretch>
        </p:blipFill>
        <p:spPr>
          <a:xfrm>
            <a:off x="323528" y="1355695"/>
            <a:ext cx="6490221" cy="786140"/>
          </a:xfrm>
          <a:prstGeom prst="rect">
            <a:avLst/>
          </a:prstGeom>
          <a:ln>
            <a:solidFill>
              <a:srgbClr val="173AFF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322A6A9-943D-3589-F4D8-5F694EB929E3}"/>
              </a:ext>
            </a:extLst>
          </p:cNvPr>
          <p:cNvSpPr/>
          <p:nvPr/>
        </p:nvSpPr>
        <p:spPr>
          <a:xfrm>
            <a:off x="6813749" y="2492896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S: what happened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5F06A3F-F650-F959-B2A6-0DC812F100A6}"/>
              </a:ext>
            </a:extLst>
          </p:cNvPr>
          <p:cNvSpPr/>
          <p:nvPr/>
        </p:nvSpPr>
        <p:spPr>
          <a:xfrm>
            <a:off x="6813749" y="3027473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T: what I needed to do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2D2B4C-455D-5C2F-2C20-7F9EEA915350}"/>
              </a:ext>
            </a:extLst>
          </p:cNvPr>
          <p:cNvSpPr/>
          <p:nvPr/>
        </p:nvSpPr>
        <p:spPr>
          <a:xfrm>
            <a:off x="6813748" y="3562050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A: What I did do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952DD0-C541-6D60-515A-31D89450D9D5}"/>
              </a:ext>
            </a:extLst>
          </p:cNvPr>
          <p:cNvSpPr/>
          <p:nvPr/>
        </p:nvSpPr>
        <p:spPr>
          <a:xfrm>
            <a:off x="6813749" y="4096627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R: the outcome/impact</a:t>
            </a:r>
          </a:p>
        </p:txBody>
      </p:sp>
    </p:spTree>
    <p:extLst>
      <p:ext uri="{BB962C8B-B14F-4D97-AF65-F5344CB8AC3E}">
        <p14:creationId xmlns:p14="http://schemas.microsoft.com/office/powerpoint/2010/main" val="130742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972E4D-0D17-6659-C744-395C81A661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2EE39E-0BCE-58CE-D40B-219C8123B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48</a:t>
            </a:fld>
            <a:endParaRPr lang="en-GB" alt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89B891E-5751-BC4D-B60F-AA6601423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3600" b="1" dirty="0"/>
              <a:t>The Big Pitch – 2</a:t>
            </a:r>
            <a:r>
              <a:rPr lang="en-GB" sz="3600" b="1" baseline="30000" dirty="0"/>
              <a:t>nd</a:t>
            </a:r>
            <a:r>
              <a:rPr lang="en-GB" sz="3600" b="1" dirty="0"/>
              <a:t> paragraph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6E8853-1B53-0DE3-2E09-C4509A26C4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25" t="28580" r="38187" b="28580"/>
          <a:stretch>
            <a:fillRect/>
          </a:stretch>
        </p:blipFill>
        <p:spPr>
          <a:xfrm>
            <a:off x="179512" y="2196649"/>
            <a:ext cx="6490475" cy="3394984"/>
          </a:xfrm>
          <a:prstGeom prst="rect">
            <a:avLst/>
          </a:prstGeom>
          <a:ln>
            <a:solidFill>
              <a:srgbClr val="173AFF"/>
            </a:solidFill>
          </a:ln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FBA785C-D496-2BAC-6495-EEF9FF05439C}"/>
              </a:ext>
            </a:extLst>
          </p:cNvPr>
          <p:cNvSpPr/>
          <p:nvPr/>
        </p:nvSpPr>
        <p:spPr>
          <a:xfrm>
            <a:off x="6948264" y="4653136"/>
            <a:ext cx="2083429" cy="914222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STAR method | National Careers Service</a:t>
            </a:r>
            <a:endParaRPr lang="en-GB" sz="1400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784FF6-2D85-B314-4E79-6F9943F309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25" t="14721" r="38187" b="75199"/>
          <a:stretch>
            <a:fillRect/>
          </a:stretch>
        </p:blipFill>
        <p:spPr>
          <a:xfrm>
            <a:off x="179512" y="1237707"/>
            <a:ext cx="6490475" cy="798820"/>
          </a:xfrm>
          <a:prstGeom prst="rect">
            <a:avLst/>
          </a:prstGeom>
          <a:ln>
            <a:solidFill>
              <a:srgbClr val="173AFF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76E7C56-8502-0BEB-339F-70A2DF133169}"/>
              </a:ext>
            </a:extLst>
          </p:cNvPr>
          <p:cNvSpPr/>
          <p:nvPr/>
        </p:nvSpPr>
        <p:spPr>
          <a:xfrm>
            <a:off x="6813749" y="2492896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S: what happened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E0011CF-31A6-2963-65AB-F74B784EE653}"/>
              </a:ext>
            </a:extLst>
          </p:cNvPr>
          <p:cNvSpPr/>
          <p:nvPr/>
        </p:nvSpPr>
        <p:spPr>
          <a:xfrm>
            <a:off x="6813749" y="3027473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T: what I needed to do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ECEDA2-39B6-E976-4191-DF78FAEBEB26}"/>
              </a:ext>
            </a:extLst>
          </p:cNvPr>
          <p:cNvSpPr/>
          <p:nvPr/>
        </p:nvSpPr>
        <p:spPr>
          <a:xfrm>
            <a:off x="6813748" y="3562050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A: What I did do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B9254D-FF3C-DA2D-4ED2-FBF1294A92B5}"/>
              </a:ext>
            </a:extLst>
          </p:cNvPr>
          <p:cNvSpPr/>
          <p:nvPr/>
        </p:nvSpPr>
        <p:spPr>
          <a:xfrm>
            <a:off x="6813749" y="4096627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R: the outcome/impact</a:t>
            </a:r>
          </a:p>
        </p:txBody>
      </p:sp>
    </p:spTree>
    <p:extLst>
      <p:ext uri="{BB962C8B-B14F-4D97-AF65-F5344CB8AC3E}">
        <p14:creationId xmlns:p14="http://schemas.microsoft.com/office/powerpoint/2010/main" val="315740629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D234E0-E26B-22E6-A0C7-532813D95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CA154A-1AEB-4B7D-5AAA-29C510E41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49</a:t>
            </a:fld>
            <a:endParaRPr lang="en-GB" alt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3DB13E4-442E-FA6A-1C5A-FC82326ED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3600" b="1" dirty="0"/>
              <a:t>The Big Pitch – 2</a:t>
            </a:r>
            <a:r>
              <a:rPr lang="en-GB" sz="3600" b="1" baseline="30000" dirty="0"/>
              <a:t>nd</a:t>
            </a:r>
            <a:r>
              <a:rPr lang="en-GB" sz="3600" b="1" dirty="0"/>
              <a:t> paragraph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69E10B4-26F5-E20C-A57C-DEE4ABAA8419}"/>
              </a:ext>
            </a:extLst>
          </p:cNvPr>
          <p:cNvSpPr/>
          <p:nvPr/>
        </p:nvSpPr>
        <p:spPr>
          <a:xfrm>
            <a:off x="6948264" y="4653136"/>
            <a:ext cx="2083429" cy="914222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STAR method | National Careers Service</a:t>
            </a:r>
            <a:endParaRPr lang="en-GB" sz="1400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5CE380-20DD-F329-42B5-27FE47C656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51" t="30298" r="36613" b="15981"/>
          <a:stretch>
            <a:fillRect/>
          </a:stretch>
        </p:blipFill>
        <p:spPr>
          <a:xfrm>
            <a:off x="179512" y="2204864"/>
            <a:ext cx="6889631" cy="4257282"/>
          </a:xfrm>
          <a:prstGeom prst="rect">
            <a:avLst/>
          </a:prstGeom>
          <a:ln>
            <a:solidFill>
              <a:srgbClr val="173AFF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81B7662-CDC5-7C33-5D07-6DBCBEC7497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51" t="12583" r="36613" b="78677"/>
          <a:stretch>
            <a:fillRect/>
          </a:stretch>
        </p:blipFill>
        <p:spPr>
          <a:xfrm>
            <a:off x="179512" y="1376232"/>
            <a:ext cx="6889631" cy="692628"/>
          </a:xfrm>
          <a:prstGeom prst="rect">
            <a:avLst/>
          </a:prstGeom>
          <a:ln>
            <a:solidFill>
              <a:srgbClr val="173AFF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BEBFB67-BFF5-D913-015C-5B041692038B}"/>
              </a:ext>
            </a:extLst>
          </p:cNvPr>
          <p:cNvSpPr/>
          <p:nvPr/>
        </p:nvSpPr>
        <p:spPr>
          <a:xfrm>
            <a:off x="6813749" y="2492896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S: what happened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4C7DF9-7B85-4C8F-379E-CA59C7EE71C2}"/>
              </a:ext>
            </a:extLst>
          </p:cNvPr>
          <p:cNvSpPr/>
          <p:nvPr/>
        </p:nvSpPr>
        <p:spPr>
          <a:xfrm>
            <a:off x="6813749" y="3027473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T: what I needed to do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848D3CC-08E4-D7C1-ABEC-F48EF2EB79E4}"/>
              </a:ext>
            </a:extLst>
          </p:cNvPr>
          <p:cNvSpPr/>
          <p:nvPr/>
        </p:nvSpPr>
        <p:spPr>
          <a:xfrm>
            <a:off x="6813748" y="3562050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A: What I did do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FC9211B-17B3-0F6F-68F4-592DE514B701}"/>
              </a:ext>
            </a:extLst>
          </p:cNvPr>
          <p:cNvSpPr/>
          <p:nvPr/>
        </p:nvSpPr>
        <p:spPr>
          <a:xfrm>
            <a:off x="6813749" y="4096627"/>
            <a:ext cx="2330251" cy="43754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R: the outcome/impact</a:t>
            </a:r>
          </a:p>
        </p:txBody>
      </p:sp>
    </p:spTree>
    <p:extLst>
      <p:ext uri="{BB962C8B-B14F-4D97-AF65-F5344CB8AC3E}">
        <p14:creationId xmlns:p14="http://schemas.microsoft.com/office/powerpoint/2010/main" val="310926258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/>
              <a:t>Professional Alignment – 3</a:t>
            </a:r>
            <a:r>
              <a:rPr lang="en-GB" sz="3200" b="1" baseline="30000" dirty="0"/>
              <a:t>rd</a:t>
            </a:r>
            <a:r>
              <a:rPr lang="en-GB" sz="3200" b="1" dirty="0"/>
              <a:t>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9203"/>
            <a:ext cx="8435280" cy="409959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Research the company to understand what it is doing (and why) as well as the current state of their industry. You can then </a:t>
            </a:r>
            <a:r>
              <a:rPr lang="en-GB" sz="2200" b="1" dirty="0"/>
              <a:t>demonstrate your understanding of its present position and future direction.</a:t>
            </a:r>
          </a:p>
          <a:p>
            <a:pPr>
              <a:lnSpc>
                <a:spcPct val="150000"/>
              </a:lnSpc>
              <a:buNone/>
            </a:pPr>
            <a:endParaRPr lang="en-GB" sz="2200" dirty="0"/>
          </a:p>
          <a:p>
            <a:pPr>
              <a:lnSpc>
                <a:spcPct val="150000"/>
              </a:lnSpc>
              <a:buNone/>
            </a:pP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sz="2200" b="1" dirty="0"/>
              <a:t>Explain how you can fit into this schema</a:t>
            </a:r>
            <a:r>
              <a:rPr lang="en-GB" sz="2200" dirty="0"/>
              <a:t>, and help push the company forwards and towards achieving its goals</a:t>
            </a:r>
          </a:p>
          <a:p>
            <a:endParaRPr lang="en-GB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50</a:t>
            </a:fld>
            <a:endParaRPr lang="en-GB" alt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3BEE368-5D4D-2882-A0CA-1B5C9DFAD838}"/>
              </a:ext>
            </a:extLst>
          </p:cNvPr>
          <p:cNvSpPr/>
          <p:nvPr/>
        </p:nvSpPr>
        <p:spPr>
          <a:xfrm>
            <a:off x="2597370" y="3645024"/>
            <a:ext cx="1917270" cy="6190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500" dirty="0">
                <a:solidFill>
                  <a:schemeClr val="tx1"/>
                </a:solidFill>
              </a:rPr>
              <a:t>Their objectives?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0972B88-B7A9-74C5-3427-6B19BA0CB1BC}"/>
              </a:ext>
            </a:extLst>
          </p:cNvPr>
          <p:cNvSpPr/>
          <p:nvPr/>
        </p:nvSpPr>
        <p:spPr>
          <a:xfrm>
            <a:off x="4786290" y="3645024"/>
            <a:ext cx="1917270" cy="6190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500" dirty="0">
                <a:solidFill>
                  <a:schemeClr val="tx1"/>
                </a:solidFill>
              </a:rPr>
              <a:t>Their current projects?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DECB03E-9EB4-71B3-09DE-4544F8441B3B}"/>
              </a:ext>
            </a:extLst>
          </p:cNvPr>
          <p:cNvSpPr/>
          <p:nvPr/>
        </p:nvSpPr>
        <p:spPr>
          <a:xfrm>
            <a:off x="6975210" y="3645024"/>
            <a:ext cx="1917270" cy="6190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500" dirty="0">
                <a:solidFill>
                  <a:schemeClr val="tx1"/>
                </a:solidFill>
              </a:rPr>
              <a:t>Their intended projects?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57F61F-8CF6-F893-6B09-34C020D3F7D1}"/>
              </a:ext>
            </a:extLst>
          </p:cNvPr>
          <p:cNvSpPr/>
          <p:nvPr/>
        </p:nvSpPr>
        <p:spPr>
          <a:xfrm>
            <a:off x="408450" y="3645024"/>
            <a:ext cx="1917270" cy="6190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500" dirty="0">
                <a:solidFill>
                  <a:schemeClr val="tx1"/>
                </a:solidFill>
              </a:rPr>
              <a:t>Their achievements?</a:t>
            </a:r>
          </a:p>
        </p:txBody>
      </p:sp>
    </p:spTree>
    <p:extLst>
      <p:ext uri="{BB962C8B-B14F-4D97-AF65-F5344CB8AC3E}">
        <p14:creationId xmlns:p14="http://schemas.microsoft.com/office/powerpoint/2010/main" val="76343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2A9657C-9D85-A940-3839-1BC8A3EC8A41}"/>
              </a:ext>
            </a:extLst>
          </p:cNvPr>
          <p:cNvSpPr/>
          <p:nvPr/>
        </p:nvSpPr>
        <p:spPr>
          <a:xfrm>
            <a:off x="0" y="0"/>
            <a:ext cx="9138798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1F1C6E-2576-2941-70CA-154DCCF57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51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FE7E39-1EA0-DBC8-4051-67690C7BEE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460" r="1564" b="41180"/>
          <a:stretch>
            <a:fillRect/>
          </a:stretch>
        </p:blipFill>
        <p:spPr>
          <a:xfrm>
            <a:off x="95107" y="765133"/>
            <a:ext cx="9001000" cy="2592290"/>
          </a:xfrm>
          <a:prstGeom prst="rect">
            <a:avLst/>
          </a:prstGeom>
          <a:ln w="9525">
            <a:solidFill>
              <a:srgbClr val="173AFF"/>
            </a:solidFill>
          </a:ln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D8B8CD36-0519-96F1-D6F2-44693C549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Example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4A07389-6295-8C65-35AC-74F43115A1EB}"/>
              </a:ext>
            </a:extLst>
          </p:cNvPr>
          <p:cNvSpPr/>
          <p:nvPr/>
        </p:nvSpPr>
        <p:spPr>
          <a:xfrm>
            <a:off x="7812360" y="1053165"/>
            <a:ext cx="576064" cy="288032"/>
          </a:xfrm>
          <a:prstGeom prst="round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8586CA5-CBD0-94AA-5CAB-2E52225EBFEE}"/>
              </a:ext>
            </a:extLst>
          </p:cNvPr>
          <p:cNvSpPr/>
          <p:nvPr/>
        </p:nvSpPr>
        <p:spPr>
          <a:xfrm>
            <a:off x="1619672" y="1601997"/>
            <a:ext cx="1152128" cy="306135"/>
          </a:xfrm>
          <a:prstGeom prst="round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36767F9-F054-B2CB-970B-EA3FE8F2ED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26" t="36769" r="34250" b="8420"/>
          <a:stretch>
            <a:fillRect/>
          </a:stretch>
        </p:blipFill>
        <p:spPr>
          <a:xfrm>
            <a:off x="4376700" y="3443605"/>
            <a:ext cx="4762098" cy="3341278"/>
          </a:xfrm>
          <a:prstGeom prst="rect">
            <a:avLst/>
          </a:prstGeom>
          <a:ln>
            <a:solidFill>
              <a:srgbClr val="173AFF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274EF76-A2C9-F45A-ED7D-1AD971953A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369" t="31100" r="38169" b="39920"/>
          <a:stretch>
            <a:fillRect/>
          </a:stretch>
        </p:blipFill>
        <p:spPr>
          <a:xfrm>
            <a:off x="67723" y="3743987"/>
            <a:ext cx="4248472" cy="1656184"/>
          </a:xfrm>
          <a:prstGeom prst="rect">
            <a:avLst/>
          </a:prstGeom>
          <a:ln>
            <a:solidFill>
              <a:srgbClr val="173AFF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88A03EE-24A8-90A6-F26B-F13D15E5A3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26" t="29683" r="72836" b="67320"/>
          <a:stretch>
            <a:fillRect/>
          </a:stretch>
        </p:blipFill>
        <p:spPr>
          <a:xfrm>
            <a:off x="4497110" y="3573876"/>
            <a:ext cx="936104" cy="171352"/>
          </a:xfrm>
          <a:prstGeom prst="rect">
            <a:avLst/>
          </a:prstGeom>
        </p:spPr>
      </p:pic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44DA850C-542B-3168-7215-FD60D33279B8}"/>
              </a:ext>
            </a:extLst>
          </p:cNvPr>
          <p:cNvSpPr/>
          <p:nvPr/>
        </p:nvSpPr>
        <p:spPr>
          <a:xfrm>
            <a:off x="179512" y="3865591"/>
            <a:ext cx="936104" cy="211481"/>
          </a:xfrm>
          <a:prstGeom prst="roundRect">
            <a:avLst>
              <a:gd name="adj" fmla="val 41076"/>
            </a:avLst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E1963F31-34C0-7617-DEF3-1CF802571F3F}"/>
              </a:ext>
            </a:extLst>
          </p:cNvPr>
          <p:cNvSpPr/>
          <p:nvPr/>
        </p:nvSpPr>
        <p:spPr>
          <a:xfrm>
            <a:off x="4497110" y="3572635"/>
            <a:ext cx="996610" cy="171352"/>
          </a:xfrm>
          <a:prstGeom prst="round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58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9" grpId="0" animBg="1"/>
      <p:bldP spid="20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200" b="1" dirty="0"/>
              <a:t>Example:</a:t>
            </a:r>
            <a:br>
              <a:rPr lang="en-US" sz="2200" dirty="0"/>
            </a:br>
            <a:r>
              <a:rPr lang="en-US" sz="2200" dirty="0"/>
              <a:t>In my current role as Senior Marketing Executive at Software Company X Ltd, I have been responsible for increasing incoming client enquiries for our B2B product lines by 156% in under 12 months. This approach has helped the business increase its revenue by 55% year-on-year. Likewise, I am confident in my ability to support your objectives for achieving growth in the next year. …</a:t>
            </a:r>
            <a:endParaRPr lang="en-GB" sz="2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52</a:t>
            </a:fld>
            <a:endParaRPr lang="en-GB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E2CFBBC-DDCF-B8B8-A32B-EFAF85538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/>
              <a:t>Professional Alignment – 3</a:t>
            </a:r>
            <a:r>
              <a:rPr lang="en-GB" sz="3200" b="1" baseline="30000" dirty="0"/>
              <a:t>rd</a:t>
            </a:r>
            <a:r>
              <a:rPr lang="en-GB" sz="3200" b="1" dirty="0"/>
              <a:t> paragraph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3561C9E-1D61-C8B1-667C-864D7ADDB034}"/>
              </a:ext>
            </a:extLst>
          </p:cNvPr>
          <p:cNvSpPr/>
          <p:nvPr/>
        </p:nvSpPr>
        <p:spPr>
          <a:xfrm>
            <a:off x="251520" y="1417638"/>
            <a:ext cx="8435280" cy="4171602"/>
          </a:xfrm>
          <a:prstGeom prst="roundRect">
            <a:avLst/>
          </a:prstGeom>
          <a:noFill/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94222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7778" y="332656"/>
            <a:ext cx="7540352" cy="651260"/>
          </a:xfrm>
        </p:spPr>
        <p:txBody>
          <a:bodyPr>
            <a:noAutofit/>
          </a:bodyPr>
          <a:lstStyle/>
          <a:p>
            <a:r>
              <a:rPr lang="en-GB" sz="4000" b="1" dirty="0"/>
              <a:t>Call to Action – 4</a:t>
            </a:r>
            <a:r>
              <a:rPr lang="en-GB" sz="4000" b="1" baseline="30000" dirty="0"/>
              <a:t>th</a:t>
            </a:r>
            <a:r>
              <a:rPr lang="en-GB" sz="4000" b="1" dirty="0"/>
              <a:t>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8800"/>
            <a:ext cx="5055788" cy="352839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Inform them that you would welcome to opportunity to be interviewed</a:t>
            </a:r>
          </a:p>
          <a:p>
            <a:pPr>
              <a:lnSpc>
                <a:spcPct val="150000"/>
              </a:lnSpc>
            </a:pP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Thank them for spending the time to read your email / letter</a:t>
            </a:r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53</a:t>
            </a:fld>
            <a:endParaRPr lang="en-GB" altLang="en-US"/>
          </a:p>
        </p:txBody>
      </p:sp>
      <p:pic>
        <p:nvPicPr>
          <p:cNvPr id="6" name="Picture 2" descr="C:\Users\Anita\Desktop\t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55485" y="2276872"/>
            <a:ext cx="2808843" cy="18056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1171580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918" y="1124744"/>
            <a:ext cx="8440164" cy="4464496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sz="2400" b="1" dirty="0"/>
              <a:t>Example: </a:t>
            </a:r>
            <a:br>
              <a:rPr lang="en-US" sz="2400" dirty="0"/>
            </a:br>
            <a:r>
              <a:rPr lang="en-US" sz="2400" dirty="0"/>
              <a:t>I am confident that I can bring this level of success with me to your company and help IT Company LTD to further develop its reputation as one the UK’s fastest-growing software houses. With my previous experience and expertise, I believe I can start actively contributing to the business.</a:t>
            </a:r>
          </a:p>
          <a:p>
            <a:pPr marL="0" indent="0">
              <a:lnSpc>
                <a:spcPct val="160000"/>
              </a:lnSpc>
              <a:buNone/>
            </a:pPr>
            <a:endParaRPr lang="en-US" sz="2400" dirty="0"/>
          </a:p>
          <a:p>
            <a:pPr marL="0" indent="0">
              <a:lnSpc>
                <a:spcPct val="160000"/>
              </a:lnSpc>
              <a:buNone/>
            </a:pPr>
            <a:r>
              <a:rPr lang="en-US" sz="2400" dirty="0"/>
              <a:t>Thank you for your time and consideration. I look forward to meeting with you to discuss my application further.</a:t>
            </a:r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54</a:t>
            </a:fld>
            <a:endParaRPr lang="en-GB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0088E96-545C-8CD8-F042-7977E5114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136525"/>
            <a:ext cx="7540352" cy="651260"/>
          </a:xfrm>
        </p:spPr>
        <p:txBody>
          <a:bodyPr>
            <a:noAutofit/>
          </a:bodyPr>
          <a:lstStyle/>
          <a:p>
            <a:r>
              <a:rPr lang="en-GB" sz="4000" b="1" dirty="0"/>
              <a:t>Call to Action – 4</a:t>
            </a:r>
            <a:r>
              <a:rPr lang="en-GB" sz="4000" b="1" baseline="30000" dirty="0"/>
              <a:t>th</a:t>
            </a:r>
            <a:r>
              <a:rPr lang="en-GB" sz="4000" b="1" dirty="0"/>
              <a:t> paragraph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DC05AA0-DA93-BB81-9B0F-FF3B15C79A96}"/>
              </a:ext>
            </a:extLst>
          </p:cNvPr>
          <p:cNvSpPr/>
          <p:nvPr/>
        </p:nvSpPr>
        <p:spPr>
          <a:xfrm>
            <a:off x="107504" y="1124744"/>
            <a:ext cx="8784976" cy="4536504"/>
          </a:xfrm>
          <a:prstGeom prst="roundRect">
            <a:avLst/>
          </a:prstGeom>
          <a:noFill/>
          <a:ln>
            <a:solidFill>
              <a:srgbClr val="173A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58314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143" y="0"/>
            <a:ext cx="8229600" cy="1143000"/>
          </a:xfrm>
        </p:spPr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143" y="1412776"/>
            <a:ext cx="8229600" cy="3921894"/>
          </a:xfrm>
        </p:spPr>
        <p:txBody>
          <a:bodyPr>
            <a:noAutofit/>
          </a:bodyPr>
          <a:lstStyle/>
          <a:p>
            <a:pPr>
              <a:buClr>
                <a:schemeClr val="tx1"/>
              </a:buClr>
            </a:pPr>
            <a:r>
              <a:rPr lang="en-GB" sz="2400" b="1" dirty="0">
                <a:solidFill>
                  <a:srgbClr val="00B0F0"/>
                </a:solidFill>
              </a:rPr>
              <a:t>Keep</a:t>
            </a:r>
            <a:r>
              <a:rPr lang="en-GB" sz="2400" dirty="0"/>
              <a:t> your </a:t>
            </a:r>
            <a:r>
              <a:rPr lang="en-GB" sz="2400" b="1" dirty="0">
                <a:solidFill>
                  <a:srgbClr val="00B0F0"/>
                </a:solidFill>
              </a:rPr>
              <a:t>sentences</a:t>
            </a:r>
            <a:r>
              <a:rPr lang="en-GB" sz="2400" dirty="0"/>
              <a:t> </a:t>
            </a:r>
            <a:r>
              <a:rPr lang="en-GB" sz="2400" b="1" dirty="0">
                <a:solidFill>
                  <a:srgbClr val="00B0F0"/>
                </a:solidFill>
              </a:rPr>
              <a:t>short</a:t>
            </a:r>
            <a:r>
              <a:rPr lang="en-GB" sz="2400" dirty="0"/>
              <a:t> and </a:t>
            </a:r>
            <a:r>
              <a:rPr lang="en-GB" sz="2400" b="1" dirty="0">
                <a:solidFill>
                  <a:srgbClr val="00B0F0"/>
                </a:solidFill>
              </a:rPr>
              <a:t>focused on evidencing </a:t>
            </a:r>
            <a:r>
              <a:rPr lang="en-GB" sz="2400" dirty="0"/>
              <a:t>that</a:t>
            </a:r>
            <a:r>
              <a:rPr lang="en-GB" sz="2400" b="1" dirty="0">
                <a:solidFill>
                  <a:srgbClr val="00B0F0"/>
                </a:solidFill>
              </a:rPr>
              <a:t> </a:t>
            </a:r>
            <a:r>
              <a:rPr lang="en-GB" sz="2400" dirty="0"/>
              <a:t>you have the </a:t>
            </a:r>
            <a:r>
              <a:rPr lang="en-GB" sz="2400" b="1" dirty="0">
                <a:solidFill>
                  <a:srgbClr val="00B0F0"/>
                </a:solidFill>
              </a:rPr>
              <a:t>skills </a:t>
            </a:r>
            <a:r>
              <a:rPr lang="en-GB" sz="2400" dirty="0"/>
              <a:t>this employer is looking for.</a:t>
            </a:r>
          </a:p>
          <a:p>
            <a:pPr>
              <a:buClr>
                <a:schemeClr val="tx1"/>
              </a:buClr>
            </a:pPr>
            <a:endParaRPr lang="en-GB" sz="2400" dirty="0"/>
          </a:p>
          <a:p>
            <a:pPr>
              <a:buClr>
                <a:schemeClr val="tx1"/>
              </a:buClr>
            </a:pPr>
            <a:r>
              <a:rPr lang="en-GB" sz="2400" b="1" dirty="0">
                <a:solidFill>
                  <a:srgbClr val="00B0F0"/>
                </a:solidFill>
              </a:rPr>
              <a:t>Be unemotional </a:t>
            </a:r>
            <a:r>
              <a:rPr lang="en-GB" sz="2400" dirty="0"/>
              <a:t>and </a:t>
            </a:r>
            <a:r>
              <a:rPr lang="en-GB" sz="2400" b="1" dirty="0">
                <a:solidFill>
                  <a:srgbClr val="00B0F0"/>
                </a:solidFill>
              </a:rPr>
              <a:t>keep your letter factual</a:t>
            </a:r>
            <a:r>
              <a:rPr lang="en-GB" sz="2400" dirty="0"/>
              <a:t>: words like ‘amazing’ or ‘wonderful’ are not appropriate.</a:t>
            </a:r>
          </a:p>
          <a:p>
            <a:pPr>
              <a:buClr>
                <a:schemeClr val="tx1"/>
              </a:buClr>
            </a:pPr>
            <a:endParaRPr lang="en-GB" sz="2400" dirty="0"/>
          </a:p>
          <a:p>
            <a:pPr>
              <a:buClr>
                <a:schemeClr val="tx1"/>
              </a:buClr>
            </a:pPr>
            <a:r>
              <a:rPr lang="en-GB" sz="2400" b="1" dirty="0">
                <a:solidFill>
                  <a:srgbClr val="00B0F0"/>
                </a:solidFill>
              </a:rPr>
              <a:t>Be specific about your contributions </a:t>
            </a:r>
            <a:r>
              <a:rPr lang="en-GB" sz="2400" dirty="0"/>
              <a:t>to any team activities. </a:t>
            </a:r>
          </a:p>
          <a:p>
            <a:pPr>
              <a:buClr>
                <a:schemeClr val="tx1"/>
              </a:buClr>
            </a:pPr>
            <a:endParaRPr lang="en-GB" sz="2400" dirty="0"/>
          </a:p>
          <a:p>
            <a:pPr>
              <a:buClr>
                <a:schemeClr val="tx1"/>
              </a:buClr>
            </a:pPr>
            <a:r>
              <a:rPr lang="en-GB" sz="2400" b="1" dirty="0">
                <a:solidFill>
                  <a:srgbClr val="00B0F0"/>
                </a:solidFill>
              </a:rPr>
              <a:t>Be polite </a:t>
            </a:r>
            <a:r>
              <a:rPr lang="en-GB" sz="2400" dirty="0"/>
              <a:t>but try not to overdo things.</a:t>
            </a:r>
          </a:p>
          <a:p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E4BE41-8E5C-7742-F452-82AE36D48DB9}"/>
              </a:ext>
            </a:extLst>
          </p:cNvPr>
          <p:cNvSpPr txBox="1"/>
          <p:nvPr/>
        </p:nvSpPr>
        <p:spPr>
          <a:xfrm>
            <a:off x="7884368" y="486916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332D91-3311-A28D-959F-1F8B4C5C1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E34FD4-05F4-4E32-B69D-85E2C57E315D}" type="datetime1">
              <a:rPr lang="en-GB" altLang="en-US" smtClean="0"/>
              <a:t>17/10/2026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8CC73-4CAC-313A-89DF-A8FBCA07C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7470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553" y="15528"/>
            <a:ext cx="8229600" cy="706090"/>
          </a:xfrm>
        </p:spPr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784975" cy="3989040"/>
          </a:xfrm>
        </p:spPr>
        <p:txBody>
          <a:bodyPr>
            <a:noAutofit/>
          </a:bodyPr>
          <a:lstStyle/>
          <a:p>
            <a:pPr>
              <a:buClr>
                <a:schemeClr val="tx1"/>
              </a:buClr>
            </a:pPr>
            <a:r>
              <a:rPr lang="en-GB" sz="2400" b="1" dirty="0">
                <a:solidFill>
                  <a:srgbClr val="00B0F0"/>
                </a:solidFill>
              </a:rPr>
              <a:t>Do not give employers</a:t>
            </a:r>
            <a:r>
              <a:rPr lang="en-GB" sz="2400" dirty="0"/>
              <a:t> </a:t>
            </a:r>
            <a:r>
              <a:rPr lang="en-GB" sz="2400" b="1" dirty="0">
                <a:solidFill>
                  <a:srgbClr val="00B0F0"/>
                </a:solidFill>
              </a:rPr>
              <a:t>everything</a:t>
            </a:r>
            <a:r>
              <a:rPr lang="en-GB" sz="2400" dirty="0"/>
              <a:t> but </a:t>
            </a:r>
            <a:r>
              <a:rPr lang="en-GB" sz="2400" b="1" dirty="0">
                <a:solidFill>
                  <a:srgbClr val="00B0F0"/>
                </a:solidFill>
              </a:rPr>
              <a:t>give them enough</a:t>
            </a:r>
            <a:r>
              <a:rPr lang="en-GB" sz="2400" dirty="0"/>
              <a:t> about your Knowledge, Skills, Abilities and Other things (KSAOs) </a:t>
            </a:r>
            <a:r>
              <a:rPr lang="en-GB" sz="2400" b="1" dirty="0">
                <a:solidFill>
                  <a:srgbClr val="00B0F0"/>
                </a:solidFill>
              </a:rPr>
              <a:t>to make them interested</a:t>
            </a:r>
            <a:r>
              <a:rPr lang="en-GB" sz="2400" dirty="0"/>
              <a:t>.</a:t>
            </a:r>
          </a:p>
          <a:p>
            <a:endParaRPr lang="en-GB" sz="1100" dirty="0"/>
          </a:p>
          <a:p>
            <a:r>
              <a:rPr lang="en-GB" sz="2400" dirty="0"/>
              <a:t>Remember that your reader will have lots of letters to read, so </a:t>
            </a:r>
            <a:r>
              <a:rPr lang="en-GB" sz="2400" b="1" dirty="0">
                <a:solidFill>
                  <a:srgbClr val="00B0F0"/>
                </a:solidFill>
              </a:rPr>
              <a:t>make sure your one stands out</a:t>
            </a:r>
            <a:r>
              <a:rPr lang="en-GB" sz="2400" dirty="0"/>
              <a:t>.</a:t>
            </a:r>
          </a:p>
          <a:p>
            <a:endParaRPr lang="en-GB" sz="1400" dirty="0"/>
          </a:p>
          <a:p>
            <a:r>
              <a:rPr lang="en-GB" sz="2400" b="1" dirty="0"/>
              <a:t>IMPORTANT:</a:t>
            </a:r>
            <a:r>
              <a:rPr lang="en-GB" sz="2400" dirty="0"/>
              <a:t> finish off the letter with:</a:t>
            </a:r>
          </a:p>
          <a:p>
            <a:pPr marL="0" indent="0">
              <a:buNone/>
            </a:pPr>
            <a:r>
              <a:rPr lang="en-GB" sz="2400" dirty="0"/>
              <a:t>        ‘Yours faithfully’ – to someone you do not know</a:t>
            </a:r>
          </a:p>
          <a:p>
            <a:pPr marL="0" indent="0">
              <a:buNone/>
            </a:pPr>
            <a:r>
              <a:rPr lang="en-GB" sz="2400" dirty="0"/>
              <a:t>        ‘Yours sincerely’ – to someone you do know (by name)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1EA8278-472D-CD6D-0DFB-CC9A940075D8}"/>
              </a:ext>
            </a:extLst>
          </p:cNvPr>
          <p:cNvSpPr/>
          <p:nvPr/>
        </p:nvSpPr>
        <p:spPr>
          <a:xfrm>
            <a:off x="1259632" y="4907333"/>
            <a:ext cx="3312368" cy="1844824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dirty="0">
                <a:solidFill>
                  <a:schemeClr val="tx1"/>
                </a:solidFill>
              </a:rPr>
              <a:t>If I start this letter with:</a:t>
            </a:r>
          </a:p>
          <a:p>
            <a:r>
              <a:rPr lang="en-GB" sz="1700" b="1" dirty="0">
                <a:solidFill>
                  <a:srgbClr val="173AFF"/>
                </a:solidFill>
              </a:rPr>
              <a:t>Dear</a:t>
            </a:r>
            <a:r>
              <a:rPr lang="en-GB" sz="1700" b="1" dirty="0">
                <a:solidFill>
                  <a:srgbClr val="FF0000"/>
                </a:solidFill>
              </a:rPr>
              <a:t> </a:t>
            </a:r>
            <a:r>
              <a:rPr lang="en-GB" sz="1700" b="1" dirty="0">
                <a:solidFill>
                  <a:srgbClr val="00B0F0"/>
                </a:solidFill>
              </a:rPr>
              <a:t>Mr Jones / Ms Jones,</a:t>
            </a:r>
          </a:p>
          <a:p>
            <a:endParaRPr lang="en-GB" sz="1700" dirty="0"/>
          </a:p>
          <a:p>
            <a:r>
              <a:rPr lang="en-GB" sz="1700" dirty="0">
                <a:solidFill>
                  <a:schemeClr val="tx1"/>
                </a:solidFill>
              </a:rPr>
              <a:t>Then I end this letter with:</a:t>
            </a:r>
          </a:p>
          <a:p>
            <a:r>
              <a:rPr lang="en-GB" sz="1700" b="1" dirty="0">
                <a:solidFill>
                  <a:srgbClr val="173AFF"/>
                </a:solidFill>
              </a:rPr>
              <a:t>Yours sincerely,</a:t>
            </a:r>
          </a:p>
          <a:p>
            <a:endParaRPr lang="en-GB" sz="1700" b="1" dirty="0">
              <a:solidFill>
                <a:srgbClr val="FF0000"/>
              </a:solidFill>
            </a:endParaRPr>
          </a:p>
          <a:p>
            <a:r>
              <a:rPr lang="en-GB" sz="1700" b="1" dirty="0">
                <a:solidFill>
                  <a:srgbClr val="00B0F0"/>
                </a:solidFill>
              </a:rPr>
              <a:t>John Smith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BBA27BF-044D-0F1C-AD12-D419F494BE77}"/>
              </a:ext>
            </a:extLst>
          </p:cNvPr>
          <p:cNvSpPr/>
          <p:nvPr/>
        </p:nvSpPr>
        <p:spPr>
          <a:xfrm>
            <a:off x="4644008" y="4907333"/>
            <a:ext cx="3312368" cy="1844824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dirty="0">
                <a:solidFill>
                  <a:schemeClr val="tx1"/>
                </a:solidFill>
              </a:rPr>
              <a:t>If I start this letter with:</a:t>
            </a:r>
          </a:p>
          <a:p>
            <a:r>
              <a:rPr lang="en-GB" sz="1700" b="1" dirty="0">
                <a:solidFill>
                  <a:srgbClr val="173AFF"/>
                </a:solidFill>
              </a:rPr>
              <a:t>Dear</a:t>
            </a:r>
            <a:r>
              <a:rPr lang="en-GB" sz="1700" b="1" dirty="0">
                <a:solidFill>
                  <a:srgbClr val="FF0000"/>
                </a:solidFill>
              </a:rPr>
              <a:t> </a:t>
            </a:r>
            <a:r>
              <a:rPr lang="en-GB" sz="1700" b="1" dirty="0">
                <a:solidFill>
                  <a:srgbClr val="00B0F0"/>
                </a:solidFill>
              </a:rPr>
              <a:t>Sir/Madam,</a:t>
            </a:r>
            <a:endParaRPr lang="en-GB" sz="1700" b="1" dirty="0">
              <a:solidFill>
                <a:srgbClr val="FFFF00"/>
              </a:solidFill>
            </a:endParaRPr>
          </a:p>
          <a:p>
            <a:endParaRPr lang="en-GB" sz="1700" dirty="0"/>
          </a:p>
          <a:p>
            <a:r>
              <a:rPr lang="en-GB" sz="1700" dirty="0">
                <a:solidFill>
                  <a:schemeClr val="tx1"/>
                </a:solidFill>
              </a:rPr>
              <a:t>Then I end this letter with:</a:t>
            </a:r>
          </a:p>
          <a:p>
            <a:r>
              <a:rPr lang="en-GB" sz="1700" b="1" dirty="0">
                <a:solidFill>
                  <a:srgbClr val="173AFF"/>
                </a:solidFill>
              </a:rPr>
              <a:t>Yours faithfully,</a:t>
            </a:r>
          </a:p>
          <a:p>
            <a:endParaRPr lang="en-GB" sz="1700" b="1" dirty="0">
              <a:solidFill>
                <a:srgbClr val="FF0000"/>
              </a:solidFill>
            </a:endParaRPr>
          </a:p>
          <a:p>
            <a:r>
              <a:rPr lang="en-GB" sz="1700" b="1" dirty="0">
                <a:solidFill>
                  <a:srgbClr val="00B0F0"/>
                </a:solidFill>
              </a:rPr>
              <a:t>John Smith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306634-7889-6D9E-8791-387ECEC5E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51EB1C6-F72B-4943-ADFE-648C13ED376E}" type="datetime1">
              <a:rPr lang="en-GB" altLang="en-US" smtClean="0"/>
              <a:t>17/10/2026</a:t>
            </a:fld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6FD1AE-19BE-CE6C-1F20-B1EE799A0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4735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6B7FF-5B07-328D-6200-C7DE96719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4536504" cy="443843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/>
              <a:t>Use the </a:t>
            </a:r>
            <a:r>
              <a:rPr lang="en-GB" sz="2200" b="1" dirty="0"/>
              <a:t>cover letter template </a:t>
            </a:r>
            <a:r>
              <a:rPr lang="en-GB" sz="2200" dirty="0"/>
              <a:t>to begin writing your own letter.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2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200" b="1" dirty="0">
                <a:solidFill>
                  <a:srgbClr val="00B0F0"/>
                </a:solidFill>
              </a:rPr>
              <a:t>Reminder</a:t>
            </a:r>
            <a:r>
              <a:rPr lang="en-GB" sz="2200" dirty="0"/>
              <a:t>: you will submit a CV and cover letter for your selected role prior to the mock interview assessment (in week 7).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D7185-7D7F-A5D6-1E1F-3D11CB994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E9A6FF-1586-82FC-4C25-C31CA441BB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880" t="18000" r="36032" b="17167"/>
          <a:stretch>
            <a:fillRect/>
          </a:stretch>
        </p:blipFill>
        <p:spPr>
          <a:xfrm>
            <a:off x="5102563" y="280541"/>
            <a:ext cx="3888432" cy="5236691"/>
          </a:xfrm>
          <a:prstGeom prst="rect">
            <a:avLst/>
          </a:prstGeom>
          <a:ln>
            <a:solidFill>
              <a:srgbClr val="173AFF"/>
            </a:solidFill>
          </a:ln>
        </p:spPr>
      </p:pic>
    </p:spTree>
    <p:extLst>
      <p:ext uri="{BB962C8B-B14F-4D97-AF65-F5344CB8AC3E}">
        <p14:creationId xmlns:p14="http://schemas.microsoft.com/office/powerpoint/2010/main" val="3090655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475C4-05D5-1F65-AA8D-376BB43B2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 progress check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2B826-6ED9-62CE-862A-0245D210D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5"/>
            <a:ext cx="8229600" cy="374441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dirty="0"/>
              <a:t>Have you </a:t>
            </a:r>
            <a:r>
              <a:rPr lang="en-GB" sz="2200" b="1" dirty="0"/>
              <a:t>researched</a:t>
            </a:r>
            <a:r>
              <a:rPr lang="en-GB" sz="2200" dirty="0"/>
              <a:t> </a:t>
            </a:r>
            <a:r>
              <a:rPr lang="en-GB" sz="2200" b="1" dirty="0"/>
              <a:t>the company </a:t>
            </a:r>
            <a:r>
              <a:rPr lang="en-GB" sz="2200" dirty="0"/>
              <a:t>linked to your selected role? </a:t>
            </a:r>
          </a:p>
          <a:p>
            <a:endParaRPr lang="en-GB" sz="2200" dirty="0"/>
          </a:p>
          <a:p>
            <a:pPr>
              <a:lnSpc>
                <a:spcPct val="200000"/>
              </a:lnSpc>
            </a:pPr>
            <a:r>
              <a:rPr lang="en-GB" sz="2200" dirty="0"/>
              <a:t>Have you </a:t>
            </a:r>
            <a:r>
              <a:rPr lang="en-GB" sz="2200" b="1" dirty="0"/>
              <a:t>listed</a:t>
            </a:r>
            <a:r>
              <a:rPr lang="en-GB" sz="2200" dirty="0"/>
              <a:t> </a:t>
            </a:r>
            <a:r>
              <a:rPr lang="en-GB" sz="2200" b="1" dirty="0"/>
              <a:t>your skills, job roles and related duties</a:t>
            </a:r>
            <a:r>
              <a:rPr lang="en-GB" sz="2200" dirty="0"/>
              <a:t>? You will use this list to develop your CV and cover letter</a:t>
            </a:r>
          </a:p>
          <a:p>
            <a:endParaRPr lang="en-GB" sz="2200" dirty="0"/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67438A34-5033-2BF5-A20A-CFEA7ABBDB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64475" y="253207"/>
            <a:ext cx="914400" cy="9144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A06FC8-E596-1598-7AE4-F4F58CE5D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164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323528" y="1772816"/>
            <a:ext cx="4896544" cy="3816424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conducted a </a:t>
            </a:r>
            <a:r>
              <a:rPr lang="en-GB" sz="2800" b="1" dirty="0">
                <a:solidFill>
                  <a:srgbClr val="0070C0"/>
                </a:solidFill>
              </a:rPr>
              <a:t>mid-term module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b="1" dirty="0">
                <a:solidFill>
                  <a:srgbClr val="0070C0"/>
                </a:solidFill>
              </a:rPr>
              <a:t>review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explored the requirements of</a:t>
            </a:r>
            <a:r>
              <a:rPr lang="en-GB" sz="2800" b="1" dirty="0">
                <a:solidFill>
                  <a:srgbClr val="0070C0"/>
                </a:solidFill>
              </a:rPr>
              <a:t> CV writing</a:t>
            </a: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We have identified the features of effective</a:t>
            </a:r>
            <a:r>
              <a:rPr lang="en-GB" sz="2800" b="1" dirty="0">
                <a:solidFill>
                  <a:srgbClr val="0070C0"/>
                </a:solidFill>
              </a:rPr>
              <a:t> cover letter writing</a:t>
            </a: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1314450" lvl="2" indent="-514350">
              <a:buFont typeface="+mj-lt"/>
              <a:buAutoNum type="arabicPeriod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458D7A-C330-1FE3-4614-EAC465506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59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BED58F-1D0D-B804-7715-922EC1FC1BEF}"/>
              </a:ext>
            </a:extLst>
          </p:cNvPr>
          <p:cNvSpPr/>
          <p:nvPr/>
        </p:nvSpPr>
        <p:spPr>
          <a:xfrm>
            <a:off x="5652120" y="4419992"/>
            <a:ext cx="2895600" cy="1080120"/>
          </a:xfrm>
          <a:prstGeom prst="rect">
            <a:avLst/>
          </a:prstGeom>
          <a:solidFill>
            <a:srgbClr val="FFBFBD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</a:rPr>
              <a:t>You will now complete a Knowledge Check Quiz</a:t>
            </a:r>
          </a:p>
        </p:txBody>
      </p:sp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35692C8-BD06-AC3C-3D5B-1C48A74048B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FD58C-652E-4D48-8E20-D1FE04C7B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80926"/>
          </a:xfrm>
        </p:spPr>
        <p:txBody>
          <a:bodyPr>
            <a:normAutofit/>
          </a:bodyPr>
          <a:lstStyle/>
          <a:p>
            <a:r>
              <a:rPr lang="en-GB" sz="2700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BEF6-228F-4918-B181-9335D17B5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630616" cy="568863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dirty="0"/>
              <a:t>Five things you need to stop doing on your cover letter</a:t>
            </a:r>
            <a:endParaRPr lang="en-GB" sz="7200" dirty="0"/>
          </a:p>
          <a:p>
            <a:pPr marL="0" indent="0">
              <a:buNone/>
            </a:pPr>
            <a:r>
              <a:rPr lang="en-GB" sz="7200" u="sng" dirty="0">
                <a:hlinkClick r:id="rId2"/>
              </a:rPr>
              <a:t>https://www.reed.co.uk/career-advice/five-things-you-need-to-stop-doing-on-your-cover-letter/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 </a:t>
            </a:r>
          </a:p>
          <a:p>
            <a:pPr marL="0" indent="0">
              <a:buNone/>
            </a:pPr>
            <a:r>
              <a:rPr lang="en-GB" sz="7200" dirty="0"/>
              <a:t>10 job skills - for CVs and cover letters – and how to write about them without using clichés</a:t>
            </a:r>
          </a:p>
          <a:p>
            <a:pPr marL="0" indent="0">
              <a:buNone/>
            </a:pPr>
            <a:r>
              <a:rPr lang="en-GB" sz="7200" u="sng" dirty="0">
                <a:hlinkClick r:id="rId3"/>
              </a:rPr>
              <a:t>https://advice.milkround.com/10-job-skills-for-cvs-and-cover-letters-and-how-to-write-about-them-without-using-cliches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US" sz="7200" dirty="0"/>
              <a:t>How to Show Off Your Transferable Skills in Your Cover Letter</a:t>
            </a:r>
            <a:endParaRPr lang="en-GB" sz="7200" dirty="0"/>
          </a:p>
          <a:p>
            <a:pPr marL="0" indent="0">
              <a:buNone/>
            </a:pPr>
            <a:r>
              <a:rPr lang="en-GB" sz="7200" u="sng" dirty="0">
                <a:hlinkClick r:id="rId4"/>
              </a:rPr>
              <a:t>https://www.livecareer.com/resources/cover-letters/how-to/write/cover-letter-transferable-skills</a:t>
            </a:r>
            <a:endParaRPr lang="en-GB" sz="7200" dirty="0"/>
          </a:p>
          <a:p>
            <a:endParaRPr lang="en-GB" sz="6400" dirty="0"/>
          </a:p>
          <a:p>
            <a:pPr marL="0" indent="0">
              <a:buNone/>
            </a:pPr>
            <a:r>
              <a:rPr lang="en-GB" sz="6400" b="1" dirty="0"/>
              <a:t>		</a:t>
            </a:r>
            <a:r>
              <a:rPr lang="en-GB" sz="11200" b="1" dirty="0"/>
              <a:t>	</a:t>
            </a:r>
            <a:r>
              <a:rPr lang="en-GB" sz="9600" b="1" dirty="0"/>
              <a:t>Reference List</a:t>
            </a:r>
            <a:endParaRPr lang="en-GB" sz="9600" dirty="0"/>
          </a:p>
          <a:p>
            <a:pPr marL="0" indent="0">
              <a:buNone/>
            </a:pPr>
            <a:r>
              <a:rPr lang="en-GB" sz="7200" dirty="0"/>
              <a:t>Maund, A., </a:t>
            </a:r>
            <a:r>
              <a:rPr lang="en-GB" sz="7200" dirty="0" err="1"/>
              <a:t>Schriek</a:t>
            </a:r>
            <a:r>
              <a:rPr lang="en-GB" sz="7200" dirty="0"/>
              <a:t>, M. and Tinkler, P. (2017) </a:t>
            </a:r>
            <a:r>
              <a:rPr lang="en-GB" sz="7200" i="1" dirty="0"/>
              <a:t>Certificate in Higher Education: Skills for the Workplace Student Yearbook</a:t>
            </a:r>
            <a:r>
              <a:rPr lang="en-GB" sz="7200" dirty="0"/>
              <a:t>. London: Sage. </a:t>
            </a:r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/>
              <a:t>Morgan, P. (2017) </a:t>
            </a:r>
            <a:r>
              <a:rPr lang="en-GB" sz="7200" i="1" dirty="0"/>
              <a:t>The Business Student’s Guide to Employability</a:t>
            </a:r>
            <a:r>
              <a:rPr lang="en-GB" sz="7200" dirty="0"/>
              <a:t>. London: Sage. </a:t>
            </a:r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/>
              <a:t>REED (2019) ‘Free cover letter template’. Available at: </a:t>
            </a:r>
            <a:r>
              <a:rPr lang="en-GB" sz="7200" dirty="0">
                <a:hlinkClick r:id="rId5"/>
              </a:rPr>
              <a:t>https://www.reed.co.uk/career-advice/free-cover-letter-template/</a:t>
            </a:r>
            <a:r>
              <a:rPr lang="en-GB" sz="7200" dirty="0"/>
              <a:t> (Accessed: 1 May 2026)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147A26-7F24-6DE4-AFD1-23C86ADE1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47746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terms/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47012</TotalTime>
  <Words>4004</Words>
  <Application>Microsoft Office PowerPoint</Application>
  <PresentationFormat>On-screen Show (4:3)</PresentationFormat>
  <Paragraphs>706</Paragraphs>
  <Slides>60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8" baseType="lpstr">
      <vt:lpstr>Aptos</vt:lpstr>
      <vt:lpstr>Arial</vt:lpstr>
      <vt:lpstr>Calibri</vt:lpstr>
      <vt:lpstr>Myriad Pro</vt:lpstr>
      <vt:lpstr>Tahoma</vt:lpstr>
      <vt:lpstr>Verdana</vt:lpstr>
      <vt:lpstr>Wingdings</vt:lpstr>
      <vt:lpstr>20140311PresentationUWTSDTemplate</vt:lpstr>
      <vt:lpstr>Employability and Career Development (LCLM4005) – September 2026  Session 5: CV and Cover Letter Writing</vt:lpstr>
      <vt:lpstr>PowerPoint Presentation</vt:lpstr>
      <vt:lpstr>Session Aims</vt:lpstr>
      <vt:lpstr>PowerPoint Presentation</vt:lpstr>
      <vt:lpstr>Mid-Term Module Review</vt:lpstr>
      <vt:lpstr>PowerPoint Presentation</vt:lpstr>
      <vt:lpstr>Discussion</vt:lpstr>
      <vt:lpstr>Curriculum Vitae: definition</vt:lpstr>
      <vt:lpstr>Curriculum Vitae: purpose</vt:lpstr>
      <vt:lpstr>PowerPoint Presentation</vt:lpstr>
      <vt:lpstr>Curriculum Vitae: importance</vt:lpstr>
      <vt:lpstr>Curriculum Vitae: Task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Education and Qualifications</vt:lpstr>
      <vt:lpstr>Work Experience</vt:lpstr>
      <vt:lpstr>Additional Responsibilities and Activities </vt:lpstr>
      <vt:lpstr>Hobbies and Interests</vt:lpstr>
      <vt:lpstr>References</vt:lpstr>
      <vt:lpstr>PowerPoint Presentation</vt:lpstr>
      <vt:lpstr>PowerPoint Presentation</vt:lpstr>
      <vt:lpstr>PowerPoint Presentation</vt:lpstr>
      <vt:lpstr>CV Presentation and Formatting</vt:lpstr>
      <vt:lpstr>Do not …</vt:lpstr>
      <vt:lpstr>Some Observations …</vt:lpstr>
      <vt:lpstr>CV Builder Activity</vt:lpstr>
      <vt:lpstr>CV Builder Activity</vt:lpstr>
      <vt:lpstr>Which regular jobs are these fancy titles referring to? </vt:lpstr>
      <vt:lpstr>PowerPoint Presentation</vt:lpstr>
      <vt:lpstr>What is a Cover Letter?</vt:lpstr>
      <vt:lpstr>PowerPoint Presentation</vt:lpstr>
      <vt:lpstr>Structuring a Cover Letter</vt:lpstr>
      <vt:lpstr>Structuring a Cover Letter</vt:lpstr>
      <vt:lpstr>Cover Letter Writing - Preparation Stage</vt:lpstr>
      <vt:lpstr>Introduction – 1st paragraph</vt:lpstr>
      <vt:lpstr>Introduction – 1st paragraph</vt:lpstr>
      <vt:lpstr>The Big Pitch – 2nd paragraph</vt:lpstr>
      <vt:lpstr>The Big Pitch – 2nd paragraph</vt:lpstr>
      <vt:lpstr>The Big Pitch – 2nd paragraph</vt:lpstr>
      <vt:lpstr>The Big Pitch – 2nd paragraph</vt:lpstr>
      <vt:lpstr>Professional Alignment – 3rd paragraph</vt:lpstr>
      <vt:lpstr>Example</vt:lpstr>
      <vt:lpstr>Professional Alignment – 3rd paragraph</vt:lpstr>
      <vt:lpstr>Call to Action – 4th paragraph</vt:lpstr>
      <vt:lpstr>Call to Action – 4th paragraph</vt:lpstr>
      <vt:lpstr>Writing in a Business Style</vt:lpstr>
      <vt:lpstr>Writing in a Business Style</vt:lpstr>
      <vt:lpstr>PowerPoint Presentation</vt:lpstr>
      <vt:lpstr>Task 1 progress check </vt:lpstr>
      <vt:lpstr>Recap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IG</cp:lastModifiedBy>
  <cp:revision>291</cp:revision>
  <dcterms:created xsi:type="dcterms:W3CDTF">2015-04-14T15:21:28Z</dcterms:created>
  <dcterms:modified xsi:type="dcterms:W3CDTF">2026-10-16T23:19:17Z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