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333" r:id="rId3"/>
    <p:sldId id="257" r:id="rId4"/>
    <p:sldId id="258" r:id="rId5"/>
    <p:sldId id="321" r:id="rId6"/>
    <p:sldId id="260" r:id="rId7"/>
    <p:sldId id="261" r:id="rId8"/>
    <p:sldId id="262" r:id="rId9"/>
    <p:sldId id="334" r:id="rId10"/>
    <p:sldId id="335" r:id="rId11"/>
    <p:sldId id="336" r:id="rId12"/>
    <p:sldId id="263" r:id="rId13"/>
    <p:sldId id="337" r:id="rId14"/>
    <p:sldId id="259" r:id="rId15"/>
    <p:sldId id="323" r:id="rId16"/>
    <p:sldId id="322" r:id="rId17"/>
    <p:sldId id="273" r:id="rId18"/>
    <p:sldId id="271" r:id="rId19"/>
    <p:sldId id="269" r:id="rId20"/>
    <p:sldId id="328" r:id="rId21"/>
    <p:sldId id="329" r:id="rId22"/>
    <p:sldId id="270" r:id="rId23"/>
    <p:sldId id="272"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5112" autoAdjust="0"/>
  </p:normalViewPr>
  <p:slideViewPr>
    <p:cSldViewPr snapToGrid="0">
      <p:cViewPr varScale="1">
        <p:scale>
          <a:sx n="63" d="100"/>
          <a:sy n="63" d="100"/>
        </p:scale>
        <p:origin x="2376"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17F1587A-D0BF-4C1C-84AF-23CF7F15E287}"/>
    <pc:docChg chg="delSld modSld sldOrd">
      <pc:chgData name="Julie Thomas" userId="2af13b6d24d29b42" providerId="LiveId" clId="{17F1587A-D0BF-4C1C-84AF-23CF7F15E287}" dt="2021-10-14T10:57:57.104" v="83"/>
      <pc:docMkLst>
        <pc:docMk/>
      </pc:docMkLst>
      <pc:sldChg chg="modSp mod">
        <pc:chgData name="Julie Thomas" userId="2af13b6d24d29b42" providerId="LiveId" clId="{17F1587A-D0BF-4C1C-84AF-23CF7F15E287}" dt="2021-10-14T10:54:51.161" v="78" actId="20577"/>
        <pc:sldMkLst>
          <pc:docMk/>
          <pc:sldMk cId="273444222" sldId="263"/>
        </pc:sldMkLst>
        <pc:spChg chg="mod">
          <ac:chgData name="Julie Thomas" userId="2af13b6d24d29b42" providerId="LiveId" clId="{17F1587A-D0BF-4C1C-84AF-23CF7F15E287}" dt="2021-10-14T10:54:51.161" v="78" actId="20577"/>
          <ac:spMkLst>
            <pc:docMk/>
            <pc:sldMk cId="273444222" sldId="263"/>
            <ac:spMk id="3" creationId="{A254A63D-5E58-4B97-B2DC-5125B19D64AE}"/>
          </ac:spMkLst>
        </pc:spChg>
      </pc:sldChg>
      <pc:sldChg chg="ord">
        <pc:chgData name="Julie Thomas" userId="2af13b6d24d29b42" providerId="LiveId" clId="{17F1587A-D0BF-4C1C-84AF-23CF7F15E287}" dt="2021-10-14T10:57:57.104" v="83"/>
        <pc:sldMkLst>
          <pc:docMk/>
          <pc:sldMk cId="1423073388" sldId="323"/>
        </pc:sldMkLst>
      </pc:sldChg>
      <pc:sldChg chg="del">
        <pc:chgData name="Julie Thomas" userId="2af13b6d24d29b42" providerId="LiveId" clId="{17F1587A-D0BF-4C1C-84AF-23CF7F15E287}" dt="2021-10-14T10:57:08.997" v="79" actId="2696"/>
        <pc:sldMkLst>
          <pc:docMk/>
          <pc:sldMk cId="3094403229" sldId="330"/>
        </pc:sldMkLst>
      </pc:sldChg>
      <pc:sldChg chg="del">
        <pc:chgData name="Julie Thomas" userId="2af13b6d24d29b42" providerId="LiveId" clId="{17F1587A-D0BF-4C1C-84AF-23CF7F15E287}" dt="2021-10-14T10:57:24.362" v="81" actId="2696"/>
        <pc:sldMkLst>
          <pc:docMk/>
          <pc:sldMk cId="3026490191" sldId="331"/>
        </pc:sldMkLst>
      </pc:sldChg>
      <pc:sldChg chg="del">
        <pc:chgData name="Julie Thomas" userId="2af13b6d24d29b42" providerId="LiveId" clId="{17F1587A-D0BF-4C1C-84AF-23CF7F15E287}" dt="2021-10-14T10:57:20.281" v="80" actId="2696"/>
        <pc:sldMkLst>
          <pc:docMk/>
          <pc:sldMk cId="3309989594" sldId="332"/>
        </pc:sldMkLst>
      </pc:sldChg>
      <pc:sldChg chg="modSp mod">
        <pc:chgData name="Julie Thomas" userId="2af13b6d24d29b42" providerId="LiveId" clId="{17F1587A-D0BF-4C1C-84AF-23CF7F15E287}" dt="2021-10-14T10:49:57.756" v="26" actId="122"/>
        <pc:sldMkLst>
          <pc:docMk/>
          <pc:sldMk cId="3388967926" sldId="333"/>
        </pc:sldMkLst>
        <pc:spChg chg="mod">
          <ac:chgData name="Julie Thomas" userId="2af13b6d24d29b42" providerId="LiveId" clId="{17F1587A-D0BF-4C1C-84AF-23CF7F15E287}" dt="2021-10-14T10:49:57.756" v="26" actId="122"/>
          <ac:spMkLst>
            <pc:docMk/>
            <pc:sldMk cId="3388967926" sldId="333"/>
            <ac:spMk id="3" creationId="{ED148E17-B50B-4E97-96F7-8417D9DC7AB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D19DF1-77D3-4548-8DC7-1EC322159880}" type="datetimeFigureOut">
              <a:rPr lang="en-GB" smtClean="0"/>
              <a:t>14/10/2021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77DE39-8C43-41EA-A72F-BA87F309D135}" type="slidenum">
              <a:rPr lang="en-GB" smtClean="0"/>
              <a:t>‹#›</a:t>
            </a:fld>
            <a:endParaRPr lang="en-GB"/>
          </a:p>
        </p:txBody>
      </p:sp>
    </p:spTree>
    <p:extLst>
      <p:ext uri="{BB962C8B-B14F-4D97-AF65-F5344CB8AC3E}">
        <p14:creationId xmlns:p14="http://schemas.microsoft.com/office/powerpoint/2010/main" val="445242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77DE39-8C43-41EA-A72F-BA87F309D135}" type="slidenum">
              <a:rPr lang="en-GB" smtClean="0"/>
              <a:t>3</a:t>
            </a:fld>
            <a:endParaRPr lang="en-GB"/>
          </a:p>
        </p:txBody>
      </p:sp>
    </p:spTree>
    <p:extLst>
      <p:ext uri="{BB962C8B-B14F-4D97-AF65-F5344CB8AC3E}">
        <p14:creationId xmlns:p14="http://schemas.microsoft.com/office/powerpoint/2010/main" val="3577609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Torrington et al (2017):</a:t>
            </a:r>
          </a:p>
          <a:p>
            <a:endParaRPr lang="en-GB" dirty="0"/>
          </a:p>
          <a:p>
            <a:r>
              <a:rPr lang="en-GB" dirty="0"/>
              <a:t>There are limitations to this approach. It is lengthy, top-down and does not account for people’s emotional response to change.</a:t>
            </a:r>
          </a:p>
          <a:p>
            <a:endParaRPr lang="en-GB" dirty="0"/>
          </a:p>
          <a:p>
            <a:r>
              <a:rPr lang="en-GB" dirty="0"/>
              <a:t>Although any change initiative needs to be planned, we need to encourage a change ready organisation that is responsive to change (agile). Also need to take account of people’s reactions and involve them in the change. </a:t>
            </a:r>
          </a:p>
        </p:txBody>
      </p:sp>
      <p:sp>
        <p:nvSpPr>
          <p:cNvPr id="4" name="Slide Number Placeholder 3"/>
          <p:cNvSpPr>
            <a:spLocks noGrp="1"/>
          </p:cNvSpPr>
          <p:nvPr>
            <p:ph type="sldNum" sz="quarter" idx="5"/>
          </p:nvPr>
        </p:nvSpPr>
        <p:spPr/>
        <p:txBody>
          <a:bodyPr/>
          <a:lstStyle/>
          <a:p>
            <a:fld id="{2E77DE39-8C43-41EA-A72F-BA87F309D135}" type="slidenum">
              <a:rPr lang="en-GB" smtClean="0"/>
              <a:t>4</a:t>
            </a:fld>
            <a:endParaRPr lang="en-GB"/>
          </a:p>
        </p:txBody>
      </p:sp>
    </p:spTree>
    <p:extLst>
      <p:ext uri="{BB962C8B-B14F-4D97-AF65-F5344CB8AC3E}">
        <p14:creationId xmlns:p14="http://schemas.microsoft.com/office/powerpoint/2010/main" val="3537104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restaurants who changed to take-aways.</a:t>
            </a:r>
          </a:p>
          <a:p>
            <a:r>
              <a:rPr lang="en-GB" dirty="0"/>
              <a:t>The manufacturers that started making PPE.</a:t>
            </a:r>
          </a:p>
          <a:p>
            <a:r>
              <a:rPr lang="en-GB" dirty="0"/>
              <a:t>The clothing chains that made masks.</a:t>
            </a:r>
          </a:p>
          <a:p>
            <a:r>
              <a:rPr lang="en-GB" dirty="0"/>
              <a:t>The organisations who seamlessly went from office to home – e.g. solicitors. </a:t>
            </a:r>
          </a:p>
        </p:txBody>
      </p:sp>
      <p:sp>
        <p:nvSpPr>
          <p:cNvPr id="4" name="Slide Number Placeholder 3"/>
          <p:cNvSpPr>
            <a:spLocks noGrp="1"/>
          </p:cNvSpPr>
          <p:nvPr>
            <p:ph type="sldNum" sz="quarter" idx="5"/>
          </p:nvPr>
        </p:nvSpPr>
        <p:spPr/>
        <p:txBody>
          <a:bodyPr/>
          <a:lstStyle/>
          <a:p>
            <a:fld id="{843B81A1-BFCE-4E03-BCE8-0C68846C3D6D}" type="slidenum">
              <a:rPr lang="en-GB" smtClean="0"/>
              <a:t>6</a:t>
            </a:fld>
            <a:endParaRPr lang="en-GB"/>
          </a:p>
        </p:txBody>
      </p:sp>
    </p:spTree>
    <p:extLst>
      <p:ext uri="{BB962C8B-B14F-4D97-AF65-F5344CB8AC3E}">
        <p14:creationId xmlns:p14="http://schemas.microsoft.com/office/powerpoint/2010/main" val="2612844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needs to be organised in such a way that it can be responsive and then focus on responding appropriately to data/events. </a:t>
            </a:r>
          </a:p>
          <a:p>
            <a:r>
              <a:rPr lang="en-GB" dirty="0"/>
              <a:t>It may ‘always have been done this way’, but if processes are holding you back, change them. </a:t>
            </a:r>
          </a:p>
          <a:p>
            <a:r>
              <a:rPr lang="en-GB" dirty="0"/>
              <a:t>Have the courage to try, fail, review and continuously move forward. </a:t>
            </a:r>
          </a:p>
        </p:txBody>
      </p:sp>
      <p:sp>
        <p:nvSpPr>
          <p:cNvPr id="4" name="Slide Number Placeholder 3"/>
          <p:cNvSpPr>
            <a:spLocks noGrp="1"/>
          </p:cNvSpPr>
          <p:nvPr>
            <p:ph type="sldNum" sz="quarter" idx="5"/>
          </p:nvPr>
        </p:nvSpPr>
        <p:spPr/>
        <p:txBody>
          <a:bodyPr/>
          <a:lstStyle/>
          <a:p>
            <a:fld id="{843B81A1-BFCE-4E03-BCE8-0C68846C3D6D}" type="slidenum">
              <a:rPr lang="en-GB" smtClean="0"/>
              <a:t>7</a:t>
            </a:fld>
            <a:endParaRPr lang="en-GB"/>
          </a:p>
        </p:txBody>
      </p:sp>
    </p:spTree>
    <p:extLst>
      <p:ext uri="{BB962C8B-B14F-4D97-AF65-F5344CB8AC3E}">
        <p14:creationId xmlns:p14="http://schemas.microsoft.com/office/powerpoint/2010/main" val="3027821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Empower employees by putting them first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Put your employees at the centre of your business strategy.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Invest in technology and schemes that support them and help them to feel confident in their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Use data to inform decision-making and horizon scanning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Take a data-first approach to help you learn more about your people.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Follow the five steps to ensure your organisation is led by People Science.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Make sure your HR team has a clear remit and objectives to deliver on expectations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Make sure you understand what is and what is not the responsibility of HR in order to maximise the value of your HR team’s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Communicate this to your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Build close alignment to business objectives and communicate outcomes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Understand the organisation’s goals and be able to demonstrate how HR aligns with these, including its impact on the bottom line.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Regularly review existing systems and 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Know what you need to add, remove or overhaul to keep your organisation building forward.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Make sure systems and processes are modern.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Create a culture of flexible working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Empower employees to work in a way that suits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Offer as much flexibility as you can, with a view to improving work-life balance within your organisation.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Inspire employees to be their authentic selves through inclusivity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Build teams that exhibit diversity of thought and create a culture within your organisation that allows people to express themselves without reservation.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effectLst/>
                <a:latin typeface="Arial" panose="020B0604020202020204" pitchFamily="34" charset="0"/>
              </a:rPr>
              <a:t>Tap into technology that empowers your HR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Arial" panose="020B0604020202020204" pitchFamily="34" charset="0"/>
              </a:rPr>
              <a:t>Adopt leading technology that allows employees to work faster, communicate better and automate routine tasks.</a:t>
            </a:r>
            <a:endParaRPr lang="en-GB" dirty="0"/>
          </a:p>
          <a:p>
            <a:endParaRPr lang="en-GB" dirty="0"/>
          </a:p>
        </p:txBody>
      </p:sp>
      <p:sp>
        <p:nvSpPr>
          <p:cNvPr id="4" name="Slide Number Placeholder 3"/>
          <p:cNvSpPr>
            <a:spLocks noGrp="1"/>
          </p:cNvSpPr>
          <p:nvPr>
            <p:ph type="sldNum" sz="quarter" idx="5"/>
          </p:nvPr>
        </p:nvSpPr>
        <p:spPr/>
        <p:txBody>
          <a:bodyPr/>
          <a:lstStyle/>
          <a:p>
            <a:fld id="{843B81A1-BFCE-4E03-BCE8-0C68846C3D6D}" type="slidenum">
              <a:rPr lang="en-GB" smtClean="0"/>
              <a:t>8</a:t>
            </a:fld>
            <a:endParaRPr lang="en-GB"/>
          </a:p>
        </p:txBody>
      </p:sp>
    </p:spTree>
    <p:extLst>
      <p:ext uri="{BB962C8B-B14F-4D97-AF65-F5344CB8AC3E}">
        <p14:creationId xmlns:p14="http://schemas.microsoft.com/office/powerpoint/2010/main" val="317236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HR can do:</a:t>
            </a:r>
          </a:p>
          <a:p>
            <a:endParaRPr lang="en-GB" dirty="0"/>
          </a:p>
          <a:p>
            <a:r>
              <a:rPr lang="en-GB" dirty="0"/>
              <a:t>Gather data and store in one place</a:t>
            </a:r>
          </a:p>
          <a:p>
            <a:r>
              <a:rPr lang="en-GB" dirty="0"/>
              <a:t>People reporting – up to date dashboards</a:t>
            </a:r>
          </a:p>
          <a:p>
            <a:r>
              <a:rPr lang="en-GB" dirty="0"/>
              <a:t>Look for trends and patterns</a:t>
            </a:r>
          </a:p>
          <a:p>
            <a:r>
              <a:rPr lang="en-GB" dirty="0"/>
              <a:t>Test hypotheses to identify solutions and guide change</a:t>
            </a:r>
          </a:p>
          <a:p>
            <a:r>
              <a:rPr lang="en-GB" dirty="0"/>
              <a:t>Use solutions to make better decisions and better ways of working. </a:t>
            </a:r>
          </a:p>
        </p:txBody>
      </p:sp>
      <p:sp>
        <p:nvSpPr>
          <p:cNvPr id="4" name="Slide Number Placeholder 3"/>
          <p:cNvSpPr>
            <a:spLocks noGrp="1"/>
          </p:cNvSpPr>
          <p:nvPr>
            <p:ph type="sldNum" sz="quarter" idx="5"/>
          </p:nvPr>
        </p:nvSpPr>
        <p:spPr/>
        <p:txBody>
          <a:bodyPr/>
          <a:lstStyle/>
          <a:p>
            <a:fld id="{843B81A1-BFCE-4E03-BCE8-0C68846C3D6D}" type="slidenum">
              <a:rPr lang="en-GB" smtClean="0"/>
              <a:t>10</a:t>
            </a:fld>
            <a:endParaRPr lang="en-GB"/>
          </a:p>
        </p:txBody>
      </p:sp>
    </p:spTree>
    <p:extLst>
      <p:ext uri="{BB962C8B-B14F-4D97-AF65-F5344CB8AC3E}">
        <p14:creationId xmlns:p14="http://schemas.microsoft.com/office/powerpoint/2010/main" val="3631863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https://peopleprofession.cipd.org/get-started/case-studies/christchurch-east-dorset-councils</a:t>
            </a:r>
          </a:p>
          <a:p>
            <a:endParaRPr lang="en-GB" dirty="0"/>
          </a:p>
          <a:p>
            <a:endParaRPr lang="en-GB" dirty="0"/>
          </a:p>
        </p:txBody>
      </p:sp>
      <p:sp>
        <p:nvSpPr>
          <p:cNvPr id="4" name="Slide Number Placeholder 3"/>
          <p:cNvSpPr>
            <a:spLocks noGrp="1"/>
          </p:cNvSpPr>
          <p:nvPr>
            <p:ph type="sldNum" sz="quarter" idx="5"/>
          </p:nvPr>
        </p:nvSpPr>
        <p:spPr/>
        <p:txBody>
          <a:bodyPr/>
          <a:lstStyle/>
          <a:p>
            <a:fld id="{2E77DE39-8C43-41EA-A72F-BA87F309D135}" type="slidenum">
              <a:rPr lang="en-GB" smtClean="0"/>
              <a:t>14</a:t>
            </a:fld>
            <a:endParaRPr lang="en-GB"/>
          </a:p>
        </p:txBody>
      </p:sp>
    </p:spTree>
    <p:extLst>
      <p:ext uri="{BB962C8B-B14F-4D97-AF65-F5344CB8AC3E}">
        <p14:creationId xmlns:p14="http://schemas.microsoft.com/office/powerpoint/2010/main" val="3671351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77DE39-8C43-41EA-A72F-BA87F309D135}" type="slidenum">
              <a:rPr lang="en-GB" smtClean="0"/>
              <a:t>16</a:t>
            </a:fld>
            <a:endParaRPr lang="en-GB"/>
          </a:p>
        </p:txBody>
      </p:sp>
    </p:spTree>
    <p:extLst>
      <p:ext uri="{BB962C8B-B14F-4D97-AF65-F5344CB8AC3E}">
        <p14:creationId xmlns:p14="http://schemas.microsoft.com/office/powerpoint/2010/main" val="3801466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fld id="{2E77DE39-8C43-41EA-A72F-BA87F309D135}" type="slidenum">
              <a:rPr lang="en-GB" smtClean="0"/>
              <a:t>18</a:t>
            </a:fld>
            <a:endParaRPr lang="en-GB"/>
          </a:p>
        </p:txBody>
      </p:sp>
    </p:spTree>
    <p:extLst>
      <p:ext uri="{BB962C8B-B14F-4D97-AF65-F5344CB8AC3E}">
        <p14:creationId xmlns:p14="http://schemas.microsoft.com/office/powerpoint/2010/main" val="10670904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056A4AE-58C9-4511-B3EB-F0368CDD8A29}" type="datetimeFigureOut">
              <a:rPr lang="en-GB" smtClean="0"/>
              <a:t>14/10/2021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1567457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56A4AE-58C9-4511-B3EB-F0368CDD8A29}" type="datetimeFigureOut">
              <a:rPr lang="en-GB" smtClean="0"/>
              <a:t>14/10/2021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4125079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6A4AE-58C9-4511-B3EB-F0368CDD8A29}" type="datetimeFigureOut">
              <a:rPr lang="en-GB" smtClean="0"/>
              <a:t>14/10/2021</a:t>
            </a:fld>
            <a:endParaRPr lang="en-GB"/>
          </a:p>
        </p:txBody>
      </p:sp>
      <p:sp>
        <p:nvSpPr>
          <p:cNvPr id="6" name="Slide Number Placeholder 5"/>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743604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056A4AE-58C9-4511-B3EB-F0368CDD8A29}" type="datetimeFigureOut">
              <a:rPr lang="en-GB" smtClean="0"/>
              <a:t>14/10/2021</a:t>
            </a:fld>
            <a:endParaRPr lang="en-GB"/>
          </a:p>
        </p:txBody>
      </p:sp>
      <p:sp>
        <p:nvSpPr>
          <p:cNvPr id="7" name="Slide Number Placeholder 6"/>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4213130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056A4AE-58C9-4511-B3EB-F0368CDD8A29}" type="datetimeFigureOut">
              <a:rPr lang="en-GB" smtClean="0"/>
              <a:t>14/10/2021</a:t>
            </a:fld>
            <a:endParaRPr lang="en-GB"/>
          </a:p>
        </p:txBody>
      </p:sp>
      <p:sp>
        <p:nvSpPr>
          <p:cNvPr id="9" name="Slide Number Placeholder 8"/>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3980748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056A4AE-58C9-4511-B3EB-F0368CDD8A29}" type="datetimeFigureOut">
              <a:rPr lang="en-GB" smtClean="0"/>
              <a:t>14/10/2021</a:t>
            </a:fld>
            <a:endParaRPr lang="en-GB"/>
          </a:p>
        </p:txBody>
      </p:sp>
      <p:sp>
        <p:nvSpPr>
          <p:cNvPr id="5" name="Slide Number Placeholder 4"/>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4064620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56A4AE-58C9-4511-B3EB-F0368CDD8A29}" type="datetimeFigureOut">
              <a:rPr lang="en-GB" smtClean="0"/>
              <a:t>14/10/2021</a:t>
            </a:fld>
            <a:endParaRPr lang="en-GB"/>
          </a:p>
        </p:txBody>
      </p:sp>
      <p:sp>
        <p:nvSpPr>
          <p:cNvPr id="4" name="Slide Number Placeholder 3"/>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4087910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56A4AE-58C9-4511-B3EB-F0368CDD8A29}" type="datetimeFigureOut">
              <a:rPr lang="en-GB" smtClean="0"/>
              <a:t>14/10/2021</a:t>
            </a:fld>
            <a:endParaRPr lang="en-GB"/>
          </a:p>
        </p:txBody>
      </p:sp>
      <p:sp>
        <p:nvSpPr>
          <p:cNvPr id="7" name="Slide Number Placeholder 6"/>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3753340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56A4AE-58C9-4511-B3EB-F0368CDD8A29}" type="datetimeFigureOut">
              <a:rPr lang="en-GB" smtClean="0"/>
              <a:t>14/10/2021</a:t>
            </a:fld>
            <a:endParaRPr lang="en-GB"/>
          </a:p>
        </p:txBody>
      </p:sp>
      <p:sp>
        <p:nvSpPr>
          <p:cNvPr id="7" name="Slide Number Placeholder 6"/>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1410384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56A4AE-58C9-4511-B3EB-F0368CDD8A29}" type="datetimeFigureOut">
              <a:rPr lang="en-GB" smtClean="0"/>
              <a:t>14/10/2021</a:t>
            </a:fld>
            <a:endParaRPr lang="en-GB"/>
          </a:p>
        </p:txBody>
      </p:sp>
      <p:sp>
        <p:nvSpPr>
          <p:cNvPr id="6" name="Slide Number Placeholder 5"/>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2846271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056A4AE-58C9-4511-B3EB-F0368CDD8A29}" type="datetimeFigureOut">
              <a:rPr lang="en-GB" smtClean="0"/>
              <a:t>14/10/2021</a:t>
            </a:fld>
            <a:endParaRPr lang="en-GB"/>
          </a:p>
        </p:txBody>
      </p:sp>
      <p:sp>
        <p:nvSpPr>
          <p:cNvPr id="6" name="Slide Number Placeholder 5"/>
          <p:cNvSpPr>
            <a:spLocks noGrp="1"/>
          </p:cNvSpPr>
          <p:nvPr>
            <p:ph type="sldNum" sz="quarter" idx="12"/>
          </p:nvPr>
        </p:nvSpPr>
        <p:spPr/>
        <p:txBody>
          <a:bodyPr/>
          <a:lstStyle/>
          <a:p>
            <a:fld id="{07280505-2028-4945-9B4C-BBCB5D52FCB4}" type="slidenum">
              <a:rPr lang="en-GB" smtClean="0"/>
              <a:t>‹#›</a:t>
            </a:fld>
            <a:endParaRPr lang="en-GB"/>
          </a:p>
        </p:txBody>
      </p:sp>
    </p:spTree>
    <p:extLst>
      <p:ext uri="{BB962C8B-B14F-4D97-AF65-F5344CB8AC3E}">
        <p14:creationId xmlns:p14="http://schemas.microsoft.com/office/powerpoint/2010/main" val="4262229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056A4AE-58C9-4511-B3EB-F0368CDD8A29}" type="datetimeFigureOut">
              <a:rPr lang="en-GB" smtClean="0"/>
              <a:t>14/10/2021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7280505-2028-4945-9B4C-BBCB5D52FCB4}" type="slidenum">
              <a:rPr lang="en-GB" smtClean="0"/>
              <a:t>‹#›</a:t>
            </a:fld>
            <a:endParaRPr lang="en-GB"/>
          </a:p>
        </p:txBody>
      </p:sp>
    </p:spTree>
    <p:extLst>
      <p:ext uri="{BB962C8B-B14F-4D97-AF65-F5344CB8AC3E}">
        <p14:creationId xmlns:p14="http://schemas.microsoft.com/office/powerpoint/2010/main" val="34766487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peopleprofession.cipd.org/learning/commercial-drive/enabling-chang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peopleprofession.cipd.org/profession-map/core-purpos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98042-A57B-4A50-AB76-70147EB233D3}"/>
              </a:ext>
            </a:extLst>
          </p:cNvPr>
          <p:cNvSpPr>
            <a:spLocks noGrp="1"/>
          </p:cNvSpPr>
          <p:nvPr>
            <p:ph type="ctrTitle"/>
          </p:nvPr>
        </p:nvSpPr>
        <p:spPr/>
        <p:txBody>
          <a:bodyPr/>
          <a:lstStyle/>
          <a:p>
            <a:r>
              <a:rPr lang="en-GB" dirty="0"/>
              <a:t>5AMOC – Contributing to the Management of Change</a:t>
            </a:r>
          </a:p>
        </p:txBody>
      </p:sp>
      <p:sp>
        <p:nvSpPr>
          <p:cNvPr id="3" name="Subtitle 2">
            <a:extLst>
              <a:ext uri="{FF2B5EF4-FFF2-40B4-BE49-F238E27FC236}">
                <a16:creationId xmlns:a16="http://schemas.microsoft.com/office/drawing/2014/main" id="{BDDE2DC6-E4F7-43EF-A3DB-FC9BA206C31D}"/>
              </a:ext>
            </a:extLst>
          </p:cNvPr>
          <p:cNvSpPr>
            <a:spLocks noGrp="1"/>
          </p:cNvSpPr>
          <p:nvPr>
            <p:ph type="subTitle" idx="1"/>
          </p:nvPr>
        </p:nvSpPr>
        <p:spPr/>
        <p:txBody>
          <a:bodyPr/>
          <a:lstStyle/>
          <a:p>
            <a:r>
              <a:rPr lang="en-GB" dirty="0">
                <a:solidFill>
                  <a:schemeClr val="bg1"/>
                </a:solidFill>
              </a:rPr>
              <a:t>Julie Thomas</a:t>
            </a:r>
          </a:p>
        </p:txBody>
      </p:sp>
    </p:spTree>
    <p:extLst>
      <p:ext uri="{BB962C8B-B14F-4D97-AF65-F5344CB8AC3E}">
        <p14:creationId xmlns:p14="http://schemas.microsoft.com/office/powerpoint/2010/main" val="2342882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4CBA1-D79B-4A4D-9527-13FC0E47506A}"/>
              </a:ext>
            </a:extLst>
          </p:cNvPr>
          <p:cNvSpPr>
            <a:spLocks noGrp="1"/>
          </p:cNvSpPr>
          <p:nvPr>
            <p:ph type="title"/>
          </p:nvPr>
        </p:nvSpPr>
        <p:spPr>
          <a:xfrm>
            <a:off x="609600" y="142504"/>
            <a:ext cx="10972800" cy="712519"/>
          </a:xfrm>
        </p:spPr>
        <p:txBody>
          <a:bodyPr>
            <a:normAutofit fontScale="90000"/>
          </a:bodyPr>
          <a:lstStyle/>
          <a:p>
            <a:r>
              <a:rPr lang="en-GB" dirty="0"/>
              <a:t>Schedule for today</a:t>
            </a:r>
          </a:p>
        </p:txBody>
      </p:sp>
      <p:sp>
        <p:nvSpPr>
          <p:cNvPr id="3" name="Content Placeholder 2">
            <a:extLst>
              <a:ext uri="{FF2B5EF4-FFF2-40B4-BE49-F238E27FC236}">
                <a16:creationId xmlns:a16="http://schemas.microsoft.com/office/drawing/2014/main" id="{ED148E17-B50B-4E97-96F7-8417D9DC7AB8}"/>
              </a:ext>
            </a:extLst>
          </p:cNvPr>
          <p:cNvSpPr>
            <a:spLocks noGrp="1"/>
          </p:cNvSpPr>
          <p:nvPr>
            <p:ph idx="1"/>
          </p:nvPr>
        </p:nvSpPr>
        <p:spPr>
          <a:xfrm>
            <a:off x="609600" y="1432559"/>
            <a:ext cx="10972800" cy="4084673"/>
          </a:xfrm>
        </p:spPr>
        <p:txBody>
          <a:bodyPr>
            <a:normAutofit/>
          </a:bodyPr>
          <a:lstStyle/>
          <a:p>
            <a:pPr marL="0" indent="0">
              <a:buNone/>
            </a:pPr>
            <a:r>
              <a:rPr lang="en-GB" dirty="0"/>
              <a:t>2pm  – Recap on Change Management best practice and     	    Case-study; Implications of Pandemic</a:t>
            </a:r>
          </a:p>
          <a:p>
            <a:pPr marL="0" indent="0">
              <a:buNone/>
            </a:pPr>
            <a:r>
              <a:rPr lang="en-GB" dirty="0"/>
              <a:t>	    </a:t>
            </a:r>
          </a:p>
          <a:p>
            <a:pPr marL="0" indent="0" algn="ctr">
              <a:buNone/>
            </a:pPr>
            <a:r>
              <a:rPr lang="en-GB" dirty="0"/>
              <a:t>Break</a:t>
            </a:r>
          </a:p>
          <a:p>
            <a:pPr marL="0" indent="0">
              <a:buNone/>
            </a:pPr>
            <a:endParaRPr lang="en-GB" dirty="0"/>
          </a:p>
          <a:p>
            <a:pPr marL="0" indent="0">
              <a:buNone/>
            </a:pPr>
            <a:r>
              <a:rPr lang="en-GB" dirty="0"/>
              <a:t>3:30pm – Port-folio requirements/learning plan</a:t>
            </a:r>
          </a:p>
        </p:txBody>
      </p:sp>
    </p:spTree>
    <p:extLst>
      <p:ext uri="{BB962C8B-B14F-4D97-AF65-F5344CB8AC3E}">
        <p14:creationId xmlns:p14="http://schemas.microsoft.com/office/powerpoint/2010/main" val="3388967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B5BD5-5A7B-4B95-A726-42C71ABB6D13}"/>
              </a:ext>
            </a:extLst>
          </p:cNvPr>
          <p:cNvSpPr>
            <a:spLocks noGrp="1"/>
          </p:cNvSpPr>
          <p:nvPr>
            <p:ph type="title"/>
          </p:nvPr>
        </p:nvSpPr>
        <p:spPr/>
        <p:txBody>
          <a:bodyPr/>
          <a:lstStyle/>
          <a:p>
            <a:r>
              <a:rPr lang="en-GB" dirty="0"/>
              <a:t>Learning Outcomes 1-3</a:t>
            </a:r>
          </a:p>
        </p:txBody>
      </p:sp>
      <p:sp>
        <p:nvSpPr>
          <p:cNvPr id="3" name="Content Placeholder 2">
            <a:extLst>
              <a:ext uri="{FF2B5EF4-FFF2-40B4-BE49-F238E27FC236}">
                <a16:creationId xmlns:a16="http://schemas.microsoft.com/office/drawing/2014/main" id="{ADEA5E13-DB03-4972-A421-1894153E73FA}"/>
              </a:ext>
            </a:extLst>
          </p:cNvPr>
          <p:cNvSpPr>
            <a:spLocks noGrp="1"/>
          </p:cNvSpPr>
          <p:nvPr>
            <p:ph idx="1"/>
          </p:nvPr>
        </p:nvSpPr>
        <p:spPr>
          <a:xfrm>
            <a:off x="609600" y="1600200"/>
            <a:ext cx="10972800" cy="4070757"/>
          </a:xfrm>
        </p:spPr>
        <p:txBody>
          <a:bodyPr/>
          <a:lstStyle/>
          <a:p>
            <a:r>
              <a:rPr lang="en-GB" dirty="0"/>
              <a:t>Be able to </a:t>
            </a:r>
            <a:r>
              <a:rPr lang="en-GB" b="1" dirty="0"/>
              <a:t>plan</a:t>
            </a:r>
            <a:r>
              <a:rPr lang="en-GB" dirty="0"/>
              <a:t> for the implementation of change processes within an organisation.</a:t>
            </a:r>
          </a:p>
          <a:p>
            <a:r>
              <a:rPr lang="en-GB" dirty="0"/>
              <a:t>Be able to </a:t>
            </a:r>
            <a:r>
              <a:rPr lang="en-GB" b="1" dirty="0"/>
              <a:t>implement</a:t>
            </a:r>
            <a:r>
              <a:rPr lang="en-GB" dirty="0"/>
              <a:t> a change plan:</a:t>
            </a:r>
          </a:p>
          <a:p>
            <a:r>
              <a:rPr lang="en-GB" dirty="0"/>
              <a:t>Be able to </a:t>
            </a:r>
            <a:r>
              <a:rPr lang="en-GB" b="1" dirty="0"/>
              <a:t>assess the impact </a:t>
            </a:r>
            <a:r>
              <a:rPr lang="en-GB" dirty="0"/>
              <a:t>of change processes within an organisation:</a:t>
            </a:r>
          </a:p>
          <a:p>
            <a:pPr marL="0" indent="0">
              <a:buNone/>
            </a:pPr>
            <a:endParaRPr lang="en-GB" dirty="0"/>
          </a:p>
        </p:txBody>
      </p:sp>
    </p:spTree>
    <p:extLst>
      <p:ext uri="{BB962C8B-B14F-4D97-AF65-F5344CB8AC3E}">
        <p14:creationId xmlns:p14="http://schemas.microsoft.com/office/powerpoint/2010/main" val="34191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0D582-CDB5-4F7B-BB48-C9DF42C0887E}"/>
              </a:ext>
            </a:extLst>
          </p:cNvPr>
          <p:cNvSpPr>
            <a:spLocks noGrp="1"/>
          </p:cNvSpPr>
          <p:nvPr>
            <p:ph type="title"/>
          </p:nvPr>
        </p:nvSpPr>
        <p:spPr>
          <a:xfrm>
            <a:off x="609600" y="142613"/>
            <a:ext cx="10972800" cy="889233"/>
          </a:xfrm>
        </p:spPr>
        <p:txBody>
          <a:bodyPr/>
          <a:lstStyle/>
          <a:p>
            <a:r>
              <a:rPr lang="en-GB" dirty="0"/>
              <a:t>A Planned Approach to Change</a:t>
            </a:r>
          </a:p>
        </p:txBody>
      </p:sp>
      <p:sp>
        <p:nvSpPr>
          <p:cNvPr id="3" name="Content Placeholder 2">
            <a:extLst>
              <a:ext uri="{FF2B5EF4-FFF2-40B4-BE49-F238E27FC236}">
                <a16:creationId xmlns:a16="http://schemas.microsoft.com/office/drawing/2014/main" id="{A9460C68-0184-4892-92D6-484CBFB7BCC0}"/>
              </a:ext>
            </a:extLst>
          </p:cNvPr>
          <p:cNvSpPr>
            <a:spLocks noGrp="1"/>
          </p:cNvSpPr>
          <p:nvPr>
            <p:ph idx="1"/>
          </p:nvPr>
        </p:nvSpPr>
        <p:spPr>
          <a:xfrm>
            <a:off x="609600" y="1098959"/>
            <a:ext cx="10972800" cy="4770612"/>
          </a:xfrm>
        </p:spPr>
        <p:txBody>
          <a:bodyPr>
            <a:normAutofit fontScale="77500" lnSpcReduction="20000"/>
          </a:bodyPr>
          <a:lstStyle/>
          <a:p>
            <a:pPr marL="0" indent="0">
              <a:buNone/>
            </a:pPr>
            <a:r>
              <a:rPr lang="en-GB" dirty="0"/>
              <a:t>Models focus on these stages:</a:t>
            </a:r>
          </a:p>
          <a:p>
            <a:pPr marL="0" indent="0">
              <a:buNone/>
            </a:pPr>
            <a:endParaRPr lang="en-GB" dirty="0"/>
          </a:p>
          <a:p>
            <a:r>
              <a:rPr lang="en-GB" dirty="0"/>
              <a:t>Identify need for change</a:t>
            </a:r>
          </a:p>
          <a:p>
            <a:r>
              <a:rPr lang="en-GB" dirty="0"/>
              <a:t>Define the current state</a:t>
            </a:r>
          </a:p>
          <a:p>
            <a:r>
              <a:rPr lang="en-GB" dirty="0"/>
              <a:t>Envisage the desired future state</a:t>
            </a:r>
          </a:p>
          <a:p>
            <a:r>
              <a:rPr lang="en-GB" dirty="0"/>
              <a:t>Identify the gap</a:t>
            </a:r>
          </a:p>
          <a:p>
            <a:r>
              <a:rPr lang="en-GB" dirty="0"/>
              <a:t>Diagnose capacity for change including barriers and how they can be overcome</a:t>
            </a:r>
          </a:p>
          <a:p>
            <a:r>
              <a:rPr lang="en-GB" dirty="0"/>
              <a:t>Plan actions and behaviours needed to close the gap</a:t>
            </a:r>
          </a:p>
          <a:p>
            <a:r>
              <a:rPr lang="en-GB" dirty="0"/>
              <a:t>Implement required actions</a:t>
            </a:r>
          </a:p>
          <a:p>
            <a:r>
              <a:rPr lang="en-GB" dirty="0"/>
              <a:t>Manage the transition</a:t>
            </a:r>
          </a:p>
          <a:p>
            <a:r>
              <a:rPr lang="en-GB" dirty="0"/>
              <a:t>Constantly reinforce changes, sustain momentum and measure progress</a:t>
            </a:r>
          </a:p>
          <a:p>
            <a:endParaRPr lang="en-GB" dirty="0"/>
          </a:p>
          <a:p>
            <a:endParaRPr lang="en-GB" dirty="0"/>
          </a:p>
        </p:txBody>
      </p:sp>
    </p:spTree>
    <p:extLst>
      <p:ext uri="{BB962C8B-B14F-4D97-AF65-F5344CB8AC3E}">
        <p14:creationId xmlns:p14="http://schemas.microsoft.com/office/powerpoint/2010/main" val="5926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D5D1E712-445B-4E49-A7FD-2AF679371C6E}"/>
              </a:ext>
            </a:extLst>
          </p:cNvPr>
          <p:cNvSpPr>
            <a:spLocks noGrp="1" noChangeArrowheads="1"/>
          </p:cNvSpPr>
          <p:nvPr>
            <p:ph type="title"/>
          </p:nvPr>
        </p:nvSpPr>
        <p:spPr/>
        <p:txBody>
          <a:bodyPr/>
          <a:lstStyle/>
          <a:p>
            <a:r>
              <a:rPr lang="en-GB" altLang="en-US"/>
              <a:t>The Need for Agility</a:t>
            </a:r>
          </a:p>
        </p:txBody>
      </p:sp>
      <p:sp>
        <p:nvSpPr>
          <p:cNvPr id="9219" name="Content Placeholder 2">
            <a:extLst>
              <a:ext uri="{FF2B5EF4-FFF2-40B4-BE49-F238E27FC236}">
                <a16:creationId xmlns:a16="http://schemas.microsoft.com/office/drawing/2014/main" id="{E43ADBB3-FA1E-43FD-86FB-8ED653FBDAE1}"/>
              </a:ext>
            </a:extLst>
          </p:cNvPr>
          <p:cNvSpPr>
            <a:spLocks noGrp="1" noChangeArrowheads="1"/>
          </p:cNvSpPr>
          <p:nvPr>
            <p:ph idx="1"/>
          </p:nvPr>
        </p:nvSpPr>
        <p:spPr>
          <a:xfrm>
            <a:off x="1981200" y="1600201"/>
            <a:ext cx="8229600" cy="3916363"/>
          </a:xfrm>
        </p:spPr>
        <p:txBody>
          <a:bodyPr/>
          <a:lstStyle/>
          <a:p>
            <a:pPr marL="0" indent="0">
              <a:buNone/>
            </a:pPr>
            <a:r>
              <a:rPr lang="en-GB" altLang="en-US" dirty="0"/>
              <a:t>The complexity and the fast pace of change in today’s business world have put a premium on the ability of organisations to respond to change in a speedy and effective manner. The need to increase organisational agility is also driven by the changing needs of the workforce.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79A4D-DBB9-4EED-B746-BE899A779E18}"/>
              </a:ext>
            </a:extLst>
          </p:cNvPr>
          <p:cNvSpPr>
            <a:spLocks noGrp="1"/>
          </p:cNvSpPr>
          <p:nvPr>
            <p:ph type="title"/>
          </p:nvPr>
        </p:nvSpPr>
        <p:spPr/>
        <p:txBody>
          <a:bodyPr/>
          <a:lstStyle/>
          <a:p>
            <a:r>
              <a:rPr lang="en-GB" dirty="0"/>
              <a:t>What the Pandemic has taught us:</a:t>
            </a:r>
          </a:p>
        </p:txBody>
      </p:sp>
      <p:sp>
        <p:nvSpPr>
          <p:cNvPr id="3" name="Content Placeholder 2">
            <a:extLst>
              <a:ext uri="{FF2B5EF4-FFF2-40B4-BE49-F238E27FC236}">
                <a16:creationId xmlns:a16="http://schemas.microsoft.com/office/drawing/2014/main" id="{09D6378A-7115-4CAD-BCCD-108061F2F15A}"/>
              </a:ext>
            </a:extLst>
          </p:cNvPr>
          <p:cNvSpPr>
            <a:spLocks noGrp="1"/>
          </p:cNvSpPr>
          <p:nvPr>
            <p:ph idx="1"/>
          </p:nvPr>
        </p:nvSpPr>
        <p:spPr/>
        <p:txBody>
          <a:bodyPr/>
          <a:lstStyle/>
          <a:p>
            <a:pPr marL="0" indent="0">
              <a:buNone/>
            </a:pPr>
            <a:r>
              <a:rPr lang="en-GB" sz="3600" dirty="0"/>
              <a:t>‘Every organisation needs to be agile and resilient in order to thrive and survive’.</a:t>
            </a:r>
          </a:p>
          <a:p>
            <a:pPr marL="0" indent="0">
              <a:buNone/>
            </a:pPr>
            <a:r>
              <a:rPr lang="en-GB" sz="3600" dirty="0"/>
              <a:t>(Sage Group plc, 2020)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95822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53C0-B3D8-4371-8C3E-C7ABC753F083}"/>
              </a:ext>
            </a:extLst>
          </p:cNvPr>
          <p:cNvSpPr>
            <a:spLocks noGrp="1"/>
          </p:cNvSpPr>
          <p:nvPr>
            <p:ph type="title"/>
          </p:nvPr>
        </p:nvSpPr>
        <p:spPr>
          <a:xfrm>
            <a:off x="838200" y="219457"/>
            <a:ext cx="10515600" cy="780287"/>
          </a:xfrm>
        </p:spPr>
        <p:txBody>
          <a:bodyPr>
            <a:normAutofit fontScale="90000"/>
          </a:bodyPr>
          <a:lstStyle/>
          <a:p>
            <a:r>
              <a:rPr lang="en-GB" dirty="0"/>
              <a:t>Role of HR in Business Resilience and Agility</a:t>
            </a:r>
          </a:p>
        </p:txBody>
      </p:sp>
      <p:sp>
        <p:nvSpPr>
          <p:cNvPr id="3" name="Content Placeholder 2">
            <a:extLst>
              <a:ext uri="{FF2B5EF4-FFF2-40B4-BE49-F238E27FC236}">
                <a16:creationId xmlns:a16="http://schemas.microsoft.com/office/drawing/2014/main" id="{89FE20E3-F3E1-4301-9BAF-F68DD7F8CB26}"/>
              </a:ext>
            </a:extLst>
          </p:cNvPr>
          <p:cNvSpPr>
            <a:spLocks noGrp="1"/>
          </p:cNvSpPr>
          <p:nvPr>
            <p:ph idx="1"/>
          </p:nvPr>
        </p:nvSpPr>
        <p:spPr>
          <a:xfrm>
            <a:off x="838200" y="1219200"/>
            <a:ext cx="10515600" cy="4957763"/>
          </a:xfrm>
        </p:spPr>
        <p:txBody>
          <a:bodyPr>
            <a:normAutofit/>
          </a:bodyPr>
          <a:lstStyle/>
          <a:p>
            <a:r>
              <a:rPr lang="en-GB" sz="3600" dirty="0"/>
              <a:t>Being quick and responsive</a:t>
            </a:r>
          </a:p>
          <a:p>
            <a:r>
              <a:rPr lang="en-GB" sz="3600" dirty="0"/>
              <a:t>Getting feedback outside of normal processes</a:t>
            </a:r>
          </a:p>
          <a:p>
            <a:r>
              <a:rPr lang="en-GB" sz="3600" dirty="0"/>
              <a:t>Offering agile workstyles</a:t>
            </a:r>
          </a:p>
          <a:p>
            <a:r>
              <a:rPr lang="en-GB" sz="3600" dirty="0"/>
              <a:t>Changing policies and procedures (continuously improving)</a:t>
            </a:r>
          </a:p>
          <a:p>
            <a:r>
              <a:rPr lang="en-GB" sz="3600" dirty="0"/>
              <a:t>Communicating changes</a:t>
            </a:r>
          </a:p>
        </p:txBody>
      </p:sp>
    </p:spTree>
    <p:extLst>
      <p:ext uri="{BB962C8B-B14F-4D97-AF65-F5344CB8AC3E}">
        <p14:creationId xmlns:p14="http://schemas.microsoft.com/office/powerpoint/2010/main" val="3680011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1133A-37D8-4D25-A232-FCF363BD5268}"/>
              </a:ext>
            </a:extLst>
          </p:cNvPr>
          <p:cNvSpPr>
            <a:spLocks noGrp="1"/>
          </p:cNvSpPr>
          <p:nvPr>
            <p:ph type="title"/>
          </p:nvPr>
        </p:nvSpPr>
        <p:spPr/>
        <p:txBody>
          <a:bodyPr>
            <a:normAutofit fontScale="90000"/>
          </a:bodyPr>
          <a:lstStyle/>
          <a:p>
            <a:r>
              <a:rPr lang="en-GB" dirty="0"/>
              <a:t>8 Essential Ways HR Leaders can lead business resilience and agility (Sage Group plc, 2020)</a:t>
            </a:r>
          </a:p>
        </p:txBody>
      </p:sp>
      <p:sp>
        <p:nvSpPr>
          <p:cNvPr id="3" name="Content Placeholder 2">
            <a:extLst>
              <a:ext uri="{FF2B5EF4-FFF2-40B4-BE49-F238E27FC236}">
                <a16:creationId xmlns:a16="http://schemas.microsoft.com/office/drawing/2014/main" id="{0DD7659D-EBB1-4E28-A447-A4657115397F}"/>
              </a:ext>
            </a:extLst>
          </p:cNvPr>
          <p:cNvSpPr>
            <a:spLocks noGrp="1"/>
          </p:cNvSpPr>
          <p:nvPr>
            <p:ph idx="1"/>
          </p:nvPr>
        </p:nvSpPr>
        <p:spPr/>
        <p:txBody>
          <a:bodyPr>
            <a:normAutofit fontScale="85000" lnSpcReduction="20000"/>
          </a:bodyPr>
          <a:lstStyle/>
          <a:p>
            <a:r>
              <a:rPr lang="en-GB" dirty="0">
                <a:effectLst/>
                <a:latin typeface="Arial" panose="020B0604020202020204" pitchFamily="34" charset="0"/>
              </a:rPr>
              <a:t>Empower employees by putting them first</a:t>
            </a:r>
          </a:p>
          <a:p>
            <a:r>
              <a:rPr lang="en-GB" dirty="0">
                <a:effectLst/>
                <a:latin typeface="Arial" panose="020B0604020202020204" pitchFamily="34" charset="0"/>
              </a:rPr>
              <a:t>Use data to inform decision-making and horizon scanning</a:t>
            </a:r>
          </a:p>
          <a:p>
            <a:r>
              <a:rPr lang="en-GB" dirty="0">
                <a:effectLst/>
                <a:latin typeface="Arial" panose="020B0604020202020204" pitchFamily="34" charset="0"/>
              </a:rPr>
              <a:t>Make sure your HR team has a clear remit and objectives to deliver on expectations </a:t>
            </a:r>
          </a:p>
          <a:p>
            <a:r>
              <a:rPr lang="en-GB" dirty="0">
                <a:effectLst/>
                <a:latin typeface="Arial" panose="020B0604020202020204" pitchFamily="34" charset="0"/>
              </a:rPr>
              <a:t>Build close alignment to business objectives and communicate </a:t>
            </a:r>
          </a:p>
          <a:p>
            <a:r>
              <a:rPr lang="en-GB" dirty="0">
                <a:effectLst/>
                <a:latin typeface="Arial" panose="020B0604020202020204" pitchFamily="34" charset="0"/>
              </a:rPr>
              <a:t>Regularly review existing systems and processes</a:t>
            </a:r>
          </a:p>
          <a:p>
            <a:r>
              <a:rPr lang="en-GB" dirty="0">
                <a:effectLst/>
                <a:latin typeface="Arial" panose="020B0604020202020204" pitchFamily="34" charset="0"/>
              </a:rPr>
              <a:t>Create a culture of flexible working</a:t>
            </a:r>
          </a:p>
          <a:p>
            <a:r>
              <a:rPr lang="en-GB" dirty="0">
                <a:effectLst/>
                <a:latin typeface="Arial" panose="020B0604020202020204" pitchFamily="34" charset="0"/>
              </a:rPr>
              <a:t>Inspire employees to be their authentic selves through inclusivity</a:t>
            </a:r>
          </a:p>
          <a:p>
            <a:r>
              <a:rPr lang="en-GB" dirty="0">
                <a:effectLst/>
                <a:latin typeface="Arial" panose="020B0604020202020204" pitchFamily="34" charset="0"/>
              </a:rPr>
              <a:t>Tap into technology that empowers your HR team</a:t>
            </a:r>
            <a:endParaRPr lang="en-GB" dirty="0"/>
          </a:p>
        </p:txBody>
      </p:sp>
    </p:spTree>
    <p:extLst>
      <p:ext uri="{BB962C8B-B14F-4D97-AF65-F5344CB8AC3E}">
        <p14:creationId xmlns:p14="http://schemas.microsoft.com/office/powerpoint/2010/main" val="31515225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E0E1-56E8-48EB-92D3-F40879BBC36F}"/>
              </a:ext>
            </a:extLst>
          </p:cNvPr>
          <p:cNvSpPr>
            <a:spLocks noGrp="1"/>
          </p:cNvSpPr>
          <p:nvPr>
            <p:ph type="title"/>
          </p:nvPr>
        </p:nvSpPr>
        <p:spPr/>
        <p:txBody>
          <a:bodyPr/>
          <a:lstStyle/>
          <a:p>
            <a:r>
              <a:rPr lang="en-GB" dirty="0"/>
              <a:t>Empower Employees by putting them first</a:t>
            </a:r>
          </a:p>
        </p:txBody>
      </p:sp>
      <p:sp>
        <p:nvSpPr>
          <p:cNvPr id="3" name="Content Placeholder 2">
            <a:extLst>
              <a:ext uri="{FF2B5EF4-FFF2-40B4-BE49-F238E27FC236}">
                <a16:creationId xmlns:a16="http://schemas.microsoft.com/office/drawing/2014/main" id="{297B8F3A-B534-414F-9703-AB4D09BCC1EE}"/>
              </a:ext>
            </a:extLst>
          </p:cNvPr>
          <p:cNvSpPr>
            <a:spLocks noGrp="1"/>
          </p:cNvSpPr>
          <p:nvPr>
            <p:ph idx="1"/>
          </p:nvPr>
        </p:nvSpPr>
        <p:spPr/>
        <p:txBody>
          <a:bodyPr>
            <a:normAutofit fontScale="92500" lnSpcReduction="20000"/>
          </a:bodyPr>
          <a:lstStyle/>
          <a:p>
            <a:pPr marL="0" indent="0">
              <a:buNone/>
            </a:pPr>
            <a:r>
              <a:rPr lang="en-GB" i="1" dirty="0">
                <a:effectLst/>
                <a:latin typeface="Arial" panose="020B0604020202020204" pitchFamily="34" charset="0"/>
              </a:rPr>
              <a:t>Put employees front and centre of your business strategy. Make sure they know their value. Invest in them with technology, support, wellbeing initiatives, recognition, and authentic and personalised communications. If your workforce feels valued at the times when it matters most to them, they’ll be there for the organisation when it most needs it too, doing what they do best, and driving organisational success.</a:t>
            </a:r>
          </a:p>
          <a:p>
            <a:pPr marL="0" indent="0">
              <a:buNone/>
            </a:pPr>
            <a:endParaRPr lang="en-GB" i="1" dirty="0">
              <a:latin typeface="Arial" panose="020B0604020202020204" pitchFamily="34" charset="0"/>
            </a:endParaRPr>
          </a:p>
          <a:p>
            <a:pPr marL="0" indent="0">
              <a:buNone/>
            </a:pPr>
            <a:r>
              <a:rPr lang="en-GB" i="1" dirty="0">
                <a:latin typeface="Arial" panose="020B0604020202020204" pitchFamily="34" charset="0"/>
              </a:rPr>
              <a:t>(Sage Group plc, 2020)</a:t>
            </a:r>
            <a:endParaRPr lang="en-GB" i="1" dirty="0"/>
          </a:p>
        </p:txBody>
      </p:sp>
    </p:spTree>
    <p:extLst>
      <p:ext uri="{BB962C8B-B14F-4D97-AF65-F5344CB8AC3E}">
        <p14:creationId xmlns:p14="http://schemas.microsoft.com/office/powerpoint/2010/main" val="1158690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862F9-AF34-46D9-822A-5EA6EF857C83}"/>
              </a:ext>
            </a:extLst>
          </p:cNvPr>
          <p:cNvSpPr>
            <a:spLocks noGrp="1"/>
          </p:cNvSpPr>
          <p:nvPr>
            <p:ph type="title"/>
          </p:nvPr>
        </p:nvSpPr>
        <p:spPr/>
        <p:txBody>
          <a:bodyPr>
            <a:normAutofit fontScale="90000"/>
          </a:bodyPr>
          <a:lstStyle/>
          <a:p>
            <a:r>
              <a:rPr lang="en-GB" dirty="0"/>
              <a:t>Using data to inform decision-making and horizon-scanning</a:t>
            </a:r>
          </a:p>
        </p:txBody>
      </p:sp>
      <p:sp>
        <p:nvSpPr>
          <p:cNvPr id="3" name="Content Placeholder 2">
            <a:extLst>
              <a:ext uri="{FF2B5EF4-FFF2-40B4-BE49-F238E27FC236}">
                <a16:creationId xmlns:a16="http://schemas.microsoft.com/office/drawing/2014/main" id="{267DF8FF-5949-43DA-ADBB-219ECAE0D2E3}"/>
              </a:ext>
            </a:extLst>
          </p:cNvPr>
          <p:cNvSpPr>
            <a:spLocks noGrp="1"/>
          </p:cNvSpPr>
          <p:nvPr>
            <p:ph idx="1"/>
          </p:nvPr>
        </p:nvSpPr>
        <p:spPr/>
        <p:txBody>
          <a:bodyPr>
            <a:normAutofit fontScale="85000" lnSpcReduction="10000"/>
          </a:bodyPr>
          <a:lstStyle/>
          <a:p>
            <a:pPr marL="0" indent="0">
              <a:buNone/>
            </a:pPr>
            <a:r>
              <a:rPr lang="en-GB" i="1" dirty="0">
                <a:effectLst/>
                <a:latin typeface="Arial" panose="020B0604020202020204" pitchFamily="34" charset="0"/>
              </a:rPr>
              <a:t>The COVID-19 pandemic has highlighted the need for HR and People teams to use actionable insights to inform business decision-making. Those who were already using data at the start of the global lockdown were able to track their global teams in real-time, making key decisions to maximise productivity, stabilise talent retention and implement cost-saving measures at speed. These teams were also able to horizon-scan, and prepare for the future.</a:t>
            </a:r>
          </a:p>
          <a:p>
            <a:pPr marL="0" indent="0">
              <a:buNone/>
            </a:pPr>
            <a:endParaRPr lang="en-GB" i="1" dirty="0">
              <a:latin typeface="Arial" panose="020B0604020202020204" pitchFamily="34" charset="0"/>
            </a:endParaRPr>
          </a:p>
          <a:p>
            <a:pPr marL="0" indent="0">
              <a:buNone/>
            </a:pPr>
            <a:r>
              <a:rPr lang="en-GB" i="1" dirty="0">
                <a:latin typeface="Arial" panose="020B0604020202020204" pitchFamily="34" charset="0"/>
              </a:rPr>
              <a:t>(Sage Group plc, 2020)</a:t>
            </a:r>
            <a:endParaRPr lang="en-GB" i="1" dirty="0"/>
          </a:p>
        </p:txBody>
      </p:sp>
    </p:spTree>
    <p:extLst>
      <p:ext uri="{BB962C8B-B14F-4D97-AF65-F5344CB8AC3E}">
        <p14:creationId xmlns:p14="http://schemas.microsoft.com/office/powerpoint/2010/main" val="1035030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9443B-EE9F-4D87-8B13-E49FE45415C9}"/>
              </a:ext>
            </a:extLst>
          </p:cNvPr>
          <p:cNvSpPr>
            <a:spLocks noGrp="1"/>
          </p:cNvSpPr>
          <p:nvPr>
            <p:ph type="title"/>
          </p:nvPr>
        </p:nvSpPr>
        <p:spPr/>
        <p:txBody>
          <a:bodyPr>
            <a:normAutofit fontScale="90000"/>
          </a:bodyPr>
          <a:lstStyle/>
          <a:p>
            <a:r>
              <a:rPr lang="en-GB" dirty="0"/>
              <a:t>Build close alignment to business objectives and communicate outcomes</a:t>
            </a:r>
          </a:p>
        </p:txBody>
      </p:sp>
      <p:sp>
        <p:nvSpPr>
          <p:cNvPr id="3" name="Content Placeholder 2">
            <a:extLst>
              <a:ext uri="{FF2B5EF4-FFF2-40B4-BE49-F238E27FC236}">
                <a16:creationId xmlns:a16="http://schemas.microsoft.com/office/drawing/2014/main" id="{C6564D37-92CE-4143-A8F6-5220083FBAA2}"/>
              </a:ext>
            </a:extLst>
          </p:cNvPr>
          <p:cNvSpPr>
            <a:spLocks noGrp="1"/>
          </p:cNvSpPr>
          <p:nvPr>
            <p:ph idx="1"/>
          </p:nvPr>
        </p:nvSpPr>
        <p:spPr/>
        <p:txBody>
          <a:bodyPr>
            <a:normAutofit/>
          </a:bodyPr>
          <a:lstStyle/>
          <a:p>
            <a:pPr marL="0" indent="0">
              <a:buNone/>
            </a:pPr>
            <a:r>
              <a:rPr lang="en-GB" sz="3200" dirty="0">
                <a:effectLst/>
                <a:latin typeface="Arial" panose="020B0604020202020204" pitchFamily="34" charset="0"/>
              </a:rPr>
              <a:t>Remember, you’re managing your organisation’s greatest asset – its people – so there is no excuse for not having you at these [strategy] discussions. Furthermore, as this asset has the greatest potential for delivering growth and organisational success, there’s even an argument to be made that your People strategy is your business strategy. </a:t>
            </a:r>
          </a:p>
          <a:p>
            <a:pPr marL="0" indent="0">
              <a:buNone/>
            </a:pPr>
            <a:r>
              <a:rPr lang="en-GB" dirty="0">
                <a:latin typeface="Arial" panose="020B0604020202020204" pitchFamily="34" charset="0"/>
              </a:rPr>
              <a:t>(Sage Group plc, 2020)</a:t>
            </a:r>
          </a:p>
        </p:txBody>
      </p:sp>
    </p:spTree>
    <p:extLst>
      <p:ext uri="{BB962C8B-B14F-4D97-AF65-F5344CB8AC3E}">
        <p14:creationId xmlns:p14="http://schemas.microsoft.com/office/powerpoint/2010/main" val="3892118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C032-A978-4F3A-834B-1E9A5BB7933A}"/>
              </a:ext>
            </a:extLst>
          </p:cNvPr>
          <p:cNvSpPr>
            <a:spLocks noGrp="1"/>
          </p:cNvSpPr>
          <p:nvPr>
            <p:ph type="title"/>
          </p:nvPr>
        </p:nvSpPr>
        <p:spPr>
          <a:xfrm>
            <a:off x="609600" y="118754"/>
            <a:ext cx="10972800" cy="570016"/>
          </a:xfrm>
        </p:spPr>
        <p:txBody>
          <a:bodyPr>
            <a:normAutofit fontScale="90000"/>
          </a:bodyPr>
          <a:lstStyle/>
          <a:p>
            <a:pPr algn="ctr"/>
            <a:r>
              <a:rPr lang="en-GB" dirty="0"/>
              <a:t>Don’t snap back</a:t>
            </a:r>
          </a:p>
        </p:txBody>
      </p:sp>
      <p:sp>
        <p:nvSpPr>
          <p:cNvPr id="3" name="Content Placeholder 2">
            <a:extLst>
              <a:ext uri="{FF2B5EF4-FFF2-40B4-BE49-F238E27FC236}">
                <a16:creationId xmlns:a16="http://schemas.microsoft.com/office/drawing/2014/main" id="{A254A63D-5E58-4B97-B2DC-5125B19D64AE}"/>
              </a:ext>
            </a:extLst>
          </p:cNvPr>
          <p:cNvSpPr>
            <a:spLocks noGrp="1"/>
          </p:cNvSpPr>
          <p:nvPr>
            <p:ph idx="1"/>
          </p:nvPr>
        </p:nvSpPr>
        <p:spPr>
          <a:xfrm>
            <a:off x="609600" y="961901"/>
            <a:ext cx="10972800" cy="4714504"/>
          </a:xfrm>
        </p:spPr>
        <p:txBody>
          <a:bodyPr>
            <a:normAutofit fontScale="85000" lnSpcReduction="20000"/>
          </a:bodyPr>
          <a:lstStyle/>
          <a:p>
            <a:r>
              <a:rPr lang="en-GB" dirty="0"/>
              <a:t>Pandemic has forced change</a:t>
            </a:r>
          </a:p>
          <a:p>
            <a:r>
              <a:rPr lang="en-GB" dirty="0"/>
              <a:t>CIPD conference message – don’t snap back; build back better</a:t>
            </a:r>
          </a:p>
          <a:p>
            <a:r>
              <a:rPr lang="en-GB" dirty="0"/>
              <a:t>Use changes as opportunity to progress and improve</a:t>
            </a:r>
          </a:p>
          <a:p>
            <a:r>
              <a:rPr lang="en-GB" dirty="0"/>
              <a:t>Business case for continuing to focus on wellbeing and flexibility</a:t>
            </a:r>
          </a:p>
          <a:p>
            <a:r>
              <a:rPr lang="en-GB" dirty="0"/>
              <a:t>Build coping skills (e.g. positive mindsets, mindfulness) but remember to address any underlying causes of stress (high workload etc)</a:t>
            </a:r>
          </a:p>
          <a:p>
            <a:r>
              <a:rPr lang="en-GB" dirty="0"/>
              <a:t>Forge ahead with digital change and alternative working practices, inclusivity and diversity (drivers of innovation and problem-solving)</a:t>
            </a:r>
          </a:p>
          <a:p>
            <a:r>
              <a:rPr lang="en-GB" dirty="0"/>
              <a:t>Use data and employee feedback to inform change</a:t>
            </a:r>
          </a:p>
          <a:p>
            <a:r>
              <a:rPr lang="en-GB" dirty="0"/>
              <a:t>Continue to champion a learning culture and psychological safety where employees take risks and learn from mistakes</a:t>
            </a:r>
          </a:p>
        </p:txBody>
      </p:sp>
    </p:spTree>
    <p:extLst>
      <p:ext uri="{BB962C8B-B14F-4D97-AF65-F5344CB8AC3E}">
        <p14:creationId xmlns:p14="http://schemas.microsoft.com/office/powerpoint/2010/main" val="273444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967B9-BEEB-4BCC-9469-80E91DDA8DF8}"/>
              </a:ext>
            </a:extLst>
          </p:cNvPr>
          <p:cNvSpPr>
            <a:spLocks noGrp="1"/>
          </p:cNvSpPr>
          <p:nvPr>
            <p:ph type="title"/>
          </p:nvPr>
        </p:nvSpPr>
        <p:spPr/>
        <p:txBody>
          <a:bodyPr/>
          <a:lstStyle/>
          <a:p>
            <a:r>
              <a:rPr lang="en-GB" dirty="0"/>
              <a:t>Short Video on Managing Change</a:t>
            </a:r>
          </a:p>
        </p:txBody>
      </p:sp>
      <p:sp>
        <p:nvSpPr>
          <p:cNvPr id="3" name="Content Placeholder 2">
            <a:extLst>
              <a:ext uri="{FF2B5EF4-FFF2-40B4-BE49-F238E27FC236}">
                <a16:creationId xmlns:a16="http://schemas.microsoft.com/office/drawing/2014/main" id="{EBD19719-90CB-492B-99AA-432ED57335D2}"/>
              </a:ext>
            </a:extLst>
          </p:cNvPr>
          <p:cNvSpPr>
            <a:spLocks noGrp="1"/>
          </p:cNvSpPr>
          <p:nvPr>
            <p:ph idx="1"/>
          </p:nvPr>
        </p:nvSpPr>
        <p:spPr/>
        <p:txBody>
          <a:bodyPr/>
          <a:lstStyle/>
          <a:p>
            <a:r>
              <a:rPr lang="en-GB" dirty="0">
                <a:hlinkClick r:id="rId2"/>
              </a:rPr>
              <a:t>https://peopleprofession.cipd.org/learning/commercial-drive/enabling-change</a:t>
            </a:r>
            <a:endParaRPr lang="en-GB" dirty="0"/>
          </a:p>
          <a:p>
            <a:endParaRPr lang="en-GB" dirty="0"/>
          </a:p>
        </p:txBody>
      </p:sp>
    </p:spTree>
    <p:extLst>
      <p:ext uri="{BB962C8B-B14F-4D97-AF65-F5344CB8AC3E}">
        <p14:creationId xmlns:p14="http://schemas.microsoft.com/office/powerpoint/2010/main" val="1317292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2A5EE-DDEB-400E-8804-AB98173F99BD}"/>
              </a:ext>
            </a:extLst>
          </p:cNvPr>
          <p:cNvSpPr>
            <a:spLocks noGrp="1"/>
          </p:cNvSpPr>
          <p:nvPr>
            <p:ph type="title"/>
          </p:nvPr>
        </p:nvSpPr>
        <p:spPr/>
        <p:txBody>
          <a:bodyPr/>
          <a:lstStyle/>
          <a:p>
            <a:r>
              <a:rPr lang="en-GB" dirty="0"/>
              <a:t>CIPD Case Study (20 minutes)</a:t>
            </a:r>
          </a:p>
        </p:txBody>
      </p:sp>
      <p:sp>
        <p:nvSpPr>
          <p:cNvPr id="3" name="Content Placeholder 2">
            <a:extLst>
              <a:ext uri="{FF2B5EF4-FFF2-40B4-BE49-F238E27FC236}">
                <a16:creationId xmlns:a16="http://schemas.microsoft.com/office/drawing/2014/main" id="{01646BFD-9B5E-4E8C-AFD2-3D77C46CCC61}"/>
              </a:ext>
            </a:extLst>
          </p:cNvPr>
          <p:cNvSpPr>
            <a:spLocks noGrp="1"/>
          </p:cNvSpPr>
          <p:nvPr>
            <p:ph idx="1"/>
          </p:nvPr>
        </p:nvSpPr>
        <p:spPr/>
        <p:txBody>
          <a:bodyPr/>
          <a:lstStyle/>
          <a:p>
            <a:pPr marL="0" indent="0">
              <a:buNone/>
            </a:pPr>
            <a:r>
              <a:rPr lang="en-GB" dirty="0"/>
              <a:t>Answer the following questions:</a:t>
            </a:r>
          </a:p>
          <a:p>
            <a:pPr marL="0" indent="0">
              <a:buNone/>
            </a:pPr>
            <a:r>
              <a:rPr lang="en-GB" dirty="0"/>
              <a:t>Which models and best practice do you recognise in this case study?</a:t>
            </a:r>
          </a:p>
          <a:p>
            <a:pPr marL="0" indent="0">
              <a:buNone/>
            </a:pPr>
            <a:r>
              <a:rPr lang="en-GB" dirty="0"/>
              <a:t>Exactly why was this change initiative successful?</a:t>
            </a:r>
          </a:p>
          <a:p>
            <a:pPr marL="0" indent="0">
              <a:buNone/>
            </a:pPr>
            <a:r>
              <a:rPr lang="en-GB" dirty="0"/>
              <a:t>How will this set-up help ensure future changes are successful?</a:t>
            </a:r>
          </a:p>
        </p:txBody>
      </p:sp>
    </p:spTree>
    <p:extLst>
      <p:ext uri="{BB962C8B-B14F-4D97-AF65-F5344CB8AC3E}">
        <p14:creationId xmlns:p14="http://schemas.microsoft.com/office/powerpoint/2010/main" val="2984452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5152-9707-4186-AAFE-C2465FF06ECD}"/>
              </a:ext>
            </a:extLst>
          </p:cNvPr>
          <p:cNvSpPr>
            <a:spLocks noGrp="1"/>
          </p:cNvSpPr>
          <p:nvPr>
            <p:ph type="title"/>
          </p:nvPr>
        </p:nvSpPr>
        <p:spPr/>
        <p:txBody>
          <a:bodyPr/>
          <a:lstStyle/>
          <a:p>
            <a:r>
              <a:rPr lang="en-GB" dirty="0"/>
              <a:t>Tools</a:t>
            </a:r>
          </a:p>
        </p:txBody>
      </p:sp>
      <p:sp>
        <p:nvSpPr>
          <p:cNvPr id="3" name="Content Placeholder 2">
            <a:extLst>
              <a:ext uri="{FF2B5EF4-FFF2-40B4-BE49-F238E27FC236}">
                <a16:creationId xmlns:a16="http://schemas.microsoft.com/office/drawing/2014/main" id="{3C2F98CD-DBCB-42AB-8391-A4D6615FF3A0}"/>
              </a:ext>
            </a:extLst>
          </p:cNvPr>
          <p:cNvSpPr>
            <a:spLocks noGrp="1"/>
          </p:cNvSpPr>
          <p:nvPr>
            <p:ph idx="1"/>
          </p:nvPr>
        </p:nvSpPr>
        <p:spPr/>
        <p:txBody>
          <a:bodyPr/>
          <a:lstStyle/>
          <a:p>
            <a:r>
              <a:rPr lang="en-GB" dirty="0"/>
              <a:t>Stake-holder mapping</a:t>
            </a:r>
          </a:p>
          <a:p>
            <a:r>
              <a:rPr lang="en-GB" dirty="0"/>
              <a:t>Change plan template</a:t>
            </a:r>
          </a:p>
          <a:p>
            <a:r>
              <a:rPr lang="en-GB" dirty="0"/>
              <a:t>Example Change documents from TATA</a:t>
            </a:r>
          </a:p>
          <a:p>
            <a:r>
              <a:rPr lang="en-GB" dirty="0"/>
              <a:t>Communications plan (see ACAS guide)</a:t>
            </a:r>
          </a:p>
          <a:p>
            <a:r>
              <a:rPr lang="en-GB" dirty="0"/>
              <a:t>Gantt Chart</a:t>
            </a:r>
          </a:p>
        </p:txBody>
      </p:sp>
    </p:spTree>
    <p:extLst>
      <p:ext uri="{BB962C8B-B14F-4D97-AF65-F5344CB8AC3E}">
        <p14:creationId xmlns:p14="http://schemas.microsoft.com/office/powerpoint/2010/main" val="1423073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0851F-15E1-4D44-9DF5-F2C42BBE13C6}"/>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F0C9A81-8829-4107-A703-BC2D603C0C79}"/>
              </a:ext>
            </a:extLst>
          </p:cNvPr>
          <p:cNvSpPr>
            <a:spLocks noGrp="1"/>
          </p:cNvSpPr>
          <p:nvPr>
            <p:ph idx="1"/>
          </p:nvPr>
        </p:nvSpPr>
        <p:spPr/>
        <p:txBody>
          <a:bodyPr>
            <a:normAutofit/>
          </a:bodyPr>
          <a:lstStyle/>
          <a:p>
            <a:pPr marL="0" indent="0" algn="ctr">
              <a:buNone/>
            </a:pPr>
            <a:r>
              <a:rPr lang="en-GB" sz="4800" dirty="0"/>
              <a:t>Portfolio Guidance and Learning Plan</a:t>
            </a:r>
          </a:p>
        </p:txBody>
      </p:sp>
    </p:spTree>
    <p:extLst>
      <p:ext uri="{BB962C8B-B14F-4D97-AF65-F5344CB8AC3E}">
        <p14:creationId xmlns:p14="http://schemas.microsoft.com/office/powerpoint/2010/main" val="2475522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dirty="0"/>
              <a:t>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r>
              <a:rPr lang="en-GB" dirty="0">
                <a:hlinkClick r:id="rId2"/>
              </a:rPr>
              <a:t>https://peopleprofession.cipd.org/profession-map/core-purpose</a:t>
            </a:r>
            <a:endParaRPr lang="en-GB" dirty="0"/>
          </a:p>
          <a:p>
            <a:endParaRPr lang="en-GB" dirty="0"/>
          </a:p>
          <a:p>
            <a:endParaRPr lang="en-GB" dirty="0"/>
          </a:p>
        </p:txBody>
      </p:sp>
    </p:spTree>
    <p:extLst>
      <p:ext uri="{BB962C8B-B14F-4D97-AF65-F5344CB8AC3E}">
        <p14:creationId xmlns:p14="http://schemas.microsoft.com/office/powerpoint/2010/main" val="3254810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2870" y="335901"/>
            <a:ext cx="11866260" cy="6186197"/>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8322906" y="3429000"/>
            <a:ext cx="3293706" cy="923330"/>
          </a:xfrm>
          <a:prstGeom prst="rect">
            <a:avLst/>
          </a:prstGeom>
          <a:solidFill>
            <a:schemeClr val="accent1">
              <a:lumMod val="20000"/>
              <a:lumOff val="80000"/>
            </a:schemeClr>
          </a:solidFill>
        </p:spPr>
        <p:txBody>
          <a:bodyPr wrap="square" rtlCol="0">
            <a:spAutoFit/>
          </a:bodyPr>
          <a:lstStyle/>
          <a:p>
            <a:r>
              <a:rPr lang="en-GB" dirty="0"/>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4C9DC20-C147-4B39-9BC5-CAAE8AB76C14}"/>
              </a:ext>
            </a:extLst>
          </p:cNvPr>
          <p:cNvPicPr>
            <a:picLocks noGrp="1" noChangeAspect="1"/>
          </p:cNvPicPr>
          <p:nvPr>
            <p:ph idx="1"/>
          </p:nvPr>
        </p:nvPicPr>
        <p:blipFill>
          <a:blip r:embed="rId2"/>
          <a:stretch>
            <a:fillRect/>
          </a:stretch>
        </p:blipFill>
        <p:spPr>
          <a:xfrm>
            <a:off x="419878" y="261257"/>
            <a:ext cx="11234057" cy="5255307"/>
          </a:xfrm>
          <a:prstGeom prst="rect">
            <a:avLst/>
          </a:prstGeom>
        </p:spPr>
      </p:pic>
    </p:spTree>
    <p:extLst>
      <p:ext uri="{BB962C8B-B14F-4D97-AF65-F5344CB8AC3E}">
        <p14:creationId xmlns:p14="http://schemas.microsoft.com/office/powerpoint/2010/main" val="42692714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A6974DE-EC66-40C0-8965-97D5510CC3D7}"/>
              </a:ext>
            </a:extLst>
          </p:cNvPr>
          <p:cNvPicPr>
            <a:picLocks noChangeAspect="1"/>
          </p:cNvPicPr>
          <p:nvPr/>
        </p:nvPicPr>
        <p:blipFill>
          <a:blip r:embed="rId2"/>
          <a:stretch>
            <a:fillRect/>
          </a:stretch>
        </p:blipFill>
        <p:spPr>
          <a:xfrm>
            <a:off x="1721922" y="331890"/>
            <a:ext cx="9096499" cy="6194219"/>
          </a:xfrm>
          <a:prstGeom prst="rect">
            <a:avLst/>
          </a:prstGeom>
          <a:solidFill>
            <a:schemeClr val="accent1">
              <a:lumMod val="40000"/>
              <a:lumOff val="60000"/>
            </a:schemeClr>
          </a:solidFill>
        </p:spPr>
      </p:pic>
    </p:spTree>
    <p:extLst>
      <p:ext uri="{BB962C8B-B14F-4D97-AF65-F5344CB8AC3E}">
        <p14:creationId xmlns:p14="http://schemas.microsoft.com/office/powerpoint/2010/main" val="32717730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EC5E60-2E47-4FAF-93BC-20E28D5D84DC}"/>
              </a:ext>
            </a:extLst>
          </p:cNvPr>
          <p:cNvPicPr>
            <a:picLocks noChangeAspect="1"/>
          </p:cNvPicPr>
          <p:nvPr/>
        </p:nvPicPr>
        <p:blipFill>
          <a:blip r:embed="rId2"/>
          <a:stretch>
            <a:fillRect/>
          </a:stretch>
        </p:blipFill>
        <p:spPr>
          <a:xfrm>
            <a:off x="1571625" y="219075"/>
            <a:ext cx="9048750" cy="6419850"/>
          </a:xfrm>
          <a:prstGeom prst="rect">
            <a:avLst/>
          </a:prstGeom>
          <a:solidFill>
            <a:schemeClr val="accent1">
              <a:lumMod val="40000"/>
              <a:lumOff val="60000"/>
            </a:schemeClr>
          </a:solidFill>
        </p:spPr>
      </p:pic>
    </p:spTree>
    <p:extLst>
      <p:ext uri="{BB962C8B-B14F-4D97-AF65-F5344CB8AC3E}">
        <p14:creationId xmlns:p14="http://schemas.microsoft.com/office/powerpoint/2010/main" val="1943563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6FDF2-8B72-4B67-92A8-191F85343261}"/>
              </a:ext>
            </a:extLst>
          </p:cNvPr>
          <p:cNvSpPr>
            <a:spLocks noGrp="1"/>
          </p:cNvSpPr>
          <p:nvPr>
            <p:ph type="title"/>
          </p:nvPr>
        </p:nvSpPr>
        <p:spPr/>
        <p:txBody>
          <a:bodyPr>
            <a:normAutofit fontScale="90000"/>
          </a:bodyPr>
          <a:lstStyle/>
          <a:p>
            <a:r>
              <a:rPr lang="en-GB" dirty="0"/>
              <a:t>Core Knowledge - Understanding how to effectively enable change</a:t>
            </a:r>
          </a:p>
        </p:txBody>
      </p:sp>
      <p:sp>
        <p:nvSpPr>
          <p:cNvPr id="3" name="Content Placeholder 2">
            <a:extLst>
              <a:ext uri="{FF2B5EF4-FFF2-40B4-BE49-F238E27FC236}">
                <a16:creationId xmlns:a16="http://schemas.microsoft.com/office/drawing/2014/main" id="{5EDCB6E0-0555-4A94-B74E-1BCFD3DBC3EC}"/>
              </a:ext>
            </a:extLst>
          </p:cNvPr>
          <p:cNvSpPr>
            <a:spLocks noGrp="1"/>
          </p:cNvSpPr>
          <p:nvPr>
            <p:ph idx="1"/>
          </p:nvPr>
        </p:nvSpPr>
        <p:spPr/>
        <p:txBody>
          <a:bodyPr>
            <a:normAutofit fontScale="85000" lnSpcReduction="10000"/>
          </a:bodyPr>
          <a:lstStyle/>
          <a:p>
            <a:r>
              <a:rPr lang="en-GB" dirty="0"/>
              <a:t>This area is about taking a structured and planned approach to change in order to ensure that change happens in a considered way.</a:t>
            </a:r>
          </a:p>
          <a:p>
            <a:r>
              <a:rPr lang="en-GB" dirty="0"/>
              <a:t>It's about understanding how people experience change and supporting them through it.</a:t>
            </a:r>
          </a:p>
          <a:p>
            <a:r>
              <a:rPr lang="en-GB" dirty="0"/>
              <a:t>It's also about knowing and using the tools and techniques for effective change – creating business cases, change readiness, methodologies, levers of change – and applying them in a way which ensures that projects are managed effectively, and risks are mitigated.</a:t>
            </a:r>
          </a:p>
          <a:p>
            <a:endParaRPr lang="en-GB" dirty="0"/>
          </a:p>
        </p:txBody>
      </p:sp>
    </p:spTree>
    <p:extLst>
      <p:ext uri="{BB962C8B-B14F-4D97-AF65-F5344CB8AC3E}">
        <p14:creationId xmlns:p14="http://schemas.microsoft.com/office/powerpoint/2010/main" val="3176977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ED2090-E5F8-4315-80A0-DE004423507B}"/>
              </a:ext>
            </a:extLst>
          </p:cNvPr>
          <p:cNvPicPr>
            <a:picLocks noChangeAspect="1"/>
          </p:cNvPicPr>
          <p:nvPr/>
        </p:nvPicPr>
        <p:blipFill>
          <a:blip r:embed="rId2"/>
          <a:stretch>
            <a:fillRect/>
          </a:stretch>
        </p:blipFill>
        <p:spPr>
          <a:xfrm>
            <a:off x="642463" y="111967"/>
            <a:ext cx="6307495" cy="6746033"/>
          </a:xfrm>
          <a:prstGeom prst="rect">
            <a:avLst/>
          </a:prstGeom>
        </p:spPr>
      </p:pic>
      <p:sp>
        <p:nvSpPr>
          <p:cNvPr id="3" name="TextBox 2">
            <a:extLst>
              <a:ext uri="{FF2B5EF4-FFF2-40B4-BE49-F238E27FC236}">
                <a16:creationId xmlns:a16="http://schemas.microsoft.com/office/drawing/2014/main" id="{60247CAA-0FCF-4B30-9F84-15E0629806D1}"/>
              </a:ext>
            </a:extLst>
          </p:cNvPr>
          <p:cNvSpPr txBox="1"/>
          <p:nvPr/>
        </p:nvSpPr>
        <p:spPr>
          <a:xfrm>
            <a:off x="7954178" y="1564395"/>
            <a:ext cx="3569465" cy="1938992"/>
          </a:xfrm>
          <a:prstGeom prst="rect">
            <a:avLst/>
          </a:prstGeom>
          <a:solidFill>
            <a:schemeClr val="bg2"/>
          </a:solidFill>
        </p:spPr>
        <p:txBody>
          <a:bodyPr wrap="square" rtlCol="0">
            <a:spAutoFit/>
          </a:bodyPr>
          <a:lstStyle/>
          <a:p>
            <a:r>
              <a:rPr lang="en-GB" sz="4000" b="1" dirty="0"/>
              <a:t>Core Knowledge - Change</a:t>
            </a:r>
          </a:p>
        </p:txBody>
      </p:sp>
      <p:sp>
        <p:nvSpPr>
          <p:cNvPr id="4" name="Arrow: Right 3">
            <a:extLst>
              <a:ext uri="{FF2B5EF4-FFF2-40B4-BE49-F238E27FC236}">
                <a16:creationId xmlns:a16="http://schemas.microsoft.com/office/drawing/2014/main" id="{8FC73B1A-9ACA-4585-AEF7-FEE942BBE1BE}"/>
              </a:ext>
            </a:extLst>
          </p:cNvPr>
          <p:cNvSpPr/>
          <p:nvPr/>
        </p:nvSpPr>
        <p:spPr>
          <a:xfrm rot="11756719">
            <a:off x="8130448" y="4164376"/>
            <a:ext cx="1828800" cy="9144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62604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5BC79E-9D02-4935-B06B-DC0A3AB66220}"/>
              </a:ext>
            </a:extLst>
          </p:cNvPr>
          <p:cNvPicPr>
            <a:picLocks noChangeAspect="1"/>
          </p:cNvPicPr>
          <p:nvPr/>
        </p:nvPicPr>
        <p:blipFill>
          <a:blip r:embed="rId2"/>
          <a:stretch>
            <a:fillRect/>
          </a:stretch>
        </p:blipFill>
        <p:spPr>
          <a:xfrm>
            <a:off x="148785" y="132201"/>
            <a:ext cx="8598608" cy="5321147"/>
          </a:xfrm>
          <a:prstGeom prst="rect">
            <a:avLst/>
          </a:prstGeom>
        </p:spPr>
      </p:pic>
      <p:sp>
        <p:nvSpPr>
          <p:cNvPr id="3" name="TextBox 2">
            <a:extLst>
              <a:ext uri="{FF2B5EF4-FFF2-40B4-BE49-F238E27FC236}">
                <a16:creationId xmlns:a16="http://schemas.microsoft.com/office/drawing/2014/main" id="{F9A8AE42-40E3-4975-8662-6AC9ED4E1055}"/>
              </a:ext>
            </a:extLst>
          </p:cNvPr>
          <p:cNvSpPr txBox="1"/>
          <p:nvPr/>
        </p:nvSpPr>
        <p:spPr>
          <a:xfrm>
            <a:off x="9727894" y="870333"/>
            <a:ext cx="2148289" cy="2308324"/>
          </a:xfrm>
          <a:prstGeom prst="rect">
            <a:avLst/>
          </a:prstGeom>
          <a:solidFill>
            <a:schemeClr val="accent1">
              <a:lumMod val="40000"/>
              <a:lumOff val="60000"/>
            </a:schemeClr>
          </a:solidFill>
        </p:spPr>
        <p:txBody>
          <a:bodyPr wrap="square" rtlCol="0">
            <a:spAutoFit/>
          </a:bodyPr>
          <a:lstStyle/>
          <a:p>
            <a:r>
              <a:rPr lang="en-GB" dirty="0"/>
              <a:t>2013 Profession Map – Organisation Development</a:t>
            </a:r>
          </a:p>
          <a:p>
            <a:endParaRPr lang="en-GB" dirty="0"/>
          </a:p>
          <a:p>
            <a:r>
              <a:rPr lang="en-GB" dirty="0"/>
              <a:t>Activity of Managing Change Bands 1-4</a:t>
            </a:r>
          </a:p>
        </p:txBody>
      </p:sp>
    </p:spTree>
    <p:extLst>
      <p:ext uri="{BB962C8B-B14F-4D97-AF65-F5344CB8AC3E}">
        <p14:creationId xmlns:p14="http://schemas.microsoft.com/office/powerpoint/2010/main" val="98759554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753</TotalTime>
  <Words>1467</Words>
  <Application>Microsoft Office PowerPoint</Application>
  <PresentationFormat>Widescreen</PresentationFormat>
  <Paragraphs>142</Paragraphs>
  <Slides>24</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Myriad Pro</vt:lpstr>
      <vt:lpstr>ThemeUWTSD</vt:lpstr>
      <vt:lpstr>5AMOC – Contributing to the Management of Change</vt:lpstr>
      <vt:lpstr>Schedule for today</vt:lpstr>
      <vt:lpstr>Learning Outcomes 1-3</vt:lpstr>
      <vt:lpstr>A Planned Approach to Change</vt:lpstr>
      <vt:lpstr>The Need for Agility</vt:lpstr>
      <vt:lpstr>What the Pandemic has taught us:</vt:lpstr>
      <vt:lpstr>Role of HR in Business Resilience and Agility</vt:lpstr>
      <vt:lpstr>8 Essential Ways HR Leaders can lead business resilience and agility (Sage Group plc, 2020)</vt:lpstr>
      <vt:lpstr>Empower Employees by putting them first</vt:lpstr>
      <vt:lpstr>Using data to inform decision-making and horizon-scanning</vt:lpstr>
      <vt:lpstr>Build close alignment to business objectives and communicate outcomes</vt:lpstr>
      <vt:lpstr>Don’t snap back</vt:lpstr>
      <vt:lpstr>Short Video on Managing Change</vt:lpstr>
      <vt:lpstr>CIPD Case Study (20 minutes)</vt:lpstr>
      <vt:lpstr>Tools</vt:lpstr>
      <vt:lpstr>PowerPoint Presentation</vt:lpstr>
      <vt:lpstr>Profession Map</vt:lpstr>
      <vt:lpstr>PowerPoint Presentation</vt:lpstr>
      <vt:lpstr>PowerPoint Presentation</vt:lpstr>
      <vt:lpstr>PowerPoint Presentation</vt:lpstr>
      <vt:lpstr>PowerPoint Presentation</vt:lpstr>
      <vt:lpstr>Core Knowledge - Understanding how to effectively enable change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2019-10-07T13:37:39Z</dcterms:created>
  <dcterms:modified xsi:type="dcterms:W3CDTF">2021-10-14T10:58:01Z</dcterms:modified>
</cp:coreProperties>
</file>