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863" r:id="rId1"/>
  </p:sldMasterIdLst>
  <p:notesMasterIdLst>
    <p:notesMasterId r:id="rId18"/>
  </p:notesMasterIdLst>
  <p:sldIdLst>
    <p:sldId id="256" r:id="rId2"/>
    <p:sldId id="314" r:id="rId3"/>
    <p:sldId id="312" r:id="rId4"/>
    <p:sldId id="321" r:id="rId5"/>
    <p:sldId id="317" r:id="rId6"/>
    <p:sldId id="316" r:id="rId7"/>
    <p:sldId id="315" r:id="rId8"/>
    <p:sldId id="325" r:id="rId9"/>
    <p:sldId id="313" r:id="rId10"/>
    <p:sldId id="318" r:id="rId11"/>
    <p:sldId id="319" r:id="rId12"/>
    <p:sldId id="301" r:id="rId13"/>
    <p:sldId id="322" r:id="rId14"/>
    <p:sldId id="323" r:id="rId15"/>
    <p:sldId id="324" r:id="rId16"/>
    <p:sldId id="320" r:id="rId17"/>
  </p:sldIdLst>
  <p:sldSz cx="9144000" cy="6858000" type="screen4x3"/>
  <p:notesSz cx="6858000" cy="9144000"/>
  <p:defaultTex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Jeni Williams" initials="JW" lastIdx="1" clrIdx="0">
    <p:extLst>
      <p:ext uri="{19B8F6BF-5375-455C-9EA6-DF929625EA0E}">
        <p15:presenceInfo xmlns:p15="http://schemas.microsoft.com/office/powerpoint/2012/main" userId="f0c1b372bc1fb18f"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5024"/>
    <a:srgbClr val="E70FC8"/>
    <a:srgbClr val="0000CC"/>
    <a:srgbClr val="0000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2278" autoAdjust="0"/>
    <p:restoredTop sz="94660" autoAdjust="0"/>
  </p:normalViewPr>
  <p:slideViewPr>
    <p:cSldViewPr>
      <p:cViewPr>
        <p:scale>
          <a:sx n="125" d="100"/>
          <a:sy n="125" d="100"/>
        </p:scale>
        <p:origin x="1308" y="-204"/>
      </p:cViewPr>
      <p:guideLst>
        <p:guide orient="horz" pos="2160"/>
        <p:guide pos="2880"/>
      </p:guideLst>
    </p:cSldViewPr>
  </p:slideViewPr>
  <p:notesTextViewPr>
    <p:cViewPr>
      <p:scale>
        <a:sx n="100" d="100"/>
        <a:sy n="100" d="100"/>
      </p:scale>
      <p:origin x="0" y="0"/>
    </p:cViewPr>
  </p:notesTextViewPr>
  <p:sorterViewPr>
    <p:cViewPr varScale="1">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6BA733D-B24C-4B24-94F5-5C1702C6F489}" type="datetimeFigureOut">
              <a:rPr lang="en-GB" smtClean="0"/>
              <a:t>30/03/2020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0460BEC-DC3C-4D61-9A10-622C5A5ABC18}" type="slidenum">
              <a:rPr lang="en-GB" smtClean="0"/>
              <a:t>‹#›</a:t>
            </a:fld>
            <a:endParaRPr lang="en-GB"/>
          </a:p>
        </p:txBody>
      </p:sp>
    </p:spTree>
    <p:extLst>
      <p:ext uri="{BB962C8B-B14F-4D97-AF65-F5344CB8AC3E}">
        <p14:creationId xmlns:p14="http://schemas.microsoft.com/office/powerpoint/2010/main" val="5012148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0460BEC-DC3C-4D61-9A10-622C5A5ABC18}" type="slidenum">
              <a:rPr lang="en-GB" smtClean="0"/>
              <a:t>1</a:t>
            </a:fld>
            <a:endParaRPr lang="en-GB"/>
          </a:p>
        </p:txBody>
      </p:sp>
    </p:spTree>
    <p:extLst>
      <p:ext uri="{BB962C8B-B14F-4D97-AF65-F5344CB8AC3E}">
        <p14:creationId xmlns:p14="http://schemas.microsoft.com/office/powerpoint/2010/main" val="20734422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8" name="TextBox 7"/>
          <p:cNvSpPr txBox="1"/>
          <p:nvPr/>
        </p:nvSpPr>
        <p:spPr>
          <a:xfrm>
            <a:off x="1828800" y="3159760"/>
            <a:ext cx="457200" cy="1034129"/>
          </a:xfrm>
          <a:prstGeom prst="rect">
            <a:avLst/>
          </a:prstGeom>
          <a:noFill/>
        </p:spPr>
        <p:txBody>
          <a:bodyPr wrap="square" lIns="0" tIns="9144" rIns="0" bIns="9144" rtlCol="0" anchor="ctr" anchorCtr="0">
            <a:spAutoFit/>
          </a:bodyPr>
          <a:lstStyle/>
          <a:p>
            <a:r>
              <a:rPr lang="en-US" sz="6600" dirty="0">
                <a:effectLst>
                  <a:outerShdw blurRad="38100" dist="38100" dir="2700000" algn="tl">
                    <a:srgbClr val="000000">
                      <a:alpha val="43137"/>
                    </a:srgbClr>
                  </a:outerShdw>
                </a:effectLst>
                <a:latin typeface="+mn-lt"/>
              </a:rPr>
              <a:t>{</a:t>
            </a:r>
          </a:p>
        </p:txBody>
      </p:sp>
      <p:sp>
        <p:nvSpPr>
          <p:cNvPr id="2" name="Title 1"/>
          <p:cNvSpPr>
            <a:spLocks noGrp="1"/>
          </p:cNvSpPr>
          <p:nvPr>
            <p:ph type="ctrTitle"/>
          </p:nvPr>
        </p:nvSpPr>
        <p:spPr>
          <a:xfrm>
            <a:off x="777240" y="1219200"/>
            <a:ext cx="7543800" cy="2152650"/>
          </a:xfrm>
        </p:spPr>
        <p:txBody>
          <a:bodyPr>
            <a:noAutofit/>
          </a:bodyPr>
          <a:lstStyle>
            <a:lvl1pPr>
              <a:defRPr sz="6000">
                <a:solidFill>
                  <a:schemeClr val="tx1"/>
                </a:solidFill>
              </a:defRPr>
            </a:lvl1pPr>
          </a:lstStyle>
          <a:p>
            <a:r>
              <a:rPr lang="en-US"/>
              <a:t>Click to edit Master title style</a:t>
            </a:r>
            <a:endParaRPr lang="en-US" dirty="0"/>
          </a:p>
        </p:txBody>
      </p:sp>
      <p:sp>
        <p:nvSpPr>
          <p:cNvPr id="3" name="Subtitle 2"/>
          <p:cNvSpPr>
            <a:spLocks noGrp="1"/>
          </p:cNvSpPr>
          <p:nvPr>
            <p:ph type="subTitle" idx="1"/>
          </p:nvPr>
        </p:nvSpPr>
        <p:spPr>
          <a:xfrm>
            <a:off x="2133600" y="3375491"/>
            <a:ext cx="6172200" cy="685800"/>
          </a:xfrm>
        </p:spPr>
        <p:txBody>
          <a:bodyPr anchor="ctr"/>
          <a:lstStyle>
            <a:lvl1pPr marL="0" indent="0" algn="l">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15" name="Date Placeholder 14"/>
          <p:cNvSpPr>
            <a:spLocks noGrp="1"/>
          </p:cNvSpPr>
          <p:nvPr>
            <p:ph type="dt" sz="half" idx="10"/>
          </p:nvPr>
        </p:nvSpPr>
        <p:spPr/>
        <p:txBody>
          <a:bodyPr/>
          <a:lstStyle/>
          <a:p>
            <a:pPr>
              <a:defRPr/>
            </a:pPr>
            <a:endParaRPr lang="en-GB"/>
          </a:p>
        </p:txBody>
      </p:sp>
      <p:sp>
        <p:nvSpPr>
          <p:cNvPr id="16" name="Slide Number Placeholder 15"/>
          <p:cNvSpPr>
            <a:spLocks noGrp="1"/>
          </p:cNvSpPr>
          <p:nvPr>
            <p:ph type="sldNum" sz="quarter" idx="11"/>
          </p:nvPr>
        </p:nvSpPr>
        <p:spPr/>
        <p:txBody>
          <a:bodyPr/>
          <a:lstStyle/>
          <a:p>
            <a:pPr>
              <a:defRPr/>
            </a:pPr>
            <a:fld id="{777F05C2-CDBE-48C4-8DD8-D07085842344}" type="slidenum">
              <a:rPr lang="en-GB" smtClean="0"/>
              <a:pPr>
                <a:defRPr/>
              </a:pPr>
              <a:t>‹#›</a:t>
            </a:fld>
            <a:endParaRPr lang="en-GB"/>
          </a:p>
        </p:txBody>
      </p:sp>
      <p:sp>
        <p:nvSpPr>
          <p:cNvPr id="17" name="Footer Placeholder 16"/>
          <p:cNvSpPr>
            <a:spLocks noGrp="1"/>
          </p:cNvSpPr>
          <p:nvPr>
            <p:ph type="ftr" sz="quarter" idx="12"/>
          </p:nvPr>
        </p:nvSpPr>
        <p:spPr/>
        <p:txBody>
          <a:bodyPr/>
          <a:lstStyle/>
          <a:p>
            <a:pPr>
              <a:defRPr/>
            </a:pPr>
            <a:endParaRPr lang="en-GB"/>
          </a:p>
        </p:txBody>
      </p:sp>
    </p:spTree>
    <p:extLst>
      <p:ext uri="{BB962C8B-B14F-4D97-AF65-F5344CB8AC3E}">
        <p14:creationId xmlns:p14="http://schemas.microsoft.com/office/powerpoint/2010/main" val="36842783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Title 12"/>
          <p:cNvSpPr>
            <a:spLocks noGrp="1"/>
          </p:cNvSpPr>
          <p:nvPr>
            <p:ph type="title"/>
          </p:nvPr>
        </p:nvSpPr>
        <p:spPr/>
        <p:txBody>
          <a:bodyPr/>
          <a:lstStyle/>
          <a:p>
            <a:r>
              <a:rPr lang="en-US"/>
              <a:t>Click to edit Master title style</a:t>
            </a:r>
          </a:p>
        </p:txBody>
      </p:sp>
      <p:sp>
        <p:nvSpPr>
          <p:cNvPr id="14" name="Date Placeholder 13"/>
          <p:cNvSpPr>
            <a:spLocks noGrp="1"/>
          </p:cNvSpPr>
          <p:nvPr>
            <p:ph type="dt" sz="half" idx="10"/>
          </p:nvPr>
        </p:nvSpPr>
        <p:spPr/>
        <p:txBody>
          <a:bodyPr/>
          <a:lstStyle/>
          <a:p>
            <a:pPr>
              <a:defRPr/>
            </a:pPr>
            <a:endParaRPr lang="en-GB"/>
          </a:p>
        </p:txBody>
      </p:sp>
      <p:sp>
        <p:nvSpPr>
          <p:cNvPr id="15" name="Slide Number Placeholder 14"/>
          <p:cNvSpPr>
            <a:spLocks noGrp="1"/>
          </p:cNvSpPr>
          <p:nvPr>
            <p:ph type="sldNum" sz="quarter" idx="11"/>
          </p:nvPr>
        </p:nvSpPr>
        <p:spPr/>
        <p:txBody>
          <a:bodyPr/>
          <a:lstStyle/>
          <a:p>
            <a:pPr>
              <a:defRPr/>
            </a:pPr>
            <a:fld id="{5664122D-BF51-474B-A2CE-072ABA2A36E0}" type="slidenum">
              <a:rPr lang="en-GB" smtClean="0"/>
              <a:pPr>
                <a:defRPr/>
              </a:pPr>
              <a:t>‹#›</a:t>
            </a:fld>
            <a:endParaRPr lang="en-GB"/>
          </a:p>
        </p:txBody>
      </p:sp>
      <p:sp>
        <p:nvSpPr>
          <p:cNvPr id="16" name="Footer Placeholder 15"/>
          <p:cNvSpPr>
            <a:spLocks noGrp="1"/>
          </p:cNvSpPr>
          <p:nvPr>
            <p:ph type="ftr" sz="quarter" idx="12"/>
          </p:nvPr>
        </p:nvSpPr>
        <p:spPr/>
        <p:txBody>
          <a:bodyPr/>
          <a:lstStyle/>
          <a:p>
            <a:pPr>
              <a:defRPr/>
            </a:pPr>
            <a:endParaRPr lang="en-GB"/>
          </a:p>
        </p:txBody>
      </p:sp>
    </p:spTree>
    <p:extLst>
      <p:ext uri="{BB962C8B-B14F-4D97-AF65-F5344CB8AC3E}">
        <p14:creationId xmlns:p14="http://schemas.microsoft.com/office/powerpoint/2010/main" val="16712249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TextBox 7"/>
          <p:cNvSpPr txBox="1"/>
          <p:nvPr/>
        </p:nvSpPr>
        <p:spPr>
          <a:xfrm>
            <a:off x="4267200" y="4074497"/>
            <a:ext cx="457200" cy="1015663"/>
          </a:xfrm>
          <a:prstGeom prst="rect">
            <a:avLst/>
          </a:prstGeom>
          <a:noFill/>
        </p:spPr>
        <p:txBody>
          <a:bodyPr wrap="square" lIns="0" tIns="0" rIns="0" bIns="0" rtlCol="0" anchor="t" anchorCtr="0">
            <a:spAutoFit/>
          </a:bodyPr>
          <a:lstStyle/>
          <a:p>
            <a:r>
              <a:rPr lang="en-US" sz="6600" dirty="0">
                <a:effectLst>
                  <a:outerShdw blurRad="38100" dist="38100" dir="2700000" algn="tl">
                    <a:srgbClr val="000000">
                      <a:alpha val="43137"/>
                    </a:srgbClr>
                  </a:outerShdw>
                </a:effectLst>
                <a:latin typeface="+mn-lt"/>
              </a:rPr>
              <a:t>{</a:t>
            </a:r>
          </a:p>
        </p:txBody>
      </p:sp>
      <p:sp>
        <p:nvSpPr>
          <p:cNvPr id="3" name="Text Placeholder 2"/>
          <p:cNvSpPr>
            <a:spLocks noGrp="1"/>
          </p:cNvSpPr>
          <p:nvPr>
            <p:ph type="body" idx="1"/>
          </p:nvPr>
        </p:nvSpPr>
        <p:spPr>
          <a:xfrm>
            <a:off x="4572000" y="4267368"/>
            <a:ext cx="3733800" cy="731520"/>
          </a:xfrm>
        </p:spPr>
        <p:txBody>
          <a:bodyPr anchor="ctr">
            <a:normAutofit/>
          </a:bodyPr>
          <a:lstStyle>
            <a:lvl1pPr marL="0" indent="0">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12" name="Date Placeholder 11"/>
          <p:cNvSpPr>
            <a:spLocks noGrp="1"/>
          </p:cNvSpPr>
          <p:nvPr>
            <p:ph type="dt" sz="half" idx="10"/>
          </p:nvPr>
        </p:nvSpPr>
        <p:spPr/>
        <p:txBody>
          <a:bodyPr/>
          <a:lstStyle/>
          <a:p>
            <a:pPr>
              <a:defRPr/>
            </a:pPr>
            <a:endParaRPr lang="en-GB"/>
          </a:p>
        </p:txBody>
      </p:sp>
      <p:sp>
        <p:nvSpPr>
          <p:cNvPr id="13" name="Slide Number Placeholder 12"/>
          <p:cNvSpPr>
            <a:spLocks noGrp="1"/>
          </p:cNvSpPr>
          <p:nvPr>
            <p:ph type="sldNum" sz="quarter" idx="11"/>
          </p:nvPr>
        </p:nvSpPr>
        <p:spPr/>
        <p:txBody>
          <a:bodyPr/>
          <a:lstStyle/>
          <a:p>
            <a:pPr>
              <a:defRPr/>
            </a:pPr>
            <a:fld id="{2A987078-23F6-49D5-9FD3-BA940EB561BB}" type="slidenum">
              <a:rPr lang="en-GB" smtClean="0"/>
              <a:pPr>
                <a:defRPr/>
              </a:pPr>
              <a:t>‹#›</a:t>
            </a:fld>
            <a:endParaRPr lang="en-GB"/>
          </a:p>
        </p:txBody>
      </p:sp>
      <p:sp>
        <p:nvSpPr>
          <p:cNvPr id="14" name="Footer Placeholder 13"/>
          <p:cNvSpPr>
            <a:spLocks noGrp="1"/>
          </p:cNvSpPr>
          <p:nvPr>
            <p:ph type="ftr" sz="quarter" idx="12"/>
          </p:nvPr>
        </p:nvSpPr>
        <p:spPr/>
        <p:txBody>
          <a:bodyPr/>
          <a:lstStyle/>
          <a:p>
            <a:pPr>
              <a:defRPr/>
            </a:pPr>
            <a:endParaRPr lang="en-GB"/>
          </a:p>
        </p:txBody>
      </p:sp>
      <p:sp>
        <p:nvSpPr>
          <p:cNvPr id="4" name="Title 3"/>
          <p:cNvSpPr>
            <a:spLocks noGrp="1"/>
          </p:cNvSpPr>
          <p:nvPr>
            <p:ph type="title"/>
          </p:nvPr>
        </p:nvSpPr>
        <p:spPr>
          <a:xfrm>
            <a:off x="2286000" y="1905000"/>
            <a:ext cx="6035040" cy="2350008"/>
          </a:xfrm>
        </p:spPr>
        <p:txBody>
          <a:bodyPr/>
          <a:lstStyle>
            <a:lvl1pPr marL="0" algn="l" defTabSz="914400" rtl="0" eaLnBrk="1" latinLnBrk="0" hangingPunct="1">
              <a:spcBef>
                <a:spcPct val="0"/>
              </a:spcBef>
              <a:buNone/>
              <a:defRPr lang="en-US" sz="5400" b="0" kern="1200" cap="none" dirty="0" smtClean="0">
                <a:solidFill>
                  <a:schemeClr val="tx1"/>
                </a:solidFill>
                <a:effectLst>
                  <a:outerShdw blurRad="38100" dist="38100" dir="2700000" algn="tl">
                    <a:srgbClr val="000000">
                      <a:alpha val="43137"/>
                    </a:srgbClr>
                  </a:outerShdw>
                </a:effectLst>
                <a:latin typeface="+mj-lt"/>
                <a:ea typeface="+mj-ea"/>
                <a:cs typeface="+mj-cs"/>
              </a:defRPr>
            </a:lvl1pPr>
          </a:lstStyle>
          <a:p>
            <a:r>
              <a:rPr lang="en-US"/>
              <a:t>Click to edit Master title style</a:t>
            </a:r>
            <a:endParaRPr lang="en-US" dirty="0"/>
          </a:p>
        </p:txBody>
      </p:sp>
    </p:spTree>
    <p:extLst>
      <p:ext uri="{BB962C8B-B14F-4D97-AF65-F5344CB8AC3E}">
        <p14:creationId xmlns:p14="http://schemas.microsoft.com/office/powerpoint/2010/main" val="12623921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Date Placeholder 7"/>
          <p:cNvSpPr>
            <a:spLocks noGrp="1"/>
          </p:cNvSpPr>
          <p:nvPr>
            <p:ph type="dt" sz="half" idx="10"/>
          </p:nvPr>
        </p:nvSpPr>
        <p:spPr/>
        <p:txBody>
          <a:bodyPr/>
          <a:lstStyle/>
          <a:p>
            <a:pPr>
              <a:defRPr/>
            </a:pPr>
            <a:endParaRPr lang="en-GB"/>
          </a:p>
        </p:txBody>
      </p:sp>
      <p:sp>
        <p:nvSpPr>
          <p:cNvPr id="9" name="Slide Number Placeholder 8"/>
          <p:cNvSpPr>
            <a:spLocks noGrp="1"/>
          </p:cNvSpPr>
          <p:nvPr>
            <p:ph type="sldNum" sz="quarter" idx="11"/>
          </p:nvPr>
        </p:nvSpPr>
        <p:spPr/>
        <p:txBody>
          <a:bodyPr/>
          <a:lstStyle/>
          <a:p>
            <a:pPr>
              <a:defRPr/>
            </a:pPr>
            <a:fld id="{8412A0D4-52EC-4C8D-8670-39E208BE82D8}" type="slidenum">
              <a:rPr lang="en-GB" smtClean="0"/>
              <a:pPr>
                <a:defRPr/>
              </a:pPr>
              <a:t>‹#›</a:t>
            </a:fld>
            <a:endParaRPr lang="en-GB"/>
          </a:p>
        </p:txBody>
      </p:sp>
      <p:sp>
        <p:nvSpPr>
          <p:cNvPr id="10" name="Footer Placeholder 9"/>
          <p:cNvSpPr>
            <a:spLocks noGrp="1"/>
          </p:cNvSpPr>
          <p:nvPr>
            <p:ph type="ftr" sz="quarter" idx="12"/>
          </p:nvPr>
        </p:nvSpPr>
        <p:spPr/>
        <p:txBody>
          <a:bodyPr/>
          <a:lstStyle/>
          <a:p>
            <a:pPr>
              <a:defRPr/>
            </a:pPr>
            <a:endParaRPr lang="en-GB"/>
          </a:p>
        </p:txBody>
      </p:sp>
      <p:sp>
        <p:nvSpPr>
          <p:cNvPr id="11" name="Title 10"/>
          <p:cNvSpPr>
            <a:spLocks noGrp="1"/>
          </p:cNvSpPr>
          <p:nvPr>
            <p:ph type="title"/>
          </p:nvPr>
        </p:nvSpPr>
        <p:spPr/>
        <p:txBody>
          <a:bodyPr/>
          <a:lstStyle/>
          <a:p>
            <a:r>
              <a:rPr lang="en-US"/>
              <a:t>Click to edit Master title style</a:t>
            </a:r>
            <a:endParaRPr lang="en-US" dirty="0"/>
          </a:p>
        </p:txBody>
      </p:sp>
      <p:sp>
        <p:nvSpPr>
          <p:cNvPr id="5" name="Content Placeholder 4"/>
          <p:cNvSpPr>
            <a:spLocks noGrp="1"/>
          </p:cNvSpPr>
          <p:nvPr>
            <p:ph sz="quarter" idx="13"/>
          </p:nvPr>
        </p:nvSpPr>
        <p:spPr>
          <a:xfrm>
            <a:off x="1344168" y="658368"/>
            <a:ext cx="3273552" cy="34290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Content Placeholder 6"/>
          <p:cNvSpPr>
            <a:spLocks noGrp="1"/>
          </p:cNvSpPr>
          <p:nvPr>
            <p:ph sz="quarter" idx="14"/>
          </p:nvPr>
        </p:nvSpPr>
        <p:spPr>
          <a:xfrm>
            <a:off x="5029200" y="658368"/>
            <a:ext cx="3273552" cy="343217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786363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341120" y="661976"/>
            <a:ext cx="3273552" cy="639762"/>
          </a:xfrm>
        </p:spPr>
        <p:txBody>
          <a:bodyPr anchor="ctr">
            <a:noAutofit/>
          </a:bodyPr>
          <a:lstStyle>
            <a:lvl1pPr marL="0" indent="0">
              <a:buNone/>
              <a:defRPr sz="22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344168" y="1371600"/>
            <a:ext cx="3276600" cy="2743200"/>
          </a:xfrm>
        </p:spPr>
        <p:txBody>
          <a:bodyPr anchor="t"/>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29200" y="661976"/>
            <a:ext cx="3273552" cy="639762"/>
          </a:xfrm>
        </p:spPr>
        <p:txBody>
          <a:bodyPr anchor="ctr">
            <a:noAutofit/>
          </a:bodyPr>
          <a:lstStyle>
            <a:lvl1pPr marL="0" indent="0">
              <a:buNone/>
              <a:defRPr sz="22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29200" y="1371600"/>
            <a:ext cx="3273552" cy="2743200"/>
          </a:xfrm>
        </p:spPr>
        <p:txBody>
          <a:bodyPr anchor="t"/>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TextBox 12"/>
          <p:cNvSpPr txBox="1"/>
          <p:nvPr/>
        </p:nvSpPr>
        <p:spPr>
          <a:xfrm>
            <a:off x="1056640" y="520192"/>
            <a:ext cx="457200" cy="923330"/>
          </a:xfrm>
          <a:prstGeom prst="rect">
            <a:avLst/>
          </a:prstGeom>
          <a:noFill/>
        </p:spPr>
        <p:txBody>
          <a:bodyPr wrap="square" lIns="0" tIns="0" rIns="0" bIns="0" rtlCol="0" anchor="t" anchorCtr="0">
            <a:spAutoFit/>
          </a:bodyPr>
          <a:lstStyle/>
          <a:p>
            <a:r>
              <a:rPr lang="en-US" sz="6000" dirty="0">
                <a:effectLst>
                  <a:outerShdw blurRad="38100" dist="38100" dir="2700000" algn="tl">
                    <a:srgbClr val="000000">
                      <a:alpha val="43137"/>
                    </a:srgbClr>
                  </a:outerShdw>
                </a:effectLst>
                <a:latin typeface="+mn-lt"/>
              </a:rPr>
              <a:t>{</a:t>
            </a:r>
          </a:p>
        </p:txBody>
      </p:sp>
      <p:sp>
        <p:nvSpPr>
          <p:cNvPr id="18" name="TextBox 17"/>
          <p:cNvSpPr txBox="1"/>
          <p:nvPr/>
        </p:nvSpPr>
        <p:spPr>
          <a:xfrm>
            <a:off x="4780280" y="520192"/>
            <a:ext cx="457200" cy="923330"/>
          </a:xfrm>
          <a:prstGeom prst="rect">
            <a:avLst/>
          </a:prstGeom>
          <a:noFill/>
        </p:spPr>
        <p:txBody>
          <a:bodyPr wrap="square" lIns="0" tIns="0" rIns="0" bIns="0" rtlCol="0" anchor="t" anchorCtr="0">
            <a:spAutoFit/>
          </a:bodyPr>
          <a:lstStyle/>
          <a:p>
            <a:r>
              <a:rPr lang="en-US" sz="6000" dirty="0">
                <a:effectLst>
                  <a:outerShdw blurRad="38100" dist="38100" dir="2700000" algn="tl">
                    <a:srgbClr val="000000">
                      <a:alpha val="43137"/>
                    </a:srgbClr>
                  </a:outerShdw>
                </a:effectLst>
                <a:latin typeface="+mn-lt"/>
              </a:rPr>
              <a:t>{</a:t>
            </a:r>
          </a:p>
        </p:txBody>
      </p:sp>
      <p:sp>
        <p:nvSpPr>
          <p:cNvPr id="12" name="Title 11"/>
          <p:cNvSpPr>
            <a:spLocks noGrp="1"/>
          </p:cNvSpPr>
          <p:nvPr>
            <p:ph type="title"/>
          </p:nvPr>
        </p:nvSpPr>
        <p:spPr/>
        <p:txBody>
          <a:bodyPr/>
          <a:lstStyle/>
          <a:p>
            <a:r>
              <a:rPr lang="en-US"/>
              <a:t>Click to edit Master title style</a:t>
            </a:r>
            <a:endParaRPr lang="en-US" dirty="0"/>
          </a:p>
        </p:txBody>
      </p:sp>
      <p:sp>
        <p:nvSpPr>
          <p:cNvPr id="14" name="Date Placeholder 13"/>
          <p:cNvSpPr>
            <a:spLocks noGrp="1"/>
          </p:cNvSpPr>
          <p:nvPr>
            <p:ph type="dt" sz="half" idx="10"/>
          </p:nvPr>
        </p:nvSpPr>
        <p:spPr/>
        <p:txBody>
          <a:bodyPr/>
          <a:lstStyle/>
          <a:p>
            <a:pPr>
              <a:defRPr/>
            </a:pPr>
            <a:endParaRPr lang="en-GB"/>
          </a:p>
        </p:txBody>
      </p:sp>
      <p:sp>
        <p:nvSpPr>
          <p:cNvPr id="15" name="Slide Number Placeholder 14"/>
          <p:cNvSpPr>
            <a:spLocks noGrp="1"/>
          </p:cNvSpPr>
          <p:nvPr>
            <p:ph type="sldNum" sz="quarter" idx="11"/>
          </p:nvPr>
        </p:nvSpPr>
        <p:spPr/>
        <p:txBody>
          <a:bodyPr/>
          <a:lstStyle/>
          <a:p>
            <a:pPr>
              <a:defRPr/>
            </a:pPr>
            <a:fld id="{E008E866-3912-4A1A-80CF-A6915FCBACDD}" type="slidenum">
              <a:rPr lang="en-GB" smtClean="0"/>
              <a:pPr>
                <a:defRPr/>
              </a:pPr>
              <a:t>‹#›</a:t>
            </a:fld>
            <a:endParaRPr lang="en-GB"/>
          </a:p>
        </p:txBody>
      </p:sp>
      <p:sp>
        <p:nvSpPr>
          <p:cNvPr id="16" name="Footer Placeholder 15"/>
          <p:cNvSpPr>
            <a:spLocks noGrp="1"/>
          </p:cNvSpPr>
          <p:nvPr>
            <p:ph type="ftr" sz="quarter" idx="12"/>
          </p:nvPr>
        </p:nvSpPr>
        <p:spPr/>
        <p:txBody>
          <a:bodyPr/>
          <a:lstStyle/>
          <a:p>
            <a:pPr>
              <a:defRPr/>
            </a:pPr>
            <a:endParaRPr lang="en-GB"/>
          </a:p>
        </p:txBody>
      </p:sp>
    </p:spTree>
    <p:extLst>
      <p:ext uri="{BB962C8B-B14F-4D97-AF65-F5344CB8AC3E}">
        <p14:creationId xmlns:p14="http://schemas.microsoft.com/office/powerpoint/2010/main" val="30261482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p>
        </p:txBody>
      </p:sp>
      <p:sp>
        <p:nvSpPr>
          <p:cNvPr id="7" name="Date Placeholder 6"/>
          <p:cNvSpPr>
            <a:spLocks noGrp="1"/>
          </p:cNvSpPr>
          <p:nvPr>
            <p:ph type="dt" sz="half" idx="10"/>
          </p:nvPr>
        </p:nvSpPr>
        <p:spPr/>
        <p:txBody>
          <a:bodyPr/>
          <a:lstStyle/>
          <a:p>
            <a:pPr>
              <a:defRPr/>
            </a:pPr>
            <a:endParaRPr lang="en-GB"/>
          </a:p>
        </p:txBody>
      </p:sp>
      <p:sp>
        <p:nvSpPr>
          <p:cNvPr id="8" name="Slide Number Placeholder 7"/>
          <p:cNvSpPr>
            <a:spLocks noGrp="1"/>
          </p:cNvSpPr>
          <p:nvPr>
            <p:ph type="sldNum" sz="quarter" idx="11"/>
          </p:nvPr>
        </p:nvSpPr>
        <p:spPr/>
        <p:txBody>
          <a:bodyPr/>
          <a:lstStyle/>
          <a:p>
            <a:pPr>
              <a:defRPr/>
            </a:pPr>
            <a:fld id="{96CF9D6A-9D45-48F9-8C86-898AAAFA3031}" type="slidenum">
              <a:rPr lang="en-GB" smtClean="0"/>
              <a:pPr>
                <a:defRPr/>
              </a:pPr>
              <a:t>‹#›</a:t>
            </a:fld>
            <a:endParaRPr lang="en-GB"/>
          </a:p>
        </p:txBody>
      </p:sp>
      <p:sp>
        <p:nvSpPr>
          <p:cNvPr id="9" name="Footer Placeholder 8"/>
          <p:cNvSpPr>
            <a:spLocks noGrp="1"/>
          </p:cNvSpPr>
          <p:nvPr>
            <p:ph type="ftr" sz="quarter" idx="12"/>
          </p:nvPr>
        </p:nvSpPr>
        <p:spPr/>
        <p:txBody>
          <a:bodyPr/>
          <a:lstStyle/>
          <a:p>
            <a:pPr>
              <a:defRPr/>
            </a:pPr>
            <a:endParaRPr lang="en-GB"/>
          </a:p>
        </p:txBody>
      </p:sp>
    </p:spTree>
    <p:extLst>
      <p:ext uri="{BB962C8B-B14F-4D97-AF65-F5344CB8AC3E}">
        <p14:creationId xmlns:p14="http://schemas.microsoft.com/office/powerpoint/2010/main" val="25251747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pPr>
              <a:defRPr/>
            </a:pPr>
            <a:endParaRPr lang="en-GB"/>
          </a:p>
        </p:txBody>
      </p:sp>
      <p:sp>
        <p:nvSpPr>
          <p:cNvPr id="6" name="Slide Number Placeholder 5"/>
          <p:cNvSpPr>
            <a:spLocks noGrp="1"/>
          </p:cNvSpPr>
          <p:nvPr>
            <p:ph type="sldNum" sz="quarter" idx="11"/>
          </p:nvPr>
        </p:nvSpPr>
        <p:spPr/>
        <p:txBody>
          <a:bodyPr/>
          <a:lstStyle/>
          <a:p>
            <a:pPr>
              <a:defRPr/>
            </a:pPr>
            <a:fld id="{D52C3A4F-2409-4CAB-830B-4FB40D4F73BF}" type="slidenum">
              <a:rPr lang="en-GB" smtClean="0"/>
              <a:pPr>
                <a:defRPr/>
              </a:pPr>
              <a:t>‹#›</a:t>
            </a:fld>
            <a:endParaRPr lang="en-GB"/>
          </a:p>
        </p:txBody>
      </p:sp>
      <p:sp>
        <p:nvSpPr>
          <p:cNvPr id="7" name="Footer Placeholder 6"/>
          <p:cNvSpPr>
            <a:spLocks noGrp="1"/>
          </p:cNvSpPr>
          <p:nvPr>
            <p:ph type="ftr" sz="quarter" idx="12"/>
          </p:nvPr>
        </p:nvSpPr>
        <p:spPr/>
        <p:txBody>
          <a:bodyPr/>
          <a:lstStyle/>
          <a:p>
            <a:pPr>
              <a:defRPr/>
            </a:pPr>
            <a:endParaRPr lang="en-GB"/>
          </a:p>
        </p:txBody>
      </p:sp>
    </p:spTree>
    <p:extLst>
      <p:ext uri="{BB962C8B-B14F-4D97-AF65-F5344CB8AC3E}">
        <p14:creationId xmlns:p14="http://schemas.microsoft.com/office/powerpoint/2010/main" val="2059022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TextBox 8"/>
          <p:cNvSpPr txBox="1"/>
          <p:nvPr/>
        </p:nvSpPr>
        <p:spPr>
          <a:xfrm>
            <a:off x="5328920" y="1774588"/>
            <a:ext cx="457200" cy="1231106"/>
          </a:xfrm>
          <a:prstGeom prst="rect">
            <a:avLst/>
          </a:prstGeom>
          <a:noFill/>
        </p:spPr>
        <p:txBody>
          <a:bodyPr wrap="square" lIns="0" tIns="0" rIns="0" bIns="0" rtlCol="0" anchor="t" anchorCtr="0">
            <a:spAutoFit/>
          </a:bodyPr>
          <a:lstStyle/>
          <a:p>
            <a:r>
              <a:rPr lang="en-US" sz="8000" dirty="0">
                <a:effectLst>
                  <a:outerShdw blurRad="38100" dist="38100" dir="2700000" algn="tl">
                    <a:srgbClr val="000000">
                      <a:alpha val="43137"/>
                    </a:srgbClr>
                  </a:outerShdw>
                </a:effectLst>
                <a:latin typeface="+mn-lt"/>
              </a:rPr>
              <a:t>{</a:t>
            </a:r>
          </a:p>
        </p:txBody>
      </p:sp>
      <p:sp>
        <p:nvSpPr>
          <p:cNvPr id="3" name="Content Placeholder 2"/>
          <p:cNvSpPr>
            <a:spLocks noGrp="1"/>
          </p:cNvSpPr>
          <p:nvPr>
            <p:ph idx="1"/>
          </p:nvPr>
        </p:nvSpPr>
        <p:spPr>
          <a:xfrm>
            <a:off x="838200" y="685801"/>
            <a:ext cx="4343400" cy="3429000"/>
          </a:xfrm>
        </p:spPr>
        <p:txBody>
          <a:bodyPr anchor="ctr"/>
          <a:lstStyle>
            <a:lvl1pPr>
              <a:defRPr sz="2400"/>
            </a:lvl1pPr>
            <a:lvl2pPr>
              <a:defRPr sz="22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5715000" y="685801"/>
            <a:ext cx="2590800" cy="3429000"/>
          </a:xfrm>
        </p:spPr>
        <p:txBody>
          <a:bodyPr anchor="ct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5" name="Date Placeholder 14"/>
          <p:cNvSpPr>
            <a:spLocks noGrp="1"/>
          </p:cNvSpPr>
          <p:nvPr>
            <p:ph type="dt" sz="half" idx="10"/>
          </p:nvPr>
        </p:nvSpPr>
        <p:spPr/>
        <p:txBody>
          <a:bodyPr/>
          <a:lstStyle/>
          <a:p>
            <a:pPr>
              <a:defRPr/>
            </a:pPr>
            <a:endParaRPr lang="en-GB"/>
          </a:p>
        </p:txBody>
      </p:sp>
      <p:sp>
        <p:nvSpPr>
          <p:cNvPr id="16" name="Slide Number Placeholder 15"/>
          <p:cNvSpPr>
            <a:spLocks noGrp="1"/>
          </p:cNvSpPr>
          <p:nvPr>
            <p:ph type="sldNum" sz="quarter" idx="11"/>
          </p:nvPr>
        </p:nvSpPr>
        <p:spPr/>
        <p:txBody>
          <a:bodyPr/>
          <a:lstStyle/>
          <a:p>
            <a:pPr>
              <a:defRPr/>
            </a:pPr>
            <a:fld id="{888E0083-88E5-40B5-8439-511E85EC412C}" type="slidenum">
              <a:rPr lang="en-GB" smtClean="0"/>
              <a:pPr>
                <a:defRPr/>
              </a:pPr>
              <a:t>‹#›</a:t>
            </a:fld>
            <a:endParaRPr lang="en-GB"/>
          </a:p>
        </p:txBody>
      </p:sp>
      <p:sp>
        <p:nvSpPr>
          <p:cNvPr id="17" name="Footer Placeholder 16"/>
          <p:cNvSpPr>
            <a:spLocks noGrp="1"/>
          </p:cNvSpPr>
          <p:nvPr>
            <p:ph type="ftr" sz="quarter" idx="12"/>
          </p:nvPr>
        </p:nvSpPr>
        <p:spPr/>
        <p:txBody>
          <a:bodyPr/>
          <a:lstStyle/>
          <a:p>
            <a:pPr>
              <a:defRPr/>
            </a:pPr>
            <a:endParaRPr lang="en-GB"/>
          </a:p>
        </p:txBody>
      </p:sp>
      <p:sp>
        <p:nvSpPr>
          <p:cNvPr id="18" name="Title 17"/>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val="21733551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1219200" y="612775"/>
            <a:ext cx="6705600" cy="2546985"/>
          </a:xfrm>
          <a:effectLst>
            <a:outerShdw blurRad="152400" dist="317500" dir="5400000" sx="90000" sy="-19000" rotWithShape="0">
              <a:prstClr val="black">
                <a:alpha val="15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2743200" y="3453047"/>
            <a:ext cx="5029200" cy="720804"/>
          </a:xfrm>
        </p:spPr>
        <p:txBody>
          <a:bodyPr anchor="ct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Box 8"/>
          <p:cNvSpPr txBox="1"/>
          <p:nvPr/>
        </p:nvSpPr>
        <p:spPr>
          <a:xfrm>
            <a:off x="2435352" y="3331464"/>
            <a:ext cx="457200" cy="923330"/>
          </a:xfrm>
          <a:prstGeom prst="rect">
            <a:avLst/>
          </a:prstGeom>
          <a:noFill/>
        </p:spPr>
        <p:txBody>
          <a:bodyPr wrap="square" lIns="0" tIns="0" rIns="0" bIns="0" rtlCol="0" anchor="t" anchorCtr="0">
            <a:spAutoFit/>
          </a:bodyPr>
          <a:lstStyle/>
          <a:p>
            <a:r>
              <a:rPr lang="en-US" sz="6000" dirty="0">
                <a:effectLst>
                  <a:outerShdw blurRad="38100" dist="38100" dir="2700000" algn="tl">
                    <a:srgbClr val="000000">
                      <a:alpha val="43137"/>
                    </a:srgbClr>
                  </a:outerShdw>
                </a:effectLst>
                <a:latin typeface="+mn-lt"/>
              </a:rPr>
              <a:t>{</a:t>
            </a:r>
          </a:p>
        </p:txBody>
      </p:sp>
      <p:sp>
        <p:nvSpPr>
          <p:cNvPr id="11" name="Title 10"/>
          <p:cNvSpPr>
            <a:spLocks noGrp="1"/>
          </p:cNvSpPr>
          <p:nvPr>
            <p:ph type="title"/>
          </p:nvPr>
        </p:nvSpPr>
        <p:spPr/>
        <p:txBody>
          <a:bodyPr/>
          <a:lstStyle/>
          <a:p>
            <a:r>
              <a:rPr lang="en-US"/>
              <a:t>Click to edit Master title style</a:t>
            </a:r>
          </a:p>
        </p:txBody>
      </p:sp>
      <p:sp>
        <p:nvSpPr>
          <p:cNvPr id="13" name="Date Placeholder 12"/>
          <p:cNvSpPr>
            <a:spLocks noGrp="1"/>
          </p:cNvSpPr>
          <p:nvPr>
            <p:ph type="dt" sz="half" idx="10"/>
          </p:nvPr>
        </p:nvSpPr>
        <p:spPr/>
        <p:txBody>
          <a:bodyPr/>
          <a:lstStyle/>
          <a:p>
            <a:pPr>
              <a:defRPr/>
            </a:pPr>
            <a:endParaRPr lang="en-GB"/>
          </a:p>
        </p:txBody>
      </p:sp>
      <p:sp>
        <p:nvSpPr>
          <p:cNvPr id="14" name="Slide Number Placeholder 13"/>
          <p:cNvSpPr>
            <a:spLocks noGrp="1"/>
          </p:cNvSpPr>
          <p:nvPr>
            <p:ph type="sldNum" sz="quarter" idx="11"/>
          </p:nvPr>
        </p:nvSpPr>
        <p:spPr/>
        <p:txBody>
          <a:bodyPr/>
          <a:lstStyle/>
          <a:p>
            <a:pPr>
              <a:defRPr/>
            </a:pPr>
            <a:fld id="{43DEC6FB-BD3F-44C7-B46A-DCADB7D8BA3D}" type="slidenum">
              <a:rPr lang="en-GB" smtClean="0"/>
              <a:pPr>
                <a:defRPr/>
              </a:pPr>
              <a:t>‹#›</a:t>
            </a:fld>
            <a:endParaRPr lang="en-GB"/>
          </a:p>
        </p:txBody>
      </p:sp>
      <p:sp>
        <p:nvSpPr>
          <p:cNvPr id="15" name="Footer Placeholder 14"/>
          <p:cNvSpPr>
            <a:spLocks noGrp="1"/>
          </p:cNvSpPr>
          <p:nvPr>
            <p:ph type="ftr" sz="quarter" idx="12"/>
          </p:nvPr>
        </p:nvSpPr>
        <p:spPr/>
        <p:txBody>
          <a:bodyPr/>
          <a:lstStyle/>
          <a:p>
            <a:pPr>
              <a:defRPr/>
            </a:pPr>
            <a:endParaRPr lang="en-GB"/>
          </a:p>
        </p:txBody>
      </p:sp>
    </p:spTree>
    <p:extLst>
      <p:ext uri="{BB962C8B-B14F-4D97-AF65-F5344CB8AC3E}">
        <p14:creationId xmlns:p14="http://schemas.microsoft.com/office/powerpoint/2010/main" val="9974509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2133600" y="685801"/>
            <a:ext cx="5791200" cy="3505199"/>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2077B4D0-B03E-4C4A-868C-38FAE51E55FB}" type="slidenum">
              <a:rPr lang="en-GB" smtClean="0"/>
              <a:pPr>
                <a:defRPr/>
              </a:pPr>
              <a:t>‹#›</a:t>
            </a:fld>
            <a:endParaRPr lang="en-GB"/>
          </a:p>
        </p:txBody>
      </p:sp>
    </p:spTree>
    <p:extLst>
      <p:ext uri="{BB962C8B-B14F-4D97-AF65-F5344CB8AC3E}">
        <p14:creationId xmlns:p14="http://schemas.microsoft.com/office/powerpoint/2010/main" val="35058770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09600" y="609601"/>
            <a:ext cx="2133600" cy="51816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895600" y="685801"/>
            <a:ext cx="5029200" cy="457200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61D25920-6DA5-4936-87DF-ECCE5B130E6A}" type="slidenum">
              <a:rPr lang="en-GB" smtClean="0"/>
              <a:pPr>
                <a:defRPr/>
              </a:pPr>
              <a:t>‹#›</a:t>
            </a:fld>
            <a:endParaRPr lang="en-GB"/>
          </a:p>
        </p:txBody>
      </p:sp>
    </p:spTree>
    <p:extLst>
      <p:ext uri="{BB962C8B-B14F-4D97-AF65-F5344CB8AC3E}">
        <p14:creationId xmlns:p14="http://schemas.microsoft.com/office/powerpoint/2010/main" val="383272538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85152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GB"/>
          </a:p>
        </p:txBody>
      </p:sp>
      <p:sp>
        <p:nvSpPr>
          <p:cNvPr id="4" name="Rectangle 5"/>
          <p:cNvSpPr>
            <a:spLocks noGrp="1" noChangeArrowheads="1"/>
          </p:cNvSpPr>
          <p:nvPr>
            <p:ph type="ftr" sz="quarter" idx="11"/>
          </p:nvPr>
        </p:nvSpPr>
        <p:spPr>
          <a:ln/>
        </p:spPr>
        <p:txBody>
          <a:bodyPr/>
          <a:lstStyle>
            <a:lvl1pPr>
              <a:defRPr/>
            </a:lvl1pPr>
          </a:lstStyle>
          <a:p>
            <a:pPr>
              <a:defRPr/>
            </a:pPr>
            <a:endParaRPr lang="en-GB"/>
          </a:p>
        </p:txBody>
      </p:sp>
      <p:sp>
        <p:nvSpPr>
          <p:cNvPr id="5" name="Rectangle 6"/>
          <p:cNvSpPr>
            <a:spLocks noGrp="1" noChangeArrowheads="1"/>
          </p:cNvSpPr>
          <p:nvPr>
            <p:ph type="sldNum" sz="quarter" idx="12"/>
          </p:nvPr>
        </p:nvSpPr>
        <p:spPr>
          <a:ln/>
        </p:spPr>
        <p:txBody>
          <a:bodyPr/>
          <a:lstStyle>
            <a:lvl1pPr>
              <a:defRPr/>
            </a:lvl1pPr>
          </a:lstStyle>
          <a:p>
            <a:pPr>
              <a:defRPr/>
            </a:pPr>
            <a:fld id="{3EEE6A7E-20AC-4140-822A-FFEE88C44D49}" type="slidenum">
              <a:rPr lang="en-GB" smtClean="0"/>
              <a:pPr>
                <a:defRPr/>
              </a:pPr>
              <a:t>‹#›</a:t>
            </a:fld>
            <a:endParaRPr lang="en-GB"/>
          </a:p>
        </p:txBody>
      </p:sp>
    </p:spTree>
    <p:extLst>
      <p:ext uri="{BB962C8B-B14F-4D97-AF65-F5344CB8AC3E}">
        <p14:creationId xmlns:p14="http://schemas.microsoft.com/office/powerpoint/2010/main" val="25484484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gradFill>
            <a:gsLst>
              <a:gs pos="0">
                <a:schemeClr val="accent6">
                  <a:lumMod val="50000"/>
                  <a:alpha val="36000"/>
                </a:schemeClr>
              </a:gs>
              <a:gs pos="100000">
                <a:schemeClr val="bg2">
                  <a:alpha val="1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p:cNvSpPr/>
          <p:nvPr/>
        </p:nvSpPr>
        <p:spPr>
          <a:xfrm rot="19724275">
            <a:off x="1373221" y="1038440"/>
            <a:ext cx="7240620" cy="5706987"/>
          </a:xfrm>
          <a:prstGeom prst="ellipse">
            <a:avLst/>
          </a:prstGeom>
          <a:gradFill flip="none" rotWithShape="1">
            <a:gsLst>
              <a:gs pos="0">
                <a:schemeClr val="accent6">
                  <a:lumMod val="60000"/>
                  <a:lumOff val="40000"/>
                  <a:alpha val="7000"/>
                </a:schemeClr>
              </a:gs>
              <a:gs pos="58000">
                <a:schemeClr val="bg2">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Oval 8"/>
          <p:cNvSpPr/>
          <p:nvPr/>
        </p:nvSpPr>
        <p:spPr>
          <a:xfrm rot="17656910">
            <a:off x="-274211" y="1165875"/>
            <a:ext cx="5538472" cy="4480459"/>
          </a:xfrm>
          <a:prstGeom prst="ellipse">
            <a:avLst/>
          </a:prstGeom>
          <a:gradFill flip="none" rotWithShape="1">
            <a:gsLst>
              <a:gs pos="0">
                <a:schemeClr val="accent6">
                  <a:lumMod val="60000"/>
                  <a:lumOff val="40000"/>
                  <a:alpha val="8000"/>
                </a:schemeClr>
              </a:gs>
              <a:gs pos="58000">
                <a:schemeClr val="bg2">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rot="19724275">
            <a:off x="3277955" y="116854"/>
            <a:ext cx="6479362" cy="4754757"/>
          </a:xfrm>
          <a:prstGeom prst="ellipse">
            <a:avLst/>
          </a:prstGeom>
          <a:gradFill flip="none" rotWithShape="1">
            <a:gsLst>
              <a:gs pos="0">
                <a:schemeClr val="accent6">
                  <a:lumMod val="60000"/>
                  <a:lumOff val="40000"/>
                  <a:alpha val="8000"/>
                </a:schemeClr>
              </a:gs>
              <a:gs pos="58000">
                <a:schemeClr val="bg2">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777240" y="4876800"/>
            <a:ext cx="7543800" cy="914400"/>
          </a:xfrm>
          <a:prstGeom prst="rect">
            <a:avLst/>
          </a:prstGeom>
        </p:spPr>
        <p:txBody>
          <a:bodyPr vert="horz" lIns="91440" tIns="45720" rIns="91440" bIns="45720" rtlCol="0" anchor="b">
            <a:noAutofit/>
          </a:bodyPr>
          <a:lstStyle/>
          <a:p>
            <a:r>
              <a:rPr lang="en-US"/>
              <a:t>Click to edit Master title style</a:t>
            </a:r>
            <a:endParaRPr lang="en-US" dirty="0"/>
          </a:p>
        </p:txBody>
      </p:sp>
      <p:sp>
        <p:nvSpPr>
          <p:cNvPr id="3" name="Text Placeholder 2"/>
          <p:cNvSpPr>
            <a:spLocks noGrp="1"/>
          </p:cNvSpPr>
          <p:nvPr>
            <p:ph type="body" idx="1"/>
          </p:nvPr>
        </p:nvSpPr>
        <p:spPr>
          <a:xfrm>
            <a:off x="2133600" y="685801"/>
            <a:ext cx="6096000" cy="3657599"/>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172200" y="6154738"/>
            <a:ext cx="2133600" cy="365125"/>
          </a:xfrm>
          <a:prstGeom prst="rect">
            <a:avLst/>
          </a:prstGeom>
        </p:spPr>
        <p:txBody>
          <a:bodyPr vert="horz" lIns="91440" tIns="45720" rIns="91440" bIns="45720" rtlCol="0" anchor="t"/>
          <a:lstStyle>
            <a:lvl1pPr algn="r">
              <a:defRPr sz="1100">
                <a:solidFill>
                  <a:schemeClr val="tx1">
                    <a:alpha val="60000"/>
                  </a:schemeClr>
                </a:solidFill>
                <a:effectLst/>
              </a:defRPr>
            </a:lvl1pPr>
          </a:lstStyle>
          <a:p>
            <a:pPr>
              <a:defRPr/>
            </a:pPr>
            <a:endParaRPr lang="en-GB"/>
          </a:p>
        </p:txBody>
      </p:sp>
      <p:sp>
        <p:nvSpPr>
          <p:cNvPr id="5" name="Footer Placeholder 4"/>
          <p:cNvSpPr>
            <a:spLocks noGrp="1"/>
          </p:cNvSpPr>
          <p:nvPr>
            <p:ph type="ftr" sz="quarter" idx="3"/>
          </p:nvPr>
        </p:nvSpPr>
        <p:spPr>
          <a:xfrm>
            <a:off x="822960" y="6154738"/>
            <a:ext cx="4572000" cy="365125"/>
          </a:xfrm>
          <a:prstGeom prst="rect">
            <a:avLst/>
          </a:prstGeom>
        </p:spPr>
        <p:txBody>
          <a:bodyPr vert="horz" lIns="91440" tIns="45720" rIns="91440" bIns="45720" rtlCol="0" anchor="t"/>
          <a:lstStyle>
            <a:lvl1pPr algn="l">
              <a:defRPr sz="1100">
                <a:solidFill>
                  <a:schemeClr val="tx1">
                    <a:alpha val="60000"/>
                  </a:schemeClr>
                </a:solidFill>
                <a:effectLst/>
              </a:defRPr>
            </a:lvl1pPr>
          </a:lstStyle>
          <a:p>
            <a:pPr>
              <a:defRPr/>
            </a:pPr>
            <a:endParaRPr lang="en-GB"/>
          </a:p>
        </p:txBody>
      </p:sp>
      <p:sp>
        <p:nvSpPr>
          <p:cNvPr id="6" name="Slide Number Placeholder 5"/>
          <p:cNvSpPr>
            <a:spLocks noGrp="1"/>
          </p:cNvSpPr>
          <p:nvPr>
            <p:ph type="sldNum" sz="quarter" idx="4"/>
          </p:nvPr>
        </p:nvSpPr>
        <p:spPr>
          <a:xfrm>
            <a:off x="822960" y="5842000"/>
            <a:ext cx="2133600" cy="304800"/>
          </a:xfrm>
          <a:prstGeom prst="rect">
            <a:avLst/>
          </a:prstGeom>
        </p:spPr>
        <p:txBody>
          <a:bodyPr vert="horz" lIns="91440" tIns="45720" rIns="91440" bIns="9144" rtlCol="0" anchor="b"/>
          <a:lstStyle>
            <a:lvl1pPr algn="l">
              <a:defRPr sz="1600">
                <a:solidFill>
                  <a:schemeClr val="tx1">
                    <a:alpha val="60000"/>
                  </a:schemeClr>
                </a:solidFill>
                <a:effectLst/>
              </a:defRPr>
            </a:lvl1pPr>
          </a:lstStyle>
          <a:p>
            <a:pPr>
              <a:defRPr/>
            </a:pPr>
            <a:fld id="{3EEE6A7E-20AC-4140-822A-FFEE88C44D49}" type="slidenum">
              <a:rPr lang="en-GB" smtClean="0"/>
              <a:pPr>
                <a:defRPr/>
              </a:pPr>
              <a:t>‹#›</a:t>
            </a:fld>
            <a:endParaRPr lang="en-GB"/>
          </a:p>
        </p:txBody>
      </p:sp>
    </p:spTree>
    <p:extLst>
      <p:ext uri="{BB962C8B-B14F-4D97-AF65-F5344CB8AC3E}">
        <p14:creationId xmlns:p14="http://schemas.microsoft.com/office/powerpoint/2010/main" val="2948678462"/>
      </p:ext>
    </p:extLst>
  </p:cSld>
  <p:clrMap bg1="dk1" tx1="lt1" bg2="dk2" tx2="lt2" accent1="accent1" accent2="accent2" accent3="accent3" accent4="accent4" accent5="accent5" accent6="accent6" hlink="hlink" folHlink="folHlink"/>
  <p:sldLayoutIdLst>
    <p:sldLayoutId id="2147483864" r:id="rId1"/>
    <p:sldLayoutId id="2147483865" r:id="rId2"/>
    <p:sldLayoutId id="2147483866" r:id="rId3"/>
    <p:sldLayoutId id="2147483867" r:id="rId4"/>
    <p:sldLayoutId id="2147483868" r:id="rId5"/>
    <p:sldLayoutId id="2147483869" r:id="rId6"/>
    <p:sldLayoutId id="2147483870" r:id="rId7"/>
    <p:sldLayoutId id="2147483871" r:id="rId8"/>
    <p:sldLayoutId id="2147483872" r:id="rId9"/>
    <p:sldLayoutId id="2147483873" r:id="rId10"/>
    <p:sldLayoutId id="2147483874" r:id="rId11"/>
    <p:sldLayoutId id="2147483875" r:id="rId12"/>
  </p:sldLayoutIdLst>
  <p:txStyles>
    <p:titleStyle>
      <a:lvl1pPr algn="l" defTabSz="914400" rtl="0" eaLnBrk="1" latinLnBrk="0" hangingPunct="1">
        <a:spcBef>
          <a:spcPct val="0"/>
        </a:spcBef>
        <a:buNone/>
        <a:defRPr sz="4900" kern="1200">
          <a:solidFill>
            <a:schemeClr val="tx1"/>
          </a:solidFill>
          <a:effectLst>
            <a:outerShdw blurRad="38100" dist="38100" dir="2700000" algn="tl">
              <a:srgbClr val="000000">
                <a:alpha val="43137"/>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56032" algn="l" defTabSz="914400" rtl="0" eaLnBrk="1" latinLnBrk="0" hangingPunct="1">
        <a:spcBef>
          <a:spcPct val="20000"/>
        </a:spcBef>
        <a:spcAft>
          <a:spcPts val="0"/>
        </a:spcAft>
        <a:buSzPct val="60000"/>
        <a:buFont typeface="Wingdings" pitchFamily="2" charset="2"/>
        <a:buChar char=""/>
        <a:defRPr sz="2100" kern="1200">
          <a:solidFill>
            <a:schemeClr val="tx1"/>
          </a:solidFill>
          <a:effectLst>
            <a:outerShdw blurRad="38100" dist="38100" dir="2700000" algn="tl">
              <a:srgbClr val="000000">
                <a:alpha val="43137"/>
              </a:srgbClr>
            </a:outerShdw>
          </a:effectLst>
          <a:latin typeface="+mn-lt"/>
          <a:ea typeface="+mn-ea"/>
          <a:cs typeface="+mn-cs"/>
        </a:defRPr>
      </a:lvl1pPr>
      <a:lvl2pPr marL="640080" indent="-256032" algn="l" defTabSz="914400" rtl="0" eaLnBrk="1" latinLnBrk="0" hangingPunct="1">
        <a:spcBef>
          <a:spcPct val="20000"/>
        </a:spcBef>
        <a:buSzPct val="60000"/>
        <a:buFont typeface="Wingdings" pitchFamily="2" charset="2"/>
        <a:buChar char=""/>
        <a:defRPr sz="1900" kern="1200">
          <a:solidFill>
            <a:schemeClr val="tx1"/>
          </a:solidFill>
          <a:effectLst>
            <a:outerShdw blurRad="38100" dist="38100" dir="2700000" algn="tl">
              <a:srgbClr val="000000">
                <a:alpha val="43137"/>
              </a:srgbClr>
            </a:outerShdw>
          </a:effectLst>
          <a:latin typeface="+mn-lt"/>
          <a:ea typeface="+mn-ea"/>
          <a:cs typeface="+mn-cs"/>
        </a:defRPr>
      </a:lvl2pPr>
      <a:lvl3pPr marL="1005840" indent="-256032" algn="l" defTabSz="914400" rtl="0" eaLnBrk="1" latinLnBrk="0" hangingPunct="1">
        <a:spcBef>
          <a:spcPct val="20000"/>
        </a:spcBef>
        <a:buSzPct val="60000"/>
        <a:buFont typeface="Wingdings" pitchFamily="2" charset="2"/>
        <a:buChar char=""/>
        <a:defRPr sz="1700" kern="1200">
          <a:solidFill>
            <a:schemeClr val="tx1"/>
          </a:solidFill>
          <a:effectLst>
            <a:outerShdw blurRad="38100" dist="38100" dir="2700000" algn="tl">
              <a:srgbClr val="000000">
                <a:alpha val="43137"/>
              </a:srgbClr>
            </a:outerShdw>
          </a:effectLst>
          <a:latin typeface="+mn-lt"/>
          <a:ea typeface="+mn-ea"/>
          <a:cs typeface="+mn-cs"/>
        </a:defRPr>
      </a:lvl3pPr>
      <a:lvl4pPr marL="1371600" indent="-256032" algn="l" defTabSz="914400" rtl="0" eaLnBrk="1" latinLnBrk="0" hangingPunct="1">
        <a:spcBef>
          <a:spcPct val="20000"/>
        </a:spcBef>
        <a:buSzPct val="60000"/>
        <a:buFont typeface="Wingdings" pitchFamily="2" charset="2"/>
        <a:buChar char=""/>
        <a:defRPr sz="1600" kern="1200">
          <a:solidFill>
            <a:schemeClr val="tx1"/>
          </a:solidFill>
          <a:effectLst>
            <a:outerShdw blurRad="38100" dist="38100" dir="2700000" algn="tl">
              <a:srgbClr val="000000">
                <a:alpha val="43137"/>
              </a:srgbClr>
            </a:outerShdw>
          </a:effectLst>
          <a:latin typeface="+mn-lt"/>
          <a:ea typeface="+mn-ea"/>
          <a:cs typeface="+mn-cs"/>
        </a:defRPr>
      </a:lvl4pPr>
      <a:lvl5pPr marL="1645920" indent="-256032" algn="l" defTabSz="914400" rtl="0" eaLnBrk="1" latinLnBrk="0" hangingPunct="1">
        <a:spcBef>
          <a:spcPct val="20000"/>
        </a:spcBef>
        <a:buSzPct val="60000"/>
        <a:buFont typeface="Wingdings" pitchFamily="2" charset="2"/>
        <a:buChar char=""/>
        <a:defRPr sz="1500" kern="1200">
          <a:solidFill>
            <a:schemeClr val="tx1"/>
          </a:solidFill>
          <a:effectLst>
            <a:outerShdw blurRad="38100" dist="38100" dir="2700000" algn="tl">
              <a:srgbClr val="000000">
                <a:alpha val="43137"/>
              </a:srgbClr>
            </a:outerShdw>
          </a:effectLst>
          <a:latin typeface="+mn-lt"/>
          <a:ea typeface="+mn-ea"/>
          <a:cs typeface="+mn-cs"/>
        </a:defRPr>
      </a:lvl5pPr>
      <a:lvl6pPr marL="196596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6pPr>
      <a:lvl7pPr marL="224028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7pPr>
      <a:lvl8pPr marL="251460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8pPr>
      <a:lvl9pPr marL="283464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hyperlink" Target="https://legacy.chass.ncsu.edu/jouvert/v4i1/hasla.htm#twenty-eight" TargetMode="Externa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3.gif"/></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098" name="Rectangle 2"/>
          <p:cNvSpPr>
            <a:spLocks noGrp="1" noChangeArrowheads="1"/>
          </p:cNvSpPr>
          <p:nvPr>
            <p:ph type="ctrTitle"/>
          </p:nvPr>
        </p:nvSpPr>
        <p:spPr>
          <a:xfrm>
            <a:off x="291480" y="908720"/>
            <a:ext cx="8561040" cy="5737989"/>
          </a:xfrm>
          <a:noFill/>
        </p:spPr>
        <p:txBody>
          <a:bodyPr/>
          <a:lstStyle/>
          <a:p>
            <a:pPr algn="ctr">
              <a:defRPr/>
            </a:pPr>
            <a:br>
              <a:rPr lang="en-GB" sz="3600" b="0" dirty="0">
                <a:solidFill>
                  <a:srgbClr val="FFFF00"/>
                </a:solidFill>
                <a:effectLst/>
                <a:latin typeface="Poor Richard" panose="02080502050505020702" pitchFamily="18" charset="0"/>
              </a:rPr>
            </a:br>
            <a:br>
              <a:rPr lang="en-GB" sz="3600" b="0" dirty="0">
                <a:solidFill>
                  <a:srgbClr val="FFFF00"/>
                </a:solidFill>
                <a:effectLst/>
                <a:latin typeface="Poor Richard" panose="02080502050505020702" pitchFamily="18" charset="0"/>
              </a:rPr>
            </a:br>
            <a:r>
              <a:rPr lang="en-GB" sz="3600" b="0" dirty="0">
                <a:solidFill>
                  <a:srgbClr val="FFFF00"/>
                </a:solidFill>
                <a:effectLst/>
                <a:latin typeface="Poor Richard" panose="02080502050505020702" pitchFamily="18" charset="0"/>
              </a:rPr>
              <a:t>THE CHILD  AS A SCAPEGOAT  FOR THE DYFUNCTIONAL COMMUNITY</a:t>
            </a:r>
            <a:br>
              <a:rPr lang="en-GB" sz="3600" b="0" dirty="0">
                <a:solidFill>
                  <a:srgbClr val="FFFF00"/>
                </a:solidFill>
                <a:effectLst/>
                <a:latin typeface="Poor Richard" panose="02080502050505020702" pitchFamily="18" charset="0"/>
              </a:rPr>
            </a:br>
            <a:br>
              <a:rPr lang="en-GB" sz="1600" b="0" dirty="0">
                <a:solidFill>
                  <a:srgbClr val="FFFF00"/>
                </a:solidFill>
                <a:effectLst/>
                <a:latin typeface="Poor Richard" panose="02080502050505020702" pitchFamily="18" charset="0"/>
              </a:rPr>
            </a:br>
            <a:r>
              <a:rPr lang="en-GB" sz="4000" b="0" dirty="0">
                <a:effectLst/>
                <a:latin typeface="Poor Richard" panose="02080502050505020702" pitchFamily="18" charset="0"/>
              </a:rPr>
              <a:t>Patrick McCabe, </a:t>
            </a:r>
            <a:r>
              <a:rPr lang="en-GB" sz="4000" b="0" i="1" dirty="0">
                <a:effectLst/>
                <a:latin typeface="Poor Richard" panose="02080502050505020702" pitchFamily="18" charset="0"/>
              </a:rPr>
              <a:t>The Butcher Boy</a:t>
            </a:r>
            <a:br>
              <a:rPr lang="en-GB" sz="4000" b="0" i="1" dirty="0">
                <a:effectLst/>
                <a:latin typeface="Poor Richard" panose="02080502050505020702" pitchFamily="18" charset="0"/>
              </a:rPr>
            </a:br>
            <a:br>
              <a:rPr lang="en-GB" sz="4000" b="0" i="1" dirty="0">
                <a:effectLst/>
                <a:latin typeface="Poor Richard" panose="02080502050505020702" pitchFamily="18" charset="0"/>
              </a:rPr>
            </a:br>
            <a:br>
              <a:rPr lang="en-GB" sz="4000" b="0" i="1" dirty="0">
                <a:effectLst/>
                <a:latin typeface="Poor Richard" panose="02080502050505020702" pitchFamily="18" charset="0"/>
              </a:rPr>
            </a:br>
            <a:r>
              <a:rPr lang="en-GB" sz="2000" b="0" dirty="0">
                <a:effectLst/>
                <a:latin typeface="Poor Richard" panose="02080502050505020702" pitchFamily="18" charset="0"/>
              </a:rPr>
              <a:t>Fiction gives eyes to the horrified  narrator. Eyes to see and to weep. 
</a:t>
            </a:r>
            <a:r>
              <a:rPr lang="en-GB" sz="1800" b="0" dirty="0">
                <a:solidFill>
                  <a:srgbClr val="00B0F0"/>
                </a:solidFill>
                <a:effectLst/>
                <a:latin typeface="Poor Richard" panose="02080502050505020702" pitchFamily="18" charset="0"/>
              </a:rPr>
              <a:t>Paul </a:t>
            </a:r>
            <a:r>
              <a:rPr lang="en-GB" sz="1800" b="0" dirty="0" err="1">
                <a:solidFill>
                  <a:srgbClr val="00B0F0"/>
                </a:solidFill>
                <a:effectLst/>
                <a:latin typeface="Poor Richard" panose="02080502050505020702" pitchFamily="18" charset="0"/>
              </a:rPr>
              <a:t>Ricoeur</a:t>
            </a:r>
            <a:r>
              <a:rPr lang="en-GB" sz="1800" b="0" dirty="0">
                <a:solidFill>
                  <a:srgbClr val="00B0F0"/>
                </a:solidFill>
                <a:effectLst/>
                <a:latin typeface="Poor Richard" panose="02080502050505020702" pitchFamily="18" charset="0"/>
              </a:rPr>
              <a:t>, ‘The Interweaving of History and Fiction</a:t>
            </a:r>
            <a:r>
              <a:rPr lang="en-GB" sz="1800" dirty="0">
                <a:solidFill>
                  <a:srgbClr val="00B0F0"/>
                </a:solidFill>
                <a:effectLst/>
                <a:latin typeface="Poor Richard" panose="02080502050505020702" pitchFamily="18" charset="0"/>
              </a:rPr>
              <a:t>’ </a:t>
            </a:r>
            <a:br>
              <a:rPr lang="en-GB" sz="2000" dirty="0">
                <a:effectLst/>
                <a:latin typeface="Poor Richard" panose="02080502050505020702" pitchFamily="18" charset="0"/>
              </a:rPr>
            </a:br>
            <a:br>
              <a:rPr lang="en-GB" sz="2000" dirty="0">
                <a:effectLst/>
                <a:latin typeface="Poor Richard" panose="02080502050505020702" pitchFamily="18" charset="0"/>
              </a:rPr>
            </a:br>
            <a:r>
              <a:rPr lang="en-GB" sz="2000" dirty="0">
                <a:effectLst/>
                <a:latin typeface="Poor Richard" panose="02080502050505020702" pitchFamily="18" charset="0"/>
              </a:rPr>
              <a:t>The irrational guilt Francie feels for his mother's death revisits him continually as no one in the community attempts to console or understand him . Again, the burden of responsibility placed on this mere child brings disastrous consequences. </a:t>
            </a:r>
            <a:br>
              <a:rPr lang="en-GB" sz="2000" dirty="0">
                <a:effectLst/>
                <a:latin typeface="Poor Richard" panose="02080502050505020702" pitchFamily="18" charset="0"/>
              </a:rPr>
            </a:br>
            <a:r>
              <a:rPr lang="en-GB" sz="1800" dirty="0">
                <a:solidFill>
                  <a:srgbClr val="00B0F0"/>
                </a:solidFill>
                <a:effectLst/>
                <a:latin typeface="Poor Richard" panose="02080502050505020702" pitchFamily="18" charset="0"/>
              </a:rPr>
              <a:t>Tim </a:t>
            </a:r>
            <a:r>
              <a:rPr lang="en-GB" sz="1800" dirty="0" err="1">
                <a:solidFill>
                  <a:srgbClr val="00B0F0"/>
                </a:solidFill>
                <a:effectLst/>
                <a:latin typeface="Poor Richard" panose="02080502050505020702" pitchFamily="18" charset="0"/>
              </a:rPr>
              <a:t>Guathier</a:t>
            </a:r>
            <a:r>
              <a:rPr lang="en-GB" sz="1800" dirty="0">
                <a:solidFill>
                  <a:srgbClr val="00B0F0"/>
                </a:solidFill>
                <a:effectLst/>
                <a:latin typeface="Poor Richard" panose="02080502050505020702" pitchFamily="18" charset="0"/>
              </a:rPr>
              <a:t>, ‘Identity, Self-Loathing and the </a:t>
            </a:r>
            <a:r>
              <a:rPr lang="en-GB" sz="1800" dirty="0" err="1">
                <a:solidFill>
                  <a:srgbClr val="00B0F0"/>
                </a:solidFill>
                <a:effectLst/>
                <a:latin typeface="Poor Richard" panose="02080502050505020702" pitchFamily="18" charset="0"/>
              </a:rPr>
              <a:t>Neocolonial</a:t>
            </a:r>
            <a:r>
              <a:rPr lang="en-GB" sz="1800" dirty="0">
                <a:solidFill>
                  <a:srgbClr val="00B0F0"/>
                </a:solidFill>
                <a:effectLst/>
                <a:latin typeface="Poor Richard" panose="02080502050505020702" pitchFamily="18" charset="0"/>
              </a:rPr>
              <a:t> Condition in Patrick McCabe’s </a:t>
            </a:r>
            <a:r>
              <a:rPr lang="en-GB" sz="1800" i="1" dirty="0">
                <a:solidFill>
                  <a:srgbClr val="00B0F0"/>
                </a:solidFill>
                <a:effectLst/>
                <a:latin typeface="Poor Richard" panose="02080502050505020702" pitchFamily="18" charset="0"/>
              </a:rPr>
              <a:t>The Butcher Boy</a:t>
            </a:r>
            <a:r>
              <a:rPr lang="en-GB" sz="1800" dirty="0">
                <a:solidFill>
                  <a:srgbClr val="00B0F0"/>
                </a:solidFill>
                <a:effectLst/>
                <a:latin typeface="Poor Richard" panose="02080502050505020702" pitchFamily="18" charset="0"/>
              </a:rPr>
              <a:t>’,</a:t>
            </a:r>
            <a:endParaRPr lang="en-GB" sz="2400" dirty="0">
              <a:solidFill>
                <a:srgbClr val="00B0F0"/>
              </a:solidFill>
              <a:effectLst/>
              <a:latin typeface="+mn-lt"/>
            </a:endParaRPr>
          </a:p>
        </p:txBody>
      </p:sp>
      <p:sp>
        <p:nvSpPr>
          <p:cNvPr id="4099" name="Rectangle 3"/>
          <p:cNvSpPr>
            <a:spLocks noGrp="1" noChangeArrowheads="1"/>
          </p:cNvSpPr>
          <p:nvPr>
            <p:ph type="subTitle" idx="1"/>
          </p:nvPr>
        </p:nvSpPr>
        <p:spPr>
          <a:xfrm>
            <a:off x="1331640" y="24475"/>
            <a:ext cx="7624936" cy="625475"/>
          </a:xfrm>
        </p:spPr>
        <p:txBody>
          <a:bodyPr>
            <a:normAutofit/>
          </a:bodyPr>
          <a:lstStyle/>
          <a:p>
            <a:pPr algn="r">
              <a:defRPr/>
            </a:pPr>
            <a:r>
              <a:rPr lang="en-GB" sz="1800" dirty="0">
                <a:effectLst/>
                <a:latin typeface="Perpetua Titling MT" pitchFamily="18" charset="0"/>
              </a:rPr>
              <a:t>CSEN7030 /hpen7008: The Child in Time</a:t>
            </a:r>
          </a:p>
        </p:txBody>
      </p:sp>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79169539-3DD7-4822-8ADB-C21FE6D37C3E}"/>
              </a:ext>
            </a:extLst>
          </p:cNvPr>
          <p:cNvSpPr>
            <a:spLocks noGrp="1"/>
          </p:cNvSpPr>
          <p:nvPr>
            <p:ph idx="1"/>
          </p:nvPr>
        </p:nvSpPr>
        <p:spPr>
          <a:xfrm>
            <a:off x="107504" y="83056"/>
            <a:ext cx="8583824" cy="6585642"/>
          </a:xfrm>
        </p:spPr>
        <p:txBody>
          <a:bodyPr>
            <a:normAutofit fontScale="92500" lnSpcReduction="20000"/>
          </a:bodyPr>
          <a:lstStyle/>
          <a:p>
            <a:pPr marL="475488" indent="-457200">
              <a:buFont typeface="+mj-lt"/>
              <a:buAutoNum type="arabicPeriod"/>
              <a:tabLst>
                <a:tab pos="357188" algn="l"/>
              </a:tabLst>
            </a:pPr>
            <a:r>
              <a:rPr lang="en-GB" sz="2200" i="1" dirty="0">
                <a:solidFill>
                  <a:srgbClr val="FFFF00"/>
                </a:solidFill>
                <a:effectLst/>
              </a:rPr>
              <a:t>historical and cultural construction of the figure of the child;</a:t>
            </a:r>
          </a:p>
          <a:p>
            <a:pPr lvl="1">
              <a:buFont typeface="Arial" panose="020B0604020202020204" pitchFamily="34" charset="0"/>
              <a:buChar char="•"/>
              <a:tabLst>
                <a:tab pos="182563" algn="l"/>
              </a:tabLst>
            </a:pPr>
            <a:r>
              <a:rPr lang="en-GB" sz="2000" dirty="0">
                <a:effectLst/>
              </a:rPr>
              <a:t>no sense of a single fixed reality fantasy as real as what is horrifically around him (the example of the pig school in the Nugent house)</a:t>
            </a:r>
          </a:p>
          <a:p>
            <a:pPr lvl="1">
              <a:buFont typeface="Arial" panose="020B0604020202020204" pitchFamily="34" charset="0"/>
              <a:buChar char="•"/>
              <a:tabLst>
                <a:tab pos="182563" algn="l"/>
              </a:tabLst>
            </a:pPr>
            <a:r>
              <a:rPr lang="en-GB" sz="2000" dirty="0">
                <a:effectLst/>
              </a:rPr>
              <a:t>Cartoon selves as models to be put on or adopted and dropped  - no solid sense of self  </a:t>
            </a:r>
            <a:endParaRPr lang="en-GB" sz="2200" dirty="0">
              <a:effectLst/>
            </a:endParaRPr>
          </a:p>
          <a:p>
            <a:pPr marL="18288" indent="0">
              <a:buNone/>
              <a:tabLst>
                <a:tab pos="182563" algn="l"/>
              </a:tabLst>
            </a:pPr>
            <a:r>
              <a:rPr lang="en-GB" sz="1000" i="1" dirty="0">
                <a:effectLst/>
              </a:rPr>
              <a:t> </a:t>
            </a:r>
          </a:p>
          <a:p>
            <a:pPr marL="475488" indent="-457200">
              <a:buAutoNum type="arabicPeriod" startAt="2"/>
              <a:tabLst>
                <a:tab pos="182563" algn="l"/>
              </a:tabLst>
            </a:pPr>
            <a:r>
              <a:rPr lang="en-GB" sz="2200" i="1" dirty="0">
                <a:solidFill>
                  <a:srgbClr val="FFFF00"/>
                </a:solidFill>
                <a:effectLst/>
              </a:rPr>
              <a:t>historical significance of child figures in mainstream &amp; children’s literary texts; </a:t>
            </a:r>
          </a:p>
          <a:p>
            <a:pPr lvl="1">
              <a:buFont typeface="Arial" panose="020B0604020202020204" pitchFamily="34" charset="0"/>
              <a:buChar char="•"/>
              <a:tabLst>
                <a:tab pos="182563" algn="l"/>
              </a:tabLst>
            </a:pPr>
            <a:r>
              <a:rPr lang="en-GB" sz="2200" dirty="0">
                <a:effectLst/>
              </a:rPr>
              <a:t>In mainstream as figure expressing values of wider culture (</a:t>
            </a:r>
            <a:r>
              <a:rPr lang="en-GB" sz="2200" dirty="0" err="1">
                <a:effectLst/>
              </a:rPr>
              <a:t>eg</a:t>
            </a:r>
            <a:r>
              <a:rPr lang="en-GB" sz="2200" dirty="0">
                <a:effectLst/>
              </a:rPr>
              <a:t> </a:t>
            </a:r>
            <a:r>
              <a:rPr lang="en-GB" sz="2200" i="1" dirty="0">
                <a:effectLst/>
              </a:rPr>
              <a:t>Five Children and It</a:t>
            </a:r>
            <a:r>
              <a:rPr lang="en-GB" sz="2200" dirty="0">
                <a:effectLst/>
              </a:rPr>
              <a:t>; </a:t>
            </a:r>
            <a:r>
              <a:rPr lang="en-GB" sz="2200" i="1" dirty="0">
                <a:effectLst/>
              </a:rPr>
              <a:t>Lord of the Flies</a:t>
            </a:r>
            <a:r>
              <a:rPr lang="en-GB" sz="2200" dirty="0">
                <a:effectLst/>
              </a:rPr>
              <a:t>) Here the utter confusion and loss. No sense of community support for dysfunctional family </a:t>
            </a:r>
          </a:p>
          <a:p>
            <a:pPr lvl="1">
              <a:buFont typeface="Arial" panose="020B0604020202020204" pitchFamily="34" charset="0"/>
              <a:buChar char="•"/>
              <a:tabLst>
                <a:tab pos="182563" algn="l"/>
              </a:tabLst>
            </a:pPr>
            <a:endParaRPr lang="en-GB" sz="1000" dirty="0">
              <a:effectLst/>
            </a:endParaRPr>
          </a:p>
          <a:p>
            <a:pPr marL="475488" indent="-457200">
              <a:buAutoNum type="arabicPeriod" startAt="3"/>
              <a:tabLst>
                <a:tab pos="182563" algn="l"/>
              </a:tabLst>
            </a:pPr>
            <a:r>
              <a:rPr lang="en-GB" sz="2200" i="1" dirty="0">
                <a:solidFill>
                  <a:srgbClr val="FFFF00"/>
                </a:solidFill>
                <a:effectLst/>
              </a:rPr>
              <a:t>the child as a significant </a:t>
            </a:r>
            <a:r>
              <a:rPr lang="en-GB" sz="2200" i="1" dirty="0" err="1">
                <a:solidFill>
                  <a:srgbClr val="FFFF00"/>
                </a:solidFill>
                <a:effectLst/>
              </a:rPr>
              <a:t>topos</a:t>
            </a:r>
            <a:r>
              <a:rPr lang="en-GB" sz="2200" i="1" dirty="0">
                <a:solidFill>
                  <a:srgbClr val="FFFF00"/>
                </a:solidFill>
                <a:effectLst/>
              </a:rPr>
              <a:t> </a:t>
            </a:r>
          </a:p>
          <a:p>
            <a:pPr marL="714375" indent="-255588">
              <a:buFont typeface="Arial" panose="020B0604020202020204" pitchFamily="34" charset="0"/>
              <a:buChar char="•"/>
              <a:tabLst>
                <a:tab pos="182563" algn="l"/>
              </a:tabLst>
            </a:pPr>
            <a:r>
              <a:rPr lang="en-GB" sz="2200" dirty="0">
                <a:effectLst/>
              </a:rPr>
              <a:t>Idea of child as blank page  absorbing everything  (Rousseau’s pure child) </a:t>
            </a:r>
          </a:p>
          <a:p>
            <a:pPr marL="714375" indent="-255588">
              <a:buFont typeface="Arial" panose="020B0604020202020204" pitchFamily="34" charset="0"/>
              <a:buChar char="•"/>
              <a:tabLst>
                <a:tab pos="182563" algn="l"/>
              </a:tabLst>
            </a:pPr>
            <a:r>
              <a:rPr lang="en-GB" sz="2200" dirty="0">
                <a:effectLst/>
              </a:rPr>
              <a:t>Familial legacy of trauma (Freud: Oedipal inheritance) </a:t>
            </a:r>
          </a:p>
          <a:p>
            <a:pPr marL="714375" indent="-255588">
              <a:buFont typeface="Arial" panose="020B0604020202020204" pitchFamily="34" charset="0"/>
              <a:buChar char="•"/>
              <a:tabLst>
                <a:tab pos="182563" algn="l"/>
              </a:tabLst>
            </a:pPr>
            <a:r>
              <a:rPr lang="en-GB" sz="2200" dirty="0">
                <a:effectLst/>
              </a:rPr>
              <a:t>Cultural legacy – trauma within the state (Lacan: </a:t>
            </a:r>
            <a:r>
              <a:rPr lang="en-GB" sz="2200" i="1" dirty="0">
                <a:effectLst/>
              </a:rPr>
              <a:t>name-of-the-father</a:t>
            </a:r>
            <a:r>
              <a:rPr lang="en-GB" sz="2200" dirty="0">
                <a:effectLst/>
              </a:rPr>
              <a:t>) </a:t>
            </a:r>
          </a:p>
          <a:p>
            <a:pPr marL="714375" indent="-255588">
              <a:buFont typeface="Arial" panose="020B0604020202020204" pitchFamily="34" charset="0"/>
              <a:buChar char="•"/>
              <a:tabLst>
                <a:tab pos="182563" algn="l"/>
              </a:tabLst>
            </a:pPr>
            <a:r>
              <a:rPr lang="en-GB" sz="2200" dirty="0">
                <a:effectLst/>
              </a:rPr>
              <a:t>Institutional legacy  (dysfunctional school, church, mental asylum) </a:t>
            </a:r>
          </a:p>
          <a:p>
            <a:pPr marL="714375" indent="-255588">
              <a:buFont typeface="Arial" panose="020B0604020202020204" pitchFamily="34" charset="0"/>
              <a:buChar char="•"/>
              <a:tabLst>
                <a:tab pos="182563" algn="l"/>
              </a:tabLst>
            </a:pPr>
            <a:r>
              <a:rPr lang="en-GB" sz="2200" dirty="0">
                <a:effectLst/>
              </a:rPr>
              <a:t>Legacy of historical and cultural trauma (postcolonial trauma and alienation)</a:t>
            </a:r>
          </a:p>
          <a:p>
            <a:pPr marL="714375" indent="-255588">
              <a:buFont typeface="Arial" panose="020B0604020202020204" pitchFamily="34" charset="0"/>
              <a:buChar char="•"/>
              <a:tabLst>
                <a:tab pos="182563" algn="l"/>
              </a:tabLst>
            </a:pPr>
            <a:endParaRPr lang="en-GB" sz="1000" dirty="0">
              <a:effectLst/>
            </a:endParaRPr>
          </a:p>
          <a:p>
            <a:pPr marL="475488" indent="-457200">
              <a:buAutoNum type="arabicPeriod" startAt="4"/>
              <a:tabLst>
                <a:tab pos="182563" algn="l"/>
              </a:tabLst>
            </a:pPr>
            <a:r>
              <a:rPr lang="en-GB" sz="2200" i="1" dirty="0">
                <a:solidFill>
                  <a:srgbClr val="FFFF00"/>
                </a:solidFill>
                <a:effectLst/>
              </a:rPr>
              <a:t>evolution of children’s literature &amp; of its depictions of children;</a:t>
            </a:r>
          </a:p>
          <a:p>
            <a:pPr marL="714375" indent="-255588">
              <a:buFont typeface="Arial" panose="020B0604020202020204" pitchFamily="34" charset="0"/>
              <a:buChar char="•"/>
              <a:tabLst>
                <a:tab pos="182563" algn="l"/>
              </a:tabLst>
            </a:pPr>
            <a:r>
              <a:rPr lang="en-GB" sz="2200" dirty="0">
                <a:effectLst/>
              </a:rPr>
              <a:t>Francie takes refuge in fantasised comic violence in the </a:t>
            </a:r>
            <a:r>
              <a:rPr lang="en-GB" sz="2200" i="1" dirty="0">
                <a:effectLst/>
              </a:rPr>
              <a:t>Dandy</a:t>
            </a:r>
          </a:p>
          <a:p>
            <a:pPr marL="714375" indent="-255588">
              <a:buFont typeface="Arial" panose="020B0604020202020204" pitchFamily="34" charset="0"/>
              <a:buChar char="•"/>
              <a:tabLst>
                <a:tab pos="182563" algn="l"/>
              </a:tabLst>
            </a:pPr>
            <a:r>
              <a:rPr lang="en-GB" sz="2200" i="1" dirty="0">
                <a:effectLst/>
              </a:rPr>
              <a:t>Huckleberry Finn</a:t>
            </a:r>
            <a:r>
              <a:rPr lang="en-GB" sz="2200" dirty="0">
                <a:effectLst/>
              </a:rPr>
              <a:t> as model for McCabe’s text</a:t>
            </a:r>
            <a:endParaRPr lang="en-GB" sz="2200" i="1" dirty="0">
              <a:effectLst/>
            </a:endParaRPr>
          </a:p>
          <a:p>
            <a:pPr marL="714375" indent="-255588">
              <a:buFont typeface="Arial" panose="020B0604020202020204" pitchFamily="34" charset="0"/>
              <a:buChar char="•"/>
              <a:tabLst>
                <a:tab pos="182563" algn="l"/>
              </a:tabLst>
            </a:pPr>
            <a:r>
              <a:rPr lang="en-GB" sz="2200" dirty="0">
                <a:effectLst/>
              </a:rPr>
              <a:t>Brutalised Ireland as a brutalised child ; the helpless turned violent</a:t>
            </a:r>
          </a:p>
          <a:p>
            <a:pPr marL="18288" indent="0">
              <a:buNone/>
              <a:tabLst>
                <a:tab pos="182563" algn="l"/>
              </a:tabLst>
            </a:pPr>
            <a:endParaRPr lang="en-GB" sz="1000" i="1" dirty="0">
              <a:solidFill>
                <a:srgbClr val="FFFF00"/>
              </a:solidFill>
              <a:effectLst/>
            </a:endParaRPr>
          </a:p>
          <a:p>
            <a:pPr marL="475488" indent="-457200">
              <a:buFont typeface="Wingdings" pitchFamily="2" charset="2"/>
              <a:buAutoNum type="arabicPeriod" startAt="4"/>
              <a:tabLst>
                <a:tab pos="182563" algn="l"/>
              </a:tabLst>
            </a:pPr>
            <a:r>
              <a:rPr lang="en-GB" sz="2200" i="1" dirty="0">
                <a:solidFill>
                  <a:srgbClr val="FFFF00"/>
                </a:solidFill>
                <a:effectLst/>
              </a:rPr>
              <a:t>critical and theoretical perspectives</a:t>
            </a:r>
          </a:p>
          <a:p>
            <a:pPr marL="714375" indent="-255588">
              <a:buFont typeface="Arial" panose="020B0604020202020204" pitchFamily="34" charset="0"/>
              <a:buChar char="•"/>
              <a:tabLst>
                <a:tab pos="182563" algn="l"/>
              </a:tabLst>
            </a:pPr>
            <a:r>
              <a:rPr lang="en-GB" sz="2000" dirty="0">
                <a:effectLst/>
              </a:rPr>
              <a:t>psychoanalytic, postcolonial, cultural materialist, </a:t>
            </a:r>
            <a:endParaRPr lang="en-GB" dirty="0"/>
          </a:p>
        </p:txBody>
      </p:sp>
      <p:sp>
        <p:nvSpPr>
          <p:cNvPr id="3" name="Title 2">
            <a:extLst>
              <a:ext uri="{FF2B5EF4-FFF2-40B4-BE49-F238E27FC236}">
                <a16:creationId xmlns:a16="http://schemas.microsoft.com/office/drawing/2014/main" id="{A2A98818-2FC6-4589-86FC-D4FB8F9F33DD}"/>
              </a:ext>
            </a:extLst>
          </p:cNvPr>
          <p:cNvSpPr>
            <a:spLocks noGrp="1"/>
          </p:cNvSpPr>
          <p:nvPr>
            <p:ph type="title"/>
          </p:nvPr>
        </p:nvSpPr>
        <p:spPr>
          <a:xfrm>
            <a:off x="4208104" y="2348880"/>
            <a:ext cx="4464496" cy="482352"/>
          </a:xfrm>
        </p:spPr>
        <p:txBody>
          <a:bodyPr/>
          <a:lstStyle/>
          <a:p>
            <a:pPr algn="r"/>
            <a:r>
              <a:rPr lang="en-GB" sz="2800" dirty="0">
                <a:solidFill>
                  <a:srgbClr val="FFFF00"/>
                </a:solidFill>
                <a:effectLst/>
              </a:rPr>
              <a:t>learning outcomes:</a:t>
            </a:r>
          </a:p>
        </p:txBody>
      </p:sp>
    </p:spTree>
    <p:extLst>
      <p:ext uri="{BB962C8B-B14F-4D97-AF65-F5344CB8AC3E}">
        <p14:creationId xmlns:p14="http://schemas.microsoft.com/office/powerpoint/2010/main" val="29291411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8BFC8107-4151-4439-8B4B-2C4736E63A76}"/>
              </a:ext>
            </a:extLst>
          </p:cNvPr>
          <p:cNvSpPr>
            <a:spLocks noGrp="1"/>
          </p:cNvSpPr>
          <p:nvPr>
            <p:ph idx="1"/>
          </p:nvPr>
        </p:nvSpPr>
        <p:spPr>
          <a:xfrm>
            <a:off x="287524" y="476672"/>
            <a:ext cx="8676964" cy="6552728"/>
          </a:xfrm>
          <a:noFill/>
        </p:spPr>
        <p:txBody>
          <a:bodyPr>
            <a:normAutofit/>
          </a:bodyPr>
          <a:lstStyle/>
          <a:p>
            <a:pPr marL="18288" indent="0">
              <a:buNone/>
            </a:pPr>
            <a:r>
              <a:rPr lang="en-GB" dirty="0">
                <a:effectLst/>
              </a:rPr>
              <a:t>What is Patrick McCabe’s </a:t>
            </a:r>
            <a:r>
              <a:rPr lang="en-GB" i="1" dirty="0">
                <a:effectLst/>
              </a:rPr>
              <a:t>The Butcher Boy</a:t>
            </a:r>
            <a:r>
              <a:rPr lang="en-GB" dirty="0">
                <a:effectLst/>
              </a:rPr>
              <a:t>? It is not just one story but many. It is the </a:t>
            </a:r>
            <a:r>
              <a:rPr lang="en-GB" dirty="0">
                <a:solidFill>
                  <a:srgbClr val="FFFF00"/>
                </a:solidFill>
                <a:effectLst/>
              </a:rPr>
              <a:t>story of Ireland, invaded by the Normans</a:t>
            </a:r>
            <a:r>
              <a:rPr lang="en-GB" dirty="0">
                <a:effectLst/>
              </a:rPr>
              <a:t>; the story of the commonly-held propaganda that the Irish were feral animals – ‘</a:t>
            </a:r>
            <a:r>
              <a:rPr lang="en-GB" dirty="0">
                <a:solidFill>
                  <a:srgbClr val="FFFF00"/>
                </a:solidFill>
                <a:effectLst/>
              </a:rPr>
              <a:t>pigs in the kitchen Irish</a:t>
            </a:r>
            <a:r>
              <a:rPr lang="en-GB" dirty="0">
                <a:effectLst/>
              </a:rPr>
              <a:t>’1 – portrayed in cartoons as pigs and boors; the story of </a:t>
            </a:r>
            <a:r>
              <a:rPr lang="en-GB" dirty="0">
                <a:solidFill>
                  <a:srgbClr val="FFFF00"/>
                </a:solidFill>
                <a:effectLst/>
              </a:rPr>
              <a:t>poor parenting and abandonment</a:t>
            </a:r>
            <a:r>
              <a:rPr lang="en-GB" dirty="0">
                <a:effectLst/>
              </a:rPr>
              <a:t>; the story of </a:t>
            </a:r>
            <a:r>
              <a:rPr lang="en-GB" dirty="0">
                <a:solidFill>
                  <a:srgbClr val="FFFF00"/>
                </a:solidFill>
                <a:effectLst/>
              </a:rPr>
              <a:t>institutionalism, of drunkenness; </a:t>
            </a:r>
            <a:r>
              <a:rPr lang="en-GB" dirty="0">
                <a:effectLst/>
              </a:rPr>
              <a:t>the story of what the Irish refer to as ‘tuppence halfpenny looking down on tuppence’; the story of the effects of </a:t>
            </a:r>
            <a:r>
              <a:rPr lang="en-GB" dirty="0">
                <a:solidFill>
                  <a:srgbClr val="FFFF00"/>
                </a:solidFill>
                <a:effectLst/>
              </a:rPr>
              <a:t>injurious gossip </a:t>
            </a:r>
            <a:r>
              <a:rPr lang="en-GB" dirty="0">
                <a:effectLst/>
              </a:rPr>
              <a:t>and the un-Christian behaviour of townsfolk in a Christian town; the story of </a:t>
            </a:r>
            <a:r>
              <a:rPr lang="en-GB" dirty="0">
                <a:solidFill>
                  <a:srgbClr val="FFFF00"/>
                </a:solidFill>
                <a:effectLst/>
              </a:rPr>
              <a:t>rural,</a:t>
            </a:r>
            <a:r>
              <a:rPr lang="en-GB" dirty="0">
                <a:effectLst/>
              </a:rPr>
              <a:t> </a:t>
            </a:r>
            <a:r>
              <a:rPr lang="en-GB" dirty="0">
                <a:solidFill>
                  <a:srgbClr val="FFFF00"/>
                </a:solidFill>
                <a:effectLst/>
              </a:rPr>
              <a:t>third-world, Ireland </a:t>
            </a:r>
            <a:r>
              <a:rPr lang="en-GB" dirty="0">
                <a:effectLst/>
              </a:rPr>
              <a:t>in the fifties and sixties – well before her entry into the EU; the story of the </a:t>
            </a:r>
            <a:r>
              <a:rPr lang="en-GB" dirty="0">
                <a:solidFill>
                  <a:srgbClr val="FFFF00"/>
                </a:solidFill>
                <a:effectLst/>
              </a:rPr>
              <a:t>creeping Americanisation of Ireland </a:t>
            </a:r>
            <a:r>
              <a:rPr lang="en-GB" dirty="0">
                <a:effectLst/>
              </a:rPr>
              <a:t>via technology; </a:t>
            </a:r>
            <a:r>
              <a:rPr lang="en-GB" dirty="0">
                <a:solidFill>
                  <a:srgbClr val="FFFF00"/>
                </a:solidFill>
                <a:effectLst/>
              </a:rPr>
              <a:t>the story of a boy, </a:t>
            </a:r>
            <a:r>
              <a:rPr lang="en-GB" dirty="0">
                <a:effectLst/>
              </a:rPr>
              <a:t>of a people, </a:t>
            </a:r>
            <a:r>
              <a:rPr lang="en-GB" dirty="0">
                <a:solidFill>
                  <a:srgbClr val="FFFF00"/>
                </a:solidFill>
                <a:effectLst/>
              </a:rPr>
              <a:t>stuck – emotionally and developmentally – in familial and historical memories</a:t>
            </a:r>
          </a:p>
          <a:p>
            <a:pPr marL="18288" indent="0">
              <a:buNone/>
            </a:pPr>
            <a:r>
              <a:rPr lang="en-GB" dirty="0">
                <a:effectLst/>
              </a:rPr>
              <a:t>Could </a:t>
            </a:r>
            <a:r>
              <a:rPr lang="en-GB" i="1" dirty="0">
                <a:effectLst/>
              </a:rPr>
              <a:t>The Butcher Boy</a:t>
            </a:r>
            <a:r>
              <a:rPr lang="en-GB" dirty="0">
                <a:effectLst/>
              </a:rPr>
              <a:t> be viewed as the Irish man’s/boy’s revenge on the plunderer? </a:t>
            </a:r>
            <a:r>
              <a:rPr lang="en-GB" dirty="0">
                <a:solidFill>
                  <a:srgbClr val="FFFF00"/>
                </a:solidFill>
                <a:effectLst/>
              </a:rPr>
              <a:t>In Francie’s eyes (and note the diminutive use of the Catholic Christian name), the </a:t>
            </a:r>
            <a:r>
              <a:rPr lang="en-GB" dirty="0" err="1">
                <a:solidFill>
                  <a:srgbClr val="FFFF00"/>
                </a:solidFill>
                <a:effectLst/>
              </a:rPr>
              <a:t>Nugents</a:t>
            </a:r>
            <a:r>
              <a:rPr lang="en-GB" dirty="0">
                <a:solidFill>
                  <a:srgbClr val="FFFF00"/>
                </a:solidFill>
                <a:effectLst/>
              </a:rPr>
              <a:t> are the enemy</a:t>
            </a:r>
            <a:r>
              <a:rPr lang="en-GB" dirty="0">
                <a:effectLst/>
              </a:rPr>
              <a:t>. They originated in Normandy, accompanied William the Conqueror to England and fought in the Battle of Hastings. </a:t>
            </a:r>
            <a:r>
              <a:rPr lang="en-GB" dirty="0" err="1">
                <a:effectLst/>
              </a:rPr>
              <a:t>Nugents</a:t>
            </a:r>
            <a:r>
              <a:rPr lang="en-GB" dirty="0">
                <a:effectLst/>
              </a:rPr>
              <a:t> accompanied Henry II when he invaded Ireland. They became one of the most prominent Anglo-Norman families to remain in Ireland. Joe cautions: ‘Watch out Francie we’re in the wars with Nugent’ (3).    </a:t>
            </a:r>
            <a:r>
              <a:rPr lang="en-GB" sz="1800" dirty="0">
                <a:solidFill>
                  <a:srgbClr val="00B0F0"/>
                </a:solidFill>
                <a:effectLst/>
              </a:rPr>
              <a:t>Marie McMillan, ‘ A Slaughterhouse of a Story: </a:t>
            </a:r>
            <a:r>
              <a:rPr lang="en-GB" sz="1800" i="1" dirty="0">
                <a:solidFill>
                  <a:srgbClr val="00B0F0"/>
                </a:solidFill>
                <a:effectLst/>
              </a:rPr>
              <a:t>The Butcher Boy </a:t>
            </a:r>
            <a:r>
              <a:rPr lang="en-GB" sz="1800" dirty="0">
                <a:solidFill>
                  <a:srgbClr val="00B0F0"/>
                </a:solidFill>
                <a:effectLst/>
              </a:rPr>
              <a:t>by Patrick McCabe ‘: Review Essay </a:t>
            </a:r>
            <a:r>
              <a:rPr lang="en-GB" sz="1800" i="1" dirty="0">
                <a:solidFill>
                  <a:srgbClr val="00B0F0"/>
                </a:solidFill>
                <a:effectLst/>
              </a:rPr>
              <a:t>Transnational Literature </a:t>
            </a:r>
            <a:r>
              <a:rPr lang="en-GB" sz="1800" dirty="0">
                <a:solidFill>
                  <a:srgbClr val="00B0F0"/>
                </a:solidFill>
                <a:effectLst/>
              </a:rPr>
              <a:t>Vol. 9 no. 1, November 2016</a:t>
            </a:r>
            <a:endParaRPr lang="en-GB" dirty="0">
              <a:solidFill>
                <a:srgbClr val="00B0F0"/>
              </a:solidFill>
              <a:effectLst/>
            </a:endParaRPr>
          </a:p>
        </p:txBody>
      </p:sp>
      <p:sp>
        <p:nvSpPr>
          <p:cNvPr id="3" name="Title 2">
            <a:extLst>
              <a:ext uri="{FF2B5EF4-FFF2-40B4-BE49-F238E27FC236}">
                <a16:creationId xmlns:a16="http://schemas.microsoft.com/office/drawing/2014/main" id="{17236A73-BFF5-41F1-A59B-0059CEEE10FF}"/>
              </a:ext>
            </a:extLst>
          </p:cNvPr>
          <p:cNvSpPr>
            <a:spLocks noGrp="1"/>
          </p:cNvSpPr>
          <p:nvPr>
            <p:ph type="title"/>
          </p:nvPr>
        </p:nvSpPr>
        <p:spPr>
          <a:xfrm>
            <a:off x="1461914" y="-11057"/>
            <a:ext cx="6220172" cy="698376"/>
          </a:xfrm>
        </p:spPr>
        <p:txBody>
          <a:bodyPr/>
          <a:lstStyle/>
          <a:p>
            <a:r>
              <a:rPr lang="en-GB" sz="3200" dirty="0">
                <a:solidFill>
                  <a:srgbClr val="FFFF00"/>
                </a:solidFill>
                <a:effectLst/>
              </a:rPr>
              <a:t>Questions &amp; meanings.</a:t>
            </a:r>
          </a:p>
        </p:txBody>
      </p:sp>
    </p:spTree>
    <p:extLst>
      <p:ext uri="{BB962C8B-B14F-4D97-AF65-F5344CB8AC3E}">
        <p14:creationId xmlns:p14="http://schemas.microsoft.com/office/powerpoint/2010/main" val="41224754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0BDE1A4D-9B5F-4CB5-9183-159DC0EFC9B3}"/>
              </a:ext>
            </a:extLst>
          </p:cNvPr>
          <p:cNvSpPr>
            <a:spLocks noGrp="1"/>
          </p:cNvSpPr>
          <p:nvPr>
            <p:ph idx="1"/>
          </p:nvPr>
        </p:nvSpPr>
        <p:spPr>
          <a:xfrm>
            <a:off x="539552" y="1412776"/>
            <a:ext cx="8458200" cy="5544616"/>
          </a:xfrm>
        </p:spPr>
        <p:txBody>
          <a:bodyPr>
            <a:normAutofit/>
          </a:bodyPr>
          <a:lstStyle/>
          <a:p>
            <a:pPr marL="18288" indent="0">
              <a:buNone/>
            </a:pPr>
            <a:r>
              <a:rPr lang="en-GB" dirty="0">
                <a:effectLst/>
              </a:rPr>
              <a:t>Unlike other modernist narratives </a:t>
            </a:r>
            <a:r>
              <a:rPr lang="en-GB" dirty="0">
                <a:solidFill>
                  <a:srgbClr val="FFFF00"/>
                </a:solidFill>
                <a:effectLst/>
              </a:rPr>
              <a:t>even the </a:t>
            </a:r>
            <a:r>
              <a:rPr lang="en-GB" dirty="0" err="1">
                <a:solidFill>
                  <a:srgbClr val="FFFF00"/>
                </a:solidFill>
                <a:effectLst/>
              </a:rPr>
              <a:t>phantasmagoric</a:t>
            </a:r>
            <a:r>
              <a:rPr lang="en-GB" dirty="0">
                <a:solidFill>
                  <a:srgbClr val="FFFF00"/>
                </a:solidFill>
                <a:effectLst/>
              </a:rPr>
              <a:t> realism of the modern Irish novel is ‘a mode of social criticism and a means of dramatizing’ the nation under </a:t>
            </a:r>
            <a:r>
              <a:rPr lang="en-GB" dirty="0" err="1">
                <a:solidFill>
                  <a:srgbClr val="FFFF00"/>
                </a:solidFill>
                <a:effectLst/>
              </a:rPr>
              <a:t>postist</a:t>
            </a:r>
            <a:r>
              <a:rPr lang="en-GB" dirty="0">
                <a:solidFill>
                  <a:srgbClr val="FFFF00"/>
                </a:solidFill>
                <a:effectLst/>
              </a:rPr>
              <a:t> regimes, and answering what John Foster regards as the ‘Irish question’.</a:t>
            </a:r>
            <a:r>
              <a:rPr lang="en-GB" dirty="0">
                <a:effectLst/>
              </a:rPr>
              <a:t>
The Irish novels of formation support </a:t>
            </a:r>
            <a:r>
              <a:rPr lang="en-GB" dirty="0" err="1">
                <a:effectLst/>
              </a:rPr>
              <a:t>Riceour’s</a:t>
            </a:r>
            <a:r>
              <a:rPr lang="en-GB" dirty="0">
                <a:effectLst/>
              </a:rPr>
              <a:t> arguments by portraying the </a:t>
            </a:r>
            <a:r>
              <a:rPr lang="en-GB" dirty="0">
                <a:solidFill>
                  <a:srgbClr val="FFFF00"/>
                </a:solidFill>
                <a:effectLst/>
              </a:rPr>
              <a:t>starkness of Irish childhood and a bifurcated social malformation </a:t>
            </a:r>
            <a:r>
              <a:rPr lang="en-GB" dirty="0">
                <a:effectLst/>
              </a:rPr>
              <a:t>, but they also incorporate </a:t>
            </a:r>
            <a:r>
              <a:rPr lang="en-GB" dirty="0" err="1">
                <a:effectLst/>
              </a:rPr>
              <a:t>Riceour’s</a:t>
            </a:r>
            <a:r>
              <a:rPr lang="en-GB" dirty="0">
                <a:effectLst/>
              </a:rPr>
              <a:t> socio historical criticism as an epistemological core of their narrative . </a:t>
            </a:r>
          </a:p>
          <a:p>
            <a:pPr marL="18288" indent="0">
              <a:buNone/>
            </a:pPr>
            <a:r>
              <a:rPr lang="en-GB" dirty="0">
                <a:effectLst/>
              </a:rPr>
              <a:t>…narratives that at once resist the past and act selective in remembering the nationalist socio-political norms; narratives that question not only the formation foundation of </a:t>
            </a:r>
            <a:r>
              <a:rPr lang="en-GB" dirty="0" err="1">
                <a:effectLst/>
              </a:rPr>
              <a:t>postist</a:t>
            </a:r>
            <a:r>
              <a:rPr lang="en-GB" dirty="0">
                <a:effectLst/>
              </a:rPr>
              <a:t> Irish formations but also the nationalist politics of forgetfulness and political parochialism. Isolationism and radicalism, in this respect, formed the central pillars of the formation of the modern Irish novel … </a:t>
            </a:r>
          </a:p>
          <a:p>
            <a:pPr marL="384048" lvl="1" indent="0">
              <a:buNone/>
            </a:pPr>
            <a:r>
              <a:rPr lang="en-GB" dirty="0">
                <a:effectLst/>
              </a:rPr>
              <a:t> </a:t>
            </a:r>
            <a:r>
              <a:rPr lang="en-GB" dirty="0" err="1">
                <a:solidFill>
                  <a:srgbClr val="00B0F0"/>
                </a:solidFill>
                <a:effectLst/>
              </a:rPr>
              <a:t>Shahriyar</a:t>
            </a:r>
            <a:r>
              <a:rPr lang="en-GB" dirty="0">
                <a:solidFill>
                  <a:srgbClr val="00B0F0"/>
                </a:solidFill>
                <a:effectLst/>
              </a:rPr>
              <a:t> </a:t>
            </a:r>
            <a:r>
              <a:rPr lang="en-GB" dirty="0" err="1">
                <a:solidFill>
                  <a:srgbClr val="00B0F0"/>
                </a:solidFill>
                <a:effectLst/>
              </a:rPr>
              <a:t>Mansouri,‘Decolonizing</a:t>
            </a:r>
            <a:r>
              <a:rPr lang="en-GB" dirty="0">
                <a:solidFill>
                  <a:srgbClr val="00B0F0"/>
                </a:solidFill>
                <a:effectLst/>
              </a:rPr>
              <a:t> Anarchic Formations and the States Politics of Isolationism in Patrick </a:t>
            </a:r>
            <a:r>
              <a:rPr lang="en-GB" dirty="0" err="1">
                <a:solidFill>
                  <a:srgbClr val="00B0F0"/>
                </a:solidFill>
                <a:effectLst/>
              </a:rPr>
              <a:t>McCabes</a:t>
            </a:r>
            <a:r>
              <a:rPr lang="en-GB" dirty="0">
                <a:solidFill>
                  <a:srgbClr val="00B0F0"/>
                </a:solidFill>
                <a:effectLst/>
              </a:rPr>
              <a:t> </a:t>
            </a:r>
            <a:r>
              <a:rPr lang="en-GB" i="1" dirty="0">
                <a:solidFill>
                  <a:srgbClr val="00B0F0"/>
                </a:solidFill>
                <a:effectLst/>
              </a:rPr>
              <a:t>The Butcher Boy</a:t>
            </a:r>
            <a:r>
              <a:rPr lang="en-GB" dirty="0">
                <a:solidFill>
                  <a:srgbClr val="00B0F0"/>
                </a:solidFill>
                <a:effectLst/>
              </a:rPr>
              <a:t>,’ </a:t>
            </a:r>
            <a:r>
              <a:rPr lang="en-GB" i="1" dirty="0">
                <a:solidFill>
                  <a:srgbClr val="00B0F0"/>
                </a:solidFill>
                <a:effectLst/>
              </a:rPr>
              <a:t>Journal of Irish and Scottish Studies,</a:t>
            </a:r>
            <a:r>
              <a:rPr lang="en-GB" dirty="0">
                <a:solidFill>
                  <a:srgbClr val="00B0F0"/>
                </a:solidFill>
                <a:effectLst/>
              </a:rPr>
              <a:t> 7 (1): 131–172.</a:t>
            </a:r>
          </a:p>
          <a:p>
            <a:pPr marL="18288" indent="0">
              <a:buNone/>
            </a:pPr>
            <a:endParaRPr lang="en-GB" dirty="0">
              <a:effectLst/>
            </a:endParaRPr>
          </a:p>
        </p:txBody>
      </p:sp>
      <p:sp>
        <p:nvSpPr>
          <p:cNvPr id="3" name="Title 2">
            <a:extLst>
              <a:ext uri="{FF2B5EF4-FFF2-40B4-BE49-F238E27FC236}">
                <a16:creationId xmlns:a16="http://schemas.microsoft.com/office/drawing/2014/main" id="{428875AD-28C2-4669-B006-B137E9F0CF75}"/>
              </a:ext>
            </a:extLst>
          </p:cNvPr>
          <p:cNvSpPr>
            <a:spLocks noGrp="1"/>
          </p:cNvSpPr>
          <p:nvPr>
            <p:ph type="title"/>
          </p:nvPr>
        </p:nvSpPr>
        <p:spPr>
          <a:xfrm>
            <a:off x="685800" y="228601"/>
            <a:ext cx="8206680" cy="968152"/>
          </a:xfrm>
        </p:spPr>
        <p:txBody>
          <a:bodyPr/>
          <a:lstStyle/>
          <a:p>
            <a:r>
              <a:rPr lang="en-GB" sz="2800" dirty="0">
                <a:solidFill>
                  <a:srgbClr val="FFFF00"/>
                </a:solidFill>
              </a:rPr>
              <a:t>The Irish novel as radical comment on postcolonial </a:t>
            </a:r>
            <a:r>
              <a:rPr lang="en-GB" sz="2800" dirty="0" err="1">
                <a:solidFill>
                  <a:srgbClr val="FFFF00"/>
                </a:solidFill>
              </a:rPr>
              <a:t>ireland</a:t>
            </a:r>
            <a:endParaRPr lang="en-GB" sz="2800" dirty="0">
              <a:solidFill>
                <a:srgbClr val="FFFF00"/>
              </a:solidFill>
            </a:endParaRPr>
          </a:p>
        </p:txBody>
      </p:sp>
    </p:spTree>
    <p:extLst>
      <p:ext uri="{BB962C8B-B14F-4D97-AF65-F5344CB8AC3E}">
        <p14:creationId xmlns:p14="http://schemas.microsoft.com/office/powerpoint/2010/main" val="13699678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01B96155-8D37-45F6-935A-F21A7A7B3F6D}"/>
              </a:ext>
            </a:extLst>
          </p:cNvPr>
          <p:cNvSpPr>
            <a:spLocks noGrp="1"/>
          </p:cNvSpPr>
          <p:nvPr>
            <p:ph/>
          </p:nvPr>
        </p:nvSpPr>
        <p:spPr>
          <a:xfrm>
            <a:off x="457200" y="1124744"/>
            <a:ext cx="8507288" cy="6067549"/>
          </a:xfrm>
        </p:spPr>
        <p:txBody>
          <a:bodyPr>
            <a:normAutofit/>
          </a:bodyPr>
          <a:lstStyle/>
          <a:p>
            <a:pPr marL="18288" indent="0">
              <a:buNone/>
            </a:pPr>
            <a:r>
              <a:rPr lang="en-GB" dirty="0">
                <a:effectLst/>
              </a:rPr>
              <a:t>[</a:t>
            </a:r>
            <a:r>
              <a:rPr lang="en-GB" sz="2200" dirty="0">
                <a:effectLst/>
              </a:rPr>
              <a:t>Irish journalist and cultural commentator John Waters’]  stream of interviews, reminiscences and speculations is </a:t>
            </a:r>
            <a:r>
              <a:rPr lang="en-GB" sz="2200" dirty="0" err="1">
                <a:effectLst/>
              </a:rPr>
              <a:t>channeled</a:t>
            </a:r>
            <a:r>
              <a:rPr lang="en-GB" sz="2200" dirty="0">
                <a:effectLst/>
              </a:rPr>
              <a:t> through a combination of Freudianism and the post-colonial theory of Frantz Fanon and </a:t>
            </a:r>
            <a:r>
              <a:rPr lang="en-GB" sz="2200" dirty="0" err="1">
                <a:effectLst/>
              </a:rPr>
              <a:t>Ashis</a:t>
            </a:r>
            <a:r>
              <a:rPr lang="en-GB" sz="2200" dirty="0">
                <a:effectLst/>
              </a:rPr>
              <a:t> </a:t>
            </a:r>
            <a:r>
              <a:rPr lang="en-GB" sz="2200" dirty="0" err="1">
                <a:effectLst/>
              </a:rPr>
              <a:t>Nandy</a:t>
            </a:r>
            <a:r>
              <a:rPr lang="en-GB" sz="2200" dirty="0">
                <a:effectLst/>
              </a:rPr>
              <a:t> … In a paraphrase of </a:t>
            </a:r>
            <a:r>
              <a:rPr lang="en-GB" sz="2200" dirty="0" err="1">
                <a:effectLst/>
              </a:rPr>
              <a:t>Nandy’s</a:t>
            </a:r>
            <a:r>
              <a:rPr lang="en-GB" sz="2200" dirty="0">
                <a:effectLst/>
              </a:rPr>
              <a:t> essay ‘Reconstructing Childhood’, he argues that:</a:t>
            </a:r>
          </a:p>
          <a:p>
            <a:pPr marL="18288" indent="0">
              <a:buNone/>
            </a:pPr>
            <a:endParaRPr lang="en-GB" sz="1000" dirty="0">
              <a:effectLst/>
            </a:endParaRPr>
          </a:p>
          <a:p>
            <a:pPr marL="384048" lvl="1" indent="0">
              <a:buNone/>
            </a:pPr>
            <a:r>
              <a:rPr lang="en-GB" sz="2000" dirty="0">
                <a:effectLst/>
              </a:rPr>
              <a:t>the ideology of colonialism is rooted in the Western concept of the child [who]… needs to be guided, protected and educated as a ward. This metaphor is what drives </a:t>
            </a:r>
            <a:r>
              <a:rPr lang="en-GB" sz="2000" dirty="0">
                <a:solidFill>
                  <a:srgbClr val="FFFF00"/>
                </a:solidFill>
                <a:effectLst/>
              </a:rPr>
              <a:t>the ideology of colonialism and modernity, a presumptuous paternalism which depicts the world of the colonised advancing dynamically towards the model of the coloniser as the human being ‘develops’ from childhood to adulthood</a:t>
            </a:r>
            <a:r>
              <a:rPr lang="en-GB" sz="2000" dirty="0">
                <a:effectLst/>
              </a:rPr>
              <a:t>. There is no other way it can achieve ‘progress’. </a:t>
            </a:r>
            <a:r>
              <a:rPr lang="en-GB" sz="2000" dirty="0">
                <a:solidFill>
                  <a:srgbClr val="FFFF00"/>
                </a:solidFill>
                <a:effectLst/>
              </a:rPr>
              <a:t>In a colonised society, the warped colonial view is transmitted through the warped relationship between parents and children</a:t>
            </a:r>
            <a:r>
              <a:rPr lang="en-GB" sz="2000" dirty="0">
                <a:effectLst/>
              </a:rPr>
              <a:t>. (Waters, 1994a, 195)[17]</a:t>
            </a:r>
          </a:p>
          <a:p>
            <a:pPr marL="384048" lvl="1" indent="0">
              <a:buNone/>
            </a:pPr>
            <a:endParaRPr lang="en-GB" sz="1000" dirty="0">
              <a:effectLst/>
            </a:endParaRPr>
          </a:p>
          <a:p>
            <a:pPr marL="444500" lvl="1" indent="0" defTabSz="714375">
              <a:buNone/>
            </a:pPr>
            <a:r>
              <a:rPr lang="en-GB" sz="2000" dirty="0">
                <a:solidFill>
                  <a:srgbClr val="00B0F0"/>
                </a:solidFill>
                <a:effectLst/>
              </a:rPr>
              <a:t>Richard Haslam, 'A Race Bashed in the Face’: Imagining Ireland as a Damaged Child,’ (para 16 of 28) </a:t>
            </a:r>
            <a:r>
              <a:rPr lang="en-GB" sz="1800" dirty="0">
                <a:solidFill>
                  <a:srgbClr val="00B0F0"/>
                </a:solidFill>
                <a:effectLst/>
                <a:hlinkClick r:id="rId2">
                  <a:extLst>
                    <a:ext uri="{A12FA001-AC4F-418D-AE19-62706E023703}">
                      <ahyp:hlinkClr xmlns:ahyp="http://schemas.microsoft.com/office/drawing/2018/hyperlinkcolor" val="tx"/>
                    </a:ext>
                  </a:extLst>
                </a:hlinkClick>
              </a:rPr>
              <a:t>https://legacy.chass.ncsu.edu/jouvert/v4i1/hasla.htm#twenty-eight</a:t>
            </a:r>
            <a:endParaRPr lang="en-GB" sz="1800" dirty="0">
              <a:solidFill>
                <a:srgbClr val="00B0F0"/>
              </a:solidFill>
              <a:effectLst/>
            </a:endParaRPr>
          </a:p>
          <a:p>
            <a:pPr marL="627063" lvl="1" indent="0">
              <a:buNone/>
            </a:pPr>
            <a:endParaRPr lang="en-GB" sz="2000" dirty="0">
              <a:solidFill>
                <a:srgbClr val="00B0F0"/>
              </a:solidFill>
              <a:effectLst/>
            </a:endParaRPr>
          </a:p>
          <a:p>
            <a:pPr marL="384048" lvl="1" indent="0">
              <a:buNone/>
            </a:pPr>
            <a:endParaRPr lang="en-GB" sz="2000" dirty="0">
              <a:effectLst/>
            </a:endParaRPr>
          </a:p>
        </p:txBody>
      </p:sp>
      <p:sp>
        <p:nvSpPr>
          <p:cNvPr id="6" name="Title 2">
            <a:extLst>
              <a:ext uri="{FF2B5EF4-FFF2-40B4-BE49-F238E27FC236}">
                <a16:creationId xmlns:a16="http://schemas.microsoft.com/office/drawing/2014/main" id="{FD020F0A-2D25-4834-BD0B-260EBB3AECC7}"/>
              </a:ext>
            </a:extLst>
          </p:cNvPr>
          <p:cNvSpPr txBox="1">
            <a:spLocks/>
          </p:cNvSpPr>
          <p:nvPr/>
        </p:nvSpPr>
        <p:spPr>
          <a:xfrm>
            <a:off x="323528" y="116632"/>
            <a:ext cx="8820472" cy="914400"/>
          </a:xfrm>
          <a:prstGeom prst="rect">
            <a:avLst/>
          </a:prstGeom>
        </p:spPr>
        <p:txBody>
          <a:bodyPr vert="horz" lIns="91440" tIns="45720" rIns="91440" bIns="45720" rtlCol="0" anchor="ctr">
            <a:normAutofit/>
          </a:bodyPr>
          <a:lstStyle>
            <a:lvl1pPr marL="274320" indent="-256032" algn="l" defTabSz="914400" rtl="0" eaLnBrk="1" latinLnBrk="0" hangingPunct="1">
              <a:spcBef>
                <a:spcPct val="20000"/>
              </a:spcBef>
              <a:spcAft>
                <a:spcPts val="0"/>
              </a:spcAft>
              <a:buSzPct val="60000"/>
              <a:buFont typeface="Wingdings" pitchFamily="2" charset="2"/>
              <a:buChar char=""/>
              <a:defRPr sz="2100" kern="1200">
                <a:solidFill>
                  <a:schemeClr val="tx1"/>
                </a:solidFill>
                <a:effectLst>
                  <a:outerShdw blurRad="38100" dist="38100" dir="2700000" algn="tl">
                    <a:srgbClr val="000000">
                      <a:alpha val="43137"/>
                    </a:srgbClr>
                  </a:outerShdw>
                </a:effectLst>
                <a:latin typeface="+mn-lt"/>
                <a:ea typeface="+mn-ea"/>
                <a:cs typeface="+mn-cs"/>
              </a:defRPr>
            </a:lvl1pPr>
            <a:lvl2pPr marL="640080" indent="-256032" algn="l" defTabSz="914400" rtl="0" eaLnBrk="1" latinLnBrk="0" hangingPunct="1">
              <a:spcBef>
                <a:spcPct val="20000"/>
              </a:spcBef>
              <a:buSzPct val="60000"/>
              <a:buFont typeface="Wingdings" pitchFamily="2" charset="2"/>
              <a:buChar char=""/>
              <a:defRPr sz="1900" kern="1200">
                <a:solidFill>
                  <a:schemeClr val="tx1"/>
                </a:solidFill>
                <a:effectLst>
                  <a:outerShdw blurRad="38100" dist="38100" dir="2700000" algn="tl">
                    <a:srgbClr val="000000">
                      <a:alpha val="43137"/>
                    </a:srgbClr>
                  </a:outerShdw>
                </a:effectLst>
                <a:latin typeface="+mn-lt"/>
                <a:ea typeface="+mn-ea"/>
                <a:cs typeface="+mn-cs"/>
              </a:defRPr>
            </a:lvl2pPr>
            <a:lvl3pPr marL="1005840" indent="-256032" algn="l" defTabSz="914400" rtl="0" eaLnBrk="1" latinLnBrk="0" hangingPunct="1">
              <a:spcBef>
                <a:spcPct val="20000"/>
              </a:spcBef>
              <a:buSzPct val="60000"/>
              <a:buFont typeface="Wingdings" pitchFamily="2" charset="2"/>
              <a:buChar char=""/>
              <a:defRPr sz="1700" kern="1200">
                <a:solidFill>
                  <a:schemeClr val="tx1"/>
                </a:solidFill>
                <a:effectLst>
                  <a:outerShdw blurRad="38100" dist="38100" dir="2700000" algn="tl">
                    <a:srgbClr val="000000">
                      <a:alpha val="43137"/>
                    </a:srgbClr>
                  </a:outerShdw>
                </a:effectLst>
                <a:latin typeface="+mn-lt"/>
                <a:ea typeface="+mn-ea"/>
                <a:cs typeface="+mn-cs"/>
              </a:defRPr>
            </a:lvl3pPr>
            <a:lvl4pPr marL="1371600" indent="-256032" algn="l" defTabSz="914400" rtl="0" eaLnBrk="1" latinLnBrk="0" hangingPunct="1">
              <a:spcBef>
                <a:spcPct val="20000"/>
              </a:spcBef>
              <a:buSzPct val="60000"/>
              <a:buFont typeface="Wingdings" pitchFamily="2" charset="2"/>
              <a:buChar char=""/>
              <a:defRPr sz="1600" kern="1200">
                <a:solidFill>
                  <a:schemeClr val="tx1"/>
                </a:solidFill>
                <a:effectLst>
                  <a:outerShdw blurRad="38100" dist="38100" dir="2700000" algn="tl">
                    <a:srgbClr val="000000">
                      <a:alpha val="43137"/>
                    </a:srgbClr>
                  </a:outerShdw>
                </a:effectLst>
                <a:latin typeface="+mn-lt"/>
                <a:ea typeface="+mn-ea"/>
                <a:cs typeface="+mn-cs"/>
              </a:defRPr>
            </a:lvl4pPr>
            <a:lvl5pPr marL="1645920" indent="-256032" algn="l" defTabSz="914400" rtl="0" eaLnBrk="1" latinLnBrk="0" hangingPunct="1">
              <a:spcBef>
                <a:spcPct val="20000"/>
              </a:spcBef>
              <a:buSzPct val="60000"/>
              <a:buFont typeface="Wingdings" pitchFamily="2" charset="2"/>
              <a:buChar char=""/>
              <a:defRPr sz="1500" kern="1200">
                <a:solidFill>
                  <a:schemeClr val="tx1"/>
                </a:solidFill>
                <a:effectLst>
                  <a:outerShdw blurRad="38100" dist="38100" dir="2700000" algn="tl">
                    <a:srgbClr val="000000">
                      <a:alpha val="43137"/>
                    </a:srgbClr>
                  </a:outerShdw>
                </a:effectLst>
                <a:latin typeface="+mn-lt"/>
                <a:ea typeface="+mn-ea"/>
                <a:cs typeface="+mn-cs"/>
              </a:defRPr>
            </a:lvl5pPr>
            <a:lvl6pPr marL="196596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6pPr>
            <a:lvl7pPr marL="224028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7pPr>
            <a:lvl8pPr marL="251460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8pPr>
            <a:lvl9pPr marL="283464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9pPr>
          </a:lstStyle>
          <a:p>
            <a:pPr marL="18288" indent="0" fontAlgn="auto">
              <a:buNone/>
            </a:pPr>
            <a:r>
              <a:rPr lang="en-GB" sz="2800" dirty="0">
                <a:solidFill>
                  <a:srgbClr val="FFFF00"/>
                </a:solidFill>
                <a:effectLst/>
                <a:latin typeface="+mj-lt"/>
              </a:rPr>
              <a:t>The child as (damaged) colonial subject</a:t>
            </a:r>
          </a:p>
        </p:txBody>
      </p:sp>
    </p:spTree>
    <p:extLst>
      <p:ext uri="{BB962C8B-B14F-4D97-AF65-F5344CB8AC3E}">
        <p14:creationId xmlns:p14="http://schemas.microsoft.com/office/powerpoint/2010/main" val="8690528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9D287C32-A060-45C7-9C54-7F689A93110F}"/>
              </a:ext>
            </a:extLst>
          </p:cNvPr>
          <p:cNvSpPr>
            <a:spLocks noGrp="1"/>
          </p:cNvSpPr>
          <p:nvPr>
            <p:ph idx="1"/>
          </p:nvPr>
        </p:nvSpPr>
        <p:spPr>
          <a:xfrm>
            <a:off x="263500" y="1340768"/>
            <a:ext cx="8616999" cy="5517232"/>
          </a:xfrm>
        </p:spPr>
        <p:txBody>
          <a:bodyPr>
            <a:normAutofit fontScale="85000" lnSpcReduction="10000"/>
          </a:bodyPr>
          <a:lstStyle/>
          <a:p>
            <a:pPr marL="18288" indent="0">
              <a:lnSpc>
                <a:spcPct val="120000"/>
              </a:lnSpc>
              <a:buNone/>
            </a:pPr>
            <a:r>
              <a:rPr lang="en-GB" sz="2400" dirty="0">
                <a:effectLst/>
              </a:rPr>
              <a:t>Thirty years ago, in his path-breaking book </a:t>
            </a:r>
            <a:r>
              <a:rPr lang="en-GB" sz="2400" i="1" dirty="0">
                <a:effectLst/>
              </a:rPr>
              <a:t>Anglo-Saxons and Celts</a:t>
            </a:r>
            <a:r>
              <a:rPr lang="en-GB" sz="2400" dirty="0">
                <a:effectLst/>
              </a:rPr>
              <a:t>, L.P. Curtis noted that there was a ‘striking parallel between the Anglo-</a:t>
            </a:r>
            <a:r>
              <a:rPr lang="en-GB" sz="2400" dirty="0" err="1">
                <a:effectLst/>
              </a:rPr>
              <a:t>Saxonists</a:t>
            </a:r>
            <a:r>
              <a:rPr lang="en-GB" sz="2400" dirty="0">
                <a:effectLst/>
              </a:rPr>
              <a:t>’ image of the Irish Celt in the later nineteenth century and </a:t>
            </a:r>
            <a:r>
              <a:rPr lang="en-GB" sz="2400" dirty="0">
                <a:solidFill>
                  <a:srgbClr val="FFFF00"/>
                </a:solidFill>
                <a:effectLst/>
              </a:rPr>
              <a:t>the prevailing attitudes among middle and upper class males in Victorian England toward the two largest dependent and subordinate groups in the country, namely women and children</a:t>
            </a:r>
            <a:r>
              <a:rPr lang="en-GB" sz="2400" dirty="0">
                <a:effectLst/>
              </a:rPr>
              <a:t>’ (62). The political entailment of this image, Curtis argued, was that ‘the self-consciously mature and virile Anglo-Saxon had no intention of conferring his sophisticated institutions upon the child-like and feminine Irish Celt’ (62). …</a:t>
            </a:r>
          </a:p>
          <a:p>
            <a:pPr marL="18288" indent="0">
              <a:lnSpc>
                <a:spcPct val="120000"/>
              </a:lnSpc>
              <a:buNone/>
            </a:pPr>
            <a:endParaRPr lang="en-GB" sz="1100" dirty="0">
              <a:effectLst/>
            </a:endParaRPr>
          </a:p>
          <a:p>
            <a:pPr marL="18288" indent="0">
              <a:lnSpc>
                <a:spcPct val="120000"/>
              </a:lnSpc>
              <a:buNone/>
            </a:pPr>
            <a:r>
              <a:rPr lang="en-GB" sz="2400" dirty="0">
                <a:effectLst/>
              </a:rPr>
              <a:t>Because rather more attention has been paid to feminizing than infantilizing stereotypes of the Irish, I want in this essay to examine certain instances in</a:t>
            </a:r>
            <a:r>
              <a:rPr lang="en-GB" sz="2400" b="1" u="sng" dirty="0">
                <a:effectLst/>
              </a:rPr>
              <a:t>.</a:t>
            </a:r>
            <a:r>
              <a:rPr lang="en-GB" sz="2400" dirty="0">
                <a:effectLst/>
              </a:rPr>
              <a:t>[2] Some verbal and visual representations of Irish people as childlike or childish, made in the period before Irish independence, will serve as a prelude. Mrs S.C. Hall was born and reared in Ireland, but moved to England in her teenage years; traveling through Ireland in the 1830s, she opined that the Irish were </a:t>
            </a:r>
            <a:r>
              <a:rPr lang="en-GB" sz="2400" dirty="0">
                <a:solidFill>
                  <a:srgbClr val="FFFF00"/>
                </a:solidFill>
                <a:effectLst/>
              </a:rPr>
              <a:t>‘the children of impulse: a single idea fixes itself upon their imagination and from that they act’ </a:t>
            </a:r>
            <a:r>
              <a:rPr lang="en-GB" sz="2400" dirty="0">
                <a:effectLst/>
              </a:rPr>
              <a:t>(cited in Curtis, 1968, 55).  </a:t>
            </a:r>
          </a:p>
          <a:p>
            <a:pPr marL="18288" indent="0">
              <a:lnSpc>
                <a:spcPct val="120000"/>
              </a:lnSpc>
              <a:buNone/>
            </a:pPr>
            <a:r>
              <a:rPr lang="en-GB" sz="2400" dirty="0">
                <a:effectLst/>
              </a:rPr>
              <a:t>                                                                                           </a:t>
            </a:r>
            <a:r>
              <a:rPr lang="en-GB" sz="2400" dirty="0">
                <a:solidFill>
                  <a:srgbClr val="00B0F0"/>
                </a:solidFill>
                <a:effectLst/>
              </a:rPr>
              <a:t>Haslam</a:t>
            </a:r>
            <a:endParaRPr lang="en-GB" sz="2400" dirty="0">
              <a:effectLst/>
            </a:endParaRPr>
          </a:p>
        </p:txBody>
      </p:sp>
      <p:sp>
        <p:nvSpPr>
          <p:cNvPr id="4" name="Rectangle 3">
            <a:extLst>
              <a:ext uri="{FF2B5EF4-FFF2-40B4-BE49-F238E27FC236}">
                <a16:creationId xmlns:a16="http://schemas.microsoft.com/office/drawing/2014/main" id="{FD2092CD-1CD5-4836-92CA-86142D6B4C41}"/>
              </a:ext>
            </a:extLst>
          </p:cNvPr>
          <p:cNvSpPr/>
          <p:nvPr/>
        </p:nvSpPr>
        <p:spPr>
          <a:xfrm>
            <a:off x="263500" y="175628"/>
            <a:ext cx="8917012" cy="1107996"/>
          </a:xfrm>
          <a:prstGeom prst="rect">
            <a:avLst/>
          </a:prstGeom>
        </p:spPr>
        <p:txBody>
          <a:bodyPr wrap="square">
            <a:spAutoFit/>
          </a:bodyPr>
          <a:lstStyle/>
          <a:p>
            <a:r>
              <a:rPr lang="en-GB" sz="2200" dirty="0">
                <a:solidFill>
                  <a:srgbClr val="FFFF00"/>
                </a:solidFill>
                <a:latin typeface="+mn-lt"/>
              </a:rPr>
              <a:t>POST-INDEPENDENCE IRISH FICTION, POPULAR CULTURE, AND CULTURAL THEORY IN WHICH A CHILD IMPLICITLY OR EXPLICITLY REPRESENTS OR IS COMPARED TO IRELAND</a:t>
            </a:r>
          </a:p>
        </p:txBody>
      </p:sp>
    </p:spTree>
    <p:extLst>
      <p:ext uri="{BB962C8B-B14F-4D97-AF65-F5344CB8AC3E}">
        <p14:creationId xmlns:p14="http://schemas.microsoft.com/office/powerpoint/2010/main" val="11601580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B0D2CCBD-40C9-48F1-B25D-174CDC811DAF}"/>
              </a:ext>
            </a:extLst>
          </p:cNvPr>
          <p:cNvSpPr>
            <a:spLocks noGrp="1"/>
          </p:cNvSpPr>
          <p:nvPr>
            <p:ph/>
          </p:nvPr>
        </p:nvSpPr>
        <p:spPr>
          <a:xfrm>
            <a:off x="323528" y="1268760"/>
            <a:ext cx="8568952" cy="4968552"/>
          </a:xfrm>
        </p:spPr>
        <p:txBody>
          <a:bodyPr/>
          <a:lstStyle/>
          <a:p>
            <a:pPr marL="18288" indent="0">
              <a:buNone/>
            </a:pPr>
            <a:r>
              <a:rPr lang="en-GB" sz="2200" dirty="0">
                <a:solidFill>
                  <a:srgbClr val="FFFF00"/>
                </a:solidFill>
                <a:effectLst/>
              </a:rPr>
              <a:t>They are like children </a:t>
            </a:r>
            <a:r>
              <a:rPr lang="en-GB" sz="2200" dirty="0">
                <a:effectLst/>
              </a:rPr>
              <a:t>still listening to old fairy stories while their bread has to be earned, they are like children who are afraid to walk alone, who play with fire, who are helpless; like children who will not grow up. But, </a:t>
            </a:r>
            <a:r>
              <a:rPr lang="en-GB" sz="2200" dirty="0">
                <a:solidFill>
                  <a:srgbClr val="FFFF00"/>
                </a:solidFill>
                <a:effectLst/>
              </a:rPr>
              <a:t>like children too, they have a strange ancient wisdom and an innate purity, and they appeal to the love and the pity of all who come in contact with them</a:t>
            </a:r>
            <a:r>
              <a:rPr lang="en-GB" sz="2200" dirty="0">
                <a:effectLst/>
              </a:rPr>
              <a:t>. What would I not give . . . to help them? But the task is very difficult, and if you give children complete freedom they will certainly stray. </a:t>
            </a:r>
            <a:r>
              <a:rPr lang="en-GB" sz="2200" dirty="0">
                <a:solidFill>
                  <a:srgbClr val="00B0F0"/>
                </a:solidFill>
                <a:effectLst/>
              </a:rPr>
              <a:t>(Edith Balfour, Cited in Curtis, 1968, 53)</a:t>
            </a:r>
          </a:p>
          <a:p>
            <a:pPr marL="18288" indent="0">
              <a:buNone/>
            </a:pPr>
            <a:endParaRPr lang="en-GB" sz="1100" dirty="0">
              <a:effectLst/>
            </a:endParaRPr>
          </a:p>
          <a:p>
            <a:pPr marL="18288" indent="0">
              <a:buNone/>
            </a:pPr>
            <a:endParaRPr lang="en-GB" sz="1100" dirty="0">
              <a:effectLst/>
            </a:endParaRPr>
          </a:p>
          <a:p>
            <a:pPr marL="18288" indent="0">
              <a:buNone/>
            </a:pPr>
            <a:r>
              <a:rPr lang="en-GB" sz="2200" dirty="0">
                <a:effectLst/>
              </a:rPr>
              <a:t>In 1914, Walter Long described </a:t>
            </a:r>
            <a:r>
              <a:rPr lang="en-GB" sz="2200" dirty="0">
                <a:solidFill>
                  <a:srgbClr val="FFFF00"/>
                </a:solidFill>
                <a:effectLst/>
              </a:rPr>
              <a:t>the Irish as being ‘like naughty children</a:t>
            </a:r>
            <a:r>
              <a:rPr lang="en-GB" sz="2200" dirty="0">
                <a:effectLst/>
              </a:rPr>
              <a:t>’, who think ‘it is amusing to give way to their inclinations’, while in 1915, the Countess of Leitrim argued for compulsory recruitment of the Irish for the Great War, because </a:t>
            </a:r>
            <a:r>
              <a:rPr lang="en-GB" sz="2200" dirty="0">
                <a:solidFill>
                  <a:srgbClr val="FFFF00"/>
                </a:solidFill>
                <a:effectLst/>
              </a:rPr>
              <a:t>in ‘so many ways they are like children </a:t>
            </a:r>
            <a:r>
              <a:rPr lang="en-GB" sz="2200" dirty="0">
                <a:effectLst/>
              </a:rPr>
              <a:t>&amp; they don’t understand an invitation where they would quietly obey an order’  </a:t>
            </a:r>
            <a:r>
              <a:rPr lang="en-GB" sz="2200" dirty="0">
                <a:solidFill>
                  <a:srgbClr val="00B0F0"/>
                </a:solidFill>
                <a:effectLst/>
              </a:rPr>
              <a:t>(both cited Curtis, 1968, 54).</a:t>
            </a:r>
          </a:p>
        </p:txBody>
      </p:sp>
      <p:sp>
        <p:nvSpPr>
          <p:cNvPr id="9" name="Title 2">
            <a:extLst>
              <a:ext uri="{FF2B5EF4-FFF2-40B4-BE49-F238E27FC236}">
                <a16:creationId xmlns:a16="http://schemas.microsoft.com/office/drawing/2014/main" id="{33CC0878-A064-4E1E-A61C-818760B5E3B9}"/>
              </a:ext>
            </a:extLst>
          </p:cNvPr>
          <p:cNvSpPr txBox="1">
            <a:spLocks/>
          </p:cNvSpPr>
          <p:nvPr/>
        </p:nvSpPr>
        <p:spPr>
          <a:xfrm>
            <a:off x="467544" y="163488"/>
            <a:ext cx="7543800" cy="914400"/>
          </a:xfrm>
          <a:prstGeom prst="rect">
            <a:avLst/>
          </a:prstGeom>
        </p:spPr>
        <p:txBody>
          <a:bodyPr vert="horz" lIns="91440" tIns="45720" rIns="91440" bIns="45720" rtlCol="0" anchor="ctr">
            <a:normAutofit fontScale="92500"/>
          </a:bodyPr>
          <a:lstStyle>
            <a:lvl1pPr marL="274320" indent="-256032" algn="l" defTabSz="914400" rtl="0" eaLnBrk="1" latinLnBrk="0" hangingPunct="1">
              <a:spcBef>
                <a:spcPct val="20000"/>
              </a:spcBef>
              <a:spcAft>
                <a:spcPts val="0"/>
              </a:spcAft>
              <a:buSzPct val="60000"/>
              <a:buFont typeface="Wingdings" pitchFamily="2" charset="2"/>
              <a:buChar char=""/>
              <a:defRPr sz="2100" kern="1200">
                <a:solidFill>
                  <a:schemeClr val="tx1"/>
                </a:solidFill>
                <a:effectLst>
                  <a:outerShdw blurRad="38100" dist="38100" dir="2700000" algn="tl">
                    <a:srgbClr val="000000">
                      <a:alpha val="43137"/>
                    </a:srgbClr>
                  </a:outerShdw>
                </a:effectLst>
                <a:latin typeface="+mn-lt"/>
                <a:ea typeface="+mn-ea"/>
                <a:cs typeface="+mn-cs"/>
              </a:defRPr>
            </a:lvl1pPr>
            <a:lvl2pPr marL="640080" indent="-256032" algn="l" defTabSz="914400" rtl="0" eaLnBrk="1" latinLnBrk="0" hangingPunct="1">
              <a:spcBef>
                <a:spcPct val="20000"/>
              </a:spcBef>
              <a:buSzPct val="60000"/>
              <a:buFont typeface="Wingdings" pitchFamily="2" charset="2"/>
              <a:buChar char=""/>
              <a:defRPr sz="1900" kern="1200">
                <a:solidFill>
                  <a:schemeClr val="tx1"/>
                </a:solidFill>
                <a:effectLst>
                  <a:outerShdw blurRad="38100" dist="38100" dir="2700000" algn="tl">
                    <a:srgbClr val="000000">
                      <a:alpha val="43137"/>
                    </a:srgbClr>
                  </a:outerShdw>
                </a:effectLst>
                <a:latin typeface="+mn-lt"/>
                <a:ea typeface="+mn-ea"/>
                <a:cs typeface="+mn-cs"/>
              </a:defRPr>
            </a:lvl2pPr>
            <a:lvl3pPr marL="1005840" indent="-256032" algn="l" defTabSz="914400" rtl="0" eaLnBrk="1" latinLnBrk="0" hangingPunct="1">
              <a:spcBef>
                <a:spcPct val="20000"/>
              </a:spcBef>
              <a:buSzPct val="60000"/>
              <a:buFont typeface="Wingdings" pitchFamily="2" charset="2"/>
              <a:buChar char=""/>
              <a:defRPr sz="1700" kern="1200">
                <a:solidFill>
                  <a:schemeClr val="tx1"/>
                </a:solidFill>
                <a:effectLst>
                  <a:outerShdw blurRad="38100" dist="38100" dir="2700000" algn="tl">
                    <a:srgbClr val="000000">
                      <a:alpha val="43137"/>
                    </a:srgbClr>
                  </a:outerShdw>
                </a:effectLst>
                <a:latin typeface="+mn-lt"/>
                <a:ea typeface="+mn-ea"/>
                <a:cs typeface="+mn-cs"/>
              </a:defRPr>
            </a:lvl3pPr>
            <a:lvl4pPr marL="1371600" indent="-256032" algn="l" defTabSz="914400" rtl="0" eaLnBrk="1" latinLnBrk="0" hangingPunct="1">
              <a:spcBef>
                <a:spcPct val="20000"/>
              </a:spcBef>
              <a:buSzPct val="60000"/>
              <a:buFont typeface="Wingdings" pitchFamily="2" charset="2"/>
              <a:buChar char=""/>
              <a:defRPr sz="1600" kern="1200">
                <a:solidFill>
                  <a:schemeClr val="tx1"/>
                </a:solidFill>
                <a:effectLst>
                  <a:outerShdw blurRad="38100" dist="38100" dir="2700000" algn="tl">
                    <a:srgbClr val="000000">
                      <a:alpha val="43137"/>
                    </a:srgbClr>
                  </a:outerShdw>
                </a:effectLst>
                <a:latin typeface="+mn-lt"/>
                <a:ea typeface="+mn-ea"/>
                <a:cs typeface="+mn-cs"/>
              </a:defRPr>
            </a:lvl4pPr>
            <a:lvl5pPr marL="1645920" indent="-256032" algn="l" defTabSz="914400" rtl="0" eaLnBrk="1" latinLnBrk="0" hangingPunct="1">
              <a:spcBef>
                <a:spcPct val="20000"/>
              </a:spcBef>
              <a:buSzPct val="60000"/>
              <a:buFont typeface="Wingdings" pitchFamily="2" charset="2"/>
              <a:buChar char=""/>
              <a:defRPr sz="1500" kern="1200">
                <a:solidFill>
                  <a:schemeClr val="tx1"/>
                </a:solidFill>
                <a:effectLst>
                  <a:outerShdw blurRad="38100" dist="38100" dir="2700000" algn="tl">
                    <a:srgbClr val="000000">
                      <a:alpha val="43137"/>
                    </a:srgbClr>
                  </a:outerShdw>
                </a:effectLst>
                <a:latin typeface="+mn-lt"/>
                <a:ea typeface="+mn-ea"/>
                <a:cs typeface="+mn-cs"/>
              </a:defRPr>
            </a:lvl5pPr>
            <a:lvl6pPr marL="196596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6pPr>
            <a:lvl7pPr marL="224028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7pPr>
            <a:lvl8pPr marL="251460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8pPr>
            <a:lvl9pPr marL="283464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9pPr>
          </a:lstStyle>
          <a:p>
            <a:pPr marL="18288" indent="0" fontAlgn="auto">
              <a:buNone/>
            </a:pPr>
            <a:r>
              <a:rPr lang="en-GB" sz="3600" dirty="0">
                <a:solidFill>
                  <a:srgbClr val="FFFF00"/>
                </a:solidFill>
                <a:effectLst/>
                <a:latin typeface="+mj-lt"/>
              </a:rPr>
              <a:t>Ireland represented as a Child</a:t>
            </a:r>
          </a:p>
        </p:txBody>
      </p:sp>
    </p:spTree>
    <p:extLst>
      <p:ext uri="{BB962C8B-B14F-4D97-AF65-F5344CB8AC3E}">
        <p14:creationId xmlns:p14="http://schemas.microsoft.com/office/powerpoint/2010/main" val="7464244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picture containing text, book&#10;&#10;Description automatically generated">
            <a:extLst>
              <a:ext uri="{FF2B5EF4-FFF2-40B4-BE49-F238E27FC236}">
                <a16:creationId xmlns:a16="http://schemas.microsoft.com/office/drawing/2014/main" id="{2E50C809-0F61-4FC7-9DE1-0AF2420C55DE}"/>
              </a:ext>
            </a:extLst>
          </p:cNvPr>
          <p:cNvPicPr>
            <a:picLocks noChangeAspect="1"/>
          </p:cNvPicPr>
          <p:nvPr/>
        </p:nvPicPr>
        <p:blipFill rotWithShape="1">
          <a:blip r:embed="rId2">
            <a:extLst>
              <a:ext uri="{BEBA8EAE-BF5A-486C-A8C5-ECC9F3942E4B}">
                <a14:imgProps xmlns:a14="http://schemas.microsoft.com/office/drawing/2010/main">
                  <a14:imgLayer r:embed="rId3">
                    <a14:imgEffect>
                      <a14:sharpenSoften amount="25000"/>
                    </a14:imgEffect>
                    <a14:imgEffect>
                      <a14:saturation sat="200000"/>
                    </a14:imgEffect>
                  </a14:imgLayer>
                </a14:imgProps>
              </a:ext>
              <a:ext uri="{28A0092B-C50C-407E-A947-70E740481C1C}">
                <a14:useLocalDpi xmlns:a14="http://schemas.microsoft.com/office/drawing/2010/main" val="0"/>
              </a:ext>
            </a:extLst>
          </a:blip>
          <a:srcRect t="3863" b="4370"/>
          <a:stretch/>
        </p:blipFill>
        <p:spPr>
          <a:xfrm>
            <a:off x="413128" y="1268760"/>
            <a:ext cx="4086679" cy="3816424"/>
          </a:xfrm>
          <a:prstGeom prst="rect">
            <a:avLst/>
          </a:prstGeom>
        </p:spPr>
      </p:pic>
      <p:pic>
        <p:nvPicPr>
          <p:cNvPr id="8" name="Picture 7" descr="A picture containing text, book&#10;&#10;Description automatically generated">
            <a:extLst>
              <a:ext uri="{FF2B5EF4-FFF2-40B4-BE49-F238E27FC236}">
                <a16:creationId xmlns:a16="http://schemas.microsoft.com/office/drawing/2014/main" id="{09706459-665E-46CD-9DA0-C574EAB1FDE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004048" y="1196752"/>
            <a:ext cx="3587705" cy="4945601"/>
          </a:xfrm>
          <a:prstGeom prst="rect">
            <a:avLst/>
          </a:prstGeom>
        </p:spPr>
      </p:pic>
      <p:sp>
        <p:nvSpPr>
          <p:cNvPr id="12" name="Title 2">
            <a:extLst>
              <a:ext uri="{FF2B5EF4-FFF2-40B4-BE49-F238E27FC236}">
                <a16:creationId xmlns:a16="http://schemas.microsoft.com/office/drawing/2014/main" id="{E32AB0CE-B2C1-47D0-AFB8-5C537E64377C}"/>
              </a:ext>
            </a:extLst>
          </p:cNvPr>
          <p:cNvSpPr txBox="1">
            <a:spLocks/>
          </p:cNvSpPr>
          <p:nvPr/>
        </p:nvSpPr>
        <p:spPr>
          <a:xfrm>
            <a:off x="323528" y="116632"/>
            <a:ext cx="8820472" cy="914400"/>
          </a:xfrm>
          <a:prstGeom prst="rect">
            <a:avLst/>
          </a:prstGeom>
        </p:spPr>
        <p:txBody>
          <a:bodyPr vert="horz" lIns="91440" tIns="45720" rIns="91440" bIns="45720" rtlCol="0" anchor="ctr">
            <a:normAutofit/>
          </a:bodyPr>
          <a:lstStyle>
            <a:lvl1pPr marL="274320" indent="-256032" algn="l" defTabSz="914400" rtl="0" eaLnBrk="1" latinLnBrk="0" hangingPunct="1">
              <a:spcBef>
                <a:spcPct val="20000"/>
              </a:spcBef>
              <a:spcAft>
                <a:spcPts val="0"/>
              </a:spcAft>
              <a:buSzPct val="60000"/>
              <a:buFont typeface="Wingdings" pitchFamily="2" charset="2"/>
              <a:buChar char=""/>
              <a:defRPr sz="2100" kern="1200">
                <a:solidFill>
                  <a:schemeClr val="tx1"/>
                </a:solidFill>
                <a:effectLst>
                  <a:outerShdw blurRad="38100" dist="38100" dir="2700000" algn="tl">
                    <a:srgbClr val="000000">
                      <a:alpha val="43137"/>
                    </a:srgbClr>
                  </a:outerShdw>
                </a:effectLst>
                <a:latin typeface="+mn-lt"/>
                <a:ea typeface="+mn-ea"/>
                <a:cs typeface="+mn-cs"/>
              </a:defRPr>
            </a:lvl1pPr>
            <a:lvl2pPr marL="640080" indent="-256032" algn="l" defTabSz="914400" rtl="0" eaLnBrk="1" latinLnBrk="0" hangingPunct="1">
              <a:spcBef>
                <a:spcPct val="20000"/>
              </a:spcBef>
              <a:buSzPct val="60000"/>
              <a:buFont typeface="Wingdings" pitchFamily="2" charset="2"/>
              <a:buChar char=""/>
              <a:defRPr sz="1900" kern="1200">
                <a:solidFill>
                  <a:schemeClr val="tx1"/>
                </a:solidFill>
                <a:effectLst>
                  <a:outerShdw blurRad="38100" dist="38100" dir="2700000" algn="tl">
                    <a:srgbClr val="000000">
                      <a:alpha val="43137"/>
                    </a:srgbClr>
                  </a:outerShdw>
                </a:effectLst>
                <a:latin typeface="+mn-lt"/>
                <a:ea typeface="+mn-ea"/>
                <a:cs typeface="+mn-cs"/>
              </a:defRPr>
            </a:lvl2pPr>
            <a:lvl3pPr marL="1005840" indent="-256032" algn="l" defTabSz="914400" rtl="0" eaLnBrk="1" latinLnBrk="0" hangingPunct="1">
              <a:spcBef>
                <a:spcPct val="20000"/>
              </a:spcBef>
              <a:buSzPct val="60000"/>
              <a:buFont typeface="Wingdings" pitchFamily="2" charset="2"/>
              <a:buChar char=""/>
              <a:defRPr sz="1700" kern="1200">
                <a:solidFill>
                  <a:schemeClr val="tx1"/>
                </a:solidFill>
                <a:effectLst>
                  <a:outerShdw blurRad="38100" dist="38100" dir="2700000" algn="tl">
                    <a:srgbClr val="000000">
                      <a:alpha val="43137"/>
                    </a:srgbClr>
                  </a:outerShdw>
                </a:effectLst>
                <a:latin typeface="+mn-lt"/>
                <a:ea typeface="+mn-ea"/>
                <a:cs typeface="+mn-cs"/>
              </a:defRPr>
            </a:lvl3pPr>
            <a:lvl4pPr marL="1371600" indent="-256032" algn="l" defTabSz="914400" rtl="0" eaLnBrk="1" latinLnBrk="0" hangingPunct="1">
              <a:spcBef>
                <a:spcPct val="20000"/>
              </a:spcBef>
              <a:buSzPct val="60000"/>
              <a:buFont typeface="Wingdings" pitchFamily="2" charset="2"/>
              <a:buChar char=""/>
              <a:defRPr sz="1600" kern="1200">
                <a:solidFill>
                  <a:schemeClr val="tx1"/>
                </a:solidFill>
                <a:effectLst>
                  <a:outerShdw blurRad="38100" dist="38100" dir="2700000" algn="tl">
                    <a:srgbClr val="000000">
                      <a:alpha val="43137"/>
                    </a:srgbClr>
                  </a:outerShdw>
                </a:effectLst>
                <a:latin typeface="+mn-lt"/>
                <a:ea typeface="+mn-ea"/>
                <a:cs typeface="+mn-cs"/>
              </a:defRPr>
            </a:lvl4pPr>
            <a:lvl5pPr marL="1645920" indent="-256032" algn="l" defTabSz="914400" rtl="0" eaLnBrk="1" latinLnBrk="0" hangingPunct="1">
              <a:spcBef>
                <a:spcPct val="20000"/>
              </a:spcBef>
              <a:buSzPct val="60000"/>
              <a:buFont typeface="Wingdings" pitchFamily="2" charset="2"/>
              <a:buChar char=""/>
              <a:defRPr sz="1500" kern="1200">
                <a:solidFill>
                  <a:schemeClr val="tx1"/>
                </a:solidFill>
                <a:effectLst>
                  <a:outerShdw blurRad="38100" dist="38100" dir="2700000" algn="tl">
                    <a:srgbClr val="000000">
                      <a:alpha val="43137"/>
                    </a:srgbClr>
                  </a:outerShdw>
                </a:effectLst>
                <a:latin typeface="+mn-lt"/>
                <a:ea typeface="+mn-ea"/>
                <a:cs typeface="+mn-cs"/>
              </a:defRPr>
            </a:lvl5pPr>
            <a:lvl6pPr marL="196596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6pPr>
            <a:lvl7pPr marL="224028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7pPr>
            <a:lvl8pPr marL="251460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8pPr>
            <a:lvl9pPr marL="283464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9pPr>
          </a:lstStyle>
          <a:p>
            <a:pPr marL="18288" indent="0" algn="ctr" fontAlgn="auto">
              <a:buNone/>
            </a:pPr>
            <a:r>
              <a:rPr lang="en-GB" sz="2800" dirty="0">
                <a:solidFill>
                  <a:srgbClr val="FFFF00"/>
                </a:solidFill>
                <a:effectLst/>
                <a:latin typeface="+mj-lt"/>
              </a:rPr>
              <a:t>Ireland as an unruly child</a:t>
            </a:r>
          </a:p>
        </p:txBody>
      </p:sp>
    </p:spTree>
    <p:extLst>
      <p:ext uri="{BB962C8B-B14F-4D97-AF65-F5344CB8AC3E}">
        <p14:creationId xmlns:p14="http://schemas.microsoft.com/office/powerpoint/2010/main" val="18218412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050A832-A94F-4398-9CF2-1D6904532179}"/>
              </a:ext>
            </a:extLst>
          </p:cNvPr>
          <p:cNvSpPr>
            <a:spLocks noGrp="1"/>
          </p:cNvSpPr>
          <p:nvPr>
            <p:ph idx="1"/>
          </p:nvPr>
        </p:nvSpPr>
        <p:spPr>
          <a:xfrm>
            <a:off x="467544" y="1484784"/>
            <a:ext cx="8280920" cy="4104456"/>
          </a:xfrm>
        </p:spPr>
        <p:txBody>
          <a:bodyPr>
            <a:normAutofit fontScale="92500" lnSpcReduction="20000"/>
          </a:bodyPr>
          <a:lstStyle/>
          <a:p>
            <a:pPr marL="18288" indent="0">
              <a:lnSpc>
                <a:spcPct val="120000"/>
              </a:lnSpc>
              <a:buNone/>
            </a:pPr>
            <a:r>
              <a:rPr lang="en-GB" sz="2400" dirty="0">
                <a:effectLst/>
              </a:rPr>
              <a:t>As Gerry Smyth notes, ‘</a:t>
            </a:r>
            <a:r>
              <a:rPr lang="en-GB" sz="2400" dirty="0">
                <a:solidFill>
                  <a:srgbClr val="FFFF00"/>
                </a:solidFill>
                <a:effectLst/>
              </a:rPr>
              <a:t>the various factors attending </a:t>
            </a:r>
            <a:r>
              <a:rPr lang="en-GB" sz="2400" dirty="0" err="1">
                <a:solidFill>
                  <a:srgbClr val="FFFF00"/>
                </a:solidFill>
                <a:effectLst/>
              </a:rPr>
              <a:t>neocolonialism</a:t>
            </a:r>
            <a:r>
              <a:rPr lang="en-GB" sz="2400" dirty="0">
                <a:solidFill>
                  <a:srgbClr val="FFFF00"/>
                </a:solidFill>
                <a:effectLst/>
              </a:rPr>
              <a:t> and </a:t>
            </a:r>
            <a:r>
              <a:rPr lang="en-GB" sz="2400" dirty="0" err="1">
                <a:solidFill>
                  <a:srgbClr val="FFFF00"/>
                </a:solidFill>
                <a:effectLst/>
              </a:rPr>
              <a:t>decolonialism</a:t>
            </a:r>
            <a:r>
              <a:rPr lang="en-GB" sz="2400" dirty="0">
                <a:solidFill>
                  <a:srgbClr val="FFFF00"/>
                </a:solidFill>
                <a:effectLst/>
              </a:rPr>
              <a:t> - the constant questioning of one’s identity, the context of violence, the common acceptance of social, political and cultural inequality - constitute a threat to the psychological stability of colonised subject</a:t>
            </a:r>
            <a:r>
              <a:rPr lang="en-GB" sz="2400" dirty="0">
                <a:effectLst/>
              </a:rPr>
              <a:t>’. The reader is constantly reassessing Francie Brady’s psychological (in)stability and is never quite sure to what extent Francie's perceptions are delusions or are incisive commentary on the narrow community in which he lives that ambiguity allows Francie to embody the Other for the community ; </a:t>
            </a:r>
            <a:r>
              <a:rPr lang="en-GB" sz="2400" dirty="0">
                <a:solidFill>
                  <a:srgbClr val="FFFF00"/>
                </a:solidFill>
                <a:effectLst/>
              </a:rPr>
              <a:t>he becomes that by which they define themselves. </a:t>
            </a:r>
          </a:p>
          <a:p>
            <a:pPr>
              <a:lnSpc>
                <a:spcPct val="120000"/>
              </a:lnSpc>
            </a:pPr>
            <a:endParaRPr lang="en-GB" dirty="0">
              <a:effectLst/>
            </a:endParaRPr>
          </a:p>
          <a:p>
            <a:pPr marL="357188" indent="0">
              <a:lnSpc>
                <a:spcPct val="120000"/>
              </a:lnSpc>
              <a:buNone/>
            </a:pPr>
            <a:r>
              <a:rPr lang="en-GB" dirty="0">
                <a:solidFill>
                  <a:srgbClr val="00B0F0"/>
                </a:solidFill>
                <a:effectLst/>
              </a:rPr>
              <a:t>Tim </a:t>
            </a:r>
            <a:r>
              <a:rPr lang="en-GB" dirty="0" err="1">
                <a:solidFill>
                  <a:srgbClr val="00B0F0"/>
                </a:solidFill>
                <a:effectLst/>
              </a:rPr>
              <a:t>Guathier</a:t>
            </a:r>
            <a:r>
              <a:rPr lang="en-GB" dirty="0">
                <a:solidFill>
                  <a:srgbClr val="00B0F0"/>
                </a:solidFill>
                <a:effectLst/>
              </a:rPr>
              <a:t>, ‘Identity, Self-Loathing and the </a:t>
            </a:r>
            <a:r>
              <a:rPr lang="en-GB" dirty="0" err="1">
                <a:solidFill>
                  <a:srgbClr val="00B0F0"/>
                </a:solidFill>
                <a:effectLst/>
              </a:rPr>
              <a:t>Neocolonial</a:t>
            </a:r>
            <a:r>
              <a:rPr lang="en-GB" dirty="0">
                <a:solidFill>
                  <a:srgbClr val="00B0F0"/>
                </a:solidFill>
                <a:effectLst/>
              </a:rPr>
              <a:t> Condition in Patrick McCabe’s </a:t>
            </a:r>
            <a:r>
              <a:rPr lang="en-GB" i="1" dirty="0">
                <a:solidFill>
                  <a:srgbClr val="00B0F0"/>
                </a:solidFill>
                <a:effectLst/>
              </a:rPr>
              <a:t>The Butcher Boy</a:t>
            </a:r>
            <a:r>
              <a:rPr lang="en-GB" dirty="0">
                <a:solidFill>
                  <a:srgbClr val="00B0F0"/>
                </a:solidFill>
                <a:effectLst/>
              </a:rPr>
              <a:t>’, </a:t>
            </a:r>
            <a:r>
              <a:rPr lang="en-GB" i="1" dirty="0">
                <a:solidFill>
                  <a:srgbClr val="00B0F0"/>
                </a:solidFill>
                <a:effectLst/>
              </a:rPr>
              <a:t>Critique</a:t>
            </a:r>
            <a:r>
              <a:rPr lang="en-GB" dirty="0">
                <a:solidFill>
                  <a:srgbClr val="00B0F0"/>
                </a:solidFill>
                <a:effectLst/>
              </a:rPr>
              <a:t>, Winter, 2003, vol. 44, no . 2 </a:t>
            </a:r>
          </a:p>
        </p:txBody>
      </p:sp>
      <p:sp>
        <p:nvSpPr>
          <p:cNvPr id="5" name="Title 2">
            <a:extLst>
              <a:ext uri="{FF2B5EF4-FFF2-40B4-BE49-F238E27FC236}">
                <a16:creationId xmlns:a16="http://schemas.microsoft.com/office/drawing/2014/main" id="{E64E7CEF-8637-4088-B45A-183042B45E95}"/>
              </a:ext>
            </a:extLst>
          </p:cNvPr>
          <p:cNvSpPr txBox="1">
            <a:spLocks/>
          </p:cNvSpPr>
          <p:nvPr/>
        </p:nvSpPr>
        <p:spPr>
          <a:xfrm>
            <a:off x="323528" y="116632"/>
            <a:ext cx="8820472" cy="914400"/>
          </a:xfrm>
          <a:prstGeom prst="rect">
            <a:avLst/>
          </a:prstGeom>
        </p:spPr>
        <p:txBody>
          <a:bodyPr vert="horz" lIns="91440" tIns="45720" rIns="91440" bIns="45720" rtlCol="0" anchor="ctr">
            <a:normAutofit/>
          </a:bodyPr>
          <a:lstStyle>
            <a:lvl1pPr marL="274320" indent="-256032" algn="l" defTabSz="914400" rtl="0" eaLnBrk="1" latinLnBrk="0" hangingPunct="1">
              <a:spcBef>
                <a:spcPct val="20000"/>
              </a:spcBef>
              <a:spcAft>
                <a:spcPts val="0"/>
              </a:spcAft>
              <a:buSzPct val="60000"/>
              <a:buFont typeface="Wingdings" pitchFamily="2" charset="2"/>
              <a:buChar char=""/>
              <a:defRPr sz="2100" kern="1200">
                <a:solidFill>
                  <a:schemeClr val="tx1"/>
                </a:solidFill>
                <a:effectLst>
                  <a:outerShdw blurRad="38100" dist="38100" dir="2700000" algn="tl">
                    <a:srgbClr val="000000">
                      <a:alpha val="43137"/>
                    </a:srgbClr>
                  </a:outerShdw>
                </a:effectLst>
                <a:latin typeface="+mn-lt"/>
                <a:ea typeface="+mn-ea"/>
                <a:cs typeface="+mn-cs"/>
              </a:defRPr>
            </a:lvl1pPr>
            <a:lvl2pPr marL="640080" indent="-256032" algn="l" defTabSz="914400" rtl="0" eaLnBrk="1" latinLnBrk="0" hangingPunct="1">
              <a:spcBef>
                <a:spcPct val="20000"/>
              </a:spcBef>
              <a:buSzPct val="60000"/>
              <a:buFont typeface="Wingdings" pitchFamily="2" charset="2"/>
              <a:buChar char=""/>
              <a:defRPr sz="1900" kern="1200">
                <a:solidFill>
                  <a:schemeClr val="tx1"/>
                </a:solidFill>
                <a:effectLst>
                  <a:outerShdw blurRad="38100" dist="38100" dir="2700000" algn="tl">
                    <a:srgbClr val="000000">
                      <a:alpha val="43137"/>
                    </a:srgbClr>
                  </a:outerShdw>
                </a:effectLst>
                <a:latin typeface="+mn-lt"/>
                <a:ea typeface="+mn-ea"/>
                <a:cs typeface="+mn-cs"/>
              </a:defRPr>
            </a:lvl2pPr>
            <a:lvl3pPr marL="1005840" indent="-256032" algn="l" defTabSz="914400" rtl="0" eaLnBrk="1" latinLnBrk="0" hangingPunct="1">
              <a:spcBef>
                <a:spcPct val="20000"/>
              </a:spcBef>
              <a:buSzPct val="60000"/>
              <a:buFont typeface="Wingdings" pitchFamily="2" charset="2"/>
              <a:buChar char=""/>
              <a:defRPr sz="1700" kern="1200">
                <a:solidFill>
                  <a:schemeClr val="tx1"/>
                </a:solidFill>
                <a:effectLst>
                  <a:outerShdw blurRad="38100" dist="38100" dir="2700000" algn="tl">
                    <a:srgbClr val="000000">
                      <a:alpha val="43137"/>
                    </a:srgbClr>
                  </a:outerShdw>
                </a:effectLst>
                <a:latin typeface="+mn-lt"/>
                <a:ea typeface="+mn-ea"/>
                <a:cs typeface="+mn-cs"/>
              </a:defRPr>
            </a:lvl3pPr>
            <a:lvl4pPr marL="1371600" indent="-256032" algn="l" defTabSz="914400" rtl="0" eaLnBrk="1" latinLnBrk="0" hangingPunct="1">
              <a:spcBef>
                <a:spcPct val="20000"/>
              </a:spcBef>
              <a:buSzPct val="60000"/>
              <a:buFont typeface="Wingdings" pitchFamily="2" charset="2"/>
              <a:buChar char=""/>
              <a:defRPr sz="1600" kern="1200">
                <a:solidFill>
                  <a:schemeClr val="tx1"/>
                </a:solidFill>
                <a:effectLst>
                  <a:outerShdw blurRad="38100" dist="38100" dir="2700000" algn="tl">
                    <a:srgbClr val="000000">
                      <a:alpha val="43137"/>
                    </a:srgbClr>
                  </a:outerShdw>
                </a:effectLst>
                <a:latin typeface="+mn-lt"/>
                <a:ea typeface="+mn-ea"/>
                <a:cs typeface="+mn-cs"/>
              </a:defRPr>
            </a:lvl4pPr>
            <a:lvl5pPr marL="1645920" indent="-256032" algn="l" defTabSz="914400" rtl="0" eaLnBrk="1" latinLnBrk="0" hangingPunct="1">
              <a:spcBef>
                <a:spcPct val="20000"/>
              </a:spcBef>
              <a:buSzPct val="60000"/>
              <a:buFont typeface="Wingdings" pitchFamily="2" charset="2"/>
              <a:buChar char=""/>
              <a:defRPr sz="1500" kern="1200">
                <a:solidFill>
                  <a:schemeClr val="tx1"/>
                </a:solidFill>
                <a:effectLst>
                  <a:outerShdw blurRad="38100" dist="38100" dir="2700000" algn="tl">
                    <a:srgbClr val="000000">
                      <a:alpha val="43137"/>
                    </a:srgbClr>
                  </a:outerShdw>
                </a:effectLst>
                <a:latin typeface="+mn-lt"/>
                <a:ea typeface="+mn-ea"/>
                <a:cs typeface="+mn-cs"/>
              </a:defRPr>
            </a:lvl5pPr>
            <a:lvl6pPr marL="196596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6pPr>
            <a:lvl7pPr marL="224028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7pPr>
            <a:lvl8pPr marL="251460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8pPr>
            <a:lvl9pPr marL="283464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9pPr>
          </a:lstStyle>
          <a:p>
            <a:pPr marL="18288" indent="0" fontAlgn="auto">
              <a:buNone/>
            </a:pPr>
            <a:r>
              <a:rPr lang="en-GB" sz="2800" dirty="0">
                <a:solidFill>
                  <a:srgbClr val="FFFF00"/>
                </a:solidFill>
                <a:effectLst/>
                <a:latin typeface="+mj-lt"/>
              </a:rPr>
              <a:t>The child as (damaged) colonial subject</a:t>
            </a:r>
          </a:p>
        </p:txBody>
      </p:sp>
    </p:spTree>
    <p:extLst>
      <p:ext uri="{BB962C8B-B14F-4D97-AF65-F5344CB8AC3E}">
        <p14:creationId xmlns:p14="http://schemas.microsoft.com/office/powerpoint/2010/main" val="4876809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15AC2BF3-0CCA-4E18-955D-5FF04E837218}"/>
              </a:ext>
            </a:extLst>
          </p:cNvPr>
          <p:cNvSpPr>
            <a:spLocks noGrp="1"/>
          </p:cNvSpPr>
          <p:nvPr>
            <p:ph/>
          </p:nvPr>
        </p:nvSpPr>
        <p:spPr>
          <a:xfrm>
            <a:off x="470330" y="1844824"/>
            <a:ext cx="8229600" cy="4137323"/>
          </a:xfrm>
        </p:spPr>
        <p:txBody>
          <a:bodyPr>
            <a:normAutofit fontScale="92500" lnSpcReduction="10000"/>
          </a:bodyPr>
          <a:lstStyle/>
          <a:p>
            <a:pPr marL="18288" indent="0">
              <a:buNone/>
            </a:pPr>
            <a:r>
              <a:rPr lang="en-GB" sz="2400" dirty="0">
                <a:effectLst/>
              </a:rPr>
              <a:t>For Waters, truth is a feeling that must be recovered mnemonically from within:</a:t>
            </a:r>
          </a:p>
          <a:p>
            <a:pPr marL="18288" indent="0">
              <a:buNone/>
            </a:pPr>
            <a:endParaRPr lang="en-GB" sz="1000" dirty="0">
              <a:effectLst/>
            </a:endParaRPr>
          </a:p>
          <a:p>
            <a:pPr marL="384048" lvl="1" indent="0">
              <a:buNone/>
            </a:pPr>
            <a:r>
              <a:rPr lang="en-GB" sz="2200" dirty="0">
                <a:effectLst/>
              </a:rPr>
              <a:t>The guilt, pain, anger, fear and self-hatred which deeply infect society in the Republic, provided also the motivations of revisionists seeking to explain away their own pained experience and get on with living in the present. Revisionism is a form of forgetting. But </a:t>
            </a:r>
            <a:r>
              <a:rPr lang="en-GB" sz="2200" dirty="0">
                <a:solidFill>
                  <a:srgbClr val="FFFF00"/>
                </a:solidFill>
                <a:effectLst/>
              </a:rPr>
              <a:t>our history lives within us. I do not mean metaphorically. Somewhere inside all Irish bodies is the pain of our history. If we could feel that pain, we would know the truth in a manner beyond versions or words. </a:t>
            </a:r>
            <a:r>
              <a:rPr lang="en-GB" sz="2200" dirty="0">
                <a:effectLst/>
              </a:rPr>
              <a:t>The only facts we really need is [sic] that the pain exists, and that there is a reason for it. </a:t>
            </a:r>
            <a:r>
              <a:rPr lang="en-GB" sz="2200" u="sng" dirty="0">
                <a:solidFill>
                  <a:srgbClr val="FFFF00"/>
                </a:solidFill>
                <a:effectLst/>
              </a:rPr>
              <a:t>We are the products of history, socially, politically, morally, psychologically. So a historiography that denies the validity of our feelings is not wholly trustworthy</a:t>
            </a:r>
            <a:r>
              <a:rPr lang="en-GB" sz="2200" dirty="0">
                <a:effectLst/>
              </a:rPr>
              <a:t>. </a:t>
            </a:r>
          </a:p>
          <a:p>
            <a:pPr marL="384048" lvl="1" indent="0">
              <a:buNone/>
            </a:pPr>
            <a:endParaRPr lang="en-GB" sz="2000" dirty="0">
              <a:effectLst/>
            </a:endParaRPr>
          </a:p>
          <a:p>
            <a:pPr marL="384048" lvl="1" indent="0">
              <a:buNone/>
            </a:pPr>
            <a:r>
              <a:rPr lang="en-GB" i="1" dirty="0">
                <a:effectLst/>
              </a:rPr>
              <a:t>	</a:t>
            </a:r>
            <a:r>
              <a:rPr lang="en-GB" dirty="0">
                <a:solidFill>
                  <a:srgbClr val="00B0F0"/>
                </a:solidFill>
                <a:effectLst/>
              </a:rPr>
              <a:t>John Waters, </a:t>
            </a:r>
            <a:r>
              <a:rPr lang="en-GB" i="1" dirty="0">
                <a:solidFill>
                  <a:srgbClr val="00B0F0"/>
                </a:solidFill>
                <a:effectLst/>
              </a:rPr>
              <a:t>An Intelligent Person’s Guide to Ireland</a:t>
            </a:r>
            <a:r>
              <a:rPr lang="en-GB" dirty="0">
                <a:solidFill>
                  <a:srgbClr val="00B0F0"/>
                </a:solidFill>
                <a:effectLst/>
              </a:rPr>
              <a:t>, p. 89, qtd Haslam para 22 of 28</a:t>
            </a:r>
          </a:p>
          <a:p>
            <a:pPr marL="384048" lvl="1" indent="0">
              <a:buNone/>
            </a:pPr>
            <a:endParaRPr lang="en-GB" sz="2000" dirty="0"/>
          </a:p>
        </p:txBody>
      </p:sp>
      <p:sp>
        <p:nvSpPr>
          <p:cNvPr id="5" name="Title 2">
            <a:extLst>
              <a:ext uri="{FF2B5EF4-FFF2-40B4-BE49-F238E27FC236}">
                <a16:creationId xmlns:a16="http://schemas.microsoft.com/office/drawing/2014/main" id="{5DA8F580-7650-4F66-9739-CA3B1E4B4D90}"/>
              </a:ext>
            </a:extLst>
          </p:cNvPr>
          <p:cNvSpPr txBox="1">
            <a:spLocks/>
          </p:cNvSpPr>
          <p:nvPr/>
        </p:nvSpPr>
        <p:spPr>
          <a:xfrm>
            <a:off x="611560" y="476672"/>
            <a:ext cx="8075240" cy="914400"/>
          </a:xfrm>
          <a:prstGeom prst="rect">
            <a:avLst/>
          </a:prstGeom>
        </p:spPr>
        <p:txBody>
          <a:bodyPr vert="horz" lIns="91440" tIns="45720" rIns="91440" bIns="45720" rtlCol="0" anchor="ctr">
            <a:normAutofit fontScale="85000" lnSpcReduction="10000"/>
          </a:bodyPr>
          <a:lstStyle>
            <a:lvl1pPr marL="274320" indent="-256032" algn="l" defTabSz="914400" rtl="0" eaLnBrk="1" latinLnBrk="0" hangingPunct="1">
              <a:spcBef>
                <a:spcPct val="20000"/>
              </a:spcBef>
              <a:spcAft>
                <a:spcPts val="0"/>
              </a:spcAft>
              <a:buSzPct val="60000"/>
              <a:buFont typeface="Wingdings" pitchFamily="2" charset="2"/>
              <a:buChar char=""/>
              <a:defRPr sz="2100" kern="1200">
                <a:solidFill>
                  <a:schemeClr val="tx1"/>
                </a:solidFill>
                <a:effectLst>
                  <a:outerShdw blurRad="38100" dist="38100" dir="2700000" algn="tl">
                    <a:srgbClr val="000000">
                      <a:alpha val="43137"/>
                    </a:srgbClr>
                  </a:outerShdw>
                </a:effectLst>
                <a:latin typeface="+mn-lt"/>
                <a:ea typeface="+mn-ea"/>
                <a:cs typeface="+mn-cs"/>
              </a:defRPr>
            </a:lvl1pPr>
            <a:lvl2pPr marL="640080" indent="-256032" algn="l" defTabSz="914400" rtl="0" eaLnBrk="1" latinLnBrk="0" hangingPunct="1">
              <a:spcBef>
                <a:spcPct val="20000"/>
              </a:spcBef>
              <a:buSzPct val="60000"/>
              <a:buFont typeface="Wingdings" pitchFamily="2" charset="2"/>
              <a:buChar char=""/>
              <a:defRPr sz="1900" kern="1200">
                <a:solidFill>
                  <a:schemeClr val="tx1"/>
                </a:solidFill>
                <a:effectLst>
                  <a:outerShdw blurRad="38100" dist="38100" dir="2700000" algn="tl">
                    <a:srgbClr val="000000">
                      <a:alpha val="43137"/>
                    </a:srgbClr>
                  </a:outerShdw>
                </a:effectLst>
                <a:latin typeface="+mn-lt"/>
                <a:ea typeface="+mn-ea"/>
                <a:cs typeface="+mn-cs"/>
              </a:defRPr>
            </a:lvl2pPr>
            <a:lvl3pPr marL="1005840" indent="-256032" algn="l" defTabSz="914400" rtl="0" eaLnBrk="1" latinLnBrk="0" hangingPunct="1">
              <a:spcBef>
                <a:spcPct val="20000"/>
              </a:spcBef>
              <a:buSzPct val="60000"/>
              <a:buFont typeface="Wingdings" pitchFamily="2" charset="2"/>
              <a:buChar char=""/>
              <a:defRPr sz="1700" kern="1200">
                <a:solidFill>
                  <a:schemeClr val="tx1"/>
                </a:solidFill>
                <a:effectLst>
                  <a:outerShdw blurRad="38100" dist="38100" dir="2700000" algn="tl">
                    <a:srgbClr val="000000">
                      <a:alpha val="43137"/>
                    </a:srgbClr>
                  </a:outerShdw>
                </a:effectLst>
                <a:latin typeface="+mn-lt"/>
                <a:ea typeface="+mn-ea"/>
                <a:cs typeface="+mn-cs"/>
              </a:defRPr>
            </a:lvl3pPr>
            <a:lvl4pPr marL="1371600" indent="-256032" algn="l" defTabSz="914400" rtl="0" eaLnBrk="1" latinLnBrk="0" hangingPunct="1">
              <a:spcBef>
                <a:spcPct val="20000"/>
              </a:spcBef>
              <a:buSzPct val="60000"/>
              <a:buFont typeface="Wingdings" pitchFamily="2" charset="2"/>
              <a:buChar char=""/>
              <a:defRPr sz="1600" kern="1200">
                <a:solidFill>
                  <a:schemeClr val="tx1"/>
                </a:solidFill>
                <a:effectLst>
                  <a:outerShdw blurRad="38100" dist="38100" dir="2700000" algn="tl">
                    <a:srgbClr val="000000">
                      <a:alpha val="43137"/>
                    </a:srgbClr>
                  </a:outerShdw>
                </a:effectLst>
                <a:latin typeface="+mn-lt"/>
                <a:ea typeface="+mn-ea"/>
                <a:cs typeface="+mn-cs"/>
              </a:defRPr>
            </a:lvl4pPr>
            <a:lvl5pPr marL="1645920" indent="-256032" algn="l" defTabSz="914400" rtl="0" eaLnBrk="1" latinLnBrk="0" hangingPunct="1">
              <a:spcBef>
                <a:spcPct val="20000"/>
              </a:spcBef>
              <a:buSzPct val="60000"/>
              <a:buFont typeface="Wingdings" pitchFamily="2" charset="2"/>
              <a:buChar char=""/>
              <a:defRPr sz="1500" kern="1200">
                <a:solidFill>
                  <a:schemeClr val="tx1"/>
                </a:solidFill>
                <a:effectLst>
                  <a:outerShdw blurRad="38100" dist="38100" dir="2700000" algn="tl">
                    <a:srgbClr val="000000">
                      <a:alpha val="43137"/>
                    </a:srgbClr>
                  </a:outerShdw>
                </a:effectLst>
                <a:latin typeface="+mn-lt"/>
                <a:ea typeface="+mn-ea"/>
                <a:cs typeface="+mn-cs"/>
              </a:defRPr>
            </a:lvl5pPr>
            <a:lvl6pPr marL="196596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6pPr>
            <a:lvl7pPr marL="224028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7pPr>
            <a:lvl8pPr marL="251460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8pPr>
            <a:lvl9pPr marL="283464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9pPr>
          </a:lstStyle>
          <a:p>
            <a:pPr marL="18288" indent="0" fontAlgn="auto">
              <a:buNone/>
            </a:pPr>
            <a:r>
              <a:rPr lang="en-GB" sz="2800" dirty="0">
                <a:solidFill>
                  <a:srgbClr val="FFFF00"/>
                </a:solidFill>
                <a:effectLst/>
                <a:latin typeface="+mj-lt"/>
              </a:rPr>
              <a:t>Acknowledging historical trauma through the narrative of </a:t>
            </a:r>
            <a:r>
              <a:rPr lang="en-GB" sz="2800" i="1" dirty="0">
                <a:solidFill>
                  <a:srgbClr val="FFFF00"/>
                </a:solidFill>
                <a:effectLst/>
                <a:latin typeface="+mj-lt"/>
              </a:rPr>
              <a:t>the butcher boy</a:t>
            </a:r>
          </a:p>
        </p:txBody>
      </p:sp>
    </p:spTree>
    <p:extLst>
      <p:ext uri="{BB962C8B-B14F-4D97-AF65-F5344CB8AC3E}">
        <p14:creationId xmlns:p14="http://schemas.microsoft.com/office/powerpoint/2010/main" val="22151869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018E4A55-D5DF-4B54-BD84-4F5C4F6AAB6E}"/>
              </a:ext>
            </a:extLst>
          </p:cNvPr>
          <p:cNvSpPr>
            <a:spLocks noGrp="1"/>
          </p:cNvSpPr>
          <p:nvPr>
            <p:ph/>
          </p:nvPr>
        </p:nvSpPr>
        <p:spPr>
          <a:xfrm>
            <a:off x="179512" y="1097360"/>
            <a:ext cx="8435280" cy="5760640"/>
          </a:xfrm>
        </p:spPr>
        <p:txBody>
          <a:bodyPr>
            <a:normAutofit/>
          </a:bodyPr>
          <a:lstStyle/>
          <a:p>
            <a:pPr marL="18288" indent="0">
              <a:buNone/>
            </a:pPr>
            <a:r>
              <a:rPr lang="en-GB" sz="2200" dirty="0">
                <a:effectLst/>
              </a:rPr>
              <a:t>In the second paragraph of the first page of Terry Eagleton’s </a:t>
            </a:r>
            <a:r>
              <a:rPr lang="en-GB" sz="2200" i="1" dirty="0">
                <a:effectLst/>
              </a:rPr>
              <a:t>Heathcliff and the Great Hunger</a:t>
            </a:r>
            <a:r>
              <a:rPr lang="en-GB" sz="2200" dirty="0">
                <a:effectLst/>
              </a:rPr>
              <a:t>, Freud meets Yeats:</a:t>
            </a:r>
          </a:p>
          <a:p>
            <a:pPr marL="384048" lvl="1" indent="0">
              <a:buNone/>
            </a:pPr>
            <a:r>
              <a:rPr lang="en-GB" sz="1800" dirty="0">
                <a:solidFill>
                  <a:srgbClr val="FFFF00"/>
                </a:solidFill>
                <a:effectLst/>
              </a:rPr>
              <a:t>A </a:t>
            </a:r>
            <a:r>
              <a:rPr lang="en-GB" sz="2000" dirty="0">
                <a:solidFill>
                  <a:srgbClr val="FFFF00"/>
                </a:solidFill>
                <a:effectLst/>
              </a:rPr>
              <a:t>nation, like an individual, has to be able to recount a reasonable story of itself, one without either despair or presumption. As long as it veers between idealization on the one hand and disavowal on the other, it will behave exactly like Freud’s neurotic patient, afflicted by reminiscences</a:t>
            </a:r>
            <a:r>
              <a:rPr lang="en-GB" sz="2000" dirty="0">
                <a:effectLst/>
              </a:rPr>
              <a:t>. It will be incapable of working through the traumatic moments of its history, which must then either be jettisoned from the narrative in a strategy akin to what Freud calls ‘secondary revision’, or remain as a stone to trouble the living stream. (ix</a:t>
            </a:r>
            <a:r>
              <a:rPr lang="en-GB" sz="2200" dirty="0">
                <a:effectLst/>
              </a:rPr>
              <a:t>)</a:t>
            </a:r>
          </a:p>
          <a:p>
            <a:pPr marL="18288" indent="0">
              <a:buNone/>
            </a:pPr>
            <a:r>
              <a:rPr lang="en-GB" sz="2200" dirty="0">
                <a:effectLst/>
              </a:rPr>
              <a:t>Eagleton later employs Freud’s revisionist disciple, Jacques Lacan, and his ‘discourse of the Other’ to analogize the relationship between the British and the Irish in the nineteenth century:</a:t>
            </a:r>
          </a:p>
          <a:p>
            <a:pPr marL="384048" lvl="1" indent="0">
              <a:buNone/>
            </a:pPr>
            <a:r>
              <a:rPr lang="en-GB" sz="2000" dirty="0">
                <a:solidFill>
                  <a:srgbClr val="FFFF00"/>
                </a:solidFill>
                <a:effectLst/>
              </a:rPr>
              <a:t>The British…may find themselves here in the situation of the Lacanian adult vis-à-vis the infant, </a:t>
            </a:r>
            <a:r>
              <a:rPr lang="en-GB" sz="2000" dirty="0">
                <a:effectLst/>
              </a:rPr>
              <a:t>who in catering to the child’s immediate needs fails to decipher the absolute demand for recognition obscurely coded within them, and so unwittingly crushes that demand in the very act of relieving the infant’s want. </a:t>
            </a:r>
          </a:p>
          <a:p>
            <a:pPr marL="384048" lvl="1" indent="0">
              <a:buNone/>
            </a:pPr>
            <a:r>
              <a:rPr lang="en-GB" sz="2000" dirty="0">
                <a:solidFill>
                  <a:srgbClr val="00B0F0"/>
                </a:solidFill>
                <a:effectLst/>
              </a:rPr>
              <a:t>							Haslam</a:t>
            </a:r>
          </a:p>
        </p:txBody>
      </p:sp>
      <p:sp>
        <p:nvSpPr>
          <p:cNvPr id="4" name="Rectangle 3">
            <a:extLst>
              <a:ext uri="{FF2B5EF4-FFF2-40B4-BE49-F238E27FC236}">
                <a16:creationId xmlns:a16="http://schemas.microsoft.com/office/drawing/2014/main" id="{DC694258-BB56-4211-B68E-4D2B0143C5DF}"/>
              </a:ext>
            </a:extLst>
          </p:cNvPr>
          <p:cNvSpPr/>
          <p:nvPr/>
        </p:nvSpPr>
        <p:spPr>
          <a:xfrm>
            <a:off x="899592" y="149731"/>
            <a:ext cx="7488832" cy="830997"/>
          </a:xfrm>
          <a:prstGeom prst="rect">
            <a:avLst/>
          </a:prstGeom>
        </p:spPr>
        <p:txBody>
          <a:bodyPr wrap="square">
            <a:spAutoFit/>
          </a:bodyPr>
          <a:lstStyle/>
          <a:p>
            <a:r>
              <a:rPr lang="en-GB" sz="2400" dirty="0">
                <a:solidFill>
                  <a:srgbClr val="FFFF00"/>
                </a:solidFill>
                <a:latin typeface="+mj-lt"/>
              </a:rPr>
              <a:t>The need for a reasonable narrative  ‘without either despair or presumption</a:t>
            </a:r>
            <a:r>
              <a:rPr lang="en-GB" dirty="0">
                <a:solidFill>
                  <a:srgbClr val="FFFF00"/>
                </a:solidFill>
              </a:rPr>
              <a:t>’</a:t>
            </a:r>
            <a:endParaRPr lang="en-GB" dirty="0"/>
          </a:p>
        </p:txBody>
      </p:sp>
    </p:spTree>
    <p:extLst>
      <p:ext uri="{BB962C8B-B14F-4D97-AF65-F5344CB8AC3E}">
        <p14:creationId xmlns:p14="http://schemas.microsoft.com/office/powerpoint/2010/main" val="77665035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874F552-995B-4716-8B9E-95DAFD2422E7}"/>
              </a:ext>
            </a:extLst>
          </p:cNvPr>
          <p:cNvSpPr>
            <a:spLocks noGrp="1"/>
          </p:cNvSpPr>
          <p:nvPr>
            <p:ph type="title"/>
          </p:nvPr>
        </p:nvSpPr>
        <p:spPr>
          <a:xfrm>
            <a:off x="503548" y="188640"/>
            <a:ext cx="7776864" cy="720080"/>
          </a:xfrm>
        </p:spPr>
        <p:txBody>
          <a:bodyPr/>
          <a:lstStyle/>
          <a:p>
            <a:r>
              <a:rPr lang="en-GB" sz="3200" dirty="0">
                <a:solidFill>
                  <a:srgbClr val="FFFF00"/>
                </a:solidFill>
              </a:rPr>
              <a:t>A Disturbed &amp; confused identity</a:t>
            </a:r>
          </a:p>
        </p:txBody>
      </p:sp>
      <p:sp>
        <p:nvSpPr>
          <p:cNvPr id="5" name="Content Placeholder 4">
            <a:extLst>
              <a:ext uri="{FF2B5EF4-FFF2-40B4-BE49-F238E27FC236}">
                <a16:creationId xmlns:a16="http://schemas.microsoft.com/office/drawing/2014/main" id="{E981BBA0-A00D-4D63-9A54-20730168355C}"/>
              </a:ext>
            </a:extLst>
          </p:cNvPr>
          <p:cNvSpPr>
            <a:spLocks noGrp="1"/>
          </p:cNvSpPr>
          <p:nvPr>
            <p:ph idx="1"/>
          </p:nvPr>
        </p:nvSpPr>
        <p:spPr>
          <a:xfrm>
            <a:off x="323528" y="908720"/>
            <a:ext cx="8208912" cy="5832648"/>
          </a:xfrm>
        </p:spPr>
        <p:txBody>
          <a:bodyPr>
            <a:normAutofit fontScale="92500" lnSpcReduction="20000"/>
          </a:bodyPr>
          <a:lstStyle/>
          <a:p>
            <a:pPr marL="18288" indent="0">
              <a:lnSpc>
                <a:spcPct val="120000"/>
              </a:lnSpc>
              <a:buNone/>
            </a:pPr>
            <a:r>
              <a:rPr lang="en-GB" sz="2400" dirty="0">
                <a:effectLst/>
              </a:rPr>
              <a:t>Patrick McCabe's novel is set in a small Irish town at the beginning of the 1960s, A turbulent time in the world at large (as reference to the Cuban missile crisis and potential nuclear war underscore) and more specifically in neo colonial Ireland. </a:t>
            </a:r>
          </a:p>
          <a:p>
            <a:pPr marL="18288" indent="0">
              <a:lnSpc>
                <a:spcPct val="120000"/>
              </a:lnSpc>
              <a:buNone/>
            </a:pPr>
            <a:r>
              <a:rPr lang="en-GB" sz="2400" dirty="0">
                <a:solidFill>
                  <a:srgbClr val="FFFF00"/>
                </a:solidFill>
                <a:effectLst/>
              </a:rPr>
              <a:t>Like Kafka’s Gregor Samsa, Francie finds himself in an uncertain environment, dictated largely by the presence of an uncertain authority. Other similarities between Francie's transformation into Francie Pig and Gregor's metamorphosis are readily apparent. The different identities Francie adopts throughout the novel are merely quixotic defences against having his identity determined</a:t>
            </a:r>
            <a:r>
              <a:rPr lang="en-GB" sz="2400" dirty="0">
                <a:effectLst/>
              </a:rPr>
              <a:t>. </a:t>
            </a:r>
          </a:p>
          <a:p>
            <a:pPr marL="18288" indent="0">
              <a:lnSpc>
                <a:spcPct val="120000"/>
              </a:lnSpc>
              <a:buNone/>
            </a:pPr>
            <a:r>
              <a:rPr lang="en-GB" sz="2400" dirty="0">
                <a:effectLst/>
              </a:rPr>
              <a:t>The community’s inability to provide Francie with any kind of stable environment demonstrates the extent to which uncertainty runs rampant within it. The </a:t>
            </a:r>
            <a:r>
              <a:rPr lang="en-GB" sz="2400" dirty="0">
                <a:solidFill>
                  <a:srgbClr val="FFFF00"/>
                </a:solidFill>
                <a:effectLst/>
              </a:rPr>
              <a:t>dysfunctionality of the Brady family also serves to underline the sickness of the community at large. </a:t>
            </a:r>
            <a:r>
              <a:rPr lang="en-GB" sz="2400" dirty="0">
                <a:effectLst/>
              </a:rPr>
              <a:t>Ironically, Francie achieve some form of stability when Mrs Nugent foists an identity on him. Despite its negative frame, Francie, like Gregor Samsa, comes to accept and adopt his alternate identity. </a:t>
            </a:r>
          </a:p>
          <a:p>
            <a:pPr marL="18288" indent="0">
              <a:buNone/>
            </a:pPr>
            <a:r>
              <a:rPr lang="en-GB" dirty="0">
                <a:solidFill>
                  <a:srgbClr val="00B0F0"/>
                </a:solidFill>
                <a:effectLst/>
              </a:rPr>
              <a:t>		</a:t>
            </a:r>
            <a:r>
              <a:rPr lang="en-GB" sz="2000" dirty="0" err="1">
                <a:solidFill>
                  <a:srgbClr val="00B0F0"/>
                </a:solidFill>
                <a:effectLst/>
              </a:rPr>
              <a:t>Guathier</a:t>
            </a:r>
            <a:r>
              <a:rPr lang="en-GB" sz="2000" dirty="0">
                <a:solidFill>
                  <a:srgbClr val="00B0F0"/>
                </a:solidFill>
                <a:effectLst/>
              </a:rPr>
              <a:t>, ‘Identity, Self-Loathing and the </a:t>
            </a:r>
            <a:r>
              <a:rPr lang="en-GB" sz="2000" dirty="0" err="1">
                <a:solidFill>
                  <a:srgbClr val="00B0F0"/>
                </a:solidFill>
                <a:effectLst/>
              </a:rPr>
              <a:t>Neocolonial</a:t>
            </a:r>
            <a:r>
              <a:rPr lang="en-GB" sz="2000" dirty="0">
                <a:solidFill>
                  <a:srgbClr val="00B0F0"/>
                </a:solidFill>
                <a:effectLst/>
              </a:rPr>
              <a:t> Condition</a:t>
            </a:r>
            <a:endParaRPr lang="en-GB" sz="900" dirty="0">
              <a:effectLst/>
            </a:endParaRPr>
          </a:p>
        </p:txBody>
      </p:sp>
    </p:spTree>
    <p:extLst>
      <p:ext uri="{BB962C8B-B14F-4D97-AF65-F5344CB8AC3E}">
        <p14:creationId xmlns:p14="http://schemas.microsoft.com/office/powerpoint/2010/main" val="13857137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874F552-995B-4716-8B9E-95DAFD2422E7}"/>
              </a:ext>
            </a:extLst>
          </p:cNvPr>
          <p:cNvSpPr>
            <a:spLocks noGrp="1"/>
          </p:cNvSpPr>
          <p:nvPr>
            <p:ph type="title"/>
          </p:nvPr>
        </p:nvSpPr>
        <p:spPr>
          <a:xfrm>
            <a:off x="503548" y="0"/>
            <a:ext cx="7776864" cy="720080"/>
          </a:xfrm>
        </p:spPr>
        <p:txBody>
          <a:bodyPr/>
          <a:lstStyle/>
          <a:p>
            <a:r>
              <a:rPr lang="en-GB" sz="3200" dirty="0">
                <a:solidFill>
                  <a:srgbClr val="FFFF00"/>
                </a:solidFill>
              </a:rPr>
              <a:t>The function of otherness </a:t>
            </a:r>
          </a:p>
        </p:txBody>
      </p:sp>
      <p:sp>
        <p:nvSpPr>
          <p:cNvPr id="5" name="Content Placeholder 4">
            <a:extLst>
              <a:ext uri="{FF2B5EF4-FFF2-40B4-BE49-F238E27FC236}">
                <a16:creationId xmlns:a16="http://schemas.microsoft.com/office/drawing/2014/main" id="{E981BBA0-A00D-4D63-9A54-20730168355C}"/>
              </a:ext>
            </a:extLst>
          </p:cNvPr>
          <p:cNvSpPr>
            <a:spLocks noGrp="1"/>
          </p:cNvSpPr>
          <p:nvPr>
            <p:ph idx="1"/>
          </p:nvPr>
        </p:nvSpPr>
        <p:spPr>
          <a:xfrm>
            <a:off x="323528" y="720080"/>
            <a:ext cx="8496944" cy="5921167"/>
          </a:xfrm>
        </p:spPr>
        <p:txBody>
          <a:bodyPr>
            <a:normAutofit fontScale="92500"/>
          </a:bodyPr>
          <a:lstStyle/>
          <a:p>
            <a:pPr marL="18288" indent="0">
              <a:buNone/>
            </a:pPr>
            <a:r>
              <a:rPr lang="en-GB" dirty="0">
                <a:effectLst/>
              </a:rPr>
              <a:t>Growing up with a suicidal mother and an alcoholic father, Francie is left to fend for himself. </a:t>
            </a:r>
            <a:r>
              <a:rPr lang="en-GB" dirty="0">
                <a:solidFill>
                  <a:srgbClr val="FFFF00"/>
                </a:solidFill>
                <a:effectLst/>
              </a:rPr>
              <a:t>Rather than them taking care of him, Francie becomes his parents’ caregiver. </a:t>
            </a:r>
          </a:p>
          <a:p>
            <a:pPr marL="384048" lvl="1" indent="0">
              <a:buNone/>
            </a:pPr>
            <a:r>
              <a:rPr lang="en-GB" dirty="0">
                <a:effectLst/>
              </a:rPr>
              <a:t>She said there was nobody in the world meant more to her than me. Then she put her arms around me and said it was her nerves it was them was to blame for everything. It wasn't always like this for your father and me she said. Then she looked into my eyes and said: Francie - you would never let me down would you?  </a:t>
            </a:r>
          </a:p>
          <a:p>
            <a:pPr marL="18288" indent="0">
              <a:buNone/>
            </a:pPr>
            <a:r>
              <a:rPr lang="en-GB" sz="1200" dirty="0">
                <a:effectLst/>
              </a:rPr>
              <a:t>………</a:t>
            </a:r>
          </a:p>
          <a:p>
            <a:pPr marL="18288" indent="0">
              <a:buNone/>
            </a:pPr>
            <a:r>
              <a:rPr lang="en-GB" dirty="0">
                <a:effectLst/>
              </a:rPr>
              <a:t>Perhaps unselfconsciously, Mrs Nugent realises that she cannot help the </a:t>
            </a:r>
            <a:r>
              <a:rPr lang="en-GB" dirty="0" err="1">
                <a:effectLst/>
              </a:rPr>
              <a:t>Bradys</a:t>
            </a:r>
            <a:r>
              <a:rPr lang="en-GB" dirty="0">
                <a:effectLst/>
              </a:rPr>
              <a:t> too much, for to do so would eliminate the other by which she defines herself, a self dependent on an established, and dubious, superiority. </a:t>
            </a:r>
            <a:r>
              <a:rPr lang="en-GB" dirty="0">
                <a:solidFill>
                  <a:srgbClr val="FFFF00"/>
                </a:solidFill>
                <a:effectLst/>
              </a:rPr>
              <a:t>Bhabha suggests that the stereotype is ‘ a complex, ambivalent, contradictory mode of representation as anxious as it is assertive’. In other words, Mrs Nugent, by exhibiting her desire to impose a stereotype on the other (Francie), reveals her own anxiety about the instability of her (dominant) position</a:t>
            </a:r>
            <a:r>
              <a:rPr lang="en-GB" dirty="0">
                <a:effectLst/>
              </a:rPr>
              <a:t>. </a:t>
            </a:r>
          </a:p>
          <a:p>
            <a:pPr marL="18288" indent="0">
              <a:buNone/>
            </a:pPr>
            <a:r>
              <a:rPr lang="en-GB" sz="1200" dirty="0">
                <a:effectLst/>
              </a:rPr>
              <a:t>………</a:t>
            </a:r>
          </a:p>
          <a:p>
            <a:pPr marL="18288" indent="0">
              <a:buNone/>
            </a:pPr>
            <a:r>
              <a:rPr lang="en-GB" dirty="0">
                <a:effectLst/>
              </a:rPr>
              <a:t>By labelling the </a:t>
            </a:r>
            <a:r>
              <a:rPr lang="en-GB" dirty="0" err="1">
                <a:effectLst/>
              </a:rPr>
              <a:t>Bradys</a:t>
            </a:r>
            <a:r>
              <a:rPr lang="en-GB" dirty="0">
                <a:effectLst/>
              </a:rPr>
              <a:t> as pigs, Mrs Nugent can discount their existence; their poverty and anguish are not the community’s problem because their </a:t>
            </a:r>
            <a:r>
              <a:rPr lang="en-GB" dirty="0" err="1">
                <a:effectLst/>
              </a:rPr>
              <a:t>subhumaness</a:t>
            </a:r>
            <a:r>
              <a:rPr lang="en-GB" dirty="0">
                <a:effectLst/>
              </a:rPr>
              <a:t> is the source of the difficulties. As the community ‘evolves’ lower forms of life must necessarily be excluded from the process. </a:t>
            </a:r>
            <a:r>
              <a:rPr lang="en-GB" dirty="0">
                <a:solidFill>
                  <a:srgbClr val="FFFF00"/>
                </a:solidFill>
                <a:effectLst/>
              </a:rPr>
              <a:t>This exclusion results most perniciously through a control of narratives </a:t>
            </a:r>
            <a:r>
              <a:rPr lang="en-GB" dirty="0">
                <a:effectLst/>
              </a:rPr>
              <a:t>- the dominant culture tells the tales that must be told and retold to the detriment of any other</a:t>
            </a:r>
          </a:p>
          <a:p>
            <a:pPr marL="18288" indent="0">
              <a:buNone/>
            </a:pPr>
            <a:r>
              <a:rPr lang="en-GB" dirty="0">
                <a:solidFill>
                  <a:srgbClr val="00B0F0"/>
                </a:solidFill>
                <a:effectLst/>
              </a:rPr>
              <a:t>		</a:t>
            </a:r>
            <a:r>
              <a:rPr lang="en-GB" dirty="0" err="1">
                <a:solidFill>
                  <a:srgbClr val="00B0F0"/>
                </a:solidFill>
                <a:effectLst/>
              </a:rPr>
              <a:t>Guathier</a:t>
            </a:r>
            <a:r>
              <a:rPr lang="en-GB" dirty="0">
                <a:solidFill>
                  <a:srgbClr val="00B0F0"/>
                </a:solidFill>
                <a:effectLst/>
              </a:rPr>
              <a:t>, ‘Identity, Self-Loathing and the </a:t>
            </a:r>
            <a:r>
              <a:rPr lang="en-GB" dirty="0" err="1">
                <a:solidFill>
                  <a:srgbClr val="00B0F0"/>
                </a:solidFill>
                <a:effectLst/>
              </a:rPr>
              <a:t>Neocolonial</a:t>
            </a:r>
            <a:r>
              <a:rPr lang="en-GB" dirty="0">
                <a:solidFill>
                  <a:srgbClr val="00B0F0"/>
                </a:solidFill>
                <a:effectLst/>
              </a:rPr>
              <a:t> Condition</a:t>
            </a:r>
            <a:endParaRPr lang="en-GB" dirty="0">
              <a:effectLst/>
            </a:endParaRPr>
          </a:p>
        </p:txBody>
      </p:sp>
    </p:spTree>
    <p:extLst>
      <p:ext uri="{BB962C8B-B14F-4D97-AF65-F5344CB8AC3E}">
        <p14:creationId xmlns:p14="http://schemas.microsoft.com/office/powerpoint/2010/main" val="132509373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3FA23506-95BB-4179-BB88-3DC558A3C0BE}"/>
              </a:ext>
            </a:extLst>
          </p:cNvPr>
          <p:cNvSpPr>
            <a:spLocks noGrp="1"/>
          </p:cNvSpPr>
          <p:nvPr>
            <p:ph idx="1"/>
          </p:nvPr>
        </p:nvSpPr>
        <p:spPr>
          <a:xfrm>
            <a:off x="179512" y="685801"/>
            <a:ext cx="8712968" cy="6343599"/>
          </a:xfrm>
        </p:spPr>
        <p:txBody>
          <a:bodyPr>
            <a:normAutofit fontScale="92500" lnSpcReduction="10000"/>
          </a:bodyPr>
          <a:lstStyle/>
          <a:p>
            <a:pPr marL="18288" indent="0">
              <a:buNone/>
            </a:pPr>
            <a:r>
              <a:rPr lang="en-GB" sz="2200" dirty="0">
                <a:effectLst/>
              </a:rPr>
              <a:t>“</a:t>
            </a:r>
            <a:r>
              <a:rPr lang="en-GB" sz="2200" dirty="0">
                <a:solidFill>
                  <a:srgbClr val="FFFF00"/>
                </a:solidFill>
                <a:effectLst/>
              </a:rPr>
              <a:t>Your man comes at Green Lantern I says. Next thing bam! A big giant hammer comes flying out of his ring and splatters him. And that’s only Green Lantern. There’s far more than him that could do even better things than that</a:t>
            </a:r>
            <a:r>
              <a:rPr lang="en-GB" sz="2200" dirty="0">
                <a:effectLst/>
              </a:rPr>
              <a:t>!” (ibid, 47). Francie’s fantasies fuelled by comics about cowboys and Indians help him create his own imaginary existence in Clones, transcend the disturbing experience of acknowledging his family conflicts, and cope with the external restrictions imposed upon him. </a:t>
            </a:r>
            <a:r>
              <a:rPr lang="en-GB" sz="2200" dirty="0">
                <a:solidFill>
                  <a:srgbClr val="FFFF00"/>
                </a:solidFill>
                <a:effectLst/>
              </a:rPr>
              <a:t>By means of these peculiar narrative devices, McCabe has the internally divided Francie use not only action, but also the energy of his mind to express his condition as an Irish child in the Border Region in the 1960s</a:t>
            </a:r>
            <a:r>
              <a:rPr lang="en-GB" sz="2200" dirty="0">
                <a:effectLst/>
              </a:rPr>
              <a:t>. Ideological changes cause utopian preconceptions to collapse, and so, anti-utopian or dystopian narratives arise. This is due to the great influence of the technological and scientific revolution Europe experienced in the 1960s. …</a:t>
            </a:r>
          </a:p>
          <a:p>
            <a:pPr marL="18288" indent="0">
              <a:buNone/>
            </a:pPr>
            <a:r>
              <a:rPr lang="en-GB" dirty="0">
                <a:effectLst/>
              </a:rPr>
              <a:t>[</a:t>
            </a:r>
            <a:r>
              <a:rPr lang="en-GB" sz="2200" dirty="0">
                <a:effectLst/>
              </a:rPr>
              <a:t>McCabe may view] scientific progress and the advent of capitalism and American culture less positively than most Irish …. The novel contains </a:t>
            </a:r>
            <a:r>
              <a:rPr lang="en-GB" sz="2200" dirty="0">
                <a:solidFill>
                  <a:srgbClr val="FFFF00"/>
                </a:solidFill>
                <a:effectLst/>
              </a:rPr>
              <a:t>many elements of dystopian fiction that are absorbed by Francie from television – aliens, communists and the atomic age – until his father breaks it into pieces</a:t>
            </a:r>
            <a:r>
              <a:rPr lang="en-GB" sz="2200" dirty="0">
                <a:effectLst/>
              </a:rPr>
              <a:t>. …</a:t>
            </a:r>
            <a:r>
              <a:rPr lang="en-GB" sz="2200" i="1" u="sng" dirty="0">
                <a:effectLst/>
              </a:rPr>
              <a:t>The Butcher Boy </a:t>
            </a:r>
            <a:r>
              <a:rPr lang="en-GB" sz="2200" u="sng" dirty="0">
                <a:effectLst/>
              </a:rPr>
              <a:t>is an example of literary dystopia that feeds on the reality of Ireland in the 1960s and its actual experiences, such as priestly child abuse or small communities like Clones abusing certain outlying members like the Brady family. </a:t>
            </a:r>
            <a:r>
              <a:rPr lang="en-GB" sz="2200" dirty="0">
                <a:effectLst/>
              </a:rPr>
              <a:t>In this way, </a:t>
            </a:r>
            <a:r>
              <a:rPr lang="en-GB" sz="2200" dirty="0">
                <a:solidFill>
                  <a:srgbClr val="FFFF00"/>
                </a:solidFill>
                <a:effectLst/>
              </a:rPr>
              <a:t>McCabe constructs an outlandish world, one of metaphysical anguish for a child, like Francie, provoked by all the external restrictions imposed upon his being</a:t>
            </a:r>
            <a:r>
              <a:rPr lang="en-GB" dirty="0">
                <a:effectLst/>
              </a:rPr>
              <a:t>. </a:t>
            </a:r>
          </a:p>
          <a:p>
            <a:pPr marL="269875" indent="0">
              <a:buNone/>
            </a:pPr>
            <a:r>
              <a:rPr lang="en-GB" sz="1900" dirty="0">
                <a:solidFill>
                  <a:srgbClr val="00B0F0"/>
                </a:solidFill>
                <a:effectLst/>
              </a:rPr>
              <a:t>Melania Terrazas, ‘Satire and Trauma in Patrick McCabe’s </a:t>
            </a:r>
            <a:r>
              <a:rPr lang="en-GB" sz="1900" i="1" dirty="0">
                <a:solidFill>
                  <a:srgbClr val="00B0F0"/>
                </a:solidFill>
                <a:effectLst/>
              </a:rPr>
              <a:t>The Butcher Boy</a:t>
            </a:r>
            <a:r>
              <a:rPr lang="en-GB" sz="1900" dirty="0">
                <a:solidFill>
                  <a:srgbClr val="00B0F0"/>
                </a:solidFill>
                <a:effectLst/>
              </a:rPr>
              <a:t>’, </a:t>
            </a:r>
            <a:r>
              <a:rPr lang="en-GB" sz="1900" i="1" dirty="0" err="1">
                <a:solidFill>
                  <a:srgbClr val="00B0F0"/>
                </a:solidFill>
                <a:effectLst/>
              </a:rPr>
              <a:t>Studi</a:t>
            </a:r>
            <a:r>
              <a:rPr lang="en-GB" sz="1900" i="1" dirty="0">
                <a:solidFill>
                  <a:srgbClr val="00B0F0"/>
                </a:solidFill>
                <a:effectLst/>
              </a:rPr>
              <a:t> </a:t>
            </a:r>
            <a:r>
              <a:rPr lang="en-GB" sz="1900" i="1" dirty="0" err="1">
                <a:solidFill>
                  <a:srgbClr val="00B0F0"/>
                </a:solidFill>
                <a:effectLst/>
              </a:rPr>
              <a:t>irlandesi</a:t>
            </a:r>
            <a:r>
              <a:rPr lang="en-GB" sz="1900" i="1" dirty="0">
                <a:solidFill>
                  <a:srgbClr val="00B0F0"/>
                </a:solidFill>
                <a:effectLst/>
              </a:rPr>
              <a:t>. A Journal of Irish Studies</a:t>
            </a:r>
            <a:r>
              <a:rPr lang="en-GB" sz="1900" dirty="0">
                <a:solidFill>
                  <a:srgbClr val="00B0F0"/>
                </a:solidFill>
                <a:effectLst/>
              </a:rPr>
              <a:t>, 7 (2017), 301-319</a:t>
            </a:r>
          </a:p>
          <a:p>
            <a:pPr marL="18288" indent="0">
              <a:buNone/>
            </a:pPr>
            <a:endParaRPr lang="en-GB" dirty="0">
              <a:effectLst/>
            </a:endParaRPr>
          </a:p>
        </p:txBody>
      </p:sp>
      <p:sp>
        <p:nvSpPr>
          <p:cNvPr id="3" name="Title 2">
            <a:extLst>
              <a:ext uri="{FF2B5EF4-FFF2-40B4-BE49-F238E27FC236}">
                <a16:creationId xmlns:a16="http://schemas.microsoft.com/office/drawing/2014/main" id="{DC95DDB8-751A-4E2A-89B3-BDA927534723}"/>
              </a:ext>
            </a:extLst>
          </p:cNvPr>
          <p:cNvSpPr>
            <a:spLocks noGrp="1"/>
          </p:cNvSpPr>
          <p:nvPr>
            <p:ph type="title"/>
          </p:nvPr>
        </p:nvSpPr>
        <p:spPr>
          <a:xfrm>
            <a:off x="648072" y="21487"/>
            <a:ext cx="8244408" cy="568424"/>
          </a:xfrm>
        </p:spPr>
        <p:txBody>
          <a:bodyPr/>
          <a:lstStyle/>
          <a:p>
            <a:r>
              <a:rPr lang="en-GB" sz="2800" dirty="0">
                <a:solidFill>
                  <a:srgbClr val="FFFF00"/>
                </a:solidFill>
                <a:effectLst/>
              </a:rPr>
              <a:t>trauma &amp; the use of American fantasy </a:t>
            </a:r>
          </a:p>
        </p:txBody>
      </p:sp>
    </p:spTree>
    <p:extLst>
      <p:ext uri="{BB962C8B-B14F-4D97-AF65-F5344CB8AC3E}">
        <p14:creationId xmlns:p14="http://schemas.microsoft.com/office/powerpoint/2010/main" val="163580765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1F9635CA-B264-4B03-BA0F-525D631558DA}"/>
              </a:ext>
            </a:extLst>
          </p:cNvPr>
          <p:cNvSpPr>
            <a:spLocks noGrp="1"/>
          </p:cNvSpPr>
          <p:nvPr>
            <p:ph idx="1"/>
          </p:nvPr>
        </p:nvSpPr>
        <p:spPr>
          <a:xfrm>
            <a:off x="395536" y="515516"/>
            <a:ext cx="8280920" cy="6342484"/>
          </a:xfrm>
        </p:spPr>
        <p:txBody>
          <a:bodyPr>
            <a:normAutofit fontScale="92500"/>
          </a:bodyPr>
          <a:lstStyle/>
          <a:p>
            <a:pPr marL="18288" indent="0">
              <a:buNone/>
            </a:pPr>
            <a:r>
              <a:rPr lang="en-GB" sz="2200" dirty="0">
                <a:effectLst/>
              </a:rPr>
              <a:t>Francie encounters corresponding images of loneliness, fatality, and physical disintegration throughout McCabe's fictional narrative. "Death-haunted" from the outset, the young Brady is, like his mother, preoccupied with failure and bleakness: "we'd just sit there for hours sometimes just staring into the </a:t>
            </a:r>
            <a:r>
              <a:rPr lang="en-GB" sz="2200" dirty="0" err="1">
                <a:effectLst/>
              </a:rPr>
              <a:t>firegrate</a:t>
            </a:r>
            <a:r>
              <a:rPr lang="en-GB" sz="2200" dirty="0">
                <a:effectLst/>
              </a:rPr>
              <a:t> only there never was a fire ma never bothered to light one and I wasn't sure how to go about it" (6-7). </a:t>
            </a:r>
          </a:p>
          <a:p>
            <a:pPr marL="18288" indent="0">
              <a:buNone/>
            </a:pPr>
            <a:endParaRPr lang="en-GB" sz="1100" dirty="0">
              <a:effectLst/>
            </a:endParaRPr>
          </a:p>
          <a:p>
            <a:pPr marL="18288" indent="0">
              <a:buNone/>
            </a:pPr>
            <a:r>
              <a:rPr lang="en-GB" dirty="0">
                <a:effectLst/>
              </a:rPr>
              <a:t>…</a:t>
            </a:r>
            <a:r>
              <a:rPr lang="en-GB" sz="2200" i="1" dirty="0">
                <a:effectLst/>
              </a:rPr>
              <a:t>The Butcher Boy </a:t>
            </a:r>
            <a:r>
              <a:rPr lang="en-GB" sz="2200" dirty="0">
                <a:effectLst/>
              </a:rPr>
              <a:t>constructs a temporal frame that examines patterns of international exchange during (and between) the 1960s and the 1980s/90s. Within this double time frame </a:t>
            </a:r>
            <a:r>
              <a:rPr lang="en-GB" sz="2200" dirty="0">
                <a:solidFill>
                  <a:srgbClr val="FFFF00"/>
                </a:solidFill>
                <a:effectLst/>
              </a:rPr>
              <a:t>the Ireland of the novel's "fictional time" is manifestly affected by John F. Kennedy's administration, while the book's earliest readership would have been concerned with Ronald Reagan's international policies. </a:t>
            </a:r>
            <a:r>
              <a:rPr lang="en-GB" sz="2200" dirty="0">
                <a:effectLst/>
              </a:rPr>
              <a:t>Thus, while </a:t>
            </a:r>
            <a:r>
              <a:rPr lang="en-GB" sz="2200" dirty="0">
                <a:solidFill>
                  <a:srgbClr val="FFFF00"/>
                </a:solidFill>
                <a:effectLst/>
              </a:rPr>
              <a:t>Francie's Ireland is partly shaped by Cold War politics, particularly the </a:t>
            </a:r>
            <a:r>
              <a:rPr lang="en-GB" sz="2200" u="sng" dirty="0">
                <a:solidFill>
                  <a:srgbClr val="FFFF00"/>
                </a:solidFill>
                <a:effectLst/>
              </a:rPr>
              <a:t>Cuban Missile Crisis</a:t>
            </a:r>
            <a:r>
              <a:rPr lang="en-GB" sz="2200" dirty="0">
                <a:solidFill>
                  <a:srgbClr val="00B0F0"/>
                </a:solidFill>
                <a:effectLst/>
              </a:rPr>
              <a:t>*</a:t>
            </a:r>
            <a:r>
              <a:rPr lang="en-GB" sz="2200" dirty="0">
                <a:solidFill>
                  <a:srgbClr val="FFFF00"/>
                </a:solidFill>
                <a:effectLst/>
              </a:rPr>
              <a:t> and anxieties concerning the threat that nuclear and technological advancements </a:t>
            </a:r>
            <a:r>
              <a:rPr lang="en-GB" sz="2200" dirty="0">
                <a:effectLst/>
              </a:rPr>
              <a:t>pose to society, </a:t>
            </a:r>
            <a:r>
              <a:rPr lang="en-GB" sz="2200" dirty="0">
                <a:solidFill>
                  <a:srgbClr val="FFFF00"/>
                </a:solidFill>
                <a:effectLst/>
              </a:rPr>
              <a:t>McCabe's Ireland was affected by analogous fears of a Third World War in the wake of Ronald Reagan's Star Wars program</a:t>
            </a:r>
            <a:r>
              <a:rPr lang="en-GB" sz="2200" dirty="0">
                <a:effectLst/>
              </a:rPr>
              <a:t>, a program that Stephen E. Miller has described as "an enormous U.S. military </a:t>
            </a:r>
            <a:r>
              <a:rPr lang="en-GB" sz="2200" dirty="0" err="1">
                <a:effectLst/>
              </a:rPr>
              <a:t>buildup</a:t>
            </a:r>
            <a:r>
              <a:rPr lang="en-GB" sz="2200" dirty="0">
                <a:effectLst/>
              </a:rPr>
              <a:t> to support an ambitious and aggressive military strategy" (19). </a:t>
            </a:r>
          </a:p>
          <a:p>
            <a:pPr marL="357188" indent="0">
              <a:buNone/>
            </a:pPr>
            <a:r>
              <a:rPr lang="en-GB" sz="1900" dirty="0">
                <a:solidFill>
                  <a:srgbClr val="00B0F0"/>
                </a:solidFill>
                <a:effectLst/>
              </a:rPr>
              <a:t>Padraig Kirwan, ‘Transatlantic Irishness: Irish and American Frontiers in Patrick McCabe's "The Butcher Boy"’ </a:t>
            </a:r>
            <a:r>
              <a:rPr lang="en-GB" sz="1900" i="1" dirty="0">
                <a:solidFill>
                  <a:srgbClr val="00B0F0"/>
                </a:solidFill>
                <a:effectLst/>
              </a:rPr>
              <a:t>Comparative Literature, </a:t>
            </a:r>
            <a:r>
              <a:rPr lang="en-GB" sz="1900" dirty="0">
                <a:solidFill>
                  <a:srgbClr val="00B0F0"/>
                </a:solidFill>
                <a:effectLst/>
              </a:rPr>
              <a:t>Vol. 63, No. 1 (Winter 2011), pp. 3-24 </a:t>
            </a:r>
          </a:p>
          <a:p>
            <a:pPr marL="269875" indent="0">
              <a:buNone/>
            </a:pPr>
            <a:r>
              <a:rPr lang="en-GB" sz="1900" i="1" dirty="0">
                <a:solidFill>
                  <a:srgbClr val="FFFF00"/>
                </a:solidFill>
                <a:effectLst/>
              </a:rPr>
              <a:t>			</a:t>
            </a:r>
            <a:r>
              <a:rPr lang="en-GB" sz="1900" i="1" dirty="0">
                <a:solidFill>
                  <a:srgbClr val="00B0F0"/>
                </a:solidFill>
                <a:effectLst/>
              </a:rPr>
              <a:t>*</a:t>
            </a:r>
            <a:r>
              <a:rPr lang="en-GB" sz="1900" i="1" dirty="0">
                <a:solidFill>
                  <a:srgbClr val="FFFF00"/>
                </a:solidFill>
                <a:effectLst/>
              </a:rPr>
              <a:t> Incidentally known as  ‘</a:t>
            </a:r>
            <a:r>
              <a:rPr lang="en-GB" sz="1900" i="1" u="sng" dirty="0">
                <a:solidFill>
                  <a:srgbClr val="FFFF00"/>
                </a:solidFill>
                <a:effectLst/>
              </a:rPr>
              <a:t>The Bay of Pigs</a:t>
            </a:r>
            <a:r>
              <a:rPr lang="en-GB" sz="1900" i="1" dirty="0">
                <a:solidFill>
                  <a:srgbClr val="FFFF00"/>
                </a:solidFill>
                <a:effectLst/>
              </a:rPr>
              <a:t>’ (not mentioned in the article)</a:t>
            </a:r>
          </a:p>
        </p:txBody>
      </p:sp>
      <p:sp>
        <p:nvSpPr>
          <p:cNvPr id="3" name="Title 2">
            <a:extLst>
              <a:ext uri="{FF2B5EF4-FFF2-40B4-BE49-F238E27FC236}">
                <a16:creationId xmlns:a16="http://schemas.microsoft.com/office/drawing/2014/main" id="{79516301-83A9-4F11-8828-9E6BB54D2C8D}"/>
              </a:ext>
            </a:extLst>
          </p:cNvPr>
          <p:cNvSpPr>
            <a:spLocks noGrp="1"/>
          </p:cNvSpPr>
          <p:nvPr>
            <p:ph type="title"/>
          </p:nvPr>
        </p:nvSpPr>
        <p:spPr>
          <a:xfrm>
            <a:off x="395536" y="4719"/>
            <a:ext cx="7543800" cy="581744"/>
          </a:xfrm>
        </p:spPr>
        <p:txBody>
          <a:bodyPr/>
          <a:lstStyle/>
          <a:p>
            <a:r>
              <a:rPr lang="en-GB" sz="2800" dirty="0">
                <a:solidFill>
                  <a:srgbClr val="FFFF00"/>
                </a:solidFill>
                <a:effectLst/>
              </a:rPr>
              <a:t>International contexts </a:t>
            </a:r>
          </a:p>
        </p:txBody>
      </p:sp>
    </p:spTree>
    <p:extLst>
      <p:ext uri="{BB962C8B-B14F-4D97-AF65-F5344CB8AC3E}">
        <p14:creationId xmlns:p14="http://schemas.microsoft.com/office/powerpoint/2010/main" val="423816765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95C361C-B163-4AB0-B0DA-78314552177B}"/>
              </a:ext>
            </a:extLst>
          </p:cNvPr>
          <p:cNvSpPr>
            <a:spLocks noGrp="1"/>
          </p:cNvSpPr>
          <p:nvPr>
            <p:ph idx="1"/>
          </p:nvPr>
        </p:nvSpPr>
        <p:spPr>
          <a:xfrm>
            <a:off x="251520" y="1196752"/>
            <a:ext cx="8136904" cy="5256584"/>
          </a:xfrm>
        </p:spPr>
        <p:txBody>
          <a:bodyPr>
            <a:normAutofit/>
          </a:bodyPr>
          <a:lstStyle/>
          <a:p>
            <a:pPr marL="475488" indent="-457200">
              <a:buFont typeface="+mj-lt"/>
              <a:buAutoNum type="arabicPeriod"/>
            </a:pPr>
            <a:r>
              <a:rPr lang="en-GB" dirty="0">
                <a:effectLst/>
              </a:rPr>
              <a:t>We are the products of history, socially, politically, morally, psychologically. So a historiography that denies the validity of our feelings is not wholly trustworthy.</a:t>
            </a:r>
          </a:p>
          <a:p>
            <a:pPr marL="246888" indent="-228600">
              <a:buFont typeface="+mj-lt"/>
              <a:buAutoNum type="arabicPeriod"/>
            </a:pPr>
            <a:endParaRPr lang="en-GB" sz="1000" dirty="0">
              <a:effectLst/>
            </a:endParaRPr>
          </a:p>
          <a:p>
            <a:pPr marL="475488" indent="-457200">
              <a:buFont typeface="+mj-lt"/>
              <a:buAutoNum type="arabicPeriod"/>
            </a:pPr>
            <a:r>
              <a:rPr lang="en-GB" dirty="0">
                <a:effectLst/>
              </a:rPr>
              <a:t>By labelling the </a:t>
            </a:r>
            <a:r>
              <a:rPr lang="en-GB" dirty="0" err="1">
                <a:effectLst/>
              </a:rPr>
              <a:t>Bradys</a:t>
            </a:r>
            <a:r>
              <a:rPr lang="en-GB" dirty="0">
                <a:effectLst/>
              </a:rPr>
              <a:t> as pigs, Mrs Nugent can discount their existence; their poverty and anguish are not the community’s problem because their </a:t>
            </a:r>
            <a:r>
              <a:rPr lang="en-GB" dirty="0" err="1">
                <a:effectLst/>
              </a:rPr>
              <a:t>subhumaness</a:t>
            </a:r>
            <a:r>
              <a:rPr lang="en-GB" dirty="0">
                <a:effectLst/>
              </a:rPr>
              <a:t> is the source of the difficulties. As the community ‘evolves’ lower forms of life must necessarily be excluded from the process. This exclusion results most perniciously through a control of narratives - the dominant culture tells the tales that must be told and retold to the detriment of any other</a:t>
            </a:r>
          </a:p>
          <a:p>
            <a:pPr marL="246888" indent="-228600">
              <a:buFont typeface="+mj-lt"/>
              <a:buAutoNum type="arabicPeriod"/>
            </a:pPr>
            <a:endParaRPr lang="en-GB" sz="1000" dirty="0">
              <a:effectLst/>
            </a:endParaRPr>
          </a:p>
          <a:p>
            <a:pPr marL="475488" indent="-457200">
              <a:buFont typeface="+mj-lt"/>
              <a:buAutoNum type="arabicPeriod"/>
            </a:pPr>
            <a:r>
              <a:rPr lang="en-GB" i="1" dirty="0">
                <a:effectLst/>
              </a:rPr>
              <a:t>The Butcher Boy </a:t>
            </a:r>
            <a:r>
              <a:rPr lang="en-GB" dirty="0">
                <a:effectLst/>
              </a:rPr>
              <a:t>is an example of literary dystopia that feeds on the reality of Ireland in the 1960s and its actual experiences, …In this way, McCabe constructs an outlandish world, one of metaphysical anguish for a child, like Francie, provoked by all the external restrictions imposed upon his being</a:t>
            </a:r>
          </a:p>
          <a:p>
            <a:pPr marL="18288" indent="0">
              <a:buNone/>
            </a:pPr>
            <a:endParaRPr lang="en-GB" dirty="0"/>
          </a:p>
        </p:txBody>
      </p:sp>
      <p:sp>
        <p:nvSpPr>
          <p:cNvPr id="3" name="Title 2">
            <a:extLst>
              <a:ext uri="{FF2B5EF4-FFF2-40B4-BE49-F238E27FC236}">
                <a16:creationId xmlns:a16="http://schemas.microsoft.com/office/drawing/2014/main" id="{E156DE2D-5739-4C5B-B433-92D7CFD3CC3B}"/>
              </a:ext>
            </a:extLst>
          </p:cNvPr>
          <p:cNvSpPr>
            <a:spLocks noGrp="1"/>
          </p:cNvSpPr>
          <p:nvPr>
            <p:ph type="title"/>
          </p:nvPr>
        </p:nvSpPr>
        <p:spPr>
          <a:xfrm>
            <a:off x="251520" y="260648"/>
            <a:ext cx="9144000" cy="698376"/>
          </a:xfrm>
        </p:spPr>
        <p:txBody>
          <a:bodyPr/>
          <a:lstStyle/>
          <a:p>
            <a:r>
              <a:rPr lang="en-GB" sz="3200" dirty="0">
                <a:solidFill>
                  <a:srgbClr val="FFFF00"/>
                </a:solidFill>
                <a:effectLst/>
              </a:rPr>
              <a:t>Discussion points –taken from slides </a:t>
            </a:r>
          </a:p>
        </p:txBody>
      </p:sp>
    </p:spTree>
    <p:extLst>
      <p:ext uri="{BB962C8B-B14F-4D97-AF65-F5344CB8AC3E}">
        <p14:creationId xmlns:p14="http://schemas.microsoft.com/office/powerpoint/2010/main" val="416901669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od">
  <a:themeElements>
    <a:clrScheme name="Elemental">
      <a:dk1>
        <a:sysClr val="windowText" lastClr="000000"/>
      </a:dk1>
      <a:lt1>
        <a:sysClr val="window" lastClr="FFFFFF"/>
      </a:lt1>
      <a:dk2>
        <a:srgbClr val="242852"/>
      </a:dk2>
      <a:lt2>
        <a:srgbClr val="ACCBF9"/>
      </a:lt2>
      <a:accent1>
        <a:srgbClr val="629DD1"/>
      </a:accent1>
      <a:accent2>
        <a:srgbClr val="297FD5"/>
      </a:accent2>
      <a:accent3>
        <a:srgbClr val="7F8FA9"/>
      </a:accent3>
      <a:accent4>
        <a:srgbClr val="4A66AC"/>
      </a:accent4>
      <a:accent5>
        <a:srgbClr val="5AA2AE"/>
      </a:accent5>
      <a:accent6>
        <a:srgbClr val="9D90A0"/>
      </a:accent6>
      <a:hlink>
        <a:srgbClr val="9454C3"/>
      </a:hlink>
      <a:folHlink>
        <a:srgbClr val="3EBBF0"/>
      </a:folHlink>
    </a:clrScheme>
    <a:fontScheme name="Custom 1">
      <a:majorFont>
        <a:latin typeface="Perpetua Titling MT"/>
        <a:ea typeface=""/>
        <a:cs typeface=""/>
      </a:majorFont>
      <a:minorFont>
        <a:latin typeface="Perpetua"/>
        <a:ea typeface=""/>
        <a:cs typeface=""/>
      </a:minorFont>
    </a:fontScheme>
    <a:fmtScheme name="Elemental">
      <a:fillStyleLst>
        <a:solidFill>
          <a:schemeClr val="phClr"/>
        </a:solidFill>
        <a:gradFill rotWithShape="1">
          <a:gsLst>
            <a:gs pos="0">
              <a:schemeClr val="phClr">
                <a:tint val="90000"/>
              </a:schemeClr>
            </a:gs>
            <a:gs pos="48000">
              <a:schemeClr val="phClr">
                <a:tint val="54000"/>
                <a:satMod val="140000"/>
              </a:schemeClr>
            </a:gs>
            <a:gs pos="100000">
              <a:schemeClr val="phClr">
                <a:tint val="24000"/>
                <a:satMod val="260000"/>
              </a:schemeClr>
            </a:gs>
          </a:gsLst>
          <a:lin ang="16200000" scaled="1"/>
        </a:gradFill>
        <a:gradFill rotWithShape="1">
          <a:gsLst>
            <a:gs pos="0">
              <a:schemeClr val="phClr"/>
            </a:gs>
            <a:gs pos="100000">
              <a:schemeClr val="phClr">
                <a:shade val="48000"/>
                <a:satMod val="180000"/>
                <a:lumMod val="94000"/>
              </a:schemeClr>
            </a:gs>
            <a:gs pos="100000">
              <a:schemeClr val="phClr">
                <a:shade val="48000"/>
                <a:satMod val="180000"/>
                <a:lumMod val="94000"/>
              </a:schemeClr>
            </a:gs>
          </a:gsLst>
          <a:lin ang="4140000" scaled="1"/>
        </a:gradFill>
      </a:fillStyleLst>
      <a:lnStyleLst>
        <a:ln w="12700" cap="flat" cmpd="sng" algn="ctr">
          <a:solidFill>
            <a:schemeClr val="phClr"/>
          </a:solidFill>
          <a:prstDash val="solid"/>
        </a:ln>
        <a:ln w="19050" cap="flat" cmpd="sng" algn="ctr">
          <a:solidFill>
            <a:schemeClr val="phClr"/>
          </a:solidFill>
          <a:prstDash val="solid"/>
        </a:ln>
        <a:ln w="28575" cap="flat" cmpd="sng" algn="ctr">
          <a:solidFill>
            <a:schemeClr val="phClr"/>
          </a:solidFill>
          <a:prstDash val="solid"/>
        </a:ln>
      </a:lnStyleLst>
      <a:effectStyleLst>
        <a:effectStyle>
          <a:effectLst>
            <a:outerShdw blurRad="63500" dist="12700" dir="5400000" sx="102000" sy="102000" rotWithShape="0">
              <a:srgbClr val="000000">
                <a:alpha val="32000"/>
              </a:srgbClr>
            </a:outerShdw>
          </a:effectLst>
        </a:effectStyle>
        <a:effectStyle>
          <a:effectLst>
            <a:outerShdw blurRad="76200" dist="38100" dir="5400000" rotWithShape="0">
              <a:srgbClr val="000000">
                <a:alpha val="60000"/>
              </a:srgbClr>
            </a:outerShdw>
          </a:effectLst>
          <a:scene3d>
            <a:camera prst="orthographicFront">
              <a:rot lat="0" lon="0" rev="0"/>
            </a:camera>
            <a:lightRig rig="glow" dir="tl">
              <a:rot lat="0" lon="0" rev="19800000"/>
            </a:lightRig>
          </a:scene3d>
          <a:sp3d prstMaterial="metal">
            <a:bevelT w="38100" h="38100"/>
          </a:sp3d>
        </a:effectStyle>
        <a:effectStyle>
          <a:effectLst>
            <a:outerShdw blurRad="114300" dist="114300" dir="5400000" rotWithShape="0">
              <a:srgbClr val="000000">
                <a:alpha val="70000"/>
              </a:srgbClr>
            </a:outerShdw>
          </a:effectLst>
          <a:scene3d>
            <a:camera prst="orthographicFront">
              <a:rot lat="0" lon="0" rev="0"/>
            </a:camera>
            <a:lightRig rig="threePt" dir="t">
              <a:rot lat="0" lon="0" rev="19800000"/>
            </a:lightRig>
          </a:scene3d>
          <a:sp3d prstMaterial="plastic">
            <a:bevelT w="50800" h="50800"/>
          </a:sp3d>
        </a:effectStyle>
      </a:effectStyleLst>
      <a:bgFillStyleLst>
        <a:solidFill>
          <a:schemeClr val="phClr"/>
        </a:solidFill>
        <a:gradFill rotWithShape="1">
          <a:gsLst>
            <a:gs pos="0">
              <a:schemeClr val="phClr">
                <a:tint val="95000"/>
              </a:schemeClr>
            </a:gs>
            <a:gs pos="100000">
              <a:schemeClr val="phClr">
                <a:shade val="40000"/>
                <a:satMod val="180000"/>
              </a:schemeClr>
            </a:gs>
          </a:gsLst>
          <a:lin ang="5400000" scaled="0"/>
        </a:gradFill>
        <a:blipFill>
          <a:blip xmlns:r="http://schemas.openxmlformats.org/officeDocument/2006/relationships" r:embed="rId1">
            <a:duotone>
              <a:schemeClr val="phClr">
                <a:shade val="14000"/>
                <a:satMod val="280000"/>
              </a:schemeClr>
              <a:schemeClr val="phClr">
                <a:tint val="60000"/>
                <a:satMod val="120000"/>
              </a:schemeClr>
            </a:duotone>
          </a:blip>
          <a:stretch/>
        </a:blipFill>
      </a:bgFillStyleLst>
    </a:fmtScheme>
  </a:themeElements>
  <a:objectDefaults/>
  <a:extraClrSchemeLst/>
  <a:extLst>
    <a:ext uri="{05A4C25C-085E-4340-85A3-A5531E510DB2}">
      <thm15:themeFamily xmlns:thm15="http://schemas.microsoft.com/office/thememl/2012/main" name="mod" id="{8D966693-D3CA-425B-8C49-C78EB3E0C087}" vid="{69A039BD-CE67-412B-BDFC-78875A365A9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346</TotalTime>
  <Words>3366</Words>
  <Application>Microsoft Office PowerPoint</Application>
  <PresentationFormat>On-screen Show (4:3)</PresentationFormat>
  <Paragraphs>94</Paragraphs>
  <Slides>16</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16</vt:i4>
      </vt:variant>
    </vt:vector>
  </HeadingPairs>
  <TitlesOfParts>
    <vt:vector size="23" baseType="lpstr">
      <vt:lpstr>Arial</vt:lpstr>
      <vt:lpstr>Calibri</vt:lpstr>
      <vt:lpstr>Perpetua</vt:lpstr>
      <vt:lpstr>Perpetua Titling MT</vt:lpstr>
      <vt:lpstr>Poor Richard</vt:lpstr>
      <vt:lpstr>Wingdings</vt:lpstr>
      <vt:lpstr>mod</vt:lpstr>
      <vt:lpstr>  THE CHILD  AS A SCAPEGOAT  FOR THE DYFUNCTIONAL COMMUNITY  Patrick McCabe, The Butcher Boy   Fiction gives eyes to the horrified  narrator. Eyes to see and to weep. 
Paul Ricoeur, ‘The Interweaving of History and Fiction’   The irrational guilt Francie feels for his mother's death revisits him continually as no one in the community attempts to console or understand him . Again, the burden of responsibility placed on this mere child brings disastrous consequences.  Tim Guathier, ‘Identity, Self-Loathing and the Neocolonial Condition in Patrick McCabe’s The Butcher Boy’,</vt:lpstr>
      <vt:lpstr>learning outcomes:</vt:lpstr>
      <vt:lpstr>Questions &amp; meanings.</vt:lpstr>
      <vt:lpstr>The Irish novel as radical comment on postcolonial ireland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 Disturbed &amp; confused identity</vt:lpstr>
      <vt:lpstr>The function of otherness </vt:lpstr>
      <vt:lpstr>trauma &amp; the use of American fantasy </vt:lpstr>
      <vt:lpstr>International contexts </vt:lpstr>
      <vt:lpstr>Discussion points –taken from slides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CHILD  AS A SCAPEGOAT  FOR THE DYFUNCTIONAL COMMUNITY  Patrick McCabe, The Butcher Boy  </dc:title>
  <dc:creator>Jeni Williams</dc:creator>
  <cp:lastModifiedBy>Jeni Williams</cp:lastModifiedBy>
  <cp:revision>26</cp:revision>
  <dcterms:created xsi:type="dcterms:W3CDTF">2020-03-30T14:52:00Z</dcterms:created>
  <dcterms:modified xsi:type="dcterms:W3CDTF">2020-03-30T20:38:22Z</dcterms:modified>
</cp:coreProperties>
</file>