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56" r:id="rId2"/>
    <p:sldId id="260" r:id="rId3"/>
    <p:sldId id="309" r:id="rId4"/>
    <p:sldId id="310" r:id="rId5"/>
    <p:sldId id="275" r:id="rId6"/>
    <p:sldId id="276" r:id="rId7"/>
    <p:sldId id="287" r:id="rId8"/>
    <p:sldId id="284" r:id="rId9"/>
    <p:sldId id="288" r:id="rId10"/>
    <p:sldId id="306" r:id="rId11"/>
    <p:sldId id="293" r:id="rId12"/>
    <p:sldId id="294" r:id="rId13"/>
    <p:sldId id="295" r:id="rId14"/>
    <p:sldId id="297" r:id="rId15"/>
    <p:sldId id="303" r:id="rId16"/>
    <p:sldId id="312" r:id="rId17"/>
    <p:sldId id="304" r:id="rId18"/>
    <p:sldId id="307" r:id="rId19"/>
    <p:sldId id="308" r:id="rId20"/>
    <p:sldId id="311" r:id="rId21"/>
    <p:sldId id="31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456C9CF-A75F-432C-BA23-6DFF96F9420A}" type="datetimeFigureOut">
              <a:rPr lang="en-GB" smtClean="0"/>
              <a:pPr/>
              <a:t>28/01/2013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4F182EF-8A74-460F-8024-CC3A79277E01}" type="slidenum">
              <a:rPr lang="en-GB" smtClean="0"/>
              <a:pPr/>
              <a:t>‹#›</a:t>
            </a:fld>
            <a:endParaRPr lang="en-GB"/>
          </a:p>
        </p:txBody>
      </p:sp>
    </p:spTree>
    <p:extLst>
      <p:ext uri="{BB962C8B-B14F-4D97-AF65-F5344CB8AC3E}">
        <p14:creationId xmlns:p14="http://schemas.microsoft.com/office/powerpoint/2010/main" xmlns="" val="16767228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079268-2EA5-4222-B867-A2CFA562465F}" type="datetimeFigureOut">
              <a:rPr lang="en-GB" smtClean="0"/>
              <a:pPr/>
              <a:t>28/01/2013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FBF2A9D-7BBA-4306-8C99-4DB4A3CF5343}" type="slidenum">
              <a:rPr lang="en-GB" smtClean="0"/>
              <a:pPr/>
              <a:t>‹#›</a:t>
            </a:fld>
            <a:endParaRPr lang="en-GB"/>
          </a:p>
        </p:txBody>
      </p:sp>
    </p:spTree>
    <p:extLst>
      <p:ext uri="{BB962C8B-B14F-4D97-AF65-F5344CB8AC3E}">
        <p14:creationId xmlns:p14="http://schemas.microsoft.com/office/powerpoint/2010/main" xmlns="" val="2735548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FBF2A9D-7BBA-4306-8C99-4DB4A3CF5343}" type="slidenum">
              <a:rPr lang="en-GB" smtClean="0"/>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091DF0B7-261D-4245-9DED-470947D56765}"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091DF0B7-261D-4245-9DED-470947D5676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F0B7-261D-4245-9DED-470947D56765}"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1DF0B7-261D-4245-9DED-470947D56765}"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1DF0B7-261D-4245-9DED-470947D5676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1DF0B7-261D-4245-9DED-470947D567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F0B7-261D-4245-9DED-470947D56765}"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091DF0B7-261D-4245-9DED-470947D56765}"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28/01/2013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769DD50-218B-49BA-8601-88B9A6D997B3}" type="datetimeFigureOut">
              <a:rPr lang="en-GB" smtClean="0"/>
              <a:pPr/>
              <a:t>28/01/2013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091DF0B7-261D-4245-9DED-470947D5676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mailto:e.bissa@tsd.ac.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Introduction</a:t>
            </a:r>
            <a:endParaRPr lang="en-GB" dirty="0"/>
          </a:p>
        </p:txBody>
      </p:sp>
      <p:sp>
        <p:nvSpPr>
          <p:cNvPr id="2" name="Title 1"/>
          <p:cNvSpPr>
            <a:spLocks noGrp="1"/>
          </p:cNvSpPr>
          <p:nvPr>
            <p:ph type="ctrTitle"/>
          </p:nvPr>
        </p:nvSpPr>
        <p:spPr/>
        <p:txBody>
          <a:bodyPr>
            <a:normAutofit/>
          </a:bodyPr>
          <a:lstStyle/>
          <a:p>
            <a:r>
              <a:rPr lang="en-GB" dirty="0" smtClean="0"/>
              <a:t>CLCL5001</a:t>
            </a:r>
            <a:br>
              <a:rPr lang="en-GB" dirty="0" smtClean="0"/>
            </a:br>
            <a:r>
              <a:rPr lang="en-GB" dirty="0" smtClean="0"/>
              <a:t>Classics Project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Module Syllabus</a:t>
            </a:r>
            <a:endParaRPr lang="en-GB" dirty="0"/>
          </a:p>
        </p:txBody>
      </p:sp>
      <p:sp>
        <p:nvSpPr>
          <p:cNvPr id="3" name="Content Placeholder 2"/>
          <p:cNvSpPr>
            <a:spLocks noGrp="1"/>
          </p:cNvSpPr>
          <p:nvPr>
            <p:ph sz="quarter" idx="1"/>
          </p:nvPr>
        </p:nvSpPr>
        <p:spPr/>
        <p:txBody>
          <a:bodyPr>
            <a:normAutofit/>
          </a:bodyPr>
          <a:lstStyle/>
          <a:p>
            <a:pPr marL="0" indent="0"/>
            <a:r>
              <a:rPr lang="en-GB" dirty="0" smtClean="0"/>
              <a:t>Read the Module Syllabus on Moodle CAREFULLY.</a:t>
            </a:r>
          </a:p>
          <a:p>
            <a:pPr marL="0" indent="0"/>
            <a:r>
              <a:rPr lang="en-GB" dirty="0" smtClean="0"/>
              <a:t>You need to know the information that is there. </a:t>
            </a:r>
          </a:p>
          <a:p>
            <a:pPr marL="0" indent="0"/>
            <a:r>
              <a:rPr lang="en-GB" dirty="0" smtClean="0"/>
              <a:t>Deadlines, information about the assessment, etc</a:t>
            </a:r>
          </a:p>
          <a:p>
            <a:pPr marL="0" indent="0"/>
            <a:r>
              <a:rPr lang="en-GB" dirty="0" smtClean="0"/>
              <a:t>It is YOUR responsibility to read the module syllabus.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Purpose</a:t>
            </a:r>
            <a:endParaRPr lang="en-GB" dirty="0"/>
          </a:p>
        </p:txBody>
      </p:sp>
      <p:sp>
        <p:nvSpPr>
          <p:cNvPr id="3" name="Content Placeholder 2"/>
          <p:cNvSpPr>
            <a:spLocks noGrp="1"/>
          </p:cNvSpPr>
          <p:nvPr>
            <p:ph sz="quarter" idx="1"/>
          </p:nvPr>
        </p:nvSpPr>
        <p:spPr/>
        <p:txBody>
          <a:bodyPr/>
          <a:lstStyle/>
          <a:p>
            <a:r>
              <a:rPr lang="en-GB" dirty="0" smtClean="0"/>
              <a:t>The purpose of this module is for you to do a piece of your own research and complete a 4000 word essay on your own title.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the module will work</a:t>
            </a:r>
            <a:endParaRPr lang="en-GB" dirty="0"/>
          </a:p>
        </p:txBody>
      </p:sp>
      <p:sp>
        <p:nvSpPr>
          <p:cNvPr id="3" name="Content Placeholder 2"/>
          <p:cNvSpPr>
            <a:spLocks noGrp="1"/>
          </p:cNvSpPr>
          <p:nvPr>
            <p:ph sz="quarter" idx="1"/>
          </p:nvPr>
        </p:nvSpPr>
        <p:spPr/>
        <p:txBody>
          <a:bodyPr/>
          <a:lstStyle/>
          <a:p>
            <a:r>
              <a:rPr lang="en-GB" dirty="0" smtClean="0"/>
              <a:t>We have 3 sessions per week: Mondays 15.15 in Tucker Theatre, Thursdays 1.15 and 5.15 in Tucker Theatre.</a:t>
            </a:r>
          </a:p>
          <a:p>
            <a:r>
              <a:rPr lang="en-GB" dirty="0" smtClean="0"/>
              <a:t>The THURSDAY 5.15 session is for you to have the opportunity for 1-1 advice.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Assessment</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i="1" dirty="0" smtClean="0"/>
              <a:t>Course Work</a:t>
            </a:r>
            <a:r>
              <a:rPr lang="en-GB" i="1" dirty="0" smtClean="0"/>
              <a:t>: </a:t>
            </a:r>
            <a:r>
              <a:rPr lang="en-GB" dirty="0" smtClean="0"/>
              <a:t/>
            </a:r>
            <a:br>
              <a:rPr lang="en-GB" dirty="0" smtClean="0"/>
            </a:br>
            <a:endParaRPr lang="en-GB" dirty="0"/>
          </a:p>
        </p:txBody>
      </p:sp>
      <p:sp>
        <p:nvSpPr>
          <p:cNvPr id="5" name="Content Placeholder 4"/>
          <p:cNvSpPr>
            <a:spLocks noGrp="1"/>
          </p:cNvSpPr>
          <p:nvPr>
            <p:ph sz="quarter" idx="1"/>
          </p:nvPr>
        </p:nvSpPr>
        <p:spPr/>
        <p:txBody>
          <a:bodyPr>
            <a:normAutofit fontScale="92500" lnSpcReduction="20000"/>
          </a:bodyPr>
          <a:lstStyle/>
          <a:p>
            <a:r>
              <a:rPr lang="en-GB" dirty="0" smtClean="0"/>
              <a:t>Coursework 1: A project plan: draft structure, abstract and bibliography  (equivalent of 1,000 words) 20%</a:t>
            </a:r>
          </a:p>
          <a:p>
            <a:r>
              <a:rPr lang="en-GB" dirty="0" smtClean="0"/>
              <a:t>To be submitted by 12/02/13 3pm.</a:t>
            </a:r>
          </a:p>
          <a:p>
            <a:r>
              <a:rPr lang="en-GB" dirty="0" smtClean="0"/>
              <a:t> </a:t>
            </a:r>
          </a:p>
          <a:p>
            <a:r>
              <a:rPr lang="en-GB" dirty="0" smtClean="0"/>
              <a:t>Coursework 2: A 4,000-word essay on student’s chosen topic on one of the subjects below 80%</a:t>
            </a:r>
          </a:p>
          <a:p>
            <a:r>
              <a:rPr lang="en-GB" dirty="0" smtClean="0"/>
              <a:t>To be submitted by 07/05/13 3pm; returned by 04/06/13.</a:t>
            </a:r>
          </a:p>
          <a:p>
            <a:endParaRPr lang="en-GB" dirty="0" smtClean="0"/>
          </a:p>
          <a:p>
            <a:r>
              <a:rPr lang="en-GB" dirty="0" smtClean="0"/>
              <a:t>SUBJECTS TO CHOOSE FROM:</a:t>
            </a:r>
          </a:p>
          <a:p>
            <a:pPr lvl="1"/>
            <a:r>
              <a:rPr lang="en-GB" dirty="0" smtClean="0"/>
              <a:t>Health and Hygiene</a:t>
            </a:r>
          </a:p>
          <a:p>
            <a:pPr lvl="1"/>
            <a:r>
              <a:rPr lang="en-GB" dirty="0" smtClean="0"/>
              <a:t>Travel</a:t>
            </a:r>
          </a:p>
          <a:p>
            <a:pPr lvl="1"/>
            <a:r>
              <a:rPr lang="en-GB" dirty="0" smtClean="0"/>
              <a:t>Argos and the Argolis</a:t>
            </a:r>
          </a:p>
          <a:p>
            <a:pPr lvl="1"/>
            <a:r>
              <a:rPr lang="en-GB" dirty="0" smtClean="0"/>
              <a:t>Pottery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Some general issues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 case of problems….</a:t>
            </a:r>
            <a:r>
              <a:rPr lang="en-GB" dirty="0" smtClean="0"/>
              <a:t/>
            </a:r>
            <a:br>
              <a:rPr lang="en-GB" dirty="0" smtClean="0"/>
            </a:br>
            <a:endParaRPr lang="en-GB" dirty="0"/>
          </a:p>
        </p:txBody>
      </p:sp>
      <p:sp>
        <p:nvSpPr>
          <p:cNvPr id="3" name="Content Placeholder 2"/>
          <p:cNvSpPr>
            <a:spLocks noGrp="1"/>
          </p:cNvSpPr>
          <p:nvPr>
            <p:ph sz="quarter" idx="1"/>
          </p:nvPr>
        </p:nvSpPr>
        <p:spPr/>
        <p:txBody>
          <a:bodyPr>
            <a:normAutofit/>
          </a:bodyPr>
          <a:lstStyle/>
          <a:p>
            <a:r>
              <a:rPr lang="en-GB" dirty="0" smtClean="0"/>
              <a:t>Do come and see us during office hours if you have any problems with the writing or planning of your piece of coursework. You are also welcome to see your personal tutor for advice.</a:t>
            </a:r>
          </a:p>
          <a:p>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Course Materials and Moodle</a:t>
            </a:r>
            <a:r>
              <a:rPr lang="en-GB" dirty="0" smtClean="0"/>
              <a:t/>
            </a:r>
            <a:br>
              <a:rPr lang="en-GB" dirty="0" smtClean="0"/>
            </a:b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All information regarding this course, including lecture, workshop and seminar handouts, </a:t>
            </a:r>
            <a:r>
              <a:rPr lang="en-GB" dirty="0" err="1" smtClean="0"/>
              <a:t>powerpoints</a:t>
            </a:r>
            <a:r>
              <a:rPr lang="en-GB" dirty="0" smtClean="0"/>
              <a:t>, this module syllabus, the bibliography, assessment assignment details and lecture podcasts will be available in the Moodle space for this course. Further, the Moodle space for this course will offer you a discussion board, where you can ask questions and discuss aspects of the course with your fellow students and me. </a:t>
            </a:r>
          </a:p>
          <a:p>
            <a:r>
              <a:rPr lang="en-GB" dirty="0" smtClean="0"/>
              <a:t> </a:t>
            </a:r>
          </a:p>
          <a:p>
            <a:r>
              <a:rPr lang="en-GB" dirty="0" smtClean="0"/>
              <a:t>If you have trouble accessing any of this material or the Moodle space for this course in general, please contact as soon as possible the departmental Moodle co-ordinator, Dr. Errietta Bissa (</a:t>
            </a:r>
            <a:r>
              <a:rPr lang="en-GB" u="sng" dirty="0" smtClean="0">
                <a:hlinkClick r:id="rId3"/>
              </a:rPr>
              <a:t>e.bissa@tsd.ac.uk</a:t>
            </a:r>
            <a:r>
              <a:rPr lang="en-GB" dirty="0" smtClean="0"/>
              <a:t>).</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 CRITERIA</a:t>
            </a:r>
            <a:endParaRPr lang="en-GB" dirty="0"/>
          </a:p>
        </p:txBody>
      </p:sp>
      <p:sp>
        <p:nvSpPr>
          <p:cNvPr id="3" name="Content Placeholder 2"/>
          <p:cNvSpPr>
            <a:spLocks noGrp="1"/>
          </p:cNvSpPr>
          <p:nvPr>
            <p:ph sz="quarter" idx="1"/>
          </p:nvPr>
        </p:nvSpPr>
        <p:spPr/>
        <p:txBody>
          <a:bodyPr/>
          <a:lstStyle/>
          <a:p>
            <a:r>
              <a:rPr lang="en-GB" dirty="0" smtClean="0"/>
              <a:t>Marking Criteria both for the Project essay and the Project Plan are available at the back of the module syllabus.</a:t>
            </a:r>
          </a:p>
          <a:p>
            <a:r>
              <a:rPr lang="en-GB" dirty="0" smtClean="0"/>
              <a:t>Make sure that you read them carefully and use them when preparing and writing your essay and plan.</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Reading and Preparation</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Reading and Preparation</a:t>
            </a:r>
            <a:endParaRPr lang="en-GB" dirty="0"/>
          </a:p>
        </p:txBody>
      </p:sp>
      <p:sp>
        <p:nvSpPr>
          <p:cNvPr id="5" name="Content Placeholder 4"/>
          <p:cNvSpPr>
            <a:spLocks noGrp="1"/>
          </p:cNvSpPr>
          <p:nvPr>
            <p:ph sz="quarter" idx="1"/>
          </p:nvPr>
        </p:nvSpPr>
        <p:spPr/>
        <p:txBody>
          <a:bodyPr/>
          <a:lstStyle/>
          <a:p>
            <a:r>
              <a:rPr lang="en-GB" dirty="0" smtClean="0"/>
              <a:t>You will be provided with reading or other preparatory tasks for the </a:t>
            </a:r>
            <a:r>
              <a:rPr lang="en-GB" b="1" u="sng" dirty="0" smtClean="0"/>
              <a:t>next</a:t>
            </a:r>
            <a:r>
              <a:rPr lang="en-GB" dirty="0" smtClean="0"/>
              <a:t> workshop at the end of each class.</a:t>
            </a:r>
          </a:p>
          <a:p>
            <a:r>
              <a:rPr lang="en-GB" dirty="0" smtClean="0"/>
              <a:t>You are expected to do that reading and preparation before the next workshop. The workshops will assume that you have done the required reading and other preparation for the topic.</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Preparation for next workshop</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400" b="1" dirty="0" smtClean="0"/>
              <a:t>Preparation</a:t>
            </a:r>
            <a:endParaRPr lang="en-GB" sz="4400" b="1" dirty="0"/>
          </a:p>
        </p:txBody>
      </p:sp>
      <p:sp>
        <p:nvSpPr>
          <p:cNvPr id="5" name="Content Placeholder 4"/>
          <p:cNvSpPr>
            <a:spLocks noGrp="1"/>
          </p:cNvSpPr>
          <p:nvPr>
            <p:ph sz="quarter" idx="1"/>
          </p:nvPr>
        </p:nvSpPr>
        <p:spPr/>
        <p:txBody>
          <a:bodyPr/>
          <a:lstStyle/>
          <a:p>
            <a:r>
              <a:rPr lang="en-GB" dirty="0" smtClean="0"/>
              <a:t>You will need to do some reading to further explore the topics available for research.</a:t>
            </a:r>
          </a:p>
          <a:p>
            <a:r>
              <a:rPr lang="en-GB" dirty="0" smtClean="0"/>
              <a:t>Since you will be required to choose a subject in the next workshop, you need to do the necessary preparation.</a:t>
            </a:r>
          </a:p>
          <a:p>
            <a:r>
              <a:rPr lang="en-GB" dirty="0" smtClean="0"/>
              <a:t>Some preliminary reading on the four subjects is available on Moodle. This is to give you some ideas of the subjects themselves.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Subject Areas – What They Can Be</a:t>
            </a:r>
            <a:endParaRPr lang="en-GB" dirty="0"/>
          </a:p>
        </p:txBody>
      </p:sp>
      <p:sp>
        <p:nvSpPr>
          <p:cNvPr id="3" name="Content Placeholder 2"/>
          <p:cNvSpPr>
            <a:spLocks noGrp="1"/>
          </p:cNvSpPr>
          <p:nvPr>
            <p:ph sz="quarter" idx="1"/>
          </p:nvPr>
        </p:nvSpPr>
        <p:spPr/>
        <p:txBody>
          <a:bodyPr>
            <a:normAutofit/>
          </a:bodyPr>
          <a:lstStyle/>
          <a:p>
            <a:pPr lvl="0"/>
            <a:r>
              <a:rPr lang="en-GB" sz="3600" dirty="0" smtClean="0"/>
              <a:t>Health and Hygiene</a:t>
            </a:r>
            <a:endParaRPr lang="en-GB" sz="3200" dirty="0" smtClean="0"/>
          </a:p>
          <a:p>
            <a:pPr lvl="0"/>
            <a:r>
              <a:rPr lang="en-GB" sz="3600" dirty="0" smtClean="0"/>
              <a:t>Travel</a:t>
            </a:r>
            <a:endParaRPr lang="en-GB" sz="3200" dirty="0" smtClean="0"/>
          </a:p>
          <a:p>
            <a:pPr lvl="0"/>
            <a:r>
              <a:rPr lang="en-GB" sz="3600" dirty="0" smtClean="0"/>
              <a:t>Argos and the Argolis</a:t>
            </a:r>
            <a:endParaRPr lang="en-GB" sz="3200" dirty="0" smtClean="0"/>
          </a:p>
          <a:p>
            <a:pPr lvl="0"/>
            <a:r>
              <a:rPr lang="en-GB" sz="3600" dirty="0" smtClean="0"/>
              <a:t>Pottery</a:t>
            </a:r>
            <a:endParaRPr lang="en-GB" sz="3200" dirty="0" smtClean="0"/>
          </a:p>
          <a:p>
            <a:endParaRPr lang="en-GB" sz="3200" dirty="0"/>
          </a:p>
        </p:txBody>
      </p:sp>
    </p:spTree>
    <p:extLst>
      <p:ext uri="{BB962C8B-B14F-4D97-AF65-F5344CB8AC3E}">
        <p14:creationId xmlns:p14="http://schemas.microsoft.com/office/powerpoint/2010/main" xmlns="" val="4034029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Exploring the subject areas</a:t>
            </a:r>
            <a:endParaRPr lang="en-GB" dirty="0"/>
          </a:p>
        </p:txBody>
      </p:sp>
      <p:sp>
        <p:nvSpPr>
          <p:cNvPr id="3" name="Content Placeholder 2"/>
          <p:cNvSpPr>
            <a:spLocks noGrp="1"/>
          </p:cNvSpPr>
          <p:nvPr>
            <p:ph sz="quarter" idx="1"/>
          </p:nvPr>
        </p:nvSpPr>
        <p:spPr/>
        <p:txBody>
          <a:bodyPr/>
          <a:lstStyle/>
          <a:p>
            <a:r>
              <a:rPr lang="en-GB" dirty="0" smtClean="0"/>
              <a:t>You will need to explore the subject areas.</a:t>
            </a:r>
          </a:p>
          <a:p>
            <a:r>
              <a:rPr lang="en-GB" dirty="0" smtClean="0"/>
              <a:t>Now, we will examine how wide these topics are.</a:t>
            </a:r>
          </a:p>
          <a:p>
            <a:r>
              <a:rPr lang="en-GB" dirty="0" smtClean="0"/>
              <a:t>The examples given are not titles but rather areas of possible exploration.</a:t>
            </a:r>
          </a:p>
          <a:p>
            <a:r>
              <a:rPr lang="en-GB" dirty="0" smtClean="0"/>
              <a:t>The examples are not what YOU should work on but rather ideas of how the subject can be manipulated to reflect your interests.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Health and Hygiene</a:t>
            </a:r>
            <a:endParaRPr lang="en-GB" dirty="0"/>
          </a:p>
        </p:txBody>
      </p:sp>
      <p:sp>
        <p:nvSpPr>
          <p:cNvPr id="8" name="Text Placeholder 7"/>
          <p:cNvSpPr>
            <a:spLocks noGrp="1"/>
          </p:cNvSpPr>
          <p:nvPr>
            <p:ph type="body" idx="1"/>
          </p:nvPr>
        </p:nvSpPr>
        <p:spPr/>
        <p:txBody>
          <a:bodyPr/>
          <a:lstStyle/>
          <a:p>
            <a:r>
              <a:rPr lang="en-GB" dirty="0" smtClean="0"/>
              <a:t>General areas</a:t>
            </a:r>
            <a:endParaRPr lang="en-GB" dirty="0"/>
          </a:p>
        </p:txBody>
      </p:sp>
      <p:sp>
        <p:nvSpPr>
          <p:cNvPr id="9" name="Text Placeholder 8"/>
          <p:cNvSpPr>
            <a:spLocks noGrp="1"/>
          </p:cNvSpPr>
          <p:nvPr>
            <p:ph type="body" sz="half" idx="3"/>
          </p:nvPr>
        </p:nvSpPr>
        <p:spPr/>
        <p:txBody>
          <a:bodyPr/>
          <a:lstStyle/>
          <a:p>
            <a:r>
              <a:rPr lang="en-GB" dirty="0" smtClean="0"/>
              <a:t>Some examples</a:t>
            </a:r>
            <a:endParaRPr lang="en-GB" dirty="0"/>
          </a:p>
        </p:txBody>
      </p:sp>
      <p:sp>
        <p:nvSpPr>
          <p:cNvPr id="5" name="Content Placeholder 4"/>
          <p:cNvSpPr>
            <a:spLocks noGrp="1"/>
          </p:cNvSpPr>
          <p:nvPr>
            <p:ph sz="half" idx="2"/>
          </p:nvPr>
        </p:nvSpPr>
        <p:spPr>
          <a:xfrm>
            <a:off x="914400" y="2247900"/>
            <a:ext cx="2721496" cy="3886200"/>
          </a:xfrm>
        </p:spPr>
        <p:txBody>
          <a:bodyPr/>
          <a:lstStyle/>
          <a:p>
            <a:r>
              <a:rPr lang="en-GB" dirty="0" smtClean="0"/>
              <a:t>Medicine </a:t>
            </a:r>
          </a:p>
          <a:p>
            <a:r>
              <a:rPr lang="en-GB" dirty="0" smtClean="0"/>
              <a:t>Baths, sewers, clean water, sanitation in general</a:t>
            </a:r>
          </a:p>
          <a:p>
            <a:r>
              <a:rPr lang="en-GB" dirty="0" smtClean="0"/>
              <a:t>Disease and its effects</a:t>
            </a:r>
          </a:p>
          <a:p>
            <a:r>
              <a:rPr lang="en-GB" dirty="0" smtClean="0"/>
              <a:t>Religion and health/medicine</a:t>
            </a:r>
          </a:p>
          <a:p>
            <a:endParaRPr lang="en-GB" dirty="0" smtClean="0"/>
          </a:p>
          <a:p>
            <a:endParaRPr lang="en-GB" dirty="0"/>
          </a:p>
        </p:txBody>
      </p:sp>
      <p:sp>
        <p:nvSpPr>
          <p:cNvPr id="10" name="Content Placeholder 9"/>
          <p:cNvSpPr>
            <a:spLocks noGrp="1"/>
          </p:cNvSpPr>
          <p:nvPr>
            <p:ph sz="half" idx="4"/>
          </p:nvPr>
        </p:nvSpPr>
        <p:spPr/>
        <p:txBody>
          <a:bodyPr>
            <a:normAutofit fontScale="92500" lnSpcReduction="10000"/>
          </a:bodyPr>
          <a:lstStyle/>
          <a:p>
            <a:r>
              <a:rPr lang="en-GB" dirty="0" smtClean="0"/>
              <a:t>Illness as a literary metaphor</a:t>
            </a:r>
          </a:p>
          <a:p>
            <a:r>
              <a:rPr lang="en-GB" dirty="0" smtClean="0"/>
              <a:t>Hygiene and the Roman soldier</a:t>
            </a:r>
          </a:p>
          <a:p>
            <a:r>
              <a:rPr lang="en-GB" dirty="0" smtClean="0"/>
              <a:t>Spas and their medical uses</a:t>
            </a:r>
          </a:p>
          <a:p>
            <a:r>
              <a:rPr lang="en-GB" dirty="0" smtClean="0"/>
              <a:t>Doctors in literature</a:t>
            </a:r>
          </a:p>
          <a:p>
            <a:r>
              <a:rPr lang="en-GB" dirty="0" smtClean="0"/>
              <a:t>The spread of the cult of </a:t>
            </a:r>
            <a:r>
              <a:rPr lang="en-GB" dirty="0" err="1" smtClean="0"/>
              <a:t>Asklepeios</a:t>
            </a:r>
            <a:endParaRPr lang="en-GB" dirty="0" smtClean="0"/>
          </a:p>
          <a:p>
            <a:r>
              <a:rPr lang="en-GB" dirty="0" smtClean="0"/>
              <a:t>Water features and the Roman town</a:t>
            </a:r>
          </a:p>
          <a:p>
            <a:r>
              <a:rPr lang="en-GB" dirty="0" smtClean="0"/>
              <a:t>The plague at Athens </a:t>
            </a:r>
          </a:p>
          <a:p>
            <a:endParaRPr lang="en-GB" dirty="0"/>
          </a:p>
        </p:txBody>
      </p:sp>
    </p:spTree>
    <p:extLst>
      <p:ext uri="{BB962C8B-B14F-4D97-AF65-F5344CB8AC3E}">
        <p14:creationId xmlns:p14="http://schemas.microsoft.com/office/powerpoint/2010/main" xmlns="" val="2960232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TRAVEL</a:t>
            </a:r>
            <a:endParaRPr lang="en-GB" dirty="0"/>
          </a:p>
        </p:txBody>
      </p:sp>
      <p:sp>
        <p:nvSpPr>
          <p:cNvPr id="4" name="Text Placeholder 3"/>
          <p:cNvSpPr>
            <a:spLocks noGrp="1"/>
          </p:cNvSpPr>
          <p:nvPr>
            <p:ph type="body" idx="1"/>
          </p:nvPr>
        </p:nvSpPr>
        <p:spPr/>
        <p:txBody>
          <a:bodyPr/>
          <a:lstStyle/>
          <a:p>
            <a:r>
              <a:rPr lang="en-GB" dirty="0" smtClean="0"/>
              <a:t>General areas</a:t>
            </a:r>
            <a:endParaRPr lang="en-GB" dirty="0"/>
          </a:p>
        </p:txBody>
      </p:sp>
      <p:sp>
        <p:nvSpPr>
          <p:cNvPr id="8" name="Text Placeholder 7"/>
          <p:cNvSpPr>
            <a:spLocks noGrp="1"/>
          </p:cNvSpPr>
          <p:nvPr>
            <p:ph type="body" sz="half" idx="3"/>
          </p:nvPr>
        </p:nvSpPr>
        <p:spPr>
          <a:xfrm>
            <a:off x="4932040" y="404664"/>
            <a:ext cx="3733800" cy="762000"/>
          </a:xfrm>
        </p:spPr>
        <p:txBody>
          <a:bodyPr/>
          <a:lstStyle/>
          <a:p>
            <a:r>
              <a:rPr lang="en-GB" dirty="0" smtClean="0"/>
              <a:t>Examples</a:t>
            </a:r>
            <a:endParaRPr lang="en-GB" dirty="0"/>
          </a:p>
        </p:txBody>
      </p:sp>
      <p:sp>
        <p:nvSpPr>
          <p:cNvPr id="5" name="Content Placeholder 4"/>
          <p:cNvSpPr>
            <a:spLocks noGrp="1"/>
          </p:cNvSpPr>
          <p:nvPr>
            <p:ph sz="half" idx="2"/>
          </p:nvPr>
        </p:nvSpPr>
        <p:spPr/>
        <p:txBody>
          <a:bodyPr/>
          <a:lstStyle/>
          <a:p>
            <a:r>
              <a:rPr lang="en-GB" dirty="0" smtClean="0"/>
              <a:t>Sea and land travel</a:t>
            </a:r>
          </a:p>
          <a:p>
            <a:r>
              <a:rPr lang="en-GB" dirty="0" smtClean="0"/>
              <a:t>Travel in literature</a:t>
            </a:r>
          </a:p>
          <a:p>
            <a:r>
              <a:rPr lang="en-GB" dirty="0" smtClean="0"/>
              <a:t>Travellers and pilgrims</a:t>
            </a:r>
          </a:p>
          <a:p>
            <a:r>
              <a:rPr lang="en-GB" dirty="0" smtClean="0"/>
              <a:t>Vehicles and roads</a:t>
            </a:r>
          </a:p>
          <a:p>
            <a:r>
              <a:rPr lang="en-GB" dirty="0" smtClean="0"/>
              <a:t>Travel and trade</a:t>
            </a:r>
          </a:p>
          <a:p>
            <a:r>
              <a:rPr lang="en-GB" dirty="0" smtClean="0"/>
              <a:t>Who travels in the ancient world</a:t>
            </a:r>
          </a:p>
          <a:p>
            <a:endParaRPr lang="en-GB" dirty="0" smtClean="0"/>
          </a:p>
        </p:txBody>
      </p:sp>
      <p:sp>
        <p:nvSpPr>
          <p:cNvPr id="9" name="Content Placeholder 8"/>
          <p:cNvSpPr>
            <a:spLocks noGrp="1"/>
          </p:cNvSpPr>
          <p:nvPr>
            <p:ph sz="half" idx="4"/>
          </p:nvPr>
        </p:nvSpPr>
        <p:spPr>
          <a:xfrm>
            <a:off x="4953000" y="1268760"/>
            <a:ext cx="3733800" cy="4865340"/>
          </a:xfrm>
        </p:spPr>
        <p:txBody>
          <a:bodyPr>
            <a:normAutofit fontScale="92500" lnSpcReduction="20000"/>
          </a:bodyPr>
          <a:lstStyle/>
          <a:p>
            <a:r>
              <a:rPr lang="en-GB" dirty="0" smtClean="0"/>
              <a:t>Women travellers in the ancient world</a:t>
            </a:r>
          </a:p>
          <a:p>
            <a:r>
              <a:rPr lang="en-GB" dirty="0" smtClean="0"/>
              <a:t>The importance of land travel in ancient Greece </a:t>
            </a:r>
          </a:p>
          <a:p>
            <a:r>
              <a:rPr lang="en-GB" dirty="0" smtClean="0"/>
              <a:t>The road as a literary turning point</a:t>
            </a:r>
          </a:p>
          <a:p>
            <a:r>
              <a:rPr lang="en-GB" dirty="0" smtClean="0"/>
              <a:t>Roman road networks </a:t>
            </a:r>
          </a:p>
          <a:p>
            <a:r>
              <a:rPr lang="en-GB" dirty="0" smtClean="0"/>
              <a:t>Roman roads and </a:t>
            </a:r>
            <a:r>
              <a:rPr lang="en-GB" dirty="0" err="1" smtClean="0"/>
              <a:t>romanisation</a:t>
            </a:r>
            <a:endParaRPr lang="en-GB" dirty="0" smtClean="0"/>
          </a:p>
          <a:p>
            <a:r>
              <a:rPr lang="en-GB" dirty="0" smtClean="0"/>
              <a:t>Travellers as spies</a:t>
            </a:r>
          </a:p>
          <a:p>
            <a:r>
              <a:rPr lang="en-GB" dirty="0" smtClean="0"/>
              <a:t>Climate and travel on sea</a:t>
            </a:r>
          </a:p>
          <a:p>
            <a:r>
              <a:rPr lang="en-GB" dirty="0" err="1" smtClean="0"/>
              <a:t>Exotism</a:t>
            </a:r>
            <a:r>
              <a:rPr lang="en-GB" dirty="0" smtClean="0"/>
              <a:t> and the literary imagination</a:t>
            </a:r>
          </a:p>
          <a:p>
            <a:r>
              <a:rPr lang="en-GB" dirty="0" smtClean="0"/>
              <a:t>Army supplies</a:t>
            </a:r>
          </a:p>
          <a:p>
            <a:endParaRPr lang="en-GB" dirty="0" smtClean="0"/>
          </a:p>
          <a:p>
            <a:endParaRPr lang="en-GB" dirty="0"/>
          </a:p>
        </p:txBody>
      </p:sp>
    </p:spTree>
    <p:extLst>
      <p:ext uri="{BB962C8B-B14F-4D97-AF65-F5344CB8AC3E}">
        <p14:creationId xmlns:p14="http://schemas.microsoft.com/office/powerpoint/2010/main" xmlns="" val="2960232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3801616" cy="1143000"/>
          </a:xfrm>
        </p:spPr>
        <p:txBody>
          <a:bodyPr>
            <a:normAutofit fontScale="90000"/>
          </a:bodyPr>
          <a:lstStyle/>
          <a:p>
            <a:r>
              <a:rPr lang="en-GB" dirty="0" smtClean="0"/>
              <a:t>Argos and the Argolis</a:t>
            </a:r>
            <a:endParaRPr lang="en-GB" dirty="0"/>
          </a:p>
        </p:txBody>
      </p:sp>
      <p:sp>
        <p:nvSpPr>
          <p:cNvPr id="4" name="Text Placeholder 3"/>
          <p:cNvSpPr>
            <a:spLocks noGrp="1"/>
          </p:cNvSpPr>
          <p:nvPr>
            <p:ph type="body" idx="1"/>
          </p:nvPr>
        </p:nvSpPr>
        <p:spPr/>
        <p:txBody>
          <a:bodyPr/>
          <a:lstStyle/>
          <a:p>
            <a:r>
              <a:rPr lang="en-GB" dirty="0" smtClean="0"/>
              <a:t>General areas</a:t>
            </a:r>
            <a:endParaRPr lang="en-GB" dirty="0"/>
          </a:p>
        </p:txBody>
      </p:sp>
      <p:sp>
        <p:nvSpPr>
          <p:cNvPr id="6" name="Text Placeholder 5"/>
          <p:cNvSpPr>
            <a:spLocks noGrp="1"/>
          </p:cNvSpPr>
          <p:nvPr>
            <p:ph type="body" sz="half" idx="3"/>
          </p:nvPr>
        </p:nvSpPr>
        <p:spPr>
          <a:xfrm>
            <a:off x="4860032" y="260648"/>
            <a:ext cx="3733800" cy="762000"/>
          </a:xfrm>
        </p:spPr>
        <p:txBody>
          <a:bodyPr/>
          <a:lstStyle/>
          <a:p>
            <a:r>
              <a:rPr lang="en-GB" dirty="0" smtClean="0"/>
              <a:t>Examples</a:t>
            </a:r>
            <a:endParaRPr lang="en-GB" dirty="0"/>
          </a:p>
        </p:txBody>
      </p:sp>
      <p:sp>
        <p:nvSpPr>
          <p:cNvPr id="5" name="Content Placeholder 4"/>
          <p:cNvSpPr>
            <a:spLocks noGrp="1"/>
          </p:cNvSpPr>
          <p:nvPr>
            <p:ph sz="half" idx="2"/>
          </p:nvPr>
        </p:nvSpPr>
        <p:spPr/>
        <p:txBody>
          <a:bodyPr/>
          <a:lstStyle/>
          <a:p>
            <a:r>
              <a:rPr lang="en-GB" dirty="0" smtClean="0"/>
              <a:t>Archaeology</a:t>
            </a:r>
          </a:p>
          <a:p>
            <a:r>
              <a:rPr lang="en-GB" dirty="0" smtClean="0"/>
              <a:t>Epigraphy</a:t>
            </a:r>
          </a:p>
          <a:p>
            <a:r>
              <a:rPr lang="en-GB" dirty="0" smtClean="0"/>
              <a:t>History of Argos</a:t>
            </a:r>
          </a:p>
          <a:p>
            <a:r>
              <a:rPr lang="en-GB" dirty="0" smtClean="0"/>
              <a:t>Argos in literature</a:t>
            </a:r>
          </a:p>
          <a:p>
            <a:r>
              <a:rPr lang="en-GB" dirty="0" err="1" smtClean="0"/>
              <a:t>Argolid</a:t>
            </a:r>
            <a:r>
              <a:rPr lang="en-GB" dirty="0" smtClean="0"/>
              <a:t> mythology</a:t>
            </a:r>
            <a:endParaRPr lang="en-GB" dirty="0"/>
          </a:p>
        </p:txBody>
      </p:sp>
      <p:sp>
        <p:nvSpPr>
          <p:cNvPr id="7" name="Content Placeholder 6"/>
          <p:cNvSpPr>
            <a:spLocks noGrp="1"/>
          </p:cNvSpPr>
          <p:nvPr>
            <p:ph sz="half" idx="4"/>
          </p:nvPr>
        </p:nvSpPr>
        <p:spPr>
          <a:xfrm>
            <a:off x="4953000" y="1052736"/>
            <a:ext cx="3733800" cy="5081364"/>
          </a:xfrm>
        </p:spPr>
        <p:txBody>
          <a:bodyPr>
            <a:normAutofit lnSpcReduction="10000"/>
          </a:bodyPr>
          <a:lstStyle/>
          <a:p>
            <a:r>
              <a:rPr lang="en-GB" dirty="0" smtClean="0"/>
              <a:t>The Roman baths at Argos</a:t>
            </a:r>
          </a:p>
          <a:p>
            <a:r>
              <a:rPr lang="en-GB" dirty="0" smtClean="0"/>
              <a:t>Argos vs. Sparta </a:t>
            </a:r>
          </a:p>
          <a:p>
            <a:r>
              <a:rPr lang="en-GB" dirty="0" smtClean="0"/>
              <a:t>Bronze age remains and </a:t>
            </a:r>
            <a:r>
              <a:rPr lang="en-GB" dirty="0" err="1" smtClean="0"/>
              <a:t>Argolid</a:t>
            </a:r>
            <a:r>
              <a:rPr lang="en-GB" dirty="0" smtClean="0"/>
              <a:t> mythology</a:t>
            </a:r>
          </a:p>
          <a:p>
            <a:r>
              <a:rPr lang="en-GB" dirty="0" smtClean="0"/>
              <a:t>Creating Argos in literature</a:t>
            </a:r>
          </a:p>
          <a:p>
            <a:r>
              <a:rPr lang="en-GB" dirty="0" smtClean="0"/>
              <a:t>Hellenistic Argos</a:t>
            </a:r>
          </a:p>
          <a:p>
            <a:r>
              <a:rPr lang="en-GB" dirty="0" smtClean="0"/>
              <a:t>Argos vs. Mycenae in reality and literature</a:t>
            </a:r>
          </a:p>
          <a:p>
            <a:r>
              <a:rPr lang="en-GB" dirty="0" smtClean="0"/>
              <a:t>Agrarian economy in the </a:t>
            </a:r>
            <a:r>
              <a:rPr lang="en-GB" dirty="0" err="1" smtClean="0"/>
              <a:t>Argolid</a:t>
            </a:r>
            <a:endParaRPr lang="en-GB" dirty="0" smtClean="0"/>
          </a:p>
          <a:p>
            <a:r>
              <a:rPr lang="en-GB" dirty="0" smtClean="0"/>
              <a:t>Ancient remains in modern Argos and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POTTERY</a:t>
            </a:r>
            <a:endParaRPr lang="en-GB" dirty="0"/>
          </a:p>
        </p:txBody>
      </p:sp>
      <p:sp>
        <p:nvSpPr>
          <p:cNvPr id="4" name="Text Placeholder 3"/>
          <p:cNvSpPr>
            <a:spLocks noGrp="1"/>
          </p:cNvSpPr>
          <p:nvPr>
            <p:ph type="body" idx="1"/>
          </p:nvPr>
        </p:nvSpPr>
        <p:spPr/>
        <p:txBody>
          <a:bodyPr/>
          <a:lstStyle/>
          <a:p>
            <a:r>
              <a:rPr lang="en-GB" dirty="0" smtClean="0"/>
              <a:t>General Areas</a:t>
            </a:r>
            <a:endParaRPr lang="en-GB" dirty="0"/>
          </a:p>
        </p:txBody>
      </p:sp>
      <p:sp>
        <p:nvSpPr>
          <p:cNvPr id="6" name="Text Placeholder 5"/>
          <p:cNvSpPr>
            <a:spLocks noGrp="1"/>
          </p:cNvSpPr>
          <p:nvPr>
            <p:ph type="body" sz="half" idx="3"/>
          </p:nvPr>
        </p:nvSpPr>
        <p:spPr>
          <a:xfrm>
            <a:off x="4860032" y="260648"/>
            <a:ext cx="3733800" cy="762000"/>
          </a:xfrm>
        </p:spPr>
        <p:txBody>
          <a:bodyPr/>
          <a:lstStyle/>
          <a:p>
            <a:r>
              <a:rPr lang="en-GB" dirty="0" smtClean="0"/>
              <a:t>Some examples</a:t>
            </a:r>
            <a:endParaRPr lang="en-GB" dirty="0"/>
          </a:p>
        </p:txBody>
      </p:sp>
      <p:sp>
        <p:nvSpPr>
          <p:cNvPr id="5" name="Content Placeholder 4"/>
          <p:cNvSpPr>
            <a:spLocks noGrp="1"/>
          </p:cNvSpPr>
          <p:nvPr>
            <p:ph sz="half" idx="2"/>
          </p:nvPr>
        </p:nvSpPr>
        <p:spPr/>
        <p:txBody>
          <a:bodyPr/>
          <a:lstStyle/>
          <a:p>
            <a:r>
              <a:rPr lang="en-GB" dirty="0" smtClean="0"/>
              <a:t>Types and uses of pots</a:t>
            </a:r>
          </a:p>
          <a:p>
            <a:r>
              <a:rPr lang="en-GB" dirty="0" smtClean="0"/>
              <a:t>Vase-painting</a:t>
            </a:r>
          </a:p>
          <a:p>
            <a:r>
              <a:rPr lang="en-GB" dirty="0" smtClean="0"/>
              <a:t>Pottery and archaeology</a:t>
            </a:r>
          </a:p>
          <a:p>
            <a:r>
              <a:rPr lang="en-GB" dirty="0" smtClean="0"/>
              <a:t>Pottery and trade</a:t>
            </a:r>
          </a:p>
          <a:p>
            <a:r>
              <a:rPr lang="en-GB" dirty="0" smtClean="0"/>
              <a:t>Reception from pottery</a:t>
            </a:r>
          </a:p>
          <a:p>
            <a:endParaRPr lang="en-GB" dirty="0" smtClean="0"/>
          </a:p>
        </p:txBody>
      </p:sp>
      <p:sp>
        <p:nvSpPr>
          <p:cNvPr id="7" name="Content Placeholder 6"/>
          <p:cNvSpPr>
            <a:spLocks noGrp="1"/>
          </p:cNvSpPr>
          <p:nvPr>
            <p:ph sz="half" idx="4"/>
          </p:nvPr>
        </p:nvSpPr>
        <p:spPr>
          <a:xfrm>
            <a:off x="4953000" y="1124744"/>
            <a:ext cx="3733800" cy="5009356"/>
          </a:xfrm>
        </p:spPr>
        <p:txBody>
          <a:bodyPr>
            <a:normAutofit lnSpcReduction="10000"/>
          </a:bodyPr>
          <a:lstStyle/>
          <a:p>
            <a:r>
              <a:rPr lang="en-GB" dirty="0" smtClean="0"/>
              <a:t>Unpainted pottery and the </a:t>
            </a:r>
            <a:r>
              <a:rPr lang="en-GB" dirty="0" err="1" smtClean="0"/>
              <a:t>oikos</a:t>
            </a:r>
            <a:endParaRPr lang="en-GB" dirty="0" smtClean="0"/>
          </a:p>
          <a:p>
            <a:r>
              <a:rPr lang="en-GB" dirty="0" smtClean="0"/>
              <a:t>The wine trade in archaic Greece</a:t>
            </a:r>
          </a:p>
          <a:p>
            <a:r>
              <a:rPr lang="en-GB" dirty="0" smtClean="0"/>
              <a:t>Gendered vase-painting </a:t>
            </a:r>
          </a:p>
          <a:p>
            <a:r>
              <a:rPr lang="en-GB" dirty="0" smtClean="0"/>
              <a:t>Portrayals of Etruscan deities in archaic attic pottery</a:t>
            </a:r>
          </a:p>
          <a:p>
            <a:r>
              <a:rPr lang="en-GB" dirty="0" smtClean="0"/>
              <a:t>Artistic connections between vase-painting and sculpture</a:t>
            </a:r>
          </a:p>
          <a:p>
            <a:r>
              <a:rPr lang="en-GB" dirty="0" smtClean="0"/>
              <a:t>The terra </a:t>
            </a:r>
            <a:r>
              <a:rPr lang="en-GB" dirty="0" err="1" smtClean="0"/>
              <a:t>sigilata</a:t>
            </a:r>
            <a:r>
              <a:rPr lang="en-GB" dirty="0" smtClean="0"/>
              <a:t> industry</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REMEMBER</a:t>
            </a:r>
            <a:endParaRPr lang="en-GB" dirty="0"/>
          </a:p>
        </p:txBody>
      </p:sp>
      <p:sp>
        <p:nvSpPr>
          <p:cNvPr id="8" name="Content Placeholder 7"/>
          <p:cNvSpPr>
            <a:spLocks noGrp="1"/>
          </p:cNvSpPr>
          <p:nvPr>
            <p:ph sz="quarter" idx="1"/>
          </p:nvPr>
        </p:nvSpPr>
        <p:spPr/>
        <p:txBody>
          <a:bodyPr/>
          <a:lstStyle/>
          <a:p>
            <a:r>
              <a:rPr lang="en-GB" dirty="0" smtClean="0"/>
              <a:t>You will need to have a working title by this FRIDAY.</a:t>
            </a:r>
          </a:p>
          <a:p>
            <a:r>
              <a:rPr lang="en-GB" dirty="0" smtClean="0"/>
              <a:t>It is essential that you work through this week thinking and READING about </a:t>
            </a:r>
            <a:r>
              <a:rPr lang="en-GB" smtClean="0"/>
              <a:t>your chosen topic.</a:t>
            </a:r>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400</TotalTime>
  <Words>796</Words>
  <Application>Microsoft Office PowerPoint</Application>
  <PresentationFormat>On-screen Show (4:3)</PresentationFormat>
  <Paragraphs>139</Paragraphs>
  <Slides>21</Slides>
  <Notes>20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Equity</vt:lpstr>
      <vt:lpstr>CLCL5001 Classics Project</vt:lpstr>
      <vt:lpstr>Module Syllabus</vt:lpstr>
      <vt:lpstr>Module Purpose</vt:lpstr>
      <vt:lpstr>How the module will work</vt:lpstr>
      <vt:lpstr>Assessment</vt:lpstr>
      <vt:lpstr>Course Work:  </vt:lpstr>
      <vt:lpstr>Some general issues</vt:lpstr>
      <vt:lpstr>In case of problems…. </vt:lpstr>
      <vt:lpstr>Course Materials and Moodle </vt:lpstr>
      <vt:lpstr>MARKING CRITERIA</vt:lpstr>
      <vt:lpstr>Reading and Preparation</vt:lpstr>
      <vt:lpstr>Reading and Preparation</vt:lpstr>
      <vt:lpstr>Preparation for next workshop</vt:lpstr>
      <vt:lpstr>Preparation</vt:lpstr>
      <vt:lpstr>The Subject Areas – What They Can Be</vt:lpstr>
      <vt:lpstr>Exploring the subject areas</vt:lpstr>
      <vt:lpstr>Health and Hygiene</vt:lpstr>
      <vt:lpstr>TRAVEL</vt:lpstr>
      <vt:lpstr>Argos and the Argolis</vt:lpstr>
      <vt:lpstr>POTTERY</vt:lpstr>
      <vt:lpstr>REMEMBER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124</cp:revision>
  <dcterms:created xsi:type="dcterms:W3CDTF">2010-12-26T08:27:55Z</dcterms:created>
  <dcterms:modified xsi:type="dcterms:W3CDTF">2013-01-28T12:08:03Z</dcterms:modified>
</cp:coreProperties>
</file>