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315" r:id="rId3"/>
    <p:sldId id="312" r:id="rId4"/>
    <p:sldId id="333" r:id="rId5"/>
    <p:sldId id="335" r:id="rId6"/>
    <p:sldId id="334" r:id="rId7"/>
    <p:sldId id="341" r:id="rId8"/>
    <p:sldId id="336" r:id="rId9"/>
    <p:sldId id="342" r:id="rId10"/>
    <p:sldId id="337" r:id="rId11"/>
    <p:sldId id="338" r:id="rId12"/>
    <p:sldId id="339" r:id="rId13"/>
    <p:sldId id="340" r:id="rId14"/>
    <p:sldId id="331" r:id="rId15"/>
    <p:sldId id="330" r:id="rId16"/>
    <p:sldId id="33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81671"/>
  </p:normalViewPr>
  <p:slideViewPr>
    <p:cSldViewPr snapToGrid="0" snapToObjects="1">
      <p:cViewPr varScale="1">
        <p:scale>
          <a:sx n="86" d="100"/>
          <a:sy n="86" d="100"/>
        </p:scale>
        <p:origin x="927"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4/29/2020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 </a:t>
            </a:r>
            <a:r>
              <a:rPr lang="en-GB" dirty="0" err="1" smtClean="0"/>
              <a:t>lawlyfr</a:t>
            </a:r>
            <a:r>
              <a:rPr lang="en-GB" dirty="0" smtClean="0"/>
              <a:t> y </a:t>
            </a:r>
            <a:r>
              <a:rPr lang="en-GB" dirty="0" err="1" smtClean="0"/>
              <a:t>modiwl</a:t>
            </a:r>
            <a:r>
              <a:rPr lang="en-GB" dirty="0" smtClean="0"/>
              <a:t>.</a:t>
            </a:r>
          </a:p>
          <a:p>
            <a:r>
              <a:rPr lang="en-GB" dirty="0" smtClean="0"/>
              <a:t>From the </a:t>
            </a:r>
            <a:r>
              <a:rPr lang="en-GB" dirty="0" err="1" smtClean="0"/>
              <a:t>modiwl</a:t>
            </a:r>
            <a:r>
              <a:rPr lang="en-GB" dirty="0" smtClean="0"/>
              <a:t> handbook.</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4067466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Cofiwch</a:t>
            </a:r>
            <a:r>
              <a:rPr lang="en-GB" dirty="0" smtClean="0"/>
              <a:t> – un </a:t>
            </a:r>
            <a:r>
              <a:rPr lang="en-GB" dirty="0" err="1" smtClean="0"/>
              <a:t>enghraifft</a:t>
            </a:r>
            <a:r>
              <a:rPr lang="en-GB" dirty="0" smtClean="0"/>
              <a:t> </a:t>
            </a:r>
            <a:r>
              <a:rPr lang="en-GB" dirty="0" err="1" smtClean="0"/>
              <a:t>sydd</a:t>
            </a:r>
            <a:r>
              <a:rPr lang="en-GB" baseline="0" dirty="0" smtClean="0"/>
              <a:t> </a:t>
            </a:r>
            <a:r>
              <a:rPr lang="en-GB" baseline="0" dirty="0" err="1" smtClean="0"/>
              <a:t>yn</a:t>
            </a:r>
            <a:r>
              <a:rPr lang="en-GB" baseline="0" dirty="0" smtClean="0"/>
              <a:t> </a:t>
            </a:r>
            <a:r>
              <a:rPr lang="en-GB" baseline="0" dirty="0" err="1" smtClean="0"/>
              <a:t>derbyn</a:t>
            </a:r>
            <a:r>
              <a:rPr lang="en-GB" baseline="0" dirty="0" smtClean="0"/>
              <a:t> </a:t>
            </a:r>
            <a:r>
              <a:rPr lang="en-GB" baseline="0" dirty="0" err="1" smtClean="0"/>
              <a:t>sylw</a:t>
            </a:r>
            <a:r>
              <a:rPr lang="en-GB" baseline="0" dirty="0" smtClean="0"/>
              <a:t> </a:t>
            </a:r>
            <a:r>
              <a:rPr lang="en-GB" baseline="0" dirty="0" err="1" smtClean="0"/>
              <a:t>yn</a:t>
            </a:r>
            <a:r>
              <a:rPr lang="en-GB" baseline="0" dirty="0" smtClean="0"/>
              <a:t> y </a:t>
            </a:r>
            <a:r>
              <a:rPr lang="en-GB" baseline="0" dirty="0" err="1" smtClean="0"/>
              <a:t>sesiynau</a:t>
            </a:r>
            <a:r>
              <a:rPr lang="en-GB" baseline="0" dirty="0" smtClean="0"/>
              <a:t> </a:t>
            </a:r>
            <a:r>
              <a:rPr lang="en-GB" baseline="0" dirty="0" err="1" smtClean="0"/>
              <a:t>hyn</a:t>
            </a:r>
            <a:r>
              <a:rPr lang="en-GB" baseline="0" dirty="0" smtClean="0"/>
              <a:t>. Mae </a:t>
            </a:r>
            <a:r>
              <a:rPr lang="en-GB" baseline="0" dirty="0" err="1" smtClean="0"/>
              <a:t>yna</a:t>
            </a:r>
            <a:r>
              <a:rPr lang="en-GB" baseline="0" dirty="0" smtClean="0"/>
              <a:t> </a:t>
            </a:r>
            <a:r>
              <a:rPr lang="en-GB" baseline="0" dirty="0" err="1" smtClean="0"/>
              <a:t>lwythi</a:t>
            </a:r>
            <a:r>
              <a:rPr lang="en-GB" baseline="0" dirty="0" smtClean="0"/>
              <a:t> o </a:t>
            </a:r>
            <a:r>
              <a:rPr lang="en-GB" baseline="0" dirty="0" err="1" smtClean="0"/>
              <a:t>brosiectau</a:t>
            </a:r>
            <a:r>
              <a:rPr lang="en-GB" baseline="0" dirty="0" smtClean="0"/>
              <a:t> </a:t>
            </a:r>
            <a:r>
              <a:rPr lang="en-GB" baseline="0" dirty="0" err="1" smtClean="0"/>
              <a:t>ysgol-cymuned</a:t>
            </a:r>
            <a:r>
              <a:rPr lang="en-GB" baseline="0" dirty="0" smtClean="0"/>
              <a:t> </a:t>
            </a:r>
            <a:r>
              <a:rPr lang="en-GB" baseline="0" dirty="0" err="1" smtClean="0"/>
              <a:t>I’w</a:t>
            </a:r>
            <a:r>
              <a:rPr lang="en-GB" baseline="0" dirty="0" smtClean="0"/>
              <a:t> </a:t>
            </a:r>
            <a:r>
              <a:rPr lang="en-GB" baseline="0" dirty="0" err="1" smtClean="0"/>
              <a:t>gweld</a:t>
            </a:r>
            <a:r>
              <a:rPr lang="en-GB" baseline="0" dirty="0" smtClean="0"/>
              <a:t> </a:t>
            </a:r>
            <a:r>
              <a:rPr lang="en-GB" baseline="0" dirty="0" err="1" smtClean="0"/>
              <a:t>ar-lein</a:t>
            </a:r>
            <a:r>
              <a:rPr lang="en-GB" baseline="0" dirty="0" smtClean="0"/>
              <a:t>, </a:t>
            </a:r>
            <a:r>
              <a:rPr lang="en-GB" baseline="0" dirty="0" err="1" smtClean="0"/>
              <a:t>e.e</a:t>
            </a:r>
            <a:r>
              <a:rPr lang="en-GB" baseline="0" dirty="0" smtClean="0"/>
              <a:t>. </a:t>
            </a:r>
            <a:r>
              <a:rPr lang="en-GB" baseline="0" dirty="0" err="1" smtClean="0"/>
              <a:t>gwefan</a:t>
            </a:r>
            <a:r>
              <a:rPr lang="en-GB" baseline="0" dirty="0" smtClean="0"/>
              <a:t> </a:t>
            </a:r>
            <a:r>
              <a:rPr lang="en-GB" baseline="0" dirty="0" err="1" smtClean="0"/>
              <a:t>Estyn</a:t>
            </a:r>
            <a:r>
              <a:rPr lang="en-GB" baseline="0" dirty="0" smtClean="0"/>
              <a:t>.</a:t>
            </a:r>
          </a:p>
          <a:p>
            <a:endParaRPr lang="en-GB" baseline="0" dirty="0" smtClean="0"/>
          </a:p>
          <a:p>
            <a:r>
              <a:rPr lang="en-GB" baseline="0" dirty="0" smtClean="0"/>
              <a:t>Remember – only one example is being looked at in these sessions. There is a wealth of school-community projects online, e.g. </a:t>
            </a:r>
            <a:r>
              <a:rPr lang="en-GB" baseline="0" dirty="0" err="1" smtClean="0"/>
              <a:t>Estyn</a:t>
            </a:r>
            <a:r>
              <a:rPr lang="en-GB" baseline="0" dirty="0" smtClean="0"/>
              <a:t> website.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057076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Mae’r</a:t>
            </a:r>
            <a:r>
              <a:rPr lang="en-GB" dirty="0" smtClean="0"/>
              <a:t> </a:t>
            </a:r>
            <a:r>
              <a:rPr lang="en-GB" dirty="0" err="1" smtClean="0"/>
              <a:t>sesiynau</a:t>
            </a:r>
            <a:r>
              <a:rPr lang="en-GB" dirty="0" smtClean="0"/>
              <a:t> </a:t>
            </a:r>
            <a:r>
              <a:rPr lang="en-GB" dirty="0" err="1" smtClean="0"/>
              <a:t>hyn</a:t>
            </a:r>
            <a:r>
              <a:rPr lang="en-GB" dirty="0" smtClean="0"/>
              <a:t> </a:t>
            </a:r>
            <a:r>
              <a:rPr lang="en-GB" dirty="0" err="1" smtClean="0"/>
              <a:t>yn</a:t>
            </a:r>
            <a:r>
              <a:rPr lang="en-GB" dirty="0" smtClean="0"/>
              <a:t> </a:t>
            </a:r>
            <a:r>
              <a:rPr lang="en-GB" dirty="0" err="1" smtClean="0"/>
              <a:t>esbonio’r</a:t>
            </a:r>
            <a:r>
              <a:rPr lang="en-GB" dirty="0" smtClean="0"/>
              <a:t> </a:t>
            </a:r>
            <a:r>
              <a:rPr lang="en-GB" dirty="0" err="1" smtClean="0"/>
              <a:t>prosesau</a:t>
            </a:r>
            <a:r>
              <a:rPr lang="en-GB" dirty="0" smtClean="0"/>
              <a:t> </a:t>
            </a:r>
            <a:r>
              <a:rPr lang="en-GB" dirty="0" err="1" smtClean="0"/>
              <a:t>dilynodd</a:t>
            </a:r>
            <a:r>
              <a:rPr lang="en-GB" dirty="0" smtClean="0"/>
              <a:t> </a:t>
            </a:r>
            <a:r>
              <a:rPr lang="en-GB" dirty="0" err="1" smtClean="0"/>
              <a:t>Ysgol</a:t>
            </a:r>
            <a:r>
              <a:rPr lang="en-GB" dirty="0" smtClean="0"/>
              <a:t> </a:t>
            </a:r>
            <a:r>
              <a:rPr lang="en-GB" dirty="0" err="1" smtClean="0"/>
              <a:t>Gynradd</a:t>
            </a:r>
            <a:r>
              <a:rPr lang="en-GB" dirty="0" smtClean="0"/>
              <a:t> </a:t>
            </a:r>
            <a:r>
              <a:rPr lang="en-GB" dirty="0" err="1" smtClean="0"/>
              <a:t>Pontarddulais</a:t>
            </a:r>
            <a:r>
              <a:rPr lang="en-GB" dirty="0" smtClean="0"/>
              <a:t> </a:t>
            </a:r>
            <a:r>
              <a:rPr lang="en-GB" dirty="0" err="1" smtClean="0"/>
              <a:t>fel</a:t>
            </a:r>
            <a:r>
              <a:rPr lang="en-GB" baseline="0" dirty="0" smtClean="0"/>
              <a:t> </a:t>
            </a:r>
            <a:r>
              <a:rPr lang="en-GB" baseline="0" dirty="0" err="1" smtClean="0"/>
              <a:t>eich</a:t>
            </a:r>
            <a:r>
              <a:rPr lang="en-GB" baseline="0" dirty="0" smtClean="0"/>
              <a:t> bod </a:t>
            </a:r>
            <a:r>
              <a:rPr lang="en-GB" baseline="0" dirty="0" err="1" smtClean="0"/>
              <a:t>chi’n</a:t>
            </a:r>
            <a:r>
              <a:rPr lang="en-GB" baseline="0" dirty="0" smtClean="0"/>
              <a:t> </a:t>
            </a:r>
            <a:r>
              <a:rPr lang="en-GB" baseline="0" dirty="0" err="1" smtClean="0"/>
              <a:t>gallu</a:t>
            </a:r>
            <a:r>
              <a:rPr lang="en-GB" baseline="0" dirty="0" smtClean="0"/>
              <a:t> </a:t>
            </a:r>
            <a:r>
              <a:rPr lang="en-GB" baseline="0" dirty="0" err="1" smtClean="0"/>
              <a:t>gweld</a:t>
            </a:r>
            <a:r>
              <a:rPr lang="en-GB" baseline="0" dirty="0" smtClean="0"/>
              <a:t> </a:t>
            </a:r>
            <a:r>
              <a:rPr lang="en-GB" baseline="0" dirty="0" err="1" smtClean="0"/>
              <a:t>sut</a:t>
            </a:r>
            <a:r>
              <a:rPr lang="en-GB" baseline="0" dirty="0" smtClean="0"/>
              <a:t> </a:t>
            </a:r>
            <a:r>
              <a:rPr lang="en-GB" baseline="0" dirty="0" err="1" smtClean="0"/>
              <a:t>aethon</a:t>
            </a:r>
            <a:r>
              <a:rPr lang="en-GB" baseline="0" dirty="0" smtClean="0"/>
              <a:t> </a:t>
            </a:r>
            <a:r>
              <a:rPr lang="en-GB" baseline="0" dirty="0" err="1" smtClean="0"/>
              <a:t>nhw</a:t>
            </a:r>
            <a:r>
              <a:rPr lang="en-GB" baseline="0" dirty="0" smtClean="0"/>
              <a:t> </a:t>
            </a:r>
            <a:r>
              <a:rPr lang="en-GB" baseline="0" dirty="0" err="1" smtClean="0"/>
              <a:t>ati</a:t>
            </a:r>
            <a:r>
              <a:rPr lang="en-GB" baseline="0" dirty="0" smtClean="0"/>
              <a:t> </a:t>
            </a:r>
            <a:r>
              <a:rPr lang="en-GB" baseline="0" dirty="0" err="1" smtClean="0"/>
              <a:t>i</a:t>
            </a:r>
            <a:r>
              <a:rPr lang="en-GB" baseline="0" dirty="0" smtClean="0"/>
              <a:t> </a:t>
            </a:r>
            <a:r>
              <a:rPr lang="en-GB" baseline="0" dirty="0" err="1" smtClean="0"/>
              <a:t>gynllunio’u</a:t>
            </a:r>
            <a:r>
              <a:rPr lang="en-GB" baseline="0" dirty="0" smtClean="0"/>
              <a:t> </a:t>
            </a:r>
            <a:r>
              <a:rPr lang="en-GB" baseline="0" dirty="0" err="1" smtClean="0"/>
              <a:t>prosiect</a:t>
            </a:r>
            <a:r>
              <a:rPr lang="en-GB" baseline="0" dirty="0" smtClean="0"/>
              <a:t>. Mae </a:t>
            </a:r>
            <a:r>
              <a:rPr lang="en-GB" baseline="0" dirty="0" err="1" smtClean="0"/>
              <a:t>hwn</a:t>
            </a:r>
            <a:r>
              <a:rPr lang="en-GB" baseline="0" dirty="0" smtClean="0"/>
              <a:t> </a:t>
            </a:r>
            <a:r>
              <a:rPr lang="en-GB" baseline="0" dirty="0" err="1" smtClean="0"/>
              <a:t>yn</a:t>
            </a:r>
            <a:r>
              <a:rPr lang="en-GB" baseline="0" dirty="0" smtClean="0"/>
              <a:t> </a:t>
            </a:r>
            <a:r>
              <a:rPr lang="en-GB" baseline="0" dirty="0" err="1" smtClean="0"/>
              <a:t>modelu</a:t>
            </a:r>
            <a:r>
              <a:rPr lang="en-GB" baseline="0" dirty="0" smtClean="0"/>
              <a:t> y math o </a:t>
            </a:r>
            <a:r>
              <a:rPr lang="en-GB" baseline="0" dirty="0" err="1" smtClean="0"/>
              <a:t>bethau</a:t>
            </a:r>
            <a:r>
              <a:rPr lang="en-GB" baseline="0" dirty="0" smtClean="0"/>
              <a:t> </a:t>
            </a:r>
            <a:r>
              <a:rPr lang="en-GB" baseline="0" dirty="0" err="1" smtClean="0"/>
              <a:t>sydd</a:t>
            </a:r>
            <a:r>
              <a:rPr lang="en-GB" baseline="0" dirty="0" smtClean="0"/>
              <a:t> </a:t>
            </a:r>
            <a:r>
              <a:rPr lang="en-GB" baseline="0" dirty="0" err="1" smtClean="0"/>
              <a:t>angen</a:t>
            </a:r>
            <a:r>
              <a:rPr lang="en-GB" baseline="0" dirty="0" smtClean="0"/>
              <a:t> </a:t>
            </a:r>
            <a:r>
              <a:rPr lang="en-GB" baseline="0" dirty="0" err="1" smtClean="0"/>
              <a:t>i</a:t>
            </a:r>
            <a:r>
              <a:rPr lang="en-GB" baseline="0" dirty="0" smtClean="0"/>
              <a:t> chi </a:t>
            </a:r>
            <a:r>
              <a:rPr lang="en-GB" baseline="0" dirty="0" err="1" smtClean="0"/>
              <a:t>eu</a:t>
            </a:r>
            <a:r>
              <a:rPr lang="en-GB" baseline="0" dirty="0" smtClean="0"/>
              <a:t> </a:t>
            </a:r>
            <a:r>
              <a:rPr lang="en-GB" baseline="0" dirty="0" err="1" smtClean="0"/>
              <a:t>hystyried</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eich</a:t>
            </a:r>
            <a:r>
              <a:rPr lang="en-GB" baseline="0" dirty="0" smtClean="0"/>
              <a:t> </a:t>
            </a:r>
            <a:r>
              <a:rPr lang="en-GB" baseline="0" dirty="0" err="1" smtClean="0"/>
              <a:t>cynnig</a:t>
            </a:r>
            <a:r>
              <a:rPr lang="en-GB" baseline="0" dirty="0" smtClean="0"/>
              <a:t> </a:t>
            </a:r>
            <a:r>
              <a:rPr lang="en-GB" baseline="0" dirty="0" err="1" smtClean="0"/>
              <a:t>prosiect</a:t>
            </a:r>
            <a:r>
              <a:rPr lang="en-GB" baseline="0" dirty="0" smtClean="0"/>
              <a:t> chi. </a:t>
            </a:r>
            <a:r>
              <a:rPr lang="en-GB" baseline="0" dirty="0" err="1" smtClean="0"/>
              <a:t>Unwaith</a:t>
            </a:r>
            <a:r>
              <a:rPr lang="en-GB" baseline="0" dirty="0" smtClean="0"/>
              <a:t> </a:t>
            </a:r>
            <a:r>
              <a:rPr lang="en-GB" baseline="0" dirty="0" err="1" smtClean="0"/>
              <a:t>eto</a:t>
            </a:r>
            <a:r>
              <a:rPr lang="en-GB" baseline="0" dirty="0" smtClean="0"/>
              <a:t>, </a:t>
            </a:r>
            <a:r>
              <a:rPr lang="en-GB" baseline="0" dirty="0" err="1" smtClean="0"/>
              <a:t>cofiwch</a:t>
            </a:r>
            <a:r>
              <a:rPr lang="en-GB" baseline="0" dirty="0" smtClean="0"/>
              <a:t> </a:t>
            </a:r>
            <a:r>
              <a:rPr lang="en-GB" baseline="0" dirty="0" err="1" smtClean="0"/>
              <a:t>ddilyn</a:t>
            </a:r>
            <a:r>
              <a:rPr lang="en-GB" baseline="0" dirty="0" smtClean="0"/>
              <a:t> </a:t>
            </a:r>
            <a:r>
              <a:rPr lang="en-GB" baseline="0" dirty="0" err="1" smtClean="0"/>
              <a:t>canllawiau’r</a:t>
            </a:r>
            <a:r>
              <a:rPr lang="en-GB" baseline="0" dirty="0" smtClean="0"/>
              <a:t> </a:t>
            </a:r>
            <a:r>
              <a:rPr lang="en-GB" baseline="0" dirty="0" err="1" smtClean="0"/>
              <a:t>aseiniad</a:t>
            </a:r>
            <a:r>
              <a:rPr lang="en-GB" baseline="0" dirty="0" smtClean="0"/>
              <a:t> pan </a:t>
            </a:r>
            <a:r>
              <a:rPr lang="en-GB" baseline="0" dirty="0" err="1" smtClean="0"/>
              <a:t>fyddwch</a:t>
            </a:r>
            <a:r>
              <a:rPr lang="en-GB" baseline="0" dirty="0" smtClean="0"/>
              <a:t> </a:t>
            </a:r>
            <a:r>
              <a:rPr lang="en-GB" baseline="0" dirty="0" err="1" smtClean="0"/>
              <a:t>yn</a:t>
            </a:r>
            <a:r>
              <a:rPr lang="en-GB" baseline="0" dirty="0" smtClean="0"/>
              <a:t> </a:t>
            </a:r>
            <a:r>
              <a:rPr lang="en-GB" baseline="0" dirty="0" err="1" smtClean="0"/>
              <a:t>gweithio</a:t>
            </a:r>
            <a:r>
              <a:rPr lang="en-GB" baseline="0" dirty="0" smtClean="0"/>
              <a:t> </a:t>
            </a:r>
            <a:r>
              <a:rPr lang="en-GB" baseline="0" dirty="0" err="1" smtClean="0"/>
              <a:t>arno</a:t>
            </a:r>
            <a:r>
              <a:rPr lang="en-GB" baseline="0" dirty="0" smtClean="0"/>
              <a:t>.</a:t>
            </a:r>
          </a:p>
          <a:p>
            <a:endParaRPr lang="en-GB" baseline="0" dirty="0" smtClean="0"/>
          </a:p>
          <a:p>
            <a:r>
              <a:rPr lang="en-GB" baseline="0" dirty="0" smtClean="0"/>
              <a:t>These sessions explain the processes </a:t>
            </a:r>
            <a:r>
              <a:rPr lang="en-GB" baseline="0" dirty="0" err="1" smtClean="0"/>
              <a:t>Pontarddulais</a:t>
            </a:r>
            <a:r>
              <a:rPr lang="en-GB" baseline="0" dirty="0" smtClean="0"/>
              <a:t> Primary School followed so that you are able to see how they went about planning their project. This models the sort of things you need to consider for your own project proposal. Again, remember to follow the assignment’s guidance when you are working on it.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450134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Cyn</a:t>
            </a:r>
            <a:r>
              <a:rPr lang="en-GB" dirty="0" smtClean="0"/>
              <a:t> </a:t>
            </a:r>
            <a:r>
              <a:rPr lang="en-GB" dirty="0" err="1" smtClean="0"/>
              <a:t>penderfynu</a:t>
            </a:r>
            <a:r>
              <a:rPr lang="en-GB" dirty="0" smtClean="0"/>
              <a:t> </a:t>
            </a:r>
            <a:r>
              <a:rPr lang="en-GB" dirty="0" err="1" smtClean="0"/>
              <a:t>ar</a:t>
            </a:r>
            <a:r>
              <a:rPr lang="en-GB" dirty="0" smtClean="0"/>
              <a:t> </a:t>
            </a:r>
            <a:r>
              <a:rPr lang="en-GB" dirty="0" err="1" smtClean="0"/>
              <a:t>ffocws</a:t>
            </a:r>
            <a:r>
              <a:rPr lang="en-GB" dirty="0" smtClean="0"/>
              <a:t> </a:t>
            </a:r>
            <a:r>
              <a:rPr lang="en-GB" dirty="0" err="1" smtClean="0"/>
              <a:t>ar</a:t>
            </a:r>
            <a:r>
              <a:rPr lang="en-GB" dirty="0" smtClean="0"/>
              <a:t> </a:t>
            </a:r>
            <a:r>
              <a:rPr lang="en-GB" dirty="0" err="1" smtClean="0"/>
              <a:t>gyfer</a:t>
            </a:r>
            <a:r>
              <a:rPr lang="en-GB" dirty="0" smtClean="0"/>
              <a:t> </a:t>
            </a:r>
            <a:r>
              <a:rPr lang="en-GB" dirty="0" err="1" smtClean="0"/>
              <a:t>prosiect</a:t>
            </a:r>
            <a:r>
              <a:rPr lang="en-GB" dirty="0" smtClean="0"/>
              <a:t> </a:t>
            </a:r>
            <a:r>
              <a:rPr lang="en-GB" dirty="0" err="1" smtClean="0"/>
              <a:t>ysgol-gymunedol</a:t>
            </a:r>
            <a:r>
              <a:rPr lang="en-GB" dirty="0" smtClean="0"/>
              <a:t>, </a:t>
            </a:r>
            <a:r>
              <a:rPr lang="en-GB" dirty="0" err="1" smtClean="0"/>
              <a:t>byddai'r</a:t>
            </a:r>
            <a:r>
              <a:rPr lang="en-GB" dirty="0" smtClean="0"/>
              <a:t> </a:t>
            </a:r>
            <a:r>
              <a:rPr lang="en-GB" dirty="0" err="1" smtClean="0"/>
              <a:t>ysgol</a:t>
            </a:r>
            <a:r>
              <a:rPr lang="en-GB" dirty="0" smtClean="0"/>
              <a:t> </a:t>
            </a:r>
            <a:r>
              <a:rPr lang="en-GB" dirty="0" err="1" smtClean="0"/>
              <a:t>wedi</a:t>
            </a:r>
            <a:r>
              <a:rPr lang="en-GB" dirty="0" smtClean="0"/>
              <a:t> </a:t>
            </a:r>
            <a:r>
              <a:rPr lang="en-GB" dirty="0" err="1" smtClean="0"/>
              <a:t>troi</a:t>
            </a:r>
            <a:r>
              <a:rPr lang="en-GB" dirty="0" smtClean="0"/>
              <a:t> at </a:t>
            </a:r>
            <a:r>
              <a:rPr lang="en-GB" dirty="0" err="1" smtClean="0"/>
              <a:t>ei</a:t>
            </a:r>
            <a:r>
              <a:rPr lang="en-GB" dirty="0" smtClean="0"/>
              <a:t> </a:t>
            </a:r>
            <a:r>
              <a:rPr lang="en-GB" dirty="0" err="1" smtClean="0"/>
              <a:t>Chynllun</a:t>
            </a:r>
            <a:r>
              <a:rPr lang="en-GB" dirty="0" smtClean="0"/>
              <a:t> </a:t>
            </a:r>
            <a:r>
              <a:rPr lang="en-GB" dirty="0" err="1" smtClean="0"/>
              <a:t>Datblygu</a:t>
            </a:r>
            <a:r>
              <a:rPr lang="en-GB" dirty="0" smtClean="0"/>
              <a:t> </a:t>
            </a:r>
            <a:r>
              <a:rPr lang="en-GB" dirty="0" err="1" smtClean="0"/>
              <a:t>Ysgol</a:t>
            </a:r>
            <a:r>
              <a:rPr lang="en-GB" dirty="0" smtClean="0"/>
              <a:t> (CDY) </a:t>
            </a:r>
            <a:r>
              <a:rPr lang="en-GB" dirty="0" err="1" smtClean="0"/>
              <a:t>i</a:t>
            </a:r>
            <a:r>
              <a:rPr lang="en-GB" dirty="0" smtClean="0"/>
              <a:t> </a:t>
            </a:r>
            <a:r>
              <a:rPr lang="en-GB" dirty="0" err="1" smtClean="0"/>
              <a:t>nodi</a:t>
            </a:r>
            <a:r>
              <a:rPr lang="en-GB" dirty="0" smtClean="0"/>
              <a:t> </a:t>
            </a:r>
            <a:r>
              <a:rPr lang="en-GB" dirty="0" err="1" smtClean="0"/>
              <a:t>blaenoriaeth</a:t>
            </a:r>
            <a:r>
              <a:rPr lang="en-GB" dirty="0" smtClean="0"/>
              <a:t> </a:t>
            </a:r>
            <a:r>
              <a:rPr lang="en-GB" dirty="0" err="1" smtClean="0"/>
              <a:t>benodol</a:t>
            </a:r>
            <a:r>
              <a:rPr lang="en-GB" dirty="0" smtClean="0"/>
              <a:t> </a:t>
            </a:r>
            <a:r>
              <a:rPr lang="en-GB" dirty="0" err="1" smtClean="0"/>
              <a:t>sy'n</a:t>
            </a:r>
            <a:r>
              <a:rPr lang="en-GB" dirty="0" smtClean="0"/>
              <a:t> </a:t>
            </a:r>
            <a:r>
              <a:rPr lang="en-GB" dirty="0" err="1" smtClean="0"/>
              <a:t>gofyn</a:t>
            </a:r>
            <a:r>
              <a:rPr lang="en-GB" dirty="0" smtClean="0"/>
              <a:t> am </a:t>
            </a:r>
            <a:r>
              <a:rPr lang="en-GB" dirty="0" err="1" smtClean="0"/>
              <a:t>weithredu</a:t>
            </a:r>
            <a:r>
              <a:rPr lang="en-GB" dirty="0" smtClean="0"/>
              <a:t>. Mae</a:t>
            </a:r>
            <a:r>
              <a:rPr lang="en-GB" baseline="0" dirty="0" smtClean="0"/>
              <a:t> </a:t>
            </a:r>
            <a:r>
              <a:rPr lang="en-GB" baseline="0" dirty="0" err="1" smtClean="0"/>
              <a:t>hwn</a:t>
            </a:r>
            <a:r>
              <a:rPr lang="en-GB" baseline="0" dirty="0" smtClean="0"/>
              <a:t> </a:t>
            </a:r>
            <a:r>
              <a:rPr lang="en-GB" baseline="0" dirty="0" err="1" smtClean="0"/>
              <a:t>yn</a:t>
            </a:r>
            <a:r>
              <a:rPr lang="en-GB" baseline="0" dirty="0" smtClean="0"/>
              <a:t> </a:t>
            </a:r>
            <a:r>
              <a:rPr lang="en-GB" baseline="0" dirty="0" err="1" smtClean="0"/>
              <a:t>deillio</a:t>
            </a:r>
            <a:r>
              <a:rPr lang="en-GB" baseline="0" dirty="0" smtClean="0"/>
              <a:t> </a:t>
            </a:r>
            <a:r>
              <a:rPr lang="en-GB" baseline="0" dirty="0" err="1" smtClean="0"/>
              <a:t>o’r</a:t>
            </a:r>
            <a:r>
              <a:rPr lang="en-GB" baseline="0" dirty="0" smtClean="0"/>
              <a:t> broses </a:t>
            </a:r>
            <a:r>
              <a:rPr lang="en-GB" baseline="0" dirty="0" err="1" smtClean="0"/>
              <a:t>cynllunio</a:t>
            </a:r>
            <a:r>
              <a:rPr lang="en-GB" baseline="0" dirty="0" smtClean="0"/>
              <a:t> </a:t>
            </a:r>
            <a:r>
              <a:rPr lang="en-GB" baseline="0" dirty="0" err="1" smtClean="0"/>
              <a:t>strategol</a:t>
            </a:r>
            <a:r>
              <a:rPr lang="en-GB" baseline="0" dirty="0" smtClean="0"/>
              <a:t> </a:t>
            </a:r>
            <a:r>
              <a:rPr lang="en-GB" baseline="0" dirty="0" err="1" smtClean="0"/>
              <a:t>sy’n</a:t>
            </a:r>
            <a:r>
              <a:rPr lang="en-GB" baseline="0" dirty="0" smtClean="0"/>
              <a:t> </a:t>
            </a:r>
            <a:r>
              <a:rPr lang="en-GB" baseline="0" dirty="0" err="1" smtClean="0"/>
              <a:t>asesu</a:t>
            </a:r>
            <a:r>
              <a:rPr lang="en-GB" baseline="0" dirty="0" smtClean="0"/>
              <a:t> </a:t>
            </a:r>
            <a:r>
              <a:rPr lang="en-GB" baseline="0" dirty="0" err="1" smtClean="0"/>
              <a:t>ble</a:t>
            </a:r>
            <a:r>
              <a:rPr lang="en-GB" baseline="0" dirty="0" smtClean="0"/>
              <a:t> </a:t>
            </a:r>
            <a:r>
              <a:rPr lang="en-GB" baseline="0" dirty="0" err="1" smtClean="0"/>
              <a:t>mae’r</a:t>
            </a:r>
            <a:r>
              <a:rPr lang="en-GB" baseline="0" dirty="0" smtClean="0"/>
              <a:t> </a:t>
            </a:r>
            <a:r>
              <a:rPr lang="en-GB" baseline="0" dirty="0" err="1" smtClean="0"/>
              <a:t>ysgol</a:t>
            </a:r>
            <a:r>
              <a:rPr lang="en-GB" baseline="0" dirty="0" smtClean="0"/>
              <a:t> </a:t>
            </a:r>
            <a:r>
              <a:rPr lang="en-GB" baseline="0" dirty="0" err="1" smtClean="0"/>
              <a:t>ar</a:t>
            </a:r>
            <a:r>
              <a:rPr lang="en-GB" baseline="0" dirty="0" smtClean="0"/>
              <a:t> </a:t>
            </a:r>
            <a:r>
              <a:rPr lang="en-GB" baseline="0" dirty="0" err="1" smtClean="0"/>
              <a:t>hyn</a:t>
            </a:r>
            <a:r>
              <a:rPr lang="en-GB" baseline="0" dirty="0" smtClean="0"/>
              <a:t> o </a:t>
            </a:r>
            <a:r>
              <a:rPr lang="en-GB" baseline="0" dirty="0" err="1" smtClean="0"/>
              <a:t>bryd</a:t>
            </a:r>
            <a:r>
              <a:rPr lang="en-GB" baseline="0" dirty="0" smtClean="0"/>
              <a:t>, </a:t>
            </a:r>
            <a:r>
              <a:rPr lang="en-GB" baseline="0" dirty="0" err="1" smtClean="0"/>
              <a:t>ble</a:t>
            </a:r>
            <a:r>
              <a:rPr lang="en-GB" baseline="0" dirty="0" smtClean="0"/>
              <a:t> </a:t>
            </a:r>
            <a:r>
              <a:rPr lang="en-GB" baseline="0" dirty="0" err="1" smtClean="0"/>
              <a:t>mae</a:t>
            </a:r>
            <a:r>
              <a:rPr lang="en-GB" baseline="0" dirty="0" smtClean="0"/>
              <a:t> </a:t>
            </a:r>
            <a:r>
              <a:rPr lang="en-GB" baseline="0" dirty="0" err="1" smtClean="0"/>
              <a:t>angen</a:t>
            </a:r>
            <a:r>
              <a:rPr lang="en-GB" baseline="0" dirty="0" smtClean="0"/>
              <a:t> </a:t>
            </a:r>
            <a:r>
              <a:rPr lang="en-GB" baseline="0" dirty="0" err="1" smtClean="0"/>
              <a:t>iddi</a:t>
            </a:r>
            <a:r>
              <a:rPr lang="en-GB" baseline="0" dirty="0" smtClean="0"/>
              <a:t> </a:t>
            </a:r>
            <a:r>
              <a:rPr lang="en-GB" baseline="0" dirty="0" err="1" smtClean="0"/>
              <a:t>fod</a:t>
            </a:r>
            <a:r>
              <a:rPr lang="en-GB" baseline="0" dirty="0" smtClean="0"/>
              <a:t>, a </a:t>
            </a:r>
            <a:r>
              <a:rPr lang="en-GB" baseline="0" dirty="0" err="1" smtClean="0"/>
              <a:t>sut</a:t>
            </a:r>
            <a:r>
              <a:rPr lang="en-GB" baseline="0" dirty="0" smtClean="0"/>
              <a:t> </a:t>
            </a:r>
            <a:r>
              <a:rPr lang="en-GB" baseline="0" dirty="0" err="1" smtClean="0"/>
              <a:t>mae’n</a:t>
            </a:r>
            <a:r>
              <a:rPr lang="en-GB" baseline="0" dirty="0" smtClean="0"/>
              <a:t> </a:t>
            </a:r>
            <a:r>
              <a:rPr lang="en-GB" baseline="0" dirty="0" err="1" smtClean="0"/>
              <a:t>mynd</a:t>
            </a:r>
            <a:r>
              <a:rPr lang="en-GB" baseline="0" dirty="0" smtClean="0"/>
              <a:t> </a:t>
            </a:r>
            <a:r>
              <a:rPr lang="en-GB" baseline="0" dirty="0" err="1" smtClean="0"/>
              <a:t>i</a:t>
            </a:r>
            <a:r>
              <a:rPr lang="en-GB" baseline="0" dirty="0" smtClean="0"/>
              <a:t> </a:t>
            </a:r>
            <a:r>
              <a:rPr lang="en-GB" baseline="0" dirty="0" err="1" smtClean="0"/>
              <a:t>gyrraedd</a:t>
            </a:r>
            <a:r>
              <a:rPr lang="en-GB" baseline="0" dirty="0" smtClean="0"/>
              <a:t>. Mae </a:t>
            </a:r>
            <a:r>
              <a:rPr lang="en-GB" baseline="0" dirty="0" err="1" smtClean="0"/>
              <a:t>hefyd</a:t>
            </a:r>
            <a:r>
              <a:rPr lang="en-GB" baseline="0" dirty="0" smtClean="0"/>
              <a:t> </a:t>
            </a:r>
            <a:r>
              <a:rPr lang="en-GB" baseline="0" dirty="0" err="1" smtClean="0"/>
              <a:t>yn</a:t>
            </a:r>
            <a:r>
              <a:rPr lang="en-GB" baseline="0" dirty="0" smtClean="0"/>
              <a:t> </a:t>
            </a:r>
            <a:r>
              <a:rPr lang="en-GB" baseline="0" dirty="0" err="1" smtClean="0"/>
              <a:t>cysylltu</a:t>
            </a:r>
            <a:r>
              <a:rPr lang="en-GB" baseline="0" dirty="0" smtClean="0"/>
              <a:t> at </a:t>
            </a:r>
            <a:r>
              <a:rPr lang="en-GB" baseline="0" dirty="0" err="1" smtClean="0"/>
              <a:t>weledigaeth</a:t>
            </a:r>
            <a:r>
              <a:rPr lang="en-GB" baseline="0" dirty="0" smtClean="0"/>
              <a:t> </a:t>
            </a:r>
            <a:r>
              <a:rPr lang="en-GB" baseline="0" dirty="0" err="1" smtClean="0"/>
              <a:t>yr</a:t>
            </a:r>
            <a:r>
              <a:rPr lang="en-GB" baseline="0" dirty="0" smtClean="0"/>
              <a:t> </a:t>
            </a:r>
            <a:r>
              <a:rPr lang="en-GB" baseline="0" dirty="0" err="1" smtClean="0"/>
              <a:t>ysgol</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ei</a:t>
            </a:r>
            <a:r>
              <a:rPr lang="en-GB" baseline="0" dirty="0" smtClean="0"/>
              <a:t> </a:t>
            </a:r>
            <a:r>
              <a:rPr lang="en-GB" baseline="0" dirty="0" err="1" smtClean="0"/>
              <a:t>holl</a:t>
            </a:r>
            <a:r>
              <a:rPr lang="en-GB" baseline="0" dirty="0" smtClean="0"/>
              <a:t> </a:t>
            </a:r>
            <a:r>
              <a:rPr lang="en-GB" baseline="0" dirty="0" err="1" smtClean="0"/>
              <a:t>rhanddeiliaid</a:t>
            </a:r>
            <a:r>
              <a:rPr lang="en-GB" baseline="0" dirty="0" smtClean="0"/>
              <a:t>.</a:t>
            </a:r>
          </a:p>
          <a:p>
            <a:endParaRPr lang="en-GB" baseline="0" dirty="0" smtClean="0"/>
          </a:p>
          <a:p>
            <a:r>
              <a:rPr lang="en-GB" b="1" baseline="0" dirty="0" err="1" smtClean="0"/>
              <a:t>Ydych</a:t>
            </a:r>
            <a:r>
              <a:rPr lang="en-GB" b="1" baseline="0" dirty="0" smtClean="0"/>
              <a:t> </a:t>
            </a:r>
            <a:r>
              <a:rPr lang="en-GB" b="1" baseline="0" dirty="0" err="1" smtClean="0"/>
              <a:t>chi’n</a:t>
            </a:r>
            <a:r>
              <a:rPr lang="en-GB" b="1" baseline="0" dirty="0" smtClean="0"/>
              <a:t> </a:t>
            </a:r>
            <a:r>
              <a:rPr lang="en-GB" b="1" baseline="0" dirty="0" err="1" smtClean="0"/>
              <a:t>cofio</a:t>
            </a:r>
            <a:r>
              <a:rPr lang="en-GB" b="1" baseline="0" dirty="0" smtClean="0"/>
              <a:t> </a:t>
            </a:r>
            <a:r>
              <a:rPr lang="en-GB" b="1" baseline="0" dirty="0" err="1" smtClean="0"/>
              <a:t>pwy</a:t>
            </a:r>
            <a:r>
              <a:rPr lang="en-GB" b="1" baseline="0" dirty="0" smtClean="0"/>
              <a:t> </a:t>
            </a:r>
            <a:r>
              <a:rPr lang="en-GB" b="1" baseline="0" dirty="0" err="1" smtClean="0"/>
              <a:t>yw’r</a:t>
            </a:r>
            <a:r>
              <a:rPr lang="en-GB" b="1" baseline="0" dirty="0" smtClean="0"/>
              <a:t> </a:t>
            </a:r>
            <a:r>
              <a:rPr lang="en-GB" b="1" baseline="0" dirty="0" err="1" smtClean="0"/>
              <a:t>rhanddeiliaid</a:t>
            </a:r>
            <a:r>
              <a:rPr lang="en-GB" b="1" baseline="0" dirty="0" smtClean="0"/>
              <a:t> (stakeholders) </a:t>
            </a:r>
            <a:r>
              <a:rPr lang="en-GB" b="1" baseline="0" dirty="0" err="1" smtClean="0"/>
              <a:t>mewn</a:t>
            </a:r>
            <a:r>
              <a:rPr lang="en-GB" b="1" baseline="0" dirty="0" smtClean="0"/>
              <a:t> </a:t>
            </a:r>
            <a:r>
              <a:rPr lang="en-GB" b="1" baseline="0" dirty="0" err="1" smtClean="0"/>
              <a:t>ysgol</a:t>
            </a:r>
            <a:r>
              <a:rPr lang="en-GB" b="1" baseline="0" dirty="0" smtClean="0"/>
              <a:t>?</a:t>
            </a:r>
            <a:endParaRPr lang="en-GB" b="1" dirty="0" smtClean="0"/>
          </a:p>
          <a:p>
            <a:endParaRPr lang="en-GB" dirty="0" smtClean="0"/>
          </a:p>
          <a:p>
            <a:r>
              <a:rPr lang="en-GB" dirty="0" smtClean="0"/>
              <a:t>Before deciding on a focus</a:t>
            </a:r>
            <a:r>
              <a:rPr lang="en-GB" baseline="0" dirty="0" smtClean="0"/>
              <a:t> for a school-community project, the school would have turned to its School Development Plan (SDP) to identify a specific priority that requires action. This stems from the strategic planning process where the school assesses where it is, where it needs to be, and how it’s going to get there. It also relates to the school’s vision for all its stakeholders.</a:t>
            </a:r>
          </a:p>
          <a:p>
            <a:endParaRPr lang="en-GB" baseline="0" dirty="0" smtClean="0"/>
          </a:p>
          <a:p>
            <a:r>
              <a:rPr lang="en-GB" b="1" baseline="0" dirty="0" smtClean="0"/>
              <a:t>Do you remember who a school’s stakeholders are?</a:t>
            </a:r>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337858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err="1" smtClean="0"/>
              <a:t>Yn</a:t>
            </a:r>
            <a:r>
              <a:rPr lang="en-GB" baseline="0" dirty="0" smtClean="0"/>
              <a:t> </a:t>
            </a:r>
            <a:r>
              <a:rPr lang="en-GB" baseline="0" dirty="0" err="1" smtClean="0"/>
              <a:t>Ysgol</a:t>
            </a:r>
            <a:r>
              <a:rPr lang="en-GB" baseline="0" dirty="0" smtClean="0"/>
              <a:t> </a:t>
            </a:r>
            <a:r>
              <a:rPr lang="en-GB" baseline="0" dirty="0" err="1" smtClean="0"/>
              <a:t>Gynradd</a:t>
            </a:r>
            <a:r>
              <a:rPr lang="en-GB" baseline="0" dirty="0" smtClean="0"/>
              <a:t> </a:t>
            </a:r>
            <a:r>
              <a:rPr lang="en-GB" baseline="0" dirty="0" err="1" smtClean="0"/>
              <a:t>Pontarddulais</a:t>
            </a:r>
            <a:r>
              <a:rPr lang="en-GB" baseline="0" dirty="0" smtClean="0"/>
              <a:t>, un o </a:t>
            </a:r>
            <a:r>
              <a:rPr lang="en-GB" baseline="0" dirty="0" err="1" smtClean="0"/>
              <a:t>flaenoriaethau</a:t>
            </a:r>
            <a:r>
              <a:rPr lang="en-GB" baseline="0" dirty="0" smtClean="0"/>
              <a:t> </a:t>
            </a:r>
            <a:r>
              <a:rPr lang="en-GB" baseline="0" dirty="0" err="1" smtClean="0"/>
              <a:t>Cynllun</a:t>
            </a:r>
            <a:r>
              <a:rPr lang="en-GB" baseline="0" dirty="0" smtClean="0"/>
              <a:t> </a:t>
            </a:r>
            <a:r>
              <a:rPr lang="en-GB" baseline="0" dirty="0" err="1" smtClean="0"/>
              <a:t>Datblygu’r</a:t>
            </a:r>
            <a:r>
              <a:rPr lang="en-GB" baseline="0" dirty="0" smtClean="0"/>
              <a:t> </a:t>
            </a:r>
            <a:r>
              <a:rPr lang="en-GB" baseline="0" dirty="0" err="1" smtClean="0"/>
              <a:t>Ysgol</a:t>
            </a:r>
            <a:r>
              <a:rPr lang="en-GB" baseline="0" dirty="0" smtClean="0"/>
              <a:t> </a:t>
            </a:r>
            <a:r>
              <a:rPr lang="en-GB" baseline="0" dirty="0" err="1" smtClean="0"/>
              <a:t>oedd</a:t>
            </a:r>
            <a:r>
              <a:rPr lang="en-GB" baseline="0" dirty="0" smtClean="0"/>
              <a:t> </a:t>
            </a:r>
            <a:r>
              <a:rPr lang="en-GB" baseline="0" dirty="0" err="1" smtClean="0"/>
              <a:t>ymgorffori</a:t>
            </a:r>
            <a:r>
              <a:rPr lang="en-GB" baseline="0" dirty="0" smtClean="0"/>
              <a:t> a </a:t>
            </a:r>
            <a:r>
              <a:rPr lang="en-GB" baseline="0" dirty="0" err="1" smtClean="0"/>
              <a:t>datblygu</a:t>
            </a:r>
            <a:r>
              <a:rPr lang="en-GB" baseline="0" dirty="0" smtClean="0"/>
              <a:t> </a:t>
            </a:r>
            <a:r>
              <a:rPr lang="en-GB" baseline="0" dirty="0" err="1" smtClean="0"/>
              <a:t>Pedwar</a:t>
            </a:r>
            <a:r>
              <a:rPr lang="en-GB" baseline="0" dirty="0" smtClean="0"/>
              <a:t> </a:t>
            </a:r>
            <a:r>
              <a:rPr lang="en-GB" baseline="0" dirty="0" err="1" smtClean="0"/>
              <a:t>Diben</a:t>
            </a:r>
            <a:r>
              <a:rPr lang="en-GB" baseline="0" dirty="0" smtClean="0"/>
              <a:t> </a:t>
            </a:r>
            <a:r>
              <a:rPr lang="en-GB" baseline="0" dirty="0" err="1" smtClean="0"/>
              <a:t>Cwricwlwm</a:t>
            </a:r>
            <a:r>
              <a:rPr lang="en-GB" baseline="0" dirty="0" smtClean="0"/>
              <a:t> </a:t>
            </a:r>
            <a:r>
              <a:rPr lang="en-GB" baseline="0" dirty="0" err="1" smtClean="0"/>
              <a:t>i</a:t>
            </a:r>
            <a:r>
              <a:rPr lang="en-GB" baseline="0" dirty="0" smtClean="0"/>
              <a:t> </a:t>
            </a:r>
            <a:r>
              <a:rPr lang="en-GB" baseline="0" dirty="0" err="1" smtClean="0"/>
              <a:t>Gymru</a:t>
            </a:r>
            <a:r>
              <a:rPr lang="en-GB" baseline="0" dirty="0" smtClean="0"/>
              <a:t>, 2022. </a:t>
            </a:r>
            <a:r>
              <a:rPr lang="en-GB" baseline="0" dirty="0" err="1" smtClean="0"/>
              <a:t>Er</a:t>
            </a:r>
            <a:r>
              <a:rPr lang="en-GB" baseline="0" dirty="0" smtClean="0"/>
              <a:t> </a:t>
            </a:r>
            <a:r>
              <a:rPr lang="en-GB" baseline="0" dirty="0" err="1" smtClean="0"/>
              <a:t>mwyn</a:t>
            </a:r>
            <a:r>
              <a:rPr lang="en-GB" baseline="0" dirty="0" smtClean="0"/>
              <a:t> </a:t>
            </a:r>
            <a:r>
              <a:rPr lang="en-GB" baseline="0" dirty="0" err="1" smtClean="0"/>
              <a:t>asesu</a:t>
            </a:r>
            <a:r>
              <a:rPr lang="en-GB" baseline="0" dirty="0" smtClean="0"/>
              <a:t> </a:t>
            </a:r>
            <a:r>
              <a:rPr lang="en-GB" baseline="0" dirty="0" err="1" smtClean="0"/>
              <a:t>ble’r</a:t>
            </a:r>
            <a:r>
              <a:rPr lang="en-GB" baseline="0" dirty="0" smtClean="0"/>
              <a:t> </a:t>
            </a:r>
            <a:r>
              <a:rPr lang="en-GB" baseline="0" dirty="0" err="1" smtClean="0"/>
              <a:t>oedden</a:t>
            </a:r>
            <a:r>
              <a:rPr lang="en-GB" baseline="0" dirty="0" smtClean="0"/>
              <a:t> </a:t>
            </a:r>
            <a:r>
              <a:rPr lang="en-GB" baseline="0" dirty="0" err="1" smtClean="0"/>
              <a:t>nhw</a:t>
            </a:r>
            <a:r>
              <a:rPr lang="en-GB" baseline="0" dirty="0" smtClean="0"/>
              <a:t> </a:t>
            </a:r>
            <a:r>
              <a:rPr lang="en-GB" baseline="0" dirty="0" err="1" smtClean="0"/>
              <a:t>wedi</a:t>
            </a:r>
            <a:r>
              <a:rPr lang="en-GB" baseline="0" dirty="0" smtClean="0"/>
              <a:t> </a:t>
            </a:r>
            <a:r>
              <a:rPr lang="en-GB" baseline="0" dirty="0" err="1" smtClean="0"/>
              <a:t>cyrraedd</a:t>
            </a:r>
            <a:r>
              <a:rPr lang="en-GB" baseline="0" dirty="0" smtClean="0"/>
              <a:t> o ran </a:t>
            </a:r>
            <a:r>
              <a:rPr lang="en-GB" baseline="0" dirty="0" err="1" smtClean="0"/>
              <a:t>cyflawni’r</a:t>
            </a:r>
            <a:r>
              <a:rPr lang="en-GB" baseline="0" dirty="0" smtClean="0"/>
              <a:t> </a:t>
            </a:r>
            <a:r>
              <a:rPr lang="en-GB" baseline="0" dirty="0" err="1" smtClean="0"/>
              <a:t>flaenoriaeth</a:t>
            </a:r>
            <a:r>
              <a:rPr lang="en-GB" baseline="0" dirty="0" smtClean="0"/>
              <a:t> hon, </a:t>
            </a:r>
            <a:r>
              <a:rPr lang="en-GB" baseline="0" dirty="0" err="1" smtClean="0"/>
              <a:t>hunan-werthusodd</a:t>
            </a:r>
            <a:r>
              <a:rPr lang="en-GB" baseline="0" dirty="0" smtClean="0"/>
              <a:t> </a:t>
            </a:r>
            <a:r>
              <a:rPr lang="en-GB" baseline="0" dirty="0" err="1" smtClean="0"/>
              <a:t>yr</a:t>
            </a:r>
            <a:r>
              <a:rPr lang="en-GB" baseline="0" dirty="0" smtClean="0"/>
              <a:t> </a:t>
            </a:r>
            <a:r>
              <a:rPr lang="en-GB" baseline="0" dirty="0" err="1" smtClean="0"/>
              <a:t>ysgol</a:t>
            </a:r>
            <a:r>
              <a:rPr lang="en-GB" baseline="0" dirty="0" smtClean="0"/>
              <a:t> </a:t>
            </a:r>
            <a:r>
              <a:rPr lang="en-GB" baseline="0" dirty="0" err="1" smtClean="0"/>
              <a:t>ei</a:t>
            </a:r>
            <a:r>
              <a:rPr lang="en-GB" baseline="0" dirty="0" smtClean="0"/>
              <a:t> </a:t>
            </a:r>
            <a:r>
              <a:rPr lang="en-GB" baseline="0" dirty="0" err="1" smtClean="0"/>
              <a:t>chynnydd</a:t>
            </a:r>
            <a:r>
              <a:rPr lang="en-GB" baseline="0" dirty="0" smtClean="0"/>
              <a:t>. </a:t>
            </a:r>
            <a:r>
              <a:rPr lang="en-GB" baseline="0" dirty="0" err="1" smtClean="0"/>
              <a:t>Dangosodd</a:t>
            </a:r>
            <a:r>
              <a:rPr lang="en-GB" baseline="0" dirty="0" smtClean="0"/>
              <a:t> </a:t>
            </a:r>
            <a:r>
              <a:rPr lang="en-GB" baseline="0" dirty="0" err="1" smtClean="0"/>
              <a:t>awdit</a:t>
            </a:r>
            <a:r>
              <a:rPr lang="en-GB" baseline="0" dirty="0" smtClean="0"/>
              <a:t> </a:t>
            </a:r>
            <a:r>
              <a:rPr lang="en-GB" baseline="0" dirty="0" err="1" smtClean="0"/>
              <a:t>o’i</a:t>
            </a:r>
            <a:r>
              <a:rPr lang="en-GB" baseline="0" dirty="0" smtClean="0"/>
              <a:t> </a:t>
            </a:r>
            <a:r>
              <a:rPr lang="en-GB" baseline="0" dirty="0" err="1" smtClean="0"/>
              <a:t>gwaith</a:t>
            </a:r>
            <a:r>
              <a:rPr lang="en-GB" baseline="0" dirty="0" smtClean="0"/>
              <a:t> </a:t>
            </a:r>
            <a:r>
              <a:rPr lang="en-GB" baseline="0" dirty="0" err="1" smtClean="0"/>
              <a:t>ar</a:t>
            </a:r>
            <a:r>
              <a:rPr lang="en-GB" baseline="0" dirty="0" smtClean="0"/>
              <a:t> y </a:t>
            </a:r>
            <a:r>
              <a:rPr lang="en-GB" baseline="0" dirty="0" err="1" smtClean="0"/>
              <a:t>Pedwar</a:t>
            </a:r>
            <a:r>
              <a:rPr lang="en-GB" baseline="0" dirty="0" smtClean="0"/>
              <a:t> </a:t>
            </a:r>
            <a:r>
              <a:rPr lang="en-GB" baseline="0" dirty="0" err="1" smtClean="0"/>
              <a:t>Diben</a:t>
            </a:r>
            <a:r>
              <a:rPr lang="en-GB" baseline="0" dirty="0" smtClean="0"/>
              <a:t> </a:t>
            </a:r>
            <a:r>
              <a:rPr lang="en-GB" baseline="0" dirty="0" err="1" smtClean="0"/>
              <a:t>mae’r</a:t>
            </a:r>
            <a:r>
              <a:rPr lang="en-GB" baseline="0" dirty="0" smtClean="0"/>
              <a:t> </a:t>
            </a:r>
            <a:r>
              <a:rPr lang="en-GB" baseline="0" dirty="0" err="1" smtClean="0"/>
              <a:t>Dibenion</a:t>
            </a:r>
            <a:r>
              <a:rPr lang="en-GB" baseline="0" dirty="0" smtClean="0"/>
              <a:t> </a:t>
            </a:r>
            <a:r>
              <a:rPr lang="en-GB" baseline="0" dirty="0" err="1" smtClean="0"/>
              <a:t>ar</a:t>
            </a:r>
            <a:r>
              <a:rPr lang="en-GB" baseline="0" dirty="0" smtClean="0"/>
              <a:t> y </a:t>
            </a:r>
            <a:r>
              <a:rPr lang="en-GB" baseline="0" dirty="0" err="1" smtClean="0"/>
              <a:t>sleid</a:t>
            </a:r>
            <a:r>
              <a:rPr lang="en-GB" baseline="0" dirty="0" smtClean="0"/>
              <a:t> </a:t>
            </a:r>
            <a:r>
              <a:rPr lang="en-GB" baseline="0" dirty="0" err="1" smtClean="0"/>
              <a:t>nesaf</a:t>
            </a:r>
            <a:r>
              <a:rPr lang="en-GB" baseline="0" dirty="0" smtClean="0"/>
              <a:t> </a:t>
            </a:r>
            <a:r>
              <a:rPr lang="en-GB" baseline="0" dirty="0" err="1" smtClean="0"/>
              <a:t>oedd</a:t>
            </a:r>
            <a:r>
              <a:rPr lang="en-GB" baseline="0" dirty="0" smtClean="0"/>
              <a:t> </a:t>
            </a:r>
            <a:r>
              <a:rPr lang="en-GB" baseline="0" dirty="0" err="1" smtClean="0"/>
              <a:t>angen</a:t>
            </a:r>
            <a:r>
              <a:rPr lang="en-GB" baseline="0" dirty="0" smtClean="0"/>
              <a:t> </a:t>
            </a:r>
            <a:r>
              <a:rPr lang="en-GB" baseline="0" dirty="0" err="1" smtClean="0"/>
              <a:t>sylw</a:t>
            </a:r>
            <a:r>
              <a:rPr lang="en-GB" baseline="0" dirty="0" smtClean="0"/>
              <a:t> </a:t>
            </a:r>
            <a:r>
              <a:rPr lang="en-GB" baseline="0" dirty="0" err="1" smtClean="0"/>
              <a:t>pellach</a:t>
            </a:r>
            <a:r>
              <a:rPr lang="en-GB" baseline="0" dirty="0" smtClean="0"/>
              <a:t>…</a:t>
            </a:r>
          </a:p>
          <a:p>
            <a:endParaRPr lang="en-GB" baseline="0" dirty="0" smtClean="0"/>
          </a:p>
          <a:p>
            <a:r>
              <a:rPr lang="en-GB" baseline="0" dirty="0" smtClean="0"/>
              <a:t>In </a:t>
            </a:r>
            <a:r>
              <a:rPr lang="en-GB" baseline="0" dirty="0" err="1" smtClean="0"/>
              <a:t>Pontarddulais</a:t>
            </a:r>
            <a:r>
              <a:rPr lang="en-GB" baseline="0" dirty="0" smtClean="0"/>
              <a:t> Primary School, one of the School Development Plan’s priorities was incorporating and developing the Four Purposes from the Curriculum for Wales, 2022. In order to assess where they’d arrived at in terms of meeting this priority, the school undertook a self-evaluation of its progress. An audit of their work on the Four Purposes revealed that the Purposes on the next slide needed the greatest attention…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342499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Cyfranogwyr</a:t>
            </a:r>
            <a:r>
              <a:rPr lang="en-GB" baseline="0" dirty="0" smtClean="0"/>
              <a:t> </a:t>
            </a:r>
            <a:r>
              <a:rPr lang="en-GB" baseline="0" dirty="0" err="1" smtClean="0"/>
              <a:t>mentrus</a:t>
            </a:r>
            <a:r>
              <a:rPr lang="en-GB" baseline="0" dirty="0" smtClean="0"/>
              <a:t>, </a:t>
            </a:r>
            <a:r>
              <a:rPr lang="en-GB" baseline="0" dirty="0" err="1" smtClean="0"/>
              <a:t>creadigol</a:t>
            </a:r>
            <a:endParaRPr lang="en-GB" baseline="0" dirty="0" smtClean="0"/>
          </a:p>
          <a:p>
            <a:r>
              <a:rPr lang="en-GB" baseline="0" dirty="0" err="1" smtClean="0"/>
              <a:t>Yn</a:t>
            </a:r>
            <a:r>
              <a:rPr lang="en-GB" baseline="0" dirty="0" smtClean="0"/>
              <a:t> </a:t>
            </a:r>
            <a:r>
              <a:rPr lang="en-GB" baseline="0" dirty="0" err="1" smtClean="0"/>
              <a:t>ddinasyddion</a:t>
            </a:r>
            <a:r>
              <a:rPr lang="en-GB" baseline="0" dirty="0" smtClean="0"/>
              <a:t> </a:t>
            </a:r>
            <a:r>
              <a:rPr lang="en-GB" baseline="0" dirty="0" err="1" smtClean="0"/>
              <a:t>egwyddorol</a:t>
            </a:r>
            <a:r>
              <a:rPr lang="en-GB" baseline="0" dirty="0" smtClean="0"/>
              <a:t>, </a:t>
            </a:r>
            <a:r>
              <a:rPr lang="en-GB" baseline="0" dirty="0" err="1" smtClean="0"/>
              <a:t>gwybodus</a:t>
            </a:r>
            <a:endParaRPr lang="en-GB" baseline="0" dirty="0" smtClean="0"/>
          </a:p>
          <a:p>
            <a:endParaRPr lang="en-GB" baseline="0" dirty="0" smtClean="0"/>
          </a:p>
          <a:p>
            <a:r>
              <a:rPr lang="en-GB" b="1" baseline="0" dirty="0" smtClean="0"/>
              <a:t>Beth </a:t>
            </a:r>
            <a:r>
              <a:rPr lang="en-GB" b="1" baseline="0" dirty="0" err="1" smtClean="0"/>
              <a:t>yw</a:t>
            </a:r>
            <a:r>
              <a:rPr lang="en-GB" b="1" baseline="0" dirty="0" smtClean="0"/>
              <a:t> </a:t>
            </a:r>
            <a:r>
              <a:rPr lang="en-GB" b="1" baseline="0" dirty="0" err="1" smtClean="0"/>
              <a:t>ffocws</a:t>
            </a:r>
            <a:r>
              <a:rPr lang="en-GB" b="1" baseline="0" dirty="0" smtClean="0"/>
              <a:t> </a:t>
            </a:r>
            <a:r>
              <a:rPr lang="en-GB" b="1" baseline="0" dirty="0" err="1" smtClean="0"/>
              <a:t>eich</a:t>
            </a:r>
            <a:r>
              <a:rPr lang="en-GB" b="1" baseline="0" dirty="0" smtClean="0"/>
              <a:t> </a:t>
            </a:r>
            <a:r>
              <a:rPr lang="en-GB" b="1" baseline="0" dirty="0" err="1" smtClean="0"/>
              <a:t>cynnig</a:t>
            </a:r>
            <a:r>
              <a:rPr lang="en-GB" b="1" baseline="0" dirty="0" smtClean="0"/>
              <a:t> </a:t>
            </a:r>
            <a:r>
              <a:rPr lang="en-GB" b="1" baseline="0" dirty="0" err="1" smtClean="0"/>
              <a:t>prosiect</a:t>
            </a:r>
            <a:r>
              <a:rPr lang="en-GB" b="1" baseline="0" dirty="0" smtClean="0"/>
              <a:t> chi? Pam? Beth </a:t>
            </a:r>
            <a:r>
              <a:rPr lang="en-GB" b="1" baseline="0" dirty="0" err="1" smtClean="0"/>
              <a:t>sydd</a:t>
            </a:r>
            <a:r>
              <a:rPr lang="en-GB" b="1" baseline="0" dirty="0" smtClean="0"/>
              <a:t> </a:t>
            </a:r>
            <a:r>
              <a:rPr lang="en-GB" b="1" baseline="0" dirty="0" err="1" smtClean="0"/>
              <a:t>wedi’ch</a:t>
            </a:r>
            <a:r>
              <a:rPr lang="en-GB" b="1" baseline="0" dirty="0" smtClean="0"/>
              <a:t> </a:t>
            </a:r>
            <a:r>
              <a:rPr lang="en-GB" b="1" baseline="0" dirty="0" err="1" smtClean="0"/>
              <a:t>argyhoeddi</a:t>
            </a:r>
            <a:r>
              <a:rPr lang="en-GB" b="1" baseline="0" dirty="0" smtClean="0"/>
              <a:t> (convince) </a:t>
            </a:r>
            <a:r>
              <a:rPr lang="en-GB" b="1" baseline="0" dirty="0" err="1" smtClean="0"/>
              <a:t>mai</a:t>
            </a:r>
            <a:r>
              <a:rPr lang="en-GB" b="1" baseline="0" dirty="0" smtClean="0"/>
              <a:t> </a:t>
            </a:r>
            <a:r>
              <a:rPr lang="en-GB" b="1" baseline="0" dirty="0" err="1" smtClean="0"/>
              <a:t>dyma</a:t>
            </a:r>
            <a:r>
              <a:rPr lang="en-GB" b="1" baseline="0" dirty="0" smtClean="0"/>
              <a:t> </a:t>
            </a:r>
            <a:r>
              <a:rPr lang="en-GB" b="1" baseline="0" dirty="0" err="1" smtClean="0"/>
              <a:t>yw’r</a:t>
            </a:r>
            <a:r>
              <a:rPr lang="en-GB" b="1" baseline="0" dirty="0" smtClean="0"/>
              <a:t> </a:t>
            </a:r>
            <a:r>
              <a:rPr lang="en-GB" b="1" baseline="0" dirty="0" err="1" smtClean="0"/>
              <a:t>ffocws</a:t>
            </a:r>
            <a:r>
              <a:rPr lang="en-GB" b="1" baseline="0" dirty="0" smtClean="0"/>
              <a:t> </a:t>
            </a:r>
            <a:r>
              <a:rPr lang="en-GB" b="1" baseline="0" dirty="0" err="1" smtClean="0"/>
              <a:t>orau</a:t>
            </a:r>
            <a:r>
              <a:rPr lang="en-GB" b="1" baseline="0" dirty="0" smtClean="0"/>
              <a:t> </a:t>
            </a:r>
            <a:r>
              <a:rPr lang="en-GB" b="1" baseline="0" dirty="0" err="1" smtClean="0"/>
              <a:t>ar</a:t>
            </a:r>
            <a:r>
              <a:rPr lang="en-GB" b="1" baseline="0" dirty="0" smtClean="0"/>
              <a:t> </a:t>
            </a:r>
            <a:r>
              <a:rPr lang="en-GB" b="1" baseline="0" dirty="0" err="1" smtClean="0"/>
              <a:t>gyfer</a:t>
            </a:r>
            <a:r>
              <a:rPr lang="en-GB" b="1" baseline="0" dirty="0" smtClean="0"/>
              <a:t> </a:t>
            </a:r>
            <a:r>
              <a:rPr lang="en-GB" b="1" baseline="0" dirty="0" err="1" smtClean="0"/>
              <a:t>yr</a:t>
            </a:r>
            <a:r>
              <a:rPr lang="en-GB" b="1" baseline="0" dirty="0" smtClean="0"/>
              <a:t> </a:t>
            </a:r>
            <a:r>
              <a:rPr lang="en-GB" b="1" baseline="0" dirty="0" err="1" smtClean="0"/>
              <a:t>ysgol</a:t>
            </a:r>
            <a:r>
              <a:rPr lang="en-GB" b="1" baseline="0" dirty="0" smtClean="0"/>
              <a:t> </a:t>
            </a:r>
            <a:r>
              <a:rPr lang="en-GB" b="1" baseline="0" dirty="0" err="1" smtClean="0"/>
              <a:t>a’r</a:t>
            </a:r>
            <a:r>
              <a:rPr lang="en-GB" b="1" baseline="0" dirty="0" smtClean="0"/>
              <a:t> </a:t>
            </a:r>
            <a:r>
              <a:rPr lang="en-GB" b="1" baseline="0" dirty="0" err="1" smtClean="0"/>
              <a:t>gymuned</a:t>
            </a:r>
            <a:r>
              <a:rPr lang="en-GB" b="1" baseline="0" dirty="0" smtClean="0"/>
              <a:t>?</a:t>
            </a:r>
          </a:p>
          <a:p>
            <a:endParaRPr lang="en-GB" b="1" baseline="0" dirty="0" smtClean="0"/>
          </a:p>
          <a:p>
            <a:r>
              <a:rPr lang="en-GB" baseline="0" dirty="0" smtClean="0"/>
              <a:t>Enterprising, creative </a:t>
            </a:r>
            <a:r>
              <a:rPr lang="en-GB" baseline="0" dirty="0" err="1" smtClean="0"/>
              <a:t>contibutors</a:t>
            </a:r>
            <a:endParaRPr lang="en-GB" baseline="0" dirty="0" smtClean="0"/>
          </a:p>
          <a:p>
            <a:r>
              <a:rPr lang="en-GB" baseline="0" dirty="0" smtClean="0"/>
              <a:t>Ethical, informed citizens</a:t>
            </a:r>
          </a:p>
          <a:p>
            <a:endParaRPr lang="en-GB" baseline="0" dirty="0" smtClean="0"/>
          </a:p>
          <a:p>
            <a:r>
              <a:rPr lang="en-GB" b="1" baseline="0" dirty="0" smtClean="0"/>
              <a:t>What is the focus of your project proposal? Why? What convinces you that this is the best focus for the school and the community?</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4160632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Unwaith</a:t>
            </a:r>
            <a:r>
              <a:rPr lang="en-GB" dirty="0" smtClean="0"/>
              <a:t> </a:t>
            </a:r>
            <a:r>
              <a:rPr lang="en-GB" dirty="0" err="1" smtClean="0"/>
              <a:t>i’r</a:t>
            </a:r>
            <a:r>
              <a:rPr lang="en-GB" dirty="0" smtClean="0"/>
              <a:t> </a:t>
            </a:r>
            <a:r>
              <a:rPr lang="en-GB" dirty="0" err="1" smtClean="0"/>
              <a:t>ffocws</a:t>
            </a:r>
            <a:r>
              <a:rPr lang="en-GB" dirty="0" smtClean="0"/>
              <a:t> </a:t>
            </a:r>
            <a:r>
              <a:rPr lang="en-GB" dirty="0" err="1" smtClean="0"/>
              <a:t>gael</a:t>
            </a:r>
            <a:r>
              <a:rPr lang="en-GB" dirty="0" smtClean="0"/>
              <a:t> </a:t>
            </a:r>
            <a:r>
              <a:rPr lang="en-GB" dirty="0" err="1" smtClean="0"/>
              <a:t>ei</a:t>
            </a:r>
            <a:r>
              <a:rPr lang="en-GB" dirty="0" smtClean="0"/>
              <a:t> </a:t>
            </a:r>
            <a:r>
              <a:rPr lang="en-GB" dirty="0" err="1" smtClean="0"/>
              <a:t>benderfynu</a:t>
            </a:r>
            <a:r>
              <a:rPr lang="en-GB" dirty="0" smtClean="0"/>
              <a:t>,</a:t>
            </a:r>
            <a:r>
              <a:rPr lang="en-GB" baseline="0" dirty="0" smtClean="0"/>
              <a:t> </a:t>
            </a:r>
            <a:r>
              <a:rPr lang="en-GB" baseline="0" dirty="0" err="1" smtClean="0"/>
              <a:t>roedd</a:t>
            </a:r>
            <a:r>
              <a:rPr lang="en-GB" baseline="0" dirty="0" smtClean="0"/>
              <a:t> </a:t>
            </a:r>
            <a:r>
              <a:rPr lang="en-GB" baseline="0" dirty="0" err="1" smtClean="0"/>
              <a:t>angen</a:t>
            </a:r>
            <a:r>
              <a:rPr lang="en-GB" baseline="0" dirty="0" smtClean="0"/>
              <a:t> </a:t>
            </a:r>
            <a:r>
              <a:rPr lang="en-GB" baseline="0" dirty="0" err="1" smtClean="0"/>
              <a:t>cynllunio’r</a:t>
            </a:r>
            <a:r>
              <a:rPr lang="en-GB" baseline="0" dirty="0" smtClean="0"/>
              <a:t> </a:t>
            </a:r>
            <a:r>
              <a:rPr lang="en-GB" baseline="0" dirty="0" err="1" smtClean="0"/>
              <a:t>ffordd</a:t>
            </a:r>
            <a:r>
              <a:rPr lang="en-GB" baseline="0" dirty="0" smtClean="0"/>
              <a:t> </a:t>
            </a:r>
            <a:r>
              <a:rPr lang="en-GB" baseline="0" dirty="0" err="1" smtClean="0"/>
              <a:t>ymlaen</a:t>
            </a:r>
            <a:r>
              <a:rPr lang="en-GB" baseline="0" dirty="0" smtClean="0"/>
              <a:t>. Fan </a:t>
            </a:r>
            <a:r>
              <a:rPr lang="en-GB" baseline="0" dirty="0" err="1" smtClean="0"/>
              <a:t>hyn</a:t>
            </a:r>
            <a:r>
              <a:rPr lang="en-GB" baseline="0" dirty="0" smtClean="0"/>
              <a:t>, </a:t>
            </a:r>
            <a:r>
              <a:rPr lang="en-GB" baseline="0" dirty="0" err="1" smtClean="0"/>
              <a:t>mae</a:t>
            </a:r>
            <a:r>
              <a:rPr lang="en-GB" baseline="0" dirty="0" smtClean="0"/>
              <a:t> </a:t>
            </a:r>
            <a:r>
              <a:rPr lang="en-GB" baseline="0" dirty="0" err="1" smtClean="0"/>
              <a:t>angen</a:t>
            </a:r>
            <a:r>
              <a:rPr lang="en-GB" baseline="0" dirty="0" smtClean="0"/>
              <a:t> </a:t>
            </a:r>
            <a:r>
              <a:rPr lang="en-GB" baseline="0" dirty="0" err="1" smtClean="0"/>
              <a:t>meddwl</a:t>
            </a:r>
            <a:r>
              <a:rPr lang="en-GB" baseline="0" dirty="0" smtClean="0"/>
              <a:t> am </a:t>
            </a:r>
            <a:r>
              <a:rPr lang="en-GB" baseline="0" dirty="0" err="1" smtClean="0"/>
              <a:t>amcanion</a:t>
            </a:r>
            <a:r>
              <a:rPr lang="en-GB" baseline="0" dirty="0" smtClean="0"/>
              <a:t> y </a:t>
            </a:r>
            <a:r>
              <a:rPr lang="en-GB" baseline="0" dirty="0" err="1" smtClean="0"/>
              <a:t>prosiect</a:t>
            </a:r>
            <a:r>
              <a:rPr lang="en-GB" baseline="0" dirty="0" smtClean="0"/>
              <a:t> a </a:t>
            </a:r>
            <a:r>
              <a:rPr lang="en-GB" baseline="0" dirty="0" err="1" smtClean="0"/>
              <a:t>sut</a:t>
            </a:r>
            <a:r>
              <a:rPr lang="en-GB" baseline="0" dirty="0" smtClean="0"/>
              <a:t> </a:t>
            </a:r>
            <a:r>
              <a:rPr lang="en-GB" baseline="0" dirty="0" err="1" smtClean="0"/>
              <a:t>orau</a:t>
            </a:r>
            <a:r>
              <a:rPr lang="en-GB" baseline="0" dirty="0" smtClean="0"/>
              <a:t> </a:t>
            </a:r>
            <a:r>
              <a:rPr lang="en-GB" baseline="0" dirty="0" err="1" smtClean="0"/>
              <a:t>i</a:t>
            </a:r>
            <a:r>
              <a:rPr lang="en-GB" baseline="0" dirty="0" smtClean="0"/>
              <a:t> </a:t>
            </a:r>
            <a:r>
              <a:rPr lang="en-GB" baseline="0" dirty="0" err="1" smtClean="0"/>
              <a:t>gwrdd</a:t>
            </a:r>
            <a:r>
              <a:rPr lang="en-GB" baseline="0" dirty="0" smtClean="0"/>
              <a:t> </a:t>
            </a:r>
            <a:r>
              <a:rPr lang="en-GB" baseline="0" dirty="0" err="1" smtClean="0"/>
              <a:t>gyda’r</a:t>
            </a:r>
            <a:r>
              <a:rPr lang="en-GB" baseline="0" dirty="0" smtClean="0"/>
              <a:t> </a:t>
            </a:r>
            <a:r>
              <a:rPr lang="en-GB" baseline="0" dirty="0" err="1" smtClean="0"/>
              <a:t>amcanion</a:t>
            </a:r>
            <a:r>
              <a:rPr lang="en-GB" baseline="0" dirty="0" smtClean="0"/>
              <a:t> </a:t>
            </a:r>
            <a:r>
              <a:rPr lang="en-GB" baseline="0" dirty="0" err="1" smtClean="0"/>
              <a:t>hyn</a:t>
            </a:r>
            <a:r>
              <a:rPr lang="en-GB" baseline="0" dirty="0" smtClean="0"/>
              <a:t>. Y </a:t>
            </a:r>
            <a:r>
              <a:rPr lang="en-GB" baseline="0" dirty="0" err="1" smtClean="0"/>
              <a:t>cwestiynau</a:t>
            </a:r>
            <a:r>
              <a:rPr lang="en-GB" baseline="0" dirty="0" smtClean="0"/>
              <a:t> </a:t>
            </a:r>
            <a:r>
              <a:rPr lang="en-GB" baseline="0" dirty="0" err="1" smtClean="0"/>
              <a:t>ystyriwyd</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hyn</a:t>
            </a:r>
            <a:r>
              <a:rPr lang="en-GB" baseline="0" dirty="0" smtClean="0"/>
              <a:t> </a:t>
            </a:r>
            <a:r>
              <a:rPr lang="en-GB" baseline="0" dirty="0" err="1" smtClean="0"/>
              <a:t>oedd</a:t>
            </a:r>
            <a:r>
              <a:rPr lang="en-GB" baseline="0" dirty="0" smtClean="0"/>
              <a:t> </a:t>
            </a:r>
            <a:r>
              <a:rPr lang="en-GB" baseline="0" dirty="0" err="1" smtClean="0"/>
              <a:t>pwy</a:t>
            </a:r>
            <a:r>
              <a:rPr lang="en-GB" baseline="0" dirty="0" smtClean="0"/>
              <a:t>, </a:t>
            </a:r>
            <a:r>
              <a:rPr lang="en-GB" baseline="0" dirty="0" err="1" smtClean="0"/>
              <a:t>ble</a:t>
            </a:r>
            <a:r>
              <a:rPr lang="en-GB" baseline="0" dirty="0" smtClean="0"/>
              <a:t>, </a:t>
            </a:r>
            <a:r>
              <a:rPr lang="en-GB" baseline="0" dirty="0" err="1" smtClean="0"/>
              <a:t>pryd</a:t>
            </a:r>
            <a:r>
              <a:rPr lang="en-GB" baseline="0" dirty="0" smtClean="0"/>
              <a:t>, a </a:t>
            </a:r>
            <a:r>
              <a:rPr lang="en-GB" baseline="0" dirty="0" err="1" smtClean="0"/>
              <a:t>sut</a:t>
            </a:r>
            <a:r>
              <a:rPr lang="en-GB" baseline="0" dirty="0" smtClean="0"/>
              <a:t>?</a:t>
            </a:r>
          </a:p>
          <a:p>
            <a:endParaRPr lang="en-GB" baseline="0" dirty="0" smtClean="0"/>
          </a:p>
          <a:p>
            <a:r>
              <a:rPr lang="en-GB" b="1" baseline="0" dirty="0" err="1" smtClean="0"/>
              <a:t>Ydych</a:t>
            </a:r>
            <a:r>
              <a:rPr lang="en-GB" b="1" baseline="0" dirty="0" smtClean="0"/>
              <a:t> </a:t>
            </a:r>
            <a:r>
              <a:rPr lang="en-GB" b="1" baseline="0" dirty="0" err="1" smtClean="0"/>
              <a:t>chi’n</a:t>
            </a:r>
            <a:r>
              <a:rPr lang="en-GB" b="1" baseline="0" dirty="0" smtClean="0"/>
              <a:t> </a:t>
            </a:r>
            <a:r>
              <a:rPr lang="en-GB" b="1" baseline="0" dirty="0" err="1" smtClean="0"/>
              <a:t>meddwl</a:t>
            </a:r>
            <a:r>
              <a:rPr lang="en-GB" b="1" baseline="0" dirty="0" smtClean="0"/>
              <a:t> </a:t>
            </a:r>
            <a:r>
              <a:rPr lang="en-GB" b="1" baseline="0" dirty="0" err="1" smtClean="0"/>
              <a:t>efallai</a:t>
            </a:r>
            <a:r>
              <a:rPr lang="en-GB" b="1" baseline="0" dirty="0" smtClean="0"/>
              <a:t> bod </a:t>
            </a:r>
            <a:r>
              <a:rPr lang="en-GB" b="1" baseline="0" dirty="0" err="1" smtClean="0"/>
              <a:t>yna</a:t>
            </a:r>
            <a:r>
              <a:rPr lang="en-GB" b="1" baseline="0" dirty="0" smtClean="0"/>
              <a:t> </a:t>
            </a:r>
            <a:r>
              <a:rPr lang="en-GB" b="1" baseline="0" dirty="0" err="1" smtClean="0"/>
              <a:t>gwestiwn</a:t>
            </a:r>
            <a:r>
              <a:rPr lang="en-GB" b="1" baseline="0" dirty="0" smtClean="0"/>
              <a:t> </a:t>
            </a:r>
            <a:r>
              <a:rPr lang="en-GB" b="1" baseline="0" dirty="0" err="1" smtClean="0"/>
              <a:t>allweddol</a:t>
            </a:r>
            <a:r>
              <a:rPr lang="en-GB" b="1" baseline="0" dirty="0" smtClean="0"/>
              <a:t> </a:t>
            </a:r>
            <a:r>
              <a:rPr lang="en-GB" b="1" baseline="0" dirty="0" err="1" smtClean="0"/>
              <a:t>ar</a:t>
            </a:r>
            <a:r>
              <a:rPr lang="en-GB" b="1" baseline="0" dirty="0" smtClean="0"/>
              <a:t> </a:t>
            </a:r>
            <a:r>
              <a:rPr lang="en-GB" b="1" baseline="0" dirty="0" err="1" smtClean="0"/>
              <a:t>goll</a:t>
            </a:r>
            <a:r>
              <a:rPr lang="en-GB" b="1" baseline="0" dirty="0" smtClean="0"/>
              <a:t> </a:t>
            </a:r>
            <a:r>
              <a:rPr lang="en-GB" b="1" baseline="0" dirty="0" err="1" smtClean="0"/>
              <a:t>o’r</a:t>
            </a:r>
            <a:r>
              <a:rPr lang="en-GB" b="1" baseline="0" dirty="0" smtClean="0"/>
              <a:t> </a:t>
            </a:r>
            <a:r>
              <a:rPr lang="en-GB" b="1" baseline="0" dirty="0" err="1" smtClean="0"/>
              <a:t>rhestr</a:t>
            </a:r>
            <a:r>
              <a:rPr lang="en-GB" b="1" baseline="0" dirty="0" smtClean="0"/>
              <a:t> hon?</a:t>
            </a:r>
          </a:p>
          <a:p>
            <a:endParaRPr lang="en-GB" dirty="0" smtClean="0"/>
          </a:p>
          <a:p>
            <a:r>
              <a:rPr lang="en-GB" dirty="0" smtClean="0"/>
              <a:t>Once</a:t>
            </a:r>
            <a:r>
              <a:rPr lang="en-GB" baseline="0" dirty="0" smtClean="0"/>
              <a:t> the focus was decided upon, the way forward needed to be planned. Here, thought needs to be given to the project’s aims and how best to meet these aims. The questions that were considered here were who, where, when and how?</a:t>
            </a:r>
          </a:p>
          <a:p>
            <a:endParaRPr lang="en-GB" baseline="0" dirty="0" smtClean="0"/>
          </a:p>
          <a:p>
            <a:r>
              <a:rPr lang="en-GB" b="1" baseline="0" dirty="0" smtClean="0"/>
              <a:t>Do you think there’s a key question missing from this list?</a:t>
            </a:r>
            <a:endParaRPr lang="en-GB" b="1"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599332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Dyma</a:t>
            </a:r>
            <a:r>
              <a:rPr lang="en-GB" baseline="0" dirty="0" smtClean="0"/>
              <a:t> </a:t>
            </a:r>
            <a:r>
              <a:rPr lang="en-GB" baseline="0" dirty="0" err="1" smtClean="0"/>
              <a:t>sut</a:t>
            </a:r>
            <a:r>
              <a:rPr lang="en-GB" baseline="0" dirty="0" smtClean="0"/>
              <a:t> </a:t>
            </a:r>
            <a:r>
              <a:rPr lang="en-GB" baseline="0" dirty="0" err="1" smtClean="0"/>
              <a:t>mae’r</a:t>
            </a:r>
            <a:r>
              <a:rPr lang="en-GB" baseline="0" dirty="0" smtClean="0"/>
              <a:t> </a:t>
            </a:r>
            <a:r>
              <a:rPr lang="en-GB" baseline="0" dirty="0" err="1" smtClean="0"/>
              <a:t>atebion</a:t>
            </a:r>
            <a:r>
              <a:rPr lang="en-GB" baseline="0" dirty="0" smtClean="0"/>
              <a:t> </a:t>
            </a:r>
            <a:r>
              <a:rPr lang="en-GB" baseline="0" dirty="0" err="1" smtClean="0"/>
              <a:t>i’r</a:t>
            </a:r>
            <a:r>
              <a:rPr lang="en-GB" baseline="0" dirty="0" smtClean="0"/>
              <a:t> </a:t>
            </a:r>
            <a:r>
              <a:rPr lang="en-GB" baseline="0" dirty="0" err="1" smtClean="0"/>
              <a:t>cwestiynau</a:t>
            </a:r>
            <a:r>
              <a:rPr lang="en-GB" baseline="0" dirty="0" smtClean="0"/>
              <a:t> </a:t>
            </a:r>
            <a:r>
              <a:rPr lang="en-GB" baseline="0" dirty="0" err="1" smtClean="0"/>
              <a:t>ar</a:t>
            </a:r>
            <a:r>
              <a:rPr lang="en-GB" baseline="0" dirty="0" smtClean="0"/>
              <a:t> y </a:t>
            </a:r>
            <a:r>
              <a:rPr lang="en-GB" baseline="0" dirty="0" err="1" smtClean="0"/>
              <a:t>sleid</a:t>
            </a:r>
            <a:r>
              <a:rPr lang="en-GB" baseline="0" dirty="0" smtClean="0"/>
              <a:t> </a:t>
            </a:r>
            <a:r>
              <a:rPr lang="en-GB" baseline="0" dirty="0" err="1" smtClean="0"/>
              <a:t>blaenorol</a:t>
            </a:r>
            <a:r>
              <a:rPr lang="en-GB" baseline="0" dirty="0" smtClean="0"/>
              <a:t> </a:t>
            </a:r>
            <a:r>
              <a:rPr lang="en-GB" baseline="0" dirty="0" err="1" smtClean="0"/>
              <a:t>yn</a:t>
            </a:r>
            <a:r>
              <a:rPr lang="en-GB" baseline="0" dirty="0" smtClean="0"/>
              <a:t> </a:t>
            </a:r>
            <a:r>
              <a:rPr lang="en-GB" baseline="0" dirty="0" err="1" smtClean="0"/>
              <a:t>edrych</a:t>
            </a:r>
            <a:r>
              <a:rPr lang="en-GB" baseline="0" dirty="0" smtClean="0"/>
              <a:t> </a:t>
            </a:r>
            <a:r>
              <a:rPr lang="en-GB" baseline="0" dirty="0" err="1" smtClean="0"/>
              <a:t>mewn</a:t>
            </a:r>
            <a:r>
              <a:rPr lang="en-GB" baseline="0" dirty="0" smtClean="0"/>
              <a:t> </a:t>
            </a:r>
            <a:r>
              <a:rPr lang="en-GB" baseline="0" dirty="0" err="1" smtClean="0"/>
              <a:t>manylder</a:t>
            </a:r>
            <a:r>
              <a:rPr lang="en-GB" baseline="0" dirty="0" smtClean="0"/>
              <a:t>. </a:t>
            </a:r>
            <a:r>
              <a:rPr lang="en-GB" baseline="0" dirty="0" err="1" smtClean="0"/>
              <a:t>Sylwch</a:t>
            </a:r>
            <a:r>
              <a:rPr lang="en-GB" baseline="0" dirty="0" smtClean="0"/>
              <a:t> y </a:t>
            </a:r>
            <a:r>
              <a:rPr lang="en-GB" baseline="0" dirty="0" err="1" smtClean="0"/>
              <a:t>wybodaeth</a:t>
            </a:r>
            <a:r>
              <a:rPr lang="en-GB" baseline="0" dirty="0" smtClean="0"/>
              <a:t> </a:t>
            </a:r>
            <a:r>
              <a:rPr lang="en-GB" baseline="0" dirty="0" err="1" smtClean="0"/>
              <a:t>sydd</a:t>
            </a:r>
            <a:r>
              <a:rPr lang="en-GB" baseline="0" dirty="0" smtClean="0"/>
              <a:t> </a:t>
            </a:r>
            <a:r>
              <a:rPr lang="en-GB" baseline="0" dirty="0" err="1" smtClean="0"/>
              <a:t>yno</a:t>
            </a:r>
            <a:r>
              <a:rPr lang="en-GB" baseline="0" dirty="0" smtClean="0"/>
              <a:t> o ran </a:t>
            </a:r>
            <a:r>
              <a:rPr lang="en-GB" baseline="0" dirty="0" err="1" smtClean="0"/>
              <a:t>gweithredoedd</a:t>
            </a:r>
            <a:r>
              <a:rPr lang="en-GB" baseline="0" dirty="0" smtClean="0"/>
              <a:t> (</a:t>
            </a:r>
            <a:r>
              <a:rPr lang="en-GB" baseline="0" dirty="0" err="1" smtClean="0"/>
              <a:t>beth</a:t>
            </a:r>
            <a:r>
              <a:rPr lang="en-GB" baseline="0" dirty="0" smtClean="0"/>
              <a:t>/</a:t>
            </a:r>
            <a:r>
              <a:rPr lang="en-GB" baseline="0" dirty="0" err="1" smtClean="0"/>
              <a:t>sut</a:t>
            </a:r>
            <a:r>
              <a:rPr lang="en-GB" baseline="0" dirty="0" smtClean="0"/>
              <a:t>), </a:t>
            </a:r>
            <a:r>
              <a:rPr lang="en-GB" baseline="0" dirty="0" err="1" smtClean="0"/>
              <a:t>staffio</a:t>
            </a:r>
            <a:r>
              <a:rPr lang="en-GB" baseline="0" dirty="0" smtClean="0"/>
              <a:t> (</a:t>
            </a:r>
            <a:r>
              <a:rPr lang="en-GB" baseline="0" dirty="0" err="1" smtClean="0"/>
              <a:t>pwy</a:t>
            </a:r>
            <a:r>
              <a:rPr lang="en-GB" baseline="0" dirty="0" smtClean="0"/>
              <a:t>), </a:t>
            </a:r>
            <a:r>
              <a:rPr lang="en-GB" baseline="0" dirty="0" err="1" smtClean="0"/>
              <a:t>amseru</a:t>
            </a:r>
            <a:r>
              <a:rPr lang="en-GB" baseline="0" dirty="0" smtClean="0"/>
              <a:t> (</a:t>
            </a:r>
            <a:r>
              <a:rPr lang="en-GB" baseline="0" dirty="0" err="1" smtClean="0"/>
              <a:t>pryd</a:t>
            </a:r>
            <a:r>
              <a:rPr lang="en-GB" baseline="0" dirty="0" smtClean="0"/>
              <a:t>), </a:t>
            </a:r>
            <a:r>
              <a:rPr lang="en-GB" baseline="0" dirty="0" err="1" smtClean="0"/>
              <a:t>effaith</a:t>
            </a:r>
            <a:r>
              <a:rPr lang="en-GB" baseline="0" dirty="0" smtClean="0"/>
              <a:t> (</a:t>
            </a:r>
            <a:r>
              <a:rPr lang="en-GB" baseline="0" dirty="0" err="1" smtClean="0"/>
              <a:t>pwy</a:t>
            </a:r>
            <a:r>
              <a:rPr lang="en-GB" baseline="0" dirty="0" smtClean="0"/>
              <a:t>/</a:t>
            </a:r>
            <a:r>
              <a:rPr lang="en-GB" baseline="0" dirty="0" err="1" smtClean="0"/>
              <a:t>beth</a:t>
            </a:r>
            <a:r>
              <a:rPr lang="en-GB" baseline="0" dirty="0" smtClean="0"/>
              <a:t>/</a:t>
            </a:r>
            <a:r>
              <a:rPr lang="en-GB" baseline="0" dirty="0" err="1" smtClean="0"/>
              <a:t>sut</a:t>
            </a:r>
            <a:r>
              <a:rPr lang="en-GB" baseline="0" dirty="0" smtClean="0"/>
              <a:t>), a </a:t>
            </a:r>
            <a:r>
              <a:rPr lang="en-GB" baseline="0" dirty="0" err="1" smtClean="0"/>
              <a:t>chost</a:t>
            </a:r>
            <a:r>
              <a:rPr lang="en-GB" baseline="0" dirty="0" smtClean="0"/>
              <a:t> (</a:t>
            </a:r>
            <a:r>
              <a:rPr lang="en-GB" baseline="0" dirty="0" err="1" smtClean="0"/>
              <a:t>sut</a:t>
            </a:r>
            <a:r>
              <a:rPr lang="en-GB" baseline="0" dirty="0" smtClean="0"/>
              <a:t>).</a:t>
            </a:r>
          </a:p>
          <a:p>
            <a:endParaRPr lang="en-GB" baseline="0" dirty="0" smtClean="0"/>
          </a:p>
          <a:p>
            <a:r>
              <a:rPr lang="en-GB" b="1" baseline="0" dirty="0" smtClean="0"/>
              <a:t>Pa rai </a:t>
            </a:r>
            <a:r>
              <a:rPr lang="en-GB" b="1" baseline="0" dirty="0" err="1" smtClean="0"/>
              <a:t>o’r</a:t>
            </a:r>
            <a:r>
              <a:rPr lang="en-GB" b="1" baseline="0" dirty="0" smtClean="0"/>
              <a:t> </a:t>
            </a:r>
            <a:r>
              <a:rPr lang="en-GB" b="1" baseline="0" dirty="0" err="1" smtClean="0"/>
              <a:t>pethau</a:t>
            </a:r>
            <a:r>
              <a:rPr lang="en-GB" b="1" baseline="0" dirty="0" smtClean="0"/>
              <a:t> </a:t>
            </a:r>
            <a:r>
              <a:rPr lang="en-GB" b="1" baseline="0" dirty="0" err="1" smtClean="0"/>
              <a:t>hyn</a:t>
            </a:r>
            <a:r>
              <a:rPr lang="en-GB" b="1" baseline="0" dirty="0" smtClean="0"/>
              <a:t> </a:t>
            </a:r>
            <a:r>
              <a:rPr lang="en-GB" b="1" baseline="0" dirty="0" err="1" smtClean="0"/>
              <a:t>sydd</a:t>
            </a:r>
            <a:r>
              <a:rPr lang="en-GB" b="1" baseline="0" dirty="0" smtClean="0"/>
              <a:t> </a:t>
            </a:r>
            <a:r>
              <a:rPr lang="en-GB" b="1" baseline="0" dirty="0" err="1" smtClean="0"/>
              <a:t>angen</a:t>
            </a:r>
            <a:r>
              <a:rPr lang="en-GB" b="1" baseline="0" dirty="0" smtClean="0"/>
              <a:t> </a:t>
            </a:r>
            <a:r>
              <a:rPr lang="en-GB" b="1" baseline="0" dirty="0" err="1" smtClean="0"/>
              <a:t>i</a:t>
            </a:r>
            <a:r>
              <a:rPr lang="en-GB" b="1" baseline="0" dirty="0" smtClean="0"/>
              <a:t> chi </a:t>
            </a:r>
            <a:r>
              <a:rPr lang="en-GB" b="1" baseline="0" dirty="0" err="1" smtClean="0"/>
              <a:t>ysgrifennu</a:t>
            </a:r>
            <a:r>
              <a:rPr lang="en-GB" b="1" baseline="0" dirty="0" smtClean="0"/>
              <a:t> </a:t>
            </a:r>
            <a:r>
              <a:rPr lang="en-GB" b="1" baseline="0" dirty="0" err="1" smtClean="0"/>
              <a:t>amdanynt</a:t>
            </a:r>
            <a:r>
              <a:rPr lang="en-GB" b="1" baseline="0" dirty="0" smtClean="0"/>
              <a:t> </a:t>
            </a:r>
            <a:r>
              <a:rPr lang="en-GB" b="1" baseline="0" dirty="0" err="1" smtClean="0"/>
              <a:t>yn</a:t>
            </a:r>
            <a:r>
              <a:rPr lang="en-GB" b="1" baseline="0" dirty="0" smtClean="0"/>
              <a:t> </a:t>
            </a:r>
            <a:r>
              <a:rPr lang="en-GB" b="1" baseline="0" dirty="0" err="1" smtClean="0"/>
              <a:t>eich</a:t>
            </a:r>
            <a:r>
              <a:rPr lang="en-GB" b="1" baseline="0" dirty="0" smtClean="0"/>
              <a:t> </a:t>
            </a:r>
            <a:r>
              <a:rPr lang="en-GB" b="1" baseline="0" dirty="0" err="1" smtClean="0"/>
              <a:t>aseiniad</a:t>
            </a:r>
            <a:r>
              <a:rPr lang="en-GB" b="1" baseline="0" dirty="0" smtClean="0"/>
              <a:t>?</a:t>
            </a:r>
          </a:p>
          <a:p>
            <a:endParaRPr lang="en-GB" baseline="0" dirty="0" smtClean="0"/>
          </a:p>
          <a:p>
            <a:r>
              <a:rPr lang="en-GB" baseline="0" dirty="0" smtClean="0"/>
              <a:t>This is how the responses to the questions on the previous slide look in detail. Notice the information that’s there about activities (what/how), staffing (who), timings (when), impact (who/what/how), and cost (how).</a:t>
            </a:r>
          </a:p>
          <a:p>
            <a:endParaRPr lang="en-GB" baseline="0" dirty="0" smtClean="0"/>
          </a:p>
          <a:p>
            <a:r>
              <a:rPr lang="en-GB" b="1" baseline="0" dirty="0" smtClean="0"/>
              <a:t>Which of these things do you need to write about in your assignment?</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410544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Er</a:t>
            </a:r>
            <a:r>
              <a:rPr lang="en-GB" dirty="0" smtClean="0"/>
              <a:t> </a:t>
            </a:r>
            <a:r>
              <a:rPr lang="en-GB" dirty="0" err="1" smtClean="0"/>
              <a:t>mwyn</a:t>
            </a:r>
            <a:r>
              <a:rPr lang="en-GB" dirty="0" smtClean="0"/>
              <a:t> </a:t>
            </a:r>
            <a:r>
              <a:rPr lang="en-GB" dirty="0" err="1" smtClean="0"/>
              <a:t>mesur</a:t>
            </a:r>
            <a:r>
              <a:rPr lang="en-GB" dirty="0" smtClean="0"/>
              <a:t> </a:t>
            </a:r>
            <a:r>
              <a:rPr lang="en-GB" dirty="0" err="1" smtClean="0"/>
              <a:t>effaith</a:t>
            </a:r>
            <a:r>
              <a:rPr lang="en-GB" dirty="0" smtClean="0"/>
              <a:t> y </a:t>
            </a:r>
            <a:r>
              <a:rPr lang="en-GB" dirty="0" err="1" smtClean="0"/>
              <a:t>prosiect</a:t>
            </a:r>
            <a:r>
              <a:rPr lang="en-GB" dirty="0" smtClean="0"/>
              <a:t>, </a:t>
            </a:r>
            <a:r>
              <a:rPr lang="en-GB" dirty="0" err="1" smtClean="0"/>
              <a:t>mae’n</a:t>
            </a:r>
            <a:r>
              <a:rPr lang="en-GB" dirty="0" smtClean="0"/>
              <a:t> </a:t>
            </a:r>
            <a:r>
              <a:rPr lang="en-GB" dirty="0" err="1" smtClean="0"/>
              <a:t>rhaid</a:t>
            </a:r>
            <a:r>
              <a:rPr lang="en-GB" dirty="0" smtClean="0"/>
              <a:t> </a:t>
            </a:r>
            <a:r>
              <a:rPr lang="en-GB" dirty="0" err="1" smtClean="0"/>
              <a:t>edrych</a:t>
            </a:r>
            <a:r>
              <a:rPr lang="en-GB" baseline="0" dirty="0" smtClean="0"/>
              <a:t> </a:t>
            </a:r>
            <a:r>
              <a:rPr lang="en-GB" baseline="0" dirty="0" err="1" smtClean="0"/>
              <a:t>eto</a:t>
            </a:r>
            <a:r>
              <a:rPr lang="en-GB" baseline="0" dirty="0" smtClean="0"/>
              <a:t> </a:t>
            </a:r>
            <a:r>
              <a:rPr lang="en-GB" baseline="0" dirty="0" err="1" smtClean="0"/>
              <a:t>ar</a:t>
            </a:r>
            <a:r>
              <a:rPr lang="en-GB" baseline="0" dirty="0" smtClean="0"/>
              <a:t> </a:t>
            </a:r>
            <a:r>
              <a:rPr lang="en-GB" baseline="0" dirty="0" err="1" smtClean="0"/>
              <a:t>amcanion</a:t>
            </a:r>
            <a:r>
              <a:rPr lang="en-GB" baseline="0" dirty="0" smtClean="0"/>
              <a:t> y </a:t>
            </a:r>
            <a:r>
              <a:rPr lang="en-GB" baseline="0" dirty="0" err="1" smtClean="0"/>
              <a:t>prosiect</a:t>
            </a:r>
            <a:r>
              <a:rPr lang="en-GB" baseline="0" dirty="0" smtClean="0"/>
              <a:t> ac </a:t>
            </a:r>
            <a:r>
              <a:rPr lang="en-GB" baseline="0" dirty="0" err="1" smtClean="0"/>
              <a:t>i</a:t>
            </a:r>
            <a:r>
              <a:rPr lang="en-GB" baseline="0" dirty="0" smtClean="0"/>
              <a:t> </a:t>
            </a:r>
            <a:r>
              <a:rPr lang="en-GB" baseline="0" dirty="0" err="1" smtClean="0"/>
              <a:t>ba</a:t>
            </a:r>
            <a:r>
              <a:rPr lang="en-GB" baseline="0" dirty="0" smtClean="0"/>
              <a:t> </a:t>
            </a:r>
            <a:r>
              <a:rPr lang="en-GB" baseline="0" dirty="0" err="1" smtClean="0"/>
              <a:t>raddau</a:t>
            </a:r>
            <a:r>
              <a:rPr lang="en-GB" baseline="0" dirty="0" smtClean="0"/>
              <a:t> </a:t>
            </a:r>
            <a:r>
              <a:rPr lang="en-GB" baseline="0" dirty="0" err="1" smtClean="0"/>
              <a:t>cafodd</a:t>
            </a:r>
            <a:r>
              <a:rPr lang="en-GB" baseline="0" dirty="0" smtClean="0"/>
              <a:t> </a:t>
            </a:r>
            <a:r>
              <a:rPr lang="en-GB" baseline="0" dirty="0" err="1" smtClean="0"/>
              <a:t>rhain</a:t>
            </a:r>
            <a:r>
              <a:rPr lang="en-GB" baseline="0" dirty="0" smtClean="0"/>
              <a:t> </a:t>
            </a:r>
            <a:r>
              <a:rPr lang="en-GB" baseline="0" dirty="0" err="1" smtClean="0"/>
              <a:t>eu</a:t>
            </a:r>
            <a:r>
              <a:rPr lang="en-GB" baseline="0" dirty="0" smtClean="0"/>
              <a:t> </a:t>
            </a:r>
            <a:r>
              <a:rPr lang="en-GB" baseline="0" dirty="0" err="1" smtClean="0"/>
              <a:t>cyflawni</a:t>
            </a:r>
            <a:r>
              <a:rPr lang="en-GB" baseline="0" dirty="0" smtClean="0"/>
              <a:t>. Y </a:t>
            </a:r>
            <a:r>
              <a:rPr lang="en-GB" baseline="0" dirty="0" err="1" smtClean="0"/>
              <a:t>cwestiwn</a:t>
            </a:r>
            <a:r>
              <a:rPr lang="en-GB" baseline="0" dirty="0" smtClean="0"/>
              <a:t> </a:t>
            </a:r>
            <a:r>
              <a:rPr lang="en-GB" baseline="0" dirty="0" err="1" smtClean="0"/>
              <a:t>allweddol</a:t>
            </a:r>
            <a:r>
              <a:rPr lang="en-GB" baseline="0" dirty="0" smtClean="0"/>
              <a:t> fan </a:t>
            </a:r>
            <a:r>
              <a:rPr lang="en-GB" baseline="0" dirty="0" err="1" smtClean="0"/>
              <a:t>hyn</a:t>
            </a:r>
            <a:r>
              <a:rPr lang="en-GB" baseline="0" dirty="0" smtClean="0"/>
              <a:t> </a:t>
            </a:r>
            <a:r>
              <a:rPr lang="en-GB" baseline="0" dirty="0" err="1" smtClean="0"/>
              <a:t>ydy</a:t>
            </a:r>
            <a:r>
              <a:rPr lang="en-GB" baseline="0" dirty="0" smtClean="0"/>
              <a:t> </a:t>
            </a:r>
            <a:r>
              <a:rPr lang="en-GB" baseline="0" dirty="0" err="1" smtClean="0"/>
              <a:t>sut</a:t>
            </a:r>
            <a:r>
              <a:rPr lang="en-GB" baseline="0" dirty="0" smtClean="0"/>
              <a:t> </a:t>
            </a:r>
            <a:r>
              <a:rPr lang="en-GB" baseline="0" dirty="0" err="1" smtClean="0"/>
              <a:t>fyddech</a:t>
            </a:r>
            <a:r>
              <a:rPr lang="en-GB" baseline="0" dirty="0" smtClean="0"/>
              <a:t> </a:t>
            </a:r>
            <a:r>
              <a:rPr lang="en-GB" baseline="0" dirty="0" err="1" smtClean="0"/>
              <a:t>chi’n</a:t>
            </a:r>
            <a:r>
              <a:rPr lang="en-GB" baseline="0" dirty="0" smtClean="0"/>
              <a:t> </a:t>
            </a:r>
            <a:r>
              <a:rPr lang="en-GB" baseline="0" dirty="0" err="1" smtClean="0"/>
              <a:t>gwybod</a:t>
            </a:r>
            <a:r>
              <a:rPr lang="en-GB" baseline="0" dirty="0" smtClean="0"/>
              <a:t> </a:t>
            </a:r>
            <a:r>
              <a:rPr lang="en-GB" baseline="0" dirty="0" err="1" smtClean="0"/>
              <a:t>ei</a:t>
            </a:r>
            <a:r>
              <a:rPr lang="en-GB" baseline="0" dirty="0" smtClean="0"/>
              <a:t> </a:t>
            </a:r>
            <a:r>
              <a:rPr lang="en-GB" baseline="0" dirty="0" err="1" smtClean="0"/>
              <a:t>fod</a:t>
            </a:r>
            <a:r>
              <a:rPr lang="en-GB" baseline="0" dirty="0" smtClean="0"/>
              <a:t> </a:t>
            </a:r>
            <a:r>
              <a:rPr lang="en-GB" baseline="0" dirty="0" err="1" smtClean="0"/>
              <a:t>yn</a:t>
            </a:r>
            <a:r>
              <a:rPr lang="en-GB" baseline="0" dirty="0" smtClean="0"/>
              <a:t> </a:t>
            </a:r>
            <a:r>
              <a:rPr lang="en-GB" baseline="0" dirty="0" err="1" smtClean="0"/>
              <a:t>llwyddiant</a:t>
            </a:r>
            <a:r>
              <a:rPr lang="en-GB" baseline="0" dirty="0" smtClean="0"/>
              <a:t>? </a:t>
            </a:r>
            <a:r>
              <a:rPr lang="en-GB" baseline="0" dirty="0" err="1" smtClean="0"/>
              <a:t>Cynlluniodd</a:t>
            </a:r>
            <a:r>
              <a:rPr lang="en-GB" baseline="0" dirty="0" smtClean="0"/>
              <a:t> </a:t>
            </a:r>
            <a:r>
              <a:rPr lang="en-GB" baseline="0" dirty="0" err="1" smtClean="0"/>
              <a:t>Ysgol</a:t>
            </a:r>
            <a:r>
              <a:rPr lang="en-GB" baseline="0" dirty="0" smtClean="0"/>
              <a:t> </a:t>
            </a:r>
            <a:r>
              <a:rPr lang="en-GB" baseline="0" dirty="0" err="1" smtClean="0"/>
              <a:t>Gynradd</a:t>
            </a:r>
            <a:r>
              <a:rPr lang="en-GB" baseline="0" dirty="0" smtClean="0"/>
              <a:t> </a:t>
            </a:r>
            <a:r>
              <a:rPr lang="en-GB" baseline="0" dirty="0" err="1" smtClean="0"/>
              <a:t>Pontarddulais</a:t>
            </a:r>
            <a:r>
              <a:rPr lang="en-GB" baseline="0" dirty="0" smtClean="0"/>
              <a:t> </a:t>
            </a:r>
            <a:r>
              <a:rPr lang="en-GB" baseline="0" dirty="0" err="1" smtClean="0"/>
              <a:t>ddefnyddio’r</a:t>
            </a:r>
            <a:r>
              <a:rPr lang="en-GB" baseline="0" dirty="0" smtClean="0"/>
              <a:t> </a:t>
            </a:r>
            <a:r>
              <a:rPr lang="en-GB" baseline="0" dirty="0" err="1" smtClean="0"/>
              <a:t>dystiolaeth</a:t>
            </a:r>
            <a:r>
              <a:rPr lang="en-GB" baseline="0" dirty="0" smtClean="0"/>
              <a:t> </a:t>
            </a:r>
            <a:r>
              <a:rPr lang="en-GB" baseline="0" dirty="0" err="1" smtClean="0"/>
              <a:t>ar</a:t>
            </a:r>
            <a:r>
              <a:rPr lang="en-GB" baseline="0" dirty="0" smtClean="0"/>
              <a:t> y </a:t>
            </a:r>
            <a:r>
              <a:rPr lang="en-GB" baseline="0" dirty="0" err="1" smtClean="0"/>
              <a:t>sleid</a:t>
            </a:r>
            <a:r>
              <a:rPr lang="en-GB" baseline="0" dirty="0" smtClean="0"/>
              <a:t> </a:t>
            </a:r>
            <a:r>
              <a:rPr lang="en-GB" baseline="0" dirty="0" err="1" smtClean="0"/>
              <a:t>uchod</a:t>
            </a:r>
            <a:r>
              <a:rPr lang="en-GB" baseline="0" dirty="0" smtClean="0"/>
              <a:t>.</a:t>
            </a:r>
          </a:p>
          <a:p>
            <a:endParaRPr lang="en-GB" baseline="0" dirty="0" smtClean="0"/>
          </a:p>
          <a:p>
            <a:r>
              <a:rPr lang="en-GB" b="1" baseline="0" dirty="0" smtClean="0"/>
              <a:t>Pa </a:t>
            </a:r>
            <a:r>
              <a:rPr lang="en-GB" b="1" baseline="0" dirty="0" err="1" smtClean="0"/>
              <a:t>dystiolaeth</a:t>
            </a:r>
            <a:r>
              <a:rPr lang="en-GB" b="1" baseline="0" dirty="0" smtClean="0"/>
              <a:t> </a:t>
            </a:r>
            <a:r>
              <a:rPr lang="en-GB" b="1" baseline="0" dirty="0" err="1" smtClean="0"/>
              <a:t>ydych</a:t>
            </a:r>
            <a:r>
              <a:rPr lang="en-GB" b="1" baseline="0" dirty="0" smtClean="0"/>
              <a:t> </a:t>
            </a:r>
            <a:r>
              <a:rPr lang="en-GB" b="1" baseline="0" dirty="0" err="1" smtClean="0"/>
              <a:t>chi’n</a:t>
            </a:r>
            <a:r>
              <a:rPr lang="en-GB" b="1" baseline="0" dirty="0" smtClean="0"/>
              <a:t> </a:t>
            </a:r>
            <a:r>
              <a:rPr lang="en-GB" b="1" baseline="0" dirty="0" err="1" smtClean="0"/>
              <a:t>meddwl</a:t>
            </a:r>
            <a:r>
              <a:rPr lang="en-GB" b="1" baseline="0" dirty="0" smtClean="0"/>
              <a:t> y </a:t>
            </a:r>
            <a:r>
              <a:rPr lang="en-GB" b="1" baseline="0" dirty="0" err="1" smtClean="0"/>
              <a:t>buasech</a:t>
            </a:r>
            <a:r>
              <a:rPr lang="en-GB" b="1" baseline="0" dirty="0" smtClean="0"/>
              <a:t> </a:t>
            </a:r>
            <a:r>
              <a:rPr lang="en-GB" b="1" baseline="0" dirty="0" err="1" smtClean="0"/>
              <a:t>yn</a:t>
            </a:r>
            <a:r>
              <a:rPr lang="en-GB" b="1" baseline="0" dirty="0" smtClean="0"/>
              <a:t> </a:t>
            </a:r>
            <a:r>
              <a:rPr lang="en-GB" b="1" baseline="0" dirty="0" err="1" smtClean="0"/>
              <a:t>ei</a:t>
            </a:r>
            <a:r>
              <a:rPr lang="en-GB" b="1" baseline="0" dirty="0" smtClean="0"/>
              <a:t> </a:t>
            </a:r>
            <a:r>
              <a:rPr lang="en-GB" b="1" baseline="0" dirty="0" err="1" smtClean="0"/>
              <a:t>defnyddio</a:t>
            </a:r>
            <a:r>
              <a:rPr lang="en-GB" b="1" baseline="0" dirty="0" smtClean="0"/>
              <a:t> </a:t>
            </a:r>
            <a:r>
              <a:rPr lang="en-GB" b="1" baseline="0" dirty="0" err="1" smtClean="0"/>
              <a:t>er</a:t>
            </a:r>
            <a:r>
              <a:rPr lang="en-GB" b="1" baseline="0" dirty="0" smtClean="0"/>
              <a:t> </a:t>
            </a:r>
            <a:r>
              <a:rPr lang="en-GB" b="1" baseline="0" dirty="0" err="1" smtClean="0"/>
              <a:t>mwyn</a:t>
            </a:r>
            <a:r>
              <a:rPr lang="en-GB" b="1" baseline="0" dirty="0" smtClean="0"/>
              <a:t> </a:t>
            </a:r>
            <a:r>
              <a:rPr lang="en-GB" b="1" baseline="0" dirty="0" err="1" smtClean="0"/>
              <a:t>mesur</a:t>
            </a:r>
            <a:r>
              <a:rPr lang="en-GB" b="1" baseline="0" dirty="0" smtClean="0"/>
              <a:t> </a:t>
            </a:r>
            <a:r>
              <a:rPr lang="en-GB" b="1" baseline="0" dirty="0" err="1" smtClean="0"/>
              <a:t>effaith</a:t>
            </a:r>
            <a:r>
              <a:rPr lang="en-GB" b="1" baseline="0" dirty="0" smtClean="0"/>
              <a:t> </a:t>
            </a:r>
            <a:r>
              <a:rPr lang="en-GB" b="1" baseline="0" dirty="0" err="1" smtClean="0"/>
              <a:t>eich</a:t>
            </a:r>
            <a:r>
              <a:rPr lang="en-GB" b="1" baseline="0" dirty="0" smtClean="0"/>
              <a:t> </a:t>
            </a:r>
            <a:r>
              <a:rPr lang="en-GB" b="1" baseline="0" dirty="0" err="1" smtClean="0"/>
              <a:t>prosiect</a:t>
            </a:r>
            <a:r>
              <a:rPr lang="en-GB" b="1" baseline="0" dirty="0" smtClean="0"/>
              <a:t> chi?</a:t>
            </a:r>
          </a:p>
          <a:p>
            <a:endParaRPr lang="en-GB" baseline="0" dirty="0" smtClean="0"/>
          </a:p>
          <a:p>
            <a:r>
              <a:rPr lang="en-GB" dirty="0" smtClean="0"/>
              <a:t>In order to measure the project’s impact, the project’s aims and to what extent they have been met need to be looked at. The key question</a:t>
            </a:r>
            <a:r>
              <a:rPr lang="en-GB" baseline="0" dirty="0" smtClean="0"/>
              <a:t> here is h</a:t>
            </a:r>
            <a:r>
              <a:rPr lang="en-GB" dirty="0" smtClean="0"/>
              <a:t>ow</a:t>
            </a:r>
            <a:r>
              <a:rPr lang="en-GB" baseline="0" dirty="0" smtClean="0"/>
              <a:t> will you know it’s a success? </a:t>
            </a:r>
            <a:r>
              <a:rPr lang="en-GB" baseline="0" dirty="0" err="1" smtClean="0"/>
              <a:t>Pontarddulais</a:t>
            </a:r>
            <a:r>
              <a:rPr lang="en-GB" baseline="0" dirty="0" smtClean="0"/>
              <a:t> Primary School planned to use the evidence listed on the above slide.</a:t>
            </a:r>
          </a:p>
          <a:p>
            <a:endParaRPr lang="en-GB" baseline="0" dirty="0" smtClean="0"/>
          </a:p>
          <a:p>
            <a:r>
              <a:rPr lang="en-GB" b="1" dirty="0" smtClean="0"/>
              <a:t>What evidence do you think you would use in order to measure your</a:t>
            </a:r>
            <a:r>
              <a:rPr lang="en-GB" b="1" baseline="0" dirty="0" smtClean="0"/>
              <a:t> project’s impact?</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1502651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Mae </a:t>
            </a:r>
            <a:r>
              <a:rPr lang="en-GB" dirty="0" err="1" smtClean="0"/>
              <a:t>hunan-werthuso</a:t>
            </a:r>
            <a:r>
              <a:rPr lang="en-GB" dirty="0" smtClean="0"/>
              <a:t> </a:t>
            </a:r>
            <a:r>
              <a:rPr lang="en-GB" dirty="0" err="1" smtClean="0"/>
              <a:t>yn</a:t>
            </a:r>
            <a:r>
              <a:rPr lang="en-GB" dirty="0" smtClean="0"/>
              <a:t> </a:t>
            </a:r>
            <a:r>
              <a:rPr lang="en-GB" dirty="0" err="1" smtClean="0"/>
              <a:t>rhan</a:t>
            </a:r>
            <a:r>
              <a:rPr lang="en-GB" dirty="0" smtClean="0"/>
              <a:t> </a:t>
            </a:r>
            <a:r>
              <a:rPr lang="en-GB" dirty="0" err="1" smtClean="0"/>
              <a:t>holl</a:t>
            </a:r>
            <a:r>
              <a:rPr lang="en-GB" dirty="0" smtClean="0"/>
              <a:t> </a:t>
            </a:r>
            <a:r>
              <a:rPr lang="en-GB" dirty="0" err="1" smtClean="0"/>
              <a:t>bwysig</a:t>
            </a:r>
            <a:r>
              <a:rPr lang="en-GB" baseline="0" dirty="0" smtClean="0"/>
              <a:t> o </a:t>
            </a:r>
            <a:r>
              <a:rPr lang="en-GB" baseline="0" dirty="0" err="1" smtClean="0"/>
              <a:t>waith</a:t>
            </a:r>
            <a:r>
              <a:rPr lang="en-GB" baseline="0" dirty="0" smtClean="0"/>
              <a:t> </a:t>
            </a:r>
            <a:r>
              <a:rPr lang="en-GB" baseline="0" dirty="0" err="1" smtClean="0"/>
              <a:t>cynllunio</a:t>
            </a:r>
            <a:r>
              <a:rPr lang="en-GB" baseline="0" dirty="0" smtClean="0"/>
              <a:t>, </a:t>
            </a:r>
            <a:r>
              <a:rPr lang="en-GB" baseline="0" dirty="0" err="1" smtClean="0"/>
              <a:t>gweithredu</a:t>
            </a:r>
            <a:r>
              <a:rPr lang="en-GB" baseline="0" dirty="0" smtClean="0"/>
              <a:t> a </a:t>
            </a:r>
            <a:r>
              <a:rPr lang="en-GB" baseline="0" dirty="0" err="1" smtClean="0"/>
              <a:t>mireinio</a:t>
            </a:r>
            <a:r>
              <a:rPr lang="en-GB" baseline="0" dirty="0" smtClean="0"/>
              <a:t> </a:t>
            </a:r>
            <a:r>
              <a:rPr lang="en-GB" baseline="0" dirty="0" err="1" smtClean="0"/>
              <a:t>prosiect</a:t>
            </a:r>
            <a:r>
              <a:rPr lang="en-GB" baseline="0" dirty="0" smtClean="0"/>
              <a:t>. </a:t>
            </a:r>
            <a:r>
              <a:rPr lang="en-GB" baseline="0" dirty="0" err="1" smtClean="0"/>
              <a:t>Yr</a:t>
            </a:r>
            <a:r>
              <a:rPr lang="en-GB" baseline="0" dirty="0" smtClean="0"/>
              <a:t> </a:t>
            </a:r>
            <a:r>
              <a:rPr lang="en-GB" baseline="0" dirty="0" err="1" smtClean="0"/>
              <a:t>hyn</a:t>
            </a:r>
            <a:r>
              <a:rPr lang="en-GB" baseline="0" dirty="0" smtClean="0"/>
              <a:t> </a:t>
            </a:r>
            <a:r>
              <a:rPr lang="en-GB" baseline="0" dirty="0" err="1" smtClean="0"/>
              <a:t>sy’n</a:t>
            </a:r>
            <a:r>
              <a:rPr lang="en-GB" baseline="0" dirty="0" smtClean="0"/>
              <a:t> </a:t>
            </a:r>
            <a:r>
              <a:rPr lang="en-GB" baseline="0" dirty="0" err="1" smtClean="0"/>
              <a:t>cael</a:t>
            </a:r>
            <a:r>
              <a:rPr lang="en-GB" baseline="0" dirty="0" smtClean="0"/>
              <a:t> </a:t>
            </a:r>
            <a:r>
              <a:rPr lang="en-GB" baseline="0" dirty="0" err="1" smtClean="0"/>
              <a:t>ei</a:t>
            </a:r>
            <a:r>
              <a:rPr lang="en-GB" baseline="0" dirty="0" smtClean="0"/>
              <a:t> </a:t>
            </a:r>
            <a:r>
              <a:rPr lang="en-GB" baseline="0" dirty="0" err="1" smtClean="0"/>
              <a:t>werthuso</a:t>
            </a:r>
            <a:r>
              <a:rPr lang="en-GB" baseline="0" dirty="0" smtClean="0"/>
              <a:t> </a:t>
            </a:r>
            <a:r>
              <a:rPr lang="en-GB" baseline="0" dirty="0" err="1" smtClean="0"/>
              <a:t>ydy</a:t>
            </a:r>
            <a:r>
              <a:rPr lang="en-GB" baseline="0" dirty="0" smtClean="0"/>
              <a:t> </a:t>
            </a:r>
            <a:r>
              <a:rPr lang="en-GB" baseline="0" dirty="0" err="1" smtClean="0"/>
              <a:t>deilliannau’r</a:t>
            </a:r>
            <a:r>
              <a:rPr lang="en-GB" baseline="0" dirty="0" smtClean="0"/>
              <a:t> </a:t>
            </a:r>
            <a:r>
              <a:rPr lang="en-GB" baseline="0" dirty="0" err="1" smtClean="0"/>
              <a:t>prosiect</a:t>
            </a:r>
            <a:r>
              <a:rPr lang="en-GB" baseline="0" dirty="0" smtClean="0"/>
              <a:t>, </a:t>
            </a:r>
            <a:r>
              <a:rPr lang="en-GB" baseline="0" dirty="0" err="1" smtClean="0"/>
              <a:t>yr</a:t>
            </a:r>
            <a:r>
              <a:rPr lang="en-GB" baseline="0" dirty="0" smtClean="0"/>
              <a:t> </a:t>
            </a:r>
            <a:r>
              <a:rPr lang="en-GB" baseline="0" dirty="0" err="1" smtClean="0"/>
              <a:t>effaith</a:t>
            </a:r>
            <a:r>
              <a:rPr lang="en-GB" baseline="0" dirty="0" smtClean="0"/>
              <a:t> </a:t>
            </a:r>
            <a:r>
              <a:rPr lang="en-GB" baseline="0" dirty="0" err="1" smtClean="0"/>
              <a:t>maent</a:t>
            </a:r>
            <a:r>
              <a:rPr lang="en-GB" baseline="0" dirty="0" smtClean="0"/>
              <a:t> </a:t>
            </a:r>
            <a:r>
              <a:rPr lang="en-GB" baseline="0" dirty="0" err="1" smtClean="0"/>
              <a:t>wedi’u</a:t>
            </a:r>
            <a:r>
              <a:rPr lang="en-GB" baseline="0" dirty="0" smtClean="0"/>
              <a:t> </a:t>
            </a:r>
            <a:r>
              <a:rPr lang="en-GB" baseline="0" dirty="0" err="1" smtClean="0"/>
              <a:t>cael</a:t>
            </a:r>
            <a:r>
              <a:rPr lang="en-GB" baseline="0" dirty="0" smtClean="0"/>
              <a:t>, ac </a:t>
            </a:r>
            <a:r>
              <a:rPr lang="en-GB" baseline="0" dirty="0" err="1" smtClean="0"/>
              <a:t>i</a:t>
            </a:r>
            <a:r>
              <a:rPr lang="en-GB" baseline="0" dirty="0" smtClean="0"/>
              <a:t> </a:t>
            </a:r>
            <a:r>
              <a:rPr lang="en-GB" baseline="0" dirty="0" err="1" smtClean="0"/>
              <a:t>ba</a:t>
            </a:r>
            <a:r>
              <a:rPr lang="en-GB" baseline="0" dirty="0" smtClean="0"/>
              <a:t> </a:t>
            </a:r>
            <a:r>
              <a:rPr lang="en-GB" baseline="0" dirty="0" err="1" smtClean="0"/>
              <a:t>raddau</a:t>
            </a:r>
            <a:r>
              <a:rPr lang="en-GB" baseline="0" dirty="0" smtClean="0"/>
              <a:t> </a:t>
            </a:r>
            <a:r>
              <a:rPr lang="en-GB" baseline="0" dirty="0" err="1" smtClean="0"/>
              <a:t>bodlonwyd</a:t>
            </a:r>
            <a:r>
              <a:rPr lang="en-GB" baseline="0" dirty="0" smtClean="0"/>
              <a:t> </a:t>
            </a:r>
            <a:r>
              <a:rPr lang="en-GB" baseline="0" dirty="0" err="1" smtClean="0"/>
              <a:t>amcanion</a:t>
            </a:r>
            <a:r>
              <a:rPr lang="en-GB" baseline="0" dirty="0" smtClean="0"/>
              <a:t> y </a:t>
            </a:r>
            <a:r>
              <a:rPr lang="en-GB" baseline="0" dirty="0" err="1" smtClean="0"/>
              <a:t>prosiect</a:t>
            </a:r>
            <a:r>
              <a:rPr lang="en-GB" baseline="0" dirty="0" smtClean="0"/>
              <a:t>. </a:t>
            </a:r>
            <a:r>
              <a:rPr lang="en-GB" baseline="0" dirty="0" err="1" smtClean="0"/>
              <a:t>Tra</a:t>
            </a:r>
            <a:r>
              <a:rPr lang="en-GB" baseline="0" dirty="0" smtClean="0"/>
              <a:t> bod </a:t>
            </a:r>
            <a:r>
              <a:rPr lang="en-GB" baseline="0" dirty="0" err="1" smtClean="0"/>
              <a:t>asesu</a:t>
            </a:r>
            <a:r>
              <a:rPr lang="en-GB" baseline="0" dirty="0" smtClean="0"/>
              <a:t> </a:t>
            </a:r>
            <a:r>
              <a:rPr lang="en-GB" baseline="0" dirty="0" err="1" smtClean="0"/>
              <a:t>cryfderau</a:t>
            </a:r>
            <a:r>
              <a:rPr lang="en-GB" baseline="0" dirty="0" smtClean="0"/>
              <a:t> a </a:t>
            </a:r>
            <a:r>
              <a:rPr lang="en-GB" baseline="0" dirty="0" err="1" smtClean="0"/>
              <a:t>meysydd</a:t>
            </a:r>
            <a:r>
              <a:rPr lang="en-GB" baseline="0" dirty="0" smtClean="0"/>
              <a:t> </a:t>
            </a:r>
            <a:r>
              <a:rPr lang="en-GB" baseline="0" dirty="0" err="1" smtClean="0"/>
              <a:t>gwella’r</a:t>
            </a:r>
            <a:r>
              <a:rPr lang="en-GB" baseline="0" dirty="0" smtClean="0"/>
              <a:t> </a:t>
            </a:r>
            <a:r>
              <a:rPr lang="en-GB" baseline="0" dirty="0" err="1" smtClean="0"/>
              <a:t>prosiect</a:t>
            </a:r>
            <a:r>
              <a:rPr lang="en-GB" baseline="0" dirty="0" smtClean="0"/>
              <a:t> </a:t>
            </a:r>
            <a:r>
              <a:rPr lang="en-GB" baseline="0" dirty="0" err="1" smtClean="0"/>
              <a:t>yn</a:t>
            </a:r>
            <a:r>
              <a:rPr lang="en-GB" baseline="0" dirty="0" smtClean="0"/>
              <a:t> </a:t>
            </a:r>
            <a:r>
              <a:rPr lang="en-GB" baseline="0" dirty="0" err="1" smtClean="0"/>
              <a:t>ffordd</a:t>
            </a:r>
            <a:r>
              <a:rPr lang="en-GB" baseline="0" dirty="0" smtClean="0"/>
              <a:t> </a:t>
            </a:r>
            <a:r>
              <a:rPr lang="en-GB" baseline="0" dirty="0" err="1" smtClean="0"/>
              <a:t>dda</a:t>
            </a:r>
            <a:r>
              <a:rPr lang="en-GB" baseline="0" dirty="0" smtClean="0"/>
              <a:t> o </a:t>
            </a:r>
            <a:r>
              <a:rPr lang="en-GB" baseline="0" dirty="0" err="1" smtClean="0"/>
              <a:t>hunan-werthuso</a:t>
            </a:r>
            <a:r>
              <a:rPr lang="en-GB" baseline="0" dirty="0" smtClean="0"/>
              <a:t>, </a:t>
            </a:r>
            <a:r>
              <a:rPr lang="en-GB" baseline="0" dirty="0" err="1" smtClean="0"/>
              <a:t>gellir</a:t>
            </a:r>
            <a:r>
              <a:rPr lang="en-GB" baseline="0" dirty="0" smtClean="0"/>
              <a:t> </a:t>
            </a:r>
            <a:r>
              <a:rPr lang="en-GB" baseline="0" dirty="0" err="1" smtClean="0"/>
              <a:t>ychwanegu</a:t>
            </a:r>
            <a:r>
              <a:rPr lang="en-GB" baseline="0" dirty="0" smtClean="0"/>
              <a:t> </a:t>
            </a:r>
            <a:r>
              <a:rPr lang="en-GB" baseline="0" dirty="0" err="1" smtClean="0"/>
              <a:t>haenau</a:t>
            </a:r>
            <a:r>
              <a:rPr lang="en-GB" baseline="0" dirty="0" smtClean="0"/>
              <a:t> </a:t>
            </a:r>
            <a:r>
              <a:rPr lang="en-GB" baseline="0" dirty="0" err="1" smtClean="0"/>
              <a:t>ychwanegol</a:t>
            </a:r>
            <a:r>
              <a:rPr lang="en-GB" baseline="0" dirty="0" smtClean="0"/>
              <a:t> at y broses. Un </a:t>
            </a:r>
            <a:r>
              <a:rPr lang="en-GB" baseline="0" dirty="0" err="1" smtClean="0"/>
              <a:t>ffordd</a:t>
            </a:r>
            <a:r>
              <a:rPr lang="en-GB" baseline="0" dirty="0" smtClean="0"/>
              <a:t> o </a:t>
            </a:r>
            <a:r>
              <a:rPr lang="en-GB" baseline="0" dirty="0" err="1" smtClean="0"/>
              <a:t>wneud</a:t>
            </a:r>
            <a:r>
              <a:rPr lang="en-GB" baseline="0" dirty="0" smtClean="0"/>
              <a:t> </a:t>
            </a:r>
            <a:r>
              <a:rPr lang="en-GB" baseline="0" dirty="0" err="1" smtClean="0"/>
              <a:t>hyn</a:t>
            </a:r>
            <a:r>
              <a:rPr lang="en-GB" baseline="0" dirty="0" smtClean="0"/>
              <a:t> </a:t>
            </a:r>
            <a:r>
              <a:rPr lang="en-GB" baseline="0" dirty="0" err="1" smtClean="0"/>
              <a:t>yw</a:t>
            </a:r>
            <a:r>
              <a:rPr lang="en-GB" baseline="0" dirty="0" smtClean="0"/>
              <a:t> </a:t>
            </a:r>
            <a:r>
              <a:rPr lang="en-GB" baseline="0" dirty="0" err="1" smtClean="0"/>
              <a:t>trwy</a:t>
            </a:r>
            <a:r>
              <a:rPr lang="en-GB" baseline="0" dirty="0" smtClean="0"/>
              <a:t> </a:t>
            </a:r>
            <a:r>
              <a:rPr lang="en-GB" baseline="0" dirty="0" err="1" smtClean="0"/>
              <a:t>ddadansoddiad</a:t>
            </a:r>
            <a:r>
              <a:rPr lang="en-GB" baseline="0" dirty="0" smtClean="0"/>
              <a:t> SWOT </a:t>
            </a:r>
            <a:r>
              <a:rPr lang="en-GB" baseline="0" dirty="0" smtClean="0"/>
              <a:t>(strengths, weaknesses, opportunities, threats). </a:t>
            </a:r>
            <a:endParaRPr lang="en-GB" baseline="0" dirty="0" smtClean="0"/>
          </a:p>
          <a:p>
            <a:endParaRPr lang="en-GB" baseline="0" dirty="0" smtClean="0"/>
          </a:p>
          <a:p>
            <a:r>
              <a:rPr lang="en-GB" b="1" baseline="0" dirty="0" err="1" smtClean="0"/>
              <a:t>Ydych</a:t>
            </a:r>
            <a:r>
              <a:rPr lang="en-GB" b="1" baseline="0" dirty="0" smtClean="0"/>
              <a:t> </a:t>
            </a:r>
            <a:r>
              <a:rPr lang="en-GB" b="1" baseline="0" dirty="0" err="1" smtClean="0"/>
              <a:t>chi’n</a:t>
            </a:r>
            <a:r>
              <a:rPr lang="en-GB" b="1" baseline="0" dirty="0" smtClean="0"/>
              <a:t> </a:t>
            </a:r>
            <a:r>
              <a:rPr lang="en-GB" b="1" baseline="0" dirty="0" err="1" smtClean="0"/>
              <a:t>gallu</a:t>
            </a:r>
            <a:r>
              <a:rPr lang="en-GB" b="1" baseline="0" dirty="0" smtClean="0"/>
              <a:t> </a:t>
            </a:r>
            <a:r>
              <a:rPr lang="en-GB" b="1" baseline="0" dirty="0" err="1" smtClean="0"/>
              <a:t>adnabod</a:t>
            </a:r>
            <a:r>
              <a:rPr lang="en-GB" b="1" baseline="0" dirty="0" smtClean="0"/>
              <a:t> </a:t>
            </a:r>
            <a:r>
              <a:rPr lang="en-GB" b="1" baseline="0" dirty="0" err="1" smtClean="0"/>
              <a:t>cryfderau</a:t>
            </a:r>
            <a:r>
              <a:rPr lang="en-GB" b="1" baseline="0" dirty="0" smtClean="0"/>
              <a:t>, </a:t>
            </a:r>
            <a:r>
              <a:rPr lang="en-GB" b="1" baseline="0" dirty="0" err="1" smtClean="0"/>
              <a:t>gwendidau</a:t>
            </a:r>
            <a:r>
              <a:rPr lang="en-GB" b="1" baseline="0" dirty="0" smtClean="0"/>
              <a:t>, </a:t>
            </a:r>
            <a:r>
              <a:rPr lang="en-GB" b="1" baseline="0" dirty="0" err="1" smtClean="0"/>
              <a:t>cyfleodd</a:t>
            </a:r>
            <a:r>
              <a:rPr lang="en-GB" b="1" baseline="0" dirty="0" smtClean="0"/>
              <a:t> a </a:t>
            </a:r>
            <a:r>
              <a:rPr lang="en-GB" b="1" baseline="0" dirty="0" err="1" smtClean="0"/>
              <a:t>bygythiadau</a:t>
            </a:r>
            <a:r>
              <a:rPr lang="en-GB" b="1" baseline="0" dirty="0" smtClean="0"/>
              <a:t> </a:t>
            </a:r>
            <a:r>
              <a:rPr lang="en-GB" b="1" baseline="0" dirty="0" err="1" smtClean="0"/>
              <a:t>prosiect</a:t>
            </a:r>
            <a:r>
              <a:rPr lang="en-GB" b="1" baseline="0" dirty="0" smtClean="0"/>
              <a:t> </a:t>
            </a:r>
            <a:r>
              <a:rPr lang="en-GB" b="1" baseline="0" dirty="0" err="1" smtClean="0"/>
              <a:t>Ysgol</a:t>
            </a:r>
            <a:r>
              <a:rPr lang="en-GB" b="1" baseline="0" dirty="0" smtClean="0"/>
              <a:t> </a:t>
            </a:r>
            <a:r>
              <a:rPr lang="en-GB" b="1" baseline="0" dirty="0" err="1" smtClean="0"/>
              <a:t>Gynradd</a:t>
            </a:r>
            <a:r>
              <a:rPr lang="en-GB" b="1" baseline="0" dirty="0" smtClean="0"/>
              <a:t> </a:t>
            </a:r>
            <a:r>
              <a:rPr lang="en-GB" b="1" baseline="0" dirty="0" err="1" smtClean="0"/>
              <a:t>Pontarddulais</a:t>
            </a:r>
            <a:r>
              <a:rPr lang="en-GB" b="1" baseline="0" dirty="0" smtClean="0"/>
              <a:t>?</a:t>
            </a:r>
            <a:endParaRPr lang="en-GB" b="1" dirty="0" smtClean="0"/>
          </a:p>
          <a:p>
            <a:endParaRPr lang="en-GB" dirty="0" smtClean="0"/>
          </a:p>
          <a:p>
            <a:r>
              <a:rPr lang="en-GB" dirty="0" smtClean="0"/>
              <a:t>Self-evaluation</a:t>
            </a:r>
            <a:r>
              <a:rPr lang="en-GB" baseline="0" dirty="0" smtClean="0"/>
              <a:t> is a very important part of the work of planning, implementing and refining a project. The project’s outcomes, its impact, and the extent to which its aims have been met are all evaluated. While looking at strengths and areas for improvement are a great way to self-evaluate, other layers can be added to the process. One way of doing this is through a SWOT analysis </a:t>
            </a:r>
            <a:r>
              <a:rPr lang="en-GB" baseline="0" dirty="0" smtClean="0"/>
              <a:t>(strengths, weaknesses, opportunities, threats). </a:t>
            </a:r>
          </a:p>
          <a:p>
            <a:endParaRPr lang="en-GB" baseline="0" dirty="0" smtClean="0"/>
          </a:p>
          <a:p>
            <a:r>
              <a:rPr lang="en-GB" b="1" baseline="0" dirty="0" smtClean="0"/>
              <a:t>Can you identify any strengths, weaknesses, opportunities or threats in </a:t>
            </a:r>
            <a:r>
              <a:rPr lang="en-GB" b="1" baseline="0" dirty="0" err="1" smtClean="0"/>
              <a:t>Pontarddulais</a:t>
            </a:r>
            <a:r>
              <a:rPr lang="en-GB" b="1" baseline="0" dirty="0" smtClean="0"/>
              <a:t> Primary’s project? </a:t>
            </a:r>
            <a:endParaRPr lang="en-GB" b="1"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41518083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Gweithiwch</a:t>
            </a:r>
            <a:r>
              <a:rPr lang="en-GB" dirty="0" smtClean="0"/>
              <a:t> </a:t>
            </a:r>
            <a:r>
              <a:rPr lang="en-GB" dirty="0" err="1" smtClean="0"/>
              <a:t>gyda</a:t>
            </a:r>
            <a:r>
              <a:rPr lang="en-GB" dirty="0" smtClean="0"/>
              <a:t> </a:t>
            </a:r>
            <a:r>
              <a:rPr lang="en-GB" dirty="0" err="1" smtClean="0"/>
              <a:t>ffrind</a:t>
            </a:r>
            <a:r>
              <a:rPr lang="en-GB" dirty="0" smtClean="0"/>
              <a:t> (o </a:t>
            </a:r>
            <a:r>
              <a:rPr lang="en-GB" dirty="0" err="1" smtClean="0"/>
              <a:t>bellter</a:t>
            </a:r>
            <a:r>
              <a:rPr lang="en-GB" dirty="0" smtClean="0"/>
              <a:t> </a:t>
            </a:r>
            <a:r>
              <a:rPr lang="en-GB" dirty="0" err="1" smtClean="0"/>
              <a:t>diogel</a:t>
            </a:r>
            <a:r>
              <a:rPr lang="en-GB" dirty="0" smtClean="0"/>
              <a:t>) </a:t>
            </a:r>
            <a:r>
              <a:rPr lang="en-GB" dirty="0" err="1" smtClean="0"/>
              <a:t>er</a:t>
            </a:r>
            <a:r>
              <a:rPr lang="en-GB" dirty="0" smtClean="0"/>
              <a:t> </a:t>
            </a:r>
            <a:r>
              <a:rPr lang="en-GB" dirty="0" err="1" smtClean="0"/>
              <a:t>mwyn</a:t>
            </a:r>
            <a:r>
              <a:rPr lang="en-GB" dirty="0" smtClean="0"/>
              <a:t> </a:t>
            </a:r>
            <a:r>
              <a:rPr lang="en-GB" dirty="0" err="1" smtClean="0"/>
              <a:t>trafod</a:t>
            </a:r>
            <a:r>
              <a:rPr lang="en-GB" dirty="0" smtClean="0"/>
              <a:t> a</a:t>
            </a:r>
            <a:r>
              <a:rPr lang="en-GB" baseline="0" dirty="0" smtClean="0"/>
              <a:t> </a:t>
            </a:r>
            <a:r>
              <a:rPr lang="en-GB" baseline="0" dirty="0" err="1" smtClean="0"/>
              <a:t>nodi</a:t>
            </a:r>
            <a:r>
              <a:rPr lang="en-GB" baseline="0" dirty="0" smtClean="0"/>
              <a:t> </a:t>
            </a:r>
            <a:r>
              <a:rPr lang="en-GB" baseline="0" dirty="0" err="1" smtClean="0"/>
              <a:t>cryfderau</a:t>
            </a:r>
            <a:r>
              <a:rPr lang="en-GB" baseline="0" dirty="0" smtClean="0"/>
              <a:t>, </a:t>
            </a:r>
            <a:r>
              <a:rPr lang="en-GB" baseline="0" dirty="0" err="1" smtClean="0"/>
              <a:t>gwendidau</a:t>
            </a:r>
            <a:r>
              <a:rPr lang="en-GB" baseline="0" dirty="0" smtClean="0"/>
              <a:t>, </a:t>
            </a:r>
            <a:r>
              <a:rPr lang="en-GB" baseline="0" dirty="0" err="1" smtClean="0"/>
              <a:t>cyfleoedd</a:t>
            </a:r>
            <a:r>
              <a:rPr lang="en-GB" baseline="0" dirty="0" smtClean="0"/>
              <a:t> a </a:t>
            </a:r>
            <a:r>
              <a:rPr lang="en-GB" baseline="0" dirty="0" err="1" smtClean="0"/>
              <a:t>bygythiadau</a:t>
            </a:r>
            <a:r>
              <a:rPr lang="en-GB" baseline="0" dirty="0" smtClean="0"/>
              <a:t> </a:t>
            </a:r>
            <a:r>
              <a:rPr lang="en-GB" baseline="0" dirty="0" err="1" smtClean="0"/>
              <a:t>prosiect</a:t>
            </a:r>
            <a:r>
              <a:rPr lang="en-GB" baseline="0" dirty="0" smtClean="0"/>
              <a:t> </a:t>
            </a:r>
            <a:r>
              <a:rPr lang="en-GB" baseline="0" dirty="0" err="1" smtClean="0"/>
              <a:t>Ysgol</a:t>
            </a:r>
            <a:r>
              <a:rPr lang="en-GB" baseline="0" dirty="0" smtClean="0"/>
              <a:t> </a:t>
            </a:r>
            <a:r>
              <a:rPr lang="en-GB" baseline="0" dirty="0" err="1" smtClean="0"/>
              <a:t>Gynradd</a:t>
            </a:r>
            <a:r>
              <a:rPr lang="en-GB" baseline="0" dirty="0" smtClean="0"/>
              <a:t> </a:t>
            </a:r>
            <a:r>
              <a:rPr lang="en-GB" baseline="0" dirty="0" err="1" smtClean="0"/>
              <a:t>Pontarddulais</a:t>
            </a:r>
            <a:r>
              <a:rPr lang="en-GB" baseline="0" dirty="0" smtClean="0"/>
              <a:t>.</a:t>
            </a:r>
          </a:p>
          <a:p>
            <a:r>
              <a:rPr lang="en-GB" baseline="0" dirty="0" err="1" smtClean="0"/>
              <a:t>Mae’r</a:t>
            </a:r>
            <a:r>
              <a:rPr lang="en-GB" baseline="0" dirty="0" smtClean="0"/>
              <a:t> </a:t>
            </a:r>
            <a:r>
              <a:rPr lang="en-GB" baseline="0" dirty="0" err="1" smtClean="0"/>
              <a:t>templed</a:t>
            </a:r>
            <a:r>
              <a:rPr lang="en-GB" baseline="0" dirty="0" smtClean="0"/>
              <a:t> </a:t>
            </a:r>
            <a:r>
              <a:rPr lang="en-GB" baseline="0" dirty="0" err="1" smtClean="0"/>
              <a:t>ar</a:t>
            </a:r>
            <a:r>
              <a:rPr lang="en-GB" baseline="0" dirty="0" smtClean="0"/>
              <a:t> </a:t>
            </a:r>
            <a:r>
              <a:rPr lang="en-GB" baseline="0" dirty="0" err="1" smtClean="0"/>
              <a:t>gael</a:t>
            </a:r>
            <a:r>
              <a:rPr lang="en-GB" baseline="0" dirty="0" smtClean="0"/>
              <a:t> </a:t>
            </a:r>
            <a:r>
              <a:rPr lang="en-GB" baseline="0" dirty="0" err="1" smtClean="0"/>
              <a:t>ar</a:t>
            </a:r>
            <a:r>
              <a:rPr lang="en-GB" baseline="0" dirty="0" smtClean="0"/>
              <a:t> Moodle </a:t>
            </a:r>
            <a:r>
              <a:rPr lang="en-GB" baseline="0" dirty="0" err="1" smtClean="0"/>
              <a:t>i</a:t>
            </a:r>
            <a:r>
              <a:rPr lang="en-GB" baseline="0" dirty="0" smtClean="0"/>
              <a:t> chi. </a:t>
            </a:r>
          </a:p>
          <a:p>
            <a:endParaRPr lang="en-GB" baseline="0" dirty="0" smtClean="0"/>
          </a:p>
          <a:p>
            <a:r>
              <a:rPr lang="en-GB" b="1" baseline="0" dirty="0" smtClean="0"/>
              <a:t>Pa </a:t>
            </a:r>
            <a:r>
              <a:rPr lang="en-GB" b="1" baseline="0" dirty="0" err="1" smtClean="0"/>
              <a:t>bethau</a:t>
            </a:r>
            <a:r>
              <a:rPr lang="en-GB" b="1" baseline="0" dirty="0" smtClean="0"/>
              <a:t> </a:t>
            </a:r>
            <a:r>
              <a:rPr lang="en-GB" b="1" baseline="0" dirty="0" err="1" smtClean="0"/>
              <a:t>yn</a:t>
            </a:r>
            <a:r>
              <a:rPr lang="en-GB" b="1" baseline="0" dirty="0" smtClean="0"/>
              <a:t> </a:t>
            </a:r>
            <a:r>
              <a:rPr lang="en-GB" b="1" baseline="0" dirty="0" err="1" smtClean="0"/>
              <a:t>eich</a:t>
            </a:r>
            <a:r>
              <a:rPr lang="en-GB" b="1" baseline="0" dirty="0" smtClean="0"/>
              <a:t> </a:t>
            </a:r>
            <a:r>
              <a:rPr lang="en-GB" b="1" baseline="0" dirty="0" err="1" smtClean="0"/>
              <a:t>cynnig</a:t>
            </a:r>
            <a:r>
              <a:rPr lang="en-GB" b="1" baseline="0" dirty="0" smtClean="0"/>
              <a:t> </a:t>
            </a:r>
            <a:r>
              <a:rPr lang="en-GB" b="1" baseline="0" dirty="0" err="1" smtClean="0"/>
              <a:t>prosiect</a:t>
            </a:r>
            <a:r>
              <a:rPr lang="en-GB" b="1" baseline="0" dirty="0" smtClean="0"/>
              <a:t> chi </a:t>
            </a:r>
            <a:r>
              <a:rPr lang="en-GB" b="1" baseline="0" dirty="0" err="1" smtClean="0"/>
              <a:t>gellir</a:t>
            </a:r>
            <a:r>
              <a:rPr lang="en-GB" b="1" baseline="0" dirty="0" smtClean="0"/>
              <a:t> </a:t>
            </a:r>
            <a:r>
              <a:rPr lang="en-GB" b="1" baseline="0" dirty="0" err="1" smtClean="0"/>
              <a:t>eu</a:t>
            </a:r>
            <a:r>
              <a:rPr lang="en-GB" b="1" baseline="0" dirty="0" smtClean="0"/>
              <a:t> </a:t>
            </a:r>
            <a:r>
              <a:rPr lang="en-GB" b="1" baseline="0" dirty="0" err="1" smtClean="0"/>
              <a:t>hadnabod</a:t>
            </a:r>
            <a:r>
              <a:rPr lang="en-GB" b="1" baseline="0" dirty="0" smtClean="0"/>
              <a:t> </a:t>
            </a:r>
            <a:r>
              <a:rPr lang="en-GB" b="1" baseline="0" dirty="0" err="1" smtClean="0"/>
              <a:t>fel</a:t>
            </a:r>
            <a:r>
              <a:rPr lang="en-GB" b="1" baseline="0" dirty="0" smtClean="0"/>
              <a:t> </a:t>
            </a:r>
            <a:r>
              <a:rPr lang="en-GB" b="1" baseline="0" dirty="0" err="1" smtClean="0"/>
              <a:t>cryfderau</a:t>
            </a:r>
            <a:r>
              <a:rPr lang="en-GB" b="1" baseline="0" dirty="0" smtClean="0"/>
              <a:t>, </a:t>
            </a:r>
            <a:r>
              <a:rPr lang="en-GB" b="1" baseline="0" dirty="0" err="1" smtClean="0"/>
              <a:t>gwendidau</a:t>
            </a:r>
            <a:r>
              <a:rPr lang="en-GB" b="1" baseline="0" dirty="0" smtClean="0"/>
              <a:t>, </a:t>
            </a:r>
            <a:r>
              <a:rPr lang="en-GB" b="1" baseline="0" dirty="0" err="1" smtClean="0"/>
              <a:t>cyfleoedd</a:t>
            </a:r>
            <a:r>
              <a:rPr lang="en-GB" b="1" baseline="0" dirty="0" smtClean="0"/>
              <a:t> a </a:t>
            </a:r>
            <a:r>
              <a:rPr lang="en-GB" b="1" baseline="0" dirty="0" err="1" smtClean="0"/>
              <a:t>bygythiadau</a:t>
            </a:r>
            <a:r>
              <a:rPr lang="en-GB" b="1" baseline="0" dirty="0" smtClean="0"/>
              <a:t> </a:t>
            </a:r>
            <a:r>
              <a:rPr lang="en-GB" b="1" baseline="0" dirty="0" err="1" smtClean="0"/>
              <a:t>posib</a:t>
            </a:r>
            <a:r>
              <a:rPr lang="en-GB" b="1" baseline="0" dirty="0" smtClean="0"/>
              <a:t>?</a:t>
            </a:r>
          </a:p>
          <a:p>
            <a:endParaRPr lang="en-GB" b="1" dirty="0" smtClean="0"/>
          </a:p>
          <a:p>
            <a:r>
              <a:rPr lang="en-GB" dirty="0" smtClean="0"/>
              <a:t>Work with a friend (</a:t>
            </a:r>
            <a:r>
              <a:rPr lang="en-GB" dirty="0" err="1" smtClean="0"/>
              <a:t>froma</a:t>
            </a:r>
            <a:r>
              <a:rPr lang="en-GB" dirty="0" smtClean="0"/>
              <a:t> safe distance) in order to complete a SWOT analysis</a:t>
            </a:r>
            <a:r>
              <a:rPr lang="en-GB" baseline="0" dirty="0" smtClean="0"/>
              <a:t> of </a:t>
            </a:r>
            <a:r>
              <a:rPr lang="en-GB" baseline="0" dirty="0" err="1" smtClean="0"/>
              <a:t>Pontarddulais</a:t>
            </a:r>
            <a:r>
              <a:rPr lang="en-GB" baseline="0" dirty="0" smtClean="0"/>
              <a:t> Primary School’s project. The template is available on Moodle for you.</a:t>
            </a:r>
          </a:p>
          <a:p>
            <a:endParaRPr lang="en-GB" baseline="0" dirty="0" smtClean="0"/>
          </a:p>
          <a:p>
            <a:r>
              <a:rPr lang="en-GB" b="1" baseline="0" dirty="0" smtClean="0"/>
              <a:t>What things in your project proposal could be identified as </a:t>
            </a:r>
            <a:r>
              <a:rPr lang="en-GB" b="1" baseline="0" dirty="0" smtClean="0"/>
              <a:t>possible strengths, weaknesses, opportunities and threats?</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552141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Yn</a:t>
            </a:r>
            <a:r>
              <a:rPr lang="en-GB" baseline="0" dirty="0" smtClean="0"/>
              <a:t> </a:t>
            </a:r>
            <a:r>
              <a:rPr lang="en-GB" baseline="0" dirty="0" err="1" smtClean="0"/>
              <a:t>dilyn</a:t>
            </a:r>
            <a:r>
              <a:rPr lang="en-GB" baseline="0" dirty="0" smtClean="0"/>
              <a:t> </a:t>
            </a:r>
            <a:r>
              <a:rPr lang="en-GB" baseline="0" dirty="0" err="1" smtClean="0"/>
              <a:t>yr</a:t>
            </a:r>
            <a:r>
              <a:rPr lang="en-GB" baseline="0" dirty="0" smtClean="0"/>
              <a:t> </a:t>
            </a:r>
            <a:r>
              <a:rPr lang="en-GB" baseline="0" dirty="0" err="1" smtClean="0"/>
              <a:t>hunan-werthuso</a:t>
            </a:r>
            <a:r>
              <a:rPr lang="en-GB" baseline="0" dirty="0" smtClean="0"/>
              <a:t>, </a:t>
            </a:r>
            <a:r>
              <a:rPr lang="en-GB" baseline="0" dirty="0" err="1" smtClean="0"/>
              <a:t>daw’r</a:t>
            </a:r>
            <a:r>
              <a:rPr lang="en-GB" baseline="0" dirty="0" smtClean="0"/>
              <a:t> </a:t>
            </a:r>
            <a:r>
              <a:rPr lang="en-GB" baseline="0" dirty="0" err="1" smtClean="0"/>
              <a:t>cyfnod</a:t>
            </a:r>
            <a:r>
              <a:rPr lang="en-GB" baseline="0" dirty="0" smtClean="0"/>
              <a:t> o </a:t>
            </a:r>
            <a:r>
              <a:rPr lang="en-GB" baseline="0" dirty="0" err="1" smtClean="0"/>
              <a:t>fireinio’r</a:t>
            </a:r>
            <a:r>
              <a:rPr lang="en-GB" baseline="0" dirty="0" smtClean="0"/>
              <a:t> </a:t>
            </a:r>
            <a:r>
              <a:rPr lang="en-GB" baseline="0" dirty="0" err="1" smtClean="0"/>
              <a:t>prosiect</a:t>
            </a:r>
            <a:r>
              <a:rPr lang="en-GB" baseline="0" dirty="0" smtClean="0"/>
              <a:t> – </a:t>
            </a:r>
            <a:r>
              <a:rPr lang="en-GB" baseline="0" dirty="0" err="1" smtClean="0"/>
              <a:t>hynny</a:t>
            </a:r>
            <a:r>
              <a:rPr lang="en-GB" baseline="0" dirty="0" smtClean="0"/>
              <a:t> </a:t>
            </a:r>
            <a:r>
              <a:rPr lang="en-GB" baseline="0" dirty="0" err="1" smtClean="0"/>
              <a:t>yw</a:t>
            </a:r>
            <a:r>
              <a:rPr lang="en-GB" baseline="0" dirty="0" smtClean="0"/>
              <a:t>, </a:t>
            </a:r>
            <a:r>
              <a:rPr lang="en-GB" baseline="0" dirty="0" err="1" smtClean="0"/>
              <a:t>ei</a:t>
            </a:r>
            <a:r>
              <a:rPr lang="en-GB" baseline="0" dirty="0" smtClean="0"/>
              <a:t> </a:t>
            </a:r>
            <a:r>
              <a:rPr lang="en-GB" baseline="0" dirty="0" err="1" smtClean="0"/>
              <a:t>ddatblygu</a:t>
            </a:r>
            <a:r>
              <a:rPr lang="en-GB" baseline="0" dirty="0" smtClean="0"/>
              <a:t> </a:t>
            </a:r>
            <a:r>
              <a:rPr lang="en-GB" baseline="0" dirty="0" err="1" smtClean="0"/>
              <a:t>a’i</a:t>
            </a:r>
            <a:r>
              <a:rPr lang="en-GB" baseline="0" dirty="0" smtClean="0"/>
              <a:t> </a:t>
            </a:r>
            <a:r>
              <a:rPr lang="en-GB" baseline="0" dirty="0" err="1" smtClean="0"/>
              <a:t>wella</a:t>
            </a:r>
            <a:r>
              <a:rPr lang="en-GB" baseline="0" dirty="0" smtClean="0"/>
              <a:t> </a:t>
            </a:r>
            <a:r>
              <a:rPr lang="en-GB" baseline="0" dirty="0" err="1" smtClean="0"/>
              <a:t>ymhellach</a:t>
            </a:r>
            <a:r>
              <a:rPr lang="en-GB" baseline="0" dirty="0" smtClean="0"/>
              <a:t>. </a:t>
            </a:r>
            <a:r>
              <a:rPr lang="en-GB" baseline="0" dirty="0" err="1" smtClean="0"/>
              <a:t>Ar</a:t>
            </a:r>
            <a:r>
              <a:rPr lang="en-GB" baseline="0" dirty="0" smtClean="0"/>
              <a:t> y </a:t>
            </a:r>
            <a:r>
              <a:rPr lang="en-GB" baseline="0" dirty="0" err="1" smtClean="0"/>
              <a:t>sleid</a:t>
            </a:r>
            <a:r>
              <a:rPr lang="en-GB" baseline="0" dirty="0" smtClean="0"/>
              <a:t> </a:t>
            </a:r>
            <a:r>
              <a:rPr lang="en-GB" baseline="0" dirty="0" err="1" smtClean="0"/>
              <a:t>uchod</a:t>
            </a:r>
            <a:r>
              <a:rPr lang="en-GB" baseline="0" dirty="0" smtClean="0"/>
              <a:t> </a:t>
            </a:r>
            <a:r>
              <a:rPr lang="en-GB" baseline="0" dirty="0" err="1" smtClean="0"/>
              <a:t>mae</a:t>
            </a:r>
            <a:r>
              <a:rPr lang="en-GB" baseline="0" dirty="0" smtClean="0"/>
              <a:t> </a:t>
            </a:r>
            <a:r>
              <a:rPr lang="en-GB" baseline="0" dirty="0" err="1" smtClean="0"/>
              <a:t>rhai</a:t>
            </a:r>
            <a:r>
              <a:rPr lang="en-GB" baseline="0" dirty="0" smtClean="0"/>
              <a:t> </a:t>
            </a:r>
            <a:r>
              <a:rPr lang="en-GB" baseline="0" dirty="0" err="1" smtClean="0"/>
              <a:t>o’r</a:t>
            </a:r>
            <a:r>
              <a:rPr lang="en-GB" baseline="0" dirty="0" smtClean="0"/>
              <a:t> </a:t>
            </a:r>
            <a:r>
              <a:rPr lang="en-GB" baseline="0" dirty="0" err="1" smtClean="0"/>
              <a:t>ffyrdd</a:t>
            </a:r>
            <a:r>
              <a:rPr lang="en-GB" baseline="0" dirty="0" smtClean="0"/>
              <a:t> </a:t>
            </a:r>
            <a:r>
              <a:rPr lang="en-GB" baseline="0" dirty="0" err="1" smtClean="0"/>
              <a:t>nododd</a:t>
            </a:r>
            <a:r>
              <a:rPr lang="en-GB" baseline="0" dirty="0" smtClean="0"/>
              <a:t> </a:t>
            </a:r>
            <a:r>
              <a:rPr lang="en-GB" baseline="0" dirty="0" err="1" smtClean="0"/>
              <a:t>Ysgol</a:t>
            </a:r>
            <a:r>
              <a:rPr lang="en-GB" baseline="0" dirty="0" smtClean="0"/>
              <a:t> </a:t>
            </a:r>
            <a:r>
              <a:rPr lang="en-GB" baseline="0" dirty="0" err="1" smtClean="0"/>
              <a:t>Gynradd</a:t>
            </a:r>
            <a:r>
              <a:rPr lang="en-GB" baseline="0" dirty="0" smtClean="0"/>
              <a:t> </a:t>
            </a:r>
            <a:r>
              <a:rPr lang="en-GB" baseline="0" dirty="0" err="1" smtClean="0"/>
              <a:t>Pontarddulais</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gwella’u</a:t>
            </a:r>
            <a:r>
              <a:rPr lang="en-GB" baseline="0" dirty="0" smtClean="0"/>
              <a:t> </a:t>
            </a:r>
            <a:r>
              <a:rPr lang="en-GB" baseline="0" dirty="0" err="1" smtClean="0"/>
              <a:t>prosiect</a:t>
            </a:r>
            <a:r>
              <a:rPr lang="en-GB" baseline="0" dirty="0" smtClean="0"/>
              <a:t> </a:t>
            </a:r>
            <a:r>
              <a:rPr lang="en-GB" baseline="0" dirty="0" err="1" smtClean="0"/>
              <a:t>nhw</a:t>
            </a:r>
            <a:r>
              <a:rPr lang="en-GB" baseline="0" dirty="0" smtClean="0"/>
              <a:t>. </a:t>
            </a:r>
            <a:r>
              <a:rPr lang="en-GB" baseline="0" dirty="0" err="1" smtClean="0"/>
              <a:t>Yna</a:t>
            </a:r>
            <a:r>
              <a:rPr lang="en-GB" baseline="0" dirty="0" smtClean="0"/>
              <a:t>, </a:t>
            </a:r>
            <a:r>
              <a:rPr lang="en-GB" baseline="0" dirty="0" err="1" smtClean="0"/>
              <a:t>mae’r</a:t>
            </a:r>
            <a:r>
              <a:rPr lang="en-GB" dirty="0" smtClean="0"/>
              <a:t> broses o </a:t>
            </a:r>
            <a:r>
              <a:rPr lang="en-GB" dirty="0" err="1" smtClean="0"/>
              <a:t>hunan-werthuso</a:t>
            </a:r>
            <a:r>
              <a:rPr lang="en-GB" dirty="0" smtClean="0"/>
              <a:t>, </a:t>
            </a:r>
            <a:r>
              <a:rPr lang="en-GB" dirty="0" err="1" smtClean="0"/>
              <a:t>cynllunio’n</a:t>
            </a:r>
            <a:r>
              <a:rPr lang="en-GB" baseline="0" dirty="0" smtClean="0"/>
              <a:t> </a:t>
            </a:r>
            <a:r>
              <a:rPr lang="en-GB" baseline="0" dirty="0" err="1" smtClean="0"/>
              <a:t>strategol</a:t>
            </a:r>
            <a:r>
              <a:rPr lang="en-GB" baseline="0" dirty="0" smtClean="0"/>
              <a:t>, </a:t>
            </a:r>
            <a:r>
              <a:rPr lang="en-GB" baseline="0" dirty="0" err="1" smtClean="0"/>
              <a:t>gweithredu</a:t>
            </a:r>
            <a:r>
              <a:rPr lang="en-GB" baseline="0" dirty="0" smtClean="0"/>
              <a:t> a </a:t>
            </a:r>
            <a:r>
              <a:rPr lang="en-GB" baseline="0" dirty="0" err="1" smtClean="0"/>
              <a:t>mesur</a:t>
            </a:r>
            <a:r>
              <a:rPr lang="en-GB" baseline="0" dirty="0" smtClean="0"/>
              <a:t> </a:t>
            </a:r>
            <a:r>
              <a:rPr lang="en-GB" baseline="0" dirty="0" err="1" smtClean="0"/>
              <a:t>effaith</a:t>
            </a:r>
            <a:r>
              <a:rPr lang="en-GB" baseline="0" dirty="0" smtClean="0"/>
              <a:t> </a:t>
            </a:r>
            <a:r>
              <a:rPr lang="en-GB" baseline="0" dirty="0" err="1" smtClean="0"/>
              <a:t>i</a:t>
            </a:r>
            <a:r>
              <a:rPr lang="en-GB" baseline="0" dirty="0" smtClean="0"/>
              <a:t> </a:t>
            </a:r>
            <a:r>
              <a:rPr lang="en-GB" baseline="0" dirty="0" err="1" smtClean="0"/>
              <a:t>gyd</a:t>
            </a:r>
            <a:r>
              <a:rPr lang="en-GB" baseline="0" dirty="0" smtClean="0"/>
              <a:t> </a:t>
            </a:r>
            <a:r>
              <a:rPr lang="en-GB" baseline="0" dirty="0" err="1" smtClean="0"/>
              <a:t>yn</a:t>
            </a:r>
            <a:r>
              <a:rPr lang="en-GB" baseline="0" dirty="0" smtClean="0"/>
              <a:t> ail-</a:t>
            </a:r>
            <a:r>
              <a:rPr lang="en-GB" baseline="0" dirty="0" err="1" smtClean="0"/>
              <a:t>ddechrau</a:t>
            </a:r>
            <a:r>
              <a:rPr lang="en-GB" baseline="0" dirty="0" smtClean="0"/>
              <a:t>.</a:t>
            </a:r>
          </a:p>
          <a:p>
            <a:endParaRPr lang="en-GB" baseline="0" dirty="0" smtClean="0"/>
          </a:p>
          <a:p>
            <a:r>
              <a:rPr lang="en-GB" b="1" baseline="0" dirty="0" err="1" smtClean="0"/>
              <a:t>Dydych</a:t>
            </a:r>
            <a:r>
              <a:rPr lang="en-GB" b="1" baseline="0" dirty="0" smtClean="0"/>
              <a:t> chi </a:t>
            </a:r>
            <a:r>
              <a:rPr lang="en-GB" b="1" baseline="0" dirty="0" err="1" smtClean="0"/>
              <a:t>ddim</a:t>
            </a:r>
            <a:r>
              <a:rPr lang="en-GB" b="1" baseline="0" dirty="0" smtClean="0"/>
              <a:t> </a:t>
            </a:r>
            <a:r>
              <a:rPr lang="en-GB" b="1" baseline="0" dirty="0" err="1" smtClean="0"/>
              <a:t>yn</a:t>
            </a:r>
            <a:r>
              <a:rPr lang="en-GB" b="1" baseline="0" dirty="0" smtClean="0"/>
              <a:t> </a:t>
            </a:r>
            <a:r>
              <a:rPr lang="en-GB" b="1" baseline="0" dirty="0" err="1" smtClean="0"/>
              <a:t>mynd</a:t>
            </a:r>
            <a:r>
              <a:rPr lang="en-GB" b="1" baseline="0" dirty="0" smtClean="0"/>
              <a:t> </a:t>
            </a:r>
            <a:r>
              <a:rPr lang="en-GB" b="1" baseline="0" dirty="0" err="1" smtClean="0"/>
              <a:t>i</a:t>
            </a:r>
            <a:r>
              <a:rPr lang="en-GB" b="1" baseline="0" dirty="0" smtClean="0"/>
              <a:t> </a:t>
            </a:r>
            <a:r>
              <a:rPr lang="en-GB" b="1" baseline="0" dirty="0" err="1" smtClean="0"/>
              <a:t>weithredu’ch</a:t>
            </a:r>
            <a:r>
              <a:rPr lang="en-GB" b="1" baseline="0" dirty="0" smtClean="0"/>
              <a:t> </a:t>
            </a:r>
            <a:r>
              <a:rPr lang="en-GB" b="1" baseline="0" dirty="0" err="1" smtClean="0"/>
              <a:t>cynnig</a:t>
            </a:r>
            <a:r>
              <a:rPr lang="en-GB" b="1" baseline="0" dirty="0" smtClean="0"/>
              <a:t> </a:t>
            </a:r>
            <a:r>
              <a:rPr lang="en-GB" b="1" baseline="0" dirty="0" err="1" smtClean="0"/>
              <a:t>prosiect</a:t>
            </a:r>
            <a:r>
              <a:rPr lang="en-GB" b="1" baseline="0" dirty="0" smtClean="0"/>
              <a:t> chi, </a:t>
            </a:r>
            <a:r>
              <a:rPr lang="en-GB" b="1" baseline="0" dirty="0" err="1" smtClean="0"/>
              <a:t>ond</a:t>
            </a:r>
            <a:r>
              <a:rPr lang="en-GB" b="1" baseline="0" dirty="0" smtClean="0"/>
              <a:t> </a:t>
            </a:r>
            <a:r>
              <a:rPr lang="en-GB" b="1" baseline="0" dirty="0" err="1" smtClean="0"/>
              <a:t>sut</a:t>
            </a:r>
            <a:r>
              <a:rPr lang="en-GB" b="1" baseline="0" dirty="0" smtClean="0"/>
              <a:t> </a:t>
            </a:r>
            <a:r>
              <a:rPr lang="en-GB" b="1" baseline="0" dirty="0" err="1" smtClean="0"/>
              <a:t>ydych</a:t>
            </a:r>
            <a:r>
              <a:rPr lang="en-GB" b="1" baseline="0" dirty="0" smtClean="0"/>
              <a:t> </a:t>
            </a:r>
            <a:r>
              <a:rPr lang="en-GB" b="1" baseline="0" dirty="0" err="1" smtClean="0"/>
              <a:t>chi’n</a:t>
            </a:r>
            <a:r>
              <a:rPr lang="en-GB" b="1" baseline="0" dirty="0" smtClean="0"/>
              <a:t> </a:t>
            </a:r>
            <a:r>
              <a:rPr lang="en-GB" b="1" baseline="0" dirty="0" err="1" smtClean="0"/>
              <a:t>credu</a:t>
            </a:r>
            <a:r>
              <a:rPr lang="en-GB" b="1" baseline="0" dirty="0" smtClean="0"/>
              <a:t> bod </a:t>
            </a:r>
            <a:r>
              <a:rPr lang="en-GB" b="1" baseline="0" dirty="0" err="1" smtClean="0"/>
              <a:t>cynllunio</a:t>
            </a:r>
            <a:r>
              <a:rPr lang="en-GB" b="1" baseline="0" dirty="0" smtClean="0"/>
              <a:t> </a:t>
            </a:r>
            <a:r>
              <a:rPr lang="en-GB" b="1" baseline="0" dirty="0" err="1" smtClean="0"/>
              <a:t>prosiect</a:t>
            </a:r>
            <a:r>
              <a:rPr lang="en-GB" b="1" baseline="0" dirty="0" smtClean="0"/>
              <a:t> </a:t>
            </a:r>
            <a:r>
              <a:rPr lang="en-GB" b="1" baseline="0" dirty="0" err="1" smtClean="0"/>
              <a:t>ysgol-gymunedol</a:t>
            </a:r>
            <a:r>
              <a:rPr lang="en-GB" b="1" baseline="0" dirty="0" smtClean="0"/>
              <a:t> </a:t>
            </a:r>
            <a:r>
              <a:rPr lang="en-GB" b="1" baseline="0" dirty="0" err="1" smtClean="0"/>
              <a:t>mewn</a:t>
            </a:r>
            <a:r>
              <a:rPr lang="en-GB" b="1" baseline="0" dirty="0" smtClean="0"/>
              <a:t> </a:t>
            </a:r>
            <a:r>
              <a:rPr lang="en-GB" b="1" baseline="0" dirty="0" err="1" smtClean="0"/>
              <a:t>ffordd</a:t>
            </a:r>
            <a:r>
              <a:rPr lang="en-GB" b="1" baseline="0" dirty="0" smtClean="0"/>
              <a:t> </a:t>
            </a:r>
            <a:r>
              <a:rPr lang="en-GB" b="1" baseline="0" dirty="0" err="1" smtClean="0"/>
              <a:t>strategol</a:t>
            </a:r>
            <a:r>
              <a:rPr lang="en-GB" b="1" baseline="0" dirty="0" smtClean="0"/>
              <a:t> </a:t>
            </a:r>
            <a:r>
              <a:rPr lang="en-GB" b="1" baseline="0" dirty="0" err="1" smtClean="0"/>
              <a:t>yn</a:t>
            </a:r>
            <a:r>
              <a:rPr lang="en-GB" b="1" baseline="0" dirty="0" smtClean="0"/>
              <a:t> </a:t>
            </a:r>
            <a:r>
              <a:rPr lang="en-GB" b="1" baseline="0" dirty="0" err="1" smtClean="0"/>
              <a:t>effeithio</a:t>
            </a:r>
            <a:r>
              <a:rPr lang="en-GB" b="1" baseline="0" dirty="0" smtClean="0"/>
              <a:t> </a:t>
            </a:r>
            <a:r>
              <a:rPr lang="en-GB" b="1" baseline="0" dirty="0" err="1" smtClean="0"/>
              <a:t>ar</a:t>
            </a:r>
            <a:r>
              <a:rPr lang="en-GB" b="1" baseline="0" dirty="0" smtClean="0"/>
              <a:t> </a:t>
            </a:r>
            <a:r>
              <a:rPr lang="en-GB" b="1" baseline="0" dirty="0" err="1" smtClean="0"/>
              <a:t>eich</a:t>
            </a:r>
            <a:r>
              <a:rPr lang="en-GB" b="1" baseline="0" dirty="0" smtClean="0"/>
              <a:t> </a:t>
            </a:r>
            <a:r>
              <a:rPr lang="en-GB" b="1" baseline="0" dirty="0" err="1" smtClean="0"/>
              <a:t>datblygiad</a:t>
            </a:r>
            <a:r>
              <a:rPr lang="en-GB" b="1" baseline="0" dirty="0" smtClean="0"/>
              <a:t> chi </a:t>
            </a:r>
            <a:r>
              <a:rPr lang="en-GB" b="1" baseline="0" dirty="0" err="1" smtClean="0"/>
              <a:t>fel</a:t>
            </a:r>
            <a:r>
              <a:rPr lang="en-GB" b="1" baseline="0" dirty="0" smtClean="0"/>
              <a:t> </a:t>
            </a:r>
            <a:r>
              <a:rPr lang="en-GB" b="1" baseline="0" dirty="0" err="1" smtClean="0"/>
              <a:t>darpar-athrawon</a:t>
            </a:r>
            <a:r>
              <a:rPr lang="en-GB" b="1" baseline="0" dirty="0" smtClean="0"/>
              <a:t>? </a:t>
            </a:r>
            <a:r>
              <a:rPr lang="en-GB" b="1" baseline="0" dirty="0" err="1" smtClean="0"/>
              <a:t>Edrychwch</a:t>
            </a:r>
            <a:r>
              <a:rPr lang="en-GB" b="1" baseline="0" dirty="0" smtClean="0"/>
              <a:t> </a:t>
            </a:r>
            <a:r>
              <a:rPr lang="en-GB" b="1" baseline="0" dirty="0" err="1" smtClean="0"/>
              <a:t>ar</a:t>
            </a:r>
            <a:r>
              <a:rPr lang="en-GB" b="1" baseline="0" dirty="0" smtClean="0"/>
              <a:t> y </a:t>
            </a:r>
            <a:r>
              <a:rPr lang="en-GB" b="1" baseline="0" dirty="0" err="1" smtClean="0"/>
              <a:t>Safonau</a:t>
            </a:r>
            <a:r>
              <a:rPr lang="en-GB" b="1" baseline="0" dirty="0" smtClean="0"/>
              <a:t> </a:t>
            </a:r>
            <a:r>
              <a:rPr lang="en-GB" b="1" baseline="0" dirty="0" err="1" smtClean="0"/>
              <a:t>Proffesiynol</a:t>
            </a:r>
            <a:r>
              <a:rPr lang="en-GB" b="1" baseline="0" dirty="0" smtClean="0"/>
              <a:t> (SAC) </a:t>
            </a:r>
            <a:r>
              <a:rPr lang="en-GB" b="1" baseline="0" dirty="0" err="1" smtClean="0"/>
              <a:t>i</a:t>
            </a:r>
            <a:r>
              <a:rPr lang="en-GB" b="1" baseline="0" dirty="0" smtClean="0"/>
              <a:t> </a:t>
            </a:r>
            <a:r>
              <a:rPr lang="en-GB" b="1" baseline="0" dirty="0" err="1" smtClean="0"/>
              <a:t>adnabod</a:t>
            </a:r>
            <a:r>
              <a:rPr lang="en-GB" b="1" baseline="0" dirty="0" smtClean="0"/>
              <a:t> </a:t>
            </a:r>
            <a:r>
              <a:rPr lang="en-GB" b="1" baseline="0" dirty="0" err="1" smtClean="0"/>
              <a:t>unrhyw</a:t>
            </a:r>
            <a:r>
              <a:rPr lang="en-GB" b="1" baseline="0" dirty="0" smtClean="0"/>
              <a:t> </a:t>
            </a:r>
            <a:r>
              <a:rPr lang="en-GB" b="1" baseline="0" dirty="0" err="1" smtClean="0"/>
              <a:t>gamau</a:t>
            </a:r>
            <a:r>
              <a:rPr lang="en-GB" b="1" baseline="0" dirty="0" smtClean="0"/>
              <a:t> </a:t>
            </a:r>
            <a:r>
              <a:rPr lang="en-GB" b="1" baseline="0" dirty="0" err="1" smtClean="0"/>
              <a:t>nesaf</a:t>
            </a:r>
            <a:r>
              <a:rPr lang="en-GB" b="1" baseline="0" dirty="0" smtClean="0"/>
              <a:t> </a:t>
            </a:r>
            <a:r>
              <a:rPr lang="en-GB" b="1" baseline="0" dirty="0" err="1" smtClean="0"/>
              <a:t>ar</a:t>
            </a:r>
            <a:r>
              <a:rPr lang="en-GB" b="1" baseline="0" dirty="0" smtClean="0"/>
              <a:t> </a:t>
            </a:r>
            <a:r>
              <a:rPr lang="en-GB" b="1" baseline="0" dirty="0" err="1" smtClean="0"/>
              <a:t>gyfer</a:t>
            </a:r>
            <a:r>
              <a:rPr lang="en-GB" b="1" baseline="0" dirty="0" smtClean="0"/>
              <a:t> </a:t>
            </a:r>
            <a:r>
              <a:rPr lang="en-GB" b="1" baseline="0" dirty="0" err="1" smtClean="0"/>
              <a:t>eich</a:t>
            </a:r>
            <a:r>
              <a:rPr lang="en-GB" b="1" baseline="0" dirty="0" smtClean="0"/>
              <a:t> </a:t>
            </a:r>
            <a:r>
              <a:rPr lang="en-GB" b="1" baseline="0" dirty="0" err="1" smtClean="0"/>
              <a:t>datblygiaf</a:t>
            </a:r>
            <a:r>
              <a:rPr lang="en-GB" b="1" baseline="0" dirty="0" smtClean="0"/>
              <a:t> </a:t>
            </a:r>
            <a:r>
              <a:rPr lang="en-GB" b="1" baseline="0" dirty="0" err="1" smtClean="0"/>
              <a:t>proffesiynol</a:t>
            </a:r>
            <a:r>
              <a:rPr lang="en-GB" b="1" baseline="0" dirty="0" smtClean="0"/>
              <a:t> chi.</a:t>
            </a:r>
          </a:p>
          <a:p>
            <a:endParaRPr lang="en-GB" b="1" baseline="0" dirty="0" smtClean="0"/>
          </a:p>
          <a:p>
            <a:r>
              <a:rPr lang="en-GB" b="0" baseline="0" dirty="0" smtClean="0"/>
              <a:t>Following the self-evaluation comes the work of refining the project, i.e. further development and improvement. On the above slide you can see some of the ways </a:t>
            </a:r>
            <a:r>
              <a:rPr lang="en-GB" b="0" baseline="0" dirty="0" err="1" smtClean="0"/>
              <a:t>Pontarddulais</a:t>
            </a:r>
            <a:r>
              <a:rPr lang="en-GB" b="0" baseline="0" dirty="0" smtClean="0"/>
              <a:t> Primary School planned to refine their project. After this, the process of self-evaluation, strategic planning, implementation and measuring impact begins again.</a:t>
            </a:r>
          </a:p>
          <a:p>
            <a:endParaRPr lang="en-GB" b="1" baseline="0" dirty="0" smtClean="0"/>
          </a:p>
          <a:p>
            <a:r>
              <a:rPr lang="en-GB" b="1" baseline="0" dirty="0" smtClean="0"/>
              <a:t>You won’t be implementing your project proposal, but what effect do you think planning a school-community project in a strategic way will have on your development as student-teachers? Have a look at the Professional Standards (QTS) to identify next steps in your own professional development.</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66288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r>
              <a:rPr lang="en-GB" baseline="0" dirty="0" smtClean="0"/>
              <a:t> </a:t>
            </a:r>
            <a:r>
              <a:rPr lang="en-GB" baseline="0" dirty="0" err="1" smtClean="0"/>
              <a:t>ba</a:t>
            </a:r>
            <a:r>
              <a:rPr lang="en-GB" baseline="0" dirty="0" smtClean="0"/>
              <a:t> </a:t>
            </a:r>
            <a:r>
              <a:rPr lang="en-GB" baseline="0" dirty="0" err="1" smtClean="0"/>
              <a:t>raddau</a:t>
            </a:r>
            <a:r>
              <a:rPr lang="en-GB" baseline="0" dirty="0" smtClean="0"/>
              <a:t> </a:t>
            </a:r>
            <a:r>
              <a:rPr lang="en-GB" baseline="0" dirty="0" err="1" smtClean="0"/>
              <a:t>ydy’r</a:t>
            </a:r>
            <a:r>
              <a:rPr lang="en-GB" baseline="0" dirty="0" smtClean="0"/>
              <a:t> </a:t>
            </a:r>
            <a:r>
              <a:rPr lang="en-GB" baseline="0" dirty="0" err="1" smtClean="0"/>
              <a:t>sesiynau</a:t>
            </a:r>
            <a:r>
              <a:rPr lang="en-GB" baseline="0" dirty="0" smtClean="0"/>
              <a:t> </a:t>
            </a:r>
            <a:r>
              <a:rPr lang="en-GB" baseline="0" dirty="0" err="1" smtClean="0"/>
              <a:t>hyn</a:t>
            </a:r>
            <a:r>
              <a:rPr lang="en-GB" baseline="0" dirty="0" smtClean="0"/>
              <a:t> </a:t>
            </a:r>
            <a:r>
              <a:rPr lang="en-GB" baseline="0" dirty="0" err="1" smtClean="0"/>
              <a:t>wedi</a:t>
            </a:r>
            <a:r>
              <a:rPr lang="en-GB" baseline="0" dirty="0" smtClean="0"/>
              <a:t> </a:t>
            </a:r>
            <a:r>
              <a:rPr lang="en-GB" baseline="0" dirty="0" err="1" smtClean="0"/>
              <a:t>cwrdd</a:t>
            </a:r>
            <a:r>
              <a:rPr lang="en-GB" baseline="0" dirty="0" smtClean="0"/>
              <a:t> </a:t>
            </a:r>
            <a:r>
              <a:rPr lang="en-GB" baseline="0" dirty="0" err="1" smtClean="0"/>
              <a:t>gyda’r</a:t>
            </a:r>
            <a:r>
              <a:rPr lang="en-GB" baseline="0" dirty="0" smtClean="0"/>
              <a:t> </a:t>
            </a:r>
            <a:r>
              <a:rPr lang="en-GB" baseline="0" dirty="0" err="1" smtClean="0"/>
              <a:t>amcan</a:t>
            </a:r>
            <a:r>
              <a:rPr lang="en-GB" baseline="0" dirty="0" smtClean="0"/>
              <a:t>? Beth </a:t>
            </a:r>
            <a:r>
              <a:rPr lang="en-GB" baseline="0" dirty="0" err="1" smtClean="0"/>
              <a:t>sydd</a:t>
            </a:r>
            <a:r>
              <a:rPr lang="en-GB" baseline="0" dirty="0" smtClean="0"/>
              <a:t> </a:t>
            </a:r>
            <a:r>
              <a:rPr lang="en-GB" baseline="0" dirty="0" err="1" smtClean="0"/>
              <a:t>angen</a:t>
            </a:r>
            <a:r>
              <a:rPr lang="en-GB" baseline="0" dirty="0" smtClean="0"/>
              <a:t> </a:t>
            </a:r>
            <a:r>
              <a:rPr lang="en-GB" baseline="0" dirty="0" err="1" smtClean="0"/>
              <a:t>ei</a:t>
            </a:r>
            <a:r>
              <a:rPr lang="en-GB" baseline="0" dirty="0" smtClean="0"/>
              <a:t> </a:t>
            </a:r>
            <a:r>
              <a:rPr lang="en-GB" baseline="0" dirty="0" err="1" smtClean="0"/>
              <a:t>ddatblygu</a:t>
            </a:r>
            <a:r>
              <a:rPr lang="en-GB" baseline="0" dirty="0" smtClean="0"/>
              <a:t> </a:t>
            </a:r>
            <a:r>
              <a:rPr lang="en-GB" baseline="0" dirty="0" err="1" smtClean="0"/>
              <a:t>ymhellach</a:t>
            </a:r>
            <a:r>
              <a:rPr lang="en-GB" baseline="0" dirty="0" smtClean="0"/>
              <a:t>?</a:t>
            </a:r>
          </a:p>
          <a:p>
            <a:r>
              <a:rPr lang="en-GB" baseline="0" dirty="0" smtClean="0"/>
              <a:t>To what extent </a:t>
            </a:r>
            <a:r>
              <a:rPr lang="en-GB" baseline="0" dirty="0" smtClean="0"/>
              <a:t>have these sessions </a:t>
            </a:r>
            <a:r>
              <a:rPr lang="en-GB" baseline="0" dirty="0" smtClean="0"/>
              <a:t>met this aim? What needs to be further developed?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41617716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Mae’r</a:t>
            </a:r>
            <a:r>
              <a:rPr lang="en-GB" dirty="0" smtClean="0"/>
              <a:t> </a:t>
            </a:r>
            <a:r>
              <a:rPr lang="en-GB" dirty="0" err="1" smtClean="0"/>
              <a:t>sesiynau</a:t>
            </a:r>
            <a:r>
              <a:rPr lang="en-GB" dirty="0" smtClean="0"/>
              <a:t> </a:t>
            </a:r>
            <a:r>
              <a:rPr lang="en-GB" dirty="0" err="1" smtClean="0"/>
              <a:t>wyneb-yn-wyneb</a:t>
            </a:r>
            <a:r>
              <a:rPr lang="en-GB" dirty="0" smtClean="0"/>
              <a:t> </a:t>
            </a:r>
            <a:r>
              <a:rPr lang="en-GB" dirty="0" err="1" smtClean="0"/>
              <a:t>yn</a:t>
            </a:r>
            <a:r>
              <a:rPr lang="en-GB" dirty="0" smtClean="0"/>
              <a:t> </a:t>
            </a:r>
            <a:r>
              <a:rPr lang="en-GB" dirty="0" err="1" smtClean="0"/>
              <a:t>opsiynol</a:t>
            </a:r>
            <a:r>
              <a:rPr lang="en-GB" dirty="0" smtClean="0"/>
              <a:t>.</a:t>
            </a:r>
          </a:p>
          <a:p>
            <a:endParaRPr lang="en-GB" dirty="0" smtClean="0"/>
          </a:p>
          <a:p>
            <a:r>
              <a:rPr lang="en-GB" dirty="0" smtClean="0"/>
              <a:t>These face-to-face sessions are optional.</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10644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Cysylltwch</a:t>
            </a:r>
            <a:r>
              <a:rPr lang="en-GB" dirty="0" smtClean="0"/>
              <a:t> </a:t>
            </a:r>
            <a:r>
              <a:rPr lang="en-GB" dirty="0" err="1" smtClean="0"/>
              <a:t>os</a:t>
            </a:r>
            <a:r>
              <a:rPr lang="en-GB" dirty="0" smtClean="0"/>
              <a:t> </a:t>
            </a:r>
            <a:r>
              <a:rPr lang="en-GB" dirty="0" err="1" smtClean="0"/>
              <a:t>oes</a:t>
            </a:r>
            <a:r>
              <a:rPr lang="en-GB" dirty="0" smtClean="0"/>
              <a:t> </a:t>
            </a:r>
            <a:r>
              <a:rPr lang="en-GB" dirty="0" err="1" smtClean="0"/>
              <a:t>cwestiwn</a:t>
            </a:r>
            <a:r>
              <a:rPr lang="en-GB" dirty="0" smtClean="0"/>
              <a:t> </a:t>
            </a:r>
            <a:r>
              <a:rPr lang="en-GB" dirty="0" err="1" smtClean="0"/>
              <a:t>gennych</a:t>
            </a:r>
            <a:r>
              <a:rPr lang="en-GB" dirty="0" smtClean="0"/>
              <a:t>.</a:t>
            </a:r>
          </a:p>
          <a:p>
            <a:r>
              <a:rPr lang="en-GB" dirty="0" smtClean="0"/>
              <a:t>Get</a:t>
            </a:r>
            <a:r>
              <a:rPr lang="en-GB" baseline="0" dirty="0" smtClean="0"/>
              <a:t> in touch if you have a question.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7390125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4/29/2020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4/29/2020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doodle.com/poll/t7f5d64ta8cp6was"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38109" y="435033"/>
            <a:ext cx="1496292" cy="461665"/>
          </a:xfrm>
          <a:prstGeom prst="rect">
            <a:avLst/>
          </a:prstGeom>
          <a:noFill/>
        </p:spPr>
        <p:txBody>
          <a:bodyPr wrap="square" rtlCol="0">
            <a:spAutoFit/>
          </a:bodyPr>
          <a:lstStyle/>
          <a:p>
            <a:r>
              <a:rPr lang="en-GB" sz="2400" b="1" dirty="0" smtClean="0">
                <a:solidFill>
                  <a:srgbClr val="FFFF00"/>
                </a:solidFill>
              </a:rPr>
              <a:t>D4 S11-13</a:t>
            </a:r>
            <a:endParaRPr lang="en-GB" sz="2400" b="1" dirty="0">
              <a:solidFill>
                <a:srgbClr val="FFFF00"/>
              </a:solidFill>
            </a:endParaRPr>
          </a:p>
        </p:txBody>
      </p:sp>
      <p:sp>
        <p:nvSpPr>
          <p:cNvPr id="3" name="TextBox 2"/>
          <p:cNvSpPr txBox="1"/>
          <p:nvPr/>
        </p:nvSpPr>
        <p:spPr>
          <a:xfrm>
            <a:off x="584662" y="435033"/>
            <a:ext cx="2964873" cy="1200329"/>
          </a:xfrm>
          <a:prstGeom prst="rect">
            <a:avLst/>
          </a:prstGeom>
          <a:noFill/>
        </p:spPr>
        <p:txBody>
          <a:bodyPr wrap="square" rtlCol="0">
            <a:spAutoFit/>
          </a:bodyPr>
          <a:lstStyle/>
          <a:p>
            <a:r>
              <a:rPr lang="en-GB" sz="2400" b="1" dirty="0" smtClean="0">
                <a:solidFill>
                  <a:srgbClr val="FFFF00"/>
                </a:solidFill>
              </a:rPr>
              <a:t>ECAD5009-C</a:t>
            </a:r>
          </a:p>
          <a:p>
            <a:r>
              <a:rPr lang="en-GB" sz="2400" b="1" dirty="0" err="1" smtClean="0">
                <a:solidFill>
                  <a:srgbClr val="FFFF00"/>
                </a:solidFill>
              </a:rPr>
              <a:t>Ble</a:t>
            </a:r>
            <a:r>
              <a:rPr lang="en-GB" sz="2400" b="1" dirty="0" smtClean="0">
                <a:solidFill>
                  <a:srgbClr val="FFFF00"/>
                </a:solidFill>
              </a:rPr>
              <a:t> </a:t>
            </a:r>
            <a:r>
              <a:rPr lang="en-GB" sz="2400" b="1" dirty="0" err="1" smtClean="0">
                <a:solidFill>
                  <a:srgbClr val="FFFF00"/>
                </a:solidFill>
              </a:rPr>
              <a:t>ydw</a:t>
            </a:r>
            <a:r>
              <a:rPr lang="en-GB" sz="2400" b="1" dirty="0" smtClean="0">
                <a:solidFill>
                  <a:srgbClr val="FFFF00"/>
                </a:solidFill>
              </a:rPr>
              <a:t> </a:t>
            </a:r>
            <a:r>
              <a:rPr lang="en-GB" sz="2400" b="1" dirty="0" err="1">
                <a:solidFill>
                  <a:srgbClr val="FFFF00"/>
                </a:solidFill>
              </a:rPr>
              <a:t>i</a:t>
            </a:r>
            <a:r>
              <a:rPr lang="en-GB" sz="2400" b="1" dirty="0" err="1" smtClean="0">
                <a:solidFill>
                  <a:srgbClr val="FFFF00"/>
                </a:solidFill>
              </a:rPr>
              <a:t>’n</a:t>
            </a:r>
            <a:r>
              <a:rPr lang="en-GB" sz="2400" b="1" dirty="0" smtClean="0">
                <a:solidFill>
                  <a:srgbClr val="FFFF00"/>
                </a:solidFill>
              </a:rPr>
              <a:t> </a:t>
            </a:r>
            <a:r>
              <a:rPr lang="en-GB" sz="2400" b="1" dirty="0" err="1" smtClean="0">
                <a:solidFill>
                  <a:srgbClr val="FFFF00"/>
                </a:solidFill>
              </a:rPr>
              <a:t>addysgu</a:t>
            </a:r>
            <a:r>
              <a:rPr lang="en-GB" sz="2400" b="1" dirty="0" smtClean="0">
                <a:solidFill>
                  <a:srgbClr val="FFFF00"/>
                </a:solidFill>
              </a:rPr>
              <a:t>?</a:t>
            </a:r>
          </a:p>
          <a:p>
            <a:r>
              <a:rPr lang="en-GB" sz="2400" b="1" dirty="0" smtClean="0">
                <a:solidFill>
                  <a:srgbClr val="FFFF00"/>
                </a:solidFill>
              </a:rPr>
              <a:t>Where am I teaching?</a:t>
            </a:r>
            <a:endParaRPr lang="en-GB" sz="2400" b="1" dirty="0">
              <a:solidFill>
                <a:srgbClr val="FFFF00"/>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t>Amcan y </a:t>
            </a:r>
            <a:r>
              <a:rPr lang="en-GB" b="1" dirty="0" err="1" smtClean="0"/>
              <a:t>sesiwn</a:t>
            </a:r>
            <a:r>
              <a:rPr lang="en-GB" b="1" dirty="0" smtClean="0"/>
              <a:t/>
            </a:r>
            <a:br>
              <a:rPr lang="en-GB" b="1" dirty="0" smtClean="0"/>
            </a:br>
            <a:r>
              <a:rPr lang="en-GB" b="1" dirty="0" smtClean="0"/>
              <a:t>Session’s aim</a:t>
            </a:r>
            <a:endParaRPr lang="en-GB" b="1" dirty="0"/>
          </a:p>
        </p:txBody>
      </p:sp>
      <p:sp>
        <p:nvSpPr>
          <p:cNvPr id="4" name="Content Placeholder 3"/>
          <p:cNvSpPr>
            <a:spLocks noGrp="1"/>
          </p:cNvSpPr>
          <p:nvPr>
            <p:ph sz="half" idx="1"/>
          </p:nvPr>
        </p:nvSpPr>
        <p:spPr>
          <a:xfrm>
            <a:off x="360218" y="1825625"/>
            <a:ext cx="4154632" cy="4351338"/>
          </a:xfrm>
        </p:spPr>
        <p:txBody>
          <a:bodyPr/>
          <a:lstStyle/>
          <a:p>
            <a:r>
              <a:rPr lang="cy-GB" dirty="0"/>
              <a:t>Paratoi darpar-athrawon i allu cyfrannu at systemau ysgol a dyluniad cwricwlwm sy'n diwallu anghenion yr ysgol a'i chymuned.</a:t>
            </a:r>
            <a:endParaRPr lang="en-GB" b="1" dirty="0"/>
          </a:p>
          <a:p>
            <a:endParaRPr lang="en-GB" dirty="0"/>
          </a:p>
        </p:txBody>
      </p:sp>
      <p:sp>
        <p:nvSpPr>
          <p:cNvPr id="5" name="Content Placeholder 4"/>
          <p:cNvSpPr>
            <a:spLocks noGrp="1"/>
          </p:cNvSpPr>
          <p:nvPr>
            <p:ph sz="half" idx="2"/>
          </p:nvPr>
        </p:nvSpPr>
        <p:spPr/>
        <p:txBody>
          <a:bodyPr/>
          <a:lstStyle/>
          <a:p>
            <a:r>
              <a:rPr lang="en-US" dirty="0"/>
              <a:t>To prepare </a:t>
            </a:r>
            <a:r>
              <a:rPr lang="en-US" dirty="0" smtClean="0"/>
              <a:t>student-teachers </a:t>
            </a:r>
            <a:r>
              <a:rPr lang="en-US" dirty="0"/>
              <a:t>to be able to contribute to school systems and curriculum design that meets the needs of the school and its community.  </a:t>
            </a:r>
            <a:endParaRPr lang="en-GB" dirty="0"/>
          </a:p>
        </p:txBody>
      </p:sp>
    </p:spTree>
    <p:extLst>
      <p:ext uri="{BB962C8B-B14F-4D97-AF65-F5344CB8AC3E}">
        <p14:creationId xmlns:p14="http://schemas.microsoft.com/office/powerpoint/2010/main" val="1113653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255" y="95562"/>
            <a:ext cx="8844741" cy="1325563"/>
          </a:xfrm>
        </p:spPr>
        <p:txBody>
          <a:bodyPr>
            <a:noAutofit/>
          </a:bodyPr>
          <a:lstStyle/>
          <a:p>
            <a:pPr algn="ctr"/>
            <a:r>
              <a:rPr lang="en-GB" sz="3200" b="1" dirty="0" smtClean="0"/>
              <a:t/>
            </a:r>
            <a:br>
              <a:rPr lang="en-GB" sz="3200" b="1" dirty="0" smtClean="0"/>
            </a:br>
            <a:r>
              <a:rPr lang="en-GB" sz="2400" b="1" dirty="0" err="1" smtClean="0"/>
              <a:t>Sut</a:t>
            </a:r>
            <a:r>
              <a:rPr lang="en-GB" sz="2400" b="1" dirty="0" smtClean="0"/>
              <a:t> </a:t>
            </a:r>
            <a:r>
              <a:rPr lang="en-GB" sz="2400" b="1" dirty="0" err="1" smtClean="0"/>
              <a:t>mae</a:t>
            </a:r>
            <a:r>
              <a:rPr lang="en-GB" sz="2400" b="1" dirty="0" smtClean="0"/>
              <a:t> </a:t>
            </a:r>
            <a:r>
              <a:rPr lang="en-GB" sz="2400" b="1" dirty="0" err="1" smtClean="0"/>
              <a:t>cynllunio</a:t>
            </a:r>
            <a:r>
              <a:rPr lang="en-GB" sz="2400" b="1" dirty="0" smtClean="0"/>
              <a:t>, </a:t>
            </a:r>
            <a:r>
              <a:rPr lang="en-GB" sz="2400" b="1" dirty="0" err="1" smtClean="0"/>
              <a:t>gwerthuso</a:t>
            </a:r>
            <a:r>
              <a:rPr lang="en-GB" sz="2400" b="1" dirty="0" smtClean="0"/>
              <a:t> a </a:t>
            </a:r>
            <a:r>
              <a:rPr lang="en-GB" sz="2400" b="1" dirty="0" err="1" smtClean="0"/>
              <a:t>mireinio</a:t>
            </a:r>
            <a:r>
              <a:rPr lang="en-GB" sz="2400" b="1" dirty="0" smtClean="0"/>
              <a:t> </a:t>
            </a:r>
            <a:r>
              <a:rPr lang="en-GB" sz="2400" b="1" dirty="0" err="1" smtClean="0"/>
              <a:t>prosiect</a:t>
            </a:r>
            <a:r>
              <a:rPr lang="en-GB" sz="2400" b="1" dirty="0" smtClean="0"/>
              <a:t> </a:t>
            </a:r>
            <a:r>
              <a:rPr lang="en-GB" sz="2400" b="1" dirty="0" err="1" smtClean="0"/>
              <a:t>ysgol</a:t>
            </a:r>
            <a:r>
              <a:rPr lang="en-GB" sz="2400" b="1" dirty="0" smtClean="0"/>
              <a:t> </a:t>
            </a:r>
            <a:r>
              <a:rPr lang="en-GB" sz="2400" b="1" dirty="0" err="1" smtClean="0"/>
              <a:t>gymunedol</a:t>
            </a:r>
            <a:r>
              <a:rPr lang="en-GB" sz="2400" b="1" dirty="0" smtClean="0"/>
              <a:t>?</a:t>
            </a:r>
            <a:br>
              <a:rPr lang="en-GB" sz="2400" b="1" dirty="0" smtClean="0"/>
            </a:br>
            <a:r>
              <a:rPr lang="en-GB" sz="2400" b="1" dirty="0" smtClean="0"/>
              <a:t>How is a school community project planned, evaluated and refined?</a:t>
            </a:r>
            <a:r>
              <a:rPr lang="en-GB" sz="2400" b="1" dirty="0" smtClean="0"/>
              <a:t/>
            </a:r>
            <a:br>
              <a:rPr lang="en-GB" sz="2400" b="1" dirty="0" smtClean="0"/>
            </a:br>
            <a:endParaRPr lang="en-GB" sz="2400" b="1" dirty="0"/>
          </a:p>
        </p:txBody>
      </p:sp>
      <p:sp>
        <p:nvSpPr>
          <p:cNvPr id="3" name="TextBox 2"/>
          <p:cNvSpPr txBox="1"/>
          <p:nvPr/>
        </p:nvSpPr>
        <p:spPr>
          <a:xfrm>
            <a:off x="681838" y="3940232"/>
            <a:ext cx="7946966" cy="1169551"/>
          </a:xfrm>
          <a:prstGeom prst="rect">
            <a:avLst/>
          </a:prstGeom>
          <a:noFill/>
        </p:spPr>
        <p:txBody>
          <a:bodyPr wrap="square" rtlCol="0">
            <a:spAutoFit/>
          </a:bodyPr>
          <a:lstStyle/>
          <a:p>
            <a:pPr algn="ctr"/>
            <a:r>
              <a:rPr lang="en-GB" sz="1400" dirty="0" err="1" smtClean="0"/>
              <a:t>Yn</a:t>
            </a:r>
            <a:r>
              <a:rPr lang="en-GB" sz="1400" dirty="0" smtClean="0"/>
              <a:t> </a:t>
            </a:r>
            <a:r>
              <a:rPr lang="en-GB" sz="1400" dirty="0"/>
              <a:t>y </a:t>
            </a:r>
            <a:r>
              <a:rPr lang="en-GB" sz="1400" dirty="0" err="1" smtClean="0"/>
              <a:t>sesiynau</a:t>
            </a:r>
            <a:r>
              <a:rPr lang="en-GB" sz="1400" dirty="0" smtClean="0"/>
              <a:t> </a:t>
            </a:r>
            <a:r>
              <a:rPr lang="en-GB" sz="1400" dirty="0" err="1" smtClean="0"/>
              <a:t>hyn</a:t>
            </a:r>
            <a:r>
              <a:rPr lang="en-GB" sz="1400" dirty="0"/>
              <a:t>, </a:t>
            </a:r>
            <a:r>
              <a:rPr lang="en-GB" sz="1400" dirty="0" err="1"/>
              <a:t>bydd</a:t>
            </a:r>
            <a:r>
              <a:rPr lang="en-GB" sz="1400" dirty="0"/>
              <a:t> </a:t>
            </a:r>
            <a:r>
              <a:rPr lang="en-GB" sz="1400" dirty="0" err="1"/>
              <a:t>gennych</a:t>
            </a:r>
            <a:r>
              <a:rPr lang="en-GB" sz="1400" dirty="0"/>
              <a:t> </a:t>
            </a:r>
            <a:r>
              <a:rPr lang="en-GB" sz="1400" dirty="0" err="1"/>
              <a:t>gyfle</a:t>
            </a:r>
            <a:r>
              <a:rPr lang="en-GB" sz="1400" dirty="0"/>
              <a:t> </a:t>
            </a:r>
            <a:r>
              <a:rPr lang="en-GB" sz="1400" dirty="0" err="1"/>
              <a:t>i</a:t>
            </a:r>
            <a:r>
              <a:rPr lang="en-GB" sz="1400" dirty="0"/>
              <a:t> </a:t>
            </a:r>
            <a:r>
              <a:rPr lang="en-GB" sz="1400" dirty="0" err="1" smtClean="0"/>
              <a:t>archwilio</a:t>
            </a:r>
            <a:r>
              <a:rPr lang="en-GB" sz="1400" dirty="0" err="1" smtClean="0"/>
              <a:t>’r</a:t>
            </a:r>
            <a:r>
              <a:rPr lang="en-GB" sz="1400" dirty="0"/>
              <a:t> </a:t>
            </a:r>
            <a:r>
              <a:rPr lang="en-GB" sz="1400" dirty="0" err="1" smtClean="0"/>
              <a:t>camau</a:t>
            </a:r>
            <a:r>
              <a:rPr lang="en-GB" sz="1400" dirty="0" smtClean="0"/>
              <a:t> </a:t>
            </a:r>
            <a:r>
              <a:rPr lang="en-GB" sz="1400" dirty="0" err="1" smtClean="0"/>
              <a:t>sydd</a:t>
            </a:r>
            <a:r>
              <a:rPr lang="en-GB" sz="1400" dirty="0" smtClean="0"/>
              <a:t> </a:t>
            </a:r>
            <a:r>
              <a:rPr lang="en-GB" sz="1400" dirty="0" err="1" smtClean="0"/>
              <a:t>ynghlwm</a:t>
            </a:r>
            <a:r>
              <a:rPr lang="en-GB" sz="1400" dirty="0" smtClean="0"/>
              <a:t> â </a:t>
            </a:r>
            <a:r>
              <a:rPr lang="en-GB" sz="1400" dirty="0" err="1" smtClean="0"/>
              <a:t>chynllunio</a:t>
            </a:r>
            <a:r>
              <a:rPr lang="en-GB" sz="1400" dirty="0" smtClean="0"/>
              <a:t>, </a:t>
            </a:r>
            <a:r>
              <a:rPr lang="en-GB" sz="1400" dirty="0" err="1" smtClean="0"/>
              <a:t>gwerthuso</a:t>
            </a:r>
            <a:r>
              <a:rPr lang="en-GB" sz="1400" dirty="0" smtClean="0"/>
              <a:t> a </a:t>
            </a:r>
            <a:r>
              <a:rPr lang="en-GB" sz="1400" dirty="0" err="1" smtClean="0"/>
              <a:t>mireinio</a:t>
            </a:r>
            <a:r>
              <a:rPr lang="en-GB" sz="1400" dirty="0" smtClean="0"/>
              <a:t> </a:t>
            </a:r>
            <a:r>
              <a:rPr lang="en-GB" sz="1400" dirty="0" err="1" smtClean="0"/>
              <a:t>prosiect</a:t>
            </a:r>
            <a:r>
              <a:rPr lang="en-GB" sz="1400" dirty="0" smtClean="0"/>
              <a:t> </a:t>
            </a:r>
            <a:r>
              <a:rPr lang="en-GB" sz="1400" dirty="0" err="1" smtClean="0"/>
              <a:t>ysgol</a:t>
            </a:r>
            <a:r>
              <a:rPr lang="en-GB" sz="1400" dirty="0" smtClean="0"/>
              <a:t> </a:t>
            </a:r>
            <a:r>
              <a:rPr lang="en-GB" sz="1400" dirty="0" err="1" smtClean="0"/>
              <a:t>gymunedol</a:t>
            </a:r>
            <a:r>
              <a:rPr lang="en-GB" sz="1400" dirty="0" smtClean="0"/>
              <a:t> </a:t>
            </a:r>
            <a:r>
              <a:rPr lang="en-GB" sz="1400" dirty="0" err="1" smtClean="0"/>
              <a:t>a’u</a:t>
            </a:r>
            <a:r>
              <a:rPr lang="en-GB" sz="1400" dirty="0" smtClean="0"/>
              <a:t> </a:t>
            </a:r>
            <a:r>
              <a:rPr lang="en-GB" sz="1400" dirty="0" err="1" smtClean="0"/>
              <a:t>cymhwyso</a:t>
            </a:r>
            <a:r>
              <a:rPr lang="en-GB" sz="1400" dirty="0" smtClean="0"/>
              <a:t> </a:t>
            </a:r>
            <a:r>
              <a:rPr lang="en-GB" sz="1400" dirty="0" err="1"/>
              <a:t>i</a:t>
            </a:r>
            <a:r>
              <a:rPr lang="en-GB" sz="1400" dirty="0" err="1" smtClean="0"/>
              <a:t>’ch</a:t>
            </a:r>
            <a:r>
              <a:rPr lang="en-GB" sz="1400" dirty="0" smtClean="0"/>
              <a:t> </a:t>
            </a:r>
            <a:r>
              <a:rPr lang="en-GB" sz="1400" dirty="0" err="1" smtClean="0"/>
              <a:t>cynnig</a:t>
            </a:r>
            <a:r>
              <a:rPr lang="en-GB" sz="1400" dirty="0" smtClean="0"/>
              <a:t> </a:t>
            </a:r>
            <a:r>
              <a:rPr lang="en-GB" sz="1400" dirty="0" err="1" smtClean="0"/>
              <a:t>prosiect</a:t>
            </a:r>
            <a:r>
              <a:rPr lang="en-GB" sz="1400" dirty="0" smtClean="0"/>
              <a:t> chi</a:t>
            </a:r>
            <a:r>
              <a:rPr lang="en-GB" sz="1400" dirty="0" smtClean="0"/>
              <a:t>.</a:t>
            </a:r>
            <a:endParaRPr lang="en-GB" sz="1400" dirty="0" smtClean="0"/>
          </a:p>
          <a:p>
            <a:pPr algn="ctr"/>
            <a:endParaRPr lang="en-GB" sz="1400" dirty="0" smtClean="0"/>
          </a:p>
          <a:p>
            <a:pPr algn="ctr"/>
            <a:r>
              <a:rPr lang="en-GB" sz="1400" dirty="0"/>
              <a:t>In this session, you will have the opportunity to </a:t>
            </a:r>
            <a:r>
              <a:rPr lang="en-GB" sz="1400" dirty="0" smtClean="0"/>
              <a:t>explore the steps that are involved in planning, evaluating and refining a school community project and apply them to your own project proposal.</a:t>
            </a:r>
            <a:endParaRPr lang="en-GB" sz="1400" dirty="0"/>
          </a:p>
        </p:txBody>
      </p:sp>
      <p:pic>
        <p:nvPicPr>
          <p:cNvPr id="1026" name="Picture 2" descr="Project Planning and Delivery: 6 Steps to Get Work Done Faster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6976" y="1566949"/>
            <a:ext cx="3559080" cy="2001982"/>
          </a:xfrm>
          <a:prstGeom prst="rect">
            <a:avLst/>
          </a:prstGeom>
          <a:noFill/>
          <a:ln w="57150">
            <a:solidFill>
              <a:schemeClr val="accent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73478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6828"/>
            <a:ext cx="7886700" cy="1325563"/>
          </a:xfrm>
        </p:spPr>
        <p:txBody>
          <a:bodyPr/>
          <a:lstStyle/>
          <a:p>
            <a:r>
              <a:rPr lang="en-GB" b="1" dirty="0" err="1" smtClean="0"/>
              <a:t>Cyd-destun</a:t>
            </a:r>
            <a:r>
              <a:rPr lang="en-GB" b="1" dirty="0" smtClean="0"/>
              <a:t/>
            </a:r>
            <a:br>
              <a:rPr lang="en-GB" b="1" dirty="0" smtClean="0"/>
            </a:br>
            <a:r>
              <a:rPr lang="en-GB" b="1" dirty="0" smtClean="0"/>
              <a:t>Context</a:t>
            </a:r>
            <a:endParaRPr lang="en-GB" b="1" dirty="0"/>
          </a:p>
        </p:txBody>
      </p:sp>
      <p:sp>
        <p:nvSpPr>
          <p:cNvPr id="3" name="Content Placeholder 2"/>
          <p:cNvSpPr>
            <a:spLocks noGrp="1"/>
          </p:cNvSpPr>
          <p:nvPr>
            <p:ph sz="half" idx="1"/>
          </p:nvPr>
        </p:nvSpPr>
        <p:spPr>
          <a:xfrm>
            <a:off x="354677" y="1452391"/>
            <a:ext cx="4093672" cy="4351338"/>
          </a:xfrm>
        </p:spPr>
        <p:txBody>
          <a:bodyPr>
            <a:normAutofit/>
          </a:bodyPr>
          <a:lstStyle/>
          <a:p>
            <a:r>
              <a:rPr lang="en-GB" sz="2400" dirty="0" err="1" smtClean="0"/>
              <a:t>Ar</a:t>
            </a:r>
            <a:r>
              <a:rPr lang="en-GB" sz="2400" dirty="0" smtClean="0"/>
              <a:t> </a:t>
            </a:r>
            <a:r>
              <a:rPr lang="en-GB" sz="2400" dirty="0" err="1" smtClean="0"/>
              <a:t>gyfer</a:t>
            </a:r>
            <a:r>
              <a:rPr lang="en-GB" sz="2400" dirty="0" smtClean="0"/>
              <a:t> y </a:t>
            </a:r>
            <a:r>
              <a:rPr lang="en-GB" sz="2400" dirty="0" err="1" smtClean="0"/>
              <a:t>sesiwn</a:t>
            </a:r>
            <a:r>
              <a:rPr lang="en-GB" sz="2400" dirty="0" smtClean="0"/>
              <a:t> hon, </a:t>
            </a:r>
            <a:r>
              <a:rPr lang="en-GB" sz="2400" dirty="0" err="1" smtClean="0"/>
              <a:t>byddwn</a:t>
            </a:r>
            <a:r>
              <a:rPr lang="en-GB" sz="2400" dirty="0" smtClean="0"/>
              <a:t> </a:t>
            </a:r>
            <a:r>
              <a:rPr lang="en-GB" sz="2400" dirty="0" err="1" smtClean="0"/>
              <a:t>yn</a:t>
            </a:r>
            <a:r>
              <a:rPr lang="en-GB" sz="2400" dirty="0" smtClean="0"/>
              <a:t> </a:t>
            </a:r>
            <a:r>
              <a:rPr lang="en-GB" sz="2400" dirty="0" err="1" smtClean="0"/>
              <a:t>defnyddio</a:t>
            </a:r>
            <a:r>
              <a:rPr lang="en-GB" sz="2400" dirty="0" smtClean="0"/>
              <a:t> </a:t>
            </a:r>
            <a:r>
              <a:rPr lang="en-GB" sz="2400" b="1" u="sng" dirty="0" err="1" smtClean="0"/>
              <a:t>prosiect</a:t>
            </a:r>
            <a:r>
              <a:rPr lang="en-GB" sz="2400" b="1" u="sng" dirty="0" smtClean="0"/>
              <a:t> ‘Working Whispers’ </a:t>
            </a:r>
            <a:r>
              <a:rPr lang="en-GB" sz="2400" b="1" u="sng" dirty="0" err="1" smtClean="0"/>
              <a:t>Ysgol</a:t>
            </a:r>
            <a:r>
              <a:rPr lang="en-GB" sz="2400" b="1" u="sng" dirty="0" smtClean="0"/>
              <a:t> </a:t>
            </a:r>
            <a:r>
              <a:rPr lang="en-GB" sz="2400" b="1" u="sng" dirty="0" err="1" smtClean="0"/>
              <a:t>Gynradd</a:t>
            </a:r>
            <a:r>
              <a:rPr lang="en-GB" sz="2400" b="1" u="sng" dirty="0" smtClean="0"/>
              <a:t> </a:t>
            </a:r>
            <a:r>
              <a:rPr lang="en-GB" sz="2400" b="1" u="sng" dirty="0" err="1" smtClean="0"/>
              <a:t>Pontarddulais</a:t>
            </a:r>
            <a:r>
              <a:rPr lang="en-GB" sz="2400" b="1" u="sng" dirty="0" smtClean="0"/>
              <a:t> </a:t>
            </a:r>
            <a:r>
              <a:rPr lang="en-GB" sz="2400" b="1" u="sng" dirty="0" err="1" smtClean="0"/>
              <a:t>fel</a:t>
            </a:r>
            <a:r>
              <a:rPr lang="en-GB" sz="2400" b="1" u="sng" dirty="0" smtClean="0"/>
              <a:t> </a:t>
            </a:r>
            <a:r>
              <a:rPr lang="en-GB" sz="2400" b="1" u="sng" dirty="0" err="1" smtClean="0"/>
              <a:t>ein</a:t>
            </a:r>
            <a:r>
              <a:rPr lang="en-GB" sz="2400" b="1" u="sng" dirty="0" smtClean="0"/>
              <a:t> </a:t>
            </a:r>
            <a:r>
              <a:rPr lang="en-GB" sz="2400" b="1" u="sng" dirty="0" err="1" smtClean="0"/>
              <a:t>cyd-destun</a:t>
            </a:r>
            <a:r>
              <a:rPr lang="en-GB" sz="2400" b="1" u="sng" dirty="0" smtClean="0"/>
              <a:t> (</a:t>
            </a:r>
            <a:r>
              <a:rPr lang="en-GB" sz="2400" b="1" u="sng" dirty="0" err="1" smtClean="0"/>
              <a:t>edrychwch</a:t>
            </a:r>
            <a:r>
              <a:rPr lang="en-GB" sz="2400" b="1" u="sng" dirty="0" smtClean="0"/>
              <a:t> </a:t>
            </a:r>
            <a:r>
              <a:rPr lang="en-GB" sz="2400" b="1" u="sng" dirty="0" err="1" smtClean="0"/>
              <a:t>nôl</a:t>
            </a:r>
            <a:r>
              <a:rPr lang="en-GB" sz="2400" b="1" u="sng" dirty="0" smtClean="0"/>
              <a:t> </a:t>
            </a:r>
            <a:r>
              <a:rPr lang="en-GB" sz="2400" b="1" u="sng" dirty="0" err="1" smtClean="0"/>
              <a:t>ar</a:t>
            </a:r>
            <a:r>
              <a:rPr lang="en-GB" sz="2400" b="1" u="sng" dirty="0" smtClean="0"/>
              <a:t> S6).</a:t>
            </a:r>
          </a:p>
          <a:p>
            <a:r>
              <a:rPr lang="en-GB" sz="2400" dirty="0" err="1" smtClean="0"/>
              <a:t>Estynnwn</a:t>
            </a:r>
            <a:r>
              <a:rPr lang="en-GB" sz="2400" dirty="0" smtClean="0"/>
              <a:t> </a:t>
            </a:r>
            <a:r>
              <a:rPr lang="en-GB" sz="2400" dirty="0" err="1" smtClean="0"/>
              <a:t>ein</a:t>
            </a:r>
            <a:r>
              <a:rPr lang="en-GB" sz="2400" dirty="0" smtClean="0"/>
              <a:t> </a:t>
            </a:r>
            <a:r>
              <a:rPr lang="en-GB" sz="2400" dirty="0" err="1" smtClean="0"/>
              <a:t>diolch</a:t>
            </a:r>
            <a:r>
              <a:rPr lang="en-GB" sz="2400" dirty="0" smtClean="0"/>
              <a:t> </a:t>
            </a:r>
            <a:r>
              <a:rPr lang="en-GB" sz="2400" dirty="0" err="1" smtClean="0"/>
              <a:t>i</a:t>
            </a:r>
            <a:r>
              <a:rPr lang="en-GB" sz="2400" dirty="0" smtClean="0"/>
              <a:t> </a:t>
            </a:r>
            <a:r>
              <a:rPr lang="en-GB" sz="2400" dirty="0" err="1" smtClean="0"/>
              <a:t>Ysgol</a:t>
            </a:r>
            <a:r>
              <a:rPr lang="en-GB" sz="2400" dirty="0" smtClean="0"/>
              <a:t> </a:t>
            </a:r>
            <a:r>
              <a:rPr lang="en-GB" sz="2400" dirty="0" err="1" smtClean="0"/>
              <a:t>Gynradd</a:t>
            </a:r>
            <a:r>
              <a:rPr lang="en-GB" sz="2400" dirty="0" smtClean="0"/>
              <a:t> </a:t>
            </a:r>
            <a:r>
              <a:rPr lang="en-GB" sz="2400" dirty="0" err="1" smtClean="0"/>
              <a:t>Pontarddulais</a:t>
            </a:r>
            <a:r>
              <a:rPr lang="en-GB" sz="2400" dirty="0" smtClean="0"/>
              <a:t> am </a:t>
            </a:r>
            <a:r>
              <a:rPr lang="en-GB" sz="2400" dirty="0" err="1" smtClean="0"/>
              <a:t>roi</a:t>
            </a:r>
            <a:r>
              <a:rPr lang="en-GB" sz="2400" dirty="0" smtClean="0"/>
              <a:t> </a:t>
            </a:r>
            <a:r>
              <a:rPr lang="en-GB" sz="2400" dirty="0" err="1" smtClean="0"/>
              <a:t>eu</a:t>
            </a:r>
            <a:r>
              <a:rPr lang="en-GB" sz="2400" dirty="0" smtClean="0"/>
              <a:t> </a:t>
            </a:r>
            <a:r>
              <a:rPr lang="en-GB" sz="2400" dirty="0" err="1" smtClean="0"/>
              <a:t>caniatad</a:t>
            </a:r>
            <a:r>
              <a:rPr lang="en-GB" sz="2400" dirty="0" smtClean="0"/>
              <a:t> </a:t>
            </a:r>
            <a:r>
              <a:rPr lang="en-GB" sz="2400" dirty="0" err="1" smtClean="0"/>
              <a:t>i</a:t>
            </a:r>
            <a:r>
              <a:rPr lang="en-GB" sz="2400" dirty="0" smtClean="0"/>
              <a:t> </a:t>
            </a:r>
            <a:r>
              <a:rPr lang="en-GB" sz="2400" dirty="0" err="1" smtClean="0"/>
              <a:t>ni</a:t>
            </a:r>
            <a:r>
              <a:rPr lang="en-GB" sz="2400" dirty="0" smtClean="0"/>
              <a:t> </a:t>
            </a:r>
            <a:r>
              <a:rPr lang="en-GB" sz="2400" dirty="0" err="1" smtClean="0"/>
              <a:t>gael</a:t>
            </a:r>
            <a:r>
              <a:rPr lang="en-GB" sz="2400" dirty="0" smtClean="0"/>
              <a:t> </a:t>
            </a:r>
            <a:r>
              <a:rPr lang="en-GB" sz="2400" dirty="0" err="1" smtClean="0"/>
              <a:t>defnyddio’u</a:t>
            </a:r>
            <a:r>
              <a:rPr lang="en-GB" sz="2400" dirty="0" smtClean="0"/>
              <a:t> </a:t>
            </a:r>
            <a:r>
              <a:rPr lang="en-GB" sz="2400" dirty="0" err="1" smtClean="0"/>
              <a:t>prosiect</a:t>
            </a:r>
            <a:r>
              <a:rPr lang="en-GB" sz="2400" dirty="0" smtClean="0"/>
              <a:t> </a:t>
            </a:r>
            <a:r>
              <a:rPr lang="en-GB" sz="2400" dirty="0" err="1" smtClean="0"/>
              <a:t>ysgol</a:t>
            </a:r>
            <a:r>
              <a:rPr lang="en-GB" sz="2400" dirty="0" smtClean="0"/>
              <a:t> </a:t>
            </a:r>
            <a:r>
              <a:rPr lang="en-GB" sz="2400" dirty="0" err="1" smtClean="0"/>
              <a:t>gymunedol</a:t>
            </a:r>
            <a:r>
              <a:rPr lang="en-GB" sz="2400" dirty="0" smtClean="0"/>
              <a:t> </a:t>
            </a:r>
            <a:r>
              <a:rPr lang="en-GB" sz="2400" dirty="0" err="1" smtClean="0"/>
              <a:t>ardderchog</a:t>
            </a:r>
            <a:r>
              <a:rPr lang="en-GB" sz="2400" dirty="0" smtClean="0"/>
              <a:t> </a:t>
            </a:r>
            <a:r>
              <a:rPr lang="en-GB" sz="2400" dirty="0" err="1" smtClean="0"/>
              <a:t>fel</a:t>
            </a:r>
            <a:r>
              <a:rPr lang="en-GB" sz="2400" dirty="0" smtClean="0"/>
              <a:t> </a:t>
            </a:r>
            <a:r>
              <a:rPr lang="en-GB" sz="2400" dirty="0" err="1" smtClean="0"/>
              <a:t>astudiaeth</a:t>
            </a:r>
            <a:r>
              <a:rPr lang="en-GB" sz="2400" dirty="0" smtClean="0"/>
              <a:t> </a:t>
            </a:r>
            <a:r>
              <a:rPr lang="en-GB" sz="2400" dirty="0" err="1" smtClean="0"/>
              <a:t>achos</a:t>
            </a:r>
            <a:r>
              <a:rPr lang="en-GB" sz="2400" dirty="0" smtClean="0"/>
              <a:t>.</a:t>
            </a:r>
            <a:endParaRPr lang="en-GB" sz="2400" dirty="0"/>
          </a:p>
        </p:txBody>
      </p:sp>
      <p:sp>
        <p:nvSpPr>
          <p:cNvPr id="4" name="Content Placeholder 3"/>
          <p:cNvSpPr>
            <a:spLocks noGrp="1"/>
          </p:cNvSpPr>
          <p:nvPr>
            <p:ph sz="half" idx="2"/>
          </p:nvPr>
        </p:nvSpPr>
        <p:spPr>
          <a:xfrm>
            <a:off x="4629150" y="1452391"/>
            <a:ext cx="3886200" cy="4351338"/>
          </a:xfrm>
        </p:spPr>
        <p:txBody>
          <a:bodyPr>
            <a:normAutofit/>
          </a:bodyPr>
          <a:lstStyle/>
          <a:p>
            <a:r>
              <a:rPr lang="en-GB" sz="2400" dirty="0" smtClean="0"/>
              <a:t>For this session, we will be using </a:t>
            </a:r>
            <a:r>
              <a:rPr lang="en-GB" sz="2400" b="1" u="sng" dirty="0" err="1" smtClean="0"/>
              <a:t>Pontarddulais</a:t>
            </a:r>
            <a:r>
              <a:rPr lang="en-GB" sz="2400" b="1" u="sng" dirty="0" smtClean="0"/>
              <a:t> Primary School’s ‘Working Whispers’ project as our context (look back at S6).</a:t>
            </a:r>
          </a:p>
          <a:p>
            <a:r>
              <a:rPr lang="en-GB" sz="2400" dirty="0" smtClean="0"/>
              <a:t>Our thanks is extended to </a:t>
            </a:r>
            <a:r>
              <a:rPr lang="en-GB" sz="2400" dirty="0" err="1" smtClean="0"/>
              <a:t>Pontarddulais</a:t>
            </a:r>
            <a:r>
              <a:rPr lang="en-GB" sz="2400" dirty="0" smtClean="0"/>
              <a:t> Primary School for allowing us to use their fantastic school community project as a case study.</a:t>
            </a:r>
            <a:endParaRPr lang="en-GB" sz="2400" dirty="0"/>
          </a:p>
        </p:txBody>
      </p:sp>
    </p:spTree>
    <p:extLst>
      <p:ext uri="{BB962C8B-B14F-4D97-AF65-F5344CB8AC3E}">
        <p14:creationId xmlns:p14="http://schemas.microsoft.com/office/powerpoint/2010/main" val="1736238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088630" cy="1325563"/>
          </a:xfrm>
        </p:spPr>
        <p:txBody>
          <a:bodyPr>
            <a:noAutofit/>
          </a:bodyPr>
          <a:lstStyle/>
          <a:p>
            <a:r>
              <a:rPr lang="en-GB" sz="3600" b="1" dirty="0" err="1" smtClean="0"/>
              <a:t>Cyn</a:t>
            </a:r>
            <a:r>
              <a:rPr lang="en-GB" sz="3600" b="1" dirty="0" smtClean="0"/>
              <a:t> </a:t>
            </a:r>
            <a:r>
              <a:rPr lang="en-GB" sz="3600" b="1" dirty="0" err="1" smtClean="0"/>
              <a:t>penderfynu</a:t>
            </a:r>
            <a:r>
              <a:rPr lang="en-GB" sz="3600" b="1" dirty="0" smtClean="0"/>
              <a:t> </a:t>
            </a:r>
            <a:r>
              <a:rPr lang="en-GB" sz="3600" b="1" dirty="0" err="1" smtClean="0"/>
              <a:t>ar</a:t>
            </a:r>
            <a:r>
              <a:rPr lang="en-GB" sz="3600" b="1" dirty="0" smtClean="0"/>
              <a:t> </a:t>
            </a:r>
            <a:r>
              <a:rPr lang="en-GB" sz="3600" b="1" dirty="0" err="1" smtClean="0"/>
              <a:t>ffocws</a:t>
            </a:r>
            <a:r>
              <a:rPr lang="en-GB" sz="3600" b="1" dirty="0" smtClean="0"/>
              <a:t> </a:t>
            </a:r>
            <a:r>
              <a:rPr lang="en-GB" sz="3600" b="1" dirty="0" err="1"/>
              <a:t>i</a:t>
            </a:r>
            <a:r>
              <a:rPr lang="en-GB" sz="3600" b="1" dirty="0" err="1" smtClean="0"/>
              <a:t>’r</a:t>
            </a:r>
            <a:r>
              <a:rPr lang="en-GB" sz="3600" b="1" dirty="0" smtClean="0"/>
              <a:t> </a:t>
            </a:r>
            <a:r>
              <a:rPr lang="en-GB" sz="3600" b="1" dirty="0" err="1" smtClean="0"/>
              <a:t>prosiect</a:t>
            </a:r>
            <a:r>
              <a:rPr lang="en-GB" sz="3600" b="1" dirty="0" smtClean="0"/>
              <a:t>…</a:t>
            </a:r>
            <a:br>
              <a:rPr lang="en-GB" sz="3600" b="1" dirty="0" smtClean="0"/>
            </a:br>
            <a:r>
              <a:rPr lang="en-GB" sz="3600" b="1" dirty="0" smtClean="0"/>
              <a:t>Before deciding on a focus for the project…</a:t>
            </a:r>
            <a:br>
              <a:rPr lang="en-GB" sz="3600" b="1" dirty="0" smtClean="0"/>
            </a:br>
            <a:endParaRPr lang="en-GB" sz="3600" b="1" dirty="0"/>
          </a:p>
        </p:txBody>
      </p:sp>
      <p:pic>
        <p:nvPicPr>
          <p:cNvPr id="5" name="Picture 4"/>
          <p:cNvPicPr>
            <a:picLocks noChangeAspect="1"/>
          </p:cNvPicPr>
          <p:nvPr/>
        </p:nvPicPr>
        <p:blipFill>
          <a:blip r:embed="rId3"/>
          <a:stretch>
            <a:fillRect/>
          </a:stretch>
        </p:blipFill>
        <p:spPr>
          <a:xfrm>
            <a:off x="4039499" y="1461808"/>
            <a:ext cx="4822354" cy="2859272"/>
          </a:xfrm>
          <a:prstGeom prst="rect">
            <a:avLst/>
          </a:prstGeom>
          <a:ln w="38100">
            <a:solidFill>
              <a:schemeClr val="accent2">
                <a:lumMod val="75000"/>
              </a:schemeClr>
            </a:solidFill>
          </a:ln>
        </p:spPr>
      </p:pic>
      <p:pic>
        <p:nvPicPr>
          <p:cNvPr id="4" name="Picture 3"/>
          <p:cNvPicPr>
            <a:picLocks noChangeAspect="1"/>
          </p:cNvPicPr>
          <p:nvPr/>
        </p:nvPicPr>
        <p:blipFill rotWithShape="1">
          <a:blip r:embed="rId4"/>
          <a:srcRect l="4469" t="434"/>
          <a:stretch/>
        </p:blipFill>
        <p:spPr>
          <a:xfrm>
            <a:off x="692726" y="2421775"/>
            <a:ext cx="5479627" cy="2942706"/>
          </a:xfrm>
          <a:prstGeom prst="rect">
            <a:avLst/>
          </a:prstGeom>
          <a:ln w="57150">
            <a:solidFill>
              <a:schemeClr val="accent2">
                <a:lumMod val="75000"/>
              </a:schemeClr>
            </a:solidFill>
          </a:ln>
        </p:spPr>
      </p:pic>
    </p:spTree>
    <p:extLst>
      <p:ext uri="{BB962C8B-B14F-4D97-AF65-F5344CB8AC3E}">
        <p14:creationId xmlns:p14="http://schemas.microsoft.com/office/powerpoint/2010/main" val="143817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Cam 1:Penderfynu </a:t>
            </a:r>
            <a:r>
              <a:rPr lang="en-GB" sz="3600" b="1" dirty="0" err="1" smtClean="0"/>
              <a:t>ar</a:t>
            </a:r>
            <a:r>
              <a:rPr lang="en-GB" sz="3600" b="1" dirty="0" smtClean="0"/>
              <a:t> </a:t>
            </a:r>
            <a:r>
              <a:rPr lang="en-GB" sz="3600" b="1" dirty="0" err="1" smtClean="0"/>
              <a:t>ffocws</a:t>
            </a:r>
            <a:r>
              <a:rPr lang="en-GB" sz="3600" b="1" dirty="0" smtClean="0"/>
              <a:t> </a:t>
            </a:r>
            <a:r>
              <a:rPr lang="en-GB" sz="3600" b="1" dirty="0" err="1"/>
              <a:t>i</a:t>
            </a:r>
            <a:r>
              <a:rPr lang="en-GB" sz="3600" b="1" dirty="0" err="1" smtClean="0"/>
              <a:t>’r</a:t>
            </a:r>
            <a:r>
              <a:rPr lang="en-GB" sz="3600" b="1" dirty="0" smtClean="0"/>
              <a:t> </a:t>
            </a:r>
            <a:r>
              <a:rPr lang="en-GB" sz="3600" b="1" dirty="0" err="1" smtClean="0"/>
              <a:t>prosiect</a:t>
            </a:r>
            <a:r>
              <a:rPr lang="en-GB" sz="3600" b="1" dirty="0" smtClean="0"/>
              <a:t/>
            </a:r>
            <a:br>
              <a:rPr lang="en-GB" sz="3600" b="1" dirty="0" smtClean="0"/>
            </a:br>
            <a:r>
              <a:rPr lang="en-GB" sz="3600" b="1" dirty="0" smtClean="0"/>
              <a:t>Step 1:Deciding on a focus for the project</a:t>
            </a:r>
            <a:endParaRPr lang="en-GB" sz="3600" b="1" dirty="0"/>
          </a:p>
        </p:txBody>
      </p:sp>
      <p:pic>
        <p:nvPicPr>
          <p:cNvPr id="3" name="Picture 2"/>
          <p:cNvPicPr/>
          <p:nvPr/>
        </p:nvPicPr>
        <p:blipFill rotWithShape="1">
          <a:blip r:embed="rId3"/>
          <a:srcRect l="3242" t="21939" r="4837" b="9506"/>
          <a:stretch/>
        </p:blipFill>
        <p:spPr bwMode="auto">
          <a:xfrm>
            <a:off x="1474124" y="1795549"/>
            <a:ext cx="6084916" cy="337496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30166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3"/>
          <a:srcRect l="2826" t="16703" r="16241" b="21473"/>
          <a:stretch/>
        </p:blipFill>
        <p:spPr bwMode="auto">
          <a:xfrm>
            <a:off x="772997" y="387548"/>
            <a:ext cx="4638675" cy="2362200"/>
          </a:xfrm>
          <a:prstGeom prst="rect">
            <a:avLst/>
          </a:prstGeom>
          <a:ln>
            <a:no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3350090" y="3004672"/>
            <a:ext cx="4993057" cy="2322777"/>
          </a:xfrm>
          <a:prstGeom prst="rect">
            <a:avLst/>
          </a:prstGeom>
        </p:spPr>
      </p:pic>
      <p:pic>
        <p:nvPicPr>
          <p:cNvPr id="5" name="Picture 4"/>
          <p:cNvPicPr>
            <a:picLocks noChangeAspect="1"/>
          </p:cNvPicPr>
          <p:nvPr/>
        </p:nvPicPr>
        <p:blipFill>
          <a:blip r:embed="rId5"/>
          <a:stretch>
            <a:fillRect/>
          </a:stretch>
        </p:blipFill>
        <p:spPr>
          <a:xfrm>
            <a:off x="518073" y="3005678"/>
            <a:ext cx="2370273" cy="2236881"/>
          </a:xfrm>
          <a:prstGeom prst="rect">
            <a:avLst/>
          </a:prstGeom>
        </p:spPr>
      </p:pic>
      <p:pic>
        <p:nvPicPr>
          <p:cNvPr id="6" name="Picture 5"/>
          <p:cNvPicPr>
            <a:picLocks noChangeAspect="1"/>
          </p:cNvPicPr>
          <p:nvPr/>
        </p:nvPicPr>
        <p:blipFill>
          <a:blip r:embed="rId6"/>
          <a:stretch>
            <a:fillRect/>
          </a:stretch>
        </p:blipFill>
        <p:spPr>
          <a:xfrm>
            <a:off x="6200022" y="387548"/>
            <a:ext cx="2143125" cy="2133600"/>
          </a:xfrm>
          <a:prstGeom prst="rect">
            <a:avLst/>
          </a:prstGeom>
        </p:spPr>
      </p:pic>
    </p:spTree>
    <p:extLst>
      <p:ext uri="{BB962C8B-B14F-4D97-AF65-F5344CB8AC3E}">
        <p14:creationId xmlns:p14="http://schemas.microsoft.com/office/powerpoint/2010/main" val="3481020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smtClean="0"/>
              <a:t>Cam 2: </a:t>
            </a:r>
            <a:r>
              <a:rPr lang="en-GB" sz="3200" b="1" dirty="0" err="1" smtClean="0"/>
              <a:t>Penderfynu</a:t>
            </a:r>
            <a:r>
              <a:rPr lang="en-GB" sz="3200" b="1" dirty="0" smtClean="0"/>
              <a:t> </a:t>
            </a:r>
            <a:r>
              <a:rPr lang="en-GB" sz="3200" b="1" dirty="0" err="1" smtClean="0"/>
              <a:t>ar</a:t>
            </a:r>
            <a:r>
              <a:rPr lang="en-GB" sz="3200" b="1" dirty="0" smtClean="0"/>
              <a:t> </a:t>
            </a:r>
            <a:r>
              <a:rPr lang="en-GB" sz="3200" b="1" dirty="0" err="1" smtClean="0"/>
              <a:t>amcanion</a:t>
            </a:r>
            <a:r>
              <a:rPr lang="en-GB" sz="3200" b="1" dirty="0" smtClean="0"/>
              <a:t> a </a:t>
            </a:r>
            <a:r>
              <a:rPr lang="en-GB" sz="3200" b="1" dirty="0" err="1" smtClean="0"/>
              <a:t>gweithgareddau</a:t>
            </a:r>
            <a:r>
              <a:rPr lang="en-GB" sz="3200" b="1" dirty="0" smtClean="0"/>
              <a:t/>
            </a:r>
            <a:br>
              <a:rPr lang="en-GB" sz="3200" b="1" dirty="0" smtClean="0"/>
            </a:br>
            <a:r>
              <a:rPr lang="en-GB" sz="3200" b="1" dirty="0" smtClean="0"/>
              <a:t>Step 2: Deciding on the project’s aims and activities</a:t>
            </a:r>
            <a:endParaRPr lang="en-GB" sz="3200" b="1" dirty="0"/>
          </a:p>
        </p:txBody>
      </p:sp>
      <p:pic>
        <p:nvPicPr>
          <p:cNvPr id="3" name="Picture 2"/>
          <p:cNvPicPr>
            <a:picLocks noChangeAspect="1"/>
          </p:cNvPicPr>
          <p:nvPr/>
        </p:nvPicPr>
        <p:blipFill>
          <a:blip r:embed="rId3"/>
          <a:stretch>
            <a:fillRect/>
          </a:stretch>
        </p:blipFill>
        <p:spPr>
          <a:xfrm>
            <a:off x="1393862" y="1862051"/>
            <a:ext cx="6356276" cy="3058530"/>
          </a:xfrm>
          <a:prstGeom prst="rect">
            <a:avLst/>
          </a:prstGeom>
        </p:spPr>
      </p:pic>
    </p:spTree>
    <p:extLst>
      <p:ext uri="{BB962C8B-B14F-4D97-AF65-F5344CB8AC3E}">
        <p14:creationId xmlns:p14="http://schemas.microsoft.com/office/powerpoint/2010/main" val="3110467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3"/>
          <a:srcRect l="4736" t="20318" r="5507" b="6128"/>
          <a:stretch/>
        </p:blipFill>
        <p:spPr bwMode="auto">
          <a:xfrm>
            <a:off x="365414" y="230825"/>
            <a:ext cx="5143500" cy="2809240"/>
          </a:xfrm>
          <a:prstGeom prst="rect">
            <a:avLst/>
          </a:prstGeom>
          <a:ln w="57150">
            <a:solidFill>
              <a:schemeClr val="accent2"/>
            </a:solid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3496458" y="1548220"/>
            <a:ext cx="5133277" cy="2615411"/>
          </a:xfrm>
          <a:prstGeom prst="rect">
            <a:avLst/>
          </a:prstGeom>
          <a:ln w="57150">
            <a:solidFill>
              <a:schemeClr val="accent2"/>
            </a:solidFill>
          </a:ln>
        </p:spPr>
      </p:pic>
      <p:pic>
        <p:nvPicPr>
          <p:cNvPr id="4" name="Picture 3"/>
          <p:cNvPicPr>
            <a:picLocks noChangeAspect="1"/>
          </p:cNvPicPr>
          <p:nvPr/>
        </p:nvPicPr>
        <p:blipFill>
          <a:blip r:embed="rId5"/>
          <a:stretch>
            <a:fillRect/>
          </a:stretch>
        </p:blipFill>
        <p:spPr>
          <a:xfrm>
            <a:off x="2075471" y="4058336"/>
            <a:ext cx="4993057" cy="1469263"/>
          </a:xfrm>
          <a:prstGeom prst="rect">
            <a:avLst/>
          </a:prstGeom>
        </p:spPr>
      </p:pic>
    </p:spTree>
    <p:extLst>
      <p:ext uri="{BB962C8B-B14F-4D97-AF65-F5344CB8AC3E}">
        <p14:creationId xmlns:p14="http://schemas.microsoft.com/office/powerpoint/2010/main" val="2825376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Cam 3: </a:t>
            </a:r>
            <a:r>
              <a:rPr lang="en-GB" sz="3600" b="1" dirty="0" err="1" smtClean="0"/>
              <a:t>Mesur</a:t>
            </a:r>
            <a:r>
              <a:rPr lang="en-GB" sz="3600" b="1" dirty="0" smtClean="0"/>
              <a:t> </a:t>
            </a:r>
            <a:r>
              <a:rPr lang="en-GB" sz="3600" b="1" dirty="0" err="1" smtClean="0"/>
              <a:t>effaith</a:t>
            </a:r>
            <a:r>
              <a:rPr lang="en-GB" sz="3600" b="1" dirty="0" smtClean="0"/>
              <a:t> y </a:t>
            </a:r>
            <a:r>
              <a:rPr lang="en-GB" sz="3600" b="1" dirty="0" err="1" smtClean="0"/>
              <a:t>prosiect</a:t>
            </a:r>
            <a:r>
              <a:rPr lang="en-GB" sz="3600" b="1" dirty="0" smtClean="0"/>
              <a:t/>
            </a:r>
            <a:br>
              <a:rPr lang="en-GB" sz="3600" b="1" dirty="0" smtClean="0"/>
            </a:br>
            <a:r>
              <a:rPr lang="en-GB" sz="3600" b="1" dirty="0" smtClean="0"/>
              <a:t>Step 3: Measuring the project’s impact</a:t>
            </a:r>
            <a:endParaRPr lang="en-GB" sz="3600" b="1" dirty="0"/>
          </a:p>
        </p:txBody>
      </p:sp>
      <p:pic>
        <p:nvPicPr>
          <p:cNvPr id="3" name="Picture 2"/>
          <p:cNvPicPr/>
          <p:nvPr/>
        </p:nvPicPr>
        <p:blipFill rotWithShape="1">
          <a:blip r:embed="rId3"/>
          <a:srcRect l="5568" t="13962" r="18643" b="30322"/>
          <a:stretch/>
        </p:blipFill>
        <p:spPr bwMode="auto">
          <a:xfrm>
            <a:off x="2400300" y="2364740"/>
            <a:ext cx="4343400" cy="212852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55758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Cam 4: </a:t>
            </a:r>
            <a:r>
              <a:rPr lang="en-GB" b="1" dirty="0" err="1" smtClean="0"/>
              <a:t>Gwerthuso’r</a:t>
            </a:r>
            <a:r>
              <a:rPr lang="en-GB" b="1" dirty="0" smtClean="0"/>
              <a:t> </a:t>
            </a:r>
            <a:r>
              <a:rPr lang="en-GB" b="1" dirty="0" err="1" smtClean="0"/>
              <a:t>prosiect</a:t>
            </a:r>
            <a:r>
              <a:rPr lang="en-GB" b="1" dirty="0" smtClean="0"/>
              <a:t/>
            </a:r>
            <a:br>
              <a:rPr lang="en-GB" b="1" dirty="0" smtClean="0"/>
            </a:br>
            <a:r>
              <a:rPr lang="en-GB" b="1" dirty="0" smtClean="0"/>
              <a:t>Step 4: Evaluating the project</a:t>
            </a:r>
            <a:endParaRPr lang="en-GB" b="1" dirty="0"/>
          </a:p>
        </p:txBody>
      </p:sp>
      <p:pic>
        <p:nvPicPr>
          <p:cNvPr id="3" name="Picture 2"/>
          <p:cNvPicPr>
            <a:picLocks noChangeAspect="1"/>
          </p:cNvPicPr>
          <p:nvPr/>
        </p:nvPicPr>
        <p:blipFill>
          <a:blip r:embed="rId3"/>
          <a:stretch>
            <a:fillRect/>
          </a:stretch>
        </p:blipFill>
        <p:spPr>
          <a:xfrm>
            <a:off x="529854" y="1690690"/>
            <a:ext cx="3885493" cy="2061122"/>
          </a:xfrm>
          <a:prstGeom prst="rect">
            <a:avLst/>
          </a:prstGeom>
        </p:spPr>
      </p:pic>
      <p:pic>
        <p:nvPicPr>
          <p:cNvPr id="4" name="Picture 3"/>
          <p:cNvPicPr>
            <a:picLocks noChangeAspect="1"/>
          </p:cNvPicPr>
          <p:nvPr/>
        </p:nvPicPr>
        <p:blipFill>
          <a:blip r:embed="rId4"/>
          <a:stretch>
            <a:fillRect/>
          </a:stretch>
        </p:blipFill>
        <p:spPr>
          <a:xfrm>
            <a:off x="4614679" y="1690688"/>
            <a:ext cx="3960406" cy="2061123"/>
          </a:xfrm>
          <a:prstGeom prst="rect">
            <a:avLst/>
          </a:prstGeom>
        </p:spPr>
      </p:pic>
      <p:pic>
        <p:nvPicPr>
          <p:cNvPr id="5" name="Picture 4"/>
          <p:cNvPicPr>
            <a:picLocks noChangeAspect="1"/>
          </p:cNvPicPr>
          <p:nvPr/>
        </p:nvPicPr>
        <p:blipFill>
          <a:blip r:embed="rId5"/>
          <a:stretch>
            <a:fillRect/>
          </a:stretch>
        </p:blipFill>
        <p:spPr>
          <a:xfrm>
            <a:off x="1881777" y="3478876"/>
            <a:ext cx="5169856" cy="2145978"/>
          </a:xfrm>
          <a:prstGeom prst="rect">
            <a:avLst/>
          </a:prstGeom>
        </p:spPr>
      </p:pic>
    </p:spTree>
    <p:extLst>
      <p:ext uri="{BB962C8B-B14F-4D97-AF65-F5344CB8AC3E}">
        <p14:creationId xmlns:p14="http://schemas.microsoft.com/office/powerpoint/2010/main" val="3767368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Tasg</a:t>
            </a:r>
            <a:r>
              <a:rPr lang="en-GB" b="1" dirty="0" smtClean="0"/>
              <a:t> </a:t>
            </a:r>
            <a:r>
              <a:rPr lang="en-GB" b="1" dirty="0" err="1" smtClean="0"/>
              <a:t>rhannu</a:t>
            </a:r>
            <a:r>
              <a:rPr lang="en-GB" b="1" dirty="0" smtClean="0"/>
              <a:t> </a:t>
            </a:r>
            <a:r>
              <a:rPr lang="en-GB" b="1" dirty="0" err="1" smtClean="0"/>
              <a:t>syniadau</a:t>
            </a:r>
            <a:r>
              <a:rPr lang="en-GB" b="1" dirty="0" smtClean="0"/>
              <a:t/>
            </a:r>
            <a:br>
              <a:rPr lang="en-GB" b="1" dirty="0" smtClean="0"/>
            </a:br>
            <a:r>
              <a:rPr lang="en-GB" b="1" dirty="0" smtClean="0"/>
              <a:t>Ideas sharing task</a:t>
            </a:r>
            <a:endParaRPr lang="en-GB" b="1" dirty="0"/>
          </a:p>
        </p:txBody>
      </p:sp>
      <p:pic>
        <p:nvPicPr>
          <p:cNvPr id="4" name="Picture 3"/>
          <p:cNvPicPr/>
          <p:nvPr/>
        </p:nvPicPr>
        <p:blipFill rotWithShape="1">
          <a:blip r:embed="rId3"/>
          <a:srcRect l="10802" t="12216" r="11664" b="24203"/>
          <a:stretch/>
        </p:blipFill>
        <p:spPr bwMode="auto">
          <a:xfrm>
            <a:off x="1041862" y="1790008"/>
            <a:ext cx="6810894" cy="3447010"/>
          </a:xfrm>
          <a:prstGeom prst="rect">
            <a:avLst/>
          </a:prstGeom>
          <a:ln w="38100">
            <a:solidFill>
              <a:schemeClr val="accent2"/>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82038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Cam 5: </a:t>
            </a:r>
            <a:r>
              <a:rPr lang="en-GB" b="1" dirty="0" err="1" smtClean="0"/>
              <a:t>Mireino’r</a:t>
            </a:r>
            <a:r>
              <a:rPr lang="en-GB" b="1" dirty="0" smtClean="0"/>
              <a:t> </a:t>
            </a:r>
            <a:r>
              <a:rPr lang="en-GB" b="1" dirty="0" err="1" smtClean="0"/>
              <a:t>prosiect</a:t>
            </a:r>
            <a:r>
              <a:rPr lang="en-GB" b="1" dirty="0" smtClean="0"/>
              <a:t/>
            </a:r>
            <a:br>
              <a:rPr lang="en-GB" b="1" dirty="0" smtClean="0"/>
            </a:br>
            <a:r>
              <a:rPr lang="en-GB" b="1" dirty="0" smtClean="0"/>
              <a:t>Step 5: Refining the project</a:t>
            </a:r>
            <a:endParaRPr lang="en-GB" b="1" dirty="0"/>
          </a:p>
        </p:txBody>
      </p:sp>
      <p:pic>
        <p:nvPicPr>
          <p:cNvPr id="3" name="Picture 2"/>
          <p:cNvPicPr/>
          <p:nvPr/>
        </p:nvPicPr>
        <p:blipFill rotWithShape="1">
          <a:blip r:embed="rId3"/>
          <a:srcRect l="3489" t="14085" r="16566" b="17726"/>
          <a:stretch/>
        </p:blipFill>
        <p:spPr bwMode="auto">
          <a:xfrm>
            <a:off x="3988435" y="2460577"/>
            <a:ext cx="4580890" cy="2604770"/>
          </a:xfrm>
          <a:prstGeom prst="rect">
            <a:avLst/>
          </a:prstGeom>
          <a:ln>
            <a:noFill/>
          </a:ln>
          <a:extLst>
            <a:ext uri="{53640926-AAD7-44D8-BBD7-CCE9431645EC}">
              <a14:shadowObscured xmlns:a14="http://schemas.microsoft.com/office/drawing/2010/main"/>
            </a:ext>
          </a:extLst>
        </p:spPr>
      </p:pic>
      <p:pic>
        <p:nvPicPr>
          <p:cNvPr id="4" name="Picture 3"/>
          <p:cNvPicPr>
            <a:picLocks noChangeAspect="1"/>
          </p:cNvPicPr>
          <p:nvPr/>
        </p:nvPicPr>
        <p:blipFill>
          <a:blip r:embed="rId4"/>
          <a:stretch>
            <a:fillRect/>
          </a:stretch>
        </p:blipFill>
        <p:spPr>
          <a:xfrm>
            <a:off x="628650" y="2169496"/>
            <a:ext cx="2822693" cy="2895851"/>
          </a:xfrm>
          <a:prstGeom prst="rect">
            <a:avLst/>
          </a:prstGeom>
        </p:spPr>
      </p:pic>
    </p:spTree>
    <p:extLst>
      <p:ext uri="{BB962C8B-B14F-4D97-AF65-F5344CB8AC3E}">
        <p14:creationId xmlns:p14="http://schemas.microsoft.com/office/powerpoint/2010/main" val="3645820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t>Amcan y </a:t>
            </a:r>
            <a:r>
              <a:rPr lang="en-GB" b="1" dirty="0" err="1" smtClean="0"/>
              <a:t>sesiwn</a:t>
            </a:r>
            <a:r>
              <a:rPr lang="en-GB" b="1" dirty="0" smtClean="0"/>
              <a:t> - </a:t>
            </a:r>
            <a:r>
              <a:rPr lang="en-GB" b="1" dirty="0" err="1" smtClean="0"/>
              <a:t>Adfyfyrio</a:t>
            </a:r>
            <a:r>
              <a:rPr lang="en-GB" b="1" dirty="0" smtClean="0"/>
              <a:t/>
            </a:r>
            <a:br>
              <a:rPr lang="en-GB" b="1" dirty="0" smtClean="0"/>
            </a:br>
            <a:r>
              <a:rPr lang="en-GB" b="1" dirty="0" smtClean="0"/>
              <a:t>Session’s aim - Reflection</a:t>
            </a:r>
            <a:endParaRPr lang="en-GB" b="1" dirty="0"/>
          </a:p>
        </p:txBody>
      </p:sp>
      <p:sp>
        <p:nvSpPr>
          <p:cNvPr id="4" name="Content Placeholder 3"/>
          <p:cNvSpPr>
            <a:spLocks noGrp="1"/>
          </p:cNvSpPr>
          <p:nvPr>
            <p:ph sz="half" idx="1"/>
          </p:nvPr>
        </p:nvSpPr>
        <p:spPr>
          <a:xfrm>
            <a:off x="360218" y="1825625"/>
            <a:ext cx="4154632" cy="4351338"/>
          </a:xfrm>
        </p:spPr>
        <p:txBody>
          <a:bodyPr/>
          <a:lstStyle/>
          <a:p>
            <a:r>
              <a:rPr lang="cy-GB" dirty="0"/>
              <a:t>Paratoi darpar-athrawon i allu cyfrannu at systemau ysgol a dyluniad cwricwlwm sy'n diwallu anghenion yr ysgol a'i chymuned.</a:t>
            </a:r>
            <a:endParaRPr lang="en-GB" b="1" dirty="0"/>
          </a:p>
          <a:p>
            <a:pPr marL="0" indent="0">
              <a:buNone/>
            </a:pPr>
            <a:endParaRPr lang="en-GB" dirty="0"/>
          </a:p>
        </p:txBody>
      </p:sp>
      <p:sp>
        <p:nvSpPr>
          <p:cNvPr id="5" name="Content Placeholder 4"/>
          <p:cNvSpPr>
            <a:spLocks noGrp="1"/>
          </p:cNvSpPr>
          <p:nvPr>
            <p:ph sz="half" idx="2"/>
          </p:nvPr>
        </p:nvSpPr>
        <p:spPr/>
        <p:txBody>
          <a:bodyPr/>
          <a:lstStyle/>
          <a:p>
            <a:pPr lvl="0"/>
            <a:r>
              <a:rPr lang="en-US" dirty="0">
                <a:solidFill>
                  <a:prstClr val="black"/>
                </a:solidFill>
              </a:rPr>
              <a:t>To prepare student-teachers to be able to contribute to school systems and curriculum design that meets the needs of the school and its community.  </a:t>
            </a:r>
            <a:endParaRPr lang="en-GB" dirty="0">
              <a:solidFill>
                <a:prstClr val="black"/>
              </a:solidFill>
            </a:endParaRPr>
          </a:p>
          <a:p>
            <a:endParaRPr lang="en-GB" dirty="0"/>
          </a:p>
        </p:txBody>
      </p:sp>
    </p:spTree>
    <p:extLst>
      <p:ext uri="{BB962C8B-B14F-4D97-AF65-F5344CB8AC3E}">
        <p14:creationId xmlns:p14="http://schemas.microsoft.com/office/powerpoint/2010/main" val="28840972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0202"/>
            <a:ext cx="7886700" cy="1325563"/>
          </a:xfrm>
        </p:spPr>
        <p:txBody>
          <a:bodyPr/>
          <a:lstStyle/>
          <a:p>
            <a:r>
              <a:rPr lang="en-GB" b="1" dirty="0" err="1" smtClean="0"/>
              <a:t>Sesiwn</a:t>
            </a:r>
            <a:r>
              <a:rPr lang="en-GB" b="1" dirty="0" smtClean="0"/>
              <a:t> </a:t>
            </a:r>
            <a:r>
              <a:rPr lang="en-GB" b="1" dirty="0" err="1" smtClean="0"/>
              <a:t>nesaf</a:t>
            </a:r>
            <a:r>
              <a:rPr lang="en-GB" b="1" dirty="0" smtClean="0"/>
              <a:t>…</a:t>
            </a:r>
            <a:br>
              <a:rPr lang="en-GB" b="1" dirty="0" smtClean="0"/>
            </a:br>
            <a:r>
              <a:rPr lang="en-GB" b="1" dirty="0" smtClean="0"/>
              <a:t>Next session…</a:t>
            </a:r>
            <a:endParaRPr lang="en-GB" b="1" dirty="0"/>
          </a:p>
        </p:txBody>
      </p:sp>
      <p:sp>
        <p:nvSpPr>
          <p:cNvPr id="3" name="Content Placeholder 2"/>
          <p:cNvSpPr>
            <a:spLocks noGrp="1"/>
          </p:cNvSpPr>
          <p:nvPr>
            <p:ph sz="half" idx="1"/>
          </p:nvPr>
        </p:nvSpPr>
        <p:spPr>
          <a:xfrm>
            <a:off x="537556" y="1435765"/>
            <a:ext cx="3977293" cy="4351338"/>
          </a:xfrm>
        </p:spPr>
        <p:txBody>
          <a:bodyPr>
            <a:normAutofit/>
          </a:bodyPr>
          <a:lstStyle/>
          <a:p>
            <a:r>
              <a:rPr lang="en-GB" sz="1800" dirty="0" smtClean="0"/>
              <a:t>D5 – </a:t>
            </a:r>
            <a:r>
              <a:rPr lang="en-GB" sz="1800" dirty="0" err="1" smtClean="0"/>
              <a:t>cefnogaeth</a:t>
            </a:r>
            <a:r>
              <a:rPr lang="en-GB" sz="1800" dirty="0" smtClean="0"/>
              <a:t> </a:t>
            </a:r>
            <a:r>
              <a:rPr lang="en-GB" sz="1800" dirty="0" err="1" smtClean="0"/>
              <a:t>aseiniad</a:t>
            </a:r>
            <a:endParaRPr lang="en-GB" sz="1800" dirty="0" smtClean="0"/>
          </a:p>
          <a:p>
            <a:r>
              <a:rPr lang="en-GB" sz="1800" dirty="0" smtClean="0"/>
              <a:t>Mai 6ed &amp; 7fed</a:t>
            </a:r>
          </a:p>
          <a:p>
            <a:r>
              <a:rPr lang="en-GB" sz="1800" dirty="0" err="1" smtClean="0"/>
              <a:t>Os</a:t>
            </a:r>
            <a:r>
              <a:rPr lang="en-GB" sz="1800" dirty="0" smtClean="0"/>
              <a:t> </a:t>
            </a:r>
            <a:r>
              <a:rPr lang="en-GB" sz="1800" dirty="0" err="1" smtClean="0"/>
              <a:t>hoffech</a:t>
            </a:r>
            <a:r>
              <a:rPr lang="en-GB" sz="1800" dirty="0" smtClean="0"/>
              <a:t> </a:t>
            </a:r>
            <a:r>
              <a:rPr lang="en-GB" sz="1800" dirty="0" err="1" smtClean="0"/>
              <a:t>siarad</a:t>
            </a:r>
            <a:r>
              <a:rPr lang="en-GB" sz="1800" dirty="0" smtClean="0"/>
              <a:t> </a:t>
            </a:r>
            <a:r>
              <a:rPr lang="en-GB" sz="1800" dirty="0" err="1" smtClean="0"/>
              <a:t>gyda</a:t>
            </a:r>
            <a:r>
              <a:rPr lang="en-GB" sz="1800" dirty="0" smtClean="0"/>
              <a:t> fi </a:t>
            </a:r>
            <a:r>
              <a:rPr lang="en-GB" sz="1800" dirty="0" err="1" smtClean="0"/>
              <a:t>wyneb-yn-wyneb</a:t>
            </a:r>
            <a:r>
              <a:rPr lang="en-GB" sz="1800" dirty="0" smtClean="0"/>
              <a:t> </a:t>
            </a:r>
            <a:r>
              <a:rPr lang="en-GB" sz="1800" dirty="0" err="1" smtClean="0"/>
              <a:t>trwy</a:t>
            </a:r>
            <a:r>
              <a:rPr lang="en-GB" sz="1800" dirty="0" smtClean="0"/>
              <a:t> Teams </a:t>
            </a:r>
            <a:r>
              <a:rPr lang="en-GB" sz="1800" dirty="0" err="1" smtClean="0"/>
              <a:t>ar</a:t>
            </a:r>
            <a:r>
              <a:rPr lang="en-GB" sz="1800" dirty="0" smtClean="0"/>
              <a:t> un </a:t>
            </a:r>
            <a:r>
              <a:rPr lang="en-GB" sz="1800" dirty="0" err="1" smtClean="0"/>
              <a:t>o’r</a:t>
            </a:r>
            <a:r>
              <a:rPr lang="en-GB" sz="1800" dirty="0" smtClean="0"/>
              <a:t> </a:t>
            </a:r>
            <a:r>
              <a:rPr lang="en-GB" sz="1800" dirty="0" err="1" smtClean="0"/>
              <a:t>diwrnodau</a:t>
            </a:r>
            <a:r>
              <a:rPr lang="en-GB" sz="1800" dirty="0" smtClean="0"/>
              <a:t> </a:t>
            </a:r>
            <a:r>
              <a:rPr lang="en-GB" sz="1800" dirty="0" err="1" smtClean="0"/>
              <a:t>hyn</a:t>
            </a:r>
            <a:r>
              <a:rPr lang="en-GB" sz="1800" dirty="0" smtClean="0"/>
              <a:t>, </a:t>
            </a:r>
            <a:r>
              <a:rPr lang="en-GB" sz="1800" dirty="0" err="1" smtClean="0"/>
              <a:t>os</a:t>
            </a:r>
            <a:r>
              <a:rPr lang="en-GB" sz="1800" dirty="0" smtClean="0"/>
              <a:t> </a:t>
            </a:r>
            <a:r>
              <a:rPr lang="en-GB" sz="1800" dirty="0" err="1" smtClean="0"/>
              <a:t>gwelwch</a:t>
            </a:r>
            <a:r>
              <a:rPr lang="en-GB" sz="1800" dirty="0" smtClean="0"/>
              <a:t> </a:t>
            </a:r>
            <a:r>
              <a:rPr lang="en-GB" sz="1800" dirty="0" err="1" smtClean="0"/>
              <a:t>yn</a:t>
            </a:r>
            <a:r>
              <a:rPr lang="en-GB" sz="1800" dirty="0" smtClean="0"/>
              <a:t> </a:t>
            </a:r>
            <a:r>
              <a:rPr lang="en-GB" sz="1800" dirty="0" err="1" smtClean="0"/>
              <a:t>dda</a:t>
            </a:r>
            <a:r>
              <a:rPr lang="en-GB" sz="1800" dirty="0" smtClean="0"/>
              <a:t> </a:t>
            </a:r>
            <a:r>
              <a:rPr lang="en-GB" sz="1800" dirty="0" err="1" smtClean="0"/>
              <a:t>bwciwch</a:t>
            </a:r>
            <a:r>
              <a:rPr lang="en-GB" sz="1800" dirty="0" smtClean="0"/>
              <a:t> </a:t>
            </a:r>
            <a:r>
              <a:rPr lang="en-GB" sz="1800" dirty="0" err="1" smtClean="0"/>
              <a:t>sesiwn</a:t>
            </a:r>
            <a:r>
              <a:rPr lang="en-GB" sz="1800" dirty="0" smtClean="0"/>
              <a:t> 25 </a:t>
            </a:r>
            <a:r>
              <a:rPr lang="en-GB" sz="1800" dirty="0" err="1" smtClean="0"/>
              <a:t>munud</a:t>
            </a:r>
            <a:r>
              <a:rPr lang="en-GB" sz="1800" dirty="0" smtClean="0"/>
              <a:t> </a:t>
            </a:r>
            <a:r>
              <a:rPr lang="en-GB" sz="1800" dirty="0" err="1" smtClean="0"/>
              <a:t>trwy</a:t>
            </a:r>
            <a:r>
              <a:rPr lang="en-GB" sz="1800" dirty="0" smtClean="0"/>
              <a:t> </a:t>
            </a:r>
            <a:r>
              <a:rPr lang="en-GB" sz="1800" dirty="0" err="1" smtClean="0"/>
              <a:t>ddilyn</a:t>
            </a:r>
            <a:r>
              <a:rPr lang="en-GB" sz="1800" dirty="0" smtClean="0"/>
              <a:t> y </a:t>
            </a:r>
            <a:r>
              <a:rPr lang="en-GB" sz="1800" dirty="0" err="1" smtClean="0"/>
              <a:t>ddolen</a:t>
            </a:r>
            <a:r>
              <a:rPr lang="en-GB" sz="1800" dirty="0" smtClean="0"/>
              <a:t> hon:</a:t>
            </a:r>
          </a:p>
          <a:p>
            <a:r>
              <a:rPr lang="en-GB" sz="1800" dirty="0">
                <a:hlinkClick r:id="rId3"/>
              </a:rPr>
              <a:t>https://</a:t>
            </a:r>
            <a:r>
              <a:rPr lang="en-GB" sz="1800" dirty="0" smtClean="0">
                <a:hlinkClick r:id="rId3"/>
              </a:rPr>
              <a:t>doodle.com/poll/t7f5d64ta8cp6was</a:t>
            </a:r>
            <a:r>
              <a:rPr lang="en-GB" sz="1800" dirty="0" smtClean="0"/>
              <a:t> </a:t>
            </a:r>
            <a:endParaRPr lang="en-GB" sz="1800" dirty="0" smtClean="0"/>
          </a:p>
          <a:p>
            <a:r>
              <a:rPr lang="en-GB" sz="1800" dirty="0" err="1" smtClean="0"/>
              <a:t>Medrwch</a:t>
            </a:r>
            <a:r>
              <a:rPr lang="en-GB" sz="1800" dirty="0" smtClean="0"/>
              <a:t> </a:t>
            </a:r>
            <a:r>
              <a:rPr lang="en-GB" sz="1800" dirty="0" err="1" smtClean="0"/>
              <a:t>bwcio</a:t>
            </a:r>
            <a:r>
              <a:rPr lang="en-GB" sz="1800" dirty="0" smtClean="0"/>
              <a:t> </a:t>
            </a:r>
            <a:r>
              <a:rPr lang="en-GB" sz="1800" dirty="0" err="1" smtClean="0"/>
              <a:t>fel</a:t>
            </a:r>
            <a:r>
              <a:rPr lang="en-GB" sz="1800" dirty="0" smtClean="0"/>
              <a:t> </a:t>
            </a:r>
            <a:r>
              <a:rPr lang="en-GB" sz="1800" dirty="0" err="1" smtClean="0"/>
              <a:t>unigolyn</a:t>
            </a:r>
            <a:r>
              <a:rPr lang="en-GB" sz="1800" dirty="0" smtClean="0"/>
              <a:t> </a:t>
            </a:r>
            <a:r>
              <a:rPr lang="en-GB" sz="1800" dirty="0" err="1" smtClean="0"/>
              <a:t>neu</a:t>
            </a:r>
            <a:r>
              <a:rPr lang="en-GB" sz="1800" dirty="0" smtClean="0"/>
              <a:t> </a:t>
            </a:r>
            <a:r>
              <a:rPr lang="en-GB" sz="1800" dirty="0" err="1" smtClean="0"/>
              <a:t>grŵp</a:t>
            </a:r>
            <a:r>
              <a:rPr lang="en-GB" sz="1800" dirty="0" smtClean="0"/>
              <a:t>.</a:t>
            </a:r>
          </a:p>
          <a:p>
            <a:r>
              <a:rPr lang="en-GB" sz="1800" dirty="0" err="1" smtClean="0"/>
              <a:t>Anfonaf</a:t>
            </a:r>
            <a:r>
              <a:rPr lang="en-GB" sz="1800" dirty="0" smtClean="0"/>
              <a:t> </a:t>
            </a:r>
            <a:r>
              <a:rPr lang="en-GB" sz="1800" dirty="0" err="1" smtClean="0"/>
              <a:t>wahoddiad</a:t>
            </a:r>
            <a:r>
              <a:rPr lang="en-GB" sz="1800" dirty="0" smtClean="0"/>
              <a:t> </a:t>
            </a:r>
            <a:r>
              <a:rPr lang="en-GB" sz="1800" dirty="0" err="1" smtClean="0"/>
              <a:t>i</a:t>
            </a:r>
            <a:r>
              <a:rPr lang="en-GB" sz="1800" dirty="0" smtClean="0"/>
              <a:t> chi </a:t>
            </a:r>
            <a:r>
              <a:rPr lang="en-GB" sz="1800" dirty="0" err="1" smtClean="0"/>
              <a:t>drwy</a:t>
            </a:r>
            <a:r>
              <a:rPr lang="en-GB" sz="1800" dirty="0" smtClean="0"/>
              <a:t> Teams </a:t>
            </a:r>
            <a:r>
              <a:rPr lang="en-GB" sz="1800" dirty="0" err="1" smtClean="0"/>
              <a:t>er</a:t>
            </a:r>
            <a:r>
              <a:rPr lang="en-GB" sz="1800" dirty="0" smtClean="0"/>
              <a:t> </a:t>
            </a:r>
            <a:r>
              <a:rPr lang="en-GB" sz="1800" dirty="0" err="1" smtClean="0"/>
              <a:t>mwyn</a:t>
            </a:r>
            <a:r>
              <a:rPr lang="en-GB" sz="1800" dirty="0" smtClean="0"/>
              <a:t> </a:t>
            </a:r>
            <a:r>
              <a:rPr lang="en-GB" sz="1800" dirty="0" err="1" smtClean="0"/>
              <a:t>i</a:t>
            </a:r>
            <a:r>
              <a:rPr lang="en-GB" sz="1800" dirty="0" smtClean="0"/>
              <a:t> chi </a:t>
            </a:r>
            <a:r>
              <a:rPr lang="en-GB" sz="1800" dirty="0" err="1" smtClean="0"/>
              <a:t>fedru</a:t>
            </a:r>
            <a:r>
              <a:rPr lang="en-GB" sz="1800" dirty="0" smtClean="0"/>
              <a:t> </a:t>
            </a:r>
            <a:r>
              <a:rPr lang="en-GB" sz="1800" dirty="0" err="1" smtClean="0"/>
              <a:t>mynychu’r</a:t>
            </a:r>
            <a:r>
              <a:rPr lang="en-GB" sz="1800" dirty="0" smtClean="0"/>
              <a:t> </a:t>
            </a:r>
            <a:r>
              <a:rPr lang="en-GB" sz="1800" dirty="0" err="1" smtClean="0"/>
              <a:t>sesiwn</a:t>
            </a:r>
            <a:r>
              <a:rPr lang="en-GB" sz="1800" dirty="0" smtClean="0"/>
              <a:t> </a:t>
            </a:r>
            <a:r>
              <a:rPr lang="en-GB" sz="1800" dirty="0" err="1" smtClean="0"/>
              <a:t>rydych</a:t>
            </a:r>
            <a:r>
              <a:rPr lang="en-GB" sz="1800" dirty="0" smtClean="0"/>
              <a:t> </a:t>
            </a:r>
            <a:r>
              <a:rPr lang="en-GB" sz="1800" dirty="0" err="1" smtClean="0"/>
              <a:t>wedi’i</a:t>
            </a:r>
            <a:r>
              <a:rPr lang="en-GB" sz="1800" dirty="0" smtClean="0"/>
              <a:t> </a:t>
            </a:r>
            <a:r>
              <a:rPr lang="en-GB" sz="1800" dirty="0" err="1" smtClean="0"/>
              <a:t>bwcio</a:t>
            </a:r>
            <a:r>
              <a:rPr lang="en-GB" sz="2000" dirty="0" smtClean="0"/>
              <a:t>.</a:t>
            </a:r>
            <a:endParaRPr lang="en-GB" sz="2000" dirty="0"/>
          </a:p>
        </p:txBody>
      </p:sp>
      <p:sp>
        <p:nvSpPr>
          <p:cNvPr id="4" name="Content Placeholder 3"/>
          <p:cNvSpPr>
            <a:spLocks noGrp="1"/>
          </p:cNvSpPr>
          <p:nvPr>
            <p:ph sz="half" idx="2"/>
          </p:nvPr>
        </p:nvSpPr>
        <p:spPr>
          <a:xfrm>
            <a:off x="4571999" y="1474558"/>
            <a:ext cx="3886200" cy="4351338"/>
          </a:xfrm>
        </p:spPr>
        <p:txBody>
          <a:bodyPr>
            <a:normAutofit/>
          </a:bodyPr>
          <a:lstStyle/>
          <a:p>
            <a:r>
              <a:rPr lang="en-GB" sz="1800" dirty="0" smtClean="0"/>
              <a:t>D5 – Assignment drop-in</a:t>
            </a:r>
          </a:p>
          <a:p>
            <a:r>
              <a:rPr lang="en-GB" sz="1800" dirty="0" smtClean="0"/>
              <a:t>May 6</a:t>
            </a:r>
            <a:r>
              <a:rPr lang="en-GB" sz="1800" baseline="30000" dirty="0" smtClean="0"/>
              <a:t>th </a:t>
            </a:r>
            <a:r>
              <a:rPr lang="en-GB" sz="1800" dirty="0" smtClean="0"/>
              <a:t> &amp; 7</a:t>
            </a:r>
            <a:r>
              <a:rPr lang="en-GB" sz="1800" baseline="30000" dirty="0" smtClean="0"/>
              <a:t>th</a:t>
            </a:r>
            <a:r>
              <a:rPr lang="en-GB" sz="1800" dirty="0" smtClean="0"/>
              <a:t> </a:t>
            </a:r>
          </a:p>
          <a:p>
            <a:r>
              <a:rPr lang="en-GB" sz="1800" dirty="0" smtClean="0"/>
              <a:t>If you want to speak with me face-to-face via Teams on one of those days, please book a 25 minute slot by following this link:</a:t>
            </a:r>
          </a:p>
          <a:p>
            <a:r>
              <a:rPr lang="en-GB" sz="1800" dirty="0">
                <a:hlinkClick r:id="rId3"/>
              </a:rPr>
              <a:t>https://</a:t>
            </a:r>
            <a:r>
              <a:rPr lang="en-GB" sz="1800" dirty="0" smtClean="0">
                <a:hlinkClick r:id="rId3"/>
              </a:rPr>
              <a:t>doodle.com/poll/t7f5d64ta8cp6was</a:t>
            </a:r>
            <a:r>
              <a:rPr lang="en-GB" sz="1800" dirty="0" smtClean="0"/>
              <a:t> </a:t>
            </a:r>
            <a:endParaRPr lang="en-GB" sz="1800" dirty="0" smtClean="0"/>
          </a:p>
          <a:p>
            <a:r>
              <a:rPr lang="en-GB" sz="1800" dirty="0" smtClean="0"/>
              <a:t>You can book a slot as an individual or a group.</a:t>
            </a:r>
          </a:p>
          <a:p>
            <a:r>
              <a:rPr lang="en-GB" sz="1800" dirty="0" smtClean="0"/>
              <a:t>I will send you a Teams invite so that you are able to attend the slot you’ve booked.</a:t>
            </a:r>
          </a:p>
        </p:txBody>
      </p:sp>
    </p:spTree>
    <p:extLst>
      <p:ext uri="{BB962C8B-B14F-4D97-AF65-F5344CB8AC3E}">
        <p14:creationId xmlns:p14="http://schemas.microsoft.com/office/powerpoint/2010/main" val="2064545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0" y="2254887"/>
            <a:ext cx="6780761" cy="1325563"/>
          </a:xfrm>
        </p:spPr>
        <p:txBody>
          <a:bodyPr/>
          <a:lstStyle/>
          <a:p>
            <a:r>
              <a:rPr lang="en-GB" b="1" dirty="0" smtClean="0"/>
              <a:t>rachel.bendall@uwtsd.ac.uk</a:t>
            </a:r>
            <a:endParaRPr lang="en-GB" b="1" dirty="0"/>
          </a:p>
        </p:txBody>
      </p:sp>
    </p:spTree>
    <p:extLst>
      <p:ext uri="{BB962C8B-B14F-4D97-AF65-F5344CB8AC3E}">
        <p14:creationId xmlns:p14="http://schemas.microsoft.com/office/powerpoint/2010/main" val="37135288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3177</TotalTime>
  <Words>2069</Words>
  <Application>Microsoft Office PowerPoint</Application>
  <PresentationFormat>On-screen Show (4:3)</PresentationFormat>
  <Paragraphs>133</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Amcan y sesiwn Session’s aim</vt:lpstr>
      <vt:lpstr> Sut mae cynllunio, gwerthuso a mireinio prosiect ysgol gymunedol? How is a school community project planned, evaluated and refined? </vt:lpstr>
      <vt:lpstr>Cyd-destun Context</vt:lpstr>
      <vt:lpstr>Cyn penderfynu ar ffocws i’r prosiect… Before deciding on a focus for the project… </vt:lpstr>
      <vt:lpstr>Cam 1:Penderfynu ar ffocws i’r prosiect Step 1:Deciding on a focus for the project</vt:lpstr>
      <vt:lpstr>PowerPoint Presentation</vt:lpstr>
      <vt:lpstr>Cam 2: Penderfynu ar amcanion a gweithgareddau Step 2: Deciding on the project’s aims and activities</vt:lpstr>
      <vt:lpstr>PowerPoint Presentation</vt:lpstr>
      <vt:lpstr>Cam 3: Mesur effaith y prosiect Step 3: Measuring the project’s impact</vt:lpstr>
      <vt:lpstr>Cam 4: Gwerthuso’r prosiect Step 4: Evaluating the project</vt:lpstr>
      <vt:lpstr>Tasg rhannu syniadau Ideas sharing task</vt:lpstr>
      <vt:lpstr>Cam 5: Mireino’r prosiect Step 5: Refining the project</vt:lpstr>
      <vt:lpstr>Amcan y sesiwn - Adfyfyrio Session’s aim - Reflection</vt:lpstr>
      <vt:lpstr>Sesiwn nesaf… Next session…</vt:lpstr>
      <vt:lpstr>rachel.bendall@uwtsd.ac.uk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98</cp:revision>
  <dcterms:created xsi:type="dcterms:W3CDTF">2017-02-08T11:33:06Z</dcterms:created>
  <dcterms:modified xsi:type="dcterms:W3CDTF">2020-04-29T20:28:42Z</dcterms:modified>
</cp:coreProperties>
</file>