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58" r:id="rId4"/>
    <p:sldMasterId id="2147483666" r:id="rId5"/>
  </p:sldMasterIdLst>
  <p:notesMasterIdLst>
    <p:notesMasterId r:id="rId19"/>
  </p:notesMasterIdLst>
  <p:sldIdLst>
    <p:sldId id="259" r:id="rId6"/>
    <p:sldId id="2563" r:id="rId7"/>
    <p:sldId id="2569" r:id="rId8"/>
    <p:sldId id="265" r:id="rId9"/>
    <p:sldId id="2570" r:id="rId10"/>
    <p:sldId id="2571" r:id="rId11"/>
    <p:sldId id="2572" r:id="rId12"/>
    <p:sldId id="2577" r:id="rId13"/>
    <p:sldId id="2578" r:id="rId14"/>
    <p:sldId id="2579" r:id="rId15"/>
    <p:sldId id="2574" r:id="rId16"/>
    <p:sldId id="2576" r:id="rId17"/>
    <p:sldId id="2580" r:id="rId1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CA1E2F9-AA6F-4BA5-BC38-AF61B793AFCE}" v="12" dt="2026-09-29T20:31:56.06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0736"/>
    <p:restoredTop sz="78373" autoAdjust="0"/>
  </p:normalViewPr>
  <p:slideViewPr>
    <p:cSldViewPr snapToGrid="0" snapToObjects="1">
      <p:cViewPr varScale="1">
        <p:scale>
          <a:sx n="98" d="100"/>
          <a:sy n="98" d="100"/>
        </p:scale>
        <p:origin x="744" y="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3.xml"/><Relationship Id="rId13" Type="http://schemas.openxmlformats.org/officeDocument/2006/relationships/slide" Target="slides/slide8.xml"/><Relationship Id="rId18" Type="http://schemas.openxmlformats.org/officeDocument/2006/relationships/slide" Target="slides/slide13.xml"/><Relationship Id="rId3" Type="http://schemas.openxmlformats.org/officeDocument/2006/relationships/customXml" Target="../customXml/item3.xml"/><Relationship Id="rId21" Type="http://schemas.openxmlformats.org/officeDocument/2006/relationships/viewProps" Target="viewProps.xml"/><Relationship Id="rId7" Type="http://schemas.openxmlformats.org/officeDocument/2006/relationships/slide" Target="slides/slide2.xml"/><Relationship Id="rId12" Type="http://schemas.openxmlformats.org/officeDocument/2006/relationships/slide" Target="slides/slide7.xml"/><Relationship Id="rId17" Type="http://schemas.openxmlformats.org/officeDocument/2006/relationships/slide" Target="slides/slide12.xml"/><Relationship Id="rId25" Type="http://schemas.microsoft.com/office/2015/10/relationships/revisionInfo" Target="revisionInfo.xml"/><Relationship Id="rId2" Type="http://schemas.openxmlformats.org/officeDocument/2006/relationships/customXml" Target="../customXml/item2.xml"/><Relationship Id="rId16" Type="http://schemas.openxmlformats.org/officeDocument/2006/relationships/slide" Target="slides/slide11.xml"/><Relationship Id="rId20"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1.xml"/><Relationship Id="rId11" Type="http://schemas.openxmlformats.org/officeDocument/2006/relationships/slide" Target="slides/slide6.xml"/><Relationship Id="rId24" Type="http://schemas.microsoft.com/office/2016/11/relationships/changesInfo" Target="changesInfos/changesInfo1.xml"/><Relationship Id="rId5" Type="http://schemas.openxmlformats.org/officeDocument/2006/relationships/slideMaster" Target="slideMasters/slideMaster2.xml"/><Relationship Id="rId15" Type="http://schemas.openxmlformats.org/officeDocument/2006/relationships/slide" Target="slides/slide10.xml"/><Relationship Id="rId23" Type="http://schemas.openxmlformats.org/officeDocument/2006/relationships/tableStyles" Target="tableStyles.xml"/><Relationship Id="rId10" Type="http://schemas.openxmlformats.org/officeDocument/2006/relationships/slide" Target="slides/slide5.xml"/><Relationship Id="rId19" Type="http://schemas.openxmlformats.org/officeDocument/2006/relationships/notesMaster" Target="notesMasters/notesMaster1.xml"/><Relationship Id="rId4" Type="http://schemas.openxmlformats.org/officeDocument/2006/relationships/slideMaster" Target="slideMasters/slideMaster1.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Paul Hutchings" userId="585bde28-eced-4edb-8f9c-713ef82e6f71" providerId="ADAL" clId="{68E57178-E163-4CBF-99E8-41840621237C}"/>
    <pc:docChg chg="undo custSel addSld delSld modSld">
      <pc:chgData name="Paul Hutchings" userId="585bde28-eced-4edb-8f9c-713ef82e6f71" providerId="ADAL" clId="{68E57178-E163-4CBF-99E8-41840621237C}" dt="2026-09-29T20:33:39.116" v="224" actId="14100"/>
      <pc:docMkLst>
        <pc:docMk/>
      </pc:docMkLst>
      <pc:sldChg chg="modSp mod">
        <pc:chgData name="Paul Hutchings" userId="585bde28-eced-4edb-8f9c-713ef82e6f71" providerId="ADAL" clId="{68E57178-E163-4CBF-99E8-41840621237C}" dt="2026-09-29T20:06:08.944" v="95" actId="20577"/>
        <pc:sldMkLst>
          <pc:docMk/>
          <pc:sldMk cId="4231018860" sldId="259"/>
        </pc:sldMkLst>
        <pc:spChg chg="mod">
          <ac:chgData name="Paul Hutchings" userId="585bde28-eced-4edb-8f9c-713ef82e6f71" providerId="ADAL" clId="{68E57178-E163-4CBF-99E8-41840621237C}" dt="2026-09-29T20:06:08.944" v="95" actId="20577"/>
          <ac:spMkLst>
            <pc:docMk/>
            <pc:sldMk cId="4231018860" sldId="259"/>
            <ac:spMk id="8" creationId="{1508F0A2-62A9-E9DF-BBD8-FFBFE439B08E}"/>
          </ac:spMkLst>
        </pc:spChg>
      </pc:sldChg>
      <pc:sldChg chg="add del">
        <pc:chgData name="Paul Hutchings" userId="585bde28-eced-4edb-8f9c-713ef82e6f71" providerId="ADAL" clId="{68E57178-E163-4CBF-99E8-41840621237C}" dt="2026-09-29T20:04:57.063" v="20"/>
        <pc:sldMkLst>
          <pc:docMk/>
          <pc:sldMk cId="0" sldId="265"/>
        </pc:sldMkLst>
      </pc:sldChg>
      <pc:sldChg chg="add del">
        <pc:chgData name="Paul Hutchings" userId="585bde28-eced-4edb-8f9c-713ef82e6f71" providerId="ADAL" clId="{68E57178-E163-4CBF-99E8-41840621237C}" dt="2026-09-29T20:06:19.909" v="96" actId="47"/>
        <pc:sldMkLst>
          <pc:docMk/>
          <pc:sldMk cId="43232174" sldId="2561"/>
        </pc:sldMkLst>
      </pc:sldChg>
      <pc:sldChg chg="add del">
        <pc:chgData name="Paul Hutchings" userId="585bde28-eced-4edb-8f9c-713ef82e6f71" providerId="ADAL" clId="{68E57178-E163-4CBF-99E8-41840621237C}" dt="2026-09-29T20:06:47.747" v="99" actId="47"/>
        <pc:sldMkLst>
          <pc:docMk/>
          <pc:sldMk cId="268462686" sldId="2562"/>
        </pc:sldMkLst>
      </pc:sldChg>
      <pc:sldChg chg="modSp add del mod modNotesTx">
        <pc:chgData name="Paul Hutchings" userId="585bde28-eced-4edb-8f9c-713ef82e6f71" providerId="ADAL" clId="{68E57178-E163-4CBF-99E8-41840621237C}" dt="2026-09-29T20:08:40.415" v="113" actId="1076"/>
        <pc:sldMkLst>
          <pc:docMk/>
          <pc:sldMk cId="2623861021" sldId="2563"/>
        </pc:sldMkLst>
        <pc:spChg chg="mod">
          <ac:chgData name="Paul Hutchings" userId="585bde28-eced-4edb-8f9c-713ef82e6f71" providerId="ADAL" clId="{68E57178-E163-4CBF-99E8-41840621237C}" dt="2026-09-29T20:08:40.415" v="113" actId="1076"/>
          <ac:spMkLst>
            <pc:docMk/>
            <pc:sldMk cId="2623861021" sldId="2563"/>
            <ac:spMk id="2" creationId="{2E11B6B1-A32D-9B63-19E5-87604AB97151}"/>
          </ac:spMkLst>
        </pc:spChg>
        <pc:spChg chg="mod">
          <ac:chgData name="Paul Hutchings" userId="585bde28-eced-4edb-8f9c-713ef82e6f71" providerId="ADAL" clId="{68E57178-E163-4CBF-99E8-41840621237C}" dt="2026-09-29T20:04:57.278" v="22" actId="27636"/>
          <ac:spMkLst>
            <pc:docMk/>
            <pc:sldMk cId="2623861021" sldId="2563"/>
            <ac:spMk id="4" creationId="{C4396C96-8C15-F152-21FD-A364B22A7BD4}"/>
          </ac:spMkLst>
        </pc:spChg>
      </pc:sldChg>
      <pc:sldChg chg="del">
        <pc:chgData name="Paul Hutchings" userId="585bde28-eced-4edb-8f9c-713ef82e6f71" providerId="ADAL" clId="{68E57178-E163-4CBF-99E8-41840621237C}" dt="2026-09-29T20:04:45.965" v="0" actId="47"/>
        <pc:sldMkLst>
          <pc:docMk/>
          <pc:sldMk cId="3645310421" sldId="2563"/>
        </pc:sldMkLst>
      </pc:sldChg>
      <pc:sldChg chg="del">
        <pc:chgData name="Paul Hutchings" userId="585bde28-eced-4edb-8f9c-713ef82e6f71" providerId="ADAL" clId="{68E57178-E163-4CBF-99E8-41840621237C}" dt="2026-09-29T20:04:45.965" v="0" actId="47"/>
        <pc:sldMkLst>
          <pc:docMk/>
          <pc:sldMk cId="4098018945" sldId="2564"/>
        </pc:sldMkLst>
      </pc:sldChg>
      <pc:sldChg chg="del">
        <pc:chgData name="Paul Hutchings" userId="585bde28-eced-4edb-8f9c-713ef82e6f71" providerId="ADAL" clId="{68E57178-E163-4CBF-99E8-41840621237C}" dt="2026-09-29T20:04:45.965" v="0" actId="47"/>
        <pc:sldMkLst>
          <pc:docMk/>
          <pc:sldMk cId="3437938517" sldId="2566"/>
        </pc:sldMkLst>
      </pc:sldChg>
      <pc:sldChg chg="del">
        <pc:chgData name="Paul Hutchings" userId="585bde28-eced-4edb-8f9c-713ef82e6f71" providerId="ADAL" clId="{68E57178-E163-4CBF-99E8-41840621237C}" dt="2026-09-29T20:04:45.965" v="0" actId="47"/>
        <pc:sldMkLst>
          <pc:docMk/>
          <pc:sldMk cId="1252166778" sldId="2567"/>
        </pc:sldMkLst>
      </pc:sldChg>
      <pc:sldChg chg="add del">
        <pc:chgData name="Paul Hutchings" userId="585bde28-eced-4edb-8f9c-713ef82e6f71" providerId="ADAL" clId="{68E57178-E163-4CBF-99E8-41840621237C}" dt="2026-09-29T20:07:55.983" v="104" actId="47"/>
        <pc:sldMkLst>
          <pc:docMk/>
          <pc:sldMk cId="2050666164" sldId="2568"/>
        </pc:sldMkLst>
      </pc:sldChg>
      <pc:sldChg chg="del">
        <pc:chgData name="Paul Hutchings" userId="585bde28-eced-4edb-8f9c-713ef82e6f71" providerId="ADAL" clId="{68E57178-E163-4CBF-99E8-41840621237C}" dt="2026-09-29T20:04:45.965" v="0" actId="47"/>
        <pc:sldMkLst>
          <pc:docMk/>
          <pc:sldMk cId="3961977265" sldId="2568"/>
        </pc:sldMkLst>
      </pc:sldChg>
      <pc:sldChg chg="modSp add del mod modNotesTx">
        <pc:chgData name="Paul Hutchings" userId="585bde28-eced-4edb-8f9c-713ef82e6f71" providerId="ADAL" clId="{68E57178-E163-4CBF-99E8-41840621237C}" dt="2026-09-29T20:09:09.230" v="116" actId="14100"/>
        <pc:sldMkLst>
          <pc:docMk/>
          <pc:sldMk cId="1783702833" sldId="2569"/>
        </pc:sldMkLst>
        <pc:spChg chg="mod">
          <ac:chgData name="Paul Hutchings" userId="585bde28-eced-4edb-8f9c-713ef82e6f71" providerId="ADAL" clId="{68E57178-E163-4CBF-99E8-41840621237C}" dt="2026-09-29T20:09:09.230" v="116" actId="14100"/>
          <ac:spMkLst>
            <pc:docMk/>
            <pc:sldMk cId="1783702833" sldId="2569"/>
            <ac:spMk id="2" creationId="{D29FB70A-88EE-5395-9CA0-D153BB7C173B}"/>
          </ac:spMkLst>
        </pc:spChg>
        <pc:spChg chg="mod">
          <ac:chgData name="Paul Hutchings" userId="585bde28-eced-4edb-8f9c-713ef82e6f71" providerId="ADAL" clId="{68E57178-E163-4CBF-99E8-41840621237C}" dt="2026-09-29T20:04:57.278" v="23" actId="27636"/>
          <ac:spMkLst>
            <pc:docMk/>
            <pc:sldMk cId="1783702833" sldId="2569"/>
            <ac:spMk id="4" creationId="{3AC59029-14EE-A9FB-A77A-BA25F7BD3CD1}"/>
          </ac:spMkLst>
        </pc:spChg>
      </pc:sldChg>
      <pc:sldChg chg="add del modNotesTx">
        <pc:chgData name="Paul Hutchings" userId="585bde28-eced-4edb-8f9c-713ef82e6f71" providerId="ADAL" clId="{68E57178-E163-4CBF-99E8-41840621237C}" dt="2026-09-29T20:10:30.027" v="117" actId="6549"/>
        <pc:sldMkLst>
          <pc:docMk/>
          <pc:sldMk cId="4114064329" sldId="2570"/>
        </pc:sldMkLst>
      </pc:sldChg>
      <pc:sldChg chg="modSp add del mod modNotesTx">
        <pc:chgData name="Paul Hutchings" userId="585bde28-eced-4edb-8f9c-713ef82e6f71" providerId="ADAL" clId="{68E57178-E163-4CBF-99E8-41840621237C}" dt="2026-09-29T20:17:33.987" v="123" actId="20577"/>
        <pc:sldMkLst>
          <pc:docMk/>
          <pc:sldMk cId="1896947676" sldId="2571"/>
        </pc:sldMkLst>
        <pc:spChg chg="mod">
          <ac:chgData name="Paul Hutchings" userId="585bde28-eced-4edb-8f9c-713ef82e6f71" providerId="ADAL" clId="{68E57178-E163-4CBF-99E8-41840621237C}" dt="2026-09-29T20:17:33.987" v="123" actId="20577"/>
          <ac:spMkLst>
            <pc:docMk/>
            <pc:sldMk cId="1896947676" sldId="2571"/>
            <ac:spMk id="4" creationId="{96A12961-0BFD-2FAB-FDDC-D492AA6CC41B}"/>
          </ac:spMkLst>
        </pc:spChg>
      </pc:sldChg>
      <pc:sldChg chg="modSp add del mod modNotesTx">
        <pc:chgData name="Paul Hutchings" userId="585bde28-eced-4edb-8f9c-713ef82e6f71" providerId="ADAL" clId="{68E57178-E163-4CBF-99E8-41840621237C}" dt="2026-09-29T20:20:56.461" v="126" actId="6549"/>
        <pc:sldMkLst>
          <pc:docMk/>
          <pc:sldMk cId="1013788016" sldId="2572"/>
        </pc:sldMkLst>
        <pc:spChg chg="mod">
          <ac:chgData name="Paul Hutchings" userId="585bde28-eced-4edb-8f9c-713ef82e6f71" providerId="ADAL" clId="{68E57178-E163-4CBF-99E8-41840621237C}" dt="2026-09-29T20:04:57.309" v="26" actId="27636"/>
          <ac:spMkLst>
            <pc:docMk/>
            <pc:sldMk cId="1013788016" sldId="2572"/>
            <ac:spMk id="4" creationId="{DC3F3748-6438-A291-E71B-92647A2ECE5E}"/>
          </ac:spMkLst>
        </pc:spChg>
      </pc:sldChg>
      <pc:sldChg chg="del">
        <pc:chgData name="Paul Hutchings" userId="585bde28-eced-4edb-8f9c-713ef82e6f71" providerId="ADAL" clId="{68E57178-E163-4CBF-99E8-41840621237C}" dt="2026-09-29T20:04:45.965" v="0" actId="47"/>
        <pc:sldMkLst>
          <pc:docMk/>
          <pc:sldMk cId="3117310420" sldId="2572"/>
        </pc:sldMkLst>
      </pc:sldChg>
      <pc:sldChg chg="del">
        <pc:chgData name="Paul Hutchings" userId="585bde28-eced-4edb-8f9c-713ef82e6f71" providerId="ADAL" clId="{68E57178-E163-4CBF-99E8-41840621237C}" dt="2026-09-29T20:04:45.965" v="0" actId="47"/>
        <pc:sldMkLst>
          <pc:docMk/>
          <pc:sldMk cId="172996985" sldId="2573"/>
        </pc:sldMkLst>
      </pc:sldChg>
      <pc:sldChg chg="add del">
        <pc:chgData name="Paul Hutchings" userId="585bde28-eced-4edb-8f9c-713ef82e6f71" providerId="ADAL" clId="{68E57178-E163-4CBF-99E8-41840621237C}" dt="2026-09-29T20:30:16.737" v="178" actId="47"/>
        <pc:sldMkLst>
          <pc:docMk/>
          <pc:sldMk cId="3654972200" sldId="2573"/>
        </pc:sldMkLst>
      </pc:sldChg>
      <pc:sldChg chg="modSp add del mod modNotesTx">
        <pc:chgData name="Paul Hutchings" userId="585bde28-eced-4edb-8f9c-713ef82e6f71" providerId="ADAL" clId="{68E57178-E163-4CBF-99E8-41840621237C}" dt="2026-09-29T20:31:15.847" v="208" actId="6549"/>
        <pc:sldMkLst>
          <pc:docMk/>
          <pc:sldMk cId="614775682" sldId="2574"/>
        </pc:sldMkLst>
        <pc:spChg chg="mod">
          <ac:chgData name="Paul Hutchings" userId="585bde28-eced-4edb-8f9c-713ef82e6f71" providerId="ADAL" clId="{68E57178-E163-4CBF-99E8-41840621237C}" dt="2026-09-29T20:30:34.316" v="200" actId="1076"/>
          <ac:spMkLst>
            <pc:docMk/>
            <pc:sldMk cId="614775682" sldId="2574"/>
            <ac:spMk id="2" creationId="{AE69736C-2477-7607-FC10-6DE6402419C6}"/>
          </ac:spMkLst>
        </pc:spChg>
        <pc:spChg chg="mod">
          <ac:chgData name="Paul Hutchings" userId="585bde28-eced-4edb-8f9c-713ef82e6f71" providerId="ADAL" clId="{68E57178-E163-4CBF-99E8-41840621237C}" dt="2026-09-29T20:31:05.700" v="204" actId="27636"/>
          <ac:spMkLst>
            <pc:docMk/>
            <pc:sldMk cId="614775682" sldId="2574"/>
            <ac:spMk id="4" creationId="{27549FE7-E0DD-4008-FD19-52A4C2201989}"/>
          </ac:spMkLst>
        </pc:spChg>
      </pc:sldChg>
      <pc:sldChg chg="add del">
        <pc:chgData name="Paul Hutchings" userId="585bde28-eced-4edb-8f9c-713ef82e6f71" providerId="ADAL" clId="{68E57178-E163-4CBF-99E8-41840621237C}" dt="2026-09-29T20:31:28.924" v="209" actId="47"/>
        <pc:sldMkLst>
          <pc:docMk/>
          <pc:sldMk cId="3925120552" sldId="2575"/>
        </pc:sldMkLst>
      </pc:sldChg>
      <pc:sldChg chg="modSp add del mod">
        <pc:chgData name="Paul Hutchings" userId="585bde28-eced-4edb-8f9c-713ef82e6f71" providerId="ADAL" clId="{68E57178-E163-4CBF-99E8-41840621237C}" dt="2026-09-29T20:32:26.042" v="220" actId="122"/>
        <pc:sldMkLst>
          <pc:docMk/>
          <pc:sldMk cId="2668011684" sldId="2576"/>
        </pc:sldMkLst>
        <pc:spChg chg="mod">
          <ac:chgData name="Paul Hutchings" userId="585bde28-eced-4edb-8f9c-713ef82e6f71" providerId="ADAL" clId="{68E57178-E163-4CBF-99E8-41840621237C}" dt="2026-09-29T20:32:26.042" v="220" actId="122"/>
          <ac:spMkLst>
            <pc:docMk/>
            <pc:sldMk cId="2668011684" sldId="2576"/>
            <ac:spMk id="2" creationId="{70E22475-07C8-5FD4-6384-A71D79793FB6}"/>
          </ac:spMkLst>
        </pc:spChg>
        <pc:spChg chg="mod">
          <ac:chgData name="Paul Hutchings" userId="585bde28-eced-4edb-8f9c-713ef82e6f71" providerId="ADAL" clId="{68E57178-E163-4CBF-99E8-41840621237C}" dt="2026-09-29T20:32:09.488" v="216" actId="27636"/>
          <ac:spMkLst>
            <pc:docMk/>
            <pc:sldMk cId="2668011684" sldId="2576"/>
            <ac:spMk id="4" creationId="{409AE592-12F1-3CA9-3C63-5C2F8CA62A97}"/>
          </ac:spMkLst>
        </pc:spChg>
      </pc:sldChg>
      <pc:sldChg chg="modSp add del mod modNotesTx">
        <pc:chgData name="Paul Hutchings" userId="585bde28-eced-4edb-8f9c-713ef82e6f71" providerId="ADAL" clId="{68E57178-E163-4CBF-99E8-41840621237C}" dt="2026-09-29T20:22:06.741" v="138" actId="6549"/>
        <pc:sldMkLst>
          <pc:docMk/>
          <pc:sldMk cId="3409631683" sldId="2577"/>
        </pc:sldMkLst>
        <pc:spChg chg="mod">
          <ac:chgData name="Paul Hutchings" userId="585bde28-eced-4edb-8f9c-713ef82e6f71" providerId="ADAL" clId="{68E57178-E163-4CBF-99E8-41840621237C}" dt="2026-09-29T20:21:36.366" v="132" actId="113"/>
          <ac:spMkLst>
            <pc:docMk/>
            <pc:sldMk cId="3409631683" sldId="2577"/>
            <ac:spMk id="2" creationId="{4FD514C8-4AE9-F9F1-6389-2AF740CB089B}"/>
          </ac:spMkLst>
        </pc:spChg>
        <pc:spChg chg="mod">
          <ac:chgData name="Paul Hutchings" userId="585bde28-eced-4edb-8f9c-713ef82e6f71" providerId="ADAL" clId="{68E57178-E163-4CBF-99E8-41840621237C}" dt="2026-09-29T20:21:53.648" v="135" actId="14100"/>
          <ac:spMkLst>
            <pc:docMk/>
            <pc:sldMk cId="3409631683" sldId="2577"/>
            <ac:spMk id="4" creationId="{6DE84BE6-35F0-D82B-942E-0A76333150E7}"/>
          </ac:spMkLst>
        </pc:spChg>
      </pc:sldChg>
      <pc:sldChg chg="modSp add del mod modNotesTx">
        <pc:chgData name="Paul Hutchings" userId="585bde28-eced-4edb-8f9c-713ef82e6f71" providerId="ADAL" clId="{68E57178-E163-4CBF-99E8-41840621237C}" dt="2026-09-29T20:26:58.201" v="152" actId="1076"/>
        <pc:sldMkLst>
          <pc:docMk/>
          <pc:sldMk cId="668829226" sldId="2578"/>
        </pc:sldMkLst>
        <pc:spChg chg="mod">
          <ac:chgData name="Paul Hutchings" userId="585bde28-eced-4edb-8f9c-713ef82e6f71" providerId="ADAL" clId="{68E57178-E163-4CBF-99E8-41840621237C}" dt="2026-09-29T20:26:44.408" v="149" actId="1076"/>
          <ac:spMkLst>
            <pc:docMk/>
            <pc:sldMk cId="668829226" sldId="2578"/>
            <ac:spMk id="2" creationId="{9D4E94DE-C641-AA10-CC2A-83F73998C2A8}"/>
          </ac:spMkLst>
        </pc:spChg>
        <pc:spChg chg="mod">
          <ac:chgData name="Paul Hutchings" userId="585bde28-eced-4edb-8f9c-713ef82e6f71" providerId="ADAL" clId="{68E57178-E163-4CBF-99E8-41840621237C}" dt="2026-09-29T20:04:57.319" v="29" actId="27636"/>
          <ac:spMkLst>
            <pc:docMk/>
            <pc:sldMk cId="668829226" sldId="2578"/>
            <ac:spMk id="5" creationId="{92CAE5B7-039A-FCEA-6D82-DFE7E5CF6405}"/>
          </ac:spMkLst>
        </pc:spChg>
        <pc:spChg chg="mod">
          <ac:chgData name="Paul Hutchings" userId="585bde28-eced-4edb-8f9c-713ef82e6f71" providerId="ADAL" clId="{68E57178-E163-4CBF-99E8-41840621237C}" dt="2026-09-29T20:26:58.201" v="152" actId="1076"/>
          <ac:spMkLst>
            <pc:docMk/>
            <pc:sldMk cId="668829226" sldId="2578"/>
            <ac:spMk id="7" creationId="{71D41060-5226-6A75-4F36-0EB43D898D76}"/>
          </ac:spMkLst>
        </pc:spChg>
      </pc:sldChg>
      <pc:sldChg chg="delSp modSp add del mod modNotesTx">
        <pc:chgData name="Paul Hutchings" userId="585bde28-eced-4edb-8f9c-713ef82e6f71" providerId="ADAL" clId="{68E57178-E163-4CBF-99E8-41840621237C}" dt="2026-09-29T20:30:05.960" v="177" actId="6549"/>
        <pc:sldMkLst>
          <pc:docMk/>
          <pc:sldMk cId="2664597465" sldId="2579"/>
        </pc:sldMkLst>
        <pc:spChg chg="mod">
          <ac:chgData name="Paul Hutchings" userId="585bde28-eced-4edb-8f9c-713ef82e6f71" providerId="ADAL" clId="{68E57178-E163-4CBF-99E8-41840621237C}" dt="2026-09-29T20:29:09.190" v="167" actId="1076"/>
          <ac:spMkLst>
            <pc:docMk/>
            <pc:sldMk cId="2664597465" sldId="2579"/>
            <ac:spMk id="2" creationId="{E13F3C00-6E94-2FB7-70B8-1358721F83DA}"/>
          </ac:spMkLst>
        </pc:spChg>
        <pc:spChg chg="del">
          <ac:chgData name="Paul Hutchings" userId="585bde28-eced-4edb-8f9c-713ef82e6f71" providerId="ADAL" clId="{68E57178-E163-4CBF-99E8-41840621237C}" dt="2026-09-29T20:27:45.094" v="153" actId="478"/>
          <ac:spMkLst>
            <pc:docMk/>
            <pc:sldMk cId="2664597465" sldId="2579"/>
            <ac:spMk id="3" creationId="{9C8E26AD-AB8C-B53D-57AC-000A33EFC08C}"/>
          </ac:spMkLst>
        </pc:spChg>
        <pc:spChg chg="del">
          <ac:chgData name="Paul Hutchings" userId="585bde28-eced-4edb-8f9c-713ef82e6f71" providerId="ADAL" clId="{68E57178-E163-4CBF-99E8-41840621237C}" dt="2026-09-29T20:27:53.738" v="154" actId="478"/>
          <ac:spMkLst>
            <pc:docMk/>
            <pc:sldMk cId="2664597465" sldId="2579"/>
            <ac:spMk id="4" creationId="{9FB900E2-9300-484A-C8E2-0E66D0A552B1}"/>
          </ac:spMkLst>
        </pc:spChg>
        <pc:spChg chg="mod">
          <ac:chgData name="Paul Hutchings" userId="585bde28-eced-4edb-8f9c-713ef82e6f71" providerId="ADAL" clId="{68E57178-E163-4CBF-99E8-41840621237C}" dt="2026-09-29T20:04:57.335" v="32" actId="27636"/>
          <ac:spMkLst>
            <pc:docMk/>
            <pc:sldMk cId="2664597465" sldId="2579"/>
            <ac:spMk id="5" creationId="{2A25E31A-DA97-BA37-9994-4B4F607B9390}"/>
          </ac:spMkLst>
        </pc:spChg>
        <pc:spChg chg="mod">
          <ac:chgData name="Paul Hutchings" userId="585bde28-eced-4edb-8f9c-713ef82e6f71" providerId="ADAL" clId="{68E57178-E163-4CBF-99E8-41840621237C}" dt="2026-09-29T20:29:39.867" v="170" actId="27636"/>
          <ac:spMkLst>
            <pc:docMk/>
            <pc:sldMk cId="2664597465" sldId="2579"/>
            <ac:spMk id="7" creationId="{DBC3926F-12AD-903B-E581-35A785E221DF}"/>
          </ac:spMkLst>
        </pc:spChg>
        <pc:picChg chg="mod">
          <ac:chgData name="Paul Hutchings" userId="585bde28-eced-4edb-8f9c-713ef82e6f71" providerId="ADAL" clId="{68E57178-E163-4CBF-99E8-41840621237C}" dt="2026-09-29T20:29:57.715" v="173" actId="1076"/>
          <ac:picMkLst>
            <pc:docMk/>
            <pc:sldMk cId="2664597465" sldId="2579"/>
            <ac:picMk id="8" creationId="{D4DAAF06-E8CE-4502-A673-1443C9B38788}"/>
          </ac:picMkLst>
        </pc:picChg>
      </pc:sldChg>
      <pc:sldChg chg="modSp add del mod">
        <pc:chgData name="Paul Hutchings" userId="585bde28-eced-4edb-8f9c-713ef82e6f71" providerId="ADAL" clId="{68E57178-E163-4CBF-99E8-41840621237C}" dt="2026-09-29T20:33:39.116" v="224" actId="14100"/>
        <pc:sldMkLst>
          <pc:docMk/>
          <pc:sldMk cId="2037603170" sldId="2580"/>
        </pc:sldMkLst>
        <pc:spChg chg="mod">
          <ac:chgData name="Paul Hutchings" userId="585bde28-eced-4edb-8f9c-713ef82e6f71" providerId="ADAL" clId="{68E57178-E163-4CBF-99E8-41840621237C}" dt="2026-09-29T20:33:39.116" v="224" actId="14100"/>
          <ac:spMkLst>
            <pc:docMk/>
            <pc:sldMk cId="2037603170" sldId="2580"/>
            <ac:spMk id="3" creationId="{E2DB35D9-329B-CCB0-3EF0-BB9E152C719B}"/>
          </ac:spMkLst>
        </pc:spChg>
      </pc:sldChg>
      <pc:sldChg chg="del">
        <pc:chgData name="Paul Hutchings" userId="585bde28-eced-4edb-8f9c-713ef82e6f71" providerId="ADAL" clId="{68E57178-E163-4CBF-99E8-41840621237C}" dt="2026-09-29T20:04:45.965" v="0" actId="47"/>
        <pc:sldMkLst>
          <pc:docMk/>
          <pc:sldMk cId="3412078908" sldId="2621"/>
        </pc:sldMkLst>
      </pc:sldChg>
      <pc:sldChg chg="del">
        <pc:chgData name="Paul Hutchings" userId="585bde28-eced-4edb-8f9c-713ef82e6f71" providerId="ADAL" clId="{68E57178-E163-4CBF-99E8-41840621237C}" dt="2026-09-29T20:04:45.965" v="0" actId="47"/>
        <pc:sldMkLst>
          <pc:docMk/>
          <pc:sldMk cId="1185621215" sldId="2622"/>
        </pc:sldMkLst>
      </pc:sldChg>
      <pc:sldMasterChg chg="delSldLayout">
        <pc:chgData name="Paul Hutchings" userId="585bde28-eced-4edb-8f9c-713ef82e6f71" providerId="ADAL" clId="{68E57178-E163-4CBF-99E8-41840621237C}" dt="2026-09-29T20:07:55.983" v="104" actId="47"/>
        <pc:sldMasterMkLst>
          <pc:docMk/>
          <pc:sldMasterMk cId="1384196811" sldId="2147483658"/>
        </pc:sldMasterMkLst>
        <pc:sldLayoutChg chg="del">
          <pc:chgData name="Paul Hutchings" userId="585bde28-eced-4edb-8f9c-713ef82e6f71" providerId="ADAL" clId="{68E57178-E163-4CBF-99E8-41840621237C}" dt="2026-09-29T20:06:19.909" v="96" actId="47"/>
          <pc:sldLayoutMkLst>
            <pc:docMk/>
            <pc:sldMasterMk cId="1384196811" sldId="2147483658"/>
            <pc:sldLayoutMk cId="1633927948" sldId="2147483708"/>
          </pc:sldLayoutMkLst>
        </pc:sldLayoutChg>
        <pc:sldLayoutChg chg="del">
          <pc:chgData name="Paul Hutchings" userId="585bde28-eced-4edb-8f9c-713ef82e6f71" providerId="ADAL" clId="{68E57178-E163-4CBF-99E8-41840621237C}" dt="2026-09-29T20:04:45.965" v="0" actId="47"/>
          <pc:sldLayoutMkLst>
            <pc:docMk/>
            <pc:sldMasterMk cId="1384196811" sldId="2147483658"/>
            <pc:sldLayoutMk cId="3288683383" sldId="2147483708"/>
          </pc:sldLayoutMkLst>
        </pc:sldLayoutChg>
        <pc:sldLayoutChg chg="del">
          <pc:chgData name="Paul Hutchings" userId="585bde28-eced-4edb-8f9c-713ef82e6f71" providerId="ADAL" clId="{68E57178-E163-4CBF-99E8-41840621237C}" dt="2026-09-29T20:04:45.965" v="0" actId="47"/>
          <pc:sldLayoutMkLst>
            <pc:docMk/>
            <pc:sldMasterMk cId="1384196811" sldId="2147483658"/>
            <pc:sldLayoutMk cId="1604195394" sldId="2147483710"/>
          </pc:sldLayoutMkLst>
        </pc:sldLayoutChg>
        <pc:sldLayoutChg chg="del">
          <pc:chgData name="Paul Hutchings" userId="585bde28-eced-4edb-8f9c-713ef82e6f71" providerId="ADAL" clId="{68E57178-E163-4CBF-99E8-41840621237C}" dt="2026-09-29T20:04:45.965" v="0" actId="47"/>
          <pc:sldLayoutMkLst>
            <pc:docMk/>
            <pc:sldMasterMk cId="1384196811" sldId="2147483658"/>
            <pc:sldLayoutMk cId="196292451" sldId="2147483711"/>
          </pc:sldLayoutMkLst>
        </pc:sldLayoutChg>
        <pc:sldLayoutChg chg="del">
          <pc:chgData name="Paul Hutchings" userId="585bde28-eced-4edb-8f9c-713ef82e6f71" providerId="ADAL" clId="{68E57178-E163-4CBF-99E8-41840621237C}" dt="2026-09-29T20:07:55.983" v="104" actId="47"/>
          <pc:sldLayoutMkLst>
            <pc:docMk/>
            <pc:sldMasterMk cId="1384196811" sldId="2147483658"/>
            <pc:sldLayoutMk cId="1138978942" sldId="2147483711"/>
          </pc:sldLayoutMkLst>
        </pc:sldLayoutChg>
        <pc:sldLayoutChg chg="del">
          <pc:chgData name="Paul Hutchings" userId="585bde28-eced-4edb-8f9c-713ef82e6f71" providerId="ADAL" clId="{68E57178-E163-4CBF-99E8-41840621237C}" dt="2026-09-29T20:04:45.965" v="0" actId="47"/>
          <pc:sldLayoutMkLst>
            <pc:docMk/>
            <pc:sldMasterMk cId="1384196811" sldId="2147483658"/>
            <pc:sldLayoutMk cId="412799395" sldId="2147483712"/>
          </pc:sldLayoutMkLst>
        </pc:sldLayoutChg>
        <pc:sldLayoutChg chg="del">
          <pc:chgData name="Paul Hutchings" userId="585bde28-eced-4edb-8f9c-713ef82e6f71" providerId="ADAL" clId="{68E57178-E163-4CBF-99E8-41840621237C}" dt="2026-09-29T20:04:45.965" v="0" actId="47"/>
          <pc:sldLayoutMkLst>
            <pc:docMk/>
            <pc:sldMasterMk cId="1384196811" sldId="2147483658"/>
            <pc:sldLayoutMk cId="1384050240" sldId="2147483713"/>
          </pc:sldLayoutMkLst>
        </pc:sldLayoutChg>
        <pc:sldLayoutChg chg="del">
          <pc:chgData name="Paul Hutchings" userId="585bde28-eced-4edb-8f9c-713ef82e6f71" providerId="ADAL" clId="{68E57178-E163-4CBF-99E8-41840621237C}" dt="2026-09-29T20:04:45.965" v="0" actId="47"/>
          <pc:sldLayoutMkLst>
            <pc:docMk/>
            <pc:sldMasterMk cId="1384196811" sldId="2147483658"/>
            <pc:sldLayoutMk cId="954892165" sldId="2147483714"/>
          </pc:sldLayoutMkLst>
        </pc:sldLayoutChg>
        <pc:sldLayoutChg chg="del">
          <pc:chgData name="Paul Hutchings" userId="585bde28-eced-4edb-8f9c-713ef82e6f71" providerId="ADAL" clId="{68E57178-E163-4CBF-99E8-41840621237C}" dt="2026-09-29T20:04:45.965" v="0" actId="47"/>
          <pc:sldLayoutMkLst>
            <pc:docMk/>
            <pc:sldMasterMk cId="1384196811" sldId="2147483658"/>
            <pc:sldLayoutMk cId="3555310366" sldId="2147483715"/>
          </pc:sldLayoutMkLst>
        </pc:sldLayoutChg>
      </pc:sldMasterChg>
    </pc:docChg>
  </pc:docChgLst>
</pc:chgInfo>
</file>

<file path=ppt/diagrams/colors1.xml><?xml version="1.0" encoding="utf-8"?>
<dgm:colorsDef xmlns:dgm="http://schemas.openxmlformats.org/drawingml/2006/diagram" xmlns:a="http://schemas.openxmlformats.org/drawingml/2006/main" uniqueId="urn:microsoft.com/office/officeart/2005/8/colors/accent1_2#1">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BC536F6-AB2E-436C-B416-34C7DFB07137}" type="doc">
      <dgm:prSet loTypeId="urn:microsoft.com/office/officeart/2005/8/layout/hierarchy1" loCatId="hierarchy" qsTypeId="urn:microsoft.com/office/officeart/2005/8/quickstyle/simple5#1" qsCatId="simple" csTypeId="urn:microsoft.com/office/officeart/2005/8/colors/accent1_2#1" csCatId="accent1"/>
      <dgm:spPr/>
      <dgm:t>
        <a:bodyPr/>
        <a:lstStyle/>
        <a:p>
          <a:endParaRPr lang="en-US"/>
        </a:p>
      </dgm:t>
    </dgm:pt>
    <dgm:pt modelId="{2B8C7FCD-664C-45B2-AC3C-69D6D42C57F6}">
      <dgm:prSet/>
      <dgm:spPr/>
      <dgm:t>
        <a:bodyPr/>
        <a:lstStyle/>
        <a:p>
          <a:r>
            <a:rPr lang="en-US"/>
            <a:t>Certain mental health conditions are recognised only within specific cultural contexts.</a:t>
          </a:r>
        </a:p>
      </dgm:t>
    </dgm:pt>
    <dgm:pt modelId="{B420474C-23A2-4784-B173-0E6ECCE16DD4}" type="parTrans" cxnId="{8D3DA533-FE7D-4EF6-89CE-E6B6FDCFF64A}">
      <dgm:prSet/>
      <dgm:spPr/>
      <dgm:t>
        <a:bodyPr/>
        <a:lstStyle/>
        <a:p>
          <a:endParaRPr lang="en-US"/>
        </a:p>
      </dgm:t>
    </dgm:pt>
    <dgm:pt modelId="{AD096488-4C98-4690-9C0C-7ABF1A95E8DF}" type="sibTrans" cxnId="{8D3DA533-FE7D-4EF6-89CE-E6B6FDCFF64A}">
      <dgm:prSet/>
      <dgm:spPr/>
      <dgm:t>
        <a:bodyPr/>
        <a:lstStyle/>
        <a:p>
          <a:endParaRPr lang="en-US"/>
        </a:p>
      </dgm:t>
    </dgm:pt>
    <dgm:pt modelId="{71FCE775-1CBE-4EA2-BF52-3A3C8C63E507}">
      <dgm:prSet/>
      <dgm:spPr/>
      <dgm:t>
        <a:bodyPr/>
        <a:lstStyle/>
        <a:p>
          <a:r>
            <a:rPr lang="en-US" dirty="0"/>
            <a:t>Examples include '</a:t>
          </a:r>
          <a:r>
            <a:rPr lang="en-US" dirty="0" err="1"/>
            <a:t>Ataque</a:t>
          </a:r>
          <a:r>
            <a:rPr lang="en-US" dirty="0"/>
            <a:t> de </a:t>
          </a:r>
          <a:r>
            <a:rPr lang="en-US" dirty="0" err="1"/>
            <a:t>Nervios</a:t>
          </a:r>
          <a:r>
            <a:rPr lang="en-US" dirty="0"/>
            <a:t>' in Latin America and '</a:t>
          </a:r>
          <a:r>
            <a:rPr lang="en-US" dirty="0" err="1"/>
            <a:t>Taijin</a:t>
          </a:r>
          <a:r>
            <a:rPr lang="en-US" dirty="0"/>
            <a:t> </a:t>
          </a:r>
          <a:r>
            <a:rPr lang="en-US" dirty="0" err="1"/>
            <a:t>Kyofusho</a:t>
          </a:r>
          <a:r>
            <a:rPr lang="en-US" dirty="0"/>
            <a:t>' in Japan.</a:t>
          </a:r>
        </a:p>
      </dgm:t>
    </dgm:pt>
    <dgm:pt modelId="{08B2CDBB-9F46-456D-AC02-A0E9E7DAD92E}" type="parTrans" cxnId="{410D9081-8024-4D1D-8A7E-C72013A1FDCE}">
      <dgm:prSet/>
      <dgm:spPr/>
      <dgm:t>
        <a:bodyPr/>
        <a:lstStyle/>
        <a:p>
          <a:endParaRPr lang="en-US"/>
        </a:p>
      </dgm:t>
    </dgm:pt>
    <dgm:pt modelId="{F5FEA0DC-A8E5-4AEB-A17D-F60A640A17D4}" type="sibTrans" cxnId="{410D9081-8024-4D1D-8A7E-C72013A1FDCE}">
      <dgm:prSet/>
      <dgm:spPr/>
      <dgm:t>
        <a:bodyPr/>
        <a:lstStyle/>
        <a:p>
          <a:endParaRPr lang="en-US"/>
        </a:p>
      </dgm:t>
    </dgm:pt>
    <dgm:pt modelId="{775B31D2-D1A4-41D4-A679-21EA42B09539}" type="pres">
      <dgm:prSet presAssocID="{2BC536F6-AB2E-436C-B416-34C7DFB07137}" presName="hierChild1" presStyleCnt="0">
        <dgm:presLayoutVars>
          <dgm:chPref val="1"/>
          <dgm:dir/>
          <dgm:animOne val="branch"/>
          <dgm:animLvl val="lvl"/>
          <dgm:resizeHandles/>
        </dgm:presLayoutVars>
      </dgm:prSet>
      <dgm:spPr/>
    </dgm:pt>
    <dgm:pt modelId="{5A4CB453-1418-4C13-8123-AD61C843C86F}" type="pres">
      <dgm:prSet presAssocID="{2B8C7FCD-664C-45B2-AC3C-69D6D42C57F6}" presName="hierRoot1" presStyleCnt="0"/>
      <dgm:spPr/>
    </dgm:pt>
    <dgm:pt modelId="{E8046047-F3C5-472E-B589-DA3C17FDBC5E}" type="pres">
      <dgm:prSet presAssocID="{2B8C7FCD-664C-45B2-AC3C-69D6D42C57F6}" presName="composite" presStyleCnt="0"/>
      <dgm:spPr/>
    </dgm:pt>
    <dgm:pt modelId="{B949810D-55A9-44A5-BC46-062B665302D5}" type="pres">
      <dgm:prSet presAssocID="{2B8C7FCD-664C-45B2-AC3C-69D6D42C57F6}" presName="background" presStyleLbl="node0" presStyleIdx="0" presStyleCnt="2"/>
      <dgm:spPr/>
    </dgm:pt>
    <dgm:pt modelId="{C7C59DA1-A54A-49EE-B235-2A9530528B53}" type="pres">
      <dgm:prSet presAssocID="{2B8C7FCD-664C-45B2-AC3C-69D6D42C57F6}" presName="text" presStyleLbl="fgAcc0" presStyleIdx="0" presStyleCnt="2">
        <dgm:presLayoutVars>
          <dgm:chPref val="3"/>
        </dgm:presLayoutVars>
      </dgm:prSet>
      <dgm:spPr/>
    </dgm:pt>
    <dgm:pt modelId="{525566D4-E413-47F2-9446-B5999F2D1996}" type="pres">
      <dgm:prSet presAssocID="{2B8C7FCD-664C-45B2-AC3C-69D6D42C57F6}" presName="hierChild2" presStyleCnt="0"/>
      <dgm:spPr/>
    </dgm:pt>
    <dgm:pt modelId="{EDD5D5CC-5BC9-4758-82DC-34AD63C45424}" type="pres">
      <dgm:prSet presAssocID="{71FCE775-1CBE-4EA2-BF52-3A3C8C63E507}" presName="hierRoot1" presStyleCnt="0"/>
      <dgm:spPr/>
    </dgm:pt>
    <dgm:pt modelId="{437050CF-FBEB-4C41-921E-E3A48EE9EDBC}" type="pres">
      <dgm:prSet presAssocID="{71FCE775-1CBE-4EA2-BF52-3A3C8C63E507}" presName="composite" presStyleCnt="0"/>
      <dgm:spPr/>
    </dgm:pt>
    <dgm:pt modelId="{730D6845-EE97-4DDF-8A05-CA1D69049AD5}" type="pres">
      <dgm:prSet presAssocID="{71FCE775-1CBE-4EA2-BF52-3A3C8C63E507}" presName="background" presStyleLbl="node0" presStyleIdx="1" presStyleCnt="2"/>
      <dgm:spPr/>
    </dgm:pt>
    <dgm:pt modelId="{7B27FA44-F121-429A-92D9-351BB10AC3F2}" type="pres">
      <dgm:prSet presAssocID="{71FCE775-1CBE-4EA2-BF52-3A3C8C63E507}" presName="text" presStyleLbl="fgAcc0" presStyleIdx="1" presStyleCnt="2">
        <dgm:presLayoutVars>
          <dgm:chPref val="3"/>
        </dgm:presLayoutVars>
      </dgm:prSet>
      <dgm:spPr/>
    </dgm:pt>
    <dgm:pt modelId="{AB905609-EC0B-4A34-8C70-2CE5A4361A30}" type="pres">
      <dgm:prSet presAssocID="{71FCE775-1CBE-4EA2-BF52-3A3C8C63E507}" presName="hierChild2" presStyleCnt="0"/>
      <dgm:spPr/>
    </dgm:pt>
  </dgm:ptLst>
  <dgm:cxnLst>
    <dgm:cxn modelId="{BC072D31-9A48-41FC-BD64-B63D87262E9B}" type="presOf" srcId="{71FCE775-1CBE-4EA2-BF52-3A3C8C63E507}" destId="{7B27FA44-F121-429A-92D9-351BB10AC3F2}" srcOrd="0" destOrd="0" presId="urn:microsoft.com/office/officeart/2005/8/layout/hierarchy1"/>
    <dgm:cxn modelId="{8D3DA533-FE7D-4EF6-89CE-E6B6FDCFF64A}" srcId="{2BC536F6-AB2E-436C-B416-34C7DFB07137}" destId="{2B8C7FCD-664C-45B2-AC3C-69D6D42C57F6}" srcOrd="0" destOrd="0" parTransId="{B420474C-23A2-4784-B173-0E6ECCE16DD4}" sibTransId="{AD096488-4C98-4690-9C0C-7ABF1A95E8DF}"/>
    <dgm:cxn modelId="{6EF9CE58-FEBF-4AFD-90DB-C7E1CAE208D8}" type="presOf" srcId="{2BC536F6-AB2E-436C-B416-34C7DFB07137}" destId="{775B31D2-D1A4-41D4-A679-21EA42B09539}" srcOrd="0" destOrd="0" presId="urn:microsoft.com/office/officeart/2005/8/layout/hierarchy1"/>
    <dgm:cxn modelId="{410D9081-8024-4D1D-8A7E-C72013A1FDCE}" srcId="{2BC536F6-AB2E-436C-B416-34C7DFB07137}" destId="{71FCE775-1CBE-4EA2-BF52-3A3C8C63E507}" srcOrd="1" destOrd="0" parTransId="{08B2CDBB-9F46-456D-AC02-A0E9E7DAD92E}" sibTransId="{F5FEA0DC-A8E5-4AEB-A17D-F60A640A17D4}"/>
    <dgm:cxn modelId="{2C432C99-12E6-459D-A436-153B4F610038}" type="presOf" srcId="{2B8C7FCD-664C-45B2-AC3C-69D6D42C57F6}" destId="{C7C59DA1-A54A-49EE-B235-2A9530528B53}" srcOrd="0" destOrd="0" presId="urn:microsoft.com/office/officeart/2005/8/layout/hierarchy1"/>
    <dgm:cxn modelId="{CDA4DB69-949E-4E48-863F-C34025F474AF}" type="presParOf" srcId="{775B31D2-D1A4-41D4-A679-21EA42B09539}" destId="{5A4CB453-1418-4C13-8123-AD61C843C86F}" srcOrd="0" destOrd="0" presId="urn:microsoft.com/office/officeart/2005/8/layout/hierarchy1"/>
    <dgm:cxn modelId="{9D07D3A3-214C-46D7-8563-3CD1B6D939A6}" type="presParOf" srcId="{5A4CB453-1418-4C13-8123-AD61C843C86F}" destId="{E8046047-F3C5-472E-B589-DA3C17FDBC5E}" srcOrd="0" destOrd="0" presId="urn:microsoft.com/office/officeart/2005/8/layout/hierarchy1"/>
    <dgm:cxn modelId="{868F4B76-76F5-4C8B-ABE2-4267DD8BD9FA}" type="presParOf" srcId="{E8046047-F3C5-472E-B589-DA3C17FDBC5E}" destId="{B949810D-55A9-44A5-BC46-062B665302D5}" srcOrd="0" destOrd="0" presId="urn:microsoft.com/office/officeart/2005/8/layout/hierarchy1"/>
    <dgm:cxn modelId="{ABC09543-01A5-4854-80EC-21381034E945}" type="presParOf" srcId="{E8046047-F3C5-472E-B589-DA3C17FDBC5E}" destId="{C7C59DA1-A54A-49EE-B235-2A9530528B53}" srcOrd="1" destOrd="0" presId="urn:microsoft.com/office/officeart/2005/8/layout/hierarchy1"/>
    <dgm:cxn modelId="{CD14BBA5-622D-4CF0-8500-E2886D53862F}" type="presParOf" srcId="{5A4CB453-1418-4C13-8123-AD61C843C86F}" destId="{525566D4-E413-47F2-9446-B5999F2D1996}" srcOrd="1" destOrd="0" presId="urn:microsoft.com/office/officeart/2005/8/layout/hierarchy1"/>
    <dgm:cxn modelId="{BE0C71E6-3BEB-4AC7-9875-847FBDA01B49}" type="presParOf" srcId="{775B31D2-D1A4-41D4-A679-21EA42B09539}" destId="{EDD5D5CC-5BC9-4758-82DC-34AD63C45424}" srcOrd="1" destOrd="0" presId="urn:microsoft.com/office/officeart/2005/8/layout/hierarchy1"/>
    <dgm:cxn modelId="{3C1FAC90-5B77-4563-A675-BF8C64D51BFF}" type="presParOf" srcId="{EDD5D5CC-5BC9-4758-82DC-34AD63C45424}" destId="{437050CF-FBEB-4C41-921E-E3A48EE9EDBC}" srcOrd="0" destOrd="0" presId="urn:microsoft.com/office/officeart/2005/8/layout/hierarchy1"/>
    <dgm:cxn modelId="{4989A6D9-B76D-4CCD-86EB-174901CFD9E2}" type="presParOf" srcId="{437050CF-FBEB-4C41-921E-E3A48EE9EDBC}" destId="{730D6845-EE97-4DDF-8A05-CA1D69049AD5}" srcOrd="0" destOrd="0" presId="urn:microsoft.com/office/officeart/2005/8/layout/hierarchy1"/>
    <dgm:cxn modelId="{1384684A-27E0-4A05-AA26-F3867F45D788}" type="presParOf" srcId="{437050CF-FBEB-4C41-921E-E3A48EE9EDBC}" destId="{7B27FA44-F121-429A-92D9-351BB10AC3F2}" srcOrd="1" destOrd="0" presId="urn:microsoft.com/office/officeart/2005/8/layout/hierarchy1"/>
    <dgm:cxn modelId="{E559EEC8-4748-4D62-A944-33ED02152FBD}" type="presParOf" srcId="{EDD5D5CC-5BC9-4758-82DC-34AD63C45424}" destId="{AB905609-EC0B-4A34-8C70-2CE5A4361A30}"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949810D-55A9-44A5-BC46-062B665302D5}">
      <dsp:nvSpPr>
        <dsp:cNvPr id="0" name=""/>
        <dsp:cNvSpPr/>
      </dsp:nvSpPr>
      <dsp:spPr>
        <a:xfrm>
          <a:off x="1218" y="701823"/>
          <a:ext cx="4278347" cy="2716750"/>
        </a:xfrm>
        <a:prstGeom prst="roundRect">
          <a:avLst>
            <a:gd name="adj" fmla="val 10000"/>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sp>
    <dsp:sp modelId="{C7C59DA1-A54A-49EE-B235-2A9530528B53}">
      <dsp:nvSpPr>
        <dsp:cNvPr id="0" name=""/>
        <dsp:cNvSpPr/>
      </dsp:nvSpPr>
      <dsp:spPr>
        <a:xfrm>
          <a:off x="476590" y="1153426"/>
          <a:ext cx="4278347" cy="2716750"/>
        </a:xfrm>
        <a:prstGeom prst="roundRect">
          <a:avLst>
            <a:gd name="adj" fmla="val 10000"/>
          </a:avLst>
        </a:prstGeom>
        <a:solidFill>
          <a:schemeClr val="lt1">
            <a:alpha val="90000"/>
            <a:hueOff val="0"/>
            <a:satOff val="0"/>
            <a:lumOff val="0"/>
            <a:alphaOff val="0"/>
          </a:schemeClr>
        </a:solidFill>
        <a:ln w="6350" cap="flat" cmpd="sng" algn="ctr">
          <a:solidFill>
            <a:schemeClr val="accent1">
              <a:hueOff val="0"/>
              <a:satOff val="0"/>
              <a:lumOff val="0"/>
              <a:alphaOff val="0"/>
            </a:schemeClr>
          </a:solidFill>
          <a:prstDash val="solid"/>
          <a:miter lim="800000"/>
        </a:ln>
        <a:effectLst/>
      </dsp:spPr>
      <dsp:style>
        <a:lnRef idx="1">
          <a:scrgbClr r="0" g="0" b="0"/>
        </a:lnRef>
        <a:fillRef idx="1">
          <a:scrgbClr r="0" g="0" b="0"/>
        </a:fillRef>
        <a:effectRef idx="2">
          <a:scrgbClr r="0" g="0" b="0"/>
        </a:effectRef>
        <a:fontRef idx="minor"/>
      </dsp:style>
      <dsp:txBody>
        <a:bodyPr spcFirstLastPara="0" vert="horz" wrap="square" lIns="125730" tIns="125730" rIns="125730" bIns="125730" numCol="1" spcCol="1270" anchor="ctr" anchorCtr="0">
          <a:noAutofit/>
        </a:bodyPr>
        <a:lstStyle/>
        <a:p>
          <a:pPr marL="0" lvl="0" indent="0" algn="ctr" defTabSz="1466850">
            <a:lnSpc>
              <a:spcPct val="90000"/>
            </a:lnSpc>
            <a:spcBef>
              <a:spcPct val="0"/>
            </a:spcBef>
            <a:spcAft>
              <a:spcPct val="35000"/>
            </a:spcAft>
            <a:buNone/>
          </a:pPr>
          <a:r>
            <a:rPr lang="en-US" sz="3300" kern="1200"/>
            <a:t>Certain mental health conditions are recognised only within specific cultural contexts.</a:t>
          </a:r>
        </a:p>
      </dsp:txBody>
      <dsp:txXfrm>
        <a:off x="556161" y="1232997"/>
        <a:ext cx="4119205" cy="2557608"/>
      </dsp:txXfrm>
    </dsp:sp>
    <dsp:sp modelId="{730D6845-EE97-4DDF-8A05-CA1D69049AD5}">
      <dsp:nvSpPr>
        <dsp:cNvPr id="0" name=""/>
        <dsp:cNvSpPr/>
      </dsp:nvSpPr>
      <dsp:spPr>
        <a:xfrm>
          <a:off x="5230309" y="701823"/>
          <a:ext cx="4278347" cy="2716750"/>
        </a:xfrm>
        <a:prstGeom prst="roundRect">
          <a:avLst>
            <a:gd name="adj" fmla="val 10000"/>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sp>
    <dsp:sp modelId="{7B27FA44-F121-429A-92D9-351BB10AC3F2}">
      <dsp:nvSpPr>
        <dsp:cNvPr id="0" name=""/>
        <dsp:cNvSpPr/>
      </dsp:nvSpPr>
      <dsp:spPr>
        <a:xfrm>
          <a:off x="5705681" y="1153426"/>
          <a:ext cx="4278347" cy="2716750"/>
        </a:xfrm>
        <a:prstGeom prst="roundRect">
          <a:avLst>
            <a:gd name="adj" fmla="val 10000"/>
          </a:avLst>
        </a:prstGeom>
        <a:solidFill>
          <a:schemeClr val="lt1">
            <a:alpha val="90000"/>
            <a:hueOff val="0"/>
            <a:satOff val="0"/>
            <a:lumOff val="0"/>
            <a:alphaOff val="0"/>
          </a:schemeClr>
        </a:solidFill>
        <a:ln w="6350" cap="flat" cmpd="sng" algn="ctr">
          <a:solidFill>
            <a:schemeClr val="accent1">
              <a:hueOff val="0"/>
              <a:satOff val="0"/>
              <a:lumOff val="0"/>
              <a:alphaOff val="0"/>
            </a:schemeClr>
          </a:solidFill>
          <a:prstDash val="solid"/>
          <a:miter lim="800000"/>
        </a:ln>
        <a:effectLst/>
      </dsp:spPr>
      <dsp:style>
        <a:lnRef idx="1">
          <a:scrgbClr r="0" g="0" b="0"/>
        </a:lnRef>
        <a:fillRef idx="1">
          <a:scrgbClr r="0" g="0" b="0"/>
        </a:fillRef>
        <a:effectRef idx="2">
          <a:scrgbClr r="0" g="0" b="0"/>
        </a:effectRef>
        <a:fontRef idx="minor"/>
      </dsp:style>
      <dsp:txBody>
        <a:bodyPr spcFirstLastPara="0" vert="horz" wrap="square" lIns="125730" tIns="125730" rIns="125730" bIns="125730" numCol="1" spcCol="1270" anchor="ctr" anchorCtr="0">
          <a:noAutofit/>
        </a:bodyPr>
        <a:lstStyle/>
        <a:p>
          <a:pPr marL="0" lvl="0" indent="0" algn="ctr" defTabSz="1466850">
            <a:lnSpc>
              <a:spcPct val="90000"/>
            </a:lnSpc>
            <a:spcBef>
              <a:spcPct val="0"/>
            </a:spcBef>
            <a:spcAft>
              <a:spcPct val="35000"/>
            </a:spcAft>
            <a:buNone/>
          </a:pPr>
          <a:r>
            <a:rPr lang="en-US" sz="3300" kern="1200" dirty="0"/>
            <a:t>Examples include '</a:t>
          </a:r>
          <a:r>
            <a:rPr lang="en-US" sz="3300" kern="1200" dirty="0" err="1"/>
            <a:t>Ataque</a:t>
          </a:r>
          <a:r>
            <a:rPr lang="en-US" sz="3300" kern="1200" dirty="0"/>
            <a:t> de </a:t>
          </a:r>
          <a:r>
            <a:rPr lang="en-US" sz="3300" kern="1200" dirty="0" err="1"/>
            <a:t>Nervios</a:t>
          </a:r>
          <a:r>
            <a:rPr lang="en-US" sz="3300" kern="1200" dirty="0"/>
            <a:t>' in Latin America and '</a:t>
          </a:r>
          <a:r>
            <a:rPr lang="en-US" sz="3300" kern="1200" dirty="0" err="1"/>
            <a:t>Taijin</a:t>
          </a:r>
          <a:r>
            <a:rPr lang="en-US" sz="3300" kern="1200" dirty="0"/>
            <a:t> </a:t>
          </a:r>
          <a:r>
            <a:rPr lang="en-US" sz="3300" kern="1200" dirty="0" err="1"/>
            <a:t>Kyofusho</a:t>
          </a:r>
          <a:r>
            <a:rPr lang="en-US" sz="3300" kern="1200" dirty="0"/>
            <a:t>' in Japan.</a:t>
          </a:r>
        </a:p>
      </dsp:txBody>
      <dsp:txXfrm>
        <a:off x="5785252" y="1232997"/>
        <a:ext cx="4119205" cy="2557608"/>
      </dsp:txXfrm>
    </dsp:sp>
  </dsp:spTree>
</dsp:drawing>
</file>

<file path=ppt/diagrams/layout1.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5#1">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2EF3A7C-F03C-4E80-ACF5-3243B1E1E1D0}" type="datetimeFigureOut">
              <a:rPr lang="en-GB" smtClean="0"/>
              <a:t>29/09/2026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3675602-E2FC-4A29-9562-D642B7C7D49D}" type="slidenum">
              <a:rPr lang="en-GB" smtClean="0"/>
              <a:t>‹#›</a:t>
            </a:fld>
            <a:endParaRPr lang="en-GB"/>
          </a:p>
        </p:txBody>
      </p:sp>
    </p:spTree>
    <p:extLst>
      <p:ext uri="{BB962C8B-B14F-4D97-AF65-F5344CB8AC3E}">
        <p14:creationId xmlns:p14="http://schemas.microsoft.com/office/powerpoint/2010/main" val="351357010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Cultural models of mental health refer to the frameworks through which different societies understand, interpret, and respond to mental illness. These models are shaped by historical, social, religious, and philosophical contexts, influencing how mental health symptoms are perceived and treated. In Western societies, mental health is often approached through a biomedical lens, focusing on individual pathology and </a:t>
            </a:r>
            <a:r>
              <a:rPr lang="en-US" dirty="0" err="1"/>
              <a:t>standardised</a:t>
            </a:r>
            <a:r>
              <a:rPr lang="en-US" dirty="0"/>
              <a:t> diagnostic criteria such as the DSM and ICD. In contrast, non-Western cultures may interpret mental illness through spiritual, communal, or holistic paradigms. For instance, traditional Chinese medicine attributes mental health issues to imbalances in Yin and Yang, while Ayurveda links them to disruptions in doshas and karma. Understanding these diverse models is crucial for mental health professionals, especially in multicultural societies, as it enables culturally competent care and improves treatment outcomes. This lecture aims to provide a comprehensive overview of these cultural models, drawing on academic literature and global perspectives to highlight the importance of integrating cultural understanding into mental health practice.
</a:t>
            </a:r>
          </a:p>
        </p:txBody>
      </p:sp>
      <p:sp>
        <p:nvSpPr>
          <p:cNvPr id="4" name="Slide Number Placeholder 3"/>
          <p:cNvSpPr>
            <a:spLocks noGrp="1"/>
          </p:cNvSpPr>
          <p:nvPr>
            <p:ph type="sldNum" sz="quarter" idx="5"/>
          </p:nvPr>
        </p:nvSpPr>
        <p:spPr/>
        <p:txBody>
          <a:bodyPr/>
          <a:lstStyle/>
          <a:p>
            <a:fld id="{BB1A11ED-D191-499E-A9B2-24CA0DCAAB25}" type="slidenum">
              <a:t>2</a:t>
            </a:fld>
            <a:endParaRPr lang="en-US"/>
          </a:p>
        </p:txBody>
      </p:sp>
    </p:spTree>
    <p:extLst>
      <p:ext uri="{BB962C8B-B14F-4D97-AF65-F5344CB8AC3E}">
        <p14:creationId xmlns:p14="http://schemas.microsoft.com/office/powerpoint/2010/main" val="207942148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Help-seeking </a:t>
            </a:r>
            <a:r>
              <a:rPr lang="en-US" dirty="0" err="1"/>
              <a:t>behaviours</a:t>
            </a:r>
            <a:r>
              <a:rPr lang="en-US" dirty="0"/>
              <a:t> in mental health are significantly influenced by cultural norms, stigma, and beliefs. In many cultures, mental illness is </a:t>
            </a:r>
            <a:r>
              <a:rPr lang="en-US" dirty="0" err="1"/>
              <a:t>stigmatised</a:t>
            </a:r>
            <a:r>
              <a:rPr lang="en-US" dirty="0"/>
              <a:t>, leading individuals to avoid formal treatment or seek help through traditional or religious avenues. For instance, in Latin American communities, mental illness may be seen as shameful, discouraging open discussion and professional intervention. In Asian cultures, concepts like 'face' and familial </a:t>
            </a:r>
            <a:r>
              <a:rPr lang="en-US" dirty="0" err="1"/>
              <a:t>honour</a:t>
            </a:r>
            <a:r>
              <a:rPr lang="en-US" dirty="0"/>
              <a:t> can deter individuals from disclosing mental health issues. African and Middle Eastern societies may interpret mental illness through spiritual or supernatural lenses, </a:t>
            </a:r>
            <a:r>
              <a:rPr lang="en-US" dirty="0" err="1"/>
              <a:t>favouring</a:t>
            </a:r>
            <a:r>
              <a:rPr lang="en-US" dirty="0"/>
              <a:t> traditional healers over biomedical professionals. Acculturation and enculturation also play roles; individuals who retain their cultural identity may be less inclined to seek help from mainstream services. Studies show that digital engagement can moderate these effects, offering anonymous and culturally sensitive support. Understanding these dynamics is essential for designing interventions that reduce stigma and enhance access to care.
</a:t>
            </a:r>
          </a:p>
        </p:txBody>
      </p:sp>
      <p:sp>
        <p:nvSpPr>
          <p:cNvPr id="4" name="Slide Number Placeholder 3"/>
          <p:cNvSpPr>
            <a:spLocks noGrp="1"/>
          </p:cNvSpPr>
          <p:nvPr>
            <p:ph type="sldNum" sz="quarter" idx="5"/>
          </p:nvPr>
        </p:nvSpPr>
        <p:spPr/>
        <p:txBody>
          <a:bodyPr/>
          <a:lstStyle/>
          <a:p>
            <a:fld id="{BB1A11ED-D191-499E-A9B2-24CA0DCAAB25}" type="slidenum">
              <a:t>3</a:t>
            </a:fld>
            <a:endParaRPr lang="en-US"/>
          </a:p>
        </p:txBody>
      </p:sp>
    </p:spTree>
    <p:extLst>
      <p:ext uri="{BB962C8B-B14F-4D97-AF65-F5344CB8AC3E}">
        <p14:creationId xmlns:p14="http://schemas.microsoft.com/office/powerpoint/2010/main" val="239345476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t>
            </a:r>
          </a:p>
        </p:txBody>
      </p:sp>
      <p:sp>
        <p:nvSpPr>
          <p:cNvPr id="4" name="Slide Number Placeholder 3"/>
          <p:cNvSpPr>
            <a:spLocks noGrp="1"/>
          </p:cNvSpPr>
          <p:nvPr>
            <p:ph type="sldNum" sz="quarter" idx="5"/>
          </p:nvPr>
        </p:nvSpPr>
        <p:spPr/>
        <p:txBody>
          <a:bodyPr/>
          <a:lstStyle/>
          <a:p>
            <a:fld id="{BB1A11ED-D191-499E-A9B2-24CA0DCAAB25}" type="slidenum">
              <a:t>5</a:t>
            </a:fld>
            <a:endParaRPr lang="en-US"/>
          </a:p>
        </p:txBody>
      </p:sp>
    </p:spTree>
    <p:extLst>
      <p:ext uri="{BB962C8B-B14F-4D97-AF65-F5344CB8AC3E}">
        <p14:creationId xmlns:p14="http://schemas.microsoft.com/office/powerpoint/2010/main" val="127580079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Research on Burmese refugees resettled in the United States reveals high rates of psychological distress, including PTSD, anxiety, and depression. Cultural beliefs significantly shape their understanding of mental illness, often attributing symptoms to spiritual causes or personal failure. Mental health issues are frequently expressed through somatic complaints, such as headaches or fatigue, rather than emotional language. This </a:t>
            </a:r>
            <a:r>
              <a:rPr lang="en-US" dirty="0" err="1"/>
              <a:t>somatisation</a:t>
            </a:r>
            <a:r>
              <a:rPr lang="en-US" dirty="0"/>
              <a:t> leads individuals to seek help for physical symptoms while neglecting psychological needs. Stigma and self-stigma are prevalent, with many fearing social devaluation or shame. Help-seeking is further hindered by limited knowledge of mental health services and linguistic barriers. Older generations tend to hold more negative views, while younger individuals, especially those educated in the U.S., show greater openness. Community-level psychoeducation and culturally adapted interventions are recommended to address misconceptions and improve service </a:t>
            </a:r>
            <a:r>
              <a:rPr lang="en-US" dirty="0" err="1"/>
              <a:t>utilisation</a:t>
            </a:r>
            <a:r>
              <a:rPr lang="en-US" dirty="0"/>
              <a:t>.
</a:t>
            </a:r>
          </a:p>
        </p:txBody>
      </p:sp>
      <p:sp>
        <p:nvSpPr>
          <p:cNvPr id="4" name="Slide Number Placeholder 3"/>
          <p:cNvSpPr>
            <a:spLocks noGrp="1"/>
          </p:cNvSpPr>
          <p:nvPr>
            <p:ph type="sldNum" sz="quarter" idx="5"/>
          </p:nvPr>
        </p:nvSpPr>
        <p:spPr/>
        <p:txBody>
          <a:bodyPr/>
          <a:lstStyle/>
          <a:p>
            <a:fld id="{BB1A11ED-D191-499E-A9B2-24CA0DCAAB25}" type="slidenum">
              <a:t>6</a:t>
            </a:fld>
            <a:endParaRPr lang="en-US"/>
          </a:p>
        </p:txBody>
      </p:sp>
    </p:spTree>
    <p:extLst>
      <p:ext uri="{BB962C8B-B14F-4D97-AF65-F5344CB8AC3E}">
        <p14:creationId xmlns:p14="http://schemas.microsoft.com/office/powerpoint/2010/main" val="296180396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Muslim populations often interpret mental illness through religious and cultural frameworks, viewing it as a spiritual test or imbalance. This perspective influences help-seeking </a:t>
            </a:r>
            <a:r>
              <a:rPr lang="en-US" dirty="0" err="1"/>
              <a:t>behaviours</a:t>
            </a:r>
            <a:r>
              <a:rPr lang="en-US" dirty="0"/>
              <a:t>, with many preferring religious coping mechanisms such as prayer, Quranic recitation, and consultation with spiritual leaders. Stigma is a significant barrier, compounded by concerns about family </a:t>
            </a:r>
            <a:r>
              <a:rPr lang="en-US" dirty="0" err="1"/>
              <a:t>honour</a:t>
            </a:r>
            <a:r>
              <a:rPr lang="en-US" dirty="0"/>
              <a:t> and societal judgement. Mental health services are </a:t>
            </a:r>
            <a:r>
              <a:rPr lang="en-US" dirty="0" err="1"/>
              <a:t>underutilised</a:t>
            </a:r>
            <a:r>
              <a:rPr lang="en-US" dirty="0"/>
              <a:t> due to mistrust, lack of culturally sensitive care, and limited awareness. Studies highlight the need for contextually sensitive approaches that integrate Islamic teachings and cultural values. The Theory of Planned </a:t>
            </a:r>
            <a:r>
              <a:rPr lang="en-US" dirty="0" err="1"/>
              <a:t>Behaviour</a:t>
            </a:r>
            <a:r>
              <a:rPr lang="en-US" dirty="0"/>
              <a:t> and the Social Ecological Model have been proposed to understand and address these barriers. Effective interventions should involve community engagement, collaboration with religious leaders, and culturally adapted therapeutic models. Training clinicians in Islamic psychology and cultural competence is essential for improving access and outcomes.
</a:t>
            </a:r>
          </a:p>
        </p:txBody>
      </p:sp>
      <p:sp>
        <p:nvSpPr>
          <p:cNvPr id="4" name="Slide Number Placeholder 3"/>
          <p:cNvSpPr>
            <a:spLocks noGrp="1"/>
          </p:cNvSpPr>
          <p:nvPr>
            <p:ph type="sldNum" sz="quarter" idx="5"/>
          </p:nvPr>
        </p:nvSpPr>
        <p:spPr/>
        <p:txBody>
          <a:bodyPr/>
          <a:lstStyle/>
          <a:p>
            <a:fld id="{BB1A11ED-D191-499E-A9B2-24CA0DCAAB25}" type="slidenum">
              <a:t>7</a:t>
            </a:fld>
            <a:endParaRPr lang="en-US"/>
          </a:p>
        </p:txBody>
      </p:sp>
    </p:spTree>
    <p:extLst>
      <p:ext uri="{BB962C8B-B14F-4D97-AF65-F5344CB8AC3E}">
        <p14:creationId xmlns:p14="http://schemas.microsoft.com/office/powerpoint/2010/main" val="365037583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Mental illness manifests across all cultures, yet the symptoms, severity, and help-seeking </a:t>
            </a:r>
            <a:r>
              <a:rPr lang="en-US" dirty="0" err="1"/>
              <a:t>behaviours</a:t>
            </a:r>
            <a:r>
              <a:rPr lang="en-US" dirty="0"/>
              <a:t> vary significantly depending on cultural context. According to Bhugra et al. (2021), cultural determinants play a pivotal role in shaping the causation, vulnerability, and expression of mental health conditions. Cultural psychiatry, encompassing ethno-psychiatry, migrant psychiatry, and transcultural psychiatry, highlights how individuals interpret and respond to distress based on their cultural capital. This capital includes learned </a:t>
            </a:r>
            <a:r>
              <a:rPr lang="en-US" dirty="0" err="1"/>
              <a:t>behaviours</a:t>
            </a:r>
            <a:r>
              <a:rPr lang="en-US" dirty="0"/>
              <a:t>, values, and beliefs that influence how people dress, speak, think, and seek help. Often, individuals first turn to personal, folk, or social sectors before engaging with professional healthcare systems. The authors argue that geopolitical and societal changes, such as migration and intergenerational tensions, further complicate mental health outcomes. They </a:t>
            </a:r>
            <a:r>
              <a:rPr lang="en-US" dirty="0" err="1"/>
              <a:t>emphasise</a:t>
            </a:r>
            <a:r>
              <a:rPr lang="en-US" dirty="0"/>
              <a:t> that a one-size-fits-all approach to mental health care is inadequate, advocating for tailored interventions that respect cultural diversity and individual experiences.
</a:t>
            </a:r>
          </a:p>
        </p:txBody>
      </p:sp>
      <p:sp>
        <p:nvSpPr>
          <p:cNvPr id="4" name="Slide Number Placeholder 3"/>
          <p:cNvSpPr>
            <a:spLocks noGrp="1"/>
          </p:cNvSpPr>
          <p:nvPr>
            <p:ph type="sldNum" sz="quarter" idx="5"/>
          </p:nvPr>
        </p:nvSpPr>
        <p:spPr/>
        <p:txBody>
          <a:bodyPr/>
          <a:lstStyle/>
          <a:p>
            <a:fld id="{38EFF46E-6B43-41F9-9272-B566D03A251C}" type="slidenum">
              <a:rPr lang="en-US" smtClean="0"/>
              <a:t>8</a:t>
            </a:fld>
            <a:endParaRPr lang="en-US"/>
          </a:p>
        </p:txBody>
      </p:sp>
    </p:spTree>
    <p:extLst>
      <p:ext uri="{BB962C8B-B14F-4D97-AF65-F5344CB8AC3E}">
        <p14:creationId xmlns:p14="http://schemas.microsoft.com/office/powerpoint/2010/main" val="191391823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Military personnel face unique mental health challenges due to the nature of their service, including exposure to combat, trauma, and high-stress environments. Since 2001, over 52,000 troops have been physically wounded, and many more suffer from psychological consequences such as posttraumatic stress disorder (PTSD), depression, and substance use disorders. The prevalence of mental health diagnoses among service members is alarmingly high, with 8.4% formally diagnosed in 2019. Suicide rates have reached epidemic levels, with one active-duty member dying by suicide approximately every 30.5 hours. These issues are compounded by the 'healthy soldier effect', which assumes lower mental health issues due to pre-enlistment screening, yet many cases go undiagnosed due to stigma and underreporting. The invisibility of psychological wounds makes them harder to </a:t>
            </a:r>
            <a:r>
              <a:rPr lang="en-US" dirty="0" err="1"/>
              <a:t>recognise</a:t>
            </a:r>
            <a:r>
              <a:rPr lang="en-US" dirty="0"/>
              <a:t> and validate, further discouraging help-seeking </a:t>
            </a:r>
            <a:r>
              <a:rPr lang="en-US" dirty="0" err="1"/>
              <a:t>behaviours</a:t>
            </a:r>
            <a:r>
              <a:rPr lang="en-US" dirty="0"/>
              <a:t>.
</a:t>
            </a:r>
          </a:p>
        </p:txBody>
      </p:sp>
      <p:sp>
        <p:nvSpPr>
          <p:cNvPr id="4" name="Slide Number Placeholder 3"/>
          <p:cNvSpPr>
            <a:spLocks noGrp="1"/>
          </p:cNvSpPr>
          <p:nvPr>
            <p:ph type="sldNum" sz="quarter" idx="5"/>
          </p:nvPr>
        </p:nvSpPr>
        <p:spPr/>
        <p:txBody>
          <a:bodyPr/>
          <a:lstStyle/>
          <a:p>
            <a:fld id="{BFDD6F49-EBB7-4CCF-97A8-E526BB28BB69}" type="slidenum">
              <a:rPr lang="en-US" smtClean="0"/>
              <a:t>9</a:t>
            </a:fld>
            <a:endParaRPr lang="en-US" dirty="0"/>
          </a:p>
        </p:txBody>
      </p:sp>
    </p:spTree>
    <p:extLst>
      <p:ext uri="{BB962C8B-B14F-4D97-AF65-F5344CB8AC3E}">
        <p14:creationId xmlns:p14="http://schemas.microsoft.com/office/powerpoint/2010/main" val="203657074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studies underscore the complex role of military culture in shaping mental health attitudes and </a:t>
            </a:r>
            <a:r>
              <a:rPr lang="en-US" dirty="0" err="1"/>
              <a:t>behaviours</a:t>
            </a:r>
            <a:r>
              <a:rPr lang="en-US" dirty="0"/>
              <a:t>. While high identification with military values can foster resilience and support, it may also lead to coercive treatment attitudes and discourage voluntary help-seeking. Moderate identification appears to be a risk factor for self-stigma and suicidal ideation, possibly due to feelings of </a:t>
            </a:r>
            <a:r>
              <a:rPr lang="en-US" dirty="0" err="1"/>
              <a:t>marginalisation</a:t>
            </a:r>
            <a:r>
              <a:rPr lang="en-US" dirty="0"/>
              <a:t>. These findings suggest that military culture can both protect and endanger mental health, depending on the level of endorsement and individual experiences. Addressing stigma and promoting culturally sensitive mental health services are critical for improving outcomes among service members.
</a:t>
            </a:r>
          </a:p>
        </p:txBody>
      </p:sp>
      <p:sp>
        <p:nvSpPr>
          <p:cNvPr id="4" name="Slide Number Placeholder 3"/>
          <p:cNvSpPr>
            <a:spLocks noGrp="1"/>
          </p:cNvSpPr>
          <p:nvPr>
            <p:ph type="sldNum" sz="quarter" idx="5"/>
          </p:nvPr>
        </p:nvSpPr>
        <p:spPr/>
        <p:txBody>
          <a:bodyPr/>
          <a:lstStyle/>
          <a:p>
            <a:fld id="{BFDD6F49-EBB7-4CCF-97A8-E526BB28BB69}" type="slidenum">
              <a:rPr lang="en-US" smtClean="0"/>
              <a:t>10</a:t>
            </a:fld>
            <a:endParaRPr lang="en-US" dirty="0"/>
          </a:p>
        </p:txBody>
      </p:sp>
    </p:spTree>
    <p:extLst>
      <p:ext uri="{BB962C8B-B14F-4D97-AF65-F5344CB8AC3E}">
        <p14:creationId xmlns:p14="http://schemas.microsoft.com/office/powerpoint/2010/main" val="25903422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To provide culturally competent mental health care, clinicians must integrate diverse cultural models and explanatory frameworks into their practice. This involves </a:t>
            </a:r>
            <a:r>
              <a:rPr lang="en-US" dirty="0" err="1"/>
              <a:t>recognising</a:t>
            </a:r>
            <a:r>
              <a:rPr lang="en-US" dirty="0"/>
              <a:t> patients' beliefs about illness, understanding cultural expressions of distress, and adapting interventions accordingly. Strategies include using explanatory model interviews, collaborating with traditional and religious healers, and employing culturally adapted therapies. Training in cultural psychiatry and cross-cultural communication is essential. Clinicians should also address systemic barriers such as stigma, language, and access to services. Community engagement and psychoeducation can help reduce stigma and promote help-seeking. Digital tools offer opportunities for anonymous and culturally sensitive support. Ultimately, culturally competent care enhances therapeutic alliances, improves treatment adherence, and leads to better mental health outcomes across diverse populations.
</a:t>
            </a:r>
          </a:p>
        </p:txBody>
      </p:sp>
      <p:sp>
        <p:nvSpPr>
          <p:cNvPr id="4" name="Slide Number Placeholder 3"/>
          <p:cNvSpPr>
            <a:spLocks noGrp="1"/>
          </p:cNvSpPr>
          <p:nvPr>
            <p:ph type="sldNum" sz="quarter" idx="5"/>
          </p:nvPr>
        </p:nvSpPr>
        <p:spPr/>
        <p:txBody>
          <a:bodyPr/>
          <a:lstStyle/>
          <a:p>
            <a:fld id="{BB1A11ED-D191-499E-A9B2-24CA0DCAAB25}" type="slidenum">
              <a:t>11</a:t>
            </a:fld>
            <a:endParaRPr lang="en-US"/>
          </a:p>
        </p:txBody>
      </p:sp>
    </p:spTree>
    <p:extLst>
      <p:ext uri="{BB962C8B-B14F-4D97-AF65-F5344CB8AC3E}">
        <p14:creationId xmlns:p14="http://schemas.microsoft.com/office/powerpoint/2010/main" val="290659264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Cultural models of mental health profoundly influence how individuals and communities perceive, experience, and respond to mental illness. Western biomedical approaches, while effective, may not fully capture the complexities of culturally diverse expressions and understandings of mental distress. Non-Western models offer alternative frameworks that emphasise spirituality, community, and holistic well-being. Explanatory models provide insight into patients' beliefs and expectations, guiding culturally sensitive care. Help-seeking behaviours are shaped by stigma, cultural norms, and access to services, necessitating tailored interventions. Case studies of Burmese refugees and Muslim populations illustrate the challenges and opportunities in integrating cultural models into practice. Mental health professionals must embrace cultural competence, engage with communities, and adapt their approaches to meet the needs of diverse populations. By doing so, they can enhance inclusivity, reduce disparities, and improve mental health outcomes globally.</a:t>
            </a:r>
          </a:p>
        </p:txBody>
      </p:sp>
      <p:sp>
        <p:nvSpPr>
          <p:cNvPr id="4" name="Slide Number Placeholder 3"/>
          <p:cNvSpPr>
            <a:spLocks noGrp="1"/>
          </p:cNvSpPr>
          <p:nvPr>
            <p:ph type="sldNum" sz="quarter" idx="5"/>
          </p:nvPr>
        </p:nvSpPr>
        <p:spPr/>
        <p:txBody>
          <a:bodyPr/>
          <a:lstStyle/>
          <a:p>
            <a:fld id="{BB1A11ED-D191-499E-A9B2-24CA0DCAAB25}" type="slidenum">
              <a:t>12</a:t>
            </a:fld>
            <a:endParaRPr lang="en-US"/>
          </a:p>
        </p:txBody>
      </p:sp>
    </p:spTree>
    <p:extLst>
      <p:ext uri="{BB962C8B-B14F-4D97-AF65-F5344CB8AC3E}">
        <p14:creationId xmlns:p14="http://schemas.microsoft.com/office/powerpoint/2010/main" val="55292797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55672342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pic>
        <p:nvPicPr>
          <p:cNvPr id="5" name="Picture 4" descr="A blue and white background&#10;&#10;Description automatically generated">
            <a:extLst>
              <a:ext uri="{FF2B5EF4-FFF2-40B4-BE49-F238E27FC236}">
                <a16:creationId xmlns:a16="http://schemas.microsoft.com/office/drawing/2014/main" id="{63B6A318-EF11-49E8-E8AE-15107F6C178B}"/>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69840867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blue and white screen&#10;&#10;Description automatically generated">
            <a:extLst>
              <a:ext uri="{FF2B5EF4-FFF2-40B4-BE49-F238E27FC236}">
                <a16:creationId xmlns:a16="http://schemas.microsoft.com/office/drawing/2014/main" id="{361A0246-C9A2-6F9B-996B-EEEFCFE6CAC5}"/>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59714850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pic>
        <p:nvPicPr>
          <p:cNvPr id="5" name="Picture 4" descr="A blue and white screen&#10;&#10;Description automatically generated">
            <a:extLst>
              <a:ext uri="{FF2B5EF4-FFF2-40B4-BE49-F238E27FC236}">
                <a16:creationId xmlns:a16="http://schemas.microsoft.com/office/drawing/2014/main" id="{361A0246-C9A2-6F9B-996B-EEEFCFE6CAC5}"/>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pic>
        <p:nvPicPr>
          <p:cNvPr id="6" name="Picture 5" descr="A screenshot of a computer&#10;&#10;Description automatically generated">
            <a:extLst>
              <a:ext uri="{FF2B5EF4-FFF2-40B4-BE49-F238E27FC236}">
                <a16:creationId xmlns:a16="http://schemas.microsoft.com/office/drawing/2014/main" id="{0CB99F05-75D2-06B1-964A-A54B3F613142}"/>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57974322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userDrawn="1">
  <p:cSld name="2_Title Slide">
    <p:spTree>
      <p:nvGrpSpPr>
        <p:cNvPr id="1" name=""/>
        <p:cNvGrpSpPr/>
        <p:nvPr/>
      </p:nvGrpSpPr>
      <p:grpSpPr>
        <a:xfrm>
          <a:off x="0" y="0"/>
          <a:ext cx="0" cy="0"/>
          <a:chOff x="0" y="0"/>
          <a:chExt cx="0" cy="0"/>
        </a:xfrm>
      </p:grpSpPr>
      <p:pic>
        <p:nvPicPr>
          <p:cNvPr id="3" name="Picture 2" descr="A blue background with yellow text&#10;&#10;Description automatically generated">
            <a:extLst>
              <a:ext uri="{FF2B5EF4-FFF2-40B4-BE49-F238E27FC236}">
                <a16:creationId xmlns:a16="http://schemas.microsoft.com/office/drawing/2014/main" id="{AA46EE6A-794A-EBEE-BBD4-A789F25C354D}"/>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63879653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64041091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1_Title Slide">
    <p:spTree>
      <p:nvGrpSpPr>
        <p:cNvPr id="1" name=""/>
        <p:cNvGrpSpPr/>
        <p:nvPr/>
      </p:nvGrpSpPr>
      <p:grpSpPr>
        <a:xfrm>
          <a:off x="0" y="0"/>
          <a:ext cx="0" cy="0"/>
          <a:chOff x="0" y="0"/>
          <a:chExt cx="0" cy="0"/>
        </a:xfrm>
      </p:grpSpPr>
      <p:pic>
        <p:nvPicPr>
          <p:cNvPr id="2" name="Picture 1" descr="A blue background with a logo&#10;&#10;Description automatically generated">
            <a:extLst>
              <a:ext uri="{FF2B5EF4-FFF2-40B4-BE49-F238E27FC236}">
                <a16:creationId xmlns:a16="http://schemas.microsoft.com/office/drawing/2014/main" id="{428A2852-A043-B582-AD32-FD952299B74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401257581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p:cSld name="Section Header 2">
    <p:bg>
      <p:bgRef idx="1001">
        <a:schemeClr val="bg1"/>
      </p:bgRef>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5B2555FD-4C27-26F9-D396-F44BD2552350}"/>
              </a:ext>
              <a:ext uri="{C183D7F6-B498-43B3-948B-1728B52AA6E4}">
                <adec:decorative xmlns:adec="http://schemas.microsoft.com/office/drawing/2017/decorative" val="1"/>
              </a:ext>
            </a:extLst>
          </p:cNvPr>
          <p:cNvSpPr/>
          <p:nvPr/>
        </p:nvSpPr>
        <p:spPr>
          <a:xfrm flipH="1">
            <a:off x="0" y="0"/>
            <a:ext cx="12188952" cy="6858000"/>
          </a:xfrm>
          <a:prstGeom prst="rect">
            <a:avLst/>
          </a:prstGeom>
          <a:solidFill>
            <a:srgbClr val="FFFFFF"/>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14" name="Rectangle 13">
            <a:extLst>
              <a:ext uri="{FF2B5EF4-FFF2-40B4-BE49-F238E27FC236}">
                <a16:creationId xmlns:a16="http://schemas.microsoft.com/office/drawing/2014/main" id="{114D9F56-D5FE-5416-E898-561CCD18E63E}"/>
              </a:ext>
              <a:ext uri="{C183D7F6-B498-43B3-948B-1728B52AA6E4}">
                <adec:decorative xmlns:adec="http://schemas.microsoft.com/office/drawing/2017/decorative" val="1"/>
              </a:ext>
            </a:extLst>
          </p:cNvPr>
          <p:cNvSpPr/>
          <p:nvPr/>
        </p:nvSpPr>
        <p:spPr>
          <a:xfrm>
            <a:off x="-7226" y="2522"/>
            <a:ext cx="12210294" cy="6855478"/>
          </a:xfrm>
          <a:prstGeom prst="rect">
            <a:avLst/>
          </a:prstGeom>
          <a:gradFill>
            <a:gsLst>
              <a:gs pos="0">
                <a:srgbClr val="FF411C">
                  <a:alpha val="66000"/>
                </a:srgbClr>
              </a:gs>
              <a:gs pos="99000">
                <a:srgbClr val="962077"/>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15" name="Rectangle 14">
            <a:extLst>
              <a:ext uri="{FF2B5EF4-FFF2-40B4-BE49-F238E27FC236}">
                <a16:creationId xmlns:a16="http://schemas.microsoft.com/office/drawing/2014/main" id="{DCE312D2-549E-F681-7F68-B8AAD2F7696A}"/>
              </a:ext>
              <a:ext uri="{C183D7F6-B498-43B3-948B-1728B52AA6E4}">
                <adec:decorative xmlns:adec="http://schemas.microsoft.com/office/drawing/2017/decorative" val="1"/>
              </a:ext>
            </a:extLst>
          </p:cNvPr>
          <p:cNvSpPr/>
          <p:nvPr/>
        </p:nvSpPr>
        <p:spPr>
          <a:xfrm rot="10800000" flipH="1">
            <a:off x="383414" y="0"/>
            <a:ext cx="11826874" cy="6858000"/>
          </a:xfrm>
          <a:prstGeom prst="rect">
            <a:avLst/>
          </a:prstGeom>
          <a:gradFill>
            <a:gsLst>
              <a:gs pos="0">
                <a:srgbClr val="FA0036">
                  <a:alpha val="4000"/>
                </a:srgbClr>
              </a:gs>
              <a:gs pos="99000">
                <a:srgbClr val="92248E">
                  <a:alpha val="97647"/>
                </a:srgb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16" name="Rectangle 15">
            <a:extLst>
              <a:ext uri="{FF2B5EF4-FFF2-40B4-BE49-F238E27FC236}">
                <a16:creationId xmlns:a16="http://schemas.microsoft.com/office/drawing/2014/main" id="{5CC4FFFC-E214-3024-4ED7-32DAAA7A66E0}"/>
              </a:ext>
              <a:ext uri="{C183D7F6-B498-43B3-948B-1728B52AA6E4}">
                <adec:decorative xmlns:adec="http://schemas.microsoft.com/office/drawing/2017/decorative" val="1"/>
              </a:ext>
            </a:extLst>
          </p:cNvPr>
          <p:cNvSpPr/>
          <p:nvPr/>
        </p:nvSpPr>
        <p:spPr>
          <a:xfrm rot="5400000" flipH="1">
            <a:off x="4945773" y="-4953002"/>
            <a:ext cx="2286000" cy="12192001"/>
          </a:xfrm>
          <a:prstGeom prst="rect">
            <a:avLst/>
          </a:prstGeom>
          <a:gradFill>
            <a:gsLst>
              <a:gs pos="20000">
                <a:srgbClr val="D861D4">
                  <a:alpha val="0"/>
                </a:srgbClr>
              </a:gs>
              <a:gs pos="100000">
                <a:srgbClr val="FF7037">
                  <a:alpha val="66000"/>
                </a:srgb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17" name="Rectangle 16">
            <a:extLst>
              <a:ext uri="{FF2B5EF4-FFF2-40B4-BE49-F238E27FC236}">
                <a16:creationId xmlns:a16="http://schemas.microsoft.com/office/drawing/2014/main" id="{963C23C4-6670-C4D3-CA25-EAF7EB91AC78}"/>
              </a:ext>
              <a:ext uri="{C183D7F6-B498-43B3-948B-1728B52AA6E4}">
                <adec:decorative xmlns:adec="http://schemas.microsoft.com/office/drawing/2017/decorative" val="1"/>
              </a:ext>
            </a:extLst>
          </p:cNvPr>
          <p:cNvSpPr/>
          <p:nvPr/>
        </p:nvSpPr>
        <p:spPr>
          <a:xfrm rot="10800000">
            <a:off x="3048" y="-5047"/>
            <a:ext cx="12188952" cy="6420678"/>
          </a:xfrm>
          <a:prstGeom prst="rect">
            <a:avLst/>
          </a:prstGeom>
          <a:gradFill>
            <a:gsLst>
              <a:gs pos="0">
                <a:srgbClr val="FA0036">
                  <a:alpha val="22000"/>
                </a:srgbClr>
              </a:gs>
              <a:gs pos="52000">
                <a:srgbClr val="FF907A">
                  <a:alpha val="0"/>
                </a:srgb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18" name="Oval 17">
            <a:extLst>
              <a:ext uri="{FF2B5EF4-FFF2-40B4-BE49-F238E27FC236}">
                <a16:creationId xmlns:a16="http://schemas.microsoft.com/office/drawing/2014/main" id="{FAF9AED1-BD83-3598-C1F0-DC7ED0150981}"/>
              </a:ext>
              <a:ext uri="{C183D7F6-B498-43B3-948B-1728B52AA6E4}">
                <adec:decorative xmlns:adec="http://schemas.microsoft.com/office/drawing/2017/decorative" val="1"/>
              </a:ext>
            </a:extLst>
          </p:cNvPr>
          <p:cNvSpPr/>
          <p:nvPr/>
        </p:nvSpPr>
        <p:spPr>
          <a:xfrm rot="20481594" flipH="1">
            <a:off x="6172247" y="626278"/>
            <a:ext cx="5005754" cy="5005754"/>
          </a:xfrm>
          <a:prstGeom prst="ellipse">
            <a:avLst/>
          </a:prstGeom>
          <a:gradFill>
            <a:gsLst>
              <a:gs pos="31000">
                <a:srgbClr val="FF907A">
                  <a:alpha val="0"/>
                </a:srgbClr>
              </a:gs>
              <a:gs pos="85000">
                <a:srgbClr val="FFBCAF">
                  <a:alpha val="10000"/>
                </a:srgb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892EA34-13CC-54C1-DE3D-4F1D5D55C9A7}"/>
              </a:ext>
            </a:extLst>
          </p:cNvPr>
          <p:cNvSpPr>
            <a:spLocks noGrp="1"/>
          </p:cNvSpPr>
          <p:nvPr>
            <p:ph type="title"/>
          </p:nvPr>
        </p:nvSpPr>
        <p:spPr>
          <a:xfrm>
            <a:off x="731520" y="2596896"/>
            <a:ext cx="8933688" cy="3566160"/>
          </a:xfrm>
        </p:spPr>
        <p:txBody>
          <a:bodyPr anchor="b">
            <a:normAutofit/>
          </a:bodyPr>
          <a:lstStyle>
            <a:lvl1pPr>
              <a:lnSpc>
                <a:spcPct val="110000"/>
              </a:lnSpc>
              <a:defRPr sz="6000" cap="all" spc="700" baseline="0">
                <a:solidFill>
                  <a:schemeClr val="tx1"/>
                </a:solidFill>
              </a:defRPr>
            </a:lvl1pPr>
          </a:lstStyle>
          <a:p>
            <a:r>
              <a:rPr lang="en-US"/>
              <a:t>Click to edit Master title style</a:t>
            </a:r>
            <a:endParaRPr lang="en-US" dirty="0"/>
          </a:p>
        </p:txBody>
      </p:sp>
      <p:sp>
        <p:nvSpPr>
          <p:cNvPr id="5" name="Footer Placeholder 4">
            <a:extLst>
              <a:ext uri="{FF2B5EF4-FFF2-40B4-BE49-F238E27FC236}">
                <a16:creationId xmlns:a16="http://schemas.microsoft.com/office/drawing/2014/main" id="{9F1849E7-8E94-3B02-239C-AAB481596BFD}"/>
              </a:ext>
            </a:extLst>
          </p:cNvPr>
          <p:cNvSpPr>
            <a:spLocks noGrp="1"/>
          </p:cNvSpPr>
          <p:nvPr>
            <p:ph type="ftr" sz="quarter" idx="11"/>
          </p:nvPr>
        </p:nvSpPr>
        <p:spPr/>
        <p:txBody>
          <a:bodyPr/>
          <a:lstStyle>
            <a:lvl1pPr>
              <a:defRPr>
                <a:solidFill>
                  <a:schemeClr val="tx1"/>
                </a:solidFill>
              </a:defRPr>
            </a:lvl1pPr>
          </a:lstStyle>
          <a:p>
            <a:r>
              <a:rPr lang="en-US"/>
              <a:t>Sample Footer Text</a:t>
            </a:r>
            <a:endParaRPr lang="en-US" dirty="0"/>
          </a:p>
        </p:txBody>
      </p:sp>
      <p:sp>
        <p:nvSpPr>
          <p:cNvPr id="4" name="Date Placeholder 3">
            <a:extLst>
              <a:ext uri="{FF2B5EF4-FFF2-40B4-BE49-F238E27FC236}">
                <a16:creationId xmlns:a16="http://schemas.microsoft.com/office/drawing/2014/main" id="{8F845713-EE4C-7615-B812-531C14CF0CA2}"/>
              </a:ext>
            </a:extLst>
          </p:cNvPr>
          <p:cNvSpPr>
            <a:spLocks noGrp="1"/>
          </p:cNvSpPr>
          <p:nvPr>
            <p:ph type="dt" sz="half" idx="10"/>
          </p:nvPr>
        </p:nvSpPr>
        <p:spPr/>
        <p:txBody>
          <a:bodyPr/>
          <a:lstStyle>
            <a:lvl1pPr>
              <a:defRPr>
                <a:solidFill>
                  <a:schemeClr val="tx1"/>
                </a:solidFill>
              </a:defRPr>
            </a:lvl1pPr>
          </a:lstStyle>
          <a:p>
            <a:fld id="{A5F6D2C8-34B4-4D49-8BA1-BACB1E5E91D7}" type="datetime2">
              <a:rPr lang="en-US" smtClean="0"/>
              <a:t>Tuesday, September 29, 2026</a:t>
            </a:fld>
            <a:endParaRPr lang="en-US"/>
          </a:p>
        </p:txBody>
      </p:sp>
      <p:sp>
        <p:nvSpPr>
          <p:cNvPr id="6" name="Slide Number Placeholder 5">
            <a:extLst>
              <a:ext uri="{FF2B5EF4-FFF2-40B4-BE49-F238E27FC236}">
                <a16:creationId xmlns:a16="http://schemas.microsoft.com/office/drawing/2014/main" id="{70644BD7-C050-D052-8408-65ADAAF674FF}"/>
              </a:ext>
            </a:extLst>
          </p:cNvPr>
          <p:cNvSpPr>
            <a:spLocks noGrp="1"/>
          </p:cNvSpPr>
          <p:nvPr>
            <p:ph type="sldNum" sz="quarter" idx="12"/>
          </p:nvPr>
        </p:nvSpPr>
        <p:spPr/>
        <p:txBody>
          <a:bodyPr/>
          <a:lstStyle>
            <a:lvl1pPr>
              <a:defRPr>
                <a:solidFill>
                  <a:schemeClr val="tx1"/>
                </a:solidFill>
              </a:defRPr>
            </a:lvl1pPr>
          </a:lstStyle>
          <a:p>
            <a:fld id="{84145AC3-CC88-4C8A-A6CE-8D44921B6A23}" type="slidenum">
              <a:rPr lang="en-US" smtClean="0"/>
              <a:pPr/>
              <a:t>‹#›</a:t>
            </a:fld>
            <a:endParaRPr lang="en-US"/>
          </a:p>
        </p:txBody>
      </p:sp>
    </p:spTree>
    <p:extLst>
      <p:ext uri="{BB962C8B-B14F-4D97-AF65-F5344CB8AC3E}">
        <p14:creationId xmlns:p14="http://schemas.microsoft.com/office/powerpoint/2010/main" val="1461865519"/>
      </p:ext>
    </p:extLst>
  </p:cSld>
  <p:clrMapOvr>
    <a:overrideClrMapping bg1="dk1" tx1="lt1" bg2="dk2" tx2="lt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p:cSld name="Content with Picture 3">
    <p:spTree>
      <p:nvGrpSpPr>
        <p:cNvPr id="1" name=""/>
        <p:cNvGrpSpPr/>
        <p:nvPr/>
      </p:nvGrpSpPr>
      <p:grpSpPr>
        <a:xfrm>
          <a:off x="0" y="0"/>
          <a:ext cx="0" cy="0"/>
          <a:chOff x="0" y="0"/>
          <a:chExt cx="0" cy="0"/>
        </a:xfrm>
      </p:grpSpPr>
      <p:sp>
        <p:nvSpPr>
          <p:cNvPr id="19" name="Rectangle 18">
            <a:extLst>
              <a:ext uri="{FF2B5EF4-FFF2-40B4-BE49-F238E27FC236}">
                <a16:creationId xmlns:a16="http://schemas.microsoft.com/office/drawing/2014/main" id="{FCDB1A6A-A82E-C28C-BC71-E59067A1D47F}"/>
              </a:ext>
              <a:ext uri="{C183D7F6-B498-43B3-948B-1728B52AA6E4}">
                <adec:decorative xmlns:adec="http://schemas.microsoft.com/office/drawing/2017/decorative" val="1"/>
              </a:ext>
            </a:extLst>
          </p:cNvPr>
          <p:cNvSpPr/>
          <p:nvPr/>
        </p:nvSpPr>
        <p:spPr>
          <a:xfrm flipH="1">
            <a:off x="0" y="6406116"/>
            <a:ext cx="12191998" cy="461774"/>
          </a:xfrm>
          <a:prstGeom prst="rect">
            <a:avLst/>
          </a:prstGeom>
          <a:gradFill>
            <a:gsLst>
              <a:gs pos="0">
                <a:srgbClr val="DA002F"/>
              </a:gs>
              <a:gs pos="100000">
                <a:srgbClr val="D861D4">
                  <a:alpha val="58824"/>
                </a:srgbClr>
              </a:gs>
            </a:gsLst>
            <a:lin ang="15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E2B683A0-4783-F398-8347-7EAF3DEE633C}"/>
              </a:ext>
              <a:ext uri="{C183D7F6-B498-43B3-948B-1728B52AA6E4}">
                <adec:decorative xmlns:adec="http://schemas.microsoft.com/office/drawing/2017/decorative" val="1"/>
              </a:ext>
            </a:extLst>
          </p:cNvPr>
          <p:cNvSpPr/>
          <p:nvPr/>
        </p:nvSpPr>
        <p:spPr>
          <a:xfrm flipH="1">
            <a:off x="8491125" y="6406116"/>
            <a:ext cx="3700874" cy="461774"/>
          </a:xfrm>
          <a:prstGeom prst="rect">
            <a:avLst/>
          </a:prstGeom>
          <a:gradFill>
            <a:gsLst>
              <a:gs pos="19000">
                <a:srgbClr val="FF411C">
                  <a:alpha val="60784"/>
                </a:srgbClr>
              </a:gs>
              <a:gs pos="99000">
                <a:srgbClr val="FF907A">
                  <a:alpha val="86667"/>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31520" y="312572"/>
            <a:ext cx="6858000" cy="923544"/>
          </a:xfrm>
        </p:spPr>
        <p:txBody>
          <a:bodyPr anchor="b"/>
          <a:lstStyle/>
          <a:p>
            <a:r>
              <a:rPr lang="en-US"/>
              <a:t>Click to edit Master title style</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lvl1pPr>
              <a:defRPr>
                <a:solidFill>
                  <a:schemeClr val="tx1"/>
                </a:solidFill>
                <a:effectLst/>
              </a:defRPr>
            </a:lvl1pPr>
          </a:lstStyle>
          <a:p>
            <a:r>
              <a:rPr lang="en-US"/>
              <a:t>Sample Footer Text</a:t>
            </a:r>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731520" y="1380744"/>
            <a:ext cx="6858000" cy="460857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1" name="Picture Placeholder 10">
            <a:extLst>
              <a:ext uri="{FF2B5EF4-FFF2-40B4-BE49-F238E27FC236}">
                <a16:creationId xmlns:a16="http://schemas.microsoft.com/office/drawing/2014/main" id="{86917188-FC72-8B54-8EBD-7107C6956DBB}"/>
              </a:ext>
            </a:extLst>
          </p:cNvPr>
          <p:cNvSpPr>
            <a:spLocks noGrp="1"/>
          </p:cNvSpPr>
          <p:nvPr>
            <p:ph type="pic" sz="quarter" idx="15" hasCustomPrompt="1"/>
          </p:nvPr>
        </p:nvSpPr>
        <p:spPr>
          <a:xfrm>
            <a:off x="8491126" y="603504"/>
            <a:ext cx="3085177" cy="5202936"/>
          </a:xfrm>
          <a:blipFill>
            <a:blip r:embed="rId2">
              <a:alphaModFix amt="70000"/>
            </a:blip>
            <a:stretch>
              <a:fillRect/>
            </a:stretch>
          </a:blipFill>
        </p:spPr>
        <p:txBody>
          <a:bodyPr/>
          <a:lstStyle>
            <a:lvl1pPr marL="0" indent="0">
              <a:buNone/>
              <a:defRPr/>
            </a:lvl1pPr>
          </a:lstStyle>
          <a:p>
            <a:r>
              <a:rPr lang="en-US" dirty="0"/>
              <a:t> </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38CA907A-57F4-4BE4-B9CF-66B2A48FC3D2}" type="datetime2">
              <a:rPr lang="en-US" smtClean="0"/>
              <a:t>Tuesday, September 29, 2026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lvl1pPr>
              <a:defRPr>
                <a:solidFill>
                  <a:schemeClr val="bg1"/>
                </a:solidFill>
                <a:effectLst/>
              </a:defRPr>
            </a:lvl1pPr>
          </a:lstStyle>
          <a:p>
            <a:fld id="{CC057153-B650-4DEB-B370-79DDCFDCE934}" type="slidenum">
              <a:rPr lang="en-US" smtClean="0"/>
              <a:pPr/>
              <a:t>‹#›</a:t>
            </a:fld>
            <a:endParaRPr lang="en-US"/>
          </a:p>
        </p:txBody>
      </p:sp>
    </p:spTree>
    <p:extLst>
      <p:ext uri="{BB962C8B-B14F-4D97-AF65-F5344CB8AC3E}">
        <p14:creationId xmlns:p14="http://schemas.microsoft.com/office/powerpoint/2010/main" val="387591115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obj">
  <p:cSld name="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1033272" y="347472"/>
            <a:ext cx="9985248" cy="960120"/>
          </a:xfrm>
        </p:spPr>
        <p:txBody>
          <a:bodyPr/>
          <a:lstStyle/>
          <a:p>
            <a:r>
              <a:rPr lang="en-US"/>
              <a:t>Click to edit Master title style</a:t>
            </a:r>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a:t>Sample Footer Text</a:t>
            </a:r>
          </a:p>
        </p:txBody>
      </p:sp>
      <p:sp>
        <p:nvSpPr>
          <p:cNvPr id="3" name="Content Placeholder 2">
            <a:extLst>
              <a:ext uri="{FF2B5EF4-FFF2-40B4-BE49-F238E27FC236}">
                <a16:creationId xmlns:a16="http://schemas.microsoft.com/office/drawing/2014/main" id="{6C2DD052-3E45-E789-01F8-33250024ECBD}"/>
              </a:ext>
            </a:extLst>
          </p:cNvPr>
          <p:cNvSpPr>
            <a:spLocks noGrp="1"/>
          </p:cNvSpPr>
          <p:nvPr>
            <p:ph idx="1"/>
          </p:nvPr>
        </p:nvSpPr>
        <p:spPr>
          <a:xfrm>
            <a:off x="1033272" y="1563624"/>
            <a:ext cx="9985248" cy="45720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8E7ACF9F-8FDB-4ADC-A9FD-4B179047B36A}" type="datetime2">
              <a:rPr lang="en-US" smtClean="0"/>
              <a:t>Tuesday, September 29, 2026</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96733930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userDrawn="1">
  <p:cSld name="1_Content with Picture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718303" y="685800"/>
            <a:ext cx="6858000" cy="1111532"/>
          </a:xfrm>
        </p:spPr>
        <p:txBody>
          <a:bodyPr anchor="b">
            <a:noAutofit/>
          </a:bodyPr>
          <a:lstStyle/>
          <a:p>
            <a:r>
              <a:rPr lang="en-US" dirty="0"/>
              <a:t>Click to edit Master title style</a:t>
            </a:r>
          </a:p>
        </p:txBody>
      </p:sp>
      <p:sp>
        <p:nvSpPr>
          <p:cNvPr id="5" name="Picture Placeholder 10">
            <a:extLst>
              <a:ext uri="{FF2B5EF4-FFF2-40B4-BE49-F238E27FC236}">
                <a16:creationId xmlns:a16="http://schemas.microsoft.com/office/drawing/2014/main" id="{D2B02E8B-EB97-8158-B585-0E0E95CF40CC}"/>
              </a:ext>
            </a:extLst>
          </p:cNvPr>
          <p:cNvSpPr>
            <a:spLocks noGrp="1"/>
          </p:cNvSpPr>
          <p:nvPr>
            <p:ph type="pic" sz="quarter" idx="13" hasCustomPrompt="1"/>
          </p:nvPr>
        </p:nvSpPr>
        <p:spPr>
          <a:xfrm>
            <a:off x="0" y="0"/>
            <a:ext cx="4100267" cy="6858000"/>
          </a:xfrm>
          <a:blipFill>
            <a:blip r:embed="rId2">
              <a:alphaModFix amt="60000"/>
            </a:blip>
            <a:stretch>
              <a:fillRect/>
            </a:stretch>
          </a:blipFill>
        </p:spPr>
        <p:txBody>
          <a:bodyPr/>
          <a:lstStyle>
            <a:lvl1pPr marL="0" indent="0">
              <a:buNone/>
              <a:defRPr/>
            </a:lvl1pPr>
          </a:lstStyle>
          <a:p>
            <a:r>
              <a:rPr lang="en-US" dirty="0"/>
              <a:t>.</a:t>
            </a:r>
          </a:p>
        </p:txBody>
      </p:sp>
      <p:sp>
        <p:nvSpPr>
          <p:cNvPr id="8" name="Content Placeholder 7">
            <a:extLst>
              <a:ext uri="{FF2B5EF4-FFF2-40B4-BE49-F238E27FC236}">
                <a16:creationId xmlns:a16="http://schemas.microsoft.com/office/drawing/2014/main" id="{818B74D6-CD72-B859-C229-60DB988B25E3}"/>
              </a:ext>
            </a:extLst>
          </p:cNvPr>
          <p:cNvSpPr>
            <a:spLocks noGrp="1"/>
          </p:cNvSpPr>
          <p:nvPr>
            <p:ph sz="quarter" idx="14"/>
          </p:nvPr>
        </p:nvSpPr>
        <p:spPr>
          <a:xfrm>
            <a:off x="4718303" y="1965960"/>
            <a:ext cx="6858000" cy="4200198"/>
          </a:xfrm>
        </p:spPr>
        <p:txBody>
          <a:bodyPr>
            <a:noAutofit/>
          </a:bodyPr>
          <a:lstStyle>
            <a:lvl1pPr>
              <a:defRPr sz="1400"/>
            </a:lvl1pPr>
            <a:lvl2pPr>
              <a:defRPr sz="1400"/>
            </a:lvl2pPr>
            <a:lvl3pPr>
              <a:defRPr sz="1400"/>
            </a:lvl3pPr>
            <a:lvl4pPr>
              <a:defRPr sz="1400"/>
            </a:lvl4pPr>
            <a:lvl5pPr>
              <a:defRPr sz="14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Footer Placeholder 3">
            <a:extLst>
              <a:ext uri="{FF2B5EF4-FFF2-40B4-BE49-F238E27FC236}">
                <a16:creationId xmlns:a16="http://schemas.microsoft.com/office/drawing/2014/main" id="{5446E4B5-B423-4137-0255-D68BAC85BE95}"/>
              </a:ext>
            </a:extLst>
          </p:cNvPr>
          <p:cNvSpPr>
            <a:spLocks noGrp="1"/>
          </p:cNvSpPr>
          <p:nvPr>
            <p:ph type="ftr" sz="quarter" idx="16"/>
          </p:nvPr>
        </p:nvSpPr>
        <p:spPr>
          <a:xfrm>
            <a:off x="4724397" y="6343954"/>
            <a:ext cx="3422906" cy="365125"/>
          </a:xfrm>
        </p:spPr>
        <p:txBody>
          <a:bodyPr>
            <a:noAutofit/>
          </a:bodyPr>
          <a:lstStyle/>
          <a:p>
            <a:r>
              <a:rPr lang="en-US"/>
              <a:t>Sample Footer Text</a:t>
            </a:r>
            <a:endParaRPr lang="en-US" dirty="0"/>
          </a:p>
        </p:txBody>
      </p:sp>
      <p:sp>
        <p:nvSpPr>
          <p:cNvPr id="3" name="Date Placeholder 2">
            <a:extLst>
              <a:ext uri="{FF2B5EF4-FFF2-40B4-BE49-F238E27FC236}">
                <a16:creationId xmlns:a16="http://schemas.microsoft.com/office/drawing/2014/main" id="{F0BFB53A-8FDF-F131-DCF2-D7BECE95381F}"/>
              </a:ext>
            </a:extLst>
          </p:cNvPr>
          <p:cNvSpPr>
            <a:spLocks noGrp="1"/>
          </p:cNvSpPr>
          <p:nvPr>
            <p:ph type="dt" sz="half" idx="15"/>
          </p:nvPr>
        </p:nvSpPr>
        <p:spPr>
          <a:xfrm>
            <a:off x="8945699" y="6343955"/>
            <a:ext cx="2150873" cy="365125"/>
          </a:xfrm>
        </p:spPr>
        <p:txBody>
          <a:bodyPr>
            <a:noAutofit/>
          </a:bodyPr>
          <a:lstStyle/>
          <a:p>
            <a:fld id="{28E9021D-675F-4984-8FE0-04DA4F4E22F1}" type="datetime1">
              <a:rPr lang="en-US" smtClean="0"/>
              <a:t>9/29/2026</a:t>
            </a:fld>
            <a:endParaRPr lang="en-US" dirty="0"/>
          </a:p>
        </p:txBody>
      </p:sp>
      <p:sp>
        <p:nvSpPr>
          <p:cNvPr id="9" name="Slide Number Placeholder 8">
            <a:extLst>
              <a:ext uri="{FF2B5EF4-FFF2-40B4-BE49-F238E27FC236}">
                <a16:creationId xmlns:a16="http://schemas.microsoft.com/office/drawing/2014/main" id="{79FEC5A8-0DCB-9EEB-83E2-0411804C543D}"/>
              </a:ext>
            </a:extLst>
          </p:cNvPr>
          <p:cNvSpPr>
            <a:spLocks noGrp="1"/>
          </p:cNvSpPr>
          <p:nvPr>
            <p:ph type="sldNum" sz="quarter" idx="17"/>
          </p:nvPr>
        </p:nvSpPr>
        <p:spPr>
          <a:xfrm>
            <a:off x="11147096" y="6343955"/>
            <a:ext cx="429207" cy="365125"/>
          </a:xfrm>
        </p:spPr>
        <p:txBody>
          <a:bodyPr>
            <a:noAutofit/>
          </a:bodyPr>
          <a:lstStyle/>
          <a:p>
            <a:fld id="{AEAA3239-9EA4-4A65-A281-97F994456D9F}" type="slidenum">
              <a:rPr lang="en-US" smtClean="0"/>
              <a:t>‹#›</a:t>
            </a:fld>
            <a:endParaRPr lang="en-US"/>
          </a:p>
        </p:txBody>
      </p:sp>
    </p:spTree>
    <p:extLst>
      <p:ext uri="{BB962C8B-B14F-4D97-AF65-F5344CB8AC3E}">
        <p14:creationId xmlns:p14="http://schemas.microsoft.com/office/powerpoint/2010/main" val="77484190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2_Content with Picture 3">
    <p:bg>
      <p:bgRef idx="1001">
        <a:schemeClr val="bg1"/>
      </p:bgRef>
    </p:bg>
    <p:spTree>
      <p:nvGrpSpPr>
        <p:cNvPr id="1" name=""/>
        <p:cNvGrpSpPr/>
        <p:nvPr/>
      </p:nvGrpSpPr>
      <p:grpSpPr>
        <a:xfrm>
          <a:off x="0" y="0"/>
          <a:ext cx="0" cy="0"/>
          <a:chOff x="0" y="0"/>
          <a:chExt cx="0" cy="0"/>
        </a:xfrm>
      </p:grpSpPr>
      <p:sp>
        <p:nvSpPr>
          <p:cNvPr id="15" name="Title 1">
            <a:extLst>
              <a:ext uri="{FF2B5EF4-FFF2-40B4-BE49-F238E27FC236}">
                <a16:creationId xmlns:a16="http://schemas.microsoft.com/office/drawing/2014/main" id="{B5514FA0-05E8-2961-1038-EAF5251DC614}"/>
              </a:ext>
            </a:extLst>
          </p:cNvPr>
          <p:cNvSpPr>
            <a:spLocks noGrp="1"/>
          </p:cNvSpPr>
          <p:nvPr>
            <p:ph type="title"/>
          </p:nvPr>
        </p:nvSpPr>
        <p:spPr>
          <a:xfrm>
            <a:off x="4487024" y="634999"/>
            <a:ext cx="6950232" cy="1124525"/>
          </a:xfrm>
        </p:spPr>
        <p:txBody>
          <a:bodyPr anchor="t"/>
          <a:lstStyle/>
          <a:p>
            <a:r>
              <a:rPr lang="en-US"/>
              <a:t>Click to edit Master title style</a:t>
            </a:r>
            <a:endParaRPr lang="en-US" dirty="0"/>
          </a:p>
        </p:txBody>
      </p:sp>
      <p:sp>
        <p:nvSpPr>
          <p:cNvPr id="4" name="Footer Placeholder 3">
            <a:extLst>
              <a:ext uri="{FF2B5EF4-FFF2-40B4-BE49-F238E27FC236}">
                <a16:creationId xmlns:a16="http://schemas.microsoft.com/office/drawing/2014/main" id="{5446E4B5-B423-4137-0255-D68BAC85BE95}"/>
              </a:ext>
            </a:extLst>
          </p:cNvPr>
          <p:cNvSpPr>
            <a:spLocks noGrp="1"/>
          </p:cNvSpPr>
          <p:nvPr>
            <p:ph type="ftr" sz="quarter" idx="16"/>
          </p:nvPr>
        </p:nvSpPr>
        <p:spPr>
          <a:xfrm rot="16200000">
            <a:off x="-2067304" y="2231454"/>
            <a:ext cx="4564376" cy="429768"/>
          </a:xfrm>
        </p:spPr>
        <p:txBody>
          <a:bodyPr/>
          <a:lstStyle/>
          <a:p>
            <a:r>
              <a:rPr lang="en-US" dirty="0"/>
              <a:t>SAMPLE FOOTER TEXT</a:t>
            </a:r>
          </a:p>
        </p:txBody>
      </p:sp>
      <p:sp>
        <p:nvSpPr>
          <p:cNvPr id="3" name="Date Placeholder 2">
            <a:extLst>
              <a:ext uri="{FF2B5EF4-FFF2-40B4-BE49-F238E27FC236}">
                <a16:creationId xmlns:a16="http://schemas.microsoft.com/office/drawing/2014/main" id="{F0BFB53A-8FDF-F131-DCF2-D7BECE95381F}"/>
              </a:ext>
            </a:extLst>
          </p:cNvPr>
          <p:cNvSpPr>
            <a:spLocks noGrp="1"/>
          </p:cNvSpPr>
          <p:nvPr>
            <p:ph type="dt" sz="half" idx="15"/>
          </p:nvPr>
        </p:nvSpPr>
        <p:spPr>
          <a:xfrm rot="16200000">
            <a:off x="-532354" y="5260879"/>
            <a:ext cx="1494474" cy="429768"/>
          </a:xfrm>
        </p:spPr>
        <p:txBody>
          <a:bodyPr/>
          <a:lstStyle/>
          <a:p>
            <a:fld id="{F2A5EBC1-EEC5-7C42-832C-A9026EE0BC29}" type="datetime1">
              <a:rPr lang="en-US" smtClean="0"/>
              <a:t>9/29/2026</a:t>
            </a:fld>
            <a:endParaRPr lang="en-US" dirty="0"/>
          </a:p>
        </p:txBody>
      </p:sp>
      <p:sp>
        <p:nvSpPr>
          <p:cNvPr id="9" name="Slide Number Placeholder 8">
            <a:extLst>
              <a:ext uri="{FF2B5EF4-FFF2-40B4-BE49-F238E27FC236}">
                <a16:creationId xmlns:a16="http://schemas.microsoft.com/office/drawing/2014/main" id="{79FEC5A8-0DCB-9EEB-83E2-0411804C543D}"/>
              </a:ext>
            </a:extLst>
          </p:cNvPr>
          <p:cNvSpPr>
            <a:spLocks noGrp="1"/>
          </p:cNvSpPr>
          <p:nvPr>
            <p:ph type="sldNum" sz="quarter" idx="17"/>
          </p:nvPr>
        </p:nvSpPr>
        <p:spPr/>
        <p:txBody>
          <a:bodyPr/>
          <a:lstStyle/>
          <a:p>
            <a:fld id="{CC057153-B650-4DEB-B370-79DDCFDCE934}" type="slidenum">
              <a:rPr lang="en-US" smtClean="0"/>
              <a:t>‹#›</a:t>
            </a:fld>
            <a:endParaRPr lang="en-US" dirty="0"/>
          </a:p>
        </p:txBody>
      </p:sp>
      <p:cxnSp>
        <p:nvCxnSpPr>
          <p:cNvPr id="10" name="Straight Connector 9">
            <a:extLst>
              <a:ext uri="{FF2B5EF4-FFF2-40B4-BE49-F238E27FC236}">
                <a16:creationId xmlns:a16="http://schemas.microsoft.com/office/drawing/2014/main" id="{5EA26726-2193-5028-87FF-55119A73A643}"/>
              </a:ext>
            </a:extLst>
          </p:cNvPr>
          <p:cNvCxnSpPr>
            <a:cxnSpLocks/>
          </p:cNvCxnSpPr>
          <p:nvPr userDrawn="1"/>
        </p:nvCxnSpPr>
        <p:spPr>
          <a:xfrm>
            <a:off x="3854841" y="164150"/>
            <a:ext cx="8337159"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598328" y="0"/>
            <a:ext cx="3256513" cy="6858000"/>
          </a:xfrm>
          <a:prstGeom prst="rect">
            <a:avLst/>
          </a:prstGeom>
          <a:blipFill dpi="0" rotWithShape="1">
            <a:blip r:embed="rId2">
              <a:alphaModFix amt="60000"/>
            </a:blip>
            <a:srcRect/>
            <a:stretch>
              <a:fillRect l="-74" r="-74"/>
            </a:stretch>
          </a:blipFill>
        </p:spPr>
        <p:txBody>
          <a:bodyPr/>
          <a:lstStyle>
            <a:lvl1pPr marL="0" indent="0">
              <a:buNone/>
              <a:defRPr/>
            </a:lvl1pPr>
          </a:lstStyle>
          <a:p>
            <a:r>
              <a:rPr lang="en-US" dirty="0"/>
              <a:t> </a:t>
            </a:r>
          </a:p>
        </p:txBody>
      </p:sp>
      <p:cxnSp>
        <p:nvCxnSpPr>
          <p:cNvPr id="5" name="Straight Connector 4">
            <a:extLst>
              <a:ext uri="{FF2B5EF4-FFF2-40B4-BE49-F238E27FC236}">
                <a16:creationId xmlns:a16="http://schemas.microsoft.com/office/drawing/2014/main" id="{1FAA0E72-1F2C-EAE4-77B7-9FF7C88D21DD}"/>
              </a:ext>
            </a:extLst>
          </p:cNvPr>
          <p:cNvCxnSpPr>
            <a:cxnSpLocks/>
          </p:cNvCxnSpPr>
          <p:nvPr userDrawn="1"/>
        </p:nvCxnSpPr>
        <p:spPr>
          <a:xfrm>
            <a:off x="3854841"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FEA80D3F-C3CE-0859-0D1F-594C0503DBAA}"/>
              </a:ext>
            </a:extLst>
          </p:cNvPr>
          <p:cNvCxnSpPr>
            <a:cxnSpLocks/>
          </p:cNvCxnSpPr>
          <p:nvPr userDrawn="1"/>
        </p:nvCxnSpPr>
        <p:spPr>
          <a:xfrm>
            <a:off x="429793"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17" name="Content Placeholder 7">
            <a:extLst>
              <a:ext uri="{FF2B5EF4-FFF2-40B4-BE49-F238E27FC236}">
                <a16:creationId xmlns:a16="http://schemas.microsoft.com/office/drawing/2014/main" id="{7A9AAC07-CAB1-CF16-5C97-C863D7E6BD22}"/>
              </a:ext>
            </a:extLst>
          </p:cNvPr>
          <p:cNvSpPr>
            <a:spLocks noGrp="1"/>
          </p:cNvSpPr>
          <p:nvPr>
            <p:ph sz="quarter" idx="14"/>
          </p:nvPr>
        </p:nvSpPr>
        <p:spPr>
          <a:xfrm>
            <a:off x="4487024" y="1879608"/>
            <a:ext cx="6950232" cy="4343387"/>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236591993"/>
      </p:ext>
    </p:extLst>
  </p:cSld>
  <p:clrMapOvr>
    <a:overrideClrMapping bg1="lt1" tx1="dk1" bg2="lt2" tx2="dk2" accent1="accent1" accent2="accent2" accent3="accent3" accent4="accent4" accent5="accent5" accent6="accent6" hlink="hlink" folHlink="folHlink"/>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1_Content with Picture 5">
    <p:bg>
      <p:bgRef idx="1001">
        <a:schemeClr val="bg1"/>
      </p:bgRef>
    </p:bg>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7AF30E7C-B7B6-19F0-A56E-A9173599A966}"/>
              </a:ext>
            </a:extLst>
          </p:cNvPr>
          <p:cNvSpPr>
            <a:spLocks noGrp="1"/>
          </p:cNvSpPr>
          <p:nvPr>
            <p:ph type="title"/>
          </p:nvPr>
        </p:nvSpPr>
        <p:spPr>
          <a:xfrm>
            <a:off x="7094553" y="634999"/>
            <a:ext cx="4477512" cy="1328932"/>
          </a:xfrm>
        </p:spPr>
        <p:txBody>
          <a:bodyPr anchor="t">
            <a:noAutofit/>
          </a:bodyPr>
          <a:lstStyle>
            <a:lvl1pPr>
              <a:defRPr sz="3600"/>
            </a:lvl1pPr>
          </a:lstStyle>
          <a:p>
            <a:r>
              <a:rPr lang="en-US"/>
              <a:t>Click to edit Master title style</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rot="16200000">
            <a:off x="-2067304" y="2231454"/>
            <a:ext cx="4564376" cy="429768"/>
          </a:xfrm>
        </p:spPr>
        <p:txBody>
          <a:bodyPr/>
          <a:lstStyle/>
          <a:p>
            <a:r>
              <a:rPr lang="en-US" dirty="0"/>
              <a:t>SAMPLE FOOTER TEXT</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rot="16200000">
            <a:off x="-531666" y="5260191"/>
            <a:ext cx="1493097" cy="429768"/>
          </a:xfrm>
        </p:spPr>
        <p:txBody>
          <a:bodyPr/>
          <a:lstStyle>
            <a:lvl1pPr>
              <a:defRPr>
                <a:solidFill>
                  <a:schemeClr val="tx1"/>
                </a:solidFill>
                <a:effectLst/>
              </a:defRPr>
            </a:lvl1pPr>
          </a:lstStyle>
          <a:p>
            <a:fld id="{18FB12C4-D228-0548-ADB4-1A4C8851F4D3}" type="datetime1">
              <a:rPr lang="en-US" smtClean="0"/>
              <a:t>9/29/2026</a:t>
            </a:fld>
            <a:endParaRPr lang="en-US" dirty="0"/>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dirty="0"/>
          </a:p>
        </p:txBody>
      </p:sp>
      <p:cxnSp>
        <p:nvCxnSpPr>
          <p:cNvPr id="10" name="Straight Connector 9">
            <a:extLst>
              <a:ext uri="{FF2B5EF4-FFF2-40B4-BE49-F238E27FC236}">
                <a16:creationId xmlns:a16="http://schemas.microsoft.com/office/drawing/2014/main" id="{B44E0F01-74F8-4E05-0BF9-107555BA139C}"/>
              </a:ext>
            </a:extLst>
          </p:cNvPr>
          <p:cNvCxnSpPr>
            <a:cxnSpLocks/>
          </p:cNvCxnSpPr>
          <p:nvPr userDrawn="1"/>
        </p:nvCxnSpPr>
        <p:spPr>
          <a:xfrm>
            <a:off x="6453101" y="164150"/>
            <a:ext cx="5738899"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609599" y="0"/>
            <a:ext cx="5843502" cy="6858000"/>
          </a:xfrm>
          <a:prstGeom prst="rect">
            <a:avLst/>
          </a:prstGeom>
          <a:blipFill dpi="0" rotWithShape="1">
            <a:blip r:embed="rId2">
              <a:alphaModFix amt="60000"/>
            </a:blip>
            <a:srcRect/>
            <a:stretch>
              <a:fillRect/>
            </a:stretch>
          </a:blipFill>
        </p:spPr>
        <p:txBody>
          <a:bodyPr/>
          <a:lstStyle>
            <a:lvl1pPr marL="0" indent="0">
              <a:buNone/>
              <a:defRPr/>
            </a:lvl1pPr>
          </a:lstStyle>
          <a:p>
            <a:r>
              <a:rPr lang="en-US" dirty="0"/>
              <a:t> </a:t>
            </a:r>
          </a:p>
        </p:txBody>
      </p:sp>
      <p:cxnSp>
        <p:nvCxnSpPr>
          <p:cNvPr id="3" name="Straight Connector 2">
            <a:extLst>
              <a:ext uri="{FF2B5EF4-FFF2-40B4-BE49-F238E27FC236}">
                <a16:creationId xmlns:a16="http://schemas.microsoft.com/office/drawing/2014/main" id="{A85E70CC-C7D7-B9CE-493E-0579781D2D31}"/>
              </a:ext>
            </a:extLst>
          </p:cNvPr>
          <p:cNvCxnSpPr>
            <a:cxnSpLocks/>
          </p:cNvCxnSpPr>
          <p:nvPr userDrawn="1"/>
        </p:nvCxnSpPr>
        <p:spPr>
          <a:xfrm>
            <a:off x="6453101"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 name="Straight Connector 3">
            <a:extLst>
              <a:ext uri="{FF2B5EF4-FFF2-40B4-BE49-F238E27FC236}">
                <a16:creationId xmlns:a16="http://schemas.microsoft.com/office/drawing/2014/main" id="{0E830231-922B-910E-CA0F-2B635AE5E80F}"/>
              </a:ext>
            </a:extLst>
          </p:cNvPr>
          <p:cNvCxnSpPr>
            <a:cxnSpLocks/>
          </p:cNvCxnSpPr>
          <p:nvPr userDrawn="1"/>
        </p:nvCxnSpPr>
        <p:spPr>
          <a:xfrm>
            <a:off x="429793"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13" name="Content Placeholder 7">
            <a:extLst>
              <a:ext uri="{FF2B5EF4-FFF2-40B4-BE49-F238E27FC236}">
                <a16:creationId xmlns:a16="http://schemas.microsoft.com/office/drawing/2014/main" id="{2805764E-60E5-FE62-A39B-C399C892CA28}"/>
              </a:ext>
            </a:extLst>
          </p:cNvPr>
          <p:cNvSpPr>
            <a:spLocks noGrp="1"/>
          </p:cNvSpPr>
          <p:nvPr>
            <p:ph sz="quarter" idx="15"/>
          </p:nvPr>
        </p:nvSpPr>
        <p:spPr>
          <a:xfrm>
            <a:off x="7094553" y="2110570"/>
            <a:ext cx="4477512" cy="4282573"/>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2900357069"/>
      </p:ext>
    </p:extLst>
  </p:cSld>
  <p:clrMapOvr>
    <a:overrideClrMapping bg1="lt1" tx1="dk1" bg2="lt2" tx2="dk2" accent1="accent1" accent2="accent2" accent3="accent3" accent4="accent4" accent5="accent5" accent6="accent6" hlink="hlink" folHlink="folHlink"/>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logo mono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screenshot, text, design&#10;&#10;Description automatically generated">
            <a:extLst>
              <a:ext uri="{FF2B5EF4-FFF2-40B4-BE49-F238E27FC236}">
                <a16:creationId xmlns:a16="http://schemas.microsoft.com/office/drawing/2014/main" id="{A77CBF0D-8BC3-2CF1-CF7E-154348643612}"/>
              </a:ext>
            </a:extLst>
          </p:cNvPr>
          <p:cNvPicPr>
            <a:picLocks noChangeAspect="1"/>
          </p:cNvPicPr>
          <p:nvPr userDrawn="1"/>
        </p:nvPicPr>
        <p:blipFill>
          <a:blip r:embed="rId2"/>
          <a:stretch>
            <a:fillRect/>
          </a:stretch>
        </p:blipFill>
        <p:spPr>
          <a:xfrm>
            <a:off x="0" y="0"/>
            <a:ext cx="12096750" cy="6804422"/>
          </a:xfrm>
          <a:prstGeom prst="rect">
            <a:avLst/>
          </a:prstGeom>
        </p:spPr>
      </p:pic>
    </p:spTree>
    <p:extLst>
      <p:ext uri="{BB962C8B-B14F-4D97-AF65-F5344CB8AC3E}">
        <p14:creationId xmlns:p14="http://schemas.microsoft.com/office/powerpoint/2010/main" val="140249151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screenshot, white, design&#10;&#10;Description automatically generated">
            <a:extLst>
              <a:ext uri="{FF2B5EF4-FFF2-40B4-BE49-F238E27FC236}">
                <a16:creationId xmlns:a16="http://schemas.microsoft.com/office/drawing/2014/main" id="{D2E35789-51F7-6CD7-8884-F852CB36CD1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66186555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1.pn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_rels/slideMaster2.xml.rels><?xml version="1.0" encoding="UTF-8" standalone="yes"?>
<Relationships xmlns="http://schemas.openxmlformats.org/package/2006/relationships"><Relationship Id="rId3" Type="http://schemas.openxmlformats.org/officeDocument/2006/relationships/theme" Target="../theme/theme2.xml"/><Relationship Id="rId2" Type="http://schemas.openxmlformats.org/officeDocument/2006/relationships/slideLayout" Target="../slideLayouts/slideLayout15.xml"/><Relationship Id="rId1"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pic>
        <p:nvPicPr>
          <p:cNvPr id="6" name="Picture 5" descr="A picture containing text, businesscard, screenshot, logo&#10;&#10;Description automatically generated">
            <a:extLst>
              <a:ext uri="{FF2B5EF4-FFF2-40B4-BE49-F238E27FC236}">
                <a16:creationId xmlns:a16="http://schemas.microsoft.com/office/drawing/2014/main" id="{067C0C12-FBAF-6992-A87D-A0CF5E789462}"/>
              </a:ext>
            </a:extLst>
          </p:cNvPr>
          <p:cNvPicPr>
            <a:picLocks noChangeAspect="1"/>
          </p:cNvPicPr>
          <p:nvPr userDrawn="1"/>
        </p:nvPicPr>
        <p:blipFill>
          <a:blip r:embed="rId15"/>
          <a:stretch>
            <a:fillRect/>
          </a:stretch>
        </p:blipFill>
        <p:spPr>
          <a:xfrm>
            <a:off x="0" y="0"/>
            <a:ext cx="12192000" cy="6858000"/>
          </a:xfrm>
          <a:prstGeom prst="rect">
            <a:avLst/>
          </a:prstGeom>
        </p:spPr>
      </p:pic>
    </p:spTree>
    <p:extLst>
      <p:ext uri="{BB962C8B-B14F-4D97-AF65-F5344CB8AC3E}">
        <p14:creationId xmlns:p14="http://schemas.microsoft.com/office/powerpoint/2010/main" val="1384196811"/>
      </p:ext>
    </p:extLst>
  </p:cSld>
  <p:clrMap bg1="lt1" tx1="dk1" bg2="lt2" tx2="dk2" accent1="accent1" accent2="accent2" accent3="accent3" accent4="accent4" accent5="accent5" accent6="accent6" hlink="hlink" folHlink="folHlink"/>
  <p:sldLayoutIdLst>
    <p:sldLayoutId id="2147483682" r:id="rId1"/>
    <p:sldLayoutId id="2147483685" r:id="rId2"/>
    <p:sldLayoutId id="2147483684" r:id="rId3"/>
    <p:sldLayoutId id="2147483686" r:id="rId4"/>
    <p:sldLayoutId id="2147483707" r:id="rId5"/>
    <p:sldLayoutId id="2147483649" r:id="rId6"/>
    <p:sldLayoutId id="2147483650" r:id="rId7"/>
    <p:sldLayoutId id="2147483709" r:id="rId8"/>
    <p:sldLayoutId id="2147483710" r:id="rId9"/>
    <p:sldLayoutId id="2147483712" r:id="rId10"/>
    <p:sldLayoutId id="2147483713" r:id="rId11"/>
    <p:sldLayoutId id="2147483714" r:id="rId12"/>
    <p:sldLayoutId id="2147483715" r:id="rId1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754378712"/>
      </p:ext>
    </p:extLst>
  </p:cSld>
  <p:clrMap bg1="lt1" tx1="dk1" bg2="lt2" tx2="dk2" accent1="accent1" accent2="accent2" accent3="accent3" accent4="accent4" accent5="accent5" accent6="accent6" hlink="hlink" folHlink="folHlink"/>
  <p:sldLayoutIdLst>
    <p:sldLayoutId id="2147483704" r:id="rId1"/>
    <p:sldLayoutId id="2147483705"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1.xml"/><Relationship Id="rId1" Type="http://schemas.openxmlformats.org/officeDocument/2006/relationships/slideLayout" Target="../slideLayouts/slideLayout9.xml"/></Relationships>
</file>

<file path=ppt/slides/_rels/slide3.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2.xml"/><Relationship Id="rId1" Type="http://schemas.openxmlformats.org/officeDocument/2006/relationships/slideLayout" Target="../slideLayouts/slideLayout9.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10.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8.xml"/></Relationships>
</file>

<file path=ppt/slides/_rels/slide6.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4.xml"/><Relationship Id="rId1" Type="http://schemas.openxmlformats.org/officeDocument/2006/relationships/slideLayout" Target="../slideLayouts/slideLayout9.xml"/></Relationships>
</file>

<file path=ppt/slides/_rels/slide7.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5.xml"/><Relationship Id="rId1" Type="http://schemas.openxmlformats.org/officeDocument/2006/relationships/slideLayout" Target="../slideLayouts/slideLayout9.xml"/></Relationships>
</file>

<file path=ppt/slides/_rels/slide8.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6.xml"/><Relationship Id="rId1" Type="http://schemas.openxmlformats.org/officeDocument/2006/relationships/slideLayout" Target="../slideLayouts/slideLayout11.xml"/></Relationships>
</file>

<file path=ppt/slides/_rels/slide9.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notesSlide" Target="../notesSlides/notesSlide7.xml"/><Relationship Id="rId1" Type="http://schemas.openxmlformats.org/officeDocument/2006/relationships/slideLayout" Target="../slideLayouts/slideLayout12.xml"/></Relationships>
</file>

<file path=ppt/slides/_rels/slide10.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notesSlide" Target="../notesSlides/notesSlide8.xml"/><Relationship Id="rId1" Type="http://schemas.openxmlformats.org/officeDocument/2006/relationships/slideLayout" Target="../slideLayouts/slideLayout13.xml"/></Relationships>
</file>

<file path=ppt/slides/_rels/slide11.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notesSlide" Target="../notesSlides/notesSlide9.xml"/><Relationship Id="rId1" Type="http://schemas.openxmlformats.org/officeDocument/2006/relationships/slideLayout" Target="../slideLayouts/slideLayout9.xml"/></Relationships>
</file>

<file path=ppt/slides/_rels/slide12.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notesSlide" Target="../notesSlides/notesSlide10.xml"/><Relationship Id="rId1" Type="http://schemas.openxmlformats.org/officeDocument/2006/relationships/slideLayout" Target="../slideLayouts/slideLayout9.xml"/></Relationships>
</file>

<file path=ppt/slides/_rels/slide13.xml.rels><?xml version="1.0" encoding="UTF-8" standalone="yes"?>
<Relationships xmlns="http://schemas.openxmlformats.org/package/2006/relationships"><Relationship Id="rId3" Type="http://schemas.openxmlformats.org/officeDocument/2006/relationships/hyperlink" Target="https://doi.org/10.1007/s10943-021-01324-4" TargetMode="External"/><Relationship Id="rId7" Type="http://schemas.openxmlformats.org/officeDocument/2006/relationships/hyperlink" Target="https://doi.org/10.1080/17482631.2022.2123090%20s40594-023-00419-6" TargetMode="External"/><Relationship Id="rId2" Type="http://schemas.openxmlformats.org/officeDocument/2006/relationships/hyperlink" Target="https://doi.org/10.1080/09540261.2020.1777748" TargetMode="External"/><Relationship Id="rId1" Type="http://schemas.openxmlformats.org/officeDocument/2006/relationships/slideLayout" Target="../slideLayouts/slideLayout10.xml"/><Relationship Id="rId6" Type="http://schemas.openxmlformats.org/officeDocument/2006/relationships/hyperlink" Target="https://doi.org/10.7759/cureus.39549" TargetMode="External"/><Relationship Id="rId5" Type="http://schemas.openxmlformats.org/officeDocument/2006/relationships/hyperlink" Target="https://doi.org/10.1080/15332985.2024.2446175" TargetMode="External"/><Relationship Id="rId4" Type="http://schemas.openxmlformats.org/officeDocument/2006/relationships/hyperlink" Target="https://doi.org/10.1186/s12888-020-02991-5"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Content Placeholder 2">
            <a:extLst>
              <a:ext uri="{FF2B5EF4-FFF2-40B4-BE49-F238E27FC236}">
                <a16:creationId xmlns:a16="http://schemas.microsoft.com/office/drawing/2014/main" id="{1508F0A2-62A9-E9DF-BBD8-FFBFE439B08E}"/>
              </a:ext>
            </a:extLst>
          </p:cNvPr>
          <p:cNvSpPr>
            <a:spLocks noGrp="1"/>
          </p:cNvSpPr>
          <p:nvPr>
            <p:ph idx="1"/>
          </p:nvPr>
        </p:nvSpPr>
        <p:spPr>
          <a:xfrm>
            <a:off x="301657" y="1320539"/>
            <a:ext cx="11594969" cy="3651349"/>
          </a:xfrm>
        </p:spPr>
        <p:txBody>
          <a:bodyPr>
            <a:normAutofit fontScale="92500" lnSpcReduction="10000"/>
          </a:bodyPr>
          <a:lstStyle/>
          <a:p>
            <a:pPr marL="0" indent="0" algn="ctr">
              <a:buNone/>
            </a:pPr>
            <a:r>
              <a:rPr lang="en-US" sz="8000" dirty="0"/>
              <a:t>ECAS7010 Week 2</a:t>
            </a:r>
          </a:p>
          <a:p>
            <a:pPr marL="0" indent="0" algn="ctr">
              <a:buNone/>
            </a:pPr>
            <a:r>
              <a:rPr lang="en-US" sz="6600" dirty="0"/>
              <a:t>Cultural Models of Mental Health:</a:t>
            </a:r>
          </a:p>
          <a:p>
            <a:pPr marL="0" indent="0" algn="ctr">
              <a:buNone/>
            </a:pPr>
            <a:r>
              <a:rPr lang="en-US" sz="6600" dirty="0"/>
              <a:t>Understanding diverse perceptions of mental wellbeing</a:t>
            </a:r>
          </a:p>
          <a:p>
            <a:pPr marL="0" indent="0" algn="ctr">
              <a:buNone/>
            </a:pPr>
            <a:endParaRPr lang="en-US" sz="6600" dirty="0"/>
          </a:p>
        </p:txBody>
      </p:sp>
      <p:sp>
        <p:nvSpPr>
          <p:cNvPr id="2" name="Subtitle 2">
            <a:extLst>
              <a:ext uri="{FF2B5EF4-FFF2-40B4-BE49-F238E27FC236}">
                <a16:creationId xmlns:a16="http://schemas.microsoft.com/office/drawing/2014/main" id="{C301E929-8519-FD80-8EB1-3669C7F0B506}"/>
              </a:ext>
            </a:extLst>
          </p:cNvPr>
          <p:cNvSpPr txBox="1">
            <a:spLocks/>
          </p:cNvSpPr>
          <p:nvPr/>
        </p:nvSpPr>
        <p:spPr>
          <a:xfrm>
            <a:off x="1809749" y="5547609"/>
            <a:ext cx="8572501" cy="868680"/>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buFont typeface="Arial" panose="020B0604020202020204" pitchFamily="34" charset="0"/>
              <a:buNone/>
            </a:pPr>
            <a:r>
              <a:rPr lang="en-GB" dirty="0"/>
              <a:t>Assoc Prof Paul B. Hutchings </a:t>
            </a:r>
            <a:endParaRPr lang="en-GB" b="1" dirty="0"/>
          </a:p>
        </p:txBody>
      </p:sp>
    </p:spTree>
    <p:extLst>
      <p:ext uri="{BB962C8B-B14F-4D97-AF65-F5344CB8AC3E}">
        <p14:creationId xmlns:p14="http://schemas.microsoft.com/office/powerpoint/2010/main" val="423101886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11B6B1-A32D-9B63-19E5-87604AB97151}"/>
              </a:ext>
            </a:extLst>
          </p:cNvPr>
          <p:cNvSpPr>
            <a:spLocks noGrp="1"/>
          </p:cNvSpPr>
          <p:nvPr>
            <p:ph type="title"/>
          </p:nvPr>
        </p:nvSpPr>
        <p:spPr>
          <a:xfrm>
            <a:off x="731519" y="703"/>
            <a:ext cx="7595357" cy="923544"/>
          </a:xfrm>
        </p:spPr>
        <p:txBody>
          <a:bodyPr anchor="b">
            <a:noAutofit/>
          </a:bodyPr>
          <a:lstStyle/>
          <a:p>
            <a:r>
              <a:rPr lang="en-US" sz="3200" b="1" dirty="0"/>
              <a:t>Overview of Cultural Models in Mental Health</a:t>
            </a:r>
          </a:p>
        </p:txBody>
      </p:sp>
      <p:sp>
        <p:nvSpPr>
          <p:cNvPr id="4" name="Content Placeholder 3">
            <a:extLst>
              <a:ext uri="{FF2B5EF4-FFF2-40B4-BE49-F238E27FC236}">
                <a16:creationId xmlns:a16="http://schemas.microsoft.com/office/drawing/2014/main" id="{C4396C96-8C15-F152-21FD-A364B22A7BD4}"/>
              </a:ext>
            </a:extLst>
          </p:cNvPr>
          <p:cNvSpPr>
            <a:spLocks noGrp="1"/>
          </p:cNvSpPr>
          <p:nvPr>
            <p:ph sz="quarter" idx="14"/>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731520" y="1380744"/>
            <a:ext cx="6858000" cy="4608576"/>
          </a:xfrm>
        </p:spPr>
        <p:txBody>
          <a:bodyPr>
            <a:normAutofit fontScale="92500" lnSpcReduction="20000"/>
          </a:bodyPr>
          <a:lstStyle/>
          <a:p>
            <a:pPr marL="0" indent="0">
              <a:spcBef>
                <a:spcPts val="2500"/>
              </a:spcBef>
              <a:buFont typeface="Arial" panose="020B0604020202020204" pitchFamily="34" charset="0"/>
              <a:buNone/>
            </a:pPr>
            <a:r>
              <a:rPr lang="en-US" b="1" dirty="0"/>
              <a:t>Western Biomedical Model</a:t>
            </a:r>
          </a:p>
          <a:p>
            <a:pPr marL="0" lvl="1" indent="0">
              <a:buFont typeface="Arial" panose="020B0604020202020204" pitchFamily="34" charset="0"/>
              <a:buNone/>
            </a:pPr>
            <a:r>
              <a:rPr dirty="0"/>
              <a:t>Focuses on individual pathology using </a:t>
            </a:r>
            <a:r>
              <a:rPr dirty="0" err="1"/>
              <a:t>standardi</a:t>
            </a:r>
            <a:r>
              <a:rPr lang="en-GB" dirty="0"/>
              <a:t>s</a:t>
            </a:r>
            <a:r>
              <a:rPr dirty="0"/>
              <a:t>ed diagnostic criteria like DSM and ICD to treat mental illness.</a:t>
            </a:r>
            <a:endParaRPr lang="en-US" dirty="0"/>
          </a:p>
          <a:p>
            <a:pPr marL="0" indent="0">
              <a:spcBef>
                <a:spcPts val="2500"/>
              </a:spcBef>
              <a:buFont typeface="Arial" panose="020B0604020202020204" pitchFamily="34" charset="0"/>
              <a:buNone/>
            </a:pPr>
            <a:r>
              <a:rPr lang="en-US" b="1" dirty="0"/>
              <a:t>Spiritual and Holistic Models</a:t>
            </a:r>
          </a:p>
          <a:p>
            <a:pPr marL="0" lvl="1" indent="0">
              <a:buFont typeface="Arial" panose="020B0604020202020204" pitchFamily="34" charset="0"/>
              <a:buNone/>
            </a:pPr>
            <a:r>
              <a:rPr dirty="0"/>
              <a:t>Non-Western cultures often view mental health through spiritual, communal, or holistic frameworks.</a:t>
            </a:r>
            <a:endParaRPr lang="en-US" dirty="0"/>
          </a:p>
          <a:p>
            <a:pPr marL="0" indent="0">
              <a:spcBef>
                <a:spcPts val="2500"/>
              </a:spcBef>
              <a:buFont typeface="Arial" panose="020B0604020202020204" pitchFamily="34" charset="0"/>
              <a:buNone/>
            </a:pPr>
            <a:r>
              <a:rPr lang="en-US" b="1" dirty="0"/>
              <a:t>Traditional Chinese and Ayurvedic Views</a:t>
            </a:r>
          </a:p>
          <a:p>
            <a:pPr marL="0" lvl="1" indent="0">
              <a:buFont typeface="Arial" panose="020B0604020202020204" pitchFamily="34" charset="0"/>
              <a:buNone/>
            </a:pPr>
            <a:r>
              <a:rPr dirty="0"/>
              <a:t>Chinese medicine links mental health to Yin and Yang imbalance; Ayurveda connects it to doshas and karma.</a:t>
            </a:r>
            <a:endParaRPr lang="en-US" dirty="0"/>
          </a:p>
          <a:p>
            <a:pPr marL="0" indent="0">
              <a:spcBef>
                <a:spcPts val="2500"/>
              </a:spcBef>
              <a:buFont typeface="Arial" panose="020B0604020202020204" pitchFamily="34" charset="0"/>
              <a:buNone/>
            </a:pPr>
            <a:r>
              <a:rPr lang="en-US" b="1" dirty="0"/>
              <a:t>Importance of Cultural Competence</a:t>
            </a:r>
          </a:p>
          <a:p>
            <a:pPr marL="0" lvl="1" indent="0">
              <a:buFont typeface="Arial" panose="020B0604020202020204" pitchFamily="34" charset="0"/>
              <a:buNone/>
            </a:pPr>
            <a:r>
              <a:rPr dirty="0"/>
              <a:t>Understanding diverse cultural models improves mental health care in multicultural societies.</a:t>
            </a:r>
            <a:endParaRPr lang="en-US" dirty="0"/>
          </a:p>
        </p:txBody>
      </p:sp>
      <p:pic>
        <p:nvPicPr>
          <p:cNvPr id="5" name="Content Placeholder 4" descr="Blackboard with a drawn in the middle the seven chakra.">
            <a:extLst>
              <a:ext uri="{FF2B5EF4-FFF2-40B4-BE49-F238E27FC236}">
                <a16:creationId xmlns:a16="http://schemas.microsoft.com/office/drawing/2014/main" id="{1A71B17C-F937-442A-8601-1CDFD8F50581}"/>
              </a:ext>
            </a:extLst>
          </p:cNvPr>
          <p:cNvPicPr>
            <a:picLocks noGrp="1" noChangeAspect="1"/>
          </p:cNvPicPr>
          <p:nvPr>
            <p:ph type="pic" sz="quarter" idx="15"/>
          </p:nvPr>
        </p:nvPicPr>
        <p:blipFill>
          <a:blip r:embed="rId3"/>
          <a:srcRect l="27330" r="33090" b="2"/>
          <a:stretch>
            <a:fillRect/>
          </a:stretch>
        </p:blipFill>
        <p:spPr>
          <a:xfrm>
            <a:off x="8491126" y="603504"/>
            <a:ext cx="3085177" cy="5202936"/>
          </a:xfrm>
          <a:prstGeom prst="rect">
            <a:avLst/>
          </a:prstGeom>
          <a:noFill/>
        </p:spPr>
      </p:pic>
    </p:spTree>
    <p:extLst>
      <p:ext uri="{BB962C8B-B14F-4D97-AF65-F5344CB8AC3E}">
        <p14:creationId xmlns:p14="http://schemas.microsoft.com/office/powerpoint/2010/main" val="2623861021"/>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250"/>
                                        <p:tgtEl>
                                          <p:spTgt spid="4"/>
                                        </p:tgtEl>
                                      </p:cBhvr>
                                    </p:animEffect>
                                    <p:anim calcmode="lin" valueType="num">
                                      <p:cBhvr>
                                        <p:cTn id="8" dur="250" fill="hold"/>
                                        <p:tgtEl>
                                          <p:spTgt spid="4"/>
                                        </p:tgtEl>
                                        <p:attrNameLst>
                                          <p:attrName>ppt_x</p:attrName>
                                        </p:attrNameLst>
                                      </p:cBhvr>
                                      <p:tavLst>
                                        <p:tav tm="0">
                                          <p:val>
                                            <p:strVal val="#ppt_x"/>
                                          </p:val>
                                        </p:tav>
                                        <p:tav tm="100000">
                                          <p:val>
                                            <p:strVal val="#ppt_x"/>
                                          </p:val>
                                        </p:tav>
                                      </p:tavLst>
                                    </p:anim>
                                    <p:anim calcmode="lin" valueType="num">
                                      <p:cBhvr>
                                        <p:cTn id="9" dur="25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9FB70A-88EE-5395-9CA0-D153BB7C173B}"/>
              </a:ext>
            </a:extLst>
          </p:cNvPr>
          <p:cNvSpPr>
            <a:spLocks noGrp="1"/>
          </p:cNvSpPr>
          <p:nvPr>
            <p:ph type="title"/>
          </p:nvPr>
        </p:nvSpPr>
        <p:spPr>
          <a:xfrm>
            <a:off x="731520" y="312572"/>
            <a:ext cx="6858000" cy="640739"/>
          </a:xfrm>
        </p:spPr>
        <p:txBody>
          <a:bodyPr anchor="b">
            <a:noAutofit/>
          </a:bodyPr>
          <a:lstStyle/>
          <a:p>
            <a:r>
              <a:rPr lang="en-US" sz="3600" b="1" dirty="0"/>
              <a:t>Cultural Influences on Help-Seeking</a:t>
            </a:r>
          </a:p>
        </p:txBody>
      </p:sp>
      <p:sp>
        <p:nvSpPr>
          <p:cNvPr id="4" name="Content Placeholder 3">
            <a:extLst>
              <a:ext uri="{FF2B5EF4-FFF2-40B4-BE49-F238E27FC236}">
                <a16:creationId xmlns:a16="http://schemas.microsoft.com/office/drawing/2014/main" id="{3AC59029-14EE-A9FB-A77A-BA25F7BD3CD1}"/>
              </a:ext>
            </a:extLst>
          </p:cNvPr>
          <p:cNvSpPr>
            <a:spLocks noGrp="1"/>
          </p:cNvSpPr>
          <p:nvPr>
            <p:ph sz="quarter" idx="14"/>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731520" y="1380744"/>
            <a:ext cx="6858000" cy="4608576"/>
          </a:xfrm>
        </p:spPr>
        <p:txBody>
          <a:bodyPr>
            <a:normAutofit fontScale="85000" lnSpcReduction="10000"/>
          </a:bodyPr>
          <a:lstStyle/>
          <a:p>
            <a:pPr marL="0" indent="0">
              <a:spcBef>
                <a:spcPts val="2500"/>
              </a:spcBef>
              <a:buFont typeface="Arial" panose="020B0604020202020204" pitchFamily="34" charset="0"/>
              <a:buNone/>
            </a:pPr>
            <a:r>
              <a:rPr lang="en-US" b="1"/>
              <a:t>Cultural Stigma and Beliefs</a:t>
            </a:r>
          </a:p>
          <a:p>
            <a:pPr marL="0" lvl="1" indent="0">
              <a:buFont typeface="Arial" panose="020B0604020202020204" pitchFamily="34" charset="0"/>
              <a:buNone/>
            </a:pPr>
            <a:r>
              <a:t>Cultural norms and stigma greatly influence mental health help-seeking behaviours across different societies.</a:t>
            </a:r>
            <a:endParaRPr lang="en-US"/>
          </a:p>
          <a:p>
            <a:pPr marL="0" indent="0">
              <a:spcBef>
                <a:spcPts val="2500"/>
              </a:spcBef>
              <a:buFont typeface="Arial" panose="020B0604020202020204" pitchFamily="34" charset="0"/>
              <a:buNone/>
            </a:pPr>
            <a:r>
              <a:rPr lang="en-US" b="1"/>
              <a:t>Traditional vs Formal Help</a:t>
            </a:r>
          </a:p>
          <a:p>
            <a:pPr marL="0" lvl="1" indent="0">
              <a:buFont typeface="Arial" panose="020B0604020202020204" pitchFamily="34" charset="0"/>
              <a:buNone/>
            </a:pPr>
            <a:r>
              <a:t>Many cultures prefer traditional or religious healing methods over formal mental health treatment due to stigma and beliefs.</a:t>
            </a:r>
            <a:endParaRPr lang="en-US"/>
          </a:p>
          <a:p>
            <a:pPr marL="0" indent="0">
              <a:spcBef>
                <a:spcPts val="2500"/>
              </a:spcBef>
              <a:buFont typeface="Arial" panose="020B0604020202020204" pitchFamily="34" charset="0"/>
              <a:buNone/>
            </a:pPr>
            <a:r>
              <a:rPr lang="en-US" b="1"/>
              <a:t>Impact of Acculturation</a:t>
            </a:r>
          </a:p>
          <a:p>
            <a:pPr marL="0" lvl="1" indent="0">
              <a:buFont typeface="Arial" panose="020B0604020202020204" pitchFamily="34" charset="0"/>
              <a:buNone/>
            </a:pPr>
            <a:r>
              <a:t>Acculturation affects willingness to seek mainstream mental health services depending on cultural identity retention.</a:t>
            </a:r>
            <a:endParaRPr lang="en-US"/>
          </a:p>
          <a:p>
            <a:pPr marL="0" indent="0">
              <a:spcBef>
                <a:spcPts val="2500"/>
              </a:spcBef>
              <a:buFont typeface="Arial" panose="020B0604020202020204" pitchFamily="34" charset="0"/>
              <a:buNone/>
            </a:pPr>
            <a:r>
              <a:rPr lang="en-US" b="1"/>
              <a:t>Role of Digital Support</a:t>
            </a:r>
          </a:p>
          <a:p>
            <a:pPr marL="0" lvl="1" indent="0">
              <a:buFont typeface="Arial" panose="020B0604020202020204" pitchFamily="34" charset="0"/>
              <a:buNone/>
            </a:pPr>
            <a:r>
              <a:t>Digital engagement offers anonymous, culturally sensitive mental health support that can reduce stigma effects.</a:t>
            </a:r>
            <a:endParaRPr lang="en-US"/>
          </a:p>
        </p:txBody>
      </p:sp>
      <p:pic>
        <p:nvPicPr>
          <p:cNvPr id="5" name="Content Placeholder 4" descr="An Elderly Native American Woman (Navajo) Wearing Turquoise Rings on Her Fingers Touches a Woven Navajo Basket">
            <a:extLst>
              <a:ext uri="{FF2B5EF4-FFF2-40B4-BE49-F238E27FC236}">
                <a16:creationId xmlns:a16="http://schemas.microsoft.com/office/drawing/2014/main" id="{9422506F-7CB8-4DF7-B716-CB1DA8651F91}"/>
              </a:ext>
            </a:extLst>
          </p:cNvPr>
          <p:cNvPicPr>
            <a:picLocks noGrp="1" noChangeAspect="1"/>
          </p:cNvPicPr>
          <p:nvPr>
            <p:ph type="pic" sz="quarter" idx="15"/>
          </p:nvPr>
        </p:nvPicPr>
        <p:blipFill>
          <a:blip r:embed="rId3"/>
          <a:srcRect l="24106" r="45357"/>
          <a:stretch>
            <a:fillRect/>
          </a:stretch>
        </p:blipFill>
        <p:spPr>
          <a:xfrm>
            <a:off x="8491126" y="603504"/>
            <a:ext cx="3085177" cy="5202936"/>
          </a:xfrm>
          <a:prstGeom prst="rect">
            <a:avLst/>
          </a:prstGeom>
          <a:noFill/>
        </p:spPr>
      </p:pic>
    </p:spTree>
    <p:extLst>
      <p:ext uri="{BB962C8B-B14F-4D97-AF65-F5344CB8AC3E}">
        <p14:creationId xmlns:p14="http://schemas.microsoft.com/office/powerpoint/2010/main" val="1783702833"/>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250"/>
                                        <p:tgtEl>
                                          <p:spTgt spid="4"/>
                                        </p:tgtEl>
                                      </p:cBhvr>
                                    </p:animEffect>
                                    <p:anim calcmode="lin" valueType="num">
                                      <p:cBhvr>
                                        <p:cTn id="8" dur="250" fill="hold"/>
                                        <p:tgtEl>
                                          <p:spTgt spid="4"/>
                                        </p:tgtEl>
                                        <p:attrNameLst>
                                          <p:attrName>ppt_x</p:attrName>
                                        </p:attrNameLst>
                                      </p:cBhvr>
                                      <p:tavLst>
                                        <p:tav tm="0">
                                          <p:val>
                                            <p:strVal val="#ppt_x"/>
                                          </p:val>
                                        </p:tav>
                                        <p:tav tm="100000">
                                          <p:val>
                                            <p:strVal val="#ppt_x"/>
                                          </p:val>
                                        </p:tav>
                                      </p:tavLst>
                                    </p:anim>
                                    <p:anim calcmode="lin" valueType="num">
                                      <p:cBhvr>
                                        <p:cTn id="9" dur="25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33272" y="347472"/>
            <a:ext cx="9985248" cy="960120"/>
          </a:xfrm>
        </p:spPr>
        <p:txBody>
          <a:bodyPr anchor="b">
            <a:normAutofit/>
          </a:bodyPr>
          <a:lstStyle/>
          <a:p>
            <a:r>
              <a:t>Culture-Bound Syndromes</a:t>
            </a:r>
          </a:p>
        </p:txBody>
      </p:sp>
      <p:graphicFrame>
        <p:nvGraphicFramePr>
          <p:cNvPr id="5" name="Content Placeholder 2">
            <a:extLst>
              <a:ext uri="{FF2B5EF4-FFF2-40B4-BE49-F238E27FC236}">
                <a16:creationId xmlns:a16="http://schemas.microsoft.com/office/drawing/2014/main" id="{76916C06-E17B-A880-1085-E22E7B592142}"/>
              </a:ext>
            </a:extLst>
          </p:cNvPr>
          <p:cNvGraphicFramePr>
            <a:graphicFrameLocks noGrp="1"/>
          </p:cNvGraphicFramePr>
          <p:nvPr>
            <p:ph idx="1"/>
          </p:nvPr>
        </p:nvGraphicFramePr>
        <p:xfrm>
          <a:off x="854678" y="1539812"/>
          <a:ext cx="9985248" cy="45720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C7B30E-5386-3452-F04C-1A33316AA386}"/>
              </a:ext>
            </a:extLst>
          </p:cNvPr>
          <p:cNvSpPr>
            <a:spLocks noGrp="1"/>
          </p:cNvSpPr>
          <p:nvPr>
            <p:ph type="title"/>
          </p:nvPr>
        </p:nvSpPr>
        <p:spPr>
          <a:xfrm>
            <a:off x="731520" y="2596896"/>
            <a:ext cx="8933688" cy="3566160"/>
          </a:xfrm>
        </p:spPr>
        <p:txBody>
          <a:bodyPr anchor="b">
            <a:normAutofit/>
          </a:bodyPr>
          <a:lstStyle/>
          <a:p>
            <a:r>
              <a:rPr lang="en-US"/>
              <a:t>Case Studies</a:t>
            </a:r>
          </a:p>
        </p:txBody>
      </p:sp>
    </p:spTree>
    <p:extLst>
      <p:ext uri="{BB962C8B-B14F-4D97-AF65-F5344CB8AC3E}">
        <p14:creationId xmlns:p14="http://schemas.microsoft.com/office/powerpoint/2010/main" val="4114064329"/>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C2F262-0B6B-E67F-948A-CCADA42B98A0}"/>
              </a:ext>
            </a:extLst>
          </p:cNvPr>
          <p:cNvSpPr>
            <a:spLocks noGrp="1"/>
          </p:cNvSpPr>
          <p:nvPr>
            <p:ph type="title"/>
          </p:nvPr>
        </p:nvSpPr>
        <p:spPr>
          <a:xfrm>
            <a:off x="731520" y="312572"/>
            <a:ext cx="6858000" cy="923544"/>
          </a:xfrm>
        </p:spPr>
        <p:txBody>
          <a:bodyPr anchor="b">
            <a:normAutofit/>
          </a:bodyPr>
          <a:lstStyle/>
          <a:p>
            <a:r>
              <a:rPr lang="en-US"/>
              <a:t>Burmese Refugees</a:t>
            </a:r>
          </a:p>
        </p:txBody>
      </p:sp>
      <p:sp>
        <p:nvSpPr>
          <p:cNvPr id="4" name="Content Placeholder 3">
            <a:extLst>
              <a:ext uri="{FF2B5EF4-FFF2-40B4-BE49-F238E27FC236}">
                <a16:creationId xmlns:a16="http://schemas.microsoft.com/office/drawing/2014/main" id="{96A12961-0BFD-2FAB-FDDC-D492AA6CC41B}"/>
              </a:ext>
            </a:extLst>
          </p:cNvPr>
          <p:cNvSpPr>
            <a:spLocks noGrp="1"/>
          </p:cNvSpPr>
          <p:nvPr>
            <p:ph sz="quarter" idx="14"/>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731520" y="1380744"/>
            <a:ext cx="6858000" cy="4608576"/>
          </a:xfrm>
        </p:spPr>
        <p:txBody>
          <a:bodyPr>
            <a:normAutofit fontScale="85000" lnSpcReduction="20000"/>
          </a:bodyPr>
          <a:lstStyle/>
          <a:p>
            <a:pPr marL="0" indent="0">
              <a:spcBef>
                <a:spcPts val="2500"/>
              </a:spcBef>
              <a:buFont typeface="Arial" panose="020B0604020202020204" pitchFamily="34" charset="0"/>
              <a:buNone/>
            </a:pPr>
            <a:r>
              <a:rPr lang="en-US" b="1" dirty="0"/>
              <a:t>Psychological Distress and </a:t>
            </a:r>
            <a:r>
              <a:rPr lang="en-US" b="1" dirty="0" err="1"/>
              <a:t>Somatisation</a:t>
            </a:r>
            <a:endParaRPr lang="en-US" b="1" dirty="0"/>
          </a:p>
          <a:p>
            <a:pPr marL="0" lvl="1" indent="0">
              <a:buFont typeface="Arial" panose="020B0604020202020204" pitchFamily="34" charset="0"/>
              <a:buNone/>
            </a:pPr>
            <a:r>
              <a:rPr dirty="0"/>
              <a:t>Burmese refugees experience high rates of PTSD, anxiety, and depression, often expressing distress through physical symptoms.</a:t>
            </a:r>
            <a:endParaRPr lang="en-US" dirty="0"/>
          </a:p>
          <a:p>
            <a:pPr marL="0" indent="0">
              <a:spcBef>
                <a:spcPts val="2500"/>
              </a:spcBef>
              <a:buFont typeface="Arial" panose="020B0604020202020204" pitchFamily="34" charset="0"/>
              <a:buNone/>
            </a:pPr>
            <a:r>
              <a:rPr lang="en-US" b="1" dirty="0"/>
              <a:t>Cultural Beliefs and Stigma</a:t>
            </a:r>
          </a:p>
          <a:p>
            <a:pPr marL="0" lvl="1" indent="0">
              <a:buFont typeface="Arial" panose="020B0604020202020204" pitchFamily="34" charset="0"/>
              <a:buNone/>
            </a:pPr>
            <a:r>
              <a:rPr dirty="0"/>
              <a:t>Cultural views attribute mental illness to spiritual causes or personal failure, leading to stigma and fear of social shame.</a:t>
            </a:r>
            <a:endParaRPr lang="en-US" dirty="0"/>
          </a:p>
          <a:p>
            <a:pPr marL="0" indent="0">
              <a:spcBef>
                <a:spcPts val="2500"/>
              </a:spcBef>
              <a:buFont typeface="Arial" panose="020B0604020202020204" pitchFamily="34" charset="0"/>
              <a:buNone/>
            </a:pPr>
            <a:r>
              <a:rPr lang="en-US" b="1" dirty="0"/>
              <a:t>Barriers to Help-Seeking</a:t>
            </a:r>
          </a:p>
          <a:p>
            <a:pPr marL="0" lvl="1" indent="0">
              <a:buFont typeface="Arial" panose="020B0604020202020204" pitchFamily="34" charset="0"/>
              <a:buNone/>
            </a:pPr>
            <a:r>
              <a:rPr dirty="0"/>
              <a:t>Limited mental health knowledge, linguistic challenges, and generational differences hinder seeking psychological help.</a:t>
            </a:r>
            <a:endParaRPr lang="en-US" dirty="0"/>
          </a:p>
          <a:p>
            <a:pPr marL="0" indent="0">
              <a:spcBef>
                <a:spcPts val="2500"/>
              </a:spcBef>
              <a:buFont typeface="Arial" panose="020B0604020202020204" pitchFamily="34" charset="0"/>
              <a:buNone/>
            </a:pPr>
            <a:r>
              <a:rPr lang="en-US" b="1" dirty="0"/>
              <a:t>Culturally Adapted Interventions</a:t>
            </a:r>
          </a:p>
          <a:p>
            <a:pPr marL="0" lvl="1" indent="0">
              <a:buFont typeface="Arial" panose="020B0604020202020204" pitchFamily="34" charset="0"/>
              <a:buNone/>
            </a:pPr>
            <a:r>
              <a:rPr dirty="0"/>
              <a:t>Community psychoeducation and tailored mental health services improve understanding and service </a:t>
            </a:r>
            <a:r>
              <a:rPr dirty="0" err="1"/>
              <a:t>utili</a:t>
            </a:r>
            <a:r>
              <a:rPr lang="en-GB" dirty="0"/>
              <a:t>s</a:t>
            </a:r>
            <a:r>
              <a:rPr dirty="0" err="1"/>
              <a:t>ation</a:t>
            </a:r>
            <a:r>
              <a:rPr dirty="0"/>
              <a:t> among refugees.</a:t>
            </a:r>
            <a:endParaRPr lang="en-US" dirty="0"/>
          </a:p>
        </p:txBody>
      </p:sp>
      <p:pic>
        <p:nvPicPr>
          <p:cNvPr id="5" name="Content Placeholder 4" descr="Hmong Hilltribe Man with Tradional Clothing Chiang Mai, Thailand">
            <a:extLst>
              <a:ext uri="{FF2B5EF4-FFF2-40B4-BE49-F238E27FC236}">
                <a16:creationId xmlns:a16="http://schemas.microsoft.com/office/drawing/2014/main" id="{68A94E2C-DEE2-4FA8-9FA9-AF6D138CE511}"/>
              </a:ext>
            </a:extLst>
          </p:cNvPr>
          <p:cNvPicPr>
            <a:picLocks noGrp="1" noChangeAspect="1"/>
          </p:cNvPicPr>
          <p:nvPr>
            <p:ph type="pic" sz="quarter" idx="15"/>
          </p:nvPr>
        </p:nvPicPr>
        <p:blipFill>
          <a:blip r:embed="rId3"/>
          <a:srcRect l="30215" r="30205" b="2"/>
          <a:stretch>
            <a:fillRect/>
          </a:stretch>
        </p:blipFill>
        <p:spPr>
          <a:xfrm>
            <a:off x="8491126" y="603504"/>
            <a:ext cx="3085177" cy="5202936"/>
          </a:xfrm>
          <a:prstGeom prst="rect">
            <a:avLst/>
          </a:prstGeom>
          <a:noFill/>
        </p:spPr>
      </p:pic>
    </p:spTree>
    <p:extLst>
      <p:ext uri="{BB962C8B-B14F-4D97-AF65-F5344CB8AC3E}">
        <p14:creationId xmlns:p14="http://schemas.microsoft.com/office/powerpoint/2010/main" val="1896947676"/>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250"/>
                                        <p:tgtEl>
                                          <p:spTgt spid="4"/>
                                        </p:tgtEl>
                                      </p:cBhvr>
                                    </p:animEffect>
                                    <p:anim calcmode="lin" valueType="num">
                                      <p:cBhvr>
                                        <p:cTn id="8" dur="250" fill="hold"/>
                                        <p:tgtEl>
                                          <p:spTgt spid="4"/>
                                        </p:tgtEl>
                                        <p:attrNameLst>
                                          <p:attrName>ppt_x</p:attrName>
                                        </p:attrNameLst>
                                      </p:cBhvr>
                                      <p:tavLst>
                                        <p:tav tm="0">
                                          <p:val>
                                            <p:strVal val="#ppt_x"/>
                                          </p:val>
                                        </p:tav>
                                        <p:tav tm="100000">
                                          <p:val>
                                            <p:strVal val="#ppt_x"/>
                                          </p:val>
                                        </p:tav>
                                      </p:tavLst>
                                    </p:anim>
                                    <p:anim calcmode="lin" valueType="num">
                                      <p:cBhvr>
                                        <p:cTn id="9" dur="25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07E36C-BACA-7796-F547-75A887B5AE59}"/>
              </a:ext>
            </a:extLst>
          </p:cNvPr>
          <p:cNvSpPr>
            <a:spLocks noGrp="1"/>
          </p:cNvSpPr>
          <p:nvPr>
            <p:ph type="title"/>
          </p:nvPr>
        </p:nvSpPr>
        <p:spPr>
          <a:xfrm>
            <a:off x="731520" y="312572"/>
            <a:ext cx="6858000" cy="923544"/>
          </a:xfrm>
        </p:spPr>
        <p:txBody>
          <a:bodyPr anchor="b">
            <a:normAutofit/>
          </a:bodyPr>
          <a:lstStyle/>
          <a:p>
            <a:r>
              <a:rPr lang="en-US"/>
              <a:t>Muslim Populations</a:t>
            </a:r>
          </a:p>
        </p:txBody>
      </p:sp>
      <p:sp>
        <p:nvSpPr>
          <p:cNvPr id="4" name="Content Placeholder 3">
            <a:extLst>
              <a:ext uri="{FF2B5EF4-FFF2-40B4-BE49-F238E27FC236}">
                <a16:creationId xmlns:a16="http://schemas.microsoft.com/office/drawing/2014/main" id="{DC3F3748-6438-A291-E71B-92647A2ECE5E}"/>
              </a:ext>
            </a:extLst>
          </p:cNvPr>
          <p:cNvSpPr>
            <a:spLocks noGrp="1"/>
          </p:cNvSpPr>
          <p:nvPr>
            <p:ph sz="quarter" idx="14"/>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731520" y="1380744"/>
            <a:ext cx="6858000" cy="4608576"/>
          </a:xfrm>
        </p:spPr>
        <p:txBody>
          <a:bodyPr>
            <a:normAutofit fontScale="92500" lnSpcReduction="20000"/>
          </a:bodyPr>
          <a:lstStyle/>
          <a:p>
            <a:pPr marL="0" indent="0">
              <a:spcBef>
                <a:spcPts val="2500"/>
              </a:spcBef>
              <a:buFont typeface="Arial" panose="020B0604020202020204" pitchFamily="34" charset="0"/>
              <a:buNone/>
            </a:pPr>
            <a:r>
              <a:rPr lang="en-US" b="1"/>
              <a:t>Religious Interpretations of Mental Illness</a:t>
            </a:r>
          </a:p>
          <a:p>
            <a:pPr marL="0" lvl="1" indent="0">
              <a:buFont typeface="Arial" panose="020B0604020202020204" pitchFamily="34" charset="0"/>
              <a:buNone/>
            </a:pPr>
            <a:r>
              <a:t>Mental illness is often seen as a spiritual test or imbalance in Muslim populations, influencing coping methods.</a:t>
            </a:r>
            <a:endParaRPr lang="en-US"/>
          </a:p>
          <a:p>
            <a:pPr marL="0" indent="0">
              <a:spcBef>
                <a:spcPts val="2500"/>
              </a:spcBef>
              <a:buFont typeface="Arial" panose="020B0604020202020204" pitchFamily="34" charset="0"/>
              <a:buNone/>
            </a:pPr>
            <a:r>
              <a:rPr lang="en-US" b="1"/>
              <a:t>Barriers to Mental Health Services</a:t>
            </a:r>
          </a:p>
          <a:p>
            <a:pPr marL="0" lvl="1" indent="0">
              <a:buFont typeface="Arial" panose="020B0604020202020204" pitchFamily="34" charset="0"/>
              <a:buNone/>
            </a:pPr>
            <a:r>
              <a:t>Stigma, mistrust, and lack of culturally sensitive care limit mental health service usage among Muslim communities.</a:t>
            </a:r>
            <a:endParaRPr lang="en-US"/>
          </a:p>
          <a:p>
            <a:pPr marL="0" indent="0">
              <a:spcBef>
                <a:spcPts val="2500"/>
              </a:spcBef>
              <a:buFont typeface="Arial" panose="020B0604020202020204" pitchFamily="34" charset="0"/>
              <a:buNone/>
            </a:pPr>
            <a:r>
              <a:rPr lang="en-US" b="1"/>
              <a:t>Culturally Sensitive Interventions</a:t>
            </a:r>
          </a:p>
          <a:p>
            <a:pPr marL="0" lvl="1" indent="0">
              <a:buFont typeface="Arial" panose="020B0604020202020204" pitchFamily="34" charset="0"/>
              <a:buNone/>
            </a:pPr>
            <a:r>
              <a:t>Interventions must integrate Islamic teachings and involve community and religious leaders for effectiveness.</a:t>
            </a:r>
            <a:endParaRPr lang="en-US"/>
          </a:p>
          <a:p>
            <a:pPr marL="0" indent="0">
              <a:spcBef>
                <a:spcPts val="2500"/>
              </a:spcBef>
              <a:buFont typeface="Arial" panose="020B0604020202020204" pitchFamily="34" charset="0"/>
              <a:buNone/>
            </a:pPr>
            <a:r>
              <a:rPr lang="en-US" b="1"/>
              <a:t>Clinician Training Importance</a:t>
            </a:r>
          </a:p>
          <a:p>
            <a:pPr marL="0" lvl="1" indent="0">
              <a:buFont typeface="Arial" panose="020B0604020202020204" pitchFamily="34" charset="0"/>
              <a:buNone/>
            </a:pPr>
            <a:r>
              <a:t>Training clinicians in Islamic psychology and cultural competence is essential to improve care access and outcomes.</a:t>
            </a:r>
            <a:endParaRPr lang="en-US"/>
          </a:p>
        </p:txBody>
      </p:sp>
      <p:pic>
        <p:nvPicPr>
          <p:cNvPr id="5" name="Content Placeholder 4" descr="Cropped shot of a senior couple working on their finances at home">
            <a:extLst>
              <a:ext uri="{FF2B5EF4-FFF2-40B4-BE49-F238E27FC236}">
                <a16:creationId xmlns:a16="http://schemas.microsoft.com/office/drawing/2014/main" id="{5962DB4E-A799-49D2-8031-75DA6C489D0E}"/>
              </a:ext>
            </a:extLst>
          </p:cNvPr>
          <p:cNvPicPr>
            <a:picLocks noGrp="1" noChangeAspect="1"/>
          </p:cNvPicPr>
          <p:nvPr>
            <p:ph type="pic" sz="quarter" idx="15"/>
          </p:nvPr>
        </p:nvPicPr>
        <p:blipFill>
          <a:blip r:embed="rId3"/>
          <a:srcRect l="15905" r="40808" b="-2"/>
          <a:stretch>
            <a:fillRect/>
          </a:stretch>
        </p:blipFill>
        <p:spPr>
          <a:xfrm>
            <a:off x="8491126" y="603504"/>
            <a:ext cx="3085177" cy="5202936"/>
          </a:xfrm>
          <a:prstGeom prst="rect">
            <a:avLst/>
          </a:prstGeom>
          <a:noFill/>
        </p:spPr>
      </p:pic>
    </p:spTree>
    <p:extLst>
      <p:ext uri="{BB962C8B-B14F-4D97-AF65-F5344CB8AC3E}">
        <p14:creationId xmlns:p14="http://schemas.microsoft.com/office/powerpoint/2010/main" val="1013788016"/>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250"/>
                                        <p:tgtEl>
                                          <p:spTgt spid="4"/>
                                        </p:tgtEl>
                                      </p:cBhvr>
                                    </p:animEffect>
                                    <p:anim calcmode="lin" valueType="num">
                                      <p:cBhvr>
                                        <p:cTn id="8" dur="250" fill="hold"/>
                                        <p:tgtEl>
                                          <p:spTgt spid="4"/>
                                        </p:tgtEl>
                                        <p:attrNameLst>
                                          <p:attrName>ppt_x</p:attrName>
                                        </p:attrNameLst>
                                      </p:cBhvr>
                                      <p:tavLst>
                                        <p:tav tm="0">
                                          <p:val>
                                            <p:strVal val="#ppt_x"/>
                                          </p:val>
                                        </p:tav>
                                        <p:tav tm="100000">
                                          <p:val>
                                            <p:strVal val="#ppt_x"/>
                                          </p:val>
                                        </p:tav>
                                      </p:tavLst>
                                    </p:anim>
                                    <p:anim calcmode="lin" valueType="num">
                                      <p:cBhvr>
                                        <p:cTn id="9" dur="25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D514C8-4AE9-F9F1-6389-2AF740CB089B}"/>
              </a:ext>
            </a:extLst>
          </p:cNvPr>
          <p:cNvSpPr>
            <a:spLocks noGrp="1"/>
          </p:cNvSpPr>
          <p:nvPr>
            <p:ph type="title"/>
          </p:nvPr>
        </p:nvSpPr>
        <p:spPr>
          <a:xfrm>
            <a:off x="4182894" y="136076"/>
            <a:ext cx="8009086" cy="1111532"/>
          </a:xfrm>
        </p:spPr>
        <p:txBody>
          <a:bodyPr anchor="b">
            <a:normAutofit/>
          </a:bodyPr>
          <a:lstStyle/>
          <a:p>
            <a:r>
              <a:rPr lang="en-US" sz="3200" b="1" dirty="0"/>
              <a:t>Cultural determinants and psychiatric variation</a:t>
            </a:r>
          </a:p>
        </p:txBody>
      </p:sp>
      <p:pic>
        <p:nvPicPr>
          <p:cNvPr id="5" name="Content Placeholder 4" descr="man making nine different facial expressions. High resolution image. All the pictures developed from Raw.">
            <a:extLst>
              <a:ext uri="{FF2B5EF4-FFF2-40B4-BE49-F238E27FC236}">
                <a16:creationId xmlns:a16="http://schemas.microsoft.com/office/drawing/2014/main" id="{2E6FC220-A49E-4265-8D9E-E889E3F6E39D}"/>
              </a:ext>
            </a:extLst>
          </p:cNvPr>
          <p:cNvPicPr>
            <a:picLocks noGrp="1" noChangeAspect="1"/>
          </p:cNvPicPr>
          <p:nvPr>
            <p:ph type="pic" sz="quarter" idx="13"/>
          </p:nvPr>
        </p:nvPicPr>
        <p:blipFill>
          <a:blip r:embed="rId3"/>
          <a:srcRect l="6315" r="19414"/>
          <a:stretch>
            <a:fillRect/>
          </a:stretch>
        </p:blipFill>
        <p:spPr>
          <a:xfrm>
            <a:off x="20" y="10"/>
            <a:ext cx="4100247" cy="6857990"/>
          </a:xfrm>
          <a:prstGeom prst="rect">
            <a:avLst/>
          </a:prstGeom>
          <a:noFill/>
        </p:spPr>
      </p:pic>
      <p:sp>
        <p:nvSpPr>
          <p:cNvPr id="4" name="Content Placeholder 3">
            <a:extLst>
              <a:ext uri="{FF2B5EF4-FFF2-40B4-BE49-F238E27FC236}">
                <a16:creationId xmlns:a16="http://schemas.microsoft.com/office/drawing/2014/main" id="{6DE84BE6-35F0-D82B-942E-0A76333150E7}"/>
              </a:ext>
            </a:extLst>
          </p:cNvPr>
          <p:cNvSpPr>
            <a:spLocks noGrp="1"/>
          </p:cNvSpPr>
          <p:nvPr>
            <p:ph sz="quarter" idx="14"/>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4182894" y="1247608"/>
            <a:ext cx="7393409" cy="4345796"/>
          </a:xfrm>
        </p:spPr>
        <p:txBody>
          <a:bodyPr>
            <a:normAutofit/>
          </a:bodyPr>
          <a:lstStyle/>
          <a:p>
            <a:pPr marL="0" indent="0">
              <a:spcBef>
                <a:spcPts val="2500"/>
              </a:spcBef>
              <a:buFont typeface="Arial" panose="020B0604020202020204" pitchFamily="34" charset="0"/>
              <a:buNone/>
            </a:pPr>
            <a:r>
              <a:rPr lang="en-US" b="1" dirty="0"/>
              <a:t>Cultural Impact on Mental Illness</a:t>
            </a:r>
          </a:p>
          <a:p>
            <a:pPr marL="0" lvl="1" indent="0">
              <a:buFont typeface="Arial" panose="020B0604020202020204" pitchFamily="34" charset="0"/>
              <a:buNone/>
            </a:pPr>
            <a:r>
              <a:rPr dirty="0"/>
              <a:t>Mental health symptoms and severity vary significantly depending on cultural context and determinants.</a:t>
            </a:r>
            <a:endParaRPr lang="en-US" dirty="0"/>
          </a:p>
          <a:p>
            <a:pPr marL="0" indent="0">
              <a:spcBef>
                <a:spcPts val="2500"/>
              </a:spcBef>
              <a:buFont typeface="Arial" panose="020B0604020202020204" pitchFamily="34" charset="0"/>
              <a:buNone/>
            </a:pPr>
            <a:r>
              <a:rPr lang="en-US" b="1" dirty="0"/>
              <a:t>Role of Cultural Psychiatry</a:t>
            </a:r>
          </a:p>
          <a:p>
            <a:pPr marL="0" lvl="1" indent="0">
              <a:buFont typeface="Arial" panose="020B0604020202020204" pitchFamily="34" charset="0"/>
              <a:buNone/>
            </a:pPr>
            <a:r>
              <a:rPr dirty="0"/>
              <a:t>Cultural psychiatry studies how cultural capital shapes mental health interpretation and help-seeking </a:t>
            </a:r>
            <a:r>
              <a:rPr dirty="0" err="1"/>
              <a:t>behaviours</a:t>
            </a:r>
            <a:r>
              <a:rPr dirty="0"/>
              <a:t>.</a:t>
            </a:r>
            <a:endParaRPr lang="en-US" dirty="0"/>
          </a:p>
          <a:p>
            <a:pPr marL="0" indent="0">
              <a:spcBef>
                <a:spcPts val="2500"/>
              </a:spcBef>
              <a:buFont typeface="Arial" panose="020B0604020202020204" pitchFamily="34" charset="0"/>
              <a:buNone/>
            </a:pPr>
            <a:r>
              <a:rPr lang="en-US" b="1" dirty="0"/>
              <a:t>Help-Seeking </a:t>
            </a:r>
            <a:r>
              <a:rPr lang="en-US" b="1" dirty="0" err="1"/>
              <a:t>Behaviours</a:t>
            </a:r>
            <a:endParaRPr lang="en-US" b="1" dirty="0"/>
          </a:p>
          <a:p>
            <a:pPr marL="0" lvl="1" indent="0">
              <a:buFont typeface="Arial" panose="020B0604020202020204" pitchFamily="34" charset="0"/>
              <a:buNone/>
            </a:pPr>
            <a:r>
              <a:rPr dirty="0"/>
              <a:t>Individuals often seek help first from personal, folk, or social sectors before professional healthcare.</a:t>
            </a:r>
            <a:endParaRPr lang="en-US" dirty="0"/>
          </a:p>
          <a:p>
            <a:pPr marL="0" indent="0">
              <a:spcBef>
                <a:spcPts val="2500"/>
              </a:spcBef>
              <a:buFont typeface="Arial" panose="020B0604020202020204" pitchFamily="34" charset="0"/>
              <a:buNone/>
            </a:pPr>
            <a:r>
              <a:rPr lang="en-US" b="1" dirty="0"/>
              <a:t>Challenges and Recommendations</a:t>
            </a:r>
          </a:p>
          <a:p>
            <a:pPr marL="0" lvl="1" indent="0">
              <a:buFont typeface="Arial" panose="020B0604020202020204" pitchFamily="34" charset="0"/>
              <a:buNone/>
            </a:pPr>
            <a:r>
              <a:rPr dirty="0"/>
              <a:t>Geopolitical and societal changes complicate mental health, requiring culturally tailored interventions.</a:t>
            </a:r>
            <a:endParaRPr lang="en-US" dirty="0"/>
          </a:p>
        </p:txBody>
      </p:sp>
    </p:spTree>
    <p:extLst>
      <p:ext uri="{BB962C8B-B14F-4D97-AF65-F5344CB8AC3E}">
        <p14:creationId xmlns:p14="http://schemas.microsoft.com/office/powerpoint/2010/main" val="3409631683"/>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250"/>
                                        <p:tgtEl>
                                          <p:spTgt spid="4"/>
                                        </p:tgtEl>
                                      </p:cBhvr>
                                    </p:animEffect>
                                    <p:anim calcmode="lin" valueType="num">
                                      <p:cBhvr>
                                        <p:cTn id="8" dur="250" fill="hold"/>
                                        <p:tgtEl>
                                          <p:spTgt spid="4"/>
                                        </p:tgtEl>
                                        <p:attrNameLst>
                                          <p:attrName>ppt_x</p:attrName>
                                        </p:attrNameLst>
                                      </p:cBhvr>
                                      <p:tavLst>
                                        <p:tav tm="0">
                                          <p:val>
                                            <p:strVal val="#ppt_x"/>
                                          </p:val>
                                        </p:tav>
                                        <p:tav tm="100000">
                                          <p:val>
                                            <p:strVal val="#ppt_x"/>
                                          </p:val>
                                        </p:tav>
                                      </p:tavLst>
                                    </p:anim>
                                    <p:anim calcmode="lin" valueType="num">
                                      <p:cBhvr>
                                        <p:cTn id="9" dur="25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4E94DE-C641-AA10-CC2A-83F73998C2A8}"/>
              </a:ext>
            </a:extLst>
          </p:cNvPr>
          <p:cNvSpPr>
            <a:spLocks noGrp="1"/>
          </p:cNvSpPr>
          <p:nvPr>
            <p:ph type="title"/>
          </p:nvPr>
        </p:nvSpPr>
        <p:spPr>
          <a:xfrm>
            <a:off x="3854841" y="310479"/>
            <a:ext cx="8337159" cy="649052"/>
          </a:xfrm>
        </p:spPr>
        <p:txBody>
          <a:bodyPr anchor="t">
            <a:noAutofit/>
          </a:bodyPr>
          <a:lstStyle/>
          <a:p>
            <a:pPr algn="ctr"/>
            <a:r>
              <a:rPr lang="en-US" sz="3600" b="1" dirty="0"/>
              <a:t>Mental Health Challenges in the Military</a:t>
            </a:r>
          </a:p>
        </p:txBody>
      </p:sp>
      <p:sp>
        <p:nvSpPr>
          <p:cNvPr id="3" name="Footer Placeholder 2">
            <a:extLst>
              <a:ext uri="{FF2B5EF4-FFF2-40B4-BE49-F238E27FC236}">
                <a16:creationId xmlns:a16="http://schemas.microsoft.com/office/drawing/2014/main" id="{7F7D5B48-4275-DFD3-FDBE-13274CFCFF40}"/>
              </a:ext>
            </a:extLst>
          </p:cNvPr>
          <p:cNvSpPr>
            <a:spLocks noGrp="1"/>
          </p:cNvSpPr>
          <p:nvPr>
            <p:ph type="ftr" sz="quarter" idx="16"/>
          </p:nvPr>
        </p:nvSpPr>
        <p:spPr>
          <a:xfrm rot="16200000">
            <a:off x="-2067304" y="2231454"/>
            <a:ext cx="4564376" cy="429768"/>
          </a:xfrm>
        </p:spPr>
        <p:txBody>
          <a:bodyPr anchor="ctr">
            <a:normAutofit/>
          </a:bodyPr>
          <a:lstStyle/>
          <a:p>
            <a:pPr>
              <a:spcAft>
                <a:spcPts val="600"/>
              </a:spcAft>
            </a:pPr>
            <a:r>
              <a:rPr lang="en-US" dirty="0"/>
              <a:t>SAMPLE FOOTER TEXT</a:t>
            </a:r>
            <a:endParaRPr lang="en-US"/>
          </a:p>
        </p:txBody>
      </p:sp>
      <p:sp>
        <p:nvSpPr>
          <p:cNvPr id="4" name="Date Placeholder 3">
            <a:extLst>
              <a:ext uri="{FF2B5EF4-FFF2-40B4-BE49-F238E27FC236}">
                <a16:creationId xmlns:a16="http://schemas.microsoft.com/office/drawing/2014/main" id="{6483EC5E-BEB0-FE6B-9A69-51BDD213CB98}"/>
              </a:ext>
            </a:extLst>
          </p:cNvPr>
          <p:cNvSpPr>
            <a:spLocks noGrp="1"/>
          </p:cNvSpPr>
          <p:nvPr>
            <p:ph type="dt" sz="half" idx="15"/>
          </p:nvPr>
        </p:nvSpPr>
        <p:spPr>
          <a:xfrm rot="16200000">
            <a:off x="-532354" y="5260879"/>
            <a:ext cx="1494474" cy="429768"/>
          </a:xfrm>
        </p:spPr>
        <p:txBody>
          <a:bodyPr anchor="ctr">
            <a:normAutofit/>
          </a:bodyPr>
          <a:lstStyle/>
          <a:p>
            <a:pPr>
              <a:spcAft>
                <a:spcPts val="600"/>
              </a:spcAft>
            </a:pPr>
            <a:fld id="{FAA6F6B0-7BDB-FB4C-9D76-500FE2DDFD1B}" type="datetime1">
              <a:rPr lang="en-US" smtClean="0"/>
              <a:pPr>
                <a:spcAft>
                  <a:spcPts val="600"/>
                </a:spcAft>
              </a:pPr>
              <a:t>9/29/2026</a:t>
            </a:fld>
            <a:endParaRPr lang="en-US"/>
          </a:p>
        </p:txBody>
      </p:sp>
      <p:sp>
        <p:nvSpPr>
          <p:cNvPr id="5" name="Slide Number Placeholder 4">
            <a:extLst>
              <a:ext uri="{FF2B5EF4-FFF2-40B4-BE49-F238E27FC236}">
                <a16:creationId xmlns:a16="http://schemas.microsoft.com/office/drawing/2014/main" id="{92CAE5B7-039A-FCEA-6D82-DFE7E5CF6405}"/>
              </a:ext>
            </a:extLst>
          </p:cNvPr>
          <p:cNvSpPr>
            <a:spLocks noGrp="1"/>
          </p:cNvSpPr>
          <p:nvPr>
            <p:ph type="sldNum" sz="quarter" idx="17"/>
          </p:nvPr>
        </p:nvSpPr>
        <p:spPr>
          <a:xfrm>
            <a:off x="2" y="6492513"/>
            <a:ext cx="429207" cy="365125"/>
          </a:xfrm>
        </p:spPr>
        <p:txBody>
          <a:bodyPr anchor="ctr">
            <a:normAutofit lnSpcReduction="10000"/>
          </a:bodyPr>
          <a:lstStyle/>
          <a:p>
            <a:pPr>
              <a:spcAft>
                <a:spcPts val="600"/>
              </a:spcAft>
            </a:pPr>
            <a:fld id="{CC057153-B650-4DEB-B370-79DDCFDCE934}" type="slidenum">
              <a:rPr lang="en-US" smtClean="0"/>
              <a:pPr>
                <a:spcAft>
                  <a:spcPts val="600"/>
                </a:spcAft>
              </a:pPr>
              <a:t>9</a:t>
            </a:fld>
            <a:endParaRPr lang="en-US"/>
          </a:p>
        </p:txBody>
      </p:sp>
      <p:pic>
        <p:nvPicPr>
          <p:cNvPr id="8" name="Content Placeholder 7" descr="A portrait of a soldier suffering from depression or PTSD. Very dramatic lighting used to help enhance the depressing mood.">
            <a:extLst>
              <a:ext uri="{FF2B5EF4-FFF2-40B4-BE49-F238E27FC236}">
                <a16:creationId xmlns:a16="http://schemas.microsoft.com/office/drawing/2014/main" id="{8FB75BB9-E667-4E87-BD6F-B64C7E414984}"/>
              </a:ext>
            </a:extLst>
          </p:cNvPr>
          <p:cNvPicPr>
            <a:picLocks noGrp="1" noChangeAspect="1"/>
          </p:cNvPicPr>
          <p:nvPr>
            <p:ph type="pic" sz="quarter" idx="13"/>
          </p:nvPr>
        </p:nvPicPr>
        <p:blipFill>
          <a:blip r:embed="rId3"/>
          <a:srcRect l="25277" r="43026" b="-1"/>
          <a:stretch>
            <a:fillRect/>
          </a:stretch>
        </p:blipFill>
        <p:spPr>
          <a:xfrm>
            <a:off x="598328" y="10"/>
            <a:ext cx="3256513" cy="6857990"/>
          </a:xfrm>
          <a:prstGeom prst="rect">
            <a:avLst/>
          </a:prstGeom>
          <a:noFill/>
        </p:spPr>
      </p:pic>
      <p:sp>
        <p:nvSpPr>
          <p:cNvPr id="7" name="Content Placeholder 6">
            <a:extLst>
              <a:ext uri="{FF2B5EF4-FFF2-40B4-BE49-F238E27FC236}">
                <a16:creationId xmlns:a16="http://schemas.microsoft.com/office/drawing/2014/main" id="{71D41060-5226-6A75-4F36-0EB43D898D76}"/>
              </a:ext>
            </a:extLst>
          </p:cNvPr>
          <p:cNvSpPr>
            <a:spLocks noGrp="1"/>
          </p:cNvSpPr>
          <p:nvPr>
            <p:ph sz="quarter" idx="14"/>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3932939" y="1132376"/>
            <a:ext cx="8180962" cy="4343387"/>
          </a:xfrm>
        </p:spPr>
        <p:txBody>
          <a:bodyPr>
            <a:normAutofit fontScale="70000" lnSpcReduction="20000"/>
          </a:bodyPr>
          <a:lstStyle/>
          <a:p>
            <a:pPr marL="0" indent="0">
              <a:lnSpc>
                <a:spcPct val="110000"/>
              </a:lnSpc>
              <a:spcBef>
                <a:spcPts val="2500"/>
              </a:spcBef>
              <a:buFont typeface="Arial" panose="020B0604020202020204" pitchFamily="34" charset="0"/>
              <a:buNone/>
            </a:pPr>
            <a:r>
              <a:rPr lang="en-US" b="1" dirty="0"/>
              <a:t>Combat and Trauma Exposure</a:t>
            </a:r>
          </a:p>
          <a:p>
            <a:pPr marL="0" lvl="1" indent="0">
              <a:lnSpc>
                <a:spcPct val="110000"/>
              </a:lnSpc>
              <a:buFont typeface="Arial" panose="020B0604020202020204" pitchFamily="34" charset="0"/>
              <a:buNone/>
            </a:pPr>
            <a:r>
              <a:rPr dirty="0"/>
              <a:t>Military service involves exposure to combat and trauma leading to significant mental health issues such as PTSD and depression.</a:t>
            </a:r>
            <a:endParaRPr lang="en-US" dirty="0"/>
          </a:p>
          <a:p>
            <a:pPr marL="0" indent="0">
              <a:lnSpc>
                <a:spcPct val="110000"/>
              </a:lnSpc>
              <a:spcBef>
                <a:spcPts val="2500"/>
              </a:spcBef>
              <a:buFont typeface="Arial" panose="020B0604020202020204" pitchFamily="34" charset="0"/>
              <a:buNone/>
            </a:pPr>
            <a:r>
              <a:rPr lang="en-US" b="1" dirty="0"/>
              <a:t>Mental Health Diagnosis Statistics</a:t>
            </a:r>
          </a:p>
          <a:p>
            <a:pPr marL="0" lvl="1" indent="0">
              <a:lnSpc>
                <a:spcPct val="110000"/>
              </a:lnSpc>
              <a:buFont typeface="Arial" panose="020B0604020202020204" pitchFamily="34" charset="0"/>
              <a:buNone/>
            </a:pPr>
            <a:r>
              <a:rPr dirty="0"/>
              <a:t>In 2019, 8.4% of service members were formally diagnosed with mental health conditions, reflecting high prevalence.</a:t>
            </a:r>
            <a:endParaRPr lang="en-US" dirty="0"/>
          </a:p>
          <a:p>
            <a:pPr marL="0" indent="0">
              <a:lnSpc>
                <a:spcPct val="110000"/>
              </a:lnSpc>
              <a:spcBef>
                <a:spcPts val="2500"/>
              </a:spcBef>
              <a:buFont typeface="Arial" panose="020B0604020202020204" pitchFamily="34" charset="0"/>
              <a:buNone/>
            </a:pPr>
            <a:r>
              <a:rPr lang="en-US" b="1" dirty="0"/>
              <a:t>Suicide Epidemic</a:t>
            </a:r>
          </a:p>
          <a:p>
            <a:pPr marL="0" lvl="1" indent="0">
              <a:lnSpc>
                <a:spcPct val="110000"/>
              </a:lnSpc>
              <a:buFont typeface="Arial" panose="020B0604020202020204" pitchFamily="34" charset="0"/>
              <a:buNone/>
            </a:pPr>
            <a:r>
              <a:rPr dirty="0"/>
              <a:t>Suicide rates among active-duty military are alarmingly high, with a death every 30.5 hours.</a:t>
            </a:r>
            <a:endParaRPr lang="en-US" dirty="0"/>
          </a:p>
          <a:p>
            <a:pPr marL="0" indent="0">
              <a:lnSpc>
                <a:spcPct val="110000"/>
              </a:lnSpc>
              <a:spcBef>
                <a:spcPts val="2500"/>
              </a:spcBef>
              <a:buFont typeface="Arial" panose="020B0604020202020204" pitchFamily="34" charset="0"/>
              <a:buNone/>
            </a:pPr>
            <a:r>
              <a:rPr lang="en-US" b="1" dirty="0"/>
              <a:t>Stigma and Undiagnosed Cases</a:t>
            </a:r>
          </a:p>
          <a:p>
            <a:pPr marL="0" lvl="1" indent="0">
              <a:lnSpc>
                <a:spcPct val="110000"/>
              </a:lnSpc>
              <a:buFont typeface="Arial" panose="020B0604020202020204" pitchFamily="34" charset="0"/>
              <a:buNone/>
            </a:pPr>
            <a:r>
              <a:rPr dirty="0"/>
              <a:t>Stigma and underreporting prevent many soldiers from seeking help, making psychological wounds invisible and untreated.</a:t>
            </a:r>
            <a:endParaRPr lang="en-US" dirty="0"/>
          </a:p>
        </p:txBody>
      </p:sp>
    </p:spTree>
    <p:extLst>
      <p:ext uri="{BB962C8B-B14F-4D97-AF65-F5344CB8AC3E}">
        <p14:creationId xmlns:p14="http://schemas.microsoft.com/office/powerpoint/2010/main" val="668829226"/>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iterate>
                                    <p:tmPct val="10000"/>
                                  </p:iterate>
                                  <p:childTnLst>
                                    <p:set>
                                      <p:cBhvr>
                                        <p:cTn id="6" dur="1" fill="hold">
                                          <p:stCondLst>
                                            <p:cond delay="0"/>
                                          </p:stCondLst>
                                        </p:cTn>
                                        <p:tgtEl>
                                          <p:spTgt spid="7"/>
                                        </p:tgtEl>
                                        <p:attrNameLst>
                                          <p:attrName>style.visibility</p:attrName>
                                        </p:attrNameLst>
                                      </p:cBhvr>
                                      <p:to>
                                        <p:strVal val="visible"/>
                                      </p:to>
                                    </p:set>
                                    <p:animEffect transition="in" filter="fade">
                                      <p:cBhvr>
                                        <p:cTn id="7"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3F3C00-6E94-2FB7-70B8-1358721F83DA}"/>
              </a:ext>
            </a:extLst>
          </p:cNvPr>
          <p:cNvSpPr>
            <a:spLocks noGrp="1"/>
          </p:cNvSpPr>
          <p:nvPr>
            <p:ph type="title"/>
          </p:nvPr>
        </p:nvSpPr>
        <p:spPr>
          <a:xfrm>
            <a:off x="6449436" y="304258"/>
            <a:ext cx="5742562" cy="503137"/>
          </a:xfrm>
        </p:spPr>
        <p:txBody>
          <a:bodyPr anchor="t">
            <a:normAutofit/>
          </a:bodyPr>
          <a:lstStyle/>
          <a:p>
            <a:pPr algn="ctr"/>
            <a:r>
              <a:rPr lang="en-US" sz="2400" b="1" dirty="0"/>
              <a:t>Impact of Military Culture on Mental Health</a:t>
            </a:r>
          </a:p>
        </p:txBody>
      </p:sp>
      <p:sp>
        <p:nvSpPr>
          <p:cNvPr id="5" name="Slide Number Placeholder 4">
            <a:extLst>
              <a:ext uri="{FF2B5EF4-FFF2-40B4-BE49-F238E27FC236}">
                <a16:creationId xmlns:a16="http://schemas.microsoft.com/office/drawing/2014/main" id="{2A25E31A-DA97-BA37-9994-4B4F607B9390}"/>
              </a:ext>
            </a:extLst>
          </p:cNvPr>
          <p:cNvSpPr>
            <a:spLocks noGrp="1"/>
          </p:cNvSpPr>
          <p:nvPr>
            <p:ph type="sldNum" sz="quarter" idx="12"/>
          </p:nvPr>
        </p:nvSpPr>
        <p:spPr>
          <a:xfrm>
            <a:off x="2" y="6492513"/>
            <a:ext cx="429207" cy="365125"/>
          </a:xfrm>
        </p:spPr>
        <p:txBody>
          <a:bodyPr anchor="ctr">
            <a:normAutofit lnSpcReduction="10000"/>
          </a:bodyPr>
          <a:lstStyle/>
          <a:p>
            <a:pPr>
              <a:spcAft>
                <a:spcPts val="600"/>
              </a:spcAft>
            </a:pPr>
            <a:fld id="{CC057153-B650-4DEB-B370-79DDCFDCE934}" type="slidenum">
              <a:rPr lang="en-US" smtClean="0"/>
              <a:pPr>
                <a:spcAft>
                  <a:spcPts val="600"/>
                </a:spcAft>
              </a:pPr>
              <a:t>10</a:t>
            </a:fld>
            <a:endParaRPr lang="en-US"/>
          </a:p>
        </p:txBody>
      </p:sp>
      <p:pic>
        <p:nvPicPr>
          <p:cNvPr id="8" name="Content Placeholder 7" descr="Hand on chest.">
            <a:extLst>
              <a:ext uri="{FF2B5EF4-FFF2-40B4-BE49-F238E27FC236}">
                <a16:creationId xmlns:a16="http://schemas.microsoft.com/office/drawing/2014/main" id="{D4DAAF06-E8CE-4502-A673-1443C9B38788}"/>
              </a:ext>
            </a:extLst>
          </p:cNvPr>
          <p:cNvPicPr>
            <a:picLocks noGrp="1" noChangeAspect="1"/>
          </p:cNvPicPr>
          <p:nvPr>
            <p:ph type="pic" sz="quarter" idx="13"/>
          </p:nvPr>
        </p:nvPicPr>
        <p:blipFill>
          <a:blip r:embed="rId3"/>
          <a:srcRect l="12512" r="27843" b="1"/>
          <a:stretch>
            <a:fillRect/>
          </a:stretch>
        </p:blipFill>
        <p:spPr>
          <a:xfrm>
            <a:off x="1050589" y="304258"/>
            <a:ext cx="4454079" cy="5227349"/>
          </a:xfrm>
          <a:prstGeom prst="rect">
            <a:avLst/>
          </a:prstGeom>
          <a:noFill/>
        </p:spPr>
      </p:pic>
      <p:sp>
        <p:nvSpPr>
          <p:cNvPr id="7" name="Content Placeholder 6">
            <a:extLst>
              <a:ext uri="{FF2B5EF4-FFF2-40B4-BE49-F238E27FC236}">
                <a16:creationId xmlns:a16="http://schemas.microsoft.com/office/drawing/2014/main" id="{DBC3926F-12AD-903B-E581-35A785E221DF}"/>
              </a:ext>
            </a:extLst>
          </p:cNvPr>
          <p:cNvSpPr>
            <a:spLocks noGrp="1"/>
          </p:cNvSpPr>
          <p:nvPr>
            <p:ph sz="quarter" idx="15"/>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6449438" y="889045"/>
            <a:ext cx="5742560" cy="4704359"/>
          </a:xfrm>
        </p:spPr>
        <p:txBody>
          <a:bodyPr>
            <a:normAutofit lnSpcReduction="10000"/>
          </a:bodyPr>
          <a:lstStyle/>
          <a:p>
            <a:pPr marL="0" indent="0">
              <a:spcBef>
                <a:spcPts val="2500"/>
              </a:spcBef>
              <a:buFont typeface="Arial" panose="020B0604020202020204" pitchFamily="34" charset="0"/>
              <a:buNone/>
            </a:pPr>
            <a:r>
              <a:rPr lang="en-US" b="1" dirty="0"/>
              <a:t>Dual Effects of Military Culture</a:t>
            </a:r>
          </a:p>
          <a:p>
            <a:pPr marL="0" lvl="1" indent="0">
              <a:buFont typeface="Arial" panose="020B0604020202020204" pitchFamily="34" charset="0"/>
              <a:buNone/>
            </a:pPr>
            <a:r>
              <a:rPr dirty="0"/>
              <a:t>Military culture fosters resilience but can also discourage voluntary mental health help-seeking.</a:t>
            </a:r>
            <a:endParaRPr lang="en-US" dirty="0"/>
          </a:p>
          <a:p>
            <a:pPr marL="0" indent="0">
              <a:spcBef>
                <a:spcPts val="2500"/>
              </a:spcBef>
              <a:buFont typeface="Arial" panose="020B0604020202020204" pitchFamily="34" charset="0"/>
              <a:buNone/>
            </a:pPr>
            <a:r>
              <a:rPr lang="en-US" b="1" dirty="0"/>
              <a:t>Risk of Self-Stigma</a:t>
            </a:r>
          </a:p>
          <a:p>
            <a:pPr marL="0" lvl="1" indent="0">
              <a:buFont typeface="Arial" panose="020B0604020202020204" pitchFamily="34" charset="0"/>
              <a:buNone/>
            </a:pPr>
            <a:r>
              <a:rPr dirty="0"/>
              <a:t>Moderate identification with military culture may increase self-stigma and suicidal thoughts.</a:t>
            </a:r>
            <a:endParaRPr lang="en-US" dirty="0"/>
          </a:p>
          <a:p>
            <a:pPr marL="0" indent="0">
              <a:spcBef>
                <a:spcPts val="2500"/>
              </a:spcBef>
              <a:buFont typeface="Arial" panose="020B0604020202020204" pitchFamily="34" charset="0"/>
              <a:buNone/>
            </a:pPr>
            <a:r>
              <a:rPr lang="en-US" b="1" dirty="0"/>
              <a:t>Need for Culturally Sensitive Support</a:t>
            </a:r>
          </a:p>
          <a:p>
            <a:pPr marL="0" lvl="1" indent="0">
              <a:buFont typeface="Arial" panose="020B0604020202020204" pitchFamily="34" charset="0"/>
              <a:buNone/>
            </a:pPr>
            <a:r>
              <a:rPr dirty="0"/>
              <a:t>Culturally sensitive mental health services are vital to address stigma and improve outcomes.</a:t>
            </a:r>
            <a:endParaRPr lang="en-US" dirty="0"/>
          </a:p>
        </p:txBody>
      </p:sp>
    </p:spTree>
    <p:extLst>
      <p:ext uri="{BB962C8B-B14F-4D97-AF65-F5344CB8AC3E}">
        <p14:creationId xmlns:p14="http://schemas.microsoft.com/office/powerpoint/2010/main" val="2664597465"/>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iterate>
                                    <p:tmPct val="10000"/>
                                  </p:iterate>
                                  <p:childTnLst>
                                    <p:set>
                                      <p:cBhvr>
                                        <p:cTn id="6" dur="1" fill="hold">
                                          <p:stCondLst>
                                            <p:cond delay="0"/>
                                          </p:stCondLst>
                                        </p:cTn>
                                        <p:tgtEl>
                                          <p:spTgt spid="7"/>
                                        </p:tgtEl>
                                        <p:attrNameLst>
                                          <p:attrName>style.visibility</p:attrName>
                                        </p:attrNameLst>
                                      </p:cBhvr>
                                      <p:to>
                                        <p:strVal val="visible"/>
                                      </p:to>
                                    </p:set>
                                    <p:animEffect transition="in" filter="fade">
                                      <p:cBhvr>
                                        <p:cTn id="7"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69736C-2477-7607-FC10-6DE6402419C6}"/>
              </a:ext>
            </a:extLst>
          </p:cNvPr>
          <p:cNvSpPr>
            <a:spLocks noGrp="1"/>
          </p:cNvSpPr>
          <p:nvPr>
            <p:ph type="title"/>
          </p:nvPr>
        </p:nvSpPr>
        <p:spPr>
          <a:xfrm>
            <a:off x="731520" y="20742"/>
            <a:ext cx="6858000" cy="923544"/>
          </a:xfrm>
        </p:spPr>
        <p:txBody>
          <a:bodyPr anchor="b">
            <a:normAutofit/>
          </a:bodyPr>
          <a:lstStyle/>
          <a:p>
            <a:r>
              <a:rPr lang="en-US" dirty="0"/>
              <a:t>Culturally Competent Care</a:t>
            </a:r>
          </a:p>
        </p:txBody>
      </p:sp>
      <p:sp>
        <p:nvSpPr>
          <p:cNvPr id="4" name="Content Placeholder 3">
            <a:extLst>
              <a:ext uri="{FF2B5EF4-FFF2-40B4-BE49-F238E27FC236}">
                <a16:creationId xmlns:a16="http://schemas.microsoft.com/office/drawing/2014/main" id="{27549FE7-E0DD-4008-FD19-52A4C2201989}"/>
              </a:ext>
            </a:extLst>
          </p:cNvPr>
          <p:cNvSpPr>
            <a:spLocks noGrp="1"/>
          </p:cNvSpPr>
          <p:nvPr>
            <p:ph sz="quarter" idx="14"/>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0" y="1118681"/>
            <a:ext cx="7589520" cy="4870639"/>
          </a:xfrm>
        </p:spPr>
        <p:txBody>
          <a:bodyPr>
            <a:normAutofit fontScale="92500" lnSpcReduction="20000"/>
          </a:bodyPr>
          <a:lstStyle/>
          <a:p>
            <a:pPr marL="0" indent="0">
              <a:spcBef>
                <a:spcPts val="2500"/>
              </a:spcBef>
              <a:buFont typeface="Arial" panose="020B0604020202020204" pitchFamily="34" charset="0"/>
              <a:buNone/>
            </a:pPr>
            <a:r>
              <a:rPr lang="en-US" b="1" dirty="0"/>
              <a:t>Integrating Cultural Frameworks</a:t>
            </a:r>
          </a:p>
          <a:p>
            <a:pPr marL="0" lvl="1" indent="0">
              <a:buFont typeface="Arial" panose="020B0604020202020204" pitchFamily="34" charset="0"/>
              <a:buNone/>
            </a:pPr>
            <a:r>
              <a:rPr dirty="0"/>
              <a:t>Clinicians must </a:t>
            </a:r>
            <a:r>
              <a:rPr dirty="0" err="1"/>
              <a:t>recogni</a:t>
            </a:r>
            <a:r>
              <a:rPr lang="en-GB" dirty="0"/>
              <a:t>s</a:t>
            </a:r>
            <a:r>
              <a:rPr dirty="0"/>
              <a:t>e diverse cultural beliefs and expressions of distress to adapt mental health interventions effectively.</a:t>
            </a:r>
            <a:endParaRPr lang="en-US" dirty="0"/>
          </a:p>
          <a:p>
            <a:pPr marL="0" indent="0">
              <a:spcBef>
                <a:spcPts val="2500"/>
              </a:spcBef>
              <a:buFont typeface="Arial" panose="020B0604020202020204" pitchFamily="34" charset="0"/>
              <a:buNone/>
            </a:pPr>
            <a:r>
              <a:rPr lang="en-US" b="1" dirty="0"/>
              <a:t>Collaborative and Adapted Strategies</a:t>
            </a:r>
          </a:p>
          <a:p>
            <a:pPr marL="0" lvl="1" indent="0">
              <a:buFont typeface="Arial" panose="020B0604020202020204" pitchFamily="34" charset="0"/>
              <a:buNone/>
            </a:pPr>
            <a:r>
              <a:rPr dirty="0"/>
              <a:t>Using explanatory model interviews, collaborating with traditional healers, and culturally adapted therapies improves care.</a:t>
            </a:r>
            <a:endParaRPr lang="en-US" dirty="0"/>
          </a:p>
          <a:p>
            <a:pPr marL="0" indent="0">
              <a:spcBef>
                <a:spcPts val="2500"/>
              </a:spcBef>
              <a:buFont typeface="Arial" panose="020B0604020202020204" pitchFamily="34" charset="0"/>
              <a:buNone/>
            </a:pPr>
            <a:r>
              <a:rPr lang="en-US" b="1" dirty="0"/>
              <a:t>Addressing Systemic Barriers</a:t>
            </a:r>
          </a:p>
          <a:p>
            <a:pPr marL="0" lvl="1" indent="0">
              <a:buFont typeface="Arial" panose="020B0604020202020204" pitchFamily="34" charset="0"/>
              <a:buNone/>
            </a:pPr>
            <a:r>
              <a:rPr dirty="0"/>
              <a:t>Clinicians should tackle stigma, language barriers, and service access issues to improve mental health support.</a:t>
            </a:r>
            <a:endParaRPr lang="en-US" dirty="0"/>
          </a:p>
          <a:p>
            <a:pPr marL="0" indent="0">
              <a:spcBef>
                <a:spcPts val="2500"/>
              </a:spcBef>
              <a:buFont typeface="Arial" panose="020B0604020202020204" pitchFamily="34" charset="0"/>
              <a:buNone/>
            </a:pPr>
            <a:r>
              <a:rPr lang="en-US" b="1" dirty="0"/>
              <a:t>Community Engagement and Technology</a:t>
            </a:r>
          </a:p>
          <a:p>
            <a:pPr marL="0" lvl="1" indent="0">
              <a:buFont typeface="Arial" panose="020B0604020202020204" pitchFamily="34" charset="0"/>
              <a:buNone/>
            </a:pPr>
            <a:r>
              <a:rPr dirty="0"/>
              <a:t>Psychoeducation, community involvement, and digital tools enhance help-seeking and provide sensitive support options.</a:t>
            </a:r>
            <a:endParaRPr lang="en-US" dirty="0"/>
          </a:p>
        </p:txBody>
      </p:sp>
      <p:pic>
        <p:nvPicPr>
          <p:cNvPr id="5" name="Content Placeholder 4" descr="Individual circle or globe on a white background made up of small human silhouette figures. Each figure is a different color one would find in a rainbow. Could also symbolize gay pride.">
            <a:extLst>
              <a:ext uri="{FF2B5EF4-FFF2-40B4-BE49-F238E27FC236}">
                <a16:creationId xmlns:a16="http://schemas.microsoft.com/office/drawing/2014/main" id="{488B4306-9533-41EB-ADEC-736A4196C95F}"/>
              </a:ext>
            </a:extLst>
          </p:cNvPr>
          <p:cNvPicPr>
            <a:picLocks noGrp="1" noChangeAspect="1"/>
          </p:cNvPicPr>
          <p:nvPr>
            <p:ph type="pic" sz="quarter" idx="15"/>
          </p:nvPr>
        </p:nvPicPr>
        <p:blipFill>
          <a:blip r:embed="rId3"/>
          <a:srcRect l="30367" r="30053" b="2"/>
          <a:stretch>
            <a:fillRect/>
          </a:stretch>
        </p:blipFill>
        <p:spPr>
          <a:xfrm>
            <a:off x="8491126" y="603504"/>
            <a:ext cx="3085177" cy="5202936"/>
          </a:xfrm>
          <a:prstGeom prst="rect">
            <a:avLst/>
          </a:prstGeom>
          <a:noFill/>
        </p:spPr>
      </p:pic>
    </p:spTree>
    <p:extLst>
      <p:ext uri="{BB962C8B-B14F-4D97-AF65-F5344CB8AC3E}">
        <p14:creationId xmlns:p14="http://schemas.microsoft.com/office/powerpoint/2010/main" val="614775682"/>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250"/>
                                        <p:tgtEl>
                                          <p:spTgt spid="4"/>
                                        </p:tgtEl>
                                      </p:cBhvr>
                                    </p:animEffect>
                                    <p:anim calcmode="lin" valueType="num">
                                      <p:cBhvr>
                                        <p:cTn id="8" dur="250" fill="hold"/>
                                        <p:tgtEl>
                                          <p:spTgt spid="4"/>
                                        </p:tgtEl>
                                        <p:attrNameLst>
                                          <p:attrName>ppt_x</p:attrName>
                                        </p:attrNameLst>
                                      </p:cBhvr>
                                      <p:tavLst>
                                        <p:tav tm="0">
                                          <p:val>
                                            <p:strVal val="#ppt_x"/>
                                          </p:val>
                                        </p:tav>
                                        <p:tav tm="100000">
                                          <p:val>
                                            <p:strVal val="#ppt_x"/>
                                          </p:val>
                                        </p:tav>
                                      </p:tavLst>
                                    </p:anim>
                                    <p:anim calcmode="lin" valueType="num">
                                      <p:cBhvr>
                                        <p:cTn id="9" dur="25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E22475-07C8-5FD4-6384-A71D79793FB6}"/>
              </a:ext>
            </a:extLst>
          </p:cNvPr>
          <p:cNvSpPr>
            <a:spLocks noGrp="1"/>
          </p:cNvSpPr>
          <p:nvPr>
            <p:ph type="title"/>
          </p:nvPr>
        </p:nvSpPr>
        <p:spPr>
          <a:xfrm>
            <a:off x="731520" y="156930"/>
            <a:ext cx="6858000" cy="679649"/>
          </a:xfrm>
        </p:spPr>
        <p:txBody>
          <a:bodyPr anchor="b">
            <a:normAutofit fontScale="90000"/>
          </a:bodyPr>
          <a:lstStyle/>
          <a:p>
            <a:pPr algn="ctr"/>
            <a:r>
              <a:rPr lang="en-US" dirty="0"/>
              <a:t>Summary and Implications</a:t>
            </a:r>
          </a:p>
        </p:txBody>
      </p:sp>
      <p:sp>
        <p:nvSpPr>
          <p:cNvPr id="4" name="Content Placeholder 3">
            <a:extLst>
              <a:ext uri="{FF2B5EF4-FFF2-40B4-BE49-F238E27FC236}">
                <a16:creationId xmlns:a16="http://schemas.microsoft.com/office/drawing/2014/main" id="{409AE592-12F1-3CA9-3C63-5C2F8CA62A97}"/>
              </a:ext>
            </a:extLst>
          </p:cNvPr>
          <p:cNvSpPr>
            <a:spLocks noGrp="1"/>
          </p:cNvSpPr>
          <p:nvPr>
            <p:ph sz="quarter" idx="14"/>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398835" y="1236116"/>
            <a:ext cx="7354110" cy="5038224"/>
          </a:xfrm>
        </p:spPr>
        <p:txBody>
          <a:bodyPr>
            <a:normAutofit fontScale="92500" lnSpcReduction="20000"/>
          </a:bodyPr>
          <a:lstStyle/>
          <a:p>
            <a:pPr marL="0" indent="0">
              <a:spcBef>
                <a:spcPts val="2500"/>
              </a:spcBef>
              <a:buFont typeface="Arial" panose="020B0604020202020204" pitchFamily="34" charset="0"/>
              <a:buNone/>
            </a:pPr>
            <a:r>
              <a:rPr lang="en-US" b="1" dirty="0"/>
              <a:t>Cultural Influence on Mental Health</a:t>
            </a:r>
          </a:p>
          <a:p>
            <a:pPr marL="0" lvl="1" indent="0">
              <a:buFont typeface="Arial" panose="020B0604020202020204" pitchFamily="34" charset="0"/>
              <a:buNone/>
            </a:pPr>
            <a:r>
              <a:rPr dirty="0"/>
              <a:t>Cultural models shape how mental illness is perceived and experienced across different communities worldwide.</a:t>
            </a:r>
            <a:endParaRPr lang="en-US" dirty="0"/>
          </a:p>
          <a:p>
            <a:pPr marL="0" indent="0">
              <a:spcBef>
                <a:spcPts val="2500"/>
              </a:spcBef>
              <a:buFont typeface="Arial" panose="020B0604020202020204" pitchFamily="34" charset="0"/>
              <a:buNone/>
            </a:pPr>
            <a:r>
              <a:rPr lang="en-US" b="1" dirty="0"/>
              <a:t>Western vs Non-Western Models</a:t>
            </a:r>
          </a:p>
          <a:p>
            <a:pPr marL="0" lvl="1" indent="0">
              <a:buFont typeface="Arial" panose="020B0604020202020204" pitchFamily="34" charset="0"/>
              <a:buNone/>
            </a:pPr>
            <a:r>
              <a:rPr dirty="0"/>
              <a:t>Western biomedical approaches are effective but may miss holistic and spiritual aspects </a:t>
            </a:r>
            <a:r>
              <a:rPr dirty="0" err="1"/>
              <a:t>emphasi</a:t>
            </a:r>
            <a:r>
              <a:rPr lang="en-GB" dirty="0"/>
              <a:t>s</a:t>
            </a:r>
            <a:r>
              <a:rPr dirty="0"/>
              <a:t>ed by non-Western models.</a:t>
            </a:r>
            <a:endParaRPr lang="en-US" dirty="0"/>
          </a:p>
          <a:p>
            <a:pPr marL="0" indent="0">
              <a:spcBef>
                <a:spcPts val="2500"/>
              </a:spcBef>
              <a:buFont typeface="Arial" panose="020B0604020202020204" pitchFamily="34" charset="0"/>
              <a:buNone/>
            </a:pPr>
            <a:r>
              <a:rPr lang="en-US" b="1" dirty="0"/>
              <a:t>Explanatory Models and Help-Seeking</a:t>
            </a:r>
          </a:p>
          <a:p>
            <a:pPr marL="0" lvl="1" indent="0">
              <a:buFont typeface="Arial" panose="020B0604020202020204" pitchFamily="34" charset="0"/>
              <a:buNone/>
            </a:pPr>
            <a:r>
              <a:rPr dirty="0"/>
              <a:t>Patients’ beliefs and stigma influence help-seeking </a:t>
            </a:r>
            <a:r>
              <a:rPr dirty="0" err="1"/>
              <a:t>behavio</a:t>
            </a:r>
            <a:r>
              <a:rPr lang="en-GB" dirty="0"/>
              <a:t>u</a:t>
            </a:r>
            <a:r>
              <a:rPr dirty="0" err="1"/>
              <a:t>rs</a:t>
            </a:r>
            <a:r>
              <a:rPr dirty="0"/>
              <a:t>, requiring culturally sensitive and tailored mental health interventions.</a:t>
            </a:r>
            <a:endParaRPr lang="en-US" dirty="0"/>
          </a:p>
          <a:p>
            <a:pPr marL="0" indent="0">
              <a:spcBef>
                <a:spcPts val="2500"/>
              </a:spcBef>
              <a:buFont typeface="Arial" panose="020B0604020202020204" pitchFamily="34" charset="0"/>
              <a:buNone/>
            </a:pPr>
            <a:r>
              <a:rPr lang="en-US" b="1" dirty="0"/>
              <a:t>Cultural Competence in Practice</a:t>
            </a:r>
          </a:p>
          <a:p>
            <a:pPr marL="0" lvl="1" indent="0">
              <a:buFont typeface="Arial" panose="020B0604020202020204" pitchFamily="34" charset="0"/>
              <a:buNone/>
            </a:pPr>
            <a:r>
              <a:rPr dirty="0"/>
              <a:t>Mental health professionals must adapt approaches to diverse populations to improve inclusivity and outcomes globally.</a:t>
            </a:r>
            <a:endParaRPr lang="en-US" dirty="0"/>
          </a:p>
        </p:txBody>
      </p:sp>
      <p:pic>
        <p:nvPicPr>
          <p:cNvPr id="5" name="Content Placeholder 4" descr="Healthcare And Medicine, Medical Exam, Health, Heart, Medical Research">
            <a:extLst>
              <a:ext uri="{FF2B5EF4-FFF2-40B4-BE49-F238E27FC236}">
                <a16:creationId xmlns:a16="http://schemas.microsoft.com/office/drawing/2014/main" id="{0323639E-F871-48E5-B109-25DC20DB4200}"/>
              </a:ext>
            </a:extLst>
          </p:cNvPr>
          <p:cNvPicPr>
            <a:picLocks noGrp="1" noChangeAspect="1"/>
          </p:cNvPicPr>
          <p:nvPr>
            <p:ph type="pic" sz="quarter" idx="15"/>
          </p:nvPr>
        </p:nvPicPr>
        <p:blipFill>
          <a:blip r:embed="rId3"/>
          <a:srcRect l="12574" r="51997" b="2"/>
          <a:stretch>
            <a:fillRect/>
          </a:stretch>
        </p:blipFill>
        <p:spPr>
          <a:xfrm>
            <a:off x="8491126" y="603504"/>
            <a:ext cx="3085177" cy="5202936"/>
          </a:xfrm>
          <a:prstGeom prst="rect">
            <a:avLst/>
          </a:prstGeom>
          <a:noFill/>
        </p:spPr>
      </p:pic>
    </p:spTree>
    <p:extLst>
      <p:ext uri="{BB962C8B-B14F-4D97-AF65-F5344CB8AC3E}">
        <p14:creationId xmlns:p14="http://schemas.microsoft.com/office/powerpoint/2010/main" val="2668011684"/>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250"/>
                                        <p:tgtEl>
                                          <p:spTgt spid="4"/>
                                        </p:tgtEl>
                                      </p:cBhvr>
                                    </p:animEffect>
                                    <p:anim calcmode="lin" valueType="num">
                                      <p:cBhvr>
                                        <p:cTn id="8" dur="250" fill="hold"/>
                                        <p:tgtEl>
                                          <p:spTgt spid="4"/>
                                        </p:tgtEl>
                                        <p:attrNameLst>
                                          <p:attrName>ppt_x</p:attrName>
                                        </p:attrNameLst>
                                      </p:cBhvr>
                                      <p:tavLst>
                                        <p:tav tm="0">
                                          <p:val>
                                            <p:strVal val="#ppt_x"/>
                                          </p:val>
                                        </p:tav>
                                        <p:tav tm="100000">
                                          <p:val>
                                            <p:strVal val="#ppt_x"/>
                                          </p:val>
                                        </p:tav>
                                      </p:tavLst>
                                    </p:anim>
                                    <p:anim calcmode="lin" valueType="num">
                                      <p:cBhvr>
                                        <p:cTn id="9" dur="25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6A26E8-895F-CA27-F484-6BF1CE58C71A}"/>
              </a:ext>
            </a:extLst>
          </p:cNvPr>
          <p:cNvSpPr>
            <a:spLocks noGrp="1"/>
          </p:cNvSpPr>
          <p:nvPr>
            <p:ph type="title"/>
          </p:nvPr>
        </p:nvSpPr>
        <p:spPr/>
        <p:txBody>
          <a:bodyPr/>
          <a:lstStyle/>
          <a:p>
            <a:pPr algn="ctr"/>
            <a:r>
              <a:rPr lang="en-GB" dirty="0"/>
              <a:t>Useful References</a:t>
            </a:r>
          </a:p>
        </p:txBody>
      </p:sp>
      <p:sp>
        <p:nvSpPr>
          <p:cNvPr id="3" name="Content Placeholder 2">
            <a:extLst>
              <a:ext uri="{FF2B5EF4-FFF2-40B4-BE49-F238E27FC236}">
                <a16:creationId xmlns:a16="http://schemas.microsoft.com/office/drawing/2014/main" id="{E2DB35D9-329B-CCB0-3EF0-BB9E152C719B}"/>
              </a:ext>
            </a:extLst>
          </p:cNvPr>
          <p:cNvSpPr>
            <a:spLocks noGrp="1"/>
          </p:cNvSpPr>
          <p:nvPr>
            <p:ph idx="1"/>
          </p:nvPr>
        </p:nvSpPr>
        <p:spPr>
          <a:xfrm>
            <a:off x="77821" y="1334246"/>
            <a:ext cx="10940699" cy="4572000"/>
          </a:xfrm>
        </p:spPr>
        <p:txBody>
          <a:bodyPr>
            <a:normAutofit fontScale="55000" lnSpcReduction="20000"/>
          </a:bodyPr>
          <a:lstStyle/>
          <a:p>
            <a:r>
              <a:rPr lang="en-GB" dirty="0"/>
              <a:t>Bhugra, D., Watson, C., &amp; Wijesuriya, R. (2021). Culture and mental illnesses. </a:t>
            </a:r>
            <a:r>
              <a:rPr lang="en-GB" i="1" dirty="0"/>
              <a:t>International Review of Psychiatry, 33(1–2), </a:t>
            </a:r>
            <a:r>
              <a:rPr lang="en-GB" dirty="0"/>
              <a:t>1–2. </a:t>
            </a:r>
            <a:r>
              <a:rPr lang="en-GB" dirty="0">
                <a:hlinkClick r:id="rId2"/>
              </a:rPr>
              <a:t>https://doi.org/10.1080/09540261.2020.1777748</a:t>
            </a:r>
            <a:endParaRPr lang="en-GB" dirty="0"/>
          </a:p>
          <a:p>
            <a:r>
              <a:rPr lang="en-GB" dirty="0" err="1"/>
              <a:t>Tanhan</a:t>
            </a:r>
            <a:r>
              <a:rPr lang="en-GB" dirty="0"/>
              <a:t>, A., &amp; Young, J. S. (2022). Muslims and mental health services: A concept map and a theoretical framework. </a:t>
            </a:r>
            <a:r>
              <a:rPr lang="en-GB" i="1" dirty="0"/>
              <a:t>Journal of Religion and Health, 61(1)</a:t>
            </a:r>
            <a:r>
              <a:rPr lang="en-GB" dirty="0"/>
              <a:t>, 23–63. </a:t>
            </a:r>
            <a:r>
              <a:rPr lang="en-GB" dirty="0">
                <a:hlinkClick r:id="rId3"/>
              </a:rPr>
              <a:t>https://doi.org/10.1007/s10943-021-01324-4</a:t>
            </a:r>
            <a:endParaRPr lang="en-GB" dirty="0"/>
          </a:p>
          <a:p>
            <a:r>
              <a:rPr lang="en-GB" dirty="0"/>
              <a:t>Ganz, A., Yamaguchi, C., Parekh, B., </a:t>
            </a:r>
            <a:r>
              <a:rPr lang="en-GB" dirty="0" err="1"/>
              <a:t>Koritzky</a:t>
            </a:r>
            <a:r>
              <a:rPr lang="en-GB" dirty="0"/>
              <a:t>, G., &amp; Berger, S. E. (2020). Military culture and its impact on mental health and stigma. </a:t>
            </a:r>
            <a:r>
              <a:rPr lang="en-GB" i="1" dirty="0"/>
              <a:t>Journal of Community Engagement and Scholarship.</a:t>
            </a:r>
          </a:p>
          <a:p>
            <a:r>
              <a:rPr lang="en-GB" dirty="0"/>
              <a:t>Ran, M.-S., Hall, B. J., Su, T. T., </a:t>
            </a:r>
            <a:r>
              <a:rPr lang="en-GB" dirty="0" err="1"/>
              <a:t>Prawira</a:t>
            </a:r>
            <a:r>
              <a:rPr lang="en-GB" dirty="0"/>
              <a:t>, B., Breth-Petersen, M., Li, X.-H., &amp; Zhang, T.-M. (2021). Stigma of mental illness and cultural factors in Pacific Rim region: A systematic review. </a:t>
            </a:r>
            <a:r>
              <a:rPr lang="en-GB" i="1" dirty="0"/>
              <a:t>BMC Psychiatry, 21(8). </a:t>
            </a:r>
            <a:r>
              <a:rPr lang="en-GB" dirty="0">
                <a:hlinkClick r:id="rId4"/>
              </a:rPr>
              <a:t>https://doi.org/10.1186/s12888-020-02991-5</a:t>
            </a:r>
            <a:endParaRPr lang="en-GB" dirty="0"/>
          </a:p>
          <a:p>
            <a:r>
              <a:rPr lang="en-GB" dirty="0"/>
              <a:t>Tonsing, K. N., &amp; Tonsing, J. C. (2025). Beliefs about mental health and barriers to psychological help-seeking among Burmese refugees: A mixed-method inquiry. </a:t>
            </a:r>
            <a:r>
              <a:rPr lang="en-GB" i="1" dirty="0"/>
              <a:t>Social Work in Mental Health, 23(4), </a:t>
            </a:r>
            <a:r>
              <a:rPr lang="en-GB" dirty="0"/>
              <a:t>362–379. </a:t>
            </a:r>
            <a:r>
              <a:rPr lang="en-GB" dirty="0">
                <a:hlinkClick r:id="rId5"/>
              </a:rPr>
              <a:t>https://doi.org/10.1080/15332985.2024.2446175</a:t>
            </a:r>
            <a:endParaRPr lang="en-GB" dirty="0"/>
          </a:p>
          <a:p>
            <a:r>
              <a:rPr lang="en-GB" dirty="0"/>
              <a:t>Ahad, A. A., Sanchez-Gonzalez, M., &amp; Junquera, P. (2023). Understanding and addressing mental health stigma across cultures for improving psychiatric care: A narrative review. </a:t>
            </a:r>
            <a:r>
              <a:rPr lang="en-GB" i="1" dirty="0" err="1"/>
              <a:t>Cureus</a:t>
            </a:r>
            <a:r>
              <a:rPr lang="en-GB" i="1" dirty="0"/>
              <a:t>, 15(5)</a:t>
            </a:r>
            <a:r>
              <a:rPr lang="en-GB" dirty="0"/>
              <a:t>, e39549. </a:t>
            </a:r>
            <a:r>
              <a:rPr lang="en-GB" dirty="0">
                <a:hlinkClick r:id="rId6"/>
              </a:rPr>
              <a:t>https://doi.org/10.7759/cureus.39549</a:t>
            </a:r>
            <a:r>
              <a:rPr lang="en-GB" dirty="0"/>
              <a:t> </a:t>
            </a:r>
          </a:p>
          <a:p>
            <a:r>
              <a:rPr lang="en-GB" dirty="0" err="1"/>
              <a:t>Subu</a:t>
            </a:r>
            <a:r>
              <a:rPr lang="en-GB" dirty="0"/>
              <a:t>, M. A., Holmes, D., Arumugam, A., Al-Yateem, N., Dias, J. M., Rahman, S. A., Waluyo, I., Ahmed, F. R., &amp; Abraham, M. S. (2022). Traditional, religious, and cultural perspectives on mental illness: A qualitative study on causal beliefs and treatment use</a:t>
            </a:r>
            <a:r>
              <a:rPr lang="en-GB" i="1" dirty="0"/>
              <a:t>. International Journal of Qualitative Studies on Health and Well-being, 17(1)</a:t>
            </a:r>
            <a:r>
              <a:rPr lang="en-GB" dirty="0"/>
              <a:t>, 2123090. </a:t>
            </a:r>
            <a:r>
              <a:rPr lang="en-GB" dirty="0">
                <a:hlinkClick r:id="rId7"/>
              </a:rPr>
              <a:t>https://doi.org/10.1080/17482631.2022.2123090 s40594-023-00419-6</a:t>
            </a:r>
            <a:endParaRPr lang="en-GB" dirty="0"/>
          </a:p>
          <a:p>
            <a:r>
              <a:rPr lang="en-GB" dirty="0"/>
              <a:t>Munawar, K., Mukhtar, F., Choudhry, F. R., &amp; Ng, A. L. O. (2022). Mental health literacy: A systematic review of knowledge and beliefs about mental disorders in Malaysia. </a:t>
            </a:r>
            <a:r>
              <a:rPr lang="en-GB" i="1" dirty="0"/>
              <a:t>Asia-Pacific Psychiatry, 14(1), </a:t>
            </a:r>
            <a:r>
              <a:rPr lang="en-GB" dirty="0"/>
              <a:t>e12475. https://doi.org/10.1111/appy.12475 s10943-021-01324-4</a:t>
            </a:r>
          </a:p>
        </p:txBody>
      </p:sp>
    </p:spTree>
    <p:extLst>
      <p:ext uri="{BB962C8B-B14F-4D97-AF65-F5344CB8AC3E}">
        <p14:creationId xmlns:p14="http://schemas.microsoft.com/office/powerpoint/2010/main" val="2037603170"/>
      </p:ext>
    </p:extLst>
  </p:cSld>
  <p:clrMapOvr>
    <a:masterClrMapping/>
  </p:clrMapOvr>
</p:sld>
</file>

<file path=ppt/theme/theme1.xml><?xml version="1.0" encoding="utf-8"?>
<a:theme xmlns:a="http://schemas.openxmlformats.org/drawingml/2006/main" name="UWTSD 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Logo Variations place image in Backgrou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A22DCA5D1B256B479227F480D2542598" ma:contentTypeVersion="16" ma:contentTypeDescription="Create a new document." ma:contentTypeScope="" ma:versionID="ab2a199a1a827bb2a776a2aab96a8706">
  <xsd:schema xmlns:xsd="http://www.w3.org/2001/XMLSchema" xmlns:xs="http://www.w3.org/2001/XMLSchema" xmlns:p="http://schemas.microsoft.com/office/2006/metadata/properties" xmlns:ns2="211f9404-bca0-4bcf-9c1d-965ccb6f8d2d" xmlns:ns3="303dbf9b-b85b-46a0-94f1-894078c07ecd" targetNamespace="http://schemas.microsoft.com/office/2006/metadata/properties" ma:root="true" ma:fieldsID="8f65977e4c16e8d6e64cbf3bcd3168e7" ns2:_="" ns3:_="">
    <xsd:import namespace="211f9404-bca0-4bcf-9c1d-965ccb6f8d2d"/>
    <xsd:import namespace="303dbf9b-b85b-46a0-94f1-894078c07ecd"/>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AutoKeyPoints" minOccurs="0"/>
                <xsd:element ref="ns2:MediaServiceKeyPoints" minOccurs="0"/>
                <xsd:element ref="ns2:MediaServiceOCR" minOccurs="0"/>
                <xsd:element ref="ns2:MediaServiceGenerationTime" minOccurs="0"/>
                <xsd:element ref="ns2:MediaServiceEventHashCode" minOccurs="0"/>
                <xsd:element ref="ns2:MediaServiceDateTaken" minOccurs="0"/>
                <xsd:element ref="ns2:lcf76f155ced4ddcb4097134ff3c332f" minOccurs="0"/>
                <xsd:element ref="ns3:TaxCatchAll" minOccurs="0"/>
                <xsd:element ref="ns2:MediaServiceSearchProperties" minOccurs="0"/>
                <xsd:element ref="ns2: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1f9404-bca0-4bcf-9c1d-965ccb6f8d2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2" nillable="true" ma:displayName="MediaServiceAutoKeyPoints" ma:hidden="true" ma:internalName="MediaServiceAutoKeyPoints" ma:readOnly="true">
      <xsd:simpleType>
        <xsd:restriction base="dms:Note"/>
      </xsd:simpleType>
    </xsd:element>
    <xsd:element name="MediaServiceKeyPoints" ma:index="13" nillable="true" ma:displayName="KeyPoints" ma:internalName="MediaServiceKeyPoints" ma:readOnly="true">
      <xsd:simpleType>
        <xsd:restriction base="dms:Note">
          <xsd:maxLength value="255"/>
        </xsd:restriction>
      </xsd:simpleType>
    </xsd:element>
    <xsd:element name="MediaServiceOCR" ma:index="14" nillable="true" ma:displayName="Extracted Text" ma:internalName="MediaServiceOCR" ma:readOnly="true">
      <xsd:simpleType>
        <xsd:restriction base="dms:Note">
          <xsd:maxLength value="255"/>
        </xsd:restriction>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ServiceDateTaken" ma:index="17" nillable="true" ma:displayName="MediaServiceDateTaken" ma:hidden="true" ma:internalName="MediaServiceDateTaken" ma:readOnly="true">
      <xsd:simpleType>
        <xsd:restriction base="dms:Text"/>
      </xsd:simpleType>
    </xsd:element>
    <xsd:element name="lcf76f155ced4ddcb4097134ff3c332f" ma:index="19"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SearchProperties" ma:index="21" nillable="true" ma:displayName="MediaServiceSearchProperties" ma:hidden="true" ma:internalName="MediaServiceSearchProperties" ma:readOnly="true">
      <xsd:simpleType>
        <xsd:restriction base="dms:Note"/>
      </xsd:simpleType>
    </xsd:element>
    <xsd:element name="MediaServiceObjectDetectorVersions" ma:index="22" nillable="true" ma:displayName="MediaServiceObjectDetectorVersions"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TaxCatchAll" ma:index="20" nillable="true" ma:displayName="Taxonomy Catch All Column" ma:hidden="true" ma:list="{2a97a576-9b9a-4725-8082-46e909de400b}" ma:internalName="TaxCatchAll" ma:showField="CatchAllData" ma:web="303dbf9b-b85b-46a0-94f1-894078c07ecd">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TaxCatchAll xmlns="303dbf9b-b85b-46a0-94f1-894078c07ecd" xsi:nil="true"/>
    <lcf76f155ced4ddcb4097134ff3c332f xmlns="211f9404-bca0-4bcf-9c1d-965ccb6f8d2d">
      <Terms xmlns="http://schemas.microsoft.com/office/infopath/2007/PartnerControls"/>
    </lcf76f155ced4ddcb4097134ff3c332f>
  </documentManagement>
</p:properties>
</file>

<file path=customXml/itemProps1.xml><?xml version="1.0" encoding="utf-8"?>
<ds:datastoreItem xmlns:ds="http://schemas.openxmlformats.org/officeDocument/2006/customXml" ds:itemID="{980E6990-2BAD-4C9B-94C1-F2D088B16721}">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11f9404-bca0-4bcf-9c1d-965ccb6f8d2d"/>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5005B358-F4C1-4779-9208-30E86E3F7A24}">
  <ds:schemaRefs>
    <ds:schemaRef ds:uri="http://schemas.microsoft.com/sharepoint/v3/contenttype/forms"/>
  </ds:schemaRefs>
</ds:datastoreItem>
</file>

<file path=customXml/itemProps3.xml><?xml version="1.0" encoding="utf-8"?>
<ds:datastoreItem xmlns:ds="http://schemas.openxmlformats.org/officeDocument/2006/customXml" ds:itemID="{5D040630-A62C-4063-B6E2-E8C2D35B5414}">
  <ds:schemaRefs>
    <ds:schemaRef ds:uri="http://schemas.microsoft.com/office/2006/metadata/properties"/>
    <ds:schemaRef ds:uri="http://schemas.microsoft.com/office/infopath/2007/PartnerControls"/>
    <ds:schemaRef ds:uri="303dbf9b-b85b-46a0-94f1-894078c07ecd"/>
    <ds:schemaRef ds:uri="211f9404-bca0-4bcf-9c1d-965ccb6f8d2d"/>
  </ds:schemaRefs>
</ds:datastoreItem>
</file>

<file path=docProps/app.xml><?xml version="1.0" encoding="utf-8"?>
<Properties xmlns="http://schemas.openxmlformats.org/officeDocument/2006/extended-properties" xmlns:vt="http://schemas.openxmlformats.org/officeDocument/2006/docPropsVTypes">
  <TotalTime>0</TotalTime>
  <Words>2666</Words>
  <Application>Microsoft Office PowerPoint</Application>
  <PresentationFormat>Widescreen</PresentationFormat>
  <Paragraphs>120</Paragraphs>
  <Slides>13</Slides>
  <Notes>10</Notes>
  <HiddenSlides>0</HiddenSlides>
  <MMClips>0</MMClips>
  <ScaleCrop>false</ScaleCrop>
  <HeadingPairs>
    <vt:vector size="6" baseType="variant">
      <vt:variant>
        <vt:lpstr>Fonts Used</vt:lpstr>
      </vt:variant>
      <vt:variant>
        <vt:i4>4</vt:i4>
      </vt:variant>
      <vt:variant>
        <vt:lpstr>Theme</vt:lpstr>
      </vt:variant>
      <vt:variant>
        <vt:i4>2</vt:i4>
      </vt:variant>
      <vt:variant>
        <vt:lpstr>Slide Titles</vt:lpstr>
      </vt:variant>
      <vt:variant>
        <vt:i4>13</vt:i4>
      </vt:variant>
    </vt:vector>
  </HeadingPairs>
  <TitlesOfParts>
    <vt:vector size="19" baseType="lpstr">
      <vt:lpstr>Aptos</vt:lpstr>
      <vt:lpstr>Arial</vt:lpstr>
      <vt:lpstr>Calibri</vt:lpstr>
      <vt:lpstr>Calibri Light</vt:lpstr>
      <vt:lpstr>UWTSD Text 2</vt:lpstr>
      <vt:lpstr>UWTSD Logo Variations place image in Background</vt:lpstr>
      <vt:lpstr>PowerPoint Presentation</vt:lpstr>
      <vt:lpstr>Overview of Cultural Models in Mental Health</vt:lpstr>
      <vt:lpstr>Cultural Influences on Help-Seeking</vt:lpstr>
      <vt:lpstr>Culture-Bound Syndromes</vt:lpstr>
      <vt:lpstr>Case Studies</vt:lpstr>
      <vt:lpstr>Burmese Refugees</vt:lpstr>
      <vt:lpstr>Muslim Populations</vt:lpstr>
      <vt:lpstr>Cultural determinants and psychiatric variation</vt:lpstr>
      <vt:lpstr>Mental Health Challenges in the Military</vt:lpstr>
      <vt:lpstr>Impact of Military Culture on Mental Health</vt:lpstr>
      <vt:lpstr>Culturally Competent Care</vt:lpstr>
      <vt:lpstr>Summary and Implications</vt:lpstr>
      <vt:lpstr>Useful 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Ffion Evans</dc:creator>
  <cp:lastModifiedBy>Paul Hutchings</cp:lastModifiedBy>
  <cp:revision>23</cp:revision>
  <dcterms:created xsi:type="dcterms:W3CDTF">2021-03-09T15:35:42Z</dcterms:created>
  <dcterms:modified xsi:type="dcterms:W3CDTF">2026-09-29T20:33:44Z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0x010100A22DCA5D1B256B479227F480D2542598</vt:lpwstr>
  </property>
  <property fmtid="{D5CDD505-2E9C-101B-9397-08002B2CF9AE}" pid="3" name="MediaServiceImageTags">
    <vt:lpwstr/>
  </property>
</Properties>
</file>