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8" r:id="rId1"/>
  </p:sldMasterIdLst>
  <p:notesMasterIdLst>
    <p:notesMasterId r:id="rId22"/>
  </p:notesMasterIdLst>
  <p:handoutMasterIdLst>
    <p:handoutMasterId r:id="rId23"/>
  </p:handoutMasterIdLst>
  <p:sldIdLst>
    <p:sldId id="317" r:id="rId2"/>
    <p:sldId id="284" r:id="rId3"/>
    <p:sldId id="286" r:id="rId4"/>
    <p:sldId id="288" r:id="rId5"/>
    <p:sldId id="310" r:id="rId6"/>
    <p:sldId id="292" r:id="rId7"/>
    <p:sldId id="272" r:id="rId8"/>
    <p:sldId id="312" r:id="rId9"/>
    <p:sldId id="304" r:id="rId10"/>
    <p:sldId id="318" r:id="rId11"/>
    <p:sldId id="274" r:id="rId12"/>
    <p:sldId id="275" r:id="rId13"/>
    <p:sldId id="276" r:id="rId14"/>
    <p:sldId id="277" r:id="rId15"/>
    <p:sldId id="278" r:id="rId16"/>
    <p:sldId id="313" r:id="rId17"/>
    <p:sldId id="314" r:id="rId18"/>
    <p:sldId id="279" r:id="rId19"/>
    <p:sldId id="315" r:id="rId20"/>
    <p:sldId id="316" r:id="rId21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 baseline="-250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59"/>
    <a:srgbClr val="000070"/>
    <a:srgbClr val="FF6600"/>
    <a:srgbClr val="00008F"/>
    <a:srgbClr val="CC0000"/>
    <a:srgbClr val="FFF0D1"/>
    <a:srgbClr val="FFFFCC"/>
    <a:srgbClr val="99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18" autoAdjust="0"/>
    <p:restoredTop sz="94609" autoAdjust="0"/>
  </p:normalViewPr>
  <p:slideViewPr>
    <p:cSldViewPr snapToGrid="0">
      <p:cViewPr varScale="1">
        <p:scale>
          <a:sx n="151" d="100"/>
          <a:sy n="151" d="100"/>
        </p:scale>
        <p:origin x="2136" y="2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 baseline="0">
                <a:latin typeface="Times New Roman" panose="02020603050405020304" pitchFamily="18" charset="0"/>
                <a:ea typeface="ＭＳ Ｐゴシック" pitchFamily="-65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 baseline="0">
                <a:latin typeface="Times New Roman" panose="02020603050405020304" pitchFamily="18" charset="0"/>
                <a:ea typeface="ＭＳ Ｐゴシック" pitchFamily="-65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403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 baseline="0">
                <a:latin typeface="Times New Roman" panose="02020603050405020304" pitchFamily="18" charset="0"/>
                <a:ea typeface="ＭＳ Ｐゴシック" pitchFamily="-65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403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baseline="0"/>
            </a:lvl1pPr>
          </a:lstStyle>
          <a:p>
            <a:pPr>
              <a:defRPr/>
            </a:pPr>
            <a:fld id="{8AF678CC-9AED-4080-AFC0-358CDED1329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507638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 baseline="0">
                <a:latin typeface="Times New Roman" panose="02020603050405020304" pitchFamily="18" charset="0"/>
                <a:ea typeface="ＭＳ Ｐゴシック" pitchFamily="-65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 baseline="0">
                <a:latin typeface="Times New Roman" panose="02020603050405020304" pitchFamily="18" charset="0"/>
                <a:ea typeface="ＭＳ Ｐゴシック" pitchFamily="-65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5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 baseline="0">
                <a:latin typeface="Times New Roman" panose="02020603050405020304" pitchFamily="18" charset="0"/>
                <a:ea typeface="ＭＳ Ｐゴシック" pitchFamily="-65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baseline="0"/>
            </a:lvl1pPr>
          </a:lstStyle>
          <a:p>
            <a:pPr>
              <a:defRPr/>
            </a:pPr>
            <a:fld id="{0BC3A80D-3A9E-487C-AD7D-9C229313384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2408648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-65" charset="0"/>
        <a:ea typeface="ＭＳ Ｐゴシック" pitchFamily="-65" charset="-128"/>
        <a:cs typeface="ＭＳ Ｐゴシック" pitchFamily="-65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-65" charset="0"/>
        <a:ea typeface="ＭＳ Ｐゴシック" pitchFamily="-65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-65" charset="0"/>
        <a:ea typeface="ＭＳ Ｐゴシック" pitchFamily="-65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-65" charset="0"/>
        <a:ea typeface="ＭＳ Ｐゴシック" pitchFamily="-65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-65" charset="0"/>
        <a:ea typeface="ＭＳ Ｐゴシック" pitchFamily="-65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CC9D420-EE92-4401-A84B-8F51808742B0}" type="slidenum">
              <a:rPr lang="en-US" altLang="en-US" sz="1200" baseline="0" smtClean="0"/>
              <a:pPr/>
              <a:t>2</a:t>
            </a:fld>
            <a:endParaRPr lang="en-US" altLang="en-US" sz="1200" baseline="0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6616475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DEA099D-E8C8-42B6-8B9C-53AE009E5802}" type="slidenum">
              <a:rPr lang="en-US" altLang="en-US" sz="1200" baseline="0" smtClean="0"/>
              <a:pPr/>
              <a:t>3</a:t>
            </a:fld>
            <a:endParaRPr lang="en-US" altLang="en-US" sz="1200" baseline="0"/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529839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53D89EA-1073-4081-90D4-B3F6A320971C}" type="slidenum">
              <a:rPr lang="en-US" altLang="en-US" sz="1200" baseline="0" smtClean="0"/>
              <a:pPr/>
              <a:t>4</a:t>
            </a:fld>
            <a:endParaRPr lang="en-US" altLang="en-US" sz="1200" baseline="0"/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6612086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16ABA75-59E2-4B02-9B09-37C1C0B5EF88}" type="slidenum">
              <a:rPr lang="en-US" altLang="en-US" sz="1200" baseline="0" smtClean="0"/>
              <a:pPr/>
              <a:t>5</a:t>
            </a:fld>
            <a:endParaRPr lang="en-US" altLang="en-US" sz="1200" baseline="0"/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1287402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CE25229-AD62-45A4-8E73-A994ED438C90}" type="slidenum">
              <a:rPr lang="en-US" altLang="en-US" sz="1200" baseline="0" smtClean="0"/>
              <a:pPr/>
              <a:t>6</a:t>
            </a:fld>
            <a:endParaRPr lang="en-US" altLang="en-US" sz="1200" baseline="0"/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2205245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59B8610-9C59-47EE-BE54-A26A379939F0}" type="slidenum">
              <a:rPr lang="en-US" altLang="en-US" sz="1200" baseline="0" smtClean="0"/>
              <a:pPr/>
              <a:t>7</a:t>
            </a:fld>
            <a:endParaRPr lang="en-US" altLang="en-US" sz="1200" baseline="0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915949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478F934-398B-4806-AC00-1F5F5ED36300}" type="slidenum">
              <a:rPr lang="en-US" altLang="en-US" sz="1200" baseline="0" smtClean="0"/>
              <a:pPr/>
              <a:t>9</a:t>
            </a:fld>
            <a:endParaRPr lang="en-US" altLang="en-US" sz="1200" baseline="0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1620892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1BBE770-E7FC-49F2-BA3B-7BD6D7E439AB}" type="slidenum">
              <a:rPr lang="en-US" altLang="en-US" sz="1200" baseline="0" smtClean="0"/>
              <a:pPr/>
              <a:t>11</a:t>
            </a:fld>
            <a:endParaRPr lang="en-US" altLang="en-US" sz="1200" baseline="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4648155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BE730C6-6944-433B-99D3-F07CEF705A9E}" type="slidenum">
              <a:rPr lang="en-US" altLang="en-US" sz="1200" baseline="0" smtClean="0"/>
              <a:pPr/>
              <a:t>12</a:t>
            </a:fld>
            <a:endParaRPr lang="en-US" altLang="en-US" sz="1200" baseline="0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945690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7D3B8EC1-163B-4503-86E9-13635F6D6CDB}" type="slidenum">
              <a:rPr lang="en-US" altLang="en-US" sz="1200" baseline="0" smtClean="0"/>
              <a:pPr/>
              <a:t>13</a:t>
            </a:fld>
            <a:endParaRPr lang="en-US" altLang="en-US" sz="1200" baseline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75910166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8AB6D8D-8C85-458B-8CCF-0CDC82D1E818}" type="slidenum">
              <a:rPr lang="en-US" altLang="en-US" sz="1200" baseline="0" smtClean="0"/>
              <a:pPr/>
              <a:t>14</a:t>
            </a:fld>
            <a:endParaRPr lang="en-US" altLang="en-US" sz="1200" baseline="0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96080376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CB81019-9BFC-488C-AC13-E68A06070281}" type="slidenum">
              <a:rPr lang="en-US" altLang="en-US" sz="1200" baseline="0" smtClean="0"/>
              <a:pPr/>
              <a:t>15</a:t>
            </a:fld>
            <a:endParaRPr lang="en-US" altLang="en-US" sz="1200" baseline="0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92841743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aseline="-250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16F53BFD-94BA-411F-85CD-65962646A56C}" type="slidenum">
              <a:rPr lang="en-US" altLang="en-US" sz="1200" baseline="0" smtClean="0"/>
              <a:pPr/>
              <a:t>18</a:t>
            </a:fld>
            <a:endParaRPr lang="en-US" altLang="en-US" sz="1200" baseline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895213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C764DE79-268F-4C1A-8933-263129D2AF90}" type="datetimeFigureOut">
              <a:rPr lang="en-US" smtClean="0"/>
              <a:t>11/4/20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40252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2100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11/4/20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10942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11/4/20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82454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11/4/20</a:t>
            </a:fld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3874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11/4/20</a:t>
            </a:fld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24534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11/4/20</a:t>
            </a:fld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82839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11/4/20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67484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11/4/20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06852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11/4/20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41644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11/4/20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67820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smtClean="0"/>
              <a:t>11/4/20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70060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transition>
    <p:wipe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Advanced Training Methods</a:t>
            </a:r>
            <a:br>
              <a:rPr lang="en-GB" dirty="0"/>
            </a:br>
            <a:r>
              <a:rPr lang="en-GB" dirty="0"/>
              <a:t>Geraint Forster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Monitoring Aerobic Exercise Intensity</a:t>
            </a:r>
          </a:p>
        </p:txBody>
      </p:sp>
    </p:spTree>
    <p:extLst>
      <p:ext uri="{BB962C8B-B14F-4D97-AF65-F5344CB8AC3E}">
        <p14:creationId xmlns:p14="http://schemas.microsoft.com/office/powerpoint/2010/main" val="34455834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Types of Aerobic Endurance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Training Programs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idx="1"/>
          </p:nvPr>
        </p:nvSpPr>
        <p:spPr>
          <a:xfrm>
            <a:off x="546100" y="1778000"/>
            <a:ext cx="8051800" cy="3957638"/>
          </a:xfr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en-US" altLang="en-US" dirty="0">
                <a:ea typeface="ＭＳ Ｐゴシック" panose="020B0600070205080204" pitchFamily="34" charset="-128"/>
              </a:rPr>
              <a:t>Long, slow distance training</a:t>
            </a:r>
          </a:p>
          <a:p>
            <a:pPr lvl="1" eaLnBrk="1" hangingPunct="1"/>
            <a:r>
              <a:rPr lang="en-US" altLang="en-US" dirty="0">
                <a:ea typeface="ＭＳ Ｐゴシック" panose="020B0600070205080204" pitchFamily="34" charset="-128"/>
              </a:rPr>
              <a:t>Training distance greater than race distance (or 30 minutes to 2 hours)</a:t>
            </a:r>
          </a:p>
          <a:p>
            <a:pPr lvl="1" eaLnBrk="1" hangingPunct="1"/>
            <a:r>
              <a:rPr lang="en-US" altLang="en-US" dirty="0">
                <a:ea typeface="ＭＳ Ｐゴシック" panose="020B0600070205080204" pitchFamily="34" charset="-128"/>
              </a:rPr>
              <a:t>Intensities equivalent to 70% of VO</a:t>
            </a:r>
            <a:r>
              <a:rPr lang="en-US" altLang="en-US" baseline="-25000" dirty="0">
                <a:ea typeface="ＭＳ Ｐゴシック" panose="020B0600070205080204" pitchFamily="34" charset="-128"/>
              </a:rPr>
              <a:t>2</a:t>
            </a:r>
            <a:r>
              <a:rPr lang="en-US" altLang="en-US" dirty="0">
                <a:ea typeface="ＭＳ Ｐゴシック" panose="020B0600070205080204" pitchFamily="34" charset="-128"/>
              </a:rPr>
              <a:t>max</a:t>
            </a:r>
          </a:p>
          <a:p>
            <a:pPr lvl="1" eaLnBrk="1" hangingPunct="1"/>
            <a:r>
              <a:rPr lang="en-US" altLang="en-US" dirty="0">
                <a:ea typeface="ＭＳ Ｐゴシック" panose="020B0600070205080204" pitchFamily="34" charset="-128"/>
              </a:rPr>
              <a:t>Adaptations from this exercise include the following:</a:t>
            </a:r>
          </a:p>
          <a:p>
            <a:pPr lvl="2" eaLnBrk="1" hangingPunct="1"/>
            <a:r>
              <a:rPr lang="en-US" altLang="en-US" dirty="0">
                <a:ea typeface="ＭＳ Ｐゴシック" panose="020B0600070205080204" pitchFamily="34" charset="-128"/>
              </a:rPr>
              <a:t>Enhances the body’s ability to clear lactate</a:t>
            </a:r>
            <a:endParaRPr lang="en-GB" altLang="en-US" dirty="0">
              <a:ea typeface="ＭＳ Ｐゴシック" panose="020B0600070205080204" pitchFamily="34" charset="-128"/>
            </a:endParaRPr>
          </a:p>
          <a:p>
            <a:pPr lvl="2" eaLnBrk="1" hangingPunct="1"/>
            <a:r>
              <a:rPr lang="en-GB" altLang="en-US" dirty="0">
                <a:ea typeface="ＭＳ Ｐゴシック" panose="020B0600070205080204" pitchFamily="34" charset="-128"/>
              </a:rPr>
              <a:t>Enhances capillary density and mitochondrial density.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pPr lvl="2" eaLnBrk="1" hangingPunct="1"/>
            <a:r>
              <a:rPr lang="en-US" altLang="en-US" dirty="0">
                <a:ea typeface="ＭＳ Ｐゴシック" panose="020B0600070205080204" pitchFamily="34" charset="-128"/>
              </a:rPr>
              <a:t>Causes an eventual shift of Type </a:t>
            </a:r>
            <a:r>
              <a:rPr lang="en-US" altLang="en-US" dirty="0" err="1">
                <a:ea typeface="ＭＳ Ｐゴシック" panose="020B0600070205080204" pitchFamily="34" charset="-128"/>
              </a:rPr>
              <a:t>IIx</a:t>
            </a:r>
            <a:r>
              <a:rPr lang="en-US" altLang="en-US" dirty="0">
                <a:ea typeface="ＭＳ Ｐゴシック" panose="020B0600070205080204" pitchFamily="34" charset="-128"/>
              </a:rPr>
              <a:t> fibers to Type I fibers</a:t>
            </a:r>
          </a:p>
          <a:p>
            <a:pPr lvl="1" eaLnBrk="1" hangingPunct="1"/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48132" name="Rectangle 4"/>
          <p:cNvSpPr>
            <a:spLocks noChangeArrowheads="1"/>
          </p:cNvSpPr>
          <p:nvPr/>
        </p:nvSpPr>
        <p:spPr bwMode="auto">
          <a:xfrm>
            <a:off x="5678488" y="3073400"/>
            <a:ext cx="282575" cy="458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28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lnSpc>
                <a:spcPct val="85000"/>
              </a:lnSpc>
              <a:spcBef>
                <a:spcPct val="0"/>
              </a:spcBef>
              <a:buFontTx/>
              <a:buNone/>
            </a:pPr>
            <a:r>
              <a:rPr lang="en-US" altLang="en-US"/>
              <a:t>.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Types of Aerobic Endurance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Training Programs </a:t>
            </a:r>
            <a:r>
              <a:rPr lang="en-US" altLang="en-US" sz="2400" i="1">
                <a:ea typeface="ＭＳ Ｐゴシック" panose="020B0600070205080204" pitchFamily="34" charset="-128"/>
              </a:rPr>
              <a:t>(continued)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582366"/>
            <a:ext cx="8051800" cy="4144963"/>
          </a:xfrm>
        </p:spPr>
        <p:txBody>
          <a:bodyPr>
            <a:normAutofit fontScale="92500" lnSpcReduction="20000"/>
          </a:bodyPr>
          <a:lstStyle/>
          <a:p>
            <a:pPr eaLnBrk="1" hangingPunct="1"/>
            <a:r>
              <a:rPr lang="en-US" altLang="en-US" dirty="0">
                <a:ea typeface="ＭＳ Ｐゴシック" panose="020B0600070205080204" pitchFamily="34" charset="-128"/>
              </a:rPr>
              <a:t>Pace/tempo training</a:t>
            </a:r>
          </a:p>
          <a:p>
            <a:pPr lvl="1" eaLnBrk="1" hangingPunct="1"/>
            <a:r>
              <a:rPr lang="en-US" altLang="en-US" dirty="0">
                <a:ea typeface="ＭＳ Ｐゴシック" panose="020B0600070205080204" pitchFamily="34" charset="-128"/>
              </a:rPr>
              <a:t>Intensity at or slightly above competition intensity, corresponding to the lactate threshold</a:t>
            </a:r>
          </a:p>
          <a:p>
            <a:pPr lvl="2" eaLnBrk="1" hangingPunct="1"/>
            <a:r>
              <a:rPr lang="en-US" altLang="en-US" dirty="0">
                <a:ea typeface="ＭＳ Ｐゴシック" panose="020B0600070205080204" pitchFamily="34" charset="-128"/>
              </a:rPr>
              <a:t>Steady pace/tempo training: 20 to 30 minutes of continuous training at the lactate threshold</a:t>
            </a:r>
          </a:p>
          <a:p>
            <a:pPr lvl="2" eaLnBrk="1" hangingPunct="1"/>
            <a:r>
              <a:rPr lang="en-US" altLang="en-US" dirty="0">
                <a:ea typeface="ＭＳ Ｐゴシック" panose="020B0600070205080204" pitchFamily="34" charset="-128"/>
              </a:rPr>
              <a:t>Intermittent pace/tempo training: series of shorter intervals with brief recovery periods</a:t>
            </a:r>
          </a:p>
          <a:p>
            <a:pPr lvl="1" eaLnBrk="1" hangingPunct="1"/>
            <a:r>
              <a:rPr lang="en-US" altLang="en-US" dirty="0">
                <a:ea typeface="ＭＳ Ｐゴシック" panose="020B0600070205080204" pitchFamily="34" charset="-128"/>
              </a:rPr>
              <a:t>Objectives</a:t>
            </a:r>
          </a:p>
          <a:p>
            <a:pPr lvl="2" eaLnBrk="1" hangingPunct="1"/>
            <a:r>
              <a:rPr lang="en-US" altLang="en-US" dirty="0">
                <a:ea typeface="ＭＳ Ｐゴシック" panose="020B0600070205080204" pitchFamily="34" charset="-128"/>
              </a:rPr>
              <a:t>Develop a sense of race pace and enhance the body’s ability to sustain exercise at that pace</a:t>
            </a:r>
          </a:p>
          <a:p>
            <a:pPr lvl="2" eaLnBrk="1" hangingPunct="1"/>
            <a:r>
              <a:rPr lang="en-US" altLang="en-US" dirty="0">
                <a:ea typeface="ＭＳ Ｐゴシック" panose="020B0600070205080204" pitchFamily="34" charset="-128"/>
              </a:rPr>
              <a:t>Improve running economy and increase lactate threshold</a:t>
            </a:r>
          </a:p>
          <a:p>
            <a:pPr lvl="2" eaLnBrk="1" hangingPunct="1"/>
            <a:endParaRPr lang="en-US" altLang="en-US" sz="600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Types of Aerobic Endurance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Training Programs </a:t>
            </a:r>
            <a:r>
              <a:rPr lang="en-US" altLang="en-US" sz="2400" i="1">
                <a:ea typeface="ＭＳ Ｐゴシック" panose="020B0600070205080204" pitchFamily="34" charset="-128"/>
              </a:rPr>
              <a:t>(continued)</a:t>
            </a:r>
            <a:endParaRPr lang="en-US" altLang="en-US" sz="2400">
              <a:ea typeface="ＭＳ Ｐゴシック" panose="020B0600070205080204" pitchFamily="34" charset="-128"/>
            </a:endParaRPr>
          </a:p>
        </p:txBody>
      </p:sp>
      <p:sp>
        <p:nvSpPr>
          <p:cNvPr id="52227" name="Rectangle 3"/>
          <p:cNvSpPr>
            <a:spLocks noGrp="1" noChangeArrowheads="1"/>
          </p:cNvSpPr>
          <p:nvPr>
            <p:ph idx="1"/>
          </p:nvPr>
        </p:nvSpPr>
        <p:spPr>
          <a:xfrm>
            <a:off x="571500" y="1650459"/>
            <a:ext cx="8051800" cy="4046538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dirty="0">
                <a:ea typeface="ＭＳ Ｐゴシック" panose="020B0600070205080204" pitchFamily="34" charset="-128"/>
              </a:rPr>
              <a:t>Interval training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>
                <a:ea typeface="ＭＳ Ｐゴシック" panose="020B0600070205080204" pitchFamily="34" charset="-128"/>
              </a:rPr>
              <a:t>Exercise at an intensity close to VO</a:t>
            </a:r>
            <a:r>
              <a:rPr lang="en-US" altLang="en-US" baseline="-25000" dirty="0">
                <a:ea typeface="ＭＳ Ｐゴシック" panose="020B0600070205080204" pitchFamily="34" charset="-128"/>
              </a:rPr>
              <a:t>2</a:t>
            </a:r>
            <a:r>
              <a:rPr lang="en-US" altLang="en-US" dirty="0">
                <a:ea typeface="ＭＳ Ｐゴシック" panose="020B0600070205080204" pitchFamily="34" charset="-128"/>
              </a:rPr>
              <a:t>max for intervals of 3 to 5 minutes. Work:rest ratio should</a:t>
            </a:r>
            <a:br>
              <a:rPr lang="en-US" altLang="en-US" dirty="0">
                <a:ea typeface="ＭＳ Ｐゴシック" panose="020B0600070205080204" pitchFamily="34" charset="-128"/>
              </a:rPr>
            </a:br>
            <a:r>
              <a:rPr lang="en-US" altLang="en-US" dirty="0">
                <a:ea typeface="ＭＳ Ｐゴシック" panose="020B0600070205080204" pitchFamily="34" charset="-128"/>
              </a:rPr>
              <a:t>be 1:1.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>
                <a:ea typeface="ＭＳ Ｐゴシック" panose="020B0600070205080204" pitchFamily="34" charset="-128"/>
              </a:rPr>
              <a:t>This allows athletes to train at intensities close to VO</a:t>
            </a:r>
            <a:r>
              <a:rPr lang="en-US" altLang="en-US" baseline="-25000" dirty="0">
                <a:ea typeface="ＭＳ Ｐゴシック" panose="020B0600070205080204" pitchFamily="34" charset="-128"/>
              </a:rPr>
              <a:t>2</a:t>
            </a:r>
            <a:r>
              <a:rPr lang="en-US" altLang="en-US" dirty="0">
                <a:ea typeface="ＭＳ Ｐゴシック" panose="020B0600070205080204" pitchFamily="34" charset="-128"/>
              </a:rPr>
              <a:t>max for a greater amount of time.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>
                <a:ea typeface="ＭＳ Ｐゴシック" panose="020B0600070205080204" pitchFamily="34" charset="-128"/>
              </a:rPr>
              <a:t>It increases VO</a:t>
            </a:r>
            <a:r>
              <a:rPr lang="en-US" altLang="en-US" baseline="-25000" dirty="0">
                <a:ea typeface="ＭＳ Ｐゴシック" panose="020B0600070205080204" pitchFamily="34" charset="-128"/>
              </a:rPr>
              <a:t>2</a:t>
            </a:r>
            <a:r>
              <a:rPr lang="en-US" altLang="en-US" dirty="0">
                <a:ea typeface="ＭＳ Ｐゴシック" panose="020B0600070205080204" pitchFamily="34" charset="-128"/>
              </a:rPr>
              <a:t>max and enhances anaerobic metabolism.</a:t>
            </a:r>
          </a:p>
          <a:p>
            <a:pPr eaLnBrk="1" hangingPunct="1">
              <a:lnSpc>
                <a:spcPct val="90000"/>
              </a:lnSpc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lvl="1" eaLnBrk="1" hangingPunct="1">
              <a:lnSpc>
                <a:spcPct val="90000"/>
              </a:lnSpc>
            </a:pPr>
            <a:endParaRPr lang="en-US" altLang="en-US" sz="600" dirty="0">
              <a:ea typeface="ＭＳ Ｐゴシック" panose="020B0600070205080204" pitchFamily="34" charset="-128"/>
            </a:endParaRPr>
          </a:p>
        </p:txBody>
      </p:sp>
      <p:sp>
        <p:nvSpPr>
          <p:cNvPr id="52228" name="Rectangle 4"/>
          <p:cNvSpPr>
            <a:spLocks noChangeArrowheads="1"/>
          </p:cNvSpPr>
          <p:nvPr/>
        </p:nvSpPr>
        <p:spPr bwMode="auto">
          <a:xfrm>
            <a:off x="5727700" y="2187575"/>
            <a:ext cx="282575" cy="458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28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lnSpc>
                <a:spcPct val="85000"/>
              </a:lnSpc>
              <a:spcBef>
                <a:spcPct val="0"/>
              </a:spcBef>
              <a:buFontTx/>
              <a:buNone/>
            </a:pPr>
            <a:r>
              <a:rPr lang="en-US" altLang="en-US"/>
              <a:t>.</a:t>
            </a:r>
          </a:p>
        </p:txBody>
      </p:sp>
      <p:sp>
        <p:nvSpPr>
          <p:cNvPr id="52229" name="Rectangle 4"/>
          <p:cNvSpPr>
            <a:spLocks noChangeArrowheads="1"/>
          </p:cNvSpPr>
          <p:nvPr/>
        </p:nvSpPr>
        <p:spPr bwMode="auto">
          <a:xfrm>
            <a:off x="1371600" y="3573463"/>
            <a:ext cx="282575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28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lnSpc>
                <a:spcPct val="85000"/>
              </a:lnSpc>
              <a:spcBef>
                <a:spcPct val="0"/>
              </a:spcBef>
              <a:buFontTx/>
              <a:buNone/>
            </a:pPr>
            <a:r>
              <a:rPr lang="en-US" altLang="en-US"/>
              <a:t>.</a:t>
            </a:r>
          </a:p>
        </p:txBody>
      </p:sp>
      <p:sp>
        <p:nvSpPr>
          <p:cNvPr id="52230" name="Rectangle 4"/>
          <p:cNvSpPr>
            <a:spLocks noChangeArrowheads="1"/>
          </p:cNvSpPr>
          <p:nvPr/>
        </p:nvSpPr>
        <p:spPr bwMode="auto">
          <a:xfrm>
            <a:off x="3014663" y="3976688"/>
            <a:ext cx="282575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28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lnSpc>
                <a:spcPct val="85000"/>
              </a:lnSpc>
              <a:spcBef>
                <a:spcPct val="0"/>
              </a:spcBef>
              <a:buFontTx/>
              <a:buNone/>
            </a:pPr>
            <a:r>
              <a:rPr lang="en-US" altLang="en-US"/>
              <a:t>.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Types of Aerobic Endurance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Training Programs </a:t>
            </a:r>
            <a:r>
              <a:rPr lang="en-US" altLang="en-US" sz="2400" i="1">
                <a:ea typeface="ＭＳ Ｐゴシック" panose="020B0600070205080204" pitchFamily="34" charset="-128"/>
              </a:rPr>
              <a:t>(continued)</a:t>
            </a:r>
            <a:endParaRPr lang="en-US" altLang="en-US" sz="2400">
              <a:ea typeface="ＭＳ Ｐゴシック" panose="020B0600070205080204" pitchFamily="34" charset="-128"/>
            </a:endParaRPr>
          </a:p>
        </p:txBody>
      </p:sp>
      <p:sp>
        <p:nvSpPr>
          <p:cNvPr id="54275" name="Rectangle 3"/>
          <p:cNvSpPr>
            <a:spLocks noGrp="1" noChangeArrowheads="1"/>
          </p:cNvSpPr>
          <p:nvPr>
            <p:ph idx="1"/>
          </p:nvPr>
        </p:nvSpPr>
        <p:spPr>
          <a:xfrm>
            <a:off x="571500" y="1574006"/>
            <a:ext cx="8051800" cy="3829050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High-intensity interval training (HIIT)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Uses repeated high-intensity bouts interspersed with brief recovery periods.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dirty="0">
                <a:ea typeface="ＭＳ Ｐゴシック" panose="020B0600070205080204" pitchFamily="34" charset="-128"/>
              </a:rPr>
              <a:t>Intensity</a:t>
            </a:r>
            <a:r>
              <a:rPr lang="en-US" altLang="en-US" dirty="0">
                <a:ea typeface="ＭＳ Ｐゴシック" panose="020B0600070205080204" pitchFamily="34" charset="-128"/>
              </a:rPr>
              <a:t> above 90% of VO</a:t>
            </a:r>
            <a:r>
              <a:rPr lang="en-US" altLang="en-US" baseline="-25000" dirty="0">
                <a:ea typeface="ＭＳ Ｐゴシック" panose="020B0600070205080204" pitchFamily="34" charset="-128"/>
              </a:rPr>
              <a:t>2</a:t>
            </a:r>
            <a:r>
              <a:rPr lang="en-US" altLang="en-US" dirty="0">
                <a:ea typeface="ＭＳ Ｐゴシック" panose="020B0600070205080204" pitchFamily="34" charset="-128"/>
              </a:rPr>
              <a:t>max for an optimal stimulus.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May be effective for improving running economy and running speed.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An example for long-interval HIIT is </a:t>
            </a:r>
            <a:r>
              <a:rPr lang="en-US" altLang="en-US" spc="100" dirty="0">
                <a:ea typeface="ＭＳ Ｐゴシック" panose="020B0600070205080204" pitchFamily="34" charset="-128"/>
              </a:rPr>
              <a:t>≥</a:t>
            </a:r>
            <a:r>
              <a:rPr lang="en-US" altLang="en-US" dirty="0">
                <a:ea typeface="ＭＳ Ｐゴシック" panose="020B0600070205080204" pitchFamily="34" charset="-128"/>
              </a:rPr>
              <a:t>2 to 3 minutes at 90% VO</a:t>
            </a:r>
            <a:r>
              <a:rPr lang="en-US" altLang="en-US" baseline="-25000" dirty="0">
                <a:ea typeface="ＭＳ Ｐゴシック" panose="020B0600070205080204" pitchFamily="34" charset="-128"/>
              </a:rPr>
              <a:t>2</a:t>
            </a:r>
            <a:r>
              <a:rPr lang="en-US" altLang="en-US" dirty="0">
                <a:ea typeface="ＭＳ Ｐゴシック" panose="020B0600070205080204" pitchFamily="34" charset="-128"/>
              </a:rPr>
              <a:t>max, with relief bouts of </a:t>
            </a:r>
            <a:r>
              <a:rPr lang="en-US" altLang="en-US" spc="100" dirty="0">
                <a:ea typeface="ＭＳ Ｐゴシック" panose="020B0600070205080204" pitchFamily="34" charset="-128"/>
              </a:rPr>
              <a:t>≤</a:t>
            </a:r>
            <a:r>
              <a:rPr lang="en-US" altLang="en-US" dirty="0">
                <a:ea typeface="ＭＳ Ｐゴシック" panose="020B0600070205080204" pitchFamily="34" charset="-128"/>
              </a:rPr>
              <a:t>2 minutes. </a:t>
            </a:r>
          </a:p>
        </p:txBody>
      </p:sp>
      <p:sp>
        <p:nvSpPr>
          <p:cNvPr id="54276" name="Text Box 4"/>
          <p:cNvSpPr txBox="1">
            <a:spLocks noChangeArrowheads="1"/>
          </p:cNvSpPr>
          <p:nvPr/>
        </p:nvSpPr>
        <p:spPr bwMode="auto">
          <a:xfrm>
            <a:off x="5738813" y="2193925"/>
            <a:ext cx="2413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28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/>
              <a:t>.</a:t>
            </a:r>
          </a:p>
        </p:txBody>
      </p:sp>
      <p:sp>
        <p:nvSpPr>
          <p:cNvPr id="54277" name="Rectangle 4"/>
          <p:cNvSpPr>
            <a:spLocks noChangeArrowheads="1"/>
          </p:cNvSpPr>
          <p:nvPr/>
        </p:nvSpPr>
        <p:spPr bwMode="auto">
          <a:xfrm>
            <a:off x="1716088" y="3259138"/>
            <a:ext cx="282575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28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lnSpc>
                <a:spcPct val="85000"/>
              </a:lnSpc>
              <a:spcBef>
                <a:spcPct val="0"/>
              </a:spcBef>
              <a:buFontTx/>
              <a:buNone/>
            </a:pPr>
            <a:r>
              <a:rPr lang="en-US" altLang="en-US"/>
              <a:t>.</a:t>
            </a:r>
          </a:p>
        </p:txBody>
      </p:sp>
      <p:sp>
        <p:nvSpPr>
          <p:cNvPr id="54278" name="Rectangle 4"/>
          <p:cNvSpPr>
            <a:spLocks noChangeArrowheads="1"/>
          </p:cNvSpPr>
          <p:nvPr/>
        </p:nvSpPr>
        <p:spPr bwMode="auto">
          <a:xfrm>
            <a:off x="2405063" y="4743450"/>
            <a:ext cx="282575" cy="458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28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lnSpc>
                <a:spcPct val="85000"/>
              </a:lnSpc>
              <a:spcBef>
                <a:spcPct val="0"/>
              </a:spcBef>
              <a:buFontTx/>
              <a:buNone/>
            </a:pPr>
            <a:r>
              <a:rPr lang="en-US" altLang="en-US"/>
              <a:t>.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Types of Aerobic Endurance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Training Programs </a:t>
            </a:r>
            <a:r>
              <a:rPr lang="en-US" altLang="en-US" sz="2400" i="1">
                <a:ea typeface="ＭＳ Ｐゴシック" panose="020B0600070205080204" pitchFamily="34" charset="-128"/>
              </a:rPr>
              <a:t>(continued)</a:t>
            </a:r>
            <a:endParaRPr lang="en-US" altLang="en-US" sz="2400">
              <a:ea typeface="ＭＳ Ｐゴシック" panose="020B0600070205080204" pitchFamily="34" charset="-128"/>
            </a:endParaRPr>
          </a:p>
        </p:txBody>
      </p:sp>
      <p:sp>
        <p:nvSpPr>
          <p:cNvPr id="563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Fartlek training</a:t>
            </a:r>
          </a:p>
          <a:p>
            <a:pPr lvl="1" eaLnBrk="1" hangingPunct="1"/>
            <a:r>
              <a:rPr lang="en-US" altLang="en-US">
                <a:ea typeface="ＭＳ Ｐゴシック" panose="020B0600070205080204" pitchFamily="34" charset="-128"/>
              </a:rPr>
              <a:t>Combines other methods of training</a:t>
            </a:r>
          </a:p>
          <a:p>
            <a:pPr lvl="1" eaLnBrk="1" hangingPunct="1"/>
            <a:r>
              <a:rPr lang="en-US" altLang="en-US">
                <a:ea typeface="ＭＳ Ｐゴシック" panose="020B0600070205080204" pitchFamily="34" charset="-128"/>
              </a:rPr>
              <a:t>Easy running (~</a:t>
            </a:r>
            <a:r>
              <a:rPr lang="en-US" altLang="en-US">
                <a:ea typeface="ＭＳ Ｐゴシック" panose="020B0600070205080204" pitchFamily="34" charset="-128"/>
                <a:cs typeface="Arial" panose="020B0604020202020204" pitchFamily="34" charset="0"/>
              </a:rPr>
              <a:t>70% </a:t>
            </a:r>
            <a:r>
              <a:rPr lang="en-US" altLang="en-US">
                <a:ea typeface="ＭＳ Ｐゴシック" panose="020B0600070205080204" pitchFamily="34" charset="-128"/>
              </a:rPr>
              <a:t>VO</a:t>
            </a:r>
            <a:r>
              <a:rPr lang="en-US" altLang="en-US" baseline="-25000">
                <a:ea typeface="ＭＳ Ｐゴシック" panose="020B0600070205080204" pitchFamily="34" charset="-128"/>
              </a:rPr>
              <a:t>2</a:t>
            </a:r>
            <a:r>
              <a:rPr lang="en-US" altLang="en-US">
                <a:ea typeface="ＭＳ Ｐゴシック" panose="020B0600070205080204" pitchFamily="34" charset="-128"/>
              </a:rPr>
              <a:t>max) combined with hills</a:t>
            </a:r>
            <a:br>
              <a:rPr lang="en-US" altLang="en-US">
                <a:ea typeface="ＭＳ Ｐゴシック" panose="020B0600070205080204" pitchFamily="34" charset="-128"/>
              </a:rPr>
            </a:br>
            <a:r>
              <a:rPr lang="en-US" altLang="en-US">
                <a:ea typeface="ＭＳ Ｐゴシック" panose="020B0600070205080204" pitchFamily="34" charset="-128"/>
              </a:rPr>
              <a:t>or short, fast bursts (~</a:t>
            </a:r>
            <a:r>
              <a:rPr lang="en-US" altLang="en-US">
                <a:ea typeface="ＭＳ Ｐゴシック" panose="020B0600070205080204" pitchFamily="34" charset="-128"/>
                <a:cs typeface="Arial" panose="020B0604020202020204" pitchFamily="34" charset="0"/>
              </a:rPr>
              <a:t>85-90% </a:t>
            </a:r>
            <a:r>
              <a:rPr lang="en-US" altLang="en-US">
                <a:ea typeface="ＭＳ Ｐゴシック" panose="020B0600070205080204" pitchFamily="34" charset="-128"/>
              </a:rPr>
              <a:t>VO</a:t>
            </a:r>
            <a:r>
              <a:rPr lang="en-US" altLang="en-US" baseline="-25000">
                <a:ea typeface="ＭＳ Ｐゴシック" panose="020B0600070205080204" pitchFamily="34" charset="-128"/>
              </a:rPr>
              <a:t>2</a:t>
            </a:r>
            <a:r>
              <a:rPr lang="en-US" altLang="en-US">
                <a:ea typeface="ＭＳ Ｐゴシック" panose="020B0600070205080204" pitchFamily="34" charset="-128"/>
              </a:rPr>
              <a:t>max)</a:t>
            </a:r>
          </a:p>
          <a:p>
            <a:pPr lvl="1" eaLnBrk="1" hangingPunct="1"/>
            <a:r>
              <a:rPr lang="en-US" altLang="en-US">
                <a:ea typeface="ＭＳ Ｐゴシック" panose="020B0600070205080204" pitchFamily="34" charset="-128"/>
              </a:rPr>
              <a:t>Can be adapted for cycling and swimming</a:t>
            </a:r>
          </a:p>
          <a:p>
            <a:pPr lvl="1" eaLnBrk="1" hangingPunct="1"/>
            <a:r>
              <a:rPr lang="en-US" altLang="en-US">
                <a:ea typeface="ＭＳ Ｐゴシック" panose="020B0600070205080204" pitchFamily="34" charset="-128"/>
              </a:rPr>
              <a:t>Benefits are likely to include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Enhanced VO</a:t>
            </a:r>
            <a:r>
              <a:rPr lang="en-US" altLang="en-US" baseline="-25000">
                <a:ea typeface="ＭＳ Ｐゴシック" panose="020B0600070205080204" pitchFamily="34" charset="-128"/>
              </a:rPr>
              <a:t>2</a:t>
            </a:r>
            <a:r>
              <a:rPr lang="en-US" altLang="en-US">
                <a:ea typeface="ＭＳ Ｐゴシック" panose="020B0600070205080204" pitchFamily="34" charset="-128"/>
              </a:rPr>
              <a:t>max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Increased lactate threshold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Improved running economy and fuel utilization</a:t>
            </a:r>
          </a:p>
        </p:txBody>
      </p:sp>
      <p:sp>
        <p:nvSpPr>
          <p:cNvPr id="56324" name="Rectangle 4"/>
          <p:cNvSpPr>
            <a:spLocks noChangeArrowheads="1"/>
          </p:cNvSpPr>
          <p:nvPr/>
        </p:nvSpPr>
        <p:spPr bwMode="auto">
          <a:xfrm>
            <a:off x="4203700" y="2719388"/>
            <a:ext cx="282575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28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lnSpc>
                <a:spcPct val="85000"/>
              </a:lnSpc>
              <a:spcBef>
                <a:spcPct val="0"/>
              </a:spcBef>
              <a:buFontTx/>
              <a:buNone/>
            </a:pPr>
            <a:r>
              <a:rPr lang="en-US" altLang="en-US"/>
              <a:t>.</a:t>
            </a:r>
          </a:p>
        </p:txBody>
      </p:sp>
      <p:sp>
        <p:nvSpPr>
          <p:cNvPr id="56325" name="Rectangle 4"/>
          <p:cNvSpPr>
            <a:spLocks noChangeArrowheads="1"/>
          </p:cNvSpPr>
          <p:nvPr/>
        </p:nvSpPr>
        <p:spPr bwMode="auto">
          <a:xfrm>
            <a:off x="5472113" y="3082925"/>
            <a:ext cx="282575" cy="458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28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lnSpc>
                <a:spcPct val="85000"/>
              </a:lnSpc>
              <a:spcBef>
                <a:spcPct val="0"/>
              </a:spcBef>
              <a:buFontTx/>
              <a:buNone/>
            </a:pPr>
            <a:r>
              <a:rPr lang="en-US" altLang="en-US"/>
              <a:t>.</a:t>
            </a:r>
          </a:p>
        </p:txBody>
      </p:sp>
      <p:sp>
        <p:nvSpPr>
          <p:cNvPr id="56326" name="Rectangle 4"/>
          <p:cNvSpPr>
            <a:spLocks noChangeArrowheads="1"/>
          </p:cNvSpPr>
          <p:nvPr/>
        </p:nvSpPr>
        <p:spPr bwMode="auto">
          <a:xfrm>
            <a:off x="2974975" y="4351338"/>
            <a:ext cx="282575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2800" b="1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lnSpc>
                <a:spcPct val="85000"/>
              </a:lnSpc>
              <a:spcBef>
                <a:spcPct val="0"/>
              </a:spcBef>
              <a:buFontTx/>
              <a:buNone/>
            </a:pPr>
            <a:r>
              <a:rPr lang="en-US" altLang="en-US"/>
              <a:t>.</a:t>
            </a:r>
          </a:p>
        </p:txBody>
      </p:sp>
    </p:spTree>
  </p:cSld>
  <p:clrMapOvr>
    <a:masterClrMapping/>
  </p:clrMapOvr>
  <p:transition>
    <p:wipe dir="d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919C1E9-D4F8-BF47-815C-BACE6431CF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Monitoring Aerobic Exercise Intensity</a:t>
            </a:r>
            <a:endParaRPr lang="en-US" dirty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546100" y="1638300"/>
            <a:ext cx="8051800" cy="3927475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Heart rate</a:t>
            </a:r>
          </a:p>
          <a:p>
            <a:pPr lvl="2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The most frequently used method for prescribing aerobic exercise intensity</a:t>
            </a:r>
            <a:endParaRPr lang="en-GB" altLang="en-US" dirty="0">
              <a:ea typeface="ＭＳ Ｐゴシック" panose="020B0600070205080204" pitchFamily="34" charset="-128"/>
            </a:endParaRPr>
          </a:p>
          <a:p>
            <a:pPr lvl="2" eaLnBrk="1" hangingPunct="1">
              <a:defRPr/>
            </a:pPr>
            <a:r>
              <a:rPr lang="en-GB" altLang="en-US" dirty="0">
                <a:ea typeface="ＭＳ Ｐゴシック" panose="020B0600070205080204" pitchFamily="34" charset="-128"/>
              </a:rPr>
              <a:t>Close relationship between Heart Rate and Oxygen consumption (VO2)</a:t>
            </a:r>
          </a:p>
          <a:p>
            <a:pPr lvl="2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Regardless of age, conditioning level, or sex, the relationship between percent </a:t>
            </a:r>
            <a:r>
              <a:rPr lang="en-GB" altLang="en-US" dirty="0">
                <a:ea typeface="ＭＳ Ｐゴシック" panose="020B0600070205080204" pitchFamily="34" charset="-128"/>
              </a:rPr>
              <a:t>V</a:t>
            </a:r>
            <a:r>
              <a:rPr lang="en-US" altLang="en-US" dirty="0">
                <a:ea typeface="ＭＳ Ｐゴシック" panose="020B0600070205080204" pitchFamily="34" charset="-128"/>
              </a:rPr>
              <a:t>O2max and percent maximal heart rate is maintained (ACSM, 2013). </a:t>
            </a:r>
          </a:p>
          <a:p>
            <a:pPr lvl="2" eaLnBrk="1" hangingPunct="1"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914400" lvl="2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C3500-5479-5647-9CE6-EA13ED5D30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VO2 – Heart Rate relationship </a:t>
            </a:r>
            <a:br>
              <a:rPr lang="en-GB" sz="1400" dirty="0"/>
            </a:br>
            <a:r>
              <a:rPr lang="en-GB" sz="1400" dirty="0"/>
              <a:t>(Hoffman, 2014: p246)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CB24EAD-97CD-1D40-8C33-D92D511E28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54365" y="1562484"/>
            <a:ext cx="6878064" cy="4736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4825578"/>
      </p:ext>
    </p:extLst>
  </p:cSld>
  <p:clrMapOvr>
    <a:masterClrMapping/>
  </p:clrMapOvr>
  <p:transition>
    <p:wipe dir="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4"/>
          <p:cNvSpPr>
            <a:spLocks noGrp="1" noChangeArrowheads="1"/>
          </p:cNvSpPr>
          <p:nvPr>
            <p:ph type="title"/>
          </p:nvPr>
        </p:nvSpPr>
        <p:spPr>
          <a:xfrm>
            <a:off x="304800" y="495300"/>
            <a:ext cx="8534400" cy="1143000"/>
          </a:xfrm>
        </p:spPr>
        <p:txBody>
          <a:bodyPr/>
          <a:lstStyle/>
          <a:p>
            <a:r>
              <a:rPr lang="en-GB" altLang="en-US" dirty="0">
                <a:ea typeface="ＭＳ Ｐゴシック" panose="020B0600070205080204" pitchFamily="34" charset="-128"/>
              </a:rPr>
              <a:t>%VO2 Max, %HRR and %MHR </a:t>
            </a:r>
            <a:br>
              <a:rPr lang="en-GB" altLang="en-US" sz="1200" dirty="0">
                <a:ea typeface="ＭＳ Ｐゴシック" panose="020B0600070205080204" pitchFamily="34" charset="-128"/>
              </a:rPr>
            </a:br>
            <a:r>
              <a:rPr lang="en-GB" altLang="en-US" sz="1200" dirty="0">
                <a:ea typeface="ＭＳ Ｐゴシック" panose="020B0600070205080204" pitchFamily="34" charset="-128"/>
              </a:rPr>
              <a:t>(</a:t>
            </a:r>
            <a:r>
              <a:rPr lang="en-GB" altLang="en-US" sz="1200" dirty="0" err="1">
                <a:ea typeface="ＭＳ Ｐゴシック" panose="020B0600070205080204" pitchFamily="34" charset="-128"/>
              </a:rPr>
              <a:t>Haff</a:t>
            </a:r>
            <a:r>
              <a:rPr lang="en-GB" altLang="en-US" sz="1200" dirty="0">
                <a:ea typeface="ＭＳ Ｐゴシック" panose="020B0600070205080204" pitchFamily="34" charset="-128"/>
              </a:rPr>
              <a:t> and Triplett, 2016: p563)</a:t>
            </a:r>
            <a:endParaRPr lang="en-US" altLang="en-US" dirty="0">
              <a:ea typeface="ＭＳ Ｐゴシック" panose="020B0600070205080204" pitchFamily="34" charset="-128"/>
            </a:endParaRPr>
          </a:p>
        </p:txBody>
      </p:sp>
      <p:pic>
        <p:nvPicPr>
          <p:cNvPr id="27651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4968" y="1505393"/>
            <a:ext cx="4219575" cy="4461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03018-B2AC-9449-8251-05911E8919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Calculating </a:t>
            </a:r>
            <a:r>
              <a:rPr lang="en-US" dirty="0" err="1"/>
              <a:t>HRmax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525360-442C-044E-96F3-8688E91982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Directly measure using incremental exercise test</a:t>
            </a:r>
          </a:p>
          <a:p>
            <a:r>
              <a:rPr lang="en-US" dirty="0"/>
              <a:t>220-age</a:t>
            </a:r>
          </a:p>
          <a:p>
            <a:r>
              <a:rPr lang="en-US" dirty="0"/>
              <a:t>208-(0.7 x age)</a:t>
            </a:r>
          </a:p>
        </p:txBody>
      </p:sp>
    </p:spTree>
    <p:extLst>
      <p:ext uri="{BB962C8B-B14F-4D97-AF65-F5344CB8AC3E}">
        <p14:creationId xmlns:p14="http://schemas.microsoft.com/office/powerpoint/2010/main" val="3879472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Target Heart Rate Calculations</a:t>
            </a:r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571500" y="1981200"/>
            <a:ext cx="8064500" cy="3986213"/>
          </a:xfrm>
        </p:spPr>
        <p:txBody>
          <a:bodyPr>
            <a:normAutofit fontScale="92500"/>
          </a:bodyPr>
          <a:lstStyle/>
          <a:p>
            <a:pPr eaLnBrk="1" hangingPunct="1">
              <a:defRPr/>
            </a:pPr>
            <a:r>
              <a:rPr lang="en-US" dirty="0" err="1"/>
              <a:t>Karvonen</a:t>
            </a:r>
            <a:r>
              <a:rPr lang="en-US" dirty="0"/>
              <a:t> method</a:t>
            </a:r>
          </a:p>
          <a:p>
            <a:pPr lvl="1">
              <a:defRPr/>
            </a:pPr>
            <a:endParaRPr lang="en-US" dirty="0"/>
          </a:p>
          <a:p>
            <a:pPr lvl="2" eaLnBrk="1" hangingPunct="1">
              <a:defRPr/>
            </a:pPr>
            <a:r>
              <a:rPr lang="en-US" dirty="0"/>
              <a:t>Heart rate reserve (HRR) = </a:t>
            </a:r>
            <a:r>
              <a:rPr lang="en-US" dirty="0" err="1"/>
              <a:t>HRmax</a:t>
            </a:r>
            <a:r>
              <a:rPr lang="en-US" dirty="0"/>
              <a:t> </a:t>
            </a:r>
            <a:r>
              <a:rPr lang="en-US" dirty="0">
                <a:cs typeface="Arial" charset="0"/>
              </a:rPr>
              <a:t>–</a:t>
            </a:r>
            <a:r>
              <a:rPr lang="en-US" dirty="0"/>
              <a:t> resting heart rate (RHR)</a:t>
            </a:r>
          </a:p>
          <a:p>
            <a:pPr lvl="2" eaLnBrk="1" hangingPunct="1">
              <a:defRPr/>
            </a:pPr>
            <a:r>
              <a:rPr lang="en-US" dirty="0"/>
              <a:t>Target heart rate (THR) = (HRR </a:t>
            </a:r>
            <a:r>
              <a:rPr lang="en-US" dirty="0">
                <a:cs typeface="Arial" charset="0"/>
              </a:rPr>
              <a:t>×</a:t>
            </a:r>
            <a:r>
              <a:rPr lang="en-US" dirty="0"/>
              <a:t> exercise intensity) + RHR</a:t>
            </a:r>
          </a:p>
          <a:p>
            <a:pPr lvl="2" eaLnBrk="1" hangingPunct="1">
              <a:defRPr/>
            </a:pPr>
            <a:r>
              <a:rPr lang="en-US" dirty="0"/>
              <a:t>Do this calculation twice to determine the target heart rate range (THRR).</a:t>
            </a:r>
          </a:p>
          <a:p>
            <a:pPr marL="914400" lvl="2" indent="0" eaLnBrk="1" hangingPunct="1">
              <a:buFontTx/>
              <a:buNone/>
              <a:defRPr/>
            </a:pPr>
            <a:endParaRPr lang="en-US" sz="2400" dirty="0"/>
          </a:p>
          <a:p>
            <a:pPr marL="914400" lvl="2" indent="0" algn="r" eaLnBrk="1" hangingPunct="1">
              <a:buFontTx/>
              <a:buNone/>
              <a:defRPr/>
            </a:pPr>
            <a:r>
              <a:rPr lang="en-US" sz="2400" dirty="0"/>
              <a:t>				</a:t>
            </a:r>
            <a:endParaRPr lang="en-US" sz="1400" i="1" dirty="0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xfrm>
            <a:off x="571500" y="1981200"/>
            <a:ext cx="8051800" cy="3878263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Percentage of maximal heart rate method</a:t>
            </a:r>
          </a:p>
          <a:p>
            <a:pPr lvl="2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Age-predicted maximum heart rate (APMHR) = 220 </a:t>
            </a:r>
            <a:r>
              <a:rPr lang="en-US" altLang="en-US" dirty="0">
                <a:ea typeface="ＭＳ Ｐゴシック" panose="020B0600070205080204" pitchFamily="34" charset="-128"/>
                <a:cs typeface="Arial" panose="020B0604020202020204" pitchFamily="34" charset="0"/>
              </a:rPr>
              <a:t>−</a:t>
            </a:r>
            <a:r>
              <a:rPr lang="en-US" altLang="en-US" dirty="0">
                <a:ea typeface="ＭＳ Ｐゴシック" panose="020B0600070205080204" pitchFamily="34" charset="-128"/>
              </a:rPr>
              <a:t> age</a:t>
            </a:r>
          </a:p>
          <a:p>
            <a:pPr lvl="2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Target heart rate (THR) = (APMHR </a:t>
            </a:r>
            <a:r>
              <a:rPr lang="en-US" altLang="en-US" dirty="0">
                <a:ea typeface="ＭＳ Ｐゴシック" panose="020B0600070205080204" pitchFamily="34" charset="-128"/>
                <a:cs typeface="Arial" panose="020B0604020202020204" pitchFamily="34" charset="0"/>
              </a:rPr>
              <a:t>×</a:t>
            </a:r>
            <a:r>
              <a:rPr lang="en-US" altLang="en-US" dirty="0">
                <a:ea typeface="ＭＳ Ｐゴシック" panose="020B0600070205080204" pitchFamily="34" charset="-128"/>
              </a:rPr>
              <a:t> exercise intensity)</a:t>
            </a:r>
          </a:p>
          <a:p>
            <a:pPr lvl="2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Do this calculation twice to determine the target heart rate range (THRR).</a:t>
            </a:r>
          </a:p>
          <a:p>
            <a:pPr lvl="2" eaLnBrk="1" hangingPunct="1"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914400" lvl="2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5B82D93-9CF8-A241-A7EC-DA96DFAE90C8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0" y="352136"/>
            <a:ext cx="8534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+mj-lt"/>
                <a:ea typeface="ＭＳ Ｐゴシック" pitchFamily="-65" charset="-128"/>
                <a:cs typeface="ＭＳ Ｐゴシック" pitchFamily="-65" charset="-128"/>
              </a:defRPr>
            </a:lvl1pPr>
            <a:lvl2pPr algn="ctr" rtl="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itchFamily="-65" charset="0"/>
                <a:ea typeface="ＭＳ Ｐゴシック" pitchFamily="-65" charset="-128"/>
                <a:cs typeface="ＭＳ Ｐゴシック" pitchFamily="-65" charset="-128"/>
              </a:defRPr>
            </a:lvl2pPr>
            <a:lvl3pPr algn="ctr" rtl="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itchFamily="-65" charset="0"/>
                <a:ea typeface="ＭＳ Ｐゴシック" pitchFamily="-65" charset="-128"/>
                <a:cs typeface="ＭＳ Ｐゴシック" pitchFamily="-65" charset="-128"/>
              </a:defRPr>
            </a:lvl3pPr>
            <a:lvl4pPr algn="ctr" rtl="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itchFamily="-65" charset="0"/>
                <a:ea typeface="ＭＳ Ｐゴシック" pitchFamily="-65" charset="-128"/>
                <a:cs typeface="ＭＳ Ｐゴシック" pitchFamily="-65" charset="-128"/>
              </a:defRPr>
            </a:lvl4pPr>
            <a:lvl5pPr algn="ctr" rtl="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itchFamily="-65" charset="0"/>
                <a:ea typeface="ＭＳ Ｐゴシック" pitchFamily="-65" charset="-128"/>
                <a:cs typeface="ＭＳ Ｐゴシック" pitchFamily="-65" charset="-128"/>
              </a:defRPr>
            </a:lvl5pPr>
            <a:lvl6pPr marL="457200" algn="ctr" rtl="0" fontAlgn="base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itchFamily="-65" charset="0"/>
              </a:defRPr>
            </a:lvl6pPr>
            <a:lvl7pPr marL="914400" algn="ctr" rtl="0" fontAlgn="base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itchFamily="-65" charset="0"/>
              </a:defRPr>
            </a:lvl7pPr>
            <a:lvl8pPr marL="1371600" algn="ctr" rtl="0" fontAlgn="base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itchFamily="-65" charset="0"/>
              </a:defRPr>
            </a:lvl8pPr>
            <a:lvl9pPr marL="1828800" algn="ctr" rtl="0" fontAlgn="base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itchFamily="-65" charset="0"/>
              </a:defRPr>
            </a:lvl9pPr>
          </a:lstStyle>
          <a:p>
            <a:pPr eaLnBrk="1" hangingPunct="1"/>
            <a:r>
              <a:rPr lang="en-GB" altLang="en-US" sz="5400" dirty="0">
                <a:solidFill>
                  <a:schemeClr val="tx1"/>
                </a:solidFill>
                <a:ea typeface="ＭＳ Ｐゴシック" panose="020B0600070205080204" pitchFamily="34" charset="-128"/>
              </a:rPr>
              <a:t>Target Heart Rate Calculations</a:t>
            </a:r>
            <a:endParaRPr lang="en-US" altLang="en-US" sz="5400" dirty="0">
              <a:solidFill>
                <a:schemeClr val="tx1"/>
              </a:solidFill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2">
            <a:extLst>
              <a:ext uri="{FF2B5EF4-FFF2-40B4-BE49-F238E27FC236}">
                <a16:creationId xmlns:a16="http://schemas.microsoft.com/office/drawing/2014/main" id="{9B427A61-ECF7-484D-9A80-1A59A31F6771}"/>
              </a:ext>
            </a:extLst>
          </p:cNvPr>
          <p:cNvSpPr txBox="1">
            <a:spLocks noGrp="1"/>
          </p:cNvSpPr>
          <p:nvPr>
            <p:ph type="title"/>
          </p:nvPr>
        </p:nvSpPr>
        <p:spPr bwMode="auto"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+mj-lt"/>
                <a:ea typeface="ＭＳ Ｐゴシック" pitchFamily="-65" charset="-128"/>
                <a:cs typeface="ＭＳ Ｐゴシック" pitchFamily="-65" charset="-128"/>
              </a:defRPr>
            </a:lvl1pPr>
            <a:lvl2pPr algn="ctr" rtl="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itchFamily="-65" charset="0"/>
                <a:ea typeface="ＭＳ Ｐゴシック" pitchFamily="-65" charset="-128"/>
                <a:cs typeface="ＭＳ Ｐゴシック" pitchFamily="-65" charset="-128"/>
              </a:defRPr>
            </a:lvl2pPr>
            <a:lvl3pPr algn="ctr" rtl="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itchFamily="-65" charset="0"/>
                <a:ea typeface="ＭＳ Ｐゴシック" pitchFamily="-65" charset="-128"/>
                <a:cs typeface="ＭＳ Ｐゴシック" pitchFamily="-65" charset="-128"/>
              </a:defRPr>
            </a:lvl3pPr>
            <a:lvl4pPr algn="ctr" rtl="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itchFamily="-65" charset="0"/>
                <a:ea typeface="ＭＳ Ｐゴシック" pitchFamily="-65" charset="-128"/>
                <a:cs typeface="ＭＳ Ｐゴシック" pitchFamily="-65" charset="-128"/>
              </a:defRPr>
            </a:lvl4pPr>
            <a:lvl5pPr algn="ctr" rtl="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itchFamily="-65" charset="0"/>
                <a:ea typeface="ＭＳ Ｐゴシック" pitchFamily="-65" charset="-128"/>
                <a:cs typeface="ＭＳ Ｐゴシック" pitchFamily="-65" charset="-128"/>
              </a:defRPr>
            </a:lvl5pPr>
            <a:lvl6pPr marL="457200" algn="ctr" rtl="0" fontAlgn="base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itchFamily="-65" charset="0"/>
              </a:defRPr>
            </a:lvl6pPr>
            <a:lvl7pPr marL="914400" algn="ctr" rtl="0" fontAlgn="base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itchFamily="-65" charset="0"/>
              </a:defRPr>
            </a:lvl7pPr>
            <a:lvl8pPr marL="1371600" algn="ctr" rtl="0" fontAlgn="base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itchFamily="-65" charset="0"/>
              </a:defRPr>
            </a:lvl8pPr>
            <a:lvl9pPr marL="1828800" algn="ctr" rtl="0" fontAlgn="base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itchFamily="-65" charset="0"/>
              </a:defRPr>
            </a:lvl9pPr>
          </a:lstStyle>
          <a:p>
            <a:r>
              <a:rPr lang="en-GB" kern="0" baseline="0" dirty="0">
                <a:solidFill>
                  <a:schemeClr val="tx1"/>
                </a:solidFill>
              </a:rPr>
              <a:t>Monitoring Aerobic Exercise Intensity</a:t>
            </a:r>
            <a:endParaRPr lang="en-US" kern="0" baseline="0" dirty="0">
              <a:solidFill>
                <a:schemeClr val="tx1"/>
              </a:solidFill>
            </a:endParaRP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571500" y="1981200"/>
            <a:ext cx="8051800" cy="4025900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Ratings of perceived exertion scales</a:t>
            </a:r>
          </a:p>
          <a:p>
            <a:pPr lvl="2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Can be used to regulate intensity of aerobic endurance training across changes in fitness level</a:t>
            </a:r>
          </a:p>
          <a:p>
            <a:pPr lvl="2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May be influenced by external environmental factors</a:t>
            </a:r>
          </a:p>
          <a:p>
            <a:pPr lvl="2" eaLnBrk="1" hangingPunct="1"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914400" lvl="2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5"/>
          <p:cNvSpPr>
            <a:spLocks noGrp="1" noChangeArrowheads="1"/>
          </p:cNvSpPr>
          <p:nvPr>
            <p:ph type="title"/>
          </p:nvPr>
        </p:nvSpPr>
        <p:spPr>
          <a:xfrm>
            <a:off x="304800" y="495300"/>
            <a:ext cx="8534400" cy="1143000"/>
          </a:xfrm>
        </p:spPr>
        <p:txBody>
          <a:bodyPr/>
          <a:lstStyle/>
          <a:p>
            <a:r>
              <a:rPr lang="en-GB" altLang="en-US" dirty="0">
                <a:ea typeface="ＭＳ Ｐゴシック" panose="020B0600070205080204" pitchFamily="34" charset="-128"/>
              </a:rPr>
              <a:t>RPE Scale </a:t>
            </a:r>
            <a:br>
              <a:rPr lang="en-GB" altLang="en-US" sz="1400" dirty="0">
                <a:ea typeface="ＭＳ Ｐゴシック" panose="020B0600070205080204" pitchFamily="34" charset="-128"/>
              </a:rPr>
            </a:br>
            <a:r>
              <a:rPr lang="en-GB" altLang="en-US" sz="1400" dirty="0">
                <a:ea typeface="ＭＳ Ｐゴシック" panose="020B0600070205080204" pitchFamily="34" charset="-128"/>
              </a:rPr>
              <a:t>(</a:t>
            </a:r>
            <a:r>
              <a:rPr lang="en-GB" altLang="en-US" sz="1400" dirty="0" err="1">
                <a:ea typeface="ＭＳ Ｐゴシック" panose="020B0600070205080204" pitchFamily="34" charset="-128"/>
              </a:rPr>
              <a:t>Haff</a:t>
            </a:r>
            <a:r>
              <a:rPr lang="en-GB" altLang="en-US" sz="1400" dirty="0">
                <a:ea typeface="ＭＳ Ｐゴシック" panose="020B0600070205080204" pitchFamily="34" charset="-128"/>
              </a:rPr>
              <a:t> and Triplett, 2016: p564)</a:t>
            </a:r>
            <a:endParaRPr lang="en-US" altLang="en-US" dirty="0">
              <a:ea typeface="ＭＳ Ｐゴシック" panose="020B0600070205080204" pitchFamily="34" charset="-128"/>
            </a:endParaRPr>
          </a:p>
        </p:txBody>
      </p:sp>
      <p:pic>
        <p:nvPicPr>
          <p:cNvPr id="35843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3001" y="1638300"/>
            <a:ext cx="4068186" cy="4288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>
            <a:extLst>
              <a:ext uri="{FF2B5EF4-FFF2-40B4-BE49-F238E27FC236}">
                <a16:creationId xmlns:a16="http://schemas.microsoft.com/office/drawing/2014/main" id="{AF057ED3-8214-8D4C-961E-48E598F5DC5E}"/>
              </a:ext>
            </a:extLst>
          </p:cNvPr>
          <p:cNvSpPr txBox="1">
            <a:spLocks noGrp="1"/>
          </p:cNvSpPr>
          <p:nvPr>
            <p:ph type="title"/>
          </p:nvPr>
        </p:nvSpPr>
        <p:spPr bwMode="auto"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+mj-lt"/>
                <a:ea typeface="ＭＳ Ｐゴシック" pitchFamily="-65" charset="-128"/>
                <a:cs typeface="ＭＳ Ｐゴシック" pitchFamily="-65" charset="-128"/>
              </a:defRPr>
            </a:lvl1pPr>
            <a:lvl2pPr algn="ctr" rtl="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itchFamily="-65" charset="0"/>
                <a:ea typeface="ＭＳ Ｐゴシック" pitchFamily="-65" charset="-128"/>
                <a:cs typeface="ＭＳ Ｐゴシック" pitchFamily="-65" charset="-128"/>
              </a:defRPr>
            </a:lvl2pPr>
            <a:lvl3pPr algn="ctr" rtl="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itchFamily="-65" charset="0"/>
                <a:ea typeface="ＭＳ Ｐゴシック" pitchFamily="-65" charset="-128"/>
                <a:cs typeface="ＭＳ Ｐゴシック" pitchFamily="-65" charset="-128"/>
              </a:defRPr>
            </a:lvl3pPr>
            <a:lvl4pPr algn="ctr" rtl="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itchFamily="-65" charset="0"/>
                <a:ea typeface="ＭＳ Ｐゴシック" pitchFamily="-65" charset="-128"/>
                <a:cs typeface="ＭＳ Ｐゴシック" pitchFamily="-65" charset="-128"/>
              </a:defRPr>
            </a:lvl4pPr>
            <a:lvl5pPr algn="ctr" rtl="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itchFamily="-65" charset="0"/>
                <a:ea typeface="ＭＳ Ｐゴシック" pitchFamily="-65" charset="-128"/>
                <a:cs typeface="ＭＳ Ｐゴシック" pitchFamily="-65" charset="-128"/>
              </a:defRPr>
            </a:lvl5pPr>
            <a:lvl6pPr marL="457200" algn="ctr" rtl="0" fontAlgn="base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itchFamily="-65" charset="0"/>
              </a:defRPr>
            </a:lvl6pPr>
            <a:lvl7pPr marL="914400" algn="ctr" rtl="0" fontAlgn="base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itchFamily="-65" charset="0"/>
              </a:defRPr>
            </a:lvl7pPr>
            <a:lvl8pPr marL="1371600" algn="ctr" rtl="0" fontAlgn="base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itchFamily="-65" charset="0"/>
              </a:defRPr>
            </a:lvl8pPr>
            <a:lvl9pPr marL="1828800" algn="ctr" rtl="0" fontAlgn="base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itchFamily="-65" charset="0"/>
              </a:defRPr>
            </a:lvl9pPr>
          </a:lstStyle>
          <a:p>
            <a:r>
              <a:rPr lang="en-GB" kern="0" baseline="0" dirty="0">
                <a:solidFill>
                  <a:schemeClr val="tx1"/>
                </a:solidFill>
              </a:rPr>
              <a:t>Monitoring Aerobic Exercise Intensity</a:t>
            </a:r>
            <a:endParaRPr lang="en-US" kern="0" baseline="0" dirty="0">
              <a:solidFill>
                <a:schemeClr val="tx1"/>
              </a:solidFill>
            </a:endParaRP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>
          <a:xfrm>
            <a:off x="571500" y="1981200"/>
            <a:ext cx="8051800" cy="3997325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Metabolic equivalents (METs)</a:t>
            </a:r>
          </a:p>
          <a:p>
            <a:pPr lvl="2"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One MET is equal to 3.5 </a:t>
            </a:r>
            <a:r>
              <a:rPr lang="en-US" altLang="en-US" dirty="0" err="1">
                <a:ea typeface="ＭＳ Ｐゴシック" panose="020B0600070205080204" pitchFamily="34" charset="-128"/>
              </a:rPr>
              <a:t>ml·kg</a:t>
            </a:r>
            <a:r>
              <a:rPr lang="en-US" altLang="en-US" baseline="30000" dirty="0">
                <a:ea typeface="ＭＳ Ｐゴシック" panose="020B0600070205080204" pitchFamily="34" charset="-128"/>
              </a:rPr>
              <a:t>–1</a:t>
            </a:r>
            <a:r>
              <a:rPr lang="en-US" altLang="en-US" dirty="0">
                <a:ea typeface="ＭＳ Ｐゴシック" panose="020B0600070205080204" pitchFamily="34" charset="-128"/>
              </a:rPr>
              <a:t>·min</a:t>
            </a:r>
            <a:r>
              <a:rPr lang="en-US" altLang="en-US" baseline="30000" dirty="0">
                <a:ea typeface="ＭＳ Ｐゴシック" panose="020B0600070205080204" pitchFamily="34" charset="-128"/>
              </a:rPr>
              <a:t>–1</a:t>
            </a:r>
            <a:r>
              <a:rPr lang="en-US" altLang="en-US" dirty="0">
                <a:ea typeface="ＭＳ Ｐゴシック" panose="020B0600070205080204" pitchFamily="34" charset="-128"/>
              </a:rPr>
              <a:t> of oxygen consumption and is considered the amount of oxygen required by the body at rest.</a:t>
            </a:r>
          </a:p>
          <a:p>
            <a:pPr lvl="2" eaLnBrk="1" hangingPunct="1">
              <a:defRPr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914400" lvl="2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  <a:p>
            <a:pPr marL="914400" lvl="2" indent="0" algn="r" eaLnBrk="1" hangingPunct="1">
              <a:buFontTx/>
              <a:buNone/>
              <a:defRPr/>
            </a:pPr>
            <a:endParaRPr lang="en-US" altLang="en-US" sz="1400" i="1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71500" y="6096000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FontTx/>
              <a:buNone/>
              <a:defRPr/>
            </a:pPr>
            <a:r>
              <a:rPr lang="en-US" sz="1400" i="1" kern="0" baseline="0" dirty="0"/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baseline="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D16B1469-630E-2145-AA8D-F3C30D3FD2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1909" y="41479"/>
            <a:ext cx="5391727" cy="6760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2652510"/>
      </p:ext>
    </p:extLst>
  </p:cSld>
  <p:clrMapOvr>
    <a:masterClrMapping/>
  </p:clrMapOvr>
  <p:transition>
    <p:wipe dir="d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C369B010-7AB0-434A-82D1-4072941C71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720" y="1639455"/>
            <a:ext cx="8880280" cy="4791362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98D21D53-FD3F-2E44-B96D-6291336205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(</a:t>
            </a:r>
            <a:r>
              <a:rPr lang="en-GB" dirty="0" err="1"/>
              <a:t>Haff</a:t>
            </a:r>
            <a:r>
              <a:rPr lang="en-GB" dirty="0"/>
              <a:t> and Triplett, 2016: p566)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384B5E7-C7CD-B247-8BF3-36293768FA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5139598"/>
      </p:ext>
    </p:extLst>
  </p:cSld>
  <p:clrMapOvr>
    <a:masterClrMapping/>
  </p:clrMapOvr>
  <p:transition>
    <p:wipe dir="d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2">
            <a:extLst>
              <a:ext uri="{FF2B5EF4-FFF2-40B4-BE49-F238E27FC236}">
                <a16:creationId xmlns:a16="http://schemas.microsoft.com/office/drawing/2014/main" id="{E95F3FF9-1143-004A-90EF-14295B0E7B17}"/>
              </a:ext>
            </a:extLst>
          </p:cNvPr>
          <p:cNvSpPr txBox="1">
            <a:spLocks noGrp="1"/>
          </p:cNvSpPr>
          <p:nvPr>
            <p:ph type="title"/>
          </p:nvPr>
        </p:nvSpPr>
        <p:spPr bwMode="auto"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+mj-lt"/>
                <a:ea typeface="ＭＳ Ｐゴシック" pitchFamily="-65" charset="-128"/>
                <a:cs typeface="ＭＳ Ｐゴシック" pitchFamily="-65" charset="-128"/>
              </a:defRPr>
            </a:lvl1pPr>
            <a:lvl2pPr algn="ctr" rtl="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itchFamily="-65" charset="0"/>
                <a:ea typeface="ＭＳ Ｐゴシック" pitchFamily="-65" charset="-128"/>
                <a:cs typeface="ＭＳ Ｐゴシック" pitchFamily="-65" charset="-128"/>
              </a:defRPr>
            </a:lvl2pPr>
            <a:lvl3pPr algn="ctr" rtl="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itchFamily="-65" charset="0"/>
                <a:ea typeface="ＭＳ Ｐゴシック" pitchFamily="-65" charset="-128"/>
                <a:cs typeface="ＭＳ Ｐゴシック" pitchFamily="-65" charset="-128"/>
              </a:defRPr>
            </a:lvl3pPr>
            <a:lvl4pPr algn="ctr" rtl="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itchFamily="-65" charset="0"/>
                <a:ea typeface="ＭＳ Ｐゴシック" pitchFamily="-65" charset="-128"/>
                <a:cs typeface="ＭＳ Ｐゴシック" pitchFamily="-65" charset="-128"/>
              </a:defRPr>
            </a:lvl4pPr>
            <a:lvl5pPr algn="ctr" rtl="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itchFamily="-65" charset="0"/>
                <a:ea typeface="ＭＳ Ｐゴシック" pitchFamily="-65" charset="-128"/>
                <a:cs typeface="ＭＳ Ｐゴシック" pitchFamily="-65" charset="-128"/>
              </a:defRPr>
            </a:lvl5pPr>
            <a:lvl6pPr marL="457200" algn="ctr" rtl="0" fontAlgn="base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itchFamily="-65" charset="0"/>
              </a:defRPr>
            </a:lvl6pPr>
            <a:lvl7pPr marL="914400" algn="ctr" rtl="0" fontAlgn="base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itchFamily="-65" charset="0"/>
              </a:defRPr>
            </a:lvl7pPr>
            <a:lvl8pPr marL="1371600" algn="ctr" rtl="0" fontAlgn="base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itchFamily="-65" charset="0"/>
              </a:defRPr>
            </a:lvl8pPr>
            <a:lvl9pPr marL="1828800" algn="ctr" rtl="0" fontAlgn="base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itchFamily="-65" charset="0"/>
              </a:defRPr>
            </a:lvl9pPr>
          </a:lstStyle>
          <a:p>
            <a:r>
              <a:rPr lang="en-GB" kern="0" baseline="0" dirty="0">
                <a:solidFill>
                  <a:schemeClr val="tx1"/>
                </a:solidFill>
              </a:rPr>
              <a:t>Monitoring Aerobic Exercise Intensity</a:t>
            </a:r>
            <a:endParaRPr lang="en-US" kern="0" baseline="0" dirty="0">
              <a:solidFill>
                <a:schemeClr val="tx1"/>
              </a:solidFill>
            </a:endParaRP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>
          <a:xfrm>
            <a:off x="635000" y="1601821"/>
            <a:ext cx="8051800" cy="4025900"/>
          </a:xfrm>
        </p:spPr>
        <p:txBody>
          <a:bodyPr/>
          <a:lstStyle/>
          <a:p>
            <a:pPr eaLnBrk="1" hangingPunct="1"/>
            <a:r>
              <a:rPr lang="en-US" altLang="en-US" dirty="0">
                <a:ea typeface="ＭＳ Ｐゴシック" panose="020B0600070205080204" pitchFamily="34" charset="-128"/>
              </a:rPr>
              <a:t>Power measurement</a:t>
            </a:r>
          </a:p>
          <a:p>
            <a:pPr lvl="2" eaLnBrk="1" hangingPunct="1"/>
            <a:r>
              <a:rPr lang="en-US" altLang="en-US" dirty="0">
                <a:ea typeface="ＭＳ Ｐゴシック" panose="020B0600070205080204" pitchFamily="34" charset="-128"/>
              </a:rPr>
              <a:t>Cyclists may use power-measuring cranks and hubs to regulate exercise intensity.</a:t>
            </a:r>
          </a:p>
          <a:p>
            <a:pPr lvl="2" eaLnBrk="1" hangingPunct="1"/>
            <a:r>
              <a:rPr lang="en-US" altLang="en-US" dirty="0">
                <a:ea typeface="ＭＳ Ｐゴシック" panose="020B0600070205080204" pitchFamily="34" charset="-128"/>
              </a:rPr>
              <a:t>Metabolic rate is closely related to mechanical power production.</a:t>
            </a:r>
            <a:endParaRPr lang="en-GB" altLang="en-US" dirty="0">
              <a:ea typeface="ＭＳ Ｐゴシック" panose="020B0600070205080204" pitchFamily="34" charset="-128"/>
            </a:endParaRPr>
          </a:p>
          <a:p>
            <a:pPr lvl="2" eaLnBrk="1" hangingPunct="1"/>
            <a:r>
              <a:rPr lang="en-GB" altLang="en-US" dirty="0">
                <a:ea typeface="ＭＳ Ｐゴシック" panose="020B0600070205080204" pitchFamily="34" charset="-128"/>
              </a:rPr>
              <a:t>Measures actual work done, irrespective of environmental factors.</a:t>
            </a:r>
          </a:p>
          <a:p>
            <a:pPr lvl="2" eaLnBrk="1" hangingPunct="1"/>
            <a:r>
              <a:rPr lang="en-GB" altLang="en-US" dirty="0">
                <a:ea typeface="ＭＳ Ｐゴシック" panose="020B0600070205080204" pitchFamily="34" charset="-128"/>
              </a:rPr>
              <a:t>Running ‘power meters’ that estimate running power are now available also.</a:t>
            </a:r>
          </a:p>
          <a:p>
            <a:pPr lvl="2" eaLnBrk="1" hangingPunct="1"/>
            <a:endParaRPr lang="en-GB" altLang="en-US" dirty="0">
              <a:ea typeface="ＭＳ Ｐゴシック" panose="020B0600070205080204" pitchFamily="34" charset="-128"/>
            </a:endParaRPr>
          </a:p>
          <a:p>
            <a:pPr lvl="2" eaLnBrk="1" hangingPunct="1"/>
            <a:endParaRPr lang="en-US" altLang="en-US" dirty="0">
              <a:ea typeface="ＭＳ Ｐゴシック" panose="020B0600070205080204" pitchFamily="34" charset="-128"/>
            </a:endParaRPr>
          </a:p>
          <a:p>
            <a:pPr lvl="1" eaLnBrk="1" hangingPunct="1"/>
            <a:endParaRPr lang="en-US" altLang="en-US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wipe dir="d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AD06B-ECEA-F040-9BD2-43FB6441A6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0453"/>
          </a:xfrm>
        </p:spPr>
        <p:txBody>
          <a:bodyPr/>
          <a:lstStyle/>
          <a:p>
            <a:pPr algn="ctr"/>
            <a:r>
              <a:rPr lang="en-US" dirty="0"/>
              <a:t>Training Zones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890C509-B4E5-4948-8200-4DA6318B9F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51986" y="785091"/>
            <a:ext cx="8034814" cy="5100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89260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FAC04-FF7B-6548-B198-66EAED2B6A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ACSM Exercise Intensities</a:t>
            </a: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D205F690-E16A-4C42-ACAA-37DE152A0D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9364" y="1810185"/>
            <a:ext cx="8705272" cy="3420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89040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" id="{10D972B7-BFBC-44A0-9B82-59713C03C3F3}" vid="{67678DB2-6FC2-487C-91B6-FDE91D257739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Theme</Template>
  <TotalTime>2017</TotalTime>
  <Words>752</Words>
  <Application>Microsoft Macintosh PowerPoint</Application>
  <PresentationFormat>On-screen Show (4:3)</PresentationFormat>
  <Paragraphs>129</Paragraphs>
  <Slides>20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Myriad Pro</vt:lpstr>
      <vt:lpstr>Times New Roman</vt:lpstr>
      <vt:lpstr>UWTSD Theme</vt:lpstr>
      <vt:lpstr>Advanced Training Methods Geraint Forster</vt:lpstr>
      <vt:lpstr>Types of Aerobic Endurance Training Programs</vt:lpstr>
      <vt:lpstr>Types of Aerobic Endurance Training Programs (continued)</vt:lpstr>
      <vt:lpstr>Types of Aerobic Endurance Training Programs (continued)</vt:lpstr>
      <vt:lpstr>Types of Aerobic Endurance Training Programs (continued)</vt:lpstr>
      <vt:lpstr>Types of Aerobic Endurance Training Programs (continued)</vt:lpstr>
      <vt:lpstr>Monitoring Aerobic Exercise Intensity</vt:lpstr>
      <vt:lpstr>VO2 – Heart Rate relationship  (Hoffman, 2014: p246)</vt:lpstr>
      <vt:lpstr>%VO2 Max, %HRR and %MHR  (Haff and Triplett, 2016: p563)</vt:lpstr>
      <vt:lpstr>Calculating HRmax</vt:lpstr>
      <vt:lpstr>Target Heart Rate Calculations</vt:lpstr>
      <vt:lpstr>PowerPoint Presentation</vt:lpstr>
      <vt:lpstr>Monitoring Aerobic Exercise Intensity</vt:lpstr>
      <vt:lpstr>RPE Scale  (Haff and Triplett, 2016: p564)</vt:lpstr>
      <vt:lpstr>Monitoring Aerobic Exercise Intensity</vt:lpstr>
      <vt:lpstr>PowerPoint Presentation</vt:lpstr>
      <vt:lpstr>(Haff and Triplett, 2016: p566)</vt:lpstr>
      <vt:lpstr>Monitoring Aerobic Exercise Intensity</vt:lpstr>
      <vt:lpstr>Training Zones</vt:lpstr>
      <vt:lpstr>ACSM Exercise Intensities</vt:lpstr>
    </vt:vector>
  </TitlesOfParts>
  <Company>Human Kinetics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Package</dc:title>
  <dc:creator>Courtney Goodman</dc:creator>
  <cp:lastModifiedBy>Geraint Forster</cp:lastModifiedBy>
  <cp:revision>209</cp:revision>
  <dcterms:created xsi:type="dcterms:W3CDTF">2004-04-28T19:53:31Z</dcterms:created>
  <dcterms:modified xsi:type="dcterms:W3CDTF">2020-11-04T14:53:52Z</dcterms:modified>
</cp:coreProperties>
</file>