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22"/>
  </p:notesMasterIdLst>
  <p:sldIdLst>
    <p:sldId id="256" r:id="rId2"/>
    <p:sldId id="268" r:id="rId3"/>
    <p:sldId id="272" r:id="rId4"/>
    <p:sldId id="273" r:id="rId5"/>
    <p:sldId id="274" r:id="rId6"/>
    <p:sldId id="275" r:id="rId7"/>
    <p:sldId id="276" r:id="rId8"/>
    <p:sldId id="277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11" r:id="rId20"/>
    <p:sldId id="31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522" y="-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6FAF6-4EC2-4292-AD4C-E29695128A5D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D6869-E9C0-49AF-925C-1669E2C3BE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094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12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052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890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07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89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806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0523-4EAA-4D3B-B51E-274C6B64392B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117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B31C9D-0622-43C6-B4AA-F9DBBCF4FD81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53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1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2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158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46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387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60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16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84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106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69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35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2081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390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448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010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6753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21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6D6A9AA-FB3B-46D0-ACBB-2F02BCDA2A25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78EBA-7730-4DD8-9265-4AB3C61EF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5482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Critical Engagement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Critical </a:t>
            </a:r>
            <a:r>
              <a:rPr lang="en-GB" dirty="0"/>
              <a:t>Engagement </a:t>
            </a:r>
          </a:p>
        </p:txBody>
      </p:sp>
    </p:spTree>
    <p:extLst>
      <p:ext uri="{BB962C8B-B14F-4D97-AF65-F5344CB8AC3E}">
        <p14:creationId xmlns:p14="http://schemas.microsoft.com/office/powerpoint/2010/main" val="3977700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critical engagement?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Critical engagement means a number of different things.</a:t>
            </a:r>
          </a:p>
          <a:p>
            <a:r>
              <a:rPr lang="en-GB" dirty="0" smtClean="0"/>
              <a:t>There is critical engagement with the ancient sources</a:t>
            </a:r>
          </a:p>
          <a:p>
            <a:r>
              <a:rPr lang="en-GB" dirty="0" smtClean="0"/>
              <a:t>There is critical engagement with modern scholarship</a:t>
            </a:r>
          </a:p>
          <a:p>
            <a:r>
              <a:rPr lang="en-GB" dirty="0" smtClean="0"/>
              <a:t>And, MOST IMPORTANTLY, there is critical engagement with the question, topic and subject.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9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and Critical thought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8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is planning important?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Because arguments (when backed with evidence) are complicated.</a:t>
            </a:r>
          </a:p>
          <a:p>
            <a:r>
              <a:rPr lang="en-GB" dirty="0" smtClean="0"/>
              <a:t>If you do not plan (and just start writing), then you are in danger of:</a:t>
            </a:r>
          </a:p>
          <a:p>
            <a:pPr lvl="1"/>
            <a:r>
              <a:rPr lang="en-GB" dirty="0" smtClean="0"/>
              <a:t>FORGETTING THINGS</a:t>
            </a:r>
          </a:p>
          <a:p>
            <a:pPr lvl="1"/>
            <a:r>
              <a:rPr lang="en-GB" dirty="0" smtClean="0"/>
              <a:t>LEAVING THE EVIDENCE OUT</a:t>
            </a:r>
          </a:p>
          <a:p>
            <a:pPr lvl="1"/>
            <a:r>
              <a:rPr lang="en-GB" dirty="0" smtClean="0"/>
              <a:t>NOT CONNECTING THE INDIVIDUAL POINTS SO THAT THE ARGUMENT FOLLOWS A LOGICAL SEQUENCE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2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Does point B follow on from point A?</a:t>
            </a:r>
          </a:p>
          <a:p>
            <a:r>
              <a:rPr lang="en-GB" sz="3600" dirty="0" smtClean="0"/>
              <a:t>Does the evidence support my point?</a:t>
            </a:r>
          </a:p>
          <a:p>
            <a:r>
              <a:rPr lang="en-GB" sz="3600" dirty="0" smtClean="0"/>
              <a:t>Is there another way to view the evidence?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6275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Delivery of argument and critical thought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005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 to consider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Am I saying what I want to say?</a:t>
            </a:r>
          </a:p>
          <a:p>
            <a:r>
              <a:rPr lang="en-GB" dirty="0" smtClean="0"/>
              <a:t>Am I presenting a point so that it is relevant to the argument?</a:t>
            </a:r>
          </a:p>
          <a:p>
            <a:r>
              <a:rPr lang="en-GB" dirty="0" smtClean="0"/>
              <a:t>Are there any holes in the argument?</a:t>
            </a:r>
          </a:p>
          <a:p>
            <a:r>
              <a:rPr lang="en-GB" dirty="0" smtClean="0"/>
              <a:t>How do I fill the holes 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99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7544" y="1124744"/>
            <a:ext cx="4040188" cy="659352"/>
          </a:xfrm>
        </p:spPr>
        <p:txBody>
          <a:bodyPr/>
          <a:lstStyle/>
          <a:p>
            <a:r>
              <a:rPr lang="en-GB" dirty="0" smtClean="0"/>
              <a:t>What I want to argue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57200" y="1772816"/>
            <a:ext cx="4040188" cy="5085184"/>
          </a:xfrm>
        </p:spPr>
        <p:txBody>
          <a:bodyPr/>
          <a:lstStyle/>
          <a:p>
            <a:r>
              <a:rPr lang="en-GB" dirty="0" smtClean="0"/>
              <a:t>Thasos had access to mines. Mines were important and made a polis strong financially. Athens did not want Thasos to be strong. So Athens tried to take Thasos’ mines.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4008" y="908720"/>
            <a:ext cx="4041775" cy="65484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What is actually in my assignment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5025" y="1556792"/>
            <a:ext cx="4041775" cy="1872208"/>
          </a:xfrm>
        </p:spPr>
        <p:txBody>
          <a:bodyPr>
            <a:normAutofit/>
          </a:bodyPr>
          <a:lstStyle/>
          <a:p>
            <a:r>
              <a:rPr lang="en-GB" dirty="0" smtClean="0"/>
              <a:t>Mines were extremely important in the Greek world. This explains why Athens attacked Thasos and why Thasos revolted.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3645024"/>
            <a:ext cx="3672408" cy="286232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chemeClr val="bg1"/>
                </a:solidFill>
              </a:rPr>
              <a:t>And you have not explained:</a:t>
            </a: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That this is financial importance</a:t>
            </a: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That Athens was concerned about Thasos’ power.</a:t>
            </a: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Why Thasos being strong was a danger to Athens.</a:t>
            </a: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How the mines are connected to the revolt.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9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Criticism of modern scholarship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32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 issues/blocks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don’t know enough about the subject…</a:t>
            </a:r>
          </a:p>
          <a:p>
            <a:r>
              <a:rPr lang="en-GB" dirty="0" smtClean="0"/>
              <a:t>What the article/book says looks persuasive…</a:t>
            </a:r>
          </a:p>
          <a:p>
            <a:r>
              <a:rPr lang="en-GB" dirty="0" smtClean="0"/>
              <a:t>But I might be making a mistake…</a:t>
            </a:r>
          </a:p>
          <a:p>
            <a:r>
              <a:rPr lang="en-GB" dirty="0" smtClean="0"/>
              <a:t>But I think I agree with the article/book…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15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Agreement vs. Disagreement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Criticism of modern scholarship does not mean that you must disagree.</a:t>
            </a:r>
          </a:p>
          <a:p>
            <a:r>
              <a:rPr lang="en-GB" sz="2800" dirty="0" smtClean="0"/>
              <a:t>As long as you take a critical approach to the argument/point presented by the scholar, there is nothing stopping you from agreeing.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1477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Showing agreement with a critical attitude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200" dirty="0" smtClean="0"/>
              <a:t>Juxtapose two scholarly views: </a:t>
            </a:r>
          </a:p>
          <a:p>
            <a:pPr lvl="1"/>
            <a:r>
              <a:rPr lang="en-GB" sz="2800" dirty="0" smtClean="0"/>
              <a:t>X argued this, Y argued the opposite. I agree with Y because his argument takes into account ancient source Z, which I think is more reliable on this subject due to reasons A, B, C.</a:t>
            </a:r>
          </a:p>
          <a:p>
            <a:r>
              <a:rPr lang="en-GB" sz="3200" dirty="0" smtClean="0"/>
              <a:t>Support a scholar’s argument with extra evidence: </a:t>
            </a:r>
          </a:p>
          <a:p>
            <a:pPr lvl="1"/>
            <a:r>
              <a:rPr lang="en-GB" sz="2800" dirty="0" smtClean="0"/>
              <a:t>I agree with D’s position on issue F. D’s position can be further strengthened if one considers ancient source G, which shows H,F,U.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992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Disagreement with a scholarly 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Due to lack of </a:t>
            </a:r>
            <a:r>
              <a:rPr lang="en-GB" dirty="0" smtClean="0"/>
              <a:t>sources </a:t>
            </a:r>
            <a:r>
              <a:rPr lang="en-GB" dirty="0" smtClean="0"/>
              <a:t>used in the argument.</a:t>
            </a:r>
          </a:p>
          <a:p>
            <a:r>
              <a:rPr lang="en-GB" dirty="0" smtClean="0"/>
              <a:t>Because he/she does not consider the weaknesses/issues of </a:t>
            </a:r>
            <a:r>
              <a:rPr lang="en-GB" dirty="0" smtClean="0"/>
              <a:t>source </a:t>
            </a:r>
            <a:r>
              <a:rPr lang="en-GB" dirty="0" smtClean="0"/>
              <a:t>A.</a:t>
            </a:r>
          </a:p>
          <a:p>
            <a:r>
              <a:rPr lang="en-GB" dirty="0" smtClean="0"/>
              <a:t>Because the argument ignores </a:t>
            </a:r>
            <a:r>
              <a:rPr lang="en-GB" dirty="0" smtClean="0"/>
              <a:t>sources B,C,D</a:t>
            </a:r>
            <a:r>
              <a:rPr lang="en-GB" dirty="0" smtClean="0"/>
              <a:t>.</a:t>
            </a:r>
          </a:p>
          <a:p>
            <a:r>
              <a:rPr lang="en-GB" dirty="0" smtClean="0"/>
              <a:t>Because the opposite scholarly view as demonstrated by scholar X and based on </a:t>
            </a:r>
            <a:r>
              <a:rPr lang="en-GB" dirty="0" smtClean="0"/>
              <a:t>sources </a:t>
            </a:r>
            <a:r>
              <a:rPr lang="en-GB" dirty="0" smtClean="0"/>
              <a:t>E,F,G is more persuasive and adheres more closely to the picture created by the </a:t>
            </a:r>
            <a:r>
              <a:rPr lang="en-GB" dirty="0" smtClean="0"/>
              <a:t>evidence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47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 smtClean="0"/>
              <a:t>Reverse engineering</a:t>
            </a:r>
            <a:endParaRPr lang="en-GB" sz="4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Simon Hornblower , ‘The Religious Dimension to the Peloponnesian War, or, What Thucydides Does Not Tell Us’, </a:t>
            </a:r>
            <a:r>
              <a:rPr lang="en-GB" i="1" dirty="0" smtClean="0"/>
              <a:t>Harvard Studies in Classical Philology</a:t>
            </a:r>
            <a:r>
              <a:rPr lang="en-GB" dirty="0" smtClean="0"/>
              <a:t> , Vol. 94, (1992), pp. 169-197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190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First steps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 you are researching Thucydides, probably with an interest in Thucydides’ weaknesses, or with a specific task relating to either Thucydides and religion, or Greek historians and religion.</a:t>
            </a:r>
          </a:p>
          <a:p>
            <a:r>
              <a:rPr lang="en-GB" dirty="0" err="1" smtClean="0"/>
              <a:t>Hornblower’s</a:t>
            </a:r>
            <a:r>
              <a:rPr lang="en-GB" dirty="0" smtClean="0"/>
              <a:t> article will come up top in most searches where Thucydides and religion are combined.</a:t>
            </a:r>
          </a:p>
          <a:p>
            <a:r>
              <a:rPr lang="en-GB" dirty="0" smtClean="0"/>
              <a:t>It is not the only one however, and you need to make certain that you have other aspects of the debate to research, not just one scholar’s opinion and argument.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81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the article about? i.e. SPECIFICALLY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179512" y="2060576"/>
            <a:ext cx="3946301" cy="460878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IN a recent paper, E . </a:t>
            </a:r>
            <a:r>
              <a:rPr lang="en-GB" dirty="0" err="1" smtClean="0"/>
              <a:t>Badian</a:t>
            </a:r>
            <a:r>
              <a:rPr lang="en-GB" dirty="0" smtClean="0"/>
              <a:t> speaks of Thucydides and his "contempt for established Greek religion."' This is strong language, but justified</a:t>
            </a:r>
            <a:r>
              <a:rPr lang="en-GB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. I am not, however, concerned in this article with the tricky question of Thucydides' own religious beliefs</a:t>
            </a:r>
            <a:r>
              <a:rPr lang="en-GB" dirty="0" smtClean="0"/>
              <a:t>, if he had any. My theme is a different one, namely</a:t>
            </a:r>
            <a:r>
              <a:rPr lang="en-GB" b="1" dirty="0" smtClean="0">
                <a:solidFill>
                  <a:srgbClr val="00B050"/>
                </a:solidFill>
              </a:rPr>
              <a:t>: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the consequences for our understanding or misunderstanding of the second half of the fifth century, of Thucydides' neglect of the religious factor in his narrative.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The speeches will concern me less</a:t>
            </a:r>
            <a:r>
              <a:rPr lang="en-GB" dirty="0" smtClean="0"/>
              <a:t>; they  admittedly go some way to redress the general imbalance.</a:t>
            </a:r>
          </a:p>
          <a:p>
            <a:r>
              <a:rPr lang="en-GB" dirty="0" smtClean="0"/>
              <a:t>Hornblower  (1992: 169)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GB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Not about Thucydides’ religious beliefs</a:t>
            </a:r>
            <a:r>
              <a:rPr lang="en-GB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About the problems that Thucydides’ account creates for us as historians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He will not work too much on the speeches. </a:t>
            </a:r>
          </a:p>
          <a:p>
            <a:pPr lvl="1"/>
            <a:r>
              <a:rPr lang="en-GB" sz="1800" b="1" dirty="0" smtClean="0">
                <a:solidFill>
                  <a:schemeClr val="accent6">
                    <a:lumMod val="75000"/>
                  </a:schemeClr>
                </a:solidFill>
              </a:rPr>
              <a:t>WHY? </a:t>
            </a:r>
          </a:p>
          <a:p>
            <a:pPr lvl="1"/>
            <a:r>
              <a:rPr lang="en-GB" sz="1800" b="1" dirty="0" smtClean="0">
                <a:solidFill>
                  <a:schemeClr val="accent6">
                    <a:lumMod val="75000"/>
                  </a:schemeClr>
                </a:solidFill>
              </a:rPr>
              <a:t>IS THIS IMPORTANT? </a:t>
            </a:r>
          </a:p>
          <a:p>
            <a:pPr lvl="1"/>
            <a:r>
              <a:rPr lang="en-GB" sz="1800" b="1" dirty="0" smtClean="0">
                <a:solidFill>
                  <a:schemeClr val="accent6">
                    <a:lumMod val="75000"/>
                  </a:schemeClr>
                </a:solidFill>
              </a:rPr>
              <a:t>WILL THIS ARGUMENT BE LESS ENCOMPASSING BECAUSE OF THIS?</a:t>
            </a:r>
            <a:endParaRPr lang="en-GB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13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Autofit/>
          </a:bodyPr>
          <a:lstStyle/>
          <a:p>
            <a:r>
              <a:rPr lang="en-GB" sz="2800" dirty="0" smtClean="0"/>
              <a:t>Close reading and checking of sources</a:t>
            </a:r>
            <a:endParaRPr lang="en-GB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8244408" cy="549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5580112" y="1700808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ular Callout 8"/>
          <p:cNvSpPr/>
          <p:nvPr/>
        </p:nvSpPr>
        <p:spPr>
          <a:xfrm>
            <a:off x="4067944" y="2492896"/>
            <a:ext cx="3456384" cy="2448272"/>
          </a:xfrm>
          <a:prstGeom prst="wedgeRectCallout">
            <a:avLst>
              <a:gd name="adj1" fmla="val 10371"/>
              <a:gd name="adj2" fmla="val -73009"/>
            </a:avLst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Have you checked Thucydides? Does he indeed not mention these Games?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7688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Autofit/>
          </a:bodyPr>
          <a:lstStyle/>
          <a:p>
            <a:r>
              <a:rPr lang="en-GB" sz="2800" dirty="0" smtClean="0"/>
              <a:t>Close reading and checking of sources</a:t>
            </a:r>
            <a:endParaRPr lang="en-GB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8244408" cy="549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123728" y="1988840"/>
            <a:ext cx="468052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27584" y="5589240"/>
            <a:ext cx="684076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>
            <a:stCxn id="8" idx="2"/>
          </p:cNvCxnSpPr>
          <p:nvPr/>
        </p:nvCxnSpPr>
        <p:spPr>
          <a:xfrm flipH="1">
            <a:off x="3779912" y="2204864"/>
            <a:ext cx="684076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832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Autofit/>
          </a:bodyPr>
          <a:lstStyle/>
          <a:p>
            <a:r>
              <a:rPr lang="en-GB" sz="2800" dirty="0" smtClean="0"/>
              <a:t>Close reading and checking of sources</a:t>
            </a:r>
            <a:endParaRPr lang="en-GB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8244408" cy="549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467544" y="6093296"/>
            <a:ext cx="468052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9552" y="3140968"/>
            <a:ext cx="7200800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2987824" y="4293096"/>
            <a:ext cx="792088" cy="17281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50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66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51</TotalTime>
  <Words>848</Words>
  <Application>Microsoft Office PowerPoint</Application>
  <PresentationFormat>On-screen Show (4:3)</PresentationFormat>
  <Paragraphs>81</Paragraphs>
  <Slides>20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Wingdings 3</vt:lpstr>
      <vt:lpstr>Ion</vt:lpstr>
      <vt:lpstr>Critical Engagement</vt:lpstr>
      <vt:lpstr>What is critical engagement?</vt:lpstr>
      <vt:lpstr>Planning and Critical thought</vt:lpstr>
      <vt:lpstr>Why is planning important?</vt:lpstr>
      <vt:lpstr>Questions to ask</vt:lpstr>
      <vt:lpstr>Delivery of argument and critical thought</vt:lpstr>
      <vt:lpstr>Issues to consider</vt:lpstr>
      <vt:lpstr>Example</vt:lpstr>
      <vt:lpstr>Criticism of modern scholarship</vt:lpstr>
      <vt:lpstr>Main issues/blocks</vt:lpstr>
      <vt:lpstr>Agreement vs. Disagreement</vt:lpstr>
      <vt:lpstr>Showing agreement with a critical attitude</vt:lpstr>
      <vt:lpstr>Disagreement with a scholarly view</vt:lpstr>
      <vt:lpstr>Reverse engineering</vt:lpstr>
      <vt:lpstr>First steps</vt:lpstr>
      <vt:lpstr>What is the article about? i.e. SPECIFICALLY</vt:lpstr>
      <vt:lpstr>Close reading and checking of sources</vt:lpstr>
      <vt:lpstr>Close reading and checking of sources</vt:lpstr>
      <vt:lpstr>Close reading and checking of sources</vt:lpstr>
      <vt:lpstr>Questions?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Engagement I</dc:title>
  <dc:creator>Errietta Bissa</dc:creator>
  <cp:lastModifiedBy>Errietta Bissa</cp:lastModifiedBy>
  <cp:revision>19</cp:revision>
  <dcterms:created xsi:type="dcterms:W3CDTF">2013-10-03T09:43:01Z</dcterms:created>
  <dcterms:modified xsi:type="dcterms:W3CDTF">2018-02-26T13:38:35Z</dcterms:modified>
</cp:coreProperties>
</file>